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  <p:sldMasterId id="2147483687" r:id="rId3"/>
  </p:sldMasterIdLst>
  <p:notesMasterIdLst>
    <p:notesMasterId r:id="rId73"/>
  </p:notesMasterIdLst>
  <p:sldIdLst>
    <p:sldId id="955" r:id="rId4"/>
    <p:sldId id="261" r:id="rId5"/>
    <p:sldId id="308" r:id="rId6"/>
    <p:sldId id="349" r:id="rId7"/>
    <p:sldId id="350" r:id="rId8"/>
    <p:sldId id="360" r:id="rId9"/>
    <p:sldId id="353" r:id="rId10"/>
    <p:sldId id="351" r:id="rId11"/>
    <p:sldId id="352" r:id="rId12"/>
    <p:sldId id="359" r:id="rId13"/>
    <p:sldId id="305" r:id="rId14"/>
    <p:sldId id="358" r:id="rId15"/>
    <p:sldId id="361" r:id="rId16"/>
    <p:sldId id="354" r:id="rId17"/>
    <p:sldId id="362" r:id="rId18"/>
    <p:sldId id="363" r:id="rId19"/>
    <p:sldId id="364" r:id="rId20"/>
    <p:sldId id="365" r:id="rId21"/>
    <p:sldId id="355" r:id="rId22"/>
    <p:sldId id="366" r:id="rId23"/>
    <p:sldId id="367" r:id="rId24"/>
    <p:sldId id="368" r:id="rId25"/>
    <p:sldId id="369" r:id="rId26"/>
    <p:sldId id="372" r:id="rId27"/>
    <p:sldId id="373" r:id="rId28"/>
    <p:sldId id="370" r:id="rId29"/>
    <p:sldId id="374" r:id="rId30"/>
    <p:sldId id="375" r:id="rId31"/>
    <p:sldId id="371" r:id="rId32"/>
    <p:sldId id="376" r:id="rId33"/>
    <p:sldId id="377" r:id="rId34"/>
    <p:sldId id="378" r:id="rId35"/>
    <p:sldId id="379" r:id="rId36"/>
    <p:sldId id="380" r:id="rId37"/>
    <p:sldId id="381" r:id="rId38"/>
    <p:sldId id="383" r:id="rId39"/>
    <p:sldId id="382" r:id="rId40"/>
    <p:sldId id="385" r:id="rId41"/>
    <p:sldId id="386" r:id="rId42"/>
    <p:sldId id="387" r:id="rId43"/>
    <p:sldId id="388" r:id="rId44"/>
    <p:sldId id="389" r:id="rId45"/>
    <p:sldId id="391" r:id="rId46"/>
    <p:sldId id="390" r:id="rId47"/>
    <p:sldId id="392" r:id="rId48"/>
    <p:sldId id="393" r:id="rId49"/>
    <p:sldId id="394" r:id="rId50"/>
    <p:sldId id="395" r:id="rId51"/>
    <p:sldId id="396" r:id="rId52"/>
    <p:sldId id="397" r:id="rId53"/>
    <p:sldId id="398" r:id="rId54"/>
    <p:sldId id="399" r:id="rId55"/>
    <p:sldId id="400" r:id="rId56"/>
    <p:sldId id="401" r:id="rId57"/>
    <p:sldId id="402" r:id="rId58"/>
    <p:sldId id="403" r:id="rId59"/>
    <p:sldId id="404" r:id="rId60"/>
    <p:sldId id="405" r:id="rId61"/>
    <p:sldId id="406" r:id="rId62"/>
    <p:sldId id="407" r:id="rId63"/>
    <p:sldId id="408" r:id="rId64"/>
    <p:sldId id="411" r:id="rId65"/>
    <p:sldId id="409" r:id="rId66"/>
    <p:sldId id="412" r:id="rId67"/>
    <p:sldId id="413" r:id="rId68"/>
    <p:sldId id="414" r:id="rId69"/>
    <p:sldId id="410" r:id="rId70"/>
    <p:sldId id="416" r:id="rId71"/>
    <p:sldId id="1182" r:id="rId72"/>
  </p:sldIdLst>
  <p:sldSz cx="12192000" cy="6858000"/>
  <p:notesSz cx="6858000" cy="9144000"/>
  <p:custDataLst>
    <p:tags r:id="rId7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1" clrIdx="0">
    <p:extLst>
      <p:ext uri="{19B8F6BF-5375-455C-9EA6-DF929625EA0E}">
        <p15:presenceInfo xmlns:p15="http://schemas.microsoft.com/office/powerpoint/2012/main" userId=" 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29CD6"/>
    <a:srgbClr val="E6E6E6"/>
    <a:srgbClr val="1C83AE"/>
    <a:srgbClr val="623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360" y="10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tags" Target="tags/tag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C19E-644C-4E54-AA06-1A6EB7B836E0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B74C6-13ED-422F-88EE-E8B7FC6ADAFA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4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85A15-B6B4-4E8F-B208-EB38BDE5E6FF}" type="slidenum">
              <a:rPr kumimoji="0" lang="id-ID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469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847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410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092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500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319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218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180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32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964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3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736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2433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087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4065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469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424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17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6997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624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33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833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1540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31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0799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0018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887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703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9445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3206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997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5377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130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4783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6736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2238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3110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697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0627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30243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5430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555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5716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83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7966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91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737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5919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927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2591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7912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5720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946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85445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86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5372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6386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2797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120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8331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9808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69588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1394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3575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281D7-AB8B-4A49-B31C-4FE8BBA573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5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12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136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C781-E94E-46E8-8089-F3C5D9CAC2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004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5A379A-3DD1-4C9B-81FC-8E7C8794A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928DD6C-A445-4D8A-8AE5-093D165B6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1B19F-6A14-49C4-874E-1AF193ECC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308880-6A0D-42FD-8759-5EAD58EF4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6FB401-83D2-4A05-891C-7D1E54D5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558E134-2546-4CCD-A9F4-5413493C3368}"/>
              </a:ext>
            </a:extLst>
          </p:cNvPr>
          <p:cNvSpPr/>
          <p:nvPr userDrawn="1"/>
        </p:nvSpPr>
        <p:spPr>
          <a:xfrm>
            <a:off x="4038600" y="-7282543"/>
            <a:ext cx="1676400" cy="12083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0688ED0-99D3-44B2-ACBE-E44BCC209E8B}"/>
              </a:ext>
            </a:extLst>
          </p:cNvPr>
          <p:cNvSpPr/>
          <p:nvPr userDrawn="1"/>
        </p:nvSpPr>
        <p:spPr>
          <a:xfrm>
            <a:off x="-18179143" y="3825762"/>
            <a:ext cx="1676400" cy="12083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2846534-2AE2-4A32-B729-D381C6EA20C9}"/>
              </a:ext>
            </a:extLst>
          </p:cNvPr>
          <p:cNvSpPr/>
          <p:nvPr userDrawn="1"/>
        </p:nvSpPr>
        <p:spPr>
          <a:xfrm>
            <a:off x="29456743" y="4049486"/>
            <a:ext cx="1676400" cy="12083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ED53DEA-CC4F-4B60-B8D0-A7F9978F8D27}"/>
              </a:ext>
            </a:extLst>
          </p:cNvPr>
          <p:cNvSpPr/>
          <p:nvPr userDrawn="1"/>
        </p:nvSpPr>
        <p:spPr>
          <a:xfrm>
            <a:off x="3810000" y="13775305"/>
            <a:ext cx="1676400" cy="1208314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C2A0709-B5AF-40F0-8F73-07EAD24A62D4}"/>
              </a:ext>
            </a:extLst>
          </p:cNvPr>
          <p:cNvSpPr/>
          <p:nvPr userDrawn="1"/>
        </p:nvSpPr>
        <p:spPr>
          <a:xfrm>
            <a:off x="-712913" y="181285"/>
            <a:ext cx="480060" cy="457200"/>
          </a:xfrm>
          <a:prstGeom prst="rect">
            <a:avLst/>
          </a:prstGeom>
          <a:solidFill>
            <a:srgbClr val="623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15C8FC7-A6B1-4B64-9BE7-7C1E1FFFAE9A}"/>
              </a:ext>
            </a:extLst>
          </p:cNvPr>
          <p:cNvSpPr/>
          <p:nvPr userDrawn="1"/>
        </p:nvSpPr>
        <p:spPr>
          <a:xfrm>
            <a:off x="-712913" y="720718"/>
            <a:ext cx="480060" cy="457200"/>
          </a:xfrm>
          <a:prstGeom prst="rect">
            <a:avLst/>
          </a:prstGeom>
          <a:solidFill>
            <a:srgbClr val="32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9499C2F-A0EC-443F-ADF7-34B49E1398BB}"/>
              </a:ext>
            </a:extLst>
          </p:cNvPr>
          <p:cNvSpPr/>
          <p:nvPr userDrawn="1"/>
        </p:nvSpPr>
        <p:spPr>
          <a:xfrm>
            <a:off x="-712913" y="1318071"/>
            <a:ext cx="480060" cy="457200"/>
          </a:xfrm>
          <a:prstGeom prst="rect">
            <a:avLst/>
          </a:prstGeom>
          <a:solidFill>
            <a:srgbClr val="1C8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131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41AEE-13B1-4AEA-A953-FEAB49F4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5593F0-8589-4CAA-9319-6EA7ECF2BB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67FA38-6EE1-4470-9FE3-4A693E2F8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0A23CE-2AC8-4926-ABDC-F5F44BD94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6E980E-9EE0-4FB0-9342-78A6F8AA8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36DE0E-BCBF-463A-8B77-FA18CBC47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B934E6-B924-4872-8B2F-5B3FFC26F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7D539AF-F8FE-497B-A7DF-572F6413AC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0D379F-8DC1-4779-B756-AB29D683F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D4D982-7EB5-4BE9-ADF7-940C7E21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1949AF-39D1-4814-95DA-2B561CC4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82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FC7DDDF-8F35-4FCA-8EC1-F671B04DBC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459399-3AF7-4150-8BE0-E0794334A5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3B4AE-09A9-4CA2-8A70-428F3EDF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67A23-D580-4CB9-BD9F-3B8E8AF98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1FFC6B-EB56-4674-A8C5-AEBF105D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196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550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白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8933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颜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" y="1"/>
            <a:ext cx="12192000" cy="6858000"/>
          </a:xfrm>
          <a:prstGeom prst="rect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069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804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91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183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740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6EF6E-3BCE-4C5E-A890-DD27A3AE9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CB95A6F-AB0E-4F3F-965F-B9587A96C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C4D6F47-B20E-4F0D-BECD-3069CB1E3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B93C3-6886-4E24-80F9-16A066299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1B0B05-007E-4587-8ADB-2E3FF6F1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05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958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249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2475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626241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04683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87262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42483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4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073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261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18999A-C7C6-4229-AE5D-F62C85B87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4939C3-6AA6-47AD-BEE2-E589E6C6F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912481-CDD2-45F9-9729-CAB707D8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02D7A50-C3D2-4F00-8D92-BE6E5546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60F854-8A19-408E-85B5-66B140DB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1237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2299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7447722" y="0"/>
            <a:ext cx="4744278" cy="68580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53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3A8AE9-2526-478E-917E-EEFAEFE08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69476F-2B0B-4F20-8C71-DD26DAE4A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195813-7458-4102-B738-7B1F281782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9937C7-87B8-4180-AE76-F850F30B4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60DA82-FA6D-4FED-AE44-E08C9578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A6DBBF-FB2D-457D-95C2-1D66BCF7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B781D7-A699-4225-94F8-73BE2C603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1BE40A-63F7-48F1-B28B-C666C0E26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643EFD-7049-4A1B-9381-9E9187D6C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7E2CABB-E870-49EC-B973-8C07B25B3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FBB8A9-CEAE-4D20-9D3C-77FA2B46A6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5A29FAA-5CBB-49CC-A420-DF3C31F1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60D1A-07B1-490E-9C06-52D2CC7D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208CCA-A8F2-4D23-8966-2873F1BF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436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B781D7-A699-4225-94F8-73BE2C603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1BE40A-63F7-48F1-B28B-C666C0E26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0643EFD-7049-4A1B-9381-9E9187D6C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7E2CABB-E870-49EC-B973-8C07B25B3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FBB8A9-CEAE-4D20-9D3C-77FA2B46A6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5A29FAA-5CBB-49CC-A420-DF3C31F1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60D1A-07B1-490E-9C06-52D2CC7D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208CCA-A8F2-4D23-8966-2873F1BF9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8EA4974-34CA-4602-3620-B6CEAF479A8E}"/>
              </a:ext>
            </a:extLst>
          </p:cNvPr>
          <p:cNvSpPr txBox="1"/>
          <p:nvPr userDrawn="1"/>
        </p:nvSpPr>
        <p:spPr>
          <a:xfrm>
            <a:off x="1939770" y="6662260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5748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6799D8-0AD8-489F-8F81-ADE42B36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6416E-E180-4EEA-B418-4DB53333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9F5A118-0639-4EFE-8F0B-CA812CD9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97A6B8-A30B-42F9-8CD0-07B618415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3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BD3769B-FA20-47D8-A14D-80BA7769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5B1C4B-28D1-47DE-A486-65B83285B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77E03F-D3E4-47C5-AF94-8E2E16AA4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B0C8E1-21F3-4EE7-9FF3-2952F4596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5A774-099F-4D7D-99DB-81377EFB8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5519A5-2734-4EF9-B20D-C6F1C8479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768ADA2-6A11-4712-928D-20A17131A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2C07490-C58C-46B2-8083-A9AA431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BAB3DE-95B2-4E8E-A360-2DC2CB825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09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1167DA1-A025-4F4A-AD63-3461F867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878B386-D18E-404B-AAE9-771ADE229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D8BB8-2E0E-46A7-8B72-DB9C9F23B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9BF6B-F855-4533-9D1E-10B731295655}" type="datetimeFigureOut">
              <a:rPr lang="zh-CN" altLang="en-US" smtClean="0"/>
              <a:t>2024/3/18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39FFA9-2B56-46FE-920B-92125E4246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627E93-8469-4EC8-8C3E-0BFC20ADC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A8FB5-CABD-49A0-8552-C2427F5DD699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83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8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77" r:id="rId13"/>
    <p:sldLayoutId id="2147483679" r:id="rId14"/>
    <p:sldLayoutId id="214748368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7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34C31-475E-4A2F-A9AA-BA95AC06B52C}" type="datetimeFigureOut">
              <a:rPr lang="id-ID" smtClean="0"/>
              <a:t>18/03/2024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t>‹nº›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5295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microsoft.com/office/2007/relationships/hdphoto" Target="../media/hdphoto4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microsoft.com/office/2007/relationships/hdphoto" Target="../media/hdphoto8.wdp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hdphoto" Target="../media/hdphoto9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6.wdp"/><Relationship Id="rId5" Type="http://schemas.openxmlformats.org/officeDocument/2006/relationships/image" Target="../media/image44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1.wdp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4.wdp"/><Relationship Id="rId5" Type="http://schemas.openxmlformats.org/officeDocument/2006/relationships/image" Target="../media/image56.png"/><Relationship Id="rId4" Type="http://schemas.microsoft.com/office/2007/relationships/hdphoto" Target="../media/hdphoto13.wdp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hyperlink" Target="https://pxhere.com/pt/photo/1435277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hdphoto" Target="../media/hdphoto9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hdphoto" Target="../media/hdphoto16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4.wdp"/><Relationship Id="rId5" Type="http://schemas.openxmlformats.org/officeDocument/2006/relationships/image" Target="../media/image56.png"/><Relationship Id="rId4" Type="http://schemas.microsoft.com/office/2007/relationships/hdphoto" Target="../media/hdphoto13.wdp"/><Relationship Id="rId9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7.wdp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.png"/><Relationship Id="rId4" Type="http://schemas.openxmlformats.org/officeDocument/2006/relationships/image" Target="../media/image6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microsoft.com/office/2007/relationships/hdphoto" Target="../media/hdphoto18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orta de madeira com cortina&#10;&#10;Descrição gerada automaticamente com confiança média">
            <a:extLst>
              <a:ext uri="{FF2B5EF4-FFF2-40B4-BE49-F238E27FC236}">
                <a16:creationId xmlns:a16="http://schemas.microsoft.com/office/drawing/2014/main" id="{F929EDD6-C645-A300-D037-0EDDD34D8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849467"/>
            <a:ext cx="12172950" cy="109363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tx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tx1">
                  <a:lumMod val="75000"/>
                  <a:lumOff val="2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NR 01 - Tratamento diferenciado </a:t>
            </a:r>
            <a:r>
              <a:rPr lang="pt-BR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ao Microempreendedor Individual - MEI, </a:t>
            </a:r>
          </a:p>
          <a:p>
            <a:pPr algn="ctr"/>
            <a:r>
              <a:rPr lang="pt-BR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à Microempresa - ME e à Empresa de Pequeno Porte - EPP</a:t>
            </a:r>
            <a:endParaRPr lang="zh-CN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 descr="Homem de terno e gravata com chapéu na mão&#10;&#10;Descrição gerada automaticamente">
            <a:extLst>
              <a:ext uri="{FF2B5EF4-FFF2-40B4-BE49-F238E27FC236}">
                <a16:creationId xmlns:a16="http://schemas.microsoft.com/office/drawing/2014/main" id="{7E5FDE2A-C362-D003-410F-A7454DD7C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347" y="1494064"/>
            <a:ext cx="5531127" cy="5177392"/>
          </a:xfrm>
          <a:prstGeom prst="rect">
            <a:avLst/>
          </a:prstGeom>
        </p:spPr>
      </p:pic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6330E8CC-6F95-5973-7630-01B0A1BDE9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475" y="133625"/>
            <a:ext cx="2045218" cy="567809"/>
          </a:xfrm>
          <a:prstGeom prst="rect">
            <a:avLst/>
          </a:prstGeom>
        </p:spPr>
      </p:pic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id="{4D49560B-55A4-939A-F8AD-BB58E91977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26" y="618176"/>
            <a:ext cx="1701906" cy="17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7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000">
        <p:fade/>
      </p:transition>
    </mc:Choice>
    <mc:Fallback xmlns="">
      <p:transition spd="med" advTm="500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74C2EC7-508A-636C-0712-C7ECFD096BE1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F5DE3483-3771-A1E2-947C-EBCEE19B9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7435BAD-1914-CF7B-0258-F5D9D1728353}"/>
              </a:ext>
            </a:extLst>
          </p:cNvPr>
          <p:cNvSpPr/>
          <p:nvPr/>
        </p:nvSpPr>
        <p:spPr>
          <a:xfrm>
            <a:off x="321437" y="2727409"/>
            <a:ext cx="11051413" cy="2749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Sesc SST – Saúde e Segurança no Trabalho – Sesc em Minas">
            <a:extLst>
              <a:ext uri="{FF2B5EF4-FFF2-40B4-BE49-F238E27FC236}">
                <a16:creationId xmlns:a16="http://schemas.microsoft.com/office/drawing/2014/main" id="{2232D246-5C3F-E9F8-FA0C-5D28C835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967" y="1807194"/>
            <a:ext cx="2696007" cy="1974857"/>
          </a:xfrm>
          <a:prstGeom prst="roundRect">
            <a:avLst>
              <a:gd name="adj" fmla="val 750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EB5DE41-9F83-4C07-81B1-13AC1937B2F2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10E2EE8-167F-409F-82B0-AE5D1E156C8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9DE52A7-81FF-433F-B056-4118BE7305D4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sp>
        <p:nvSpPr>
          <p:cNvPr id="3" name="TextBox 21">
            <a:extLst>
              <a:ext uri="{FF2B5EF4-FFF2-40B4-BE49-F238E27FC236}">
                <a16:creationId xmlns:a16="http://schemas.microsoft.com/office/drawing/2014/main" id="{6846079B-2CDB-DF46-7308-F40D1E790360}"/>
              </a:ext>
            </a:extLst>
          </p:cNvPr>
          <p:cNvSpPr txBox="1"/>
          <p:nvPr/>
        </p:nvSpPr>
        <p:spPr>
          <a:xfrm>
            <a:off x="602427" y="4130591"/>
            <a:ext cx="10588087" cy="1330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/>
                <a:ea typeface="微软雅黑"/>
              </a:rPr>
              <a:t>O PCMSO deve contemplar exames médicos ocupacionais, avaliação clínica dos trabalhadores, realização de exames complementares quando necessários, registro de dados e informações relacionadas à saúde dos trabalhadores, entre outros aspectos.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5" name="文本框 24">
            <a:extLst>
              <a:ext uri="{FF2B5EF4-FFF2-40B4-BE49-F238E27FC236}">
                <a16:creationId xmlns:a16="http://schemas.microsoft.com/office/drawing/2014/main" id="{6EA4ABCC-6161-151E-5F6A-A63459C6F886}"/>
              </a:ext>
            </a:extLst>
          </p:cNvPr>
          <p:cNvSpPr txBox="1"/>
          <p:nvPr/>
        </p:nvSpPr>
        <p:spPr>
          <a:xfrm>
            <a:off x="577004" y="2990043"/>
            <a:ext cx="7960915" cy="7904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pt-BR" altLang="zh-CN" sz="2400" b="1" dirty="0">
                <a:solidFill>
                  <a:srgbClr val="623E98"/>
                </a:solidFill>
                <a:latin typeface="微软雅黑"/>
                <a:ea typeface="微软雅黑"/>
                <a:cs typeface="+mn-ea"/>
                <a:sym typeface="+mn-lt"/>
              </a:rPr>
              <a:t>Elaboração e implementação do Programa de Controle Médico de Saúde Ocupacional (PCMSO):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cxnSp>
        <p:nvCxnSpPr>
          <p:cNvPr id="6" name="直接连接符 27">
            <a:extLst>
              <a:ext uri="{FF2B5EF4-FFF2-40B4-BE49-F238E27FC236}">
                <a16:creationId xmlns:a16="http://schemas.microsoft.com/office/drawing/2014/main" id="{9C16DADC-94C9-D226-8BA6-7475CE0A4CE4}"/>
              </a:ext>
            </a:extLst>
          </p:cNvPr>
          <p:cNvCxnSpPr/>
          <p:nvPr/>
        </p:nvCxnSpPr>
        <p:spPr>
          <a:xfrm>
            <a:off x="602427" y="3952094"/>
            <a:ext cx="1957587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18">
            <a:extLst>
              <a:ext uri="{FF2B5EF4-FFF2-40B4-BE49-F238E27FC236}">
                <a16:creationId xmlns:a16="http://schemas.microsoft.com/office/drawing/2014/main" id="{1B1AD36F-047C-ED75-EDF7-F2B5387622D8}"/>
              </a:ext>
            </a:extLst>
          </p:cNvPr>
          <p:cNvSpPr/>
          <p:nvPr/>
        </p:nvSpPr>
        <p:spPr>
          <a:xfrm>
            <a:off x="8974337" y="0"/>
            <a:ext cx="2700000" cy="167663"/>
          </a:xfrm>
          <a:prstGeom prst="rect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8D3563B-EA99-B955-4EA7-683250899E83}"/>
              </a:ext>
            </a:extLst>
          </p:cNvPr>
          <p:cNvSpPr/>
          <p:nvPr/>
        </p:nvSpPr>
        <p:spPr>
          <a:xfrm>
            <a:off x="8256268" y="1241391"/>
            <a:ext cx="1131607" cy="1131607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78541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4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I, ME e EPP precisam enviar os eventos SST no eSocial? - Itamedi">
            <a:extLst>
              <a:ext uri="{FF2B5EF4-FFF2-40B4-BE49-F238E27FC236}">
                <a16:creationId xmlns:a16="http://schemas.microsoft.com/office/drawing/2014/main" id="{31A39D62-7E56-4F9D-9B18-BDC23F79C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6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id="{F901ED7E-CDFB-9D94-EED3-F4D106B5A599}"/>
              </a:ext>
            </a:extLst>
          </p:cNvPr>
          <p:cNvSpPr/>
          <p:nvPr/>
        </p:nvSpPr>
        <p:spPr>
          <a:xfrm>
            <a:off x="0" y="4634"/>
            <a:ext cx="12192000" cy="827888"/>
          </a:xfrm>
          <a:prstGeom prst="rect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矩形 13">
            <a:extLst>
              <a:ext uri="{FF2B5EF4-FFF2-40B4-BE49-F238E27FC236}">
                <a16:creationId xmlns:a16="http://schemas.microsoft.com/office/drawing/2014/main" id="{6C0251AA-5ABE-9C4B-1056-E230218F25F9}"/>
              </a:ext>
            </a:extLst>
          </p:cNvPr>
          <p:cNvSpPr/>
          <p:nvPr/>
        </p:nvSpPr>
        <p:spPr>
          <a:xfrm>
            <a:off x="0" y="3967382"/>
            <a:ext cx="8928100" cy="2395318"/>
          </a:xfrm>
          <a:prstGeom prst="rect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id="{06266020-DEFE-8EE1-0956-18685A7BEEE8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CABCBC8C-25C4-A623-D3DF-EE7BFF7A1CEF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DD3CFE67-3879-AE06-A51B-2B78C4654662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sp>
        <p:nvSpPr>
          <p:cNvPr id="9" name="TextBox 21">
            <a:extLst>
              <a:ext uri="{FF2B5EF4-FFF2-40B4-BE49-F238E27FC236}">
                <a16:creationId xmlns:a16="http://schemas.microsoft.com/office/drawing/2014/main" id="{2F329E4D-BB1D-F85C-2F1C-389E3BC90EBE}"/>
              </a:ext>
            </a:extLst>
          </p:cNvPr>
          <p:cNvSpPr txBox="1"/>
          <p:nvPr/>
        </p:nvSpPr>
        <p:spPr>
          <a:xfrm>
            <a:off x="216856" y="4105881"/>
            <a:ext cx="8067173" cy="19461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latin typeface="微软雅黑"/>
                <a:ea typeface="微软雅黑"/>
              </a:rPr>
              <a:t>Promover a integração com outras normas regulamentadoras:</a:t>
            </a:r>
          </a:p>
          <a:p>
            <a:pPr lvl="0"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dirty="0">
                <a:solidFill>
                  <a:schemeClr val="bg1"/>
                </a:solidFill>
                <a:latin typeface="微软雅黑"/>
                <a:ea typeface="微软雅黑"/>
              </a:rPr>
              <a:t>A NR 01 estabelece a necessidade de integração com outras normas regulamentadoras que tratam de aspectos específicos de segurança e saúde no trabalho.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625E77B4-37A4-4631-07D3-51797CF639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299" y="118467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0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6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E443D7E6-80A5-DC14-14B5-AE033530A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sp>
        <p:nvSpPr>
          <p:cNvPr id="4" name="Oval 5">
            <a:extLst>
              <a:ext uri="{FF2B5EF4-FFF2-40B4-BE49-F238E27FC236}">
                <a16:creationId xmlns:a16="http://schemas.microsoft.com/office/drawing/2014/main" id="{1F4D45AB-11D6-36EE-0293-71D6946B7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0457" y="4602453"/>
            <a:ext cx="2881954" cy="2942659"/>
          </a:xfrm>
          <a:prstGeom prst="ellipse">
            <a:avLst/>
          </a:prstGeom>
          <a:gradFill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5400000" scaled="1"/>
          </a:gra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ym typeface="+mn-lt"/>
            </a:endParaRPr>
          </a:p>
        </p:txBody>
      </p:sp>
      <p:sp>
        <p:nvSpPr>
          <p:cNvPr id="41" name="TextBox 38"/>
          <p:cNvSpPr txBox="1"/>
          <p:nvPr/>
        </p:nvSpPr>
        <p:spPr>
          <a:xfrm>
            <a:off x="3701760" y="3777683"/>
            <a:ext cx="7639001" cy="921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pt-BR" altLang="zh-CN" sz="2400" dirty="0">
                <a:solidFill>
                  <a:prstClr val="white"/>
                </a:solidFill>
                <a:latin typeface="Gesta Md"/>
                <a:ea typeface="微软雅黑"/>
                <a:cs typeface="+mn-ea"/>
                <a:sym typeface="+mn-lt"/>
              </a:rPr>
              <a:t>A empresa deve cumprir as obrigações estabelecidas nessas normas, considerando as particularidades de sua atividade.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4739194" y="2574472"/>
            <a:ext cx="5564134" cy="93790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  <a:effectLst>
            <a:outerShdw blurRad="241300" dist="177800" dir="2700000" sx="95000" sy="95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pt-BR" altLang="zh-CN" sz="2000" dirty="0">
                <a:solidFill>
                  <a:prstClr val="black"/>
                </a:solidFill>
                <a:latin typeface="Gesta Md"/>
                <a:ea typeface="微软雅黑"/>
                <a:cs typeface="+mn-ea"/>
                <a:sym typeface="+mn-lt"/>
              </a:rPr>
              <a:t>Promover a integração com outras normas regulamentadoras:</a:t>
            </a: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08740D00-9A49-A61B-EED3-4C4A45782EF1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0FB6E724-7EE3-8C09-B0B3-117C505C2C9F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solidFill>
                  <a:schemeClr val="bg1"/>
                </a:solidFill>
                <a:latin typeface="CastleTUlt" panose="020E0902050906030204" pitchFamily="34" charset="0"/>
              </a:endParaRPr>
            </a:p>
          </p:txBody>
        </p:sp>
        <p:sp>
          <p:nvSpPr>
            <p:cNvPr id="54" name="矩形 9">
              <a:extLst>
                <a:ext uri="{FF2B5EF4-FFF2-40B4-BE49-F238E27FC236}">
                  <a16:creationId xmlns:a16="http://schemas.microsoft.com/office/drawing/2014/main" id="{FF193475-3420-2619-4AD0-2E6C887197BB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pic>
        <p:nvPicPr>
          <p:cNvPr id="15362" name="Picture 2" descr="Gestão de Implantação de SST para o eSocial - Segurança e Medicina do  Trabalho | Exames Ocupacionais | PRO LABORE">
            <a:extLst>
              <a:ext uri="{FF2B5EF4-FFF2-40B4-BE49-F238E27FC236}">
                <a16:creationId xmlns:a16="http://schemas.microsoft.com/office/drawing/2014/main" id="{2CB9637A-5462-6B88-FAE9-29BCC7986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3" y="5028588"/>
            <a:ext cx="1881734" cy="188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2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0FC097D-0BA2-CB8B-EB46-857454245F76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C0B22906-58C1-209B-3BD7-9BB722089C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49CFAB0-B665-3253-8D36-3A4EFA17ED81}"/>
              </a:ext>
            </a:extLst>
          </p:cNvPr>
          <p:cNvSpPr/>
          <p:nvPr/>
        </p:nvSpPr>
        <p:spPr>
          <a:xfrm>
            <a:off x="366969" y="3516086"/>
            <a:ext cx="4675502" cy="2749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7831740" y="3843764"/>
            <a:ext cx="2604210" cy="2604210"/>
          </a:xfrm>
          <a:custGeom>
            <a:avLst/>
            <a:gdLst>
              <a:gd name="T0" fmla="*/ 1012 w 2024"/>
              <a:gd name="T1" fmla="*/ 0 h 2024"/>
              <a:gd name="T2" fmla="*/ 2024 w 2024"/>
              <a:gd name="T3" fmla="*/ 1012 h 2024"/>
              <a:gd name="T4" fmla="*/ 1012 w 2024"/>
              <a:gd name="T5" fmla="*/ 2024 h 2024"/>
              <a:gd name="T6" fmla="*/ 0 w 2024"/>
              <a:gd name="T7" fmla="*/ 1012 h 2024"/>
              <a:gd name="T8" fmla="*/ 1012 w 2024"/>
              <a:gd name="T9" fmla="*/ 0 h 2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24" h="2024">
                <a:moveTo>
                  <a:pt x="1012" y="0"/>
                </a:moveTo>
                <a:lnTo>
                  <a:pt x="2024" y="1012"/>
                </a:lnTo>
                <a:lnTo>
                  <a:pt x="1012" y="2024"/>
                </a:lnTo>
                <a:lnTo>
                  <a:pt x="0" y="1012"/>
                </a:lnTo>
                <a:lnTo>
                  <a:pt x="1012" y="0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938" cap="flat">
            <a:noFill/>
            <a:prstDash val="solid"/>
            <a:miter lim="800000"/>
            <a:headEnd/>
            <a:tailEnd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15" name="Freeform 6"/>
          <p:cNvSpPr>
            <a:spLocks/>
          </p:cNvSpPr>
          <p:nvPr/>
        </p:nvSpPr>
        <p:spPr bwMode="auto">
          <a:xfrm>
            <a:off x="6453470" y="2465482"/>
            <a:ext cx="2604185" cy="2604185"/>
          </a:xfrm>
          <a:custGeom>
            <a:avLst/>
            <a:gdLst>
              <a:gd name="T0" fmla="*/ 1166 w 2329"/>
              <a:gd name="T1" fmla="*/ 0 h 2332"/>
              <a:gd name="T2" fmla="*/ 2329 w 2329"/>
              <a:gd name="T3" fmla="*/ 1166 h 2332"/>
              <a:gd name="T4" fmla="*/ 1166 w 2329"/>
              <a:gd name="T5" fmla="*/ 2332 h 2332"/>
              <a:gd name="T6" fmla="*/ 0 w 2329"/>
              <a:gd name="T7" fmla="*/ 1166 h 2332"/>
              <a:gd name="T8" fmla="*/ 1166 w 2329"/>
              <a:gd name="T9" fmla="*/ 0 h 23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29" h="2332">
                <a:moveTo>
                  <a:pt x="1166" y="0"/>
                </a:moveTo>
                <a:lnTo>
                  <a:pt x="2329" y="1166"/>
                </a:lnTo>
                <a:lnTo>
                  <a:pt x="1166" y="2332"/>
                </a:lnTo>
                <a:lnTo>
                  <a:pt x="0" y="1166"/>
                </a:lnTo>
                <a:lnTo>
                  <a:pt x="1166" y="0"/>
                </a:lnTo>
                <a:close/>
              </a:path>
            </a:pathLst>
          </a:cu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938" cap="flat">
            <a:noFill/>
            <a:prstDash val="solid"/>
            <a:miter lim="800000"/>
            <a:headEnd/>
            <a:tailEnd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17" name="Freeform 7"/>
          <p:cNvSpPr>
            <a:spLocks/>
          </p:cNvSpPr>
          <p:nvPr/>
        </p:nvSpPr>
        <p:spPr bwMode="auto">
          <a:xfrm>
            <a:off x="7864422" y="1083302"/>
            <a:ext cx="2604210" cy="2608070"/>
          </a:xfrm>
          <a:custGeom>
            <a:avLst/>
            <a:gdLst>
              <a:gd name="T0" fmla="*/ 1012 w 2024"/>
              <a:gd name="T1" fmla="*/ 0 h 2027"/>
              <a:gd name="T2" fmla="*/ 2024 w 2024"/>
              <a:gd name="T3" fmla="*/ 1014 h 2027"/>
              <a:gd name="T4" fmla="*/ 1012 w 2024"/>
              <a:gd name="T5" fmla="*/ 2027 h 2027"/>
              <a:gd name="T6" fmla="*/ 0 w 2024"/>
              <a:gd name="T7" fmla="*/ 1014 h 2027"/>
              <a:gd name="T8" fmla="*/ 1012 w 2024"/>
              <a:gd name="T9" fmla="*/ 0 h 20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24" h="2027">
                <a:moveTo>
                  <a:pt x="1012" y="0"/>
                </a:moveTo>
                <a:lnTo>
                  <a:pt x="2024" y="1014"/>
                </a:lnTo>
                <a:lnTo>
                  <a:pt x="1012" y="2027"/>
                </a:lnTo>
                <a:lnTo>
                  <a:pt x="0" y="1014"/>
                </a:lnTo>
                <a:lnTo>
                  <a:pt x="101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7938" cap="flat">
            <a:noFill/>
            <a:prstDash val="solid"/>
            <a:miter lim="800000"/>
            <a:headEnd/>
            <a:tailEnd/>
          </a:ln>
          <a:effectLst>
            <a:outerShdw blurRad="3048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23146" y="3516086"/>
            <a:ext cx="4132977" cy="2715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/>
                <a:ea typeface="微软雅黑"/>
              </a:rPr>
              <a:t>A empresa tem a obrigação de promover treinamentos e capacitações aos trabalhadores, visando a prevenção de acidentes e a promoção da segurança e saúde no trabalho. 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/>
              <a:ea typeface="微软雅黑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C715124-0563-4EFB-9F3D-9866CD97A68E}"/>
              </a:ext>
            </a:extLst>
          </p:cNvPr>
          <p:cNvSpPr/>
          <p:nvPr/>
        </p:nvSpPr>
        <p:spPr>
          <a:xfrm>
            <a:off x="623146" y="1797498"/>
            <a:ext cx="3704433" cy="1140402"/>
          </a:xfrm>
          <a:prstGeom prst="rect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E566106-2B51-4728-B335-D3C0B843F07B}"/>
              </a:ext>
            </a:extLst>
          </p:cNvPr>
          <p:cNvSpPr txBox="1"/>
          <p:nvPr/>
        </p:nvSpPr>
        <p:spPr>
          <a:xfrm>
            <a:off x="722052" y="2013756"/>
            <a:ext cx="34615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chemeClr val="bg1"/>
                </a:solidFill>
                <a:latin typeface="段宁毛笔行书" panose="03000509000000000000" pitchFamily="65" charset="-122"/>
                <a:ea typeface="段宁毛笔行书" panose="03000509000000000000" pitchFamily="65" charset="-122"/>
              </a:rPr>
              <a:t>Realizar</a:t>
            </a:r>
            <a:r>
              <a:rPr lang="en-US" altLang="zh-CN" sz="2000" b="1" dirty="0">
                <a:solidFill>
                  <a:schemeClr val="bg1"/>
                </a:solidFill>
                <a:latin typeface="段宁毛笔行书" panose="03000509000000000000" pitchFamily="65" charset="-122"/>
                <a:ea typeface="段宁毛笔行书" panose="03000509000000000000" pitchFamily="65" charset="-122"/>
              </a:rPr>
              <a:t> </a:t>
            </a:r>
            <a:r>
              <a:rPr lang="en-US" altLang="zh-CN" sz="2000" b="1" dirty="0" err="1">
                <a:solidFill>
                  <a:schemeClr val="bg1"/>
                </a:solidFill>
                <a:latin typeface="段宁毛笔行书" panose="03000509000000000000" pitchFamily="65" charset="-122"/>
                <a:ea typeface="段宁毛笔行书" panose="03000509000000000000" pitchFamily="65" charset="-122"/>
              </a:rPr>
              <a:t>treinamentos</a:t>
            </a:r>
            <a:r>
              <a:rPr lang="en-US" altLang="zh-CN" sz="2000" b="1" dirty="0">
                <a:solidFill>
                  <a:schemeClr val="bg1"/>
                </a:solidFill>
                <a:latin typeface="段宁毛笔行书" panose="03000509000000000000" pitchFamily="65" charset="-122"/>
                <a:ea typeface="段宁毛笔行书" panose="03000509000000000000" pitchFamily="65" charset="-122"/>
              </a:rPr>
              <a:t> e </a:t>
            </a:r>
            <a:r>
              <a:rPr lang="en-US" altLang="zh-CN" sz="2000" b="1" dirty="0" err="1">
                <a:solidFill>
                  <a:schemeClr val="bg1"/>
                </a:solidFill>
                <a:latin typeface="段宁毛笔行书" panose="03000509000000000000" pitchFamily="65" charset="-122"/>
                <a:ea typeface="段宁毛笔行书" panose="03000509000000000000" pitchFamily="65" charset="-122"/>
              </a:rPr>
              <a:t>capacitações</a:t>
            </a:r>
            <a:r>
              <a:rPr lang="en-US" altLang="zh-CN" sz="2000" b="1" dirty="0">
                <a:solidFill>
                  <a:schemeClr val="bg1"/>
                </a:solidFill>
                <a:latin typeface="段宁毛笔行书" panose="03000509000000000000" pitchFamily="65" charset="-122"/>
                <a:ea typeface="段宁毛笔行书" panose="03000509000000000000" pitchFamily="65" charset="-122"/>
              </a:rPr>
              <a:t>: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id="{2B584A19-0D3F-89CC-991E-FFFA12F68E66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B63159A4-7785-4445-C88D-45B6B5622F5A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F687E8FE-0E38-79EB-BC0A-04516711FE8E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pic>
        <p:nvPicPr>
          <p:cNvPr id="6146" name="Picture 2" descr="Segurança do Trabalho: O que é o GRO e qual será o impacto na SST? -  Abcsafety Consultoria Empresarial">
            <a:extLst>
              <a:ext uri="{FF2B5EF4-FFF2-40B4-BE49-F238E27FC236}">
                <a16:creationId xmlns:a16="http://schemas.microsoft.com/office/drawing/2014/main" id="{400BE458-3525-6C33-9565-1483AEE6B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6" r="26562" b="8442"/>
          <a:stretch/>
        </p:blipFill>
        <p:spPr bwMode="auto">
          <a:xfrm>
            <a:off x="6453446" y="2458848"/>
            <a:ext cx="2604210" cy="2604185"/>
          </a:xfrm>
          <a:prstGeom prst="diamon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GR: o que é o Plano de Ação e como elaborá-lo?">
            <a:extLst>
              <a:ext uri="{FF2B5EF4-FFF2-40B4-BE49-F238E27FC236}">
                <a16:creationId xmlns:a16="http://schemas.microsoft.com/office/drawing/2014/main" id="{5E250FE1-1454-FCA2-5388-44B6F9C44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740" y="3843763"/>
            <a:ext cx="2602800" cy="2594815"/>
          </a:xfrm>
          <a:prstGeom prst="diamon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ETA | Medicina e Segurança de Trabalho - O que é o PGR e como elaborar?">
            <a:extLst>
              <a:ext uri="{FF2B5EF4-FFF2-40B4-BE49-F238E27FC236}">
                <a16:creationId xmlns:a16="http://schemas.microsoft.com/office/drawing/2014/main" id="{7433A2F5-AF00-74C7-76E2-3E6F6208D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47" y="1096571"/>
            <a:ext cx="2602800" cy="2594801"/>
          </a:xfrm>
          <a:prstGeom prst="diamon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502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21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567F9BCE-046D-BCAD-7950-9695E465451D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 descr="Texto&#10;&#10;Descrição gerada automaticamente com confiança baixa">
            <a:extLst>
              <a:ext uri="{FF2B5EF4-FFF2-40B4-BE49-F238E27FC236}">
                <a16:creationId xmlns:a16="http://schemas.microsoft.com/office/drawing/2014/main" id="{54A1059E-75D3-4EA9-A598-1A5E1BC37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EB5DE41-9F83-4C07-81B1-13AC1937B2F2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10E2EE8-167F-409F-82B0-AE5D1E156C8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9DE52A7-81FF-433F-B056-4118BE7305D4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sp>
        <p:nvSpPr>
          <p:cNvPr id="2" name="剪去单角的矩形 9">
            <a:extLst>
              <a:ext uri="{FF2B5EF4-FFF2-40B4-BE49-F238E27FC236}">
                <a16:creationId xmlns:a16="http://schemas.microsoft.com/office/drawing/2014/main" id="{30494701-F056-2449-C243-D38C1F7BA7EB}"/>
              </a:ext>
            </a:extLst>
          </p:cNvPr>
          <p:cNvSpPr/>
          <p:nvPr/>
        </p:nvSpPr>
        <p:spPr>
          <a:xfrm>
            <a:off x="5760518" y="2648421"/>
            <a:ext cx="2325590" cy="3488386"/>
          </a:xfrm>
          <a:prstGeom prst="snip1Rect">
            <a:avLst>
              <a:gd name="adj" fmla="val 20742"/>
            </a:avLst>
          </a:prstGeom>
          <a:solidFill>
            <a:schemeClr val="bg1"/>
          </a:solidFill>
          <a:ln>
            <a:noFill/>
          </a:ln>
          <a:effectLst>
            <a:outerShdw blurRad="381000" dist="152400" dir="2700000" sx="95000" sy="95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3" name="五边形 10">
            <a:extLst>
              <a:ext uri="{FF2B5EF4-FFF2-40B4-BE49-F238E27FC236}">
                <a16:creationId xmlns:a16="http://schemas.microsoft.com/office/drawing/2014/main" id="{CFAE1AED-6E73-BAAF-29AD-2FC27C41AEE2}"/>
              </a:ext>
            </a:extLst>
          </p:cNvPr>
          <p:cNvSpPr/>
          <p:nvPr/>
        </p:nvSpPr>
        <p:spPr>
          <a:xfrm>
            <a:off x="5760518" y="2389091"/>
            <a:ext cx="2325590" cy="970076"/>
          </a:xfrm>
          <a:prstGeom prst="homePlate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  <a:effectLst>
            <a:outerShdw blurRad="381000" dist="152400" dir="2700000" sx="95000" sy="9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rPr>
              <a:t>C</a:t>
            </a:r>
          </a:p>
        </p:txBody>
      </p:sp>
      <p:sp>
        <p:nvSpPr>
          <p:cNvPr id="4" name="剪去单角的矩形 14">
            <a:extLst>
              <a:ext uri="{FF2B5EF4-FFF2-40B4-BE49-F238E27FC236}">
                <a16:creationId xmlns:a16="http://schemas.microsoft.com/office/drawing/2014/main" id="{4545487F-7CB6-71AD-6C96-034F86028229}"/>
              </a:ext>
            </a:extLst>
          </p:cNvPr>
          <p:cNvSpPr/>
          <p:nvPr/>
        </p:nvSpPr>
        <p:spPr>
          <a:xfrm>
            <a:off x="3124197" y="2917657"/>
            <a:ext cx="2325590" cy="2972480"/>
          </a:xfrm>
          <a:prstGeom prst="snip1Rect">
            <a:avLst>
              <a:gd name="adj" fmla="val 20913"/>
            </a:avLst>
          </a:prstGeom>
          <a:solidFill>
            <a:schemeClr val="bg1"/>
          </a:solidFill>
          <a:ln>
            <a:noFill/>
          </a:ln>
          <a:effectLst>
            <a:outerShdw blurRad="381000" dist="152400" dir="2700000" sx="95000" sy="95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5" name="五边形 15">
            <a:extLst>
              <a:ext uri="{FF2B5EF4-FFF2-40B4-BE49-F238E27FC236}">
                <a16:creationId xmlns:a16="http://schemas.microsoft.com/office/drawing/2014/main" id="{5C4ECC90-A095-1D01-3C2B-FE1EAED167BE}"/>
              </a:ext>
            </a:extLst>
          </p:cNvPr>
          <p:cNvSpPr/>
          <p:nvPr/>
        </p:nvSpPr>
        <p:spPr>
          <a:xfrm>
            <a:off x="3124197" y="2711454"/>
            <a:ext cx="2325590" cy="970076"/>
          </a:xfrm>
          <a:prstGeom prst="homePlate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381000" dist="152400" dir="2700000" sx="95000" sy="9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rPr>
              <a:t>B</a:t>
            </a:r>
          </a:p>
        </p:txBody>
      </p:sp>
      <p:sp>
        <p:nvSpPr>
          <p:cNvPr id="6" name="剪去单角的矩形 19">
            <a:extLst>
              <a:ext uri="{FF2B5EF4-FFF2-40B4-BE49-F238E27FC236}">
                <a16:creationId xmlns:a16="http://schemas.microsoft.com/office/drawing/2014/main" id="{19F52B48-AC98-E751-4940-117DA3CB8945}"/>
              </a:ext>
            </a:extLst>
          </p:cNvPr>
          <p:cNvSpPr/>
          <p:nvPr/>
        </p:nvSpPr>
        <p:spPr>
          <a:xfrm>
            <a:off x="8451266" y="2917657"/>
            <a:ext cx="2325590" cy="2972480"/>
          </a:xfrm>
          <a:prstGeom prst="snip1Rect">
            <a:avLst>
              <a:gd name="adj" fmla="val 21082"/>
            </a:avLst>
          </a:prstGeom>
          <a:solidFill>
            <a:schemeClr val="bg1"/>
          </a:solidFill>
          <a:ln>
            <a:noFill/>
          </a:ln>
          <a:effectLst>
            <a:outerShdw blurRad="381000" dist="152400" dir="2700000" sx="95000" sy="95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7" name="五边形 20">
            <a:extLst>
              <a:ext uri="{FF2B5EF4-FFF2-40B4-BE49-F238E27FC236}">
                <a16:creationId xmlns:a16="http://schemas.microsoft.com/office/drawing/2014/main" id="{7334F255-40A3-AFCD-55FC-805C9223E489}"/>
              </a:ext>
            </a:extLst>
          </p:cNvPr>
          <p:cNvSpPr/>
          <p:nvPr/>
        </p:nvSpPr>
        <p:spPr>
          <a:xfrm>
            <a:off x="8451266" y="2711454"/>
            <a:ext cx="2325590" cy="970076"/>
          </a:xfrm>
          <a:prstGeom prst="homePlate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49AC035-34DE-3E9C-CD3E-E77D3AEF4094}"/>
              </a:ext>
            </a:extLst>
          </p:cNvPr>
          <p:cNvSpPr/>
          <p:nvPr/>
        </p:nvSpPr>
        <p:spPr>
          <a:xfrm>
            <a:off x="3403345" y="4382455"/>
            <a:ext cx="1767294" cy="7820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</a:pP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Prevenção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 de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incêndios</a:t>
            </a:r>
            <a:endParaRPr lang="zh-CN" altLang="en-US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68E6A3B3-3095-C6F6-887C-164CA5E37F89}"/>
              </a:ext>
            </a:extLst>
          </p:cNvPr>
          <p:cNvSpPr/>
          <p:nvPr/>
        </p:nvSpPr>
        <p:spPr>
          <a:xfrm>
            <a:off x="6039666" y="4112824"/>
            <a:ext cx="1767294" cy="7820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</a:pP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Primeiros</a:t>
            </a:r>
            <a:r>
              <a:rPr lang="en-US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 </a:t>
            </a:r>
            <a:r>
              <a:rPr lang="en-US" altLang="zh-CN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socorros</a:t>
            </a:r>
            <a:endParaRPr lang="zh-CN" altLang="en-US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E19FC66E-28B7-D6E1-14FD-2763B96F728B}"/>
              </a:ext>
            </a:extLst>
          </p:cNvPr>
          <p:cNvSpPr/>
          <p:nvPr/>
        </p:nvSpPr>
        <p:spPr>
          <a:xfrm>
            <a:off x="8730414" y="4382455"/>
            <a:ext cx="1767294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Entre Outros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4" name="剪去单角的矩形 19">
            <a:extLst>
              <a:ext uri="{FF2B5EF4-FFF2-40B4-BE49-F238E27FC236}">
                <a16:creationId xmlns:a16="http://schemas.microsoft.com/office/drawing/2014/main" id="{4D17BB26-052B-B37B-A82D-BD52B2575A3F}"/>
              </a:ext>
            </a:extLst>
          </p:cNvPr>
          <p:cNvSpPr/>
          <p:nvPr/>
        </p:nvSpPr>
        <p:spPr>
          <a:xfrm>
            <a:off x="433450" y="2648421"/>
            <a:ext cx="2325590" cy="3488386"/>
          </a:xfrm>
          <a:prstGeom prst="snip1Rect">
            <a:avLst>
              <a:gd name="adj" fmla="val 21082"/>
            </a:avLst>
          </a:prstGeom>
          <a:solidFill>
            <a:schemeClr val="bg1"/>
          </a:solidFill>
          <a:ln>
            <a:noFill/>
          </a:ln>
          <a:effectLst>
            <a:outerShdw blurRad="381000" dist="152400" dir="2700000" sx="95000" sy="95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15" name="五边形 20">
            <a:extLst>
              <a:ext uri="{FF2B5EF4-FFF2-40B4-BE49-F238E27FC236}">
                <a16:creationId xmlns:a16="http://schemas.microsoft.com/office/drawing/2014/main" id="{54ADAD58-D5A3-FC67-AD56-2DA025BD57B2}"/>
              </a:ext>
            </a:extLst>
          </p:cNvPr>
          <p:cNvSpPr/>
          <p:nvPr/>
        </p:nvSpPr>
        <p:spPr>
          <a:xfrm>
            <a:off x="433450" y="2389091"/>
            <a:ext cx="2325590" cy="970076"/>
          </a:xfrm>
          <a:prstGeom prst="homePlate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B49E89A-A7F2-5616-7A9F-EDD0902DBEEF}"/>
              </a:ext>
            </a:extLst>
          </p:cNvPr>
          <p:cNvSpPr/>
          <p:nvPr/>
        </p:nvSpPr>
        <p:spPr>
          <a:xfrm>
            <a:off x="647282" y="4060092"/>
            <a:ext cx="1767294" cy="1613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uso correto de equipamentos de proteção individual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10721F90-E5EA-A3E4-72E0-B870D51F0398}"/>
              </a:ext>
            </a:extLst>
          </p:cNvPr>
          <p:cNvSpPr txBox="1"/>
          <p:nvPr/>
        </p:nvSpPr>
        <p:spPr>
          <a:xfrm>
            <a:off x="396899" y="1448446"/>
            <a:ext cx="11398201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dirty="0">
                <a:solidFill>
                  <a:schemeClr val="bg1"/>
                </a:solidFill>
                <a:latin typeface="微软雅黑"/>
                <a:ea typeface="微软雅黑"/>
              </a:rPr>
              <a:t> Esses treinamentos devem abordar temas como:</a:t>
            </a:r>
            <a:endParaRPr lang="en-US" altLang="zh-CN" dirty="0">
              <a:solidFill>
                <a:schemeClr val="bg1"/>
              </a:solidFill>
              <a:latin typeface="微软雅黑"/>
              <a:ea typeface="微软雅黑"/>
            </a:endParaRPr>
          </a:p>
        </p:txBody>
      </p:sp>
      <p:pic>
        <p:nvPicPr>
          <p:cNvPr id="18" name="Picture 2" descr="Segurança do trabalho: arquivos, logo, bonecos e imagens em png - Getwet">
            <a:extLst>
              <a:ext uri="{FF2B5EF4-FFF2-40B4-BE49-F238E27FC236}">
                <a16:creationId xmlns:a16="http://schemas.microsoft.com/office/drawing/2014/main" id="{275A617B-41AE-D189-108F-682E79928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28" y="5204362"/>
            <a:ext cx="1283866" cy="16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743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"/>
                            </p:stCondLst>
                            <p:childTnLst>
                              <p:par>
                                <p:cTn id="39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00"/>
                            </p:stCondLst>
                            <p:childTnLst>
                              <p:par>
                                <p:cTn id="5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90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1" grpId="0"/>
      <p:bldP spid="12" grpId="0"/>
      <p:bldP spid="13" grpId="0"/>
      <p:bldP spid="14" grpId="0" animBg="1"/>
      <p:bldP spid="15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08B8222-2A4B-4B6A-33B3-4A4DF7EAA0A9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5F47CB92-8F6F-AE38-233A-52E72EB9ED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8D4218-A0E3-91FB-435B-9F160DD1CC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54" y="2665639"/>
            <a:ext cx="4857750" cy="3734855"/>
          </a:xfrm>
          <a:prstGeom prst="rect">
            <a:avLst/>
          </a:prstGeom>
        </p:spPr>
      </p:pic>
      <p:graphicFrame>
        <p:nvGraphicFramePr>
          <p:cNvPr id="46" name="表格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577495"/>
              </p:ext>
            </p:extLst>
          </p:nvPr>
        </p:nvGraphicFramePr>
        <p:xfrm>
          <a:off x="5932714" y="1194946"/>
          <a:ext cx="5693229" cy="5205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3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1095">
                <a:tc>
                  <a:txBody>
                    <a:bodyPr/>
                    <a:lstStyle/>
                    <a:p>
                      <a:pPr algn="ctr"/>
                      <a:r>
                        <a:rPr lang="pt-BR" altLang="zh-CN" sz="1800" b="1" dirty="0">
                          <a:solidFill>
                            <a:schemeClr val="accent2"/>
                          </a:solidFill>
                        </a:rPr>
                        <a:t>A empresa deve manter registros e documentos relacionados à segurança e saúde do trabalho, como</a:t>
                      </a:r>
                      <a:endParaRPr lang="zh-CN" altLang="en-US" sz="18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007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PGR</a:t>
                      </a:r>
                      <a:endParaRPr lang="zh-CN" alt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1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PCMSO</a:t>
                      </a:r>
                      <a:endParaRPr lang="zh-CN" alt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1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Registros</a:t>
                      </a:r>
                      <a:r>
                        <a:rPr lang="en-US" altLang="zh-CN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de </a:t>
                      </a:r>
                      <a:r>
                        <a:rPr lang="en-US" altLang="zh-CN" sz="1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Treinamentos</a:t>
                      </a:r>
                      <a:endParaRPr lang="zh-CN" alt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109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Comprovantes</a:t>
                      </a:r>
                      <a:r>
                        <a:rPr lang="en-US" altLang="zh-CN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de </a:t>
                      </a:r>
                      <a:r>
                        <a:rPr lang="en-US" altLang="zh-CN" sz="1800" b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Entregas</a:t>
                      </a:r>
                      <a:r>
                        <a:rPr lang="en-US" altLang="zh-CN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de EPIs</a:t>
                      </a:r>
                      <a:endParaRPr lang="zh-CN" alt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1095">
                <a:tc>
                  <a:txBody>
                    <a:bodyPr/>
                    <a:lstStyle/>
                    <a:p>
                      <a:pPr algn="ctr"/>
                      <a:r>
                        <a:rPr lang="pt-BR" altLang="zh-CN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Entre outros</a:t>
                      </a:r>
                      <a:endParaRPr lang="zh-CN" altLang="en-US" sz="1800" b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864088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5932714" y="1948542"/>
            <a:ext cx="5688000" cy="126363"/>
          </a:xfrm>
          <a:prstGeom prst="rect">
            <a:avLst/>
          </a:prstGeom>
          <a:gradFill flip="none" rotWithShape="1">
            <a:gsLst>
              <a:gs pos="50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sta Md"/>
              <a:ea typeface="微软雅黑"/>
              <a:cs typeface="+mn-cs"/>
            </a:endParaRPr>
          </a:p>
        </p:txBody>
      </p:sp>
      <p:sp>
        <p:nvSpPr>
          <p:cNvPr id="15" name="矩形标注 14"/>
          <p:cNvSpPr/>
          <p:nvPr/>
        </p:nvSpPr>
        <p:spPr>
          <a:xfrm>
            <a:off x="2176414" y="1565249"/>
            <a:ext cx="2458191" cy="1373399"/>
          </a:xfrm>
          <a:prstGeom prst="wedgeRectCallout">
            <a:avLst>
              <a:gd name="adj1" fmla="val -46345"/>
              <a:gd name="adj2" fmla="val 85621"/>
            </a:avLst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b="1" dirty="0" err="1"/>
              <a:t>Manter</a:t>
            </a:r>
            <a:r>
              <a:rPr lang="en-US" altLang="zh-CN" sz="2000" b="1" dirty="0"/>
              <a:t> </a:t>
            </a:r>
            <a:r>
              <a:rPr lang="en-US" altLang="zh-CN" sz="2000" b="1" dirty="0" err="1"/>
              <a:t>registros</a:t>
            </a:r>
            <a:r>
              <a:rPr lang="en-US" altLang="zh-CN" sz="2000" b="1" dirty="0"/>
              <a:t> e </a:t>
            </a:r>
            <a:r>
              <a:rPr lang="en-US" altLang="zh-CN" sz="2000" b="1" dirty="0" err="1"/>
              <a:t>documentos</a:t>
            </a:r>
            <a:r>
              <a:rPr lang="en-US" altLang="zh-CN" sz="2000" b="1" dirty="0"/>
              <a:t>:</a:t>
            </a:r>
            <a:endParaRPr lang="zh-CN" altLang="en-US" sz="2000" b="1" dirty="0"/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2D9FDC35-BCA9-AADD-2EB0-4DF914E55FFB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F79DD9CB-E519-07E7-CBAB-40DCA52566D3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5" name="矩形 9">
              <a:extLst>
                <a:ext uri="{FF2B5EF4-FFF2-40B4-BE49-F238E27FC236}">
                  <a16:creationId xmlns:a16="http://schemas.microsoft.com/office/drawing/2014/main" id="{AF963E45-1A1A-6EBC-DA22-DDE9831BF91F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493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797005E-F331-8860-7853-0DD93515B105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37247920-E527-8D3B-3402-4FA6E01C0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1" y="5932733"/>
            <a:ext cx="2261621" cy="627889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0F84F1B-D6D8-E920-A8A4-63B97FA35BC4}"/>
              </a:ext>
            </a:extLst>
          </p:cNvPr>
          <p:cNvSpPr/>
          <p:nvPr/>
        </p:nvSpPr>
        <p:spPr>
          <a:xfrm>
            <a:off x="2655062" y="1758342"/>
            <a:ext cx="4907787" cy="33447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任意多边形 3"/>
          <p:cNvSpPr/>
          <p:nvPr/>
        </p:nvSpPr>
        <p:spPr>
          <a:xfrm>
            <a:off x="336022" y="2395607"/>
            <a:ext cx="2112540" cy="2112540"/>
          </a:xfrm>
          <a:custGeom>
            <a:avLst/>
            <a:gdLst>
              <a:gd name="connsiteX0" fmla="*/ 1122362 w 2244725"/>
              <a:gd name="connsiteY0" fmla="*/ 0 h 2244724"/>
              <a:gd name="connsiteX1" fmla="*/ 2244725 w 2244725"/>
              <a:gd name="connsiteY1" fmla="*/ 1122362 h 2244724"/>
              <a:gd name="connsiteX2" fmla="*/ 1122362 w 2244725"/>
              <a:gd name="connsiteY2" fmla="*/ 2244724 h 2244724"/>
              <a:gd name="connsiteX3" fmla="*/ 0 w 2244725"/>
              <a:gd name="connsiteY3" fmla="*/ 1122362 h 224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725" h="2244724">
                <a:moveTo>
                  <a:pt x="1122362" y="0"/>
                </a:moveTo>
                <a:lnTo>
                  <a:pt x="2244725" y="1122362"/>
                </a:lnTo>
                <a:lnTo>
                  <a:pt x="1122362" y="2244724"/>
                </a:lnTo>
                <a:lnTo>
                  <a:pt x="0" y="1122362"/>
                </a:lnTo>
                <a:close/>
              </a:path>
            </a:pathLst>
          </a:cu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62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4400" b="1" dirty="0"/>
              <a:t>!</a:t>
            </a:r>
            <a:endParaRPr lang="zh-CN" altLang="en-US" sz="4400" b="1" dirty="0"/>
          </a:p>
        </p:txBody>
      </p:sp>
      <p:sp>
        <p:nvSpPr>
          <p:cNvPr id="13" name="TextBox 11"/>
          <p:cNvSpPr txBox="1"/>
          <p:nvPr/>
        </p:nvSpPr>
        <p:spPr>
          <a:xfrm>
            <a:off x="2841747" y="1943183"/>
            <a:ext cx="5279108" cy="2843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8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200000"/>
              </a:lnSpc>
              <a:spcAft>
                <a:spcPts val="1000"/>
              </a:spcAft>
              <a:defRPr/>
            </a:pPr>
            <a:r>
              <a:rPr lang="pt-BR" altLang="zh-CN" sz="2400" dirty="0">
                <a:solidFill>
                  <a:prstClr val="black">
                    <a:lumMod val="65000"/>
                    <a:lumOff val="35000"/>
                  </a:prstClr>
                </a:solidFill>
                <a:ea typeface="微软雅黑"/>
                <a:cs typeface="+mn-ea"/>
                <a:sym typeface="+mn-lt"/>
              </a:rPr>
              <a:t>Esses documentos devem estar </a:t>
            </a:r>
            <a:r>
              <a:rPr lang="pt-BR" altLang="zh-CN" sz="2400" b="1" dirty="0">
                <a:solidFill>
                  <a:prstClr val="black">
                    <a:lumMod val="65000"/>
                    <a:lumOff val="35000"/>
                  </a:prstClr>
                </a:solidFill>
                <a:ea typeface="微软雅黑"/>
                <a:cs typeface="+mn-ea"/>
                <a:sym typeface="+mn-lt"/>
              </a:rPr>
              <a:t>disponíveis para consulta</a:t>
            </a:r>
            <a:r>
              <a:rPr lang="pt-BR" altLang="zh-CN" sz="2400" dirty="0">
                <a:solidFill>
                  <a:prstClr val="black">
                    <a:lumMod val="65000"/>
                    <a:lumOff val="35000"/>
                  </a:prstClr>
                </a:solidFill>
                <a:ea typeface="微软雅黑"/>
                <a:cs typeface="+mn-ea"/>
                <a:sym typeface="+mn-lt"/>
              </a:rPr>
              <a:t> dos trabalhadores e dos órgãos fiscalizadores.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ea typeface="微软雅黑"/>
              <a:cs typeface="+mn-ea"/>
              <a:sym typeface="+mn-lt"/>
            </a:endParaRPr>
          </a:p>
        </p:txBody>
      </p:sp>
      <p:grpSp>
        <p:nvGrpSpPr>
          <p:cNvPr id="9" name="组合 7">
            <a:extLst>
              <a:ext uri="{FF2B5EF4-FFF2-40B4-BE49-F238E27FC236}">
                <a16:creationId xmlns:a16="http://schemas.microsoft.com/office/drawing/2014/main" id="{F6C286F9-FAF9-318C-39EC-3B6D317DB71E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10" name="文本框 8">
              <a:extLst>
                <a:ext uri="{FF2B5EF4-FFF2-40B4-BE49-F238E27FC236}">
                  <a16:creationId xmlns:a16="http://schemas.microsoft.com/office/drawing/2014/main" id="{16039B7C-F77E-623A-1D86-79CAC9F8191E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8" name="矩形 9">
              <a:extLst>
                <a:ext uri="{FF2B5EF4-FFF2-40B4-BE49-F238E27FC236}">
                  <a16:creationId xmlns:a16="http://schemas.microsoft.com/office/drawing/2014/main" id="{E21D98CC-0382-21A7-BA40-09B5AEB4E24C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pic>
        <p:nvPicPr>
          <p:cNvPr id="9218" name="Picture 2" descr="Riscos Ocupacionais: conheça quais são e como evitá-los - OnSafety">
            <a:extLst>
              <a:ext uri="{FF2B5EF4-FFF2-40B4-BE49-F238E27FC236}">
                <a16:creationId xmlns:a16="http://schemas.microsoft.com/office/drawing/2014/main" id="{226AD20B-2CB5-BDB5-F54A-CC6343A46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86" y="0"/>
            <a:ext cx="3615492" cy="31496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IS PREVENÇÃO - Empresa de Medicina do Trabalho - Elaboração de PCMSO">
            <a:extLst>
              <a:ext uri="{FF2B5EF4-FFF2-40B4-BE49-F238E27FC236}">
                <a16:creationId xmlns:a16="http://schemas.microsoft.com/office/drawing/2014/main" id="{BEB09347-2338-9E5B-348B-48516345B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87" y="3364790"/>
            <a:ext cx="3615491" cy="334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16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DBE7BAB-E05B-B353-4EA0-DE51352E3132}"/>
              </a:ext>
            </a:extLst>
          </p:cNvPr>
          <p:cNvSpPr/>
          <p:nvPr/>
        </p:nvSpPr>
        <p:spPr>
          <a:xfrm>
            <a:off x="131756" y="263135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15FEEF29-0639-57BA-29ED-D2BEFB1E1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723" y="182504"/>
            <a:ext cx="2261621" cy="627889"/>
          </a:xfrm>
          <a:prstGeom prst="rect">
            <a:avLst/>
          </a:prstGeom>
        </p:spPr>
      </p:pic>
      <p:pic>
        <p:nvPicPr>
          <p:cNvPr id="10242" name="Picture 2" descr="Você sabe o que faz um Técnico em Segurança do Trabalho? - Clinimed">
            <a:extLst>
              <a:ext uri="{FF2B5EF4-FFF2-40B4-BE49-F238E27FC236}">
                <a16:creationId xmlns:a16="http://schemas.microsoft.com/office/drawing/2014/main" id="{A72DEFD4-FE2A-B7BE-FFDD-B962A67D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1285934"/>
            <a:ext cx="9880600" cy="55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13">
            <a:extLst>
              <a:ext uri="{FF2B5EF4-FFF2-40B4-BE49-F238E27FC236}">
                <a16:creationId xmlns:a16="http://schemas.microsoft.com/office/drawing/2014/main" id="{6C0251AA-5ABE-9C4B-1056-E230218F25F9}"/>
              </a:ext>
            </a:extLst>
          </p:cNvPr>
          <p:cNvSpPr/>
          <p:nvPr/>
        </p:nvSpPr>
        <p:spPr>
          <a:xfrm>
            <a:off x="0" y="3009439"/>
            <a:ext cx="9198429" cy="2395318"/>
          </a:xfrm>
          <a:prstGeom prst="rect">
            <a:avLst/>
          </a:prstGeom>
          <a:gradFill flip="none" rotWithShape="1">
            <a:gsLst>
              <a:gs pos="51000">
                <a:srgbClr val="1C83AE">
                  <a:alpha val="70000"/>
                </a:srgbClr>
              </a:gs>
              <a:gs pos="0">
                <a:srgbClr val="329CD6">
                  <a:alpha val="31000"/>
                </a:srgbClr>
              </a:gs>
              <a:gs pos="92000">
                <a:srgbClr val="623E98">
                  <a:alpha val="6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id="{06266020-DEFE-8EE1-0956-18685A7BEEE8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CABCBC8C-25C4-A623-D3DF-EE7BFF7A1CEF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DD3CFE67-3879-AE06-A51B-2B78C4654662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sp>
        <p:nvSpPr>
          <p:cNvPr id="9" name="TextBox 21">
            <a:extLst>
              <a:ext uri="{FF2B5EF4-FFF2-40B4-BE49-F238E27FC236}">
                <a16:creationId xmlns:a16="http://schemas.microsoft.com/office/drawing/2014/main" id="{2F329E4D-BB1D-F85C-2F1C-389E3BC90EBE}"/>
              </a:ext>
            </a:extLst>
          </p:cNvPr>
          <p:cNvSpPr txBox="1"/>
          <p:nvPr/>
        </p:nvSpPr>
        <p:spPr>
          <a:xfrm>
            <a:off x="261257" y="3310955"/>
            <a:ext cx="8506615" cy="179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Essas são algumas das principais obrigações da empresa de acordo com a NR-01. É fundamental que a empresa esteja em conformidade com essas obrigações, garantindo um ambiente de trabalho seguro e saudável para seus colaboradores.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632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D81DD793-6BE2-C964-40E3-97EB81E13A74}"/>
              </a:ext>
            </a:extLst>
          </p:cNvPr>
          <p:cNvSpPr/>
          <p:nvPr/>
        </p:nvSpPr>
        <p:spPr>
          <a:xfrm>
            <a:off x="7061200" y="2742084"/>
            <a:ext cx="4907280" cy="1899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71106C6-6143-A3C0-CBFC-38A52E975904}"/>
              </a:ext>
            </a:extLst>
          </p:cNvPr>
          <p:cNvSpPr/>
          <p:nvPr/>
        </p:nvSpPr>
        <p:spPr>
          <a:xfrm>
            <a:off x="3530600" y="670560"/>
            <a:ext cx="5125720" cy="1899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文本框 17"/>
          <p:cNvSpPr txBox="1"/>
          <p:nvPr/>
        </p:nvSpPr>
        <p:spPr>
          <a:xfrm>
            <a:off x="7061200" y="2984845"/>
            <a:ext cx="470408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pt-BR" altLang="zh-CN" sz="4800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 que são as MEI, ME e EPP?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DE986BC-4DCB-4EE8-AEE2-70E830CC1CFD}"/>
              </a:ext>
            </a:extLst>
          </p:cNvPr>
          <p:cNvGrpSpPr/>
          <p:nvPr/>
        </p:nvGrpSpPr>
        <p:grpSpPr>
          <a:xfrm>
            <a:off x="-1" y="0"/>
            <a:ext cx="1190848" cy="5507261"/>
            <a:chOff x="-1" y="1119321"/>
            <a:chExt cx="1190848" cy="438794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D9E8C54-EF60-4CFF-8001-E39E4528EF86}"/>
                </a:ext>
              </a:extLst>
            </p:cNvPr>
            <p:cNvSpPr/>
            <p:nvPr/>
          </p:nvSpPr>
          <p:spPr>
            <a:xfrm>
              <a:off x="-1" y="1119321"/>
              <a:ext cx="903767" cy="4387940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1A57FE04-420F-4F7D-951E-FC0C5C2224FE}"/>
                </a:ext>
              </a:extLst>
            </p:cNvPr>
            <p:cNvSpPr/>
            <p:nvPr/>
          </p:nvSpPr>
          <p:spPr>
            <a:xfrm>
              <a:off x="885761" y="1119321"/>
              <a:ext cx="305086" cy="4387940"/>
            </a:xfrm>
            <a:custGeom>
              <a:avLst/>
              <a:gdLst>
                <a:gd name="connsiteX0" fmla="*/ 0 w 587298"/>
                <a:gd name="connsiteY0" fmla="*/ 0 h 4642621"/>
                <a:gd name="connsiteX1" fmla="*/ 587298 w 587298"/>
                <a:gd name="connsiteY1" fmla="*/ 0 h 4642621"/>
                <a:gd name="connsiteX2" fmla="*/ 587298 w 587298"/>
                <a:gd name="connsiteY2" fmla="*/ 4642621 h 4642621"/>
                <a:gd name="connsiteX3" fmla="*/ 0 w 587298"/>
                <a:gd name="connsiteY3" fmla="*/ 4642621 h 4642621"/>
                <a:gd name="connsiteX4" fmla="*/ 0 w 587298"/>
                <a:gd name="connsiteY4" fmla="*/ 0 h 4642621"/>
                <a:gd name="connsiteX0" fmla="*/ 0 w 597237"/>
                <a:gd name="connsiteY0" fmla="*/ 0 h 4642621"/>
                <a:gd name="connsiteX1" fmla="*/ 587298 w 597237"/>
                <a:gd name="connsiteY1" fmla="*/ 0 h 4642621"/>
                <a:gd name="connsiteX2" fmla="*/ 597237 w 597237"/>
                <a:gd name="connsiteY2" fmla="*/ 4473655 h 4642621"/>
                <a:gd name="connsiteX3" fmla="*/ 0 w 597237"/>
                <a:gd name="connsiteY3" fmla="*/ 4642621 h 4642621"/>
                <a:gd name="connsiteX4" fmla="*/ 0 w 597237"/>
                <a:gd name="connsiteY4" fmla="*/ 0 h 4642621"/>
                <a:gd name="connsiteX0" fmla="*/ 0 w 597237"/>
                <a:gd name="connsiteY0" fmla="*/ 0 h 4642621"/>
                <a:gd name="connsiteX1" fmla="*/ 597237 w 597237"/>
                <a:gd name="connsiteY1" fmla="*/ 168965 h 4642621"/>
                <a:gd name="connsiteX2" fmla="*/ 597237 w 597237"/>
                <a:gd name="connsiteY2" fmla="*/ 4473655 h 4642621"/>
                <a:gd name="connsiteX3" fmla="*/ 0 w 597237"/>
                <a:gd name="connsiteY3" fmla="*/ 4642621 h 4642621"/>
                <a:gd name="connsiteX4" fmla="*/ 0 w 597237"/>
                <a:gd name="connsiteY4" fmla="*/ 0 h 4642621"/>
                <a:gd name="connsiteX0" fmla="*/ 0 w 607176"/>
                <a:gd name="connsiteY0" fmla="*/ 0 h 4642621"/>
                <a:gd name="connsiteX1" fmla="*/ 607176 w 607176"/>
                <a:gd name="connsiteY1" fmla="*/ 288234 h 4642621"/>
                <a:gd name="connsiteX2" fmla="*/ 597237 w 607176"/>
                <a:gd name="connsiteY2" fmla="*/ 4473655 h 4642621"/>
                <a:gd name="connsiteX3" fmla="*/ 0 w 607176"/>
                <a:gd name="connsiteY3" fmla="*/ 4642621 h 4642621"/>
                <a:gd name="connsiteX4" fmla="*/ 0 w 607176"/>
                <a:gd name="connsiteY4" fmla="*/ 0 h 4642621"/>
                <a:gd name="connsiteX0" fmla="*/ 0 w 607176"/>
                <a:gd name="connsiteY0" fmla="*/ 0 h 4642621"/>
                <a:gd name="connsiteX1" fmla="*/ 607176 w 607176"/>
                <a:gd name="connsiteY1" fmla="*/ 288234 h 4642621"/>
                <a:gd name="connsiteX2" fmla="*/ 597237 w 607176"/>
                <a:gd name="connsiteY2" fmla="*/ 4513412 h 4642621"/>
                <a:gd name="connsiteX3" fmla="*/ 0 w 607176"/>
                <a:gd name="connsiteY3" fmla="*/ 4642621 h 4642621"/>
                <a:gd name="connsiteX4" fmla="*/ 0 w 607176"/>
                <a:gd name="connsiteY4" fmla="*/ 0 h 464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176" h="4642621">
                  <a:moveTo>
                    <a:pt x="0" y="0"/>
                  </a:moveTo>
                  <a:lnTo>
                    <a:pt x="607176" y="288234"/>
                  </a:lnTo>
                  <a:lnTo>
                    <a:pt x="597237" y="4513412"/>
                  </a:lnTo>
                  <a:lnTo>
                    <a:pt x="0" y="46426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3E9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3130077-26DD-4DE2-B2DA-E57A0D9BEACB}"/>
              </a:ext>
            </a:extLst>
          </p:cNvPr>
          <p:cNvSpPr txBox="1"/>
          <p:nvPr/>
        </p:nvSpPr>
        <p:spPr>
          <a:xfrm>
            <a:off x="5107744" y="842164"/>
            <a:ext cx="2906245" cy="147732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623E98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</a:rPr>
              <a:t>RTE 02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AC76E9D-EA3C-40C1-98BD-1CDBE7B4F91A}"/>
              </a:ext>
            </a:extLst>
          </p:cNvPr>
          <p:cNvSpPr txBox="1"/>
          <p:nvPr/>
        </p:nvSpPr>
        <p:spPr>
          <a:xfrm>
            <a:off x="3996862" y="842164"/>
            <a:ext cx="1110882" cy="147732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1C83AE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</a:rPr>
              <a:t>PA</a:t>
            </a: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596F8F21-47C6-8CA7-058F-3A0EF13B2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pic>
        <p:nvPicPr>
          <p:cNvPr id="1026" name="Picture 2" descr="Health&amp;Care | Técnico em segurança do trabalho: importância, desafios e  habilidades da função">
            <a:extLst>
              <a:ext uri="{FF2B5EF4-FFF2-40B4-BE49-F238E27FC236}">
                <a16:creationId xmlns:a16="http://schemas.microsoft.com/office/drawing/2014/main" id="{BC81C6AF-865E-CAD3-5793-5C1A686FA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6074"/>
            <a:ext cx="706120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7620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4.07407E-6 L -8.33333E-7 -0.1178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4.07407E-6 L 2.70833E-6 -0.1178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1" grpId="1"/>
      <p:bldP spid="28" grpId="0"/>
      <p:bldP spid="2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01F58A6-B524-24B2-8593-9B5153E90F08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86F7ADD7-6481-CC30-5EE9-E1DF55854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EB5DE41-9F83-4C07-81B1-13AC1937B2F2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10E2EE8-167F-409F-82B0-AE5D1E156C8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9DE52A7-81FF-433F-B056-4118BE7305D4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sp>
        <p:nvSpPr>
          <p:cNvPr id="2" name="矩形 14">
            <a:extLst>
              <a:ext uri="{FF2B5EF4-FFF2-40B4-BE49-F238E27FC236}">
                <a16:creationId xmlns:a16="http://schemas.microsoft.com/office/drawing/2014/main" id="{F302C140-F193-37E0-B1BD-7BBAF5160D5F}"/>
              </a:ext>
            </a:extLst>
          </p:cNvPr>
          <p:cNvSpPr/>
          <p:nvPr/>
        </p:nvSpPr>
        <p:spPr>
          <a:xfrm>
            <a:off x="6442171" y="1721515"/>
            <a:ext cx="3723774" cy="4399658"/>
          </a:xfrm>
          <a:prstGeom prst="roundRect">
            <a:avLst>
              <a:gd name="adj" fmla="val 7020"/>
            </a:avLst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200000"/>
              </a:lnSpc>
              <a:spcBef>
                <a:spcPts val="1200"/>
              </a:spcBef>
              <a:defRPr/>
            </a:pPr>
            <a:r>
              <a:rPr lang="pt-BR" altLang="zh-CN" sz="2000" dirty="0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Como mostramos, são diversas as obrigações que a NR-01 cria para as empresa. 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2290" name="Picture 2" descr="Gestão de segurança do trabalho: um guia completo para você">
            <a:extLst>
              <a:ext uri="{FF2B5EF4-FFF2-40B4-BE49-F238E27FC236}">
                <a16:creationId xmlns:a16="http://schemas.microsoft.com/office/drawing/2014/main" id="{E31F3C02-7D3F-39BC-1D56-D11D4181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301" y="1721515"/>
            <a:ext cx="4339353" cy="2245859"/>
          </a:xfrm>
          <a:prstGeom prst="roundRect">
            <a:avLst>
              <a:gd name="adj" fmla="val 1182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estão de Segurança do Trabalho: Confira as Características">
            <a:extLst>
              <a:ext uri="{FF2B5EF4-FFF2-40B4-BE49-F238E27FC236}">
                <a16:creationId xmlns:a16="http://schemas.microsoft.com/office/drawing/2014/main" id="{5691ADDA-2795-93D1-1C70-8DA17BC5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21361"/>
          <a:stretch/>
        </p:blipFill>
        <p:spPr bwMode="auto">
          <a:xfrm>
            <a:off x="1989301" y="4067855"/>
            <a:ext cx="2035630" cy="2053318"/>
          </a:xfrm>
          <a:prstGeom prst="roundRect">
            <a:avLst>
              <a:gd name="adj" fmla="val 134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rincipais termos de Saúde e Segurança do Trabalho que você precisa saber -  Blog Preveoeste">
            <a:extLst>
              <a:ext uri="{FF2B5EF4-FFF2-40B4-BE49-F238E27FC236}">
                <a16:creationId xmlns:a16="http://schemas.microsoft.com/office/drawing/2014/main" id="{890B36D7-D4D5-08C4-696B-02A52F938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00"/>
          <a:stretch/>
        </p:blipFill>
        <p:spPr bwMode="auto">
          <a:xfrm>
            <a:off x="4138448" y="4067855"/>
            <a:ext cx="2190206" cy="2053318"/>
          </a:xfrm>
          <a:prstGeom prst="roundRect">
            <a:avLst>
              <a:gd name="adj" fmla="val 1182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665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463A1E1-C315-F90D-1ABE-EE6A586C0681}"/>
              </a:ext>
            </a:extLst>
          </p:cNvPr>
          <p:cNvSpPr/>
          <p:nvPr/>
        </p:nvSpPr>
        <p:spPr>
          <a:xfrm>
            <a:off x="6742050" y="980792"/>
            <a:ext cx="4868925" cy="55149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MEI, ME e EPP precisam enviar os eventos SST no eSocial? - Itamedi">
            <a:extLst>
              <a:ext uri="{FF2B5EF4-FFF2-40B4-BE49-F238E27FC236}">
                <a16:creationId xmlns:a16="http://schemas.microsoft.com/office/drawing/2014/main" id="{A49CA9D5-96DF-635F-060D-73DF23DAE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3" r="21530" b="39595"/>
          <a:stretch/>
        </p:blipFill>
        <p:spPr bwMode="auto">
          <a:xfrm flipH="1">
            <a:off x="1107460" y="1243076"/>
            <a:ext cx="4126469" cy="300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6"/>
          <p:cNvSpPr/>
          <p:nvPr/>
        </p:nvSpPr>
        <p:spPr>
          <a:xfrm>
            <a:off x="6110975" y="1388098"/>
            <a:ext cx="834665" cy="834666"/>
          </a:xfrm>
          <a:custGeom>
            <a:avLst/>
            <a:gdLst>
              <a:gd name="connsiteX0" fmla="*/ 1621876 w 4116165"/>
              <a:gd name="connsiteY0" fmla="*/ 814807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1621876 w 4116165"/>
              <a:gd name="connsiteY8" fmla="*/ 814807 h 3497531"/>
              <a:gd name="connsiteX9" fmla="*/ 688860 w 4116165"/>
              <a:gd name="connsiteY9" fmla="*/ 0 h 3497531"/>
              <a:gd name="connsiteX10" fmla="*/ 739322 w 4116165"/>
              <a:gd name="connsiteY10" fmla="*/ 20901 h 3497531"/>
              <a:gd name="connsiteX11" fmla="*/ 1356818 w 4116165"/>
              <a:gd name="connsiteY11" fmla="*/ 638398 h 3497531"/>
              <a:gd name="connsiteX12" fmla="*/ 1356818 w 4116165"/>
              <a:gd name="connsiteY12" fmla="*/ 739322 h 3497531"/>
              <a:gd name="connsiteX13" fmla="*/ 739322 w 4116165"/>
              <a:gd name="connsiteY13" fmla="*/ 1356819 h 3497531"/>
              <a:gd name="connsiteX14" fmla="*/ 638398 w 4116165"/>
              <a:gd name="connsiteY14" fmla="*/ 1356819 h 3497531"/>
              <a:gd name="connsiteX15" fmla="*/ 20901 w 4116165"/>
              <a:gd name="connsiteY15" fmla="*/ 739322 h 3497531"/>
              <a:gd name="connsiteX16" fmla="*/ 20901 w 4116165"/>
              <a:gd name="connsiteY16" fmla="*/ 638398 h 3497531"/>
              <a:gd name="connsiteX17" fmla="*/ 638398 w 4116165"/>
              <a:gd name="connsiteY17" fmla="*/ 20901 h 3497531"/>
              <a:gd name="connsiteX18" fmla="*/ 688860 w 4116165"/>
              <a:gd name="connsiteY18" fmla="*/ 0 h 3497531"/>
              <a:gd name="connsiteX0" fmla="*/ 1433441 w 4116165"/>
              <a:gd name="connsiteY0" fmla="*/ 1003242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688860 w 4116165"/>
              <a:gd name="connsiteY8" fmla="*/ 0 h 3497531"/>
              <a:gd name="connsiteX9" fmla="*/ 739322 w 4116165"/>
              <a:gd name="connsiteY9" fmla="*/ 20901 h 3497531"/>
              <a:gd name="connsiteX10" fmla="*/ 1356818 w 4116165"/>
              <a:gd name="connsiteY10" fmla="*/ 638398 h 3497531"/>
              <a:gd name="connsiteX11" fmla="*/ 1356818 w 4116165"/>
              <a:gd name="connsiteY11" fmla="*/ 739322 h 3497531"/>
              <a:gd name="connsiteX12" fmla="*/ 739322 w 4116165"/>
              <a:gd name="connsiteY12" fmla="*/ 1356819 h 3497531"/>
              <a:gd name="connsiteX13" fmla="*/ 638398 w 4116165"/>
              <a:gd name="connsiteY13" fmla="*/ 1356819 h 3497531"/>
              <a:gd name="connsiteX14" fmla="*/ 20901 w 4116165"/>
              <a:gd name="connsiteY14" fmla="*/ 739322 h 3497531"/>
              <a:gd name="connsiteX15" fmla="*/ 20901 w 4116165"/>
              <a:gd name="connsiteY15" fmla="*/ 638398 h 3497531"/>
              <a:gd name="connsiteX16" fmla="*/ 638398 w 4116165"/>
              <a:gd name="connsiteY16" fmla="*/ 20901 h 3497531"/>
              <a:gd name="connsiteX17" fmla="*/ 688860 w 4116165"/>
              <a:gd name="connsiteY17" fmla="*/ 0 h 3497531"/>
              <a:gd name="connsiteX0" fmla="*/ 1433441 w 4116165"/>
              <a:gd name="connsiteY0" fmla="*/ 3309096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688860 w 4116165"/>
              <a:gd name="connsiteY7" fmla="*/ 0 h 3497531"/>
              <a:gd name="connsiteX8" fmla="*/ 739322 w 4116165"/>
              <a:gd name="connsiteY8" fmla="*/ 20901 h 3497531"/>
              <a:gd name="connsiteX9" fmla="*/ 1356818 w 4116165"/>
              <a:gd name="connsiteY9" fmla="*/ 638398 h 3497531"/>
              <a:gd name="connsiteX10" fmla="*/ 1356818 w 4116165"/>
              <a:gd name="connsiteY10" fmla="*/ 739322 h 3497531"/>
              <a:gd name="connsiteX11" fmla="*/ 739322 w 4116165"/>
              <a:gd name="connsiteY11" fmla="*/ 1356819 h 3497531"/>
              <a:gd name="connsiteX12" fmla="*/ 638398 w 4116165"/>
              <a:gd name="connsiteY12" fmla="*/ 1356819 h 3497531"/>
              <a:gd name="connsiteX13" fmla="*/ 20901 w 4116165"/>
              <a:gd name="connsiteY13" fmla="*/ 739322 h 3497531"/>
              <a:gd name="connsiteX14" fmla="*/ 20901 w 4116165"/>
              <a:gd name="connsiteY14" fmla="*/ 638398 h 3497531"/>
              <a:gd name="connsiteX15" fmla="*/ 638398 w 4116165"/>
              <a:gd name="connsiteY15" fmla="*/ 20901 h 3497531"/>
              <a:gd name="connsiteX16" fmla="*/ 688860 w 4116165"/>
              <a:gd name="connsiteY16" fmla="*/ 0 h 3497531"/>
              <a:gd name="connsiteX0" fmla="*/ 1433441 w 4116165"/>
              <a:gd name="connsiteY0" fmla="*/ 3309096 h 3497531"/>
              <a:gd name="connsiteX1" fmla="*/ 4116165 w 4116165"/>
              <a:gd name="connsiteY1" fmla="*/ 1003242 h 3497531"/>
              <a:gd name="connsiteX2" fmla="*/ 4116165 w 4116165"/>
              <a:gd name="connsiteY2" fmla="*/ 3309096 h 3497531"/>
              <a:gd name="connsiteX3" fmla="*/ 3927730 w 4116165"/>
              <a:gd name="connsiteY3" fmla="*/ 3497531 h 3497531"/>
              <a:gd name="connsiteX4" fmla="*/ 1621876 w 4116165"/>
              <a:gd name="connsiteY4" fmla="*/ 3497531 h 3497531"/>
              <a:gd name="connsiteX5" fmla="*/ 1433441 w 4116165"/>
              <a:gd name="connsiteY5" fmla="*/ 3309096 h 3497531"/>
              <a:gd name="connsiteX6" fmla="*/ 688860 w 4116165"/>
              <a:gd name="connsiteY6" fmla="*/ 0 h 3497531"/>
              <a:gd name="connsiteX7" fmla="*/ 739322 w 4116165"/>
              <a:gd name="connsiteY7" fmla="*/ 20901 h 3497531"/>
              <a:gd name="connsiteX8" fmla="*/ 1356818 w 4116165"/>
              <a:gd name="connsiteY8" fmla="*/ 638398 h 3497531"/>
              <a:gd name="connsiteX9" fmla="*/ 1356818 w 4116165"/>
              <a:gd name="connsiteY9" fmla="*/ 739322 h 3497531"/>
              <a:gd name="connsiteX10" fmla="*/ 739322 w 4116165"/>
              <a:gd name="connsiteY10" fmla="*/ 1356819 h 3497531"/>
              <a:gd name="connsiteX11" fmla="*/ 638398 w 4116165"/>
              <a:gd name="connsiteY11" fmla="*/ 1356819 h 3497531"/>
              <a:gd name="connsiteX12" fmla="*/ 20901 w 4116165"/>
              <a:gd name="connsiteY12" fmla="*/ 739322 h 3497531"/>
              <a:gd name="connsiteX13" fmla="*/ 20901 w 4116165"/>
              <a:gd name="connsiteY13" fmla="*/ 638398 h 3497531"/>
              <a:gd name="connsiteX14" fmla="*/ 638398 w 4116165"/>
              <a:gd name="connsiteY14" fmla="*/ 20901 h 3497531"/>
              <a:gd name="connsiteX15" fmla="*/ 688860 w 4116165"/>
              <a:gd name="connsiteY15" fmla="*/ 0 h 3497531"/>
              <a:gd name="connsiteX0" fmla="*/ 1433441 w 4116165"/>
              <a:gd name="connsiteY0" fmla="*/ 3309096 h 3497531"/>
              <a:gd name="connsiteX1" fmla="*/ 4116165 w 4116165"/>
              <a:gd name="connsiteY1" fmla="*/ 3309096 h 3497531"/>
              <a:gd name="connsiteX2" fmla="*/ 3927730 w 4116165"/>
              <a:gd name="connsiteY2" fmla="*/ 3497531 h 3497531"/>
              <a:gd name="connsiteX3" fmla="*/ 1621876 w 4116165"/>
              <a:gd name="connsiteY3" fmla="*/ 3497531 h 3497531"/>
              <a:gd name="connsiteX4" fmla="*/ 1433441 w 4116165"/>
              <a:gd name="connsiteY4" fmla="*/ 3309096 h 3497531"/>
              <a:gd name="connsiteX5" fmla="*/ 688860 w 4116165"/>
              <a:gd name="connsiteY5" fmla="*/ 0 h 3497531"/>
              <a:gd name="connsiteX6" fmla="*/ 739322 w 4116165"/>
              <a:gd name="connsiteY6" fmla="*/ 20901 h 3497531"/>
              <a:gd name="connsiteX7" fmla="*/ 1356818 w 4116165"/>
              <a:gd name="connsiteY7" fmla="*/ 638398 h 3497531"/>
              <a:gd name="connsiteX8" fmla="*/ 1356818 w 4116165"/>
              <a:gd name="connsiteY8" fmla="*/ 739322 h 3497531"/>
              <a:gd name="connsiteX9" fmla="*/ 739322 w 4116165"/>
              <a:gd name="connsiteY9" fmla="*/ 1356819 h 3497531"/>
              <a:gd name="connsiteX10" fmla="*/ 638398 w 4116165"/>
              <a:gd name="connsiteY10" fmla="*/ 1356819 h 3497531"/>
              <a:gd name="connsiteX11" fmla="*/ 20901 w 4116165"/>
              <a:gd name="connsiteY11" fmla="*/ 739322 h 3497531"/>
              <a:gd name="connsiteX12" fmla="*/ 20901 w 4116165"/>
              <a:gd name="connsiteY12" fmla="*/ 638398 h 3497531"/>
              <a:gd name="connsiteX13" fmla="*/ 638398 w 4116165"/>
              <a:gd name="connsiteY13" fmla="*/ 20901 h 3497531"/>
              <a:gd name="connsiteX14" fmla="*/ 688860 w 4116165"/>
              <a:gd name="connsiteY14" fmla="*/ 0 h 3497531"/>
              <a:gd name="connsiteX0" fmla="*/ 1433441 w 3927730"/>
              <a:gd name="connsiteY0" fmla="*/ 3309096 h 3497531"/>
              <a:gd name="connsiteX1" fmla="*/ 3927730 w 3927730"/>
              <a:gd name="connsiteY1" fmla="*/ 3497531 h 3497531"/>
              <a:gd name="connsiteX2" fmla="*/ 1621876 w 3927730"/>
              <a:gd name="connsiteY2" fmla="*/ 3497531 h 3497531"/>
              <a:gd name="connsiteX3" fmla="*/ 1433441 w 3927730"/>
              <a:gd name="connsiteY3" fmla="*/ 3309096 h 3497531"/>
              <a:gd name="connsiteX4" fmla="*/ 688860 w 3927730"/>
              <a:gd name="connsiteY4" fmla="*/ 0 h 3497531"/>
              <a:gd name="connsiteX5" fmla="*/ 739322 w 3927730"/>
              <a:gd name="connsiteY5" fmla="*/ 20901 h 3497531"/>
              <a:gd name="connsiteX6" fmla="*/ 1356818 w 3927730"/>
              <a:gd name="connsiteY6" fmla="*/ 638398 h 3497531"/>
              <a:gd name="connsiteX7" fmla="*/ 1356818 w 3927730"/>
              <a:gd name="connsiteY7" fmla="*/ 739322 h 3497531"/>
              <a:gd name="connsiteX8" fmla="*/ 739322 w 3927730"/>
              <a:gd name="connsiteY8" fmla="*/ 1356819 h 3497531"/>
              <a:gd name="connsiteX9" fmla="*/ 638398 w 3927730"/>
              <a:gd name="connsiteY9" fmla="*/ 1356819 h 3497531"/>
              <a:gd name="connsiteX10" fmla="*/ 20901 w 3927730"/>
              <a:gd name="connsiteY10" fmla="*/ 739322 h 3497531"/>
              <a:gd name="connsiteX11" fmla="*/ 20901 w 3927730"/>
              <a:gd name="connsiteY11" fmla="*/ 638398 h 3497531"/>
              <a:gd name="connsiteX12" fmla="*/ 638398 w 3927730"/>
              <a:gd name="connsiteY12" fmla="*/ 20901 h 3497531"/>
              <a:gd name="connsiteX13" fmla="*/ 688860 w 3927730"/>
              <a:gd name="connsiteY13" fmla="*/ 0 h 3497531"/>
              <a:gd name="connsiteX0" fmla="*/ 1433441 w 1621876"/>
              <a:gd name="connsiteY0" fmla="*/ 3309096 h 3497531"/>
              <a:gd name="connsiteX1" fmla="*/ 1621876 w 1621876"/>
              <a:gd name="connsiteY1" fmla="*/ 3497531 h 3497531"/>
              <a:gd name="connsiteX2" fmla="*/ 1433441 w 1621876"/>
              <a:gd name="connsiteY2" fmla="*/ 3309096 h 3497531"/>
              <a:gd name="connsiteX3" fmla="*/ 688860 w 1621876"/>
              <a:gd name="connsiteY3" fmla="*/ 0 h 3497531"/>
              <a:gd name="connsiteX4" fmla="*/ 739322 w 1621876"/>
              <a:gd name="connsiteY4" fmla="*/ 20901 h 3497531"/>
              <a:gd name="connsiteX5" fmla="*/ 1356818 w 1621876"/>
              <a:gd name="connsiteY5" fmla="*/ 638398 h 3497531"/>
              <a:gd name="connsiteX6" fmla="*/ 1356818 w 1621876"/>
              <a:gd name="connsiteY6" fmla="*/ 739322 h 3497531"/>
              <a:gd name="connsiteX7" fmla="*/ 739322 w 1621876"/>
              <a:gd name="connsiteY7" fmla="*/ 1356819 h 3497531"/>
              <a:gd name="connsiteX8" fmla="*/ 638398 w 1621876"/>
              <a:gd name="connsiteY8" fmla="*/ 1356819 h 3497531"/>
              <a:gd name="connsiteX9" fmla="*/ 20901 w 1621876"/>
              <a:gd name="connsiteY9" fmla="*/ 739322 h 3497531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Agency FB" panose="020B0503020202020204" pitchFamily="34" charset="0"/>
                <a:sym typeface="+mn-lt"/>
              </a:rPr>
              <a:t>01</a:t>
            </a:r>
          </a:p>
        </p:txBody>
      </p:sp>
      <p:sp>
        <p:nvSpPr>
          <p:cNvPr id="4" name="Freeform 6"/>
          <p:cNvSpPr/>
          <p:nvPr/>
        </p:nvSpPr>
        <p:spPr>
          <a:xfrm>
            <a:off x="6110975" y="2402660"/>
            <a:ext cx="834665" cy="834666"/>
          </a:xfrm>
          <a:custGeom>
            <a:avLst/>
            <a:gdLst>
              <a:gd name="connsiteX0" fmla="*/ 1621876 w 4116165"/>
              <a:gd name="connsiteY0" fmla="*/ 814807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1621876 w 4116165"/>
              <a:gd name="connsiteY8" fmla="*/ 814807 h 3497531"/>
              <a:gd name="connsiteX9" fmla="*/ 688860 w 4116165"/>
              <a:gd name="connsiteY9" fmla="*/ 0 h 3497531"/>
              <a:gd name="connsiteX10" fmla="*/ 739322 w 4116165"/>
              <a:gd name="connsiteY10" fmla="*/ 20901 h 3497531"/>
              <a:gd name="connsiteX11" fmla="*/ 1356818 w 4116165"/>
              <a:gd name="connsiteY11" fmla="*/ 638398 h 3497531"/>
              <a:gd name="connsiteX12" fmla="*/ 1356818 w 4116165"/>
              <a:gd name="connsiteY12" fmla="*/ 739322 h 3497531"/>
              <a:gd name="connsiteX13" fmla="*/ 739322 w 4116165"/>
              <a:gd name="connsiteY13" fmla="*/ 1356819 h 3497531"/>
              <a:gd name="connsiteX14" fmla="*/ 638398 w 4116165"/>
              <a:gd name="connsiteY14" fmla="*/ 1356819 h 3497531"/>
              <a:gd name="connsiteX15" fmla="*/ 20901 w 4116165"/>
              <a:gd name="connsiteY15" fmla="*/ 739322 h 3497531"/>
              <a:gd name="connsiteX16" fmla="*/ 20901 w 4116165"/>
              <a:gd name="connsiteY16" fmla="*/ 638398 h 3497531"/>
              <a:gd name="connsiteX17" fmla="*/ 638398 w 4116165"/>
              <a:gd name="connsiteY17" fmla="*/ 20901 h 3497531"/>
              <a:gd name="connsiteX18" fmla="*/ 688860 w 4116165"/>
              <a:gd name="connsiteY18" fmla="*/ 0 h 3497531"/>
              <a:gd name="connsiteX0" fmla="*/ 1433441 w 4116165"/>
              <a:gd name="connsiteY0" fmla="*/ 1003242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688860 w 4116165"/>
              <a:gd name="connsiteY8" fmla="*/ 0 h 3497531"/>
              <a:gd name="connsiteX9" fmla="*/ 739322 w 4116165"/>
              <a:gd name="connsiteY9" fmla="*/ 20901 h 3497531"/>
              <a:gd name="connsiteX10" fmla="*/ 1356818 w 4116165"/>
              <a:gd name="connsiteY10" fmla="*/ 638398 h 3497531"/>
              <a:gd name="connsiteX11" fmla="*/ 1356818 w 4116165"/>
              <a:gd name="connsiteY11" fmla="*/ 739322 h 3497531"/>
              <a:gd name="connsiteX12" fmla="*/ 739322 w 4116165"/>
              <a:gd name="connsiteY12" fmla="*/ 1356819 h 3497531"/>
              <a:gd name="connsiteX13" fmla="*/ 638398 w 4116165"/>
              <a:gd name="connsiteY13" fmla="*/ 1356819 h 3497531"/>
              <a:gd name="connsiteX14" fmla="*/ 20901 w 4116165"/>
              <a:gd name="connsiteY14" fmla="*/ 739322 h 3497531"/>
              <a:gd name="connsiteX15" fmla="*/ 20901 w 4116165"/>
              <a:gd name="connsiteY15" fmla="*/ 638398 h 3497531"/>
              <a:gd name="connsiteX16" fmla="*/ 638398 w 4116165"/>
              <a:gd name="connsiteY16" fmla="*/ 20901 h 3497531"/>
              <a:gd name="connsiteX17" fmla="*/ 688860 w 4116165"/>
              <a:gd name="connsiteY17" fmla="*/ 0 h 3497531"/>
              <a:gd name="connsiteX0" fmla="*/ 1433441 w 4116165"/>
              <a:gd name="connsiteY0" fmla="*/ 3309096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688860 w 4116165"/>
              <a:gd name="connsiteY7" fmla="*/ 0 h 3497531"/>
              <a:gd name="connsiteX8" fmla="*/ 739322 w 4116165"/>
              <a:gd name="connsiteY8" fmla="*/ 20901 h 3497531"/>
              <a:gd name="connsiteX9" fmla="*/ 1356818 w 4116165"/>
              <a:gd name="connsiteY9" fmla="*/ 638398 h 3497531"/>
              <a:gd name="connsiteX10" fmla="*/ 1356818 w 4116165"/>
              <a:gd name="connsiteY10" fmla="*/ 739322 h 3497531"/>
              <a:gd name="connsiteX11" fmla="*/ 739322 w 4116165"/>
              <a:gd name="connsiteY11" fmla="*/ 1356819 h 3497531"/>
              <a:gd name="connsiteX12" fmla="*/ 638398 w 4116165"/>
              <a:gd name="connsiteY12" fmla="*/ 1356819 h 3497531"/>
              <a:gd name="connsiteX13" fmla="*/ 20901 w 4116165"/>
              <a:gd name="connsiteY13" fmla="*/ 739322 h 3497531"/>
              <a:gd name="connsiteX14" fmla="*/ 20901 w 4116165"/>
              <a:gd name="connsiteY14" fmla="*/ 638398 h 3497531"/>
              <a:gd name="connsiteX15" fmla="*/ 638398 w 4116165"/>
              <a:gd name="connsiteY15" fmla="*/ 20901 h 3497531"/>
              <a:gd name="connsiteX16" fmla="*/ 688860 w 4116165"/>
              <a:gd name="connsiteY16" fmla="*/ 0 h 3497531"/>
              <a:gd name="connsiteX0" fmla="*/ 1433441 w 4116165"/>
              <a:gd name="connsiteY0" fmla="*/ 3309096 h 3497531"/>
              <a:gd name="connsiteX1" fmla="*/ 4116165 w 4116165"/>
              <a:gd name="connsiteY1" fmla="*/ 1003242 h 3497531"/>
              <a:gd name="connsiteX2" fmla="*/ 4116165 w 4116165"/>
              <a:gd name="connsiteY2" fmla="*/ 3309096 h 3497531"/>
              <a:gd name="connsiteX3" fmla="*/ 3927730 w 4116165"/>
              <a:gd name="connsiteY3" fmla="*/ 3497531 h 3497531"/>
              <a:gd name="connsiteX4" fmla="*/ 1621876 w 4116165"/>
              <a:gd name="connsiteY4" fmla="*/ 3497531 h 3497531"/>
              <a:gd name="connsiteX5" fmla="*/ 1433441 w 4116165"/>
              <a:gd name="connsiteY5" fmla="*/ 3309096 h 3497531"/>
              <a:gd name="connsiteX6" fmla="*/ 688860 w 4116165"/>
              <a:gd name="connsiteY6" fmla="*/ 0 h 3497531"/>
              <a:gd name="connsiteX7" fmla="*/ 739322 w 4116165"/>
              <a:gd name="connsiteY7" fmla="*/ 20901 h 3497531"/>
              <a:gd name="connsiteX8" fmla="*/ 1356818 w 4116165"/>
              <a:gd name="connsiteY8" fmla="*/ 638398 h 3497531"/>
              <a:gd name="connsiteX9" fmla="*/ 1356818 w 4116165"/>
              <a:gd name="connsiteY9" fmla="*/ 739322 h 3497531"/>
              <a:gd name="connsiteX10" fmla="*/ 739322 w 4116165"/>
              <a:gd name="connsiteY10" fmla="*/ 1356819 h 3497531"/>
              <a:gd name="connsiteX11" fmla="*/ 638398 w 4116165"/>
              <a:gd name="connsiteY11" fmla="*/ 1356819 h 3497531"/>
              <a:gd name="connsiteX12" fmla="*/ 20901 w 4116165"/>
              <a:gd name="connsiteY12" fmla="*/ 739322 h 3497531"/>
              <a:gd name="connsiteX13" fmla="*/ 20901 w 4116165"/>
              <a:gd name="connsiteY13" fmla="*/ 638398 h 3497531"/>
              <a:gd name="connsiteX14" fmla="*/ 638398 w 4116165"/>
              <a:gd name="connsiteY14" fmla="*/ 20901 h 3497531"/>
              <a:gd name="connsiteX15" fmla="*/ 688860 w 4116165"/>
              <a:gd name="connsiteY15" fmla="*/ 0 h 3497531"/>
              <a:gd name="connsiteX0" fmla="*/ 1433441 w 4116165"/>
              <a:gd name="connsiteY0" fmla="*/ 3309096 h 3497531"/>
              <a:gd name="connsiteX1" fmla="*/ 4116165 w 4116165"/>
              <a:gd name="connsiteY1" fmla="*/ 3309096 h 3497531"/>
              <a:gd name="connsiteX2" fmla="*/ 3927730 w 4116165"/>
              <a:gd name="connsiteY2" fmla="*/ 3497531 h 3497531"/>
              <a:gd name="connsiteX3" fmla="*/ 1621876 w 4116165"/>
              <a:gd name="connsiteY3" fmla="*/ 3497531 h 3497531"/>
              <a:gd name="connsiteX4" fmla="*/ 1433441 w 4116165"/>
              <a:gd name="connsiteY4" fmla="*/ 3309096 h 3497531"/>
              <a:gd name="connsiteX5" fmla="*/ 688860 w 4116165"/>
              <a:gd name="connsiteY5" fmla="*/ 0 h 3497531"/>
              <a:gd name="connsiteX6" fmla="*/ 739322 w 4116165"/>
              <a:gd name="connsiteY6" fmla="*/ 20901 h 3497531"/>
              <a:gd name="connsiteX7" fmla="*/ 1356818 w 4116165"/>
              <a:gd name="connsiteY7" fmla="*/ 638398 h 3497531"/>
              <a:gd name="connsiteX8" fmla="*/ 1356818 w 4116165"/>
              <a:gd name="connsiteY8" fmla="*/ 739322 h 3497531"/>
              <a:gd name="connsiteX9" fmla="*/ 739322 w 4116165"/>
              <a:gd name="connsiteY9" fmla="*/ 1356819 h 3497531"/>
              <a:gd name="connsiteX10" fmla="*/ 638398 w 4116165"/>
              <a:gd name="connsiteY10" fmla="*/ 1356819 h 3497531"/>
              <a:gd name="connsiteX11" fmla="*/ 20901 w 4116165"/>
              <a:gd name="connsiteY11" fmla="*/ 739322 h 3497531"/>
              <a:gd name="connsiteX12" fmla="*/ 20901 w 4116165"/>
              <a:gd name="connsiteY12" fmla="*/ 638398 h 3497531"/>
              <a:gd name="connsiteX13" fmla="*/ 638398 w 4116165"/>
              <a:gd name="connsiteY13" fmla="*/ 20901 h 3497531"/>
              <a:gd name="connsiteX14" fmla="*/ 688860 w 4116165"/>
              <a:gd name="connsiteY14" fmla="*/ 0 h 3497531"/>
              <a:gd name="connsiteX0" fmla="*/ 1433441 w 3927730"/>
              <a:gd name="connsiteY0" fmla="*/ 3309096 h 3497531"/>
              <a:gd name="connsiteX1" fmla="*/ 3927730 w 3927730"/>
              <a:gd name="connsiteY1" fmla="*/ 3497531 h 3497531"/>
              <a:gd name="connsiteX2" fmla="*/ 1621876 w 3927730"/>
              <a:gd name="connsiteY2" fmla="*/ 3497531 h 3497531"/>
              <a:gd name="connsiteX3" fmla="*/ 1433441 w 3927730"/>
              <a:gd name="connsiteY3" fmla="*/ 3309096 h 3497531"/>
              <a:gd name="connsiteX4" fmla="*/ 688860 w 3927730"/>
              <a:gd name="connsiteY4" fmla="*/ 0 h 3497531"/>
              <a:gd name="connsiteX5" fmla="*/ 739322 w 3927730"/>
              <a:gd name="connsiteY5" fmla="*/ 20901 h 3497531"/>
              <a:gd name="connsiteX6" fmla="*/ 1356818 w 3927730"/>
              <a:gd name="connsiteY6" fmla="*/ 638398 h 3497531"/>
              <a:gd name="connsiteX7" fmla="*/ 1356818 w 3927730"/>
              <a:gd name="connsiteY7" fmla="*/ 739322 h 3497531"/>
              <a:gd name="connsiteX8" fmla="*/ 739322 w 3927730"/>
              <a:gd name="connsiteY8" fmla="*/ 1356819 h 3497531"/>
              <a:gd name="connsiteX9" fmla="*/ 638398 w 3927730"/>
              <a:gd name="connsiteY9" fmla="*/ 1356819 h 3497531"/>
              <a:gd name="connsiteX10" fmla="*/ 20901 w 3927730"/>
              <a:gd name="connsiteY10" fmla="*/ 739322 h 3497531"/>
              <a:gd name="connsiteX11" fmla="*/ 20901 w 3927730"/>
              <a:gd name="connsiteY11" fmla="*/ 638398 h 3497531"/>
              <a:gd name="connsiteX12" fmla="*/ 638398 w 3927730"/>
              <a:gd name="connsiteY12" fmla="*/ 20901 h 3497531"/>
              <a:gd name="connsiteX13" fmla="*/ 688860 w 3927730"/>
              <a:gd name="connsiteY13" fmla="*/ 0 h 3497531"/>
              <a:gd name="connsiteX0" fmla="*/ 1433441 w 1621876"/>
              <a:gd name="connsiteY0" fmla="*/ 3309096 h 3497531"/>
              <a:gd name="connsiteX1" fmla="*/ 1621876 w 1621876"/>
              <a:gd name="connsiteY1" fmla="*/ 3497531 h 3497531"/>
              <a:gd name="connsiteX2" fmla="*/ 1433441 w 1621876"/>
              <a:gd name="connsiteY2" fmla="*/ 3309096 h 3497531"/>
              <a:gd name="connsiteX3" fmla="*/ 688860 w 1621876"/>
              <a:gd name="connsiteY3" fmla="*/ 0 h 3497531"/>
              <a:gd name="connsiteX4" fmla="*/ 739322 w 1621876"/>
              <a:gd name="connsiteY4" fmla="*/ 20901 h 3497531"/>
              <a:gd name="connsiteX5" fmla="*/ 1356818 w 1621876"/>
              <a:gd name="connsiteY5" fmla="*/ 638398 h 3497531"/>
              <a:gd name="connsiteX6" fmla="*/ 1356818 w 1621876"/>
              <a:gd name="connsiteY6" fmla="*/ 739322 h 3497531"/>
              <a:gd name="connsiteX7" fmla="*/ 739322 w 1621876"/>
              <a:gd name="connsiteY7" fmla="*/ 1356819 h 3497531"/>
              <a:gd name="connsiteX8" fmla="*/ 638398 w 1621876"/>
              <a:gd name="connsiteY8" fmla="*/ 1356819 h 3497531"/>
              <a:gd name="connsiteX9" fmla="*/ 20901 w 1621876"/>
              <a:gd name="connsiteY9" fmla="*/ 739322 h 3497531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Agency FB" panose="020B0503020202020204" pitchFamily="34" charset="0"/>
                <a:sym typeface="+mn-lt"/>
              </a:rPr>
              <a:t>02</a:t>
            </a:r>
          </a:p>
        </p:txBody>
      </p:sp>
      <p:sp>
        <p:nvSpPr>
          <p:cNvPr id="5" name="Freeform 6"/>
          <p:cNvSpPr/>
          <p:nvPr/>
        </p:nvSpPr>
        <p:spPr>
          <a:xfrm>
            <a:off x="6110975" y="3417222"/>
            <a:ext cx="834665" cy="834666"/>
          </a:xfrm>
          <a:custGeom>
            <a:avLst/>
            <a:gdLst>
              <a:gd name="connsiteX0" fmla="*/ 1621876 w 4116165"/>
              <a:gd name="connsiteY0" fmla="*/ 814807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1621876 w 4116165"/>
              <a:gd name="connsiteY8" fmla="*/ 814807 h 3497531"/>
              <a:gd name="connsiteX9" fmla="*/ 688860 w 4116165"/>
              <a:gd name="connsiteY9" fmla="*/ 0 h 3497531"/>
              <a:gd name="connsiteX10" fmla="*/ 739322 w 4116165"/>
              <a:gd name="connsiteY10" fmla="*/ 20901 h 3497531"/>
              <a:gd name="connsiteX11" fmla="*/ 1356818 w 4116165"/>
              <a:gd name="connsiteY11" fmla="*/ 638398 h 3497531"/>
              <a:gd name="connsiteX12" fmla="*/ 1356818 w 4116165"/>
              <a:gd name="connsiteY12" fmla="*/ 739322 h 3497531"/>
              <a:gd name="connsiteX13" fmla="*/ 739322 w 4116165"/>
              <a:gd name="connsiteY13" fmla="*/ 1356819 h 3497531"/>
              <a:gd name="connsiteX14" fmla="*/ 638398 w 4116165"/>
              <a:gd name="connsiteY14" fmla="*/ 1356819 h 3497531"/>
              <a:gd name="connsiteX15" fmla="*/ 20901 w 4116165"/>
              <a:gd name="connsiteY15" fmla="*/ 739322 h 3497531"/>
              <a:gd name="connsiteX16" fmla="*/ 20901 w 4116165"/>
              <a:gd name="connsiteY16" fmla="*/ 638398 h 3497531"/>
              <a:gd name="connsiteX17" fmla="*/ 638398 w 4116165"/>
              <a:gd name="connsiteY17" fmla="*/ 20901 h 3497531"/>
              <a:gd name="connsiteX18" fmla="*/ 688860 w 4116165"/>
              <a:gd name="connsiteY18" fmla="*/ 0 h 3497531"/>
              <a:gd name="connsiteX0" fmla="*/ 1433441 w 4116165"/>
              <a:gd name="connsiteY0" fmla="*/ 1003242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688860 w 4116165"/>
              <a:gd name="connsiteY8" fmla="*/ 0 h 3497531"/>
              <a:gd name="connsiteX9" fmla="*/ 739322 w 4116165"/>
              <a:gd name="connsiteY9" fmla="*/ 20901 h 3497531"/>
              <a:gd name="connsiteX10" fmla="*/ 1356818 w 4116165"/>
              <a:gd name="connsiteY10" fmla="*/ 638398 h 3497531"/>
              <a:gd name="connsiteX11" fmla="*/ 1356818 w 4116165"/>
              <a:gd name="connsiteY11" fmla="*/ 739322 h 3497531"/>
              <a:gd name="connsiteX12" fmla="*/ 739322 w 4116165"/>
              <a:gd name="connsiteY12" fmla="*/ 1356819 h 3497531"/>
              <a:gd name="connsiteX13" fmla="*/ 638398 w 4116165"/>
              <a:gd name="connsiteY13" fmla="*/ 1356819 h 3497531"/>
              <a:gd name="connsiteX14" fmla="*/ 20901 w 4116165"/>
              <a:gd name="connsiteY14" fmla="*/ 739322 h 3497531"/>
              <a:gd name="connsiteX15" fmla="*/ 20901 w 4116165"/>
              <a:gd name="connsiteY15" fmla="*/ 638398 h 3497531"/>
              <a:gd name="connsiteX16" fmla="*/ 638398 w 4116165"/>
              <a:gd name="connsiteY16" fmla="*/ 20901 h 3497531"/>
              <a:gd name="connsiteX17" fmla="*/ 688860 w 4116165"/>
              <a:gd name="connsiteY17" fmla="*/ 0 h 3497531"/>
              <a:gd name="connsiteX0" fmla="*/ 1433441 w 4116165"/>
              <a:gd name="connsiteY0" fmla="*/ 3309096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688860 w 4116165"/>
              <a:gd name="connsiteY7" fmla="*/ 0 h 3497531"/>
              <a:gd name="connsiteX8" fmla="*/ 739322 w 4116165"/>
              <a:gd name="connsiteY8" fmla="*/ 20901 h 3497531"/>
              <a:gd name="connsiteX9" fmla="*/ 1356818 w 4116165"/>
              <a:gd name="connsiteY9" fmla="*/ 638398 h 3497531"/>
              <a:gd name="connsiteX10" fmla="*/ 1356818 w 4116165"/>
              <a:gd name="connsiteY10" fmla="*/ 739322 h 3497531"/>
              <a:gd name="connsiteX11" fmla="*/ 739322 w 4116165"/>
              <a:gd name="connsiteY11" fmla="*/ 1356819 h 3497531"/>
              <a:gd name="connsiteX12" fmla="*/ 638398 w 4116165"/>
              <a:gd name="connsiteY12" fmla="*/ 1356819 h 3497531"/>
              <a:gd name="connsiteX13" fmla="*/ 20901 w 4116165"/>
              <a:gd name="connsiteY13" fmla="*/ 739322 h 3497531"/>
              <a:gd name="connsiteX14" fmla="*/ 20901 w 4116165"/>
              <a:gd name="connsiteY14" fmla="*/ 638398 h 3497531"/>
              <a:gd name="connsiteX15" fmla="*/ 638398 w 4116165"/>
              <a:gd name="connsiteY15" fmla="*/ 20901 h 3497531"/>
              <a:gd name="connsiteX16" fmla="*/ 688860 w 4116165"/>
              <a:gd name="connsiteY16" fmla="*/ 0 h 3497531"/>
              <a:gd name="connsiteX0" fmla="*/ 1433441 w 4116165"/>
              <a:gd name="connsiteY0" fmla="*/ 3309096 h 3497531"/>
              <a:gd name="connsiteX1" fmla="*/ 4116165 w 4116165"/>
              <a:gd name="connsiteY1" fmla="*/ 1003242 h 3497531"/>
              <a:gd name="connsiteX2" fmla="*/ 4116165 w 4116165"/>
              <a:gd name="connsiteY2" fmla="*/ 3309096 h 3497531"/>
              <a:gd name="connsiteX3" fmla="*/ 3927730 w 4116165"/>
              <a:gd name="connsiteY3" fmla="*/ 3497531 h 3497531"/>
              <a:gd name="connsiteX4" fmla="*/ 1621876 w 4116165"/>
              <a:gd name="connsiteY4" fmla="*/ 3497531 h 3497531"/>
              <a:gd name="connsiteX5" fmla="*/ 1433441 w 4116165"/>
              <a:gd name="connsiteY5" fmla="*/ 3309096 h 3497531"/>
              <a:gd name="connsiteX6" fmla="*/ 688860 w 4116165"/>
              <a:gd name="connsiteY6" fmla="*/ 0 h 3497531"/>
              <a:gd name="connsiteX7" fmla="*/ 739322 w 4116165"/>
              <a:gd name="connsiteY7" fmla="*/ 20901 h 3497531"/>
              <a:gd name="connsiteX8" fmla="*/ 1356818 w 4116165"/>
              <a:gd name="connsiteY8" fmla="*/ 638398 h 3497531"/>
              <a:gd name="connsiteX9" fmla="*/ 1356818 w 4116165"/>
              <a:gd name="connsiteY9" fmla="*/ 739322 h 3497531"/>
              <a:gd name="connsiteX10" fmla="*/ 739322 w 4116165"/>
              <a:gd name="connsiteY10" fmla="*/ 1356819 h 3497531"/>
              <a:gd name="connsiteX11" fmla="*/ 638398 w 4116165"/>
              <a:gd name="connsiteY11" fmla="*/ 1356819 h 3497531"/>
              <a:gd name="connsiteX12" fmla="*/ 20901 w 4116165"/>
              <a:gd name="connsiteY12" fmla="*/ 739322 h 3497531"/>
              <a:gd name="connsiteX13" fmla="*/ 20901 w 4116165"/>
              <a:gd name="connsiteY13" fmla="*/ 638398 h 3497531"/>
              <a:gd name="connsiteX14" fmla="*/ 638398 w 4116165"/>
              <a:gd name="connsiteY14" fmla="*/ 20901 h 3497531"/>
              <a:gd name="connsiteX15" fmla="*/ 688860 w 4116165"/>
              <a:gd name="connsiteY15" fmla="*/ 0 h 3497531"/>
              <a:gd name="connsiteX0" fmla="*/ 1433441 w 4116165"/>
              <a:gd name="connsiteY0" fmla="*/ 3309096 h 3497531"/>
              <a:gd name="connsiteX1" fmla="*/ 4116165 w 4116165"/>
              <a:gd name="connsiteY1" fmla="*/ 3309096 h 3497531"/>
              <a:gd name="connsiteX2" fmla="*/ 3927730 w 4116165"/>
              <a:gd name="connsiteY2" fmla="*/ 3497531 h 3497531"/>
              <a:gd name="connsiteX3" fmla="*/ 1621876 w 4116165"/>
              <a:gd name="connsiteY3" fmla="*/ 3497531 h 3497531"/>
              <a:gd name="connsiteX4" fmla="*/ 1433441 w 4116165"/>
              <a:gd name="connsiteY4" fmla="*/ 3309096 h 3497531"/>
              <a:gd name="connsiteX5" fmla="*/ 688860 w 4116165"/>
              <a:gd name="connsiteY5" fmla="*/ 0 h 3497531"/>
              <a:gd name="connsiteX6" fmla="*/ 739322 w 4116165"/>
              <a:gd name="connsiteY6" fmla="*/ 20901 h 3497531"/>
              <a:gd name="connsiteX7" fmla="*/ 1356818 w 4116165"/>
              <a:gd name="connsiteY7" fmla="*/ 638398 h 3497531"/>
              <a:gd name="connsiteX8" fmla="*/ 1356818 w 4116165"/>
              <a:gd name="connsiteY8" fmla="*/ 739322 h 3497531"/>
              <a:gd name="connsiteX9" fmla="*/ 739322 w 4116165"/>
              <a:gd name="connsiteY9" fmla="*/ 1356819 h 3497531"/>
              <a:gd name="connsiteX10" fmla="*/ 638398 w 4116165"/>
              <a:gd name="connsiteY10" fmla="*/ 1356819 h 3497531"/>
              <a:gd name="connsiteX11" fmla="*/ 20901 w 4116165"/>
              <a:gd name="connsiteY11" fmla="*/ 739322 h 3497531"/>
              <a:gd name="connsiteX12" fmla="*/ 20901 w 4116165"/>
              <a:gd name="connsiteY12" fmla="*/ 638398 h 3497531"/>
              <a:gd name="connsiteX13" fmla="*/ 638398 w 4116165"/>
              <a:gd name="connsiteY13" fmla="*/ 20901 h 3497531"/>
              <a:gd name="connsiteX14" fmla="*/ 688860 w 4116165"/>
              <a:gd name="connsiteY14" fmla="*/ 0 h 3497531"/>
              <a:gd name="connsiteX0" fmla="*/ 1433441 w 3927730"/>
              <a:gd name="connsiteY0" fmla="*/ 3309096 h 3497531"/>
              <a:gd name="connsiteX1" fmla="*/ 3927730 w 3927730"/>
              <a:gd name="connsiteY1" fmla="*/ 3497531 h 3497531"/>
              <a:gd name="connsiteX2" fmla="*/ 1621876 w 3927730"/>
              <a:gd name="connsiteY2" fmla="*/ 3497531 h 3497531"/>
              <a:gd name="connsiteX3" fmla="*/ 1433441 w 3927730"/>
              <a:gd name="connsiteY3" fmla="*/ 3309096 h 3497531"/>
              <a:gd name="connsiteX4" fmla="*/ 688860 w 3927730"/>
              <a:gd name="connsiteY4" fmla="*/ 0 h 3497531"/>
              <a:gd name="connsiteX5" fmla="*/ 739322 w 3927730"/>
              <a:gd name="connsiteY5" fmla="*/ 20901 h 3497531"/>
              <a:gd name="connsiteX6" fmla="*/ 1356818 w 3927730"/>
              <a:gd name="connsiteY6" fmla="*/ 638398 h 3497531"/>
              <a:gd name="connsiteX7" fmla="*/ 1356818 w 3927730"/>
              <a:gd name="connsiteY7" fmla="*/ 739322 h 3497531"/>
              <a:gd name="connsiteX8" fmla="*/ 739322 w 3927730"/>
              <a:gd name="connsiteY8" fmla="*/ 1356819 h 3497531"/>
              <a:gd name="connsiteX9" fmla="*/ 638398 w 3927730"/>
              <a:gd name="connsiteY9" fmla="*/ 1356819 h 3497531"/>
              <a:gd name="connsiteX10" fmla="*/ 20901 w 3927730"/>
              <a:gd name="connsiteY10" fmla="*/ 739322 h 3497531"/>
              <a:gd name="connsiteX11" fmla="*/ 20901 w 3927730"/>
              <a:gd name="connsiteY11" fmla="*/ 638398 h 3497531"/>
              <a:gd name="connsiteX12" fmla="*/ 638398 w 3927730"/>
              <a:gd name="connsiteY12" fmla="*/ 20901 h 3497531"/>
              <a:gd name="connsiteX13" fmla="*/ 688860 w 3927730"/>
              <a:gd name="connsiteY13" fmla="*/ 0 h 3497531"/>
              <a:gd name="connsiteX0" fmla="*/ 1433441 w 1621876"/>
              <a:gd name="connsiteY0" fmla="*/ 3309096 h 3497531"/>
              <a:gd name="connsiteX1" fmla="*/ 1621876 w 1621876"/>
              <a:gd name="connsiteY1" fmla="*/ 3497531 h 3497531"/>
              <a:gd name="connsiteX2" fmla="*/ 1433441 w 1621876"/>
              <a:gd name="connsiteY2" fmla="*/ 3309096 h 3497531"/>
              <a:gd name="connsiteX3" fmla="*/ 688860 w 1621876"/>
              <a:gd name="connsiteY3" fmla="*/ 0 h 3497531"/>
              <a:gd name="connsiteX4" fmla="*/ 739322 w 1621876"/>
              <a:gd name="connsiteY4" fmla="*/ 20901 h 3497531"/>
              <a:gd name="connsiteX5" fmla="*/ 1356818 w 1621876"/>
              <a:gd name="connsiteY5" fmla="*/ 638398 h 3497531"/>
              <a:gd name="connsiteX6" fmla="*/ 1356818 w 1621876"/>
              <a:gd name="connsiteY6" fmla="*/ 739322 h 3497531"/>
              <a:gd name="connsiteX7" fmla="*/ 739322 w 1621876"/>
              <a:gd name="connsiteY7" fmla="*/ 1356819 h 3497531"/>
              <a:gd name="connsiteX8" fmla="*/ 638398 w 1621876"/>
              <a:gd name="connsiteY8" fmla="*/ 1356819 h 3497531"/>
              <a:gd name="connsiteX9" fmla="*/ 20901 w 1621876"/>
              <a:gd name="connsiteY9" fmla="*/ 739322 h 3497531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Agency FB" panose="020B0503020202020204" pitchFamily="34" charset="0"/>
                <a:sym typeface="+mn-lt"/>
              </a:rPr>
              <a:t>03</a:t>
            </a:r>
          </a:p>
        </p:txBody>
      </p:sp>
      <p:sp>
        <p:nvSpPr>
          <p:cNvPr id="6" name="Freeform 6"/>
          <p:cNvSpPr/>
          <p:nvPr/>
        </p:nvSpPr>
        <p:spPr>
          <a:xfrm>
            <a:off x="6110975" y="4431784"/>
            <a:ext cx="834665" cy="834666"/>
          </a:xfrm>
          <a:custGeom>
            <a:avLst/>
            <a:gdLst>
              <a:gd name="connsiteX0" fmla="*/ 1621876 w 4116165"/>
              <a:gd name="connsiteY0" fmla="*/ 814807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1621876 w 4116165"/>
              <a:gd name="connsiteY8" fmla="*/ 814807 h 3497531"/>
              <a:gd name="connsiteX9" fmla="*/ 688860 w 4116165"/>
              <a:gd name="connsiteY9" fmla="*/ 0 h 3497531"/>
              <a:gd name="connsiteX10" fmla="*/ 739322 w 4116165"/>
              <a:gd name="connsiteY10" fmla="*/ 20901 h 3497531"/>
              <a:gd name="connsiteX11" fmla="*/ 1356818 w 4116165"/>
              <a:gd name="connsiteY11" fmla="*/ 638398 h 3497531"/>
              <a:gd name="connsiteX12" fmla="*/ 1356818 w 4116165"/>
              <a:gd name="connsiteY12" fmla="*/ 739322 h 3497531"/>
              <a:gd name="connsiteX13" fmla="*/ 739322 w 4116165"/>
              <a:gd name="connsiteY13" fmla="*/ 1356819 h 3497531"/>
              <a:gd name="connsiteX14" fmla="*/ 638398 w 4116165"/>
              <a:gd name="connsiteY14" fmla="*/ 1356819 h 3497531"/>
              <a:gd name="connsiteX15" fmla="*/ 20901 w 4116165"/>
              <a:gd name="connsiteY15" fmla="*/ 739322 h 3497531"/>
              <a:gd name="connsiteX16" fmla="*/ 20901 w 4116165"/>
              <a:gd name="connsiteY16" fmla="*/ 638398 h 3497531"/>
              <a:gd name="connsiteX17" fmla="*/ 638398 w 4116165"/>
              <a:gd name="connsiteY17" fmla="*/ 20901 h 3497531"/>
              <a:gd name="connsiteX18" fmla="*/ 688860 w 4116165"/>
              <a:gd name="connsiteY18" fmla="*/ 0 h 3497531"/>
              <a:gd name="connsiteX0" fmla="*/ 1433441 w 4116165"/>
              <a:gd name="connsiteY0" fmla="*/ 1003242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688860 w 4116165"/>
              <a:gd name="connsiteY8" fmla="*/ 0 h 3497531"/>
              <a:gd name="connsiteX9" fmla="*/ 739322 w 4116165"/>
              <a:gd name="connsiteY9" fmla="*/ 20901 h 3497531"/>
              <a:gd name="connsiteX10" fmla="*/ 1356818 w 4116165"/>
              <a:gd name="connsiteY10" fmla="*/ 638398 h 3497531"/>
              <a:gd name="connsiteX11" fmla="*/ 1356818 w 4116165"/>
              <a:gd name="connsiteY11" fmla="*/ 739322 h 3497531"/>
              <a:gd name="connsiteX12" fmla="*/ 739322 w 4116165"/>
              <a:gd name="connsiteY12" fmla="*/ 1356819 h 3497531"/>
              <a:gd name="connsiteX13" fmla="*/ 638398 w 4116165"/>
              <a:gd name="connsiteY13" fmla="*/ 1356819 h 3497531"/>
              <a:gd name="connsiteX14" fmla="*/ 20901 w 4116165"/>
              <a:gd name="connsiteY14" fmla="*/ 739322 h 3497531"/>
              <a:gd name="connsiteX15" fmla="*/ 20901 w 4116165"/>
              <a:gd name="connsiteY15" fmla="*/ 638398 h 3497531"/>
              <a:gd name="connsiteX16" fmla="*/ 638398 w 4116165"/>
              <a:gd name="connsiteY16" fmla="*/ 20901 h 3497531"/>
              <a:gd name="connsiteX17" fmla="*/ 688860 w 4116165"/>
              <a:gd name="connsiteY17" fmla="*/ 0 h 3497531"/>
              <a:gd name="connsiteX0" fmla="*/ 1433441 w 4116165"/>
              <a:gd name="connsiteY0" fmla="*/ 3309096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688860 w 4116165"/>
              <a:gd name="connsiteY7" fmla="*/ 0 h 3497531"/>
              <a:gd name="connsiteX8" fmla="*/ 739322 w 4116165"/>
              <a:gd name="connsiteY8" fmla="*/ 20901 h 3497531"/>
              <a:gd name="connsiteX9" fmla="*/ 1356818 w 4116165"/>
              <a:gd name="connsiteY9" fmla="*/ 638398 h 3497531"/>
              <a:gd name="connsiteX10" fmla="*/ 1356818 w 4116165"/>
              <a:gd name="connsiteY10" fmla="*/ 739322 h 3497531"/>
              <a:gd name="connsiteX11" fmla="*/ 739322 w 4116165"/>
              <a:gd name="connsiteY11" fmla="*/ 1356819 h 3497531"/>
              <a:gd name="connsiteX12" fmla="*/ 638398 w 4116165"/>
              <a:gd name="connsiteY12" fmla="*/ 1356819 h 3497531"/>
              <a:gd name="connsiteX13" fmla="*/ 20901 w 4116165"/>
              <a:gd name="connsiteY13" fmla="*/ 739322 h 3497531"/>
              <a:gd name="connsiteX14" fmla="*/ 20901 w 4116165"/>
              <a:gd name="connsiteY14" fmla="*/ 638398 h 3497531"/>
              <a:gd name="connsiteX15" fmla="*/ 638398 w 4116165"/>
              <a:gd name="connsiteY15" fmla="*/ 20901 h 3497531"/>
              <a:gd name="connsiteX16" fmla="*/ 688860 w 4116165"/>
              <a:gd name="connsiteY16" fmla="*/ 0 h 3497531"/>
              <a:gd name="connsiteX0" fmla="*/ 1433441 w 4116165"/>
              <a:gd name="connsiteY0" fmla="*/ 3309096 h 3497531"/>
              <a:gd name="connsiteX1" fmla="*/ 4116165 w 4116165"/>
              <a:gd name="connsiteY1" fmla="*/ 1003242 h 3497531"/>
              <a:gd name="connsiteX2" fmla="*/ 4116165 w 4116165"/>
              <a:gd name="connsiteY2" fmla="*/ 3309096 h 3497531"/>
              <a:gd name="connsiteX3" fmla="*/ 3927730 w 4116165"/>
              <a:gd name="connsiteY3" fmla="*/ 3497531 h 3497531"/>
              <a:gd name="connsiteX4" fmla="*/ 1621876 w 4116165"/>
              <a:gd name="connsiteY4" fmla="*/ 3497531 h 3497531"/>
              <a:gd name="connsiteX5" fmla="*/ 1433441 w 4116165"/>
              <a:gd name="connsiteY5" fmla="*/ 3309096 h 3497531"/>
              <a:gd name="connsiteX6" fmla="*/ 688860 w 4116165"/>
              <a:gd name="connsiteY6" fmla="*/ 0 h 3497531"/>
              <a:gd name="connsiteX7" fmla="*/ 739322 w 4116165"/>
              <a:gd name="connsiteY7" fmla="*/ 20901 h 3497531"/>
              <a:gd name="connsiteX8" fmla="*/ 1356818 w 4116165"/>
              <a:gd name="connsiteY8" fmla="*/ 638398 h 3497531"/>
              <a:gd name="connsiteX9" fmla="*/ 1356818 w 4116165"/>
              <a:gd name="connsiteY9" fmla="*/ 739322 h 3497531"/>
              <a:gd name="connsiteX10" fmla="*/ 739322 w 4116165"/>
              <a:gd name="connsiteY10" fmla="*/ 1356819 h 3497531"/>
              <a:gd name="connsiteX11" fmla="*/ 638398 w 4116165"/>
              <a:gd name="connsiteY11" fmla="*/ 1356819 h 3497531"/>
              <a:gd name="connsiteX12" fmla="*/ 20901 w 4116165"/>
              <a:gd name="connsiteY12" fmla="*/ 739322 h 3497531"/>
              <a:gd name="connsiteX13" fmla="*/ 20901 w 4116165"/>
              <a:gd name="connsiteY13" fmla="*/ 638398 h 3497531"/>
              <a:gd name="connsiteX14" fmla="*/ 638398 w 4116165"/>
              <a:gd name="connsiteY14" fmla="*/ 20901 h 3497531"/>
              <a:gd name="connsiteX15" fmla="*/ 688860 w 4116165"/>
              <a:gd name="connsiteY15" fmla="*/ 0 h 3497531"/>
              <a:gd name="connsiteX0" fmla="*/ 1433441 w 4116165"/>
              <a:gd name="connsiteY0" fmla="*/ 3309096 h 3497531"/>
              <a:gd name="connsiteX1" fmla="*/ 4116165 w 4116165"/>
              <a:gd name="connsiteY1" fmla="*/ 3309096 h 3497531"/>
              <a:gd name="connsiteX2" fmla="*/ 3927730 w 4116165"/>
              <a:gd name="connsiteY2" fmla="*/ 3497531 h 3497531"/>
              <a:gd name="connsiteX3" fmla="*/ 1621876 w 4116165"/>
              <a:gd name="connsiteY3" fmla="*/ 3497531 h 3497531"/>
              <a:gd name="connsiteX4" fmla="*/ 1433441 w 4116165"/>
              <a:gd name="connsiteY4" fmla="*/ 3309096 h 3497531"/>
              <a:gd name="connsiteX5" fmla="*/ 688860 w 4116165"/>
              <a:gd name="connsiteY5" fmla="*/ 0 h 3497531"/>
              <a:gd name="connsiteX6" fmla="*/ 739322 w 4116165"/>
              <a:gd name="connsiteY6" fmla="*/ 20901 h 3497531"/>
              <a:gd name="connsiteX7" fmla="*/ 1356818 w 4116165"/>
              <a:gd name="connsiteY7" fmla="*/ 638398 h 3497531"/>
              <a:gd name="connsiteX8" fmla="*/ 1356818 w 4116165"/>
              <a:gd name="connsiteY8" fmla="*/ 739322 h 3497531"/>
              <a:gd name="connsiteX9" fmla="*/ 739322 w 4116165"/>
              <a:gd name="connsiteY9" fmla="*/ 1356819 h 3497531"/>
              <a:gd name="connsiteX10" fmla="*/ 638398 w 4116165"/>
              <a:gd name="connsiteY10" fmla="*/ 1356819 h 3497531"/>
              <a:gd name="connsiteX11" fmla="*/ 20901 w 4116165"/>
              <a:gd name="connsiteY11" fmla="*/ 739322 h 3497531"/>
              <a:gd name="connsiteX12" fmla="*/ 20901 w 4116165"/>
              <a:gd name="connsiteY12" fmla="*/ 638398 h 3497531"/>
              <a:gd name="connsiteX13" fmla="*/ 638398 w 4116165"/>
              <a:gd name="connsiteY13" fmla="*/ 20901 h 3497531"/>
              <a:gd name="connsiteX14" fmla="*/ 688860 w 4116165"/>
              <a:gd name="connsiteY14" fmla="*/ 0 h 3497531"/>
              <a:gd name="connsiteX0" fmla="*/ 1433441 w 3927730"/>
              <a:gd name="connsiteY0" fmla="*/ 3309096 h 3497531"/>
              <a:gd name="connsiteX1" fmla="*/ 3927730 w 3927730"/>
              <a:gd name="connsiteY1" fmla="*/ 3497531 h 3497531"/>
              <a:gd name="connsiteX2" fmla="*/ 1621876 w 3927730"/>
              <a:gd name="connsiteY2" fmla="*/ 3497531 h 3497531"/>
              <a:gd name="connsiteX3" fmla="*/ 1433441 w 3927730"/>
              <a:gd name="connsiteY3" fmla="*/ 3309096 h 3497531"/>
              <a:gd name="connsiteX4" fmla="*/ 688860 w 3927730"/>
              <a:gd name="connsiteY4" fmla="*/ 0 h 3497531"/>
              <a:gd name="connsiteX5" fmla="*/ 739322 w 3927730"/>
              <a:gd name="connsiteY5" fmla="*/ 20901 h 3497531"/>
              <a:gd name="connsiteX6" fmla="*/ 1356818 w 3927730"/>
              <a:gd name="connsiteY6" fmla="*/ 638398 h 3497531"/>
              <a:gd name="connsiteX7" fmla="*/ 1356818 w 3927730"/>
              <a:gd name="connsiteY7" fmla="*/ 739322 h 3497531"/>
              <a:gd name="connsiteX8" fmla="*/ 739322 w 3927730"/>
              <a:gd name="connsiteY8" fmla="*/ 1356819 h 3497531"/>
              <a:gd name="connsiteX9" fmla="*/ 638398 w 3927730"/>
              <a:gd name="connsiteY9" fmla="*/ 1356819 h 3497531"/>
              <a:gd name="connsiteX10" fmla="*/ 20901 w 3927730"/>
              <a:gd name="connsiteY10" fmla="*/ 739322 h 3497531"/>
              <a:gd name="connsiteX11" fmla="*/ 20901 w 3927730"/>
              <a:gd name="connsiteY11" fmla="*/ 638398 h 3497531"/>
              <a:gd name="connsiteX12" fmla="*/ 638398 w 3927730"/>
              <a:gd name="connsiteY12" fmla="*/ 20901 h 3497531"/>
              <a:gd name="connsiteX13" fmla="*/ 688860 w 3927730"/>
              <a:gd name="connsiteY13" fmla="*/ 0 h 3497531"/>
              <a:gd name="connsiteX0" fmla="*/ 1433441 w 1621876"/>
              <a:gd name="connsiteY0" fmla="*/ 3309096 h 3497531"/>
              <a:gd name="connsiteX1" fmla="*/ 1621876 w 1621876"/>
              <a:gd name="connsiteY1" fmla="*/ 3497531 h 3497531"/>
              <a:gd name="connsiteX2" fmla="*/ 1433441 w 1621876"/>
              <a:gd name="connsiteY2" fmla="*/ 3309096 h 3497531"/>
              <a:gd name="connsiteX3" fmla="*/ 688860 w 1621876"/>
              <a:gd name="connsiteY3" fmla="*/ 0 h 3497531"/>
              <a:gd name="connsiteX4" fmla="*/ 739322 w 1621876"/>
              <a:gd name="connsiteY4" fmla="*/ 20901 h 3497531"/>
              <a:gd name="connsiteX5" fmla="*/ 1356818 w 1621876"/>
              <a:gd name="connsiteY5" fmla="*/ 638398 h 3497531"/>
              <a:gd name="connsiteX6" fmla="*/ 1356818 w 1621876"/>
              <a:gd name="connsiteY6" fmla="*/ 739322 h 3497531"/>
              <a:gd name="connsiteX7" fmla="*/ 739322 w 1621876"/>
              <a:gd name="connsiteY7" fmla="*/ 1356819 h 3497531"/>
              <a:gd name="connsiteX8" fmla="*/ 638398 w 1621876"/>
              <a:gd name="connsiteY8" fmla="*/ 1356819 h 3497531"/>
              <a:gd name="connsiteX9" fmla="*/ 20901 w 1621876"/>
              <a:gd name="connsiteY9" fmla="*/ 739322 h 3497531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latin typeface="Agency FB" panose="020B0503020202020204" pitchFamily="34" charset="0"/>
                <a:sym typeface="+mn-lt"/>
              </a:rPr>
              <a:t>04</a:t>
            </a:r>
          </a:p>
        </p:txBody>
      </p:sp>
      <p:sp>
        <p:nvSpPr>
          <p:cNvPr id="7" name="Freeform 6"/>
          <p:cNvSpPr/>
          <p:nvPr/>
        </p:nvSpPr>
        <p:spPr>
          <a:xfrm>
            <a:off x="6110975" y="5446345"/>
            <a:ext cx="834665" cy="834666"/>
          </a:xfrm>
          <a:custGeom>
            <a:avLst/>
            <a:gdLst>
              <a:gd name="connsiteX0" fmla="*/ 1621876 w 4116165"/>
              <a:gd name="connsiteY0" fmla="*/ 814807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1621876 w 4116165"/>
              <a:gd name="connsiteY8" fmla="*/ 814807 h 3497531"/>
              <a:gd name="connsiteX9" fmla="*/ 688860 w 4116165"/>
              <a:gd name="connsiteY9" fmla="*/ 0 h 3497531"/>
              <a:gd name="connsiteX10" fmla="*/ 739322 w 4116165"/>
              <a:gd name="connsiteY10" fmla="*/ 20901 h 3497531"/>
              <a:gd name="connsiteX11" fmla="*/ 1356818 w 4116165"/>
              <a:gd name="connsiteY11" fmla="*/ 638398 h 3497531"/>
              <a:gd name="connsiteX12" fmla="*/ 1356818 w 4116165"/>
              <a:gd name="connsiteY12" fmla="*/ 739322 h 3497531"/>
              <a:gd name="connsiteX13" fmla="*/ 739322 w 4116165"/>
              <a:gd name="connsiteY13" fmla="*/ 1356819 h 3497531"/>
              <a:gd name="connsiteX14" fmla="*/ 638398 w 4116165"/>
              <a:gd name="connsiteY14" fmla="*/ 1356819 h 3497531"/>
              <a:gd name="connsiteX15" fmla="*/ 20901 w 4116165"/>
              <a:gd name="connsiteY15" fmla="*/ 739322 h 3497531"/>
              <a:gd name="connsiteX16" fmla="*/ 20901 w 4116165"/>
              <a:gd name="connsiteY16" fmla="*/ 638398 h 3497531"/>
              <a:gd name="connsiteX17" fmla="*/ 638398 w 4116165"/>
              <a:gd name="connsiteY17" fmla="*/ 20901 h 3497531"/>
              <a:gd name="connsiteX18" fmla="*/ 688860 w 4116165"/>
              <a:gd name="connsiteY18" fmla="*/ 0 h 3497531"/>
              <a:gd name="connsiteX0" fmla="*/ 1433441 w 4116165"/>
              <a:gd name="connsiteY0" fmla="*/ 1003242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1433441 w 4116165"/>
              <a:gd name="connsiteY7" fmla="*/ 1003242 h 3497531"/>
              <a:gd name="connsiteX8" fmla="*/ 688860 w 4116165"/>
              <a:gd name="connsiteY8" fmla="*/ 0 h 3497531"/>
              <a:gd name="connsiteX9" fmla="*/ 739322 w 4116165"/>
              <a:gd name="connsiteY9" fmla="*/ 20901 h 3497531"/>
              <a:gd name="connsiteX10" fmla="*/ 1356818 w 4116165"/>
              <a:gd name="connsiteY10" fmla="*/ 638398 h 3497531"/>
              <a:gd name="connsiteX11" fmla="*/ 1356818 w 4116165"/>
              <a:gd name="connsiteY11" fmla="*/ 739322 h 3497531"/>
              <a:gd name="connsiteX12" fmla="*/ 739322 w 4116165"/>
              <a:gd name="connsiteY12" fmla="*/ 1356819 h 3497531"/>
              <a:gd name="connsiteX13" fmla="*/ 638398 w 4116165"/>
              <a:gd name="connsiteY13" fmla="*/ 1356819 h 3497531"/>
              <a:gd name="connsiteX14" fmla="*/ 20901 w 4116165"/>
              <a:gd name="connsiteY14" fmla="*/ 739322 h 3497531"/>
              <a:gd name="connsiteX15" fmla="*/ 20901 w 4116165"/>
              <a:gd name="connsiteY15" fmla="*/ 638398 h 3497531"/>
              <a:gd name="connsiteX16" fmla="*/ 638398 w 4116165"/>
              <a:gd name="connsiteY16" fmla="*/ 20901 h 3497531"/>
              <a:gd name="connsiteX17" fmla="*/ 688860 w 4116165"/>
              <a:gd name="connsiteY17" fmla="*/ 0 h 3497531"/>
              <a:gd name="connsiteX0" fmla="*/ 1433441 w 4116165"/>
              <a:gd name="connsiteY0" fmla="*/ 3309096 h 3497531"/>
              <a:gd name="connsiteX1" fmla="*/ 3927730 w 4116165"/>
              <a:gd name="connsiteY1" fmla="*/ 814807 h 3497531"/>
              <a:gd name="connsiteX2" fmla="*/ 4116165 w 4116165"/>
              <a:gd name="connsiteY2" fmla="*/ 1003242 h 3497531"/>
              <a:gd name="connsiteX3" fmla="*/ 4116165 w 4116165"/>
              <a:gd name="connsiteY3" fmla="*/ 3309096 h 3497531"/>
              <a:gd name="connsiteX4" fmla="*/ 3927730 w 4116165"/>
              <a:gd name="connsiteY4" fmla="*/ 3497531 h 3497531"/>
              <a:gd name="connsiteX5" fmla="*/ 1621876 w 4116165"/>
              <a:gd name="connsiteY5" fmla="*/ 3497531 h 3497531"/>
              <a:gd name="connsiteX6" fmla="*/ 1433441 w 4116165"/>
              <a:gd name="connsiteY6" fmla="*/ 3309096 h 3497531"/>
              <a:gd name="connsiteX7" fmla="*/ 688860 w 4116165"/>
              <a:gd name="connsiteY7" fmla="*/ 0 h 3497531"/>
              <a:gd name="connsiteX8" fmla="*/ 739322 w 4116165"/>
              <a:gd name="connsiteY8" fmla="*/ 20901 h 3497531"/>
              <a:gd name="connsiteX9" fmla="*/ 1356818 w 4116165"/>
              <a:gd name="connsiteY9" fmla="*/ 638398 h 3497531"/>
              <a:gd name="connsiteX10" fmla="*/ 1356818 w 4116165"/>
              <a:gd name="connsiteY10" fmla="*/ 739322 h 3497531"/>
              <a:gd name="connsiteX11" fmla="*/ 739322 w 4116165"/>
              <a:gd name="connsiteY11" fmla="*/ 1356819 h 3497531"/>
              <a:gd name="connsiteX12" fmla="*/ 638398 w 4116165"/>
              <a:gd name="connsiteY12" fmla="*/ 1356819 h 3497531"/>
              <a:gd name="connsiteX13" fmla="*/ 20901 w 4116165"/>
              <a:gd name="connsiteY13" fmla="*/ 739322 h 3497531"/>
              <a:gd name="connsiteX14" fmla="*/ 20901 w 4116165"/>
              <a:gd name="connsiteY14" fmla="*/ 638398 h 3497531"/>
              <a:gd name="connsiteX15" fmla="*/ 638398 w 4116165"/>
              <a:gd name="connsiteY15" fmla="*/ 20901 h 3497531"/>
              <a:gd name="connsiteX16" fmla="*/ 688860 w 4116165"/>
              <a:gd name="connsiteY16" fmla="*/ 0 h 3497531"/>
              <a:gd name="connsiteX0" fmla="*/ 1433441 w 4116165"/>
              <a:gd name="connsiteY0" fmla="*/ 3309096 h 3497531"/>
              <a:gd name="connsiteX1" fmla="*/ 4116165 w 4116165"/>
              <a:gd name="connsiteY1" fmla="*/ 1003242 h 3497531"/>
              <a:gd name="connsiteX2" fmla="*/ 4116165 w 4116165"/>
              <a:gd name="connsiteY2" fmla="*/ 3309096 h 3497531"/>
              <a:gd name="connsiteX3" fmla="*/ 3927730 w 4116165"/>
              <a:gd name="connsiteY3" fmla="*/ 3497531 h 3497531"/>
              <a:gd name="connsiteX4" fmla="*/ 1621876 w 4116165"/>
              <a:gd name="connsiteY4" fmla="*/ 3497531 h 3497531"/>
              <a:gd name="connsiteX5" fmla="*/ 1433441 w 4116165"/>
              <a:gd name="connsiteY5" fmla="*/ 3309096 h 3497531"/>
              <a:gd name="connsiteX6" fmla="*/ 688860 w 4116165"/>
              <a:gd name="connsiteY6" fmla="*/ 0 h 3497531"/>
              <a:gd name="connsiteX7" fmla="*/ 739322 w 4116165"/>
              <a:gd name="connsiteY7" fmla="*/ 20901 h 3497531"/>
              <a:gd name="connsiteX8" fmla="*/ 1356818 w 4116165"/>
              <a:gd name="connsiteY8" fmla="*/ 638398 h 3497531"/>
              <a:gd name="connsiteX9" fmla="*/ 1356818 w 4116165"/>
              <a:gd name="connsiteY9" fmla="*/ 739322 h 3497531"/>
              <a:gd name="connsiteX10" fmla="*/ 739322 w 4116165"/>
              <a:gd name="connsiteY10" fmla="*/ 1356819 h 3497531"/>
              <a:gd name="connsiteX11" fmla="*/ 638398 w 4116165"/>
              <a:gd name="connsiteY11" fmla="*/ 1356819 h 3497531"/>
              <a:gd name="connsiteX12" fmla="*/ 20901 w 4116165"/>
              <a:gd name="connsiteY12" fmla="*/ 739322 h 3497531"/>
              <a:gd name="connsiteX13" fmla="*/ 20901 w 4116165"/>
              <a:gd name="connsiteY13" fmla="*/ 638398 h 3497531"/>
              <a:gd name="connsiteX14" fmla="*/ 638398 w 4116165"/>
              <a:gd name="connsiteY14" fmla="*/ 20901 h 3497531"/>
              <a:gd name="connsiteX15" fmla="*/ 688860 w 4116165"/>
              <a:gd name="connsiteY15" fmla="*/ 0 h 3497531"/>
              <a:gd name="connsiteX0" fmla="*/ 1433441 w 4116165"/>
              <a:gd name="connsiteY0" fmla="*/ 3309096 h 3497531"/>
              <a:gd name="connsiteX1" fmla="*/ 4116165 w 4116165"/>
              <a:gd name="connsiteY1" fmla="*/ 3309096 h 3497531"/>
              <a:gd name="connsiteX2" fmla="*/ 3927730 w 4116165"/>
              <a:gd name="connsiteY2" fmla="*/ 3497531 h 3497531"/>
              <a:gd name="connsiteX3" fmla="*/ 1621876 w 4116165"/>
              <a:gd name="connsiteY3" fmla="*/ 3497531 h 3497531"/>
              <a:gd name="connsiteX4" fmla="*/ 1433441 w 4116165"/>
              <a:gd name="connsiteY4" fmla="*/ 3309096 h 3497531"/>
              <a:gd name="connsiteX5" fmla="*/ 688860 w 4116165"/>
              <a:gd name="connsiteY5" fmla="*/ 0 h 3497531"/>
              <a:gd name="connsiteX6" fmla="*/ 739322 w 4116165"/>
              <a:gd name="connsiteY6" fmla="*/ 20901 h 3497531"/>
              <a:gd name="connsiteX7" fmla="*/ 1356818 w 4116165"/>
              <a:gd name="connsiteY7" fmla="*/ 638398 h 3497531"/>
              <a:gd name="connsiteX8" fmla="*/ 1356818 w 4116165"/>
              <a:gd name="connsiteY8" fmla="*/ 739322 h 3497531"/>
              <a:gd name="connsiteX9" fmla="*/ 739322 w 4116165"/>
              <a:gd name="connsiteY9" fmla="*/ 1356819 h 3497531"/>
              <a:gd name="connsiteX10" fmla="*/ 638398 w 4116165"/>
              <a:gd name="connsiteY10" fmla="*/ 1356819 h 3497531"/>
              <a:gd name="connsiteX11" fmla="*/ 20901 w 4116165"/>
              <a:gd name="connsiteY11" fmla="*/ 739322 h 3497531"/>
              <a:gd name="connsiteX12" fmla="*/ 20901 w 4116165"/>
              <a:gd name="connsiteY12" fmla="*/ 638398 h 3497531"/>
              <a:gd name="connsiteX13" fmla="*/ 638398 w 4116165"/>
              <a:gd name="connsiteY13" fmla="*/ 20901 h 3497531"/>
              <a:gd name="connsiteX14" fmla="*/ 688860 w 4116165"/>
              <a:gd name="connsiteY14" fmla="*/ 0 h 3497531"/>
              <a:gd name="connsiteX0" fmla="*/ 1433441 w 3927730"/>
              <a:gd name="connsiteY0" fmla="*/ 3309096 h 3497531"/>
              <a:gd name="connsiteX1" fmla="*/ 3927730 w 3927730"/>
              <a:gd name="connsiteY1" fmla="*/ 3497531 h 3497531"/>
              <a:gd name="connsiteX2" fmla="*/ 1621876 w 3927730"/>
              <a:gd name="connsiteY2" fmla="*/ 3497531 h 3497531"/>
              <a:gd name="connsiteX3" fmla="*/ 1433441 w 3927730"/>
              <a:gd name="connsiteY3" fmla="*/ 3309096 h 3497531"/>
              <a:gd name="connsiteX4" fmla="*/ 688860 w 3927730"/>
              <a:gd name="connsiteY4" fmla="*/ 0 h 3497531"/>
              <a:gd name="connsiteX5" fmla="*/ 739322 w 3927730"/>
              <a:gd name="connsiteY5" fmla="*/ 20901 h 3497531"/>
              <a:gd name="connsiteX6" fmla="*/ 1356818 w 3927730"/>
              <a:gd name="connsiteY6" fmla="*/ 638398 h 3497531"/>
              <a:gd name="connsiteX7" fmla="*/ 1356818 w 3927730"/>
              <a:gd name="connsiteY7" fmla="*/ 739322 h 3497531"/>
              <a:gd name="connsiteX8" fmla="*/ 739322 w 3927730"/>
              <a:gd name="connsiteY8" fmla="*/ 1356819 h 3497531"/>
              <a:gd name="connsiteX9" fmla="*/ 638398 w 3927730"/>
              <a:gd name="connsiteY9" fmla="*/ 1356819 h 3497531"/>
              <a:gd name="connsiteX10" fmla="*/ 20901 w 3927730"/>
              <a:gd name="connsiteY10" fmla="*/ 739322 h 3497531"/>
              <a:gd name="connsiteX11" fmla="*/ 20901 w 3927730"/>
              <a:gd name="connsiteY11" fmla="*/ 638398 h 3497531"/>
              <a:gd name="connsiteX12" fmla="*/ 638398 w 3927730"/>
              <a:gd name="connsiteY12" fmla="*/ 20901 h 3497531"/>
              <a:gd name="connsiteX13" fmla="*/ 688860 w 3927730"/>
              <a:gd name="connsiteY13" fmla="*/ 0 h 3497531"/>
              <a:gd name="connsiteX0" fmla="*/ 1433441 w 1621876"/>
              <a:gd name="connsiteY0" fmla="*/ 3309096 h 3497531"/>
              <a:gd name="connsiteX1" fmla="*/ 1621876 w 1621876"/>
              <a:gd name="connsiteY1" fmla="*/ 3497531 h 3497531"/>
              <a:gd name="connsiteX2" fmla="*/ 1433441 w 1621876"/>
              <a:gd name="connsiteY2" fmla="*/ 3309096 h 3497531"/>
              <a:gd name="connsiteX3" fmla="*/ 688860 w 1621876"/>
              <a:gd name="connsiteY3" fmla="*/ 0 h 3497531"/>
              <a:gd name="connsiteX4" fmla="*/ 739322 w 1621876"/>
              <a:gd name="connsiteY4" fmla="*/ 20901 h 3497531"/>
              <a:gd name="connsiteX5" fmla="*/ 1356818 w 1621876"/>
              <a:gd name="connsiteY5" fmla="*/ 638398 h 3497531"/>
              <a:gd name="connsiteX6" fmla="*/ 1356818 w 1621876"/>
              <a:gd name="connsiteY6" fmla="*/ 739322 h 3497531"/>
              <a:gd name="connsiteX7" fmla="*/ 739322 w 1621876"/>
              <a:gd name="connsiteY7" fmla="*/ 1356819 h 3497531"/>
              <a:gd name="connsiteX8" fmla="*/ 638398 w 1621876"/>
              <a:gd name="connsiteY8" fmla="*/ 1356819 h 3497531"/>
              <a:gd name="connsiteX9" fmla="*/ 20901 w 1621876"/>
              <a:gd name="connsiteY9" fmla="*/ 739322 h 3497531"/>
              <a:gd name="connsiteX10" fmla="*/ 20901 w 1621876"/>
              <a:gd name="connsiteY10" fmla="*/ 638398 h 3497531"/>
              <a:gd name="connsiteX11" fmla="*/ 638398 w 1621876"/>
              <a:gd name="connsiteY11" fmla="*/ 20901 h 3497531"/>
              <a:gd name="connsiteX12" fmla="*/ 688860 w 1621876"/>
              <a:gd name="connsiteY12" fmla="*/ 0 h 3497531"/>
              <a:gd name="connsiteX0" fmla="*/ 688860 w 1377719"/>
              <a:gd name="connsiteY0" fmla="*/ 0 h 1377720"/>
              <a:gd name="connsiteX1" fmla="*/ 739322 w 1377719"/>
              <a:gd name="connsiteY1" fmla="*/ 20901 h 1377720"/>
              <a:gd name="connsiteX2" fmla="*/ 1356818 w 1377719"/>
              <a:gd name="connsiteY2" fmla="*/ 638398 h 1377720"/>
              <a:gd name="connsiteX3" fmla="*/ 1356818 w 1377719"/>
              <a:gd name="connsiteY3" fmla="*/ 739322 h 1377720"/>
              <a:gd name="connsiteX4" fmla="*/ 739322 w 1377719"/>
              <a:gd name="connsiteY4" fmla="*/ 1356819 h 1377720"/>
              <a:gd name="connsiteX5" fmla="*/ 638398 w 1377719"/>
              <a:gd name="connsiteY5" fmla="*/ 1356819 h 1377720"/>
              <a:gd name="connsiteX6" fmla="*/ 20901 w 1377719"/>
              <a:gd name="connsiteY6" fmla="*/ 739322 h 1377720"/>
              <a:gd name="connsiteX7" fmla="*/ 20901 w 1377719"/>
              <a:gd name="connsiteY7" fmla="*/ 638398 h 1377720"/>
              <a:gd name="connsiteX8" fmla="*/ 638398 w 1377719"/>
              <a:gd name="connsiteY8" fmla="*/ 20901 h 1377720"/>
              <a:gd name="connsiteX9" fmla="*/ 688860 w 1377719"/>
              <a:gd name="connsiteY9" fmla="*/ 0 h 13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7719" h="1377720">
                <a:moveTo>
                  <a:pt x="688860" y="0"/>
                </a:moveTo>
                <a:cubicBezTo>
                  <a:pt x="707124" y="0"/>
                  <a:pt x="725387" y="6967"/>
                  <a:pt x="739322" y="20901"/>
                </a:cubicBezTo>
                <a:lnTo>
                  <a:pt x="1356818" y="638398"/>
                </a:lnTo>
                <a:cubicBezTo>
                  <a:pt x="1384687" y="666267"/>
                  <a:pt x="1384687" y="711453"/>
                  <a:pt x="1356818" y="739322"/>
                </a:cubicBezTo>
                <a:lnTo>
                  <a:pt x="739322" y="1356819"/>
                </a:lnTo>
                <a:cubicBezTo>
                  <a:pt x="711453" y="1384688"/>
                  <a:pt x="666267" y="1384688"/>
                  <a:pt x="638398" y="1356819"/>
                </a:cubicBezTo>
                <a:lnTo>
                  <a:pt x="20901" y="739322"/>
                </a:lnTo>
                <a:cubicBezTo>
                  <a:pt x="-6968" y="711453"/>
                  <a:pt x="-6968" y="666267"/>
                  <a:pt x="20901" y="638398"/>
                </a:cubicBezTo>
                <a:lnTo>
                  <a:pt x="638398" y="20901"/>
                </a:lnTo>
                <a:cubicBezTo>
                  <a:pt x="652332" y="6967"/>
                  <a:pt x="670596" y="0"/>
                  <a:pt x="688860" y="0"/>
                </a:cubicBezTo>
                <a:close/>
              </a:path>
            </a:pathLst>
          </a:cu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latin typeface="Agency FB" panose="020B0503020202020204" pitchFamily="34" charset="0"/>
                <a:sym typeface="+mn-lt"/>
              </a:rPr>
              <a:t>05</a:t>
            </a:r>
            <a:endParaRPr lang="en-US" sz="2800" dirty="0">
              <a:latin typeface="Agency FB" panose="020B0503020202020204" pitchFamily="34" charset="0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181749" y="1666932"/>
            <a:ext cx="2993255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rPr>
              <a:t>Visão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rPr>
              <a:t> </a:t>
            </a:r>
            <a:r>
              <a:rPr lang="en-US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</a:rPr>
              <a:t>g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rPr>
              <a:t>eral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rPr>
              <a:t> </a:t>
            </a:r>
            <a:r>
              <a:rPr lang="en-US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</a:rPr>
              <a:t>s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rPr>
              <a:t>obre</a:t>
            </a:r>
            <a:r>
              <a:rPr kumimoji="0" lang="en-US" altLang="zh-CN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rPr>
              <a:t> a NR 01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7181749" y="2681494"/>
            <a:ext cx="3315010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lvl="0">
              <a:defRPr/>
            </a:pPr>
            <a:r>
              <a:rPr lang="pt-BR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</a:rPr>
              <a:t>O que são as MEI, ME e EPP?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136350" y="3478265"/>
            <a:ext cx="4337151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>
              <a:defRPr/>
            </a:pPr>
            <a:r>
              <a:rPr lang="pt-BR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</a:rPr>
              <a:t>Tratamento diferenciado MEI ME EPP e suas condições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181749" y="4710618"/>
            <a:ext cx="3271986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lvl="0">
              <a:defRPr/>
            </a:pPr>
            <a:r>
              <a:rPr lang="en-US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</a:rPr>
              <a:t>Outros </a:t>
            </a:r>
            <a:r>
              <a:rPr lang="en-US" altLang="zh-CN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</a:rPr>
              <a:t>requisitos</a:t>
            </a:r>
            <a:r>
              <a:rPr lang="en-US" altLang="zh-CN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</a:rPr>
              <a:t> </a:t>
            </a:r>
            <a:r>
              <a:rPr lang="en-US" altLang="zh-CN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</a:rPr>
              <a:t>relevantes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181749" y="5725179"/>
            <a:ext cx="1192634" cy="276999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rPr>
              <a:t>Conclusão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7053590" y="2108200"/>
            <a:ext cx="31622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7053590" y="3125403"/>
            <a:ext cx="31622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7053590" y="4142606"/>
            <a:ext cx="31622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7053590" y="5159809"/>
            <a:ext cx="31622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7053590" y="6177012"/>
            <a:ext cx="316224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0088D110-36CA-453E-9F6E-3B721F3A02C2}"/>
              </a:ext>
            </a:extLst>
          </p:cNvPr>
          <p:cNvGrpSpPr/>
          <p:nvPr/>
        </p:nvGrpSpPr>
        <p:grpSpPr>
          <a:xfrm>
            <a:off x="655092" y="0"/>
            <a:ext cx="5005812" cy="1243076"/>
            <a:chOff x="655092" y="0"/>
            <a:chExt cx="5005812" cy="1243076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30FE3D83-61C6-40BF-A54F-C0E745A1D2CB}"/>
                </a:ext>
              </a:extLst>
            </p:cNvPr>
            <p:cNvSpPr/>
            <p:nvPr/>
          </p:nvSpPr>
          <p:spPr>
            <a:xfrm>
              <a:off x="655092" y="0"/>
              <a:ext cx="5005810" cy="855423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BF8BE60-DF7C-453C-858B-3760EECF85AD}"/>
                </a:ext>
              </a:extLst>
            </p:cNvPr>
            <p:cNvSpPr/>
            <p:nvPr/>
          </p:nvSpPr>
          <p:spPr>
            <a:xfrm>
              <a:off x="655092" y="843309"/>
              <a:ext cx="5005812" cy="399767"/>
            </a:xfrm>
            <a:custGeom>
              <a:avLst/>
              <a:gdLst>
                <a:gd name="connsiteX0" fmla="*/ 0 w 4312693"/>
                <a:gd name="connsiteY0" fmla="*/ 0 h 426586"/>
                <a:gd name="connsiteX1" fmla="*/ 4312693 w 4312693"/>
                <a:gd name="connsiteY1" fmla="*/ 0 h 426586"/>
                <a:gd name="connsiteX2" fmla="*/ 4312693 w 4312693"/>
                <a:gd name="connsiteY2" fmla="*/ 426586 h 426586"/>
                <a:gd name="connsiteX3" fmla="*/ 0 w 4312693"/>
                <a:gd name="connsiteY3" fmla="*/ 426586 h 426586"/>
                <a:gd name="connsiteX4" fmla="*/ 0 w 4312693"/>
                <a:gd name="connsiteY4" fmla="*/ 0 h 426586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312693 w 4312693"/>
                <a:gd name="connsiteY2" fmla="*/ 426586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094032 w 4312693"/>
                <a:gd name="connsiteY2" fmla="*/ 433212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94032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51501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3977073 w 4312693"/>
                <a:gd name="connsiteY2" fmla="*/ 443845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2693" h="443845">
                  <a:moveTo>
                    <a:pt x="0" y="0"/>
                  </a:moveTo>
                  <a:lnTo>
                    <a:pt x="4312693" y="0"/>
                  </a:lnTo>
                  <a:lnTo>
                    <a:pt x="3977073" y="443845"/>
                  </a:lnTo>
                  <a:lnTo>
                    <a:pt x="384236" y="443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9" name="文本框 68">
            <a:extLst>
              <a:ext uri="{FF2B5EF4-FFF2-40B4-BE49-F238E27FC236}">
                <a16:creationId xmlns:a16="http://schemas.microsoft.com/office/drawing/2014/main" id="{8D606466-63E0-43E8-847B-7ABBBE372ED0}"/>
              </a:ext>
            </a:extLst>
          </p:cNvPr>
          <p:cNvSpPr txBox="1"/>
          <p:nvPr/>
        </p:nvSpPr>
        <p:spPr>
          <a:xfrm>
            <a:off x="1215897" y="47878"/>
            <a:ext cx="3884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accent2">
                    <a:lumMod val="20000"/>
                    <a:lumOff val="80000"/>
                  </a:schemeClr>
                </a:solidFill>
                <a:latin typeface="造字工房力黑（非商用）常规体" pitchFamily="50" charset="-122"/>
                <a:ea typeface="造字工房力黑（非商用）常规体" pitchFamily="50" charset="-122"/>
              </a:rPr>
              <a:t>Conteúdo</a:t>
            </a:r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19BCE21A-E534-2612-4C8D-D4068139F3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53" y="12098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6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50"/>
                            </p:stCondLst>
                            <p:childTnLst>
                              <p:par>
                                <p:cTn id="2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2.59259E-6 L -4.375E-6 -0.1178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6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2" grpId="0"/>
      <p:bldP spid="13" grpId="0"/>
      <p:bldP spid="14" grpId="0"/>
      <p:bldP spid="15" grpId="0"/>
      <p:bldP spid="17" grpId="0"/>
      <p:bldP spid="69" grpId="0"/>
      <p:bldP spid="6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A42A794-BD05-CF7B-A46C-35A6F1DC4E65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89003193-53E3-D5E8-24D6-BE76E41FF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C43232A5-86FB-6851-3EA5-356BBE5C3362}"/>
              </a:ext>
            </a:extLst>
          </p:cNvPr>
          <p:cNvSpPr/>
          <p:nvPr/>
        </p:nvSpPr>
        <p:spPr>
          <a:xfrm>
            <a:off x="-105716" y="1958141"/>
            <a:ext cx="5926963" cy="29417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E02013CE-EE49-8BB2-8802-9646B19B8A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5348" y="4899859"/>
            <a:ext cx="6756823" cy="1434124"/>
          </a:xfrm>
          <a:prstGeom prst="rect">
            <a:avLst/>
          </a:prstGeom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id="{09ECCF4A-0E67-BAF1-A14C-FCE2550A1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892" y="1689100"/>
            <a:ext cx="3575736" cy="3575730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 dirty="0">
              <a:solidFill>
                <a:schemeClr val="lt1"/>
              </a:solidFill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ED83246-CAAC-D118-14C9-DE2C6F7CD93E}"/>
              </a:ext>
            </a:extLst>
          </p:cNvPr>
          <p:cNvSpPr/>
          <p:nvPr/>
        </p:nvSpPr>
        <p:spPr>
          <a:xfrm>
            <a:off x="422693" y="2014712"/>
            <a:ext cx="4503909" cy="2686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200000"/>
              </a:lnSpc>
              <a:spcBef>
                <a:spcPts val="800"/>
              </a:spcBef>
              <a:defRPr/>
            </a:pPr>
            <a:r>
              <a:rPr lang="pt-BR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O Microempreendedor Individual (MEI), a Microempresa (ME) e a Empresa de Pequeno Porte (EPP) desempenham um papel fundamental no desenvolvimento econômico de um país. 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grpSp>
        <p:nvGrpSpPr>
          <p:cNvPr id="3" name="组合 7">
            <a:extLst>
              <a:ext uri="{FF2B5EF4-FFF2-40B4-BE49-F238E27FC236}">
                <a16:creationId xmlns:a16="http://schemas.microsoft.com/office/drawing/2014/main" id="{CCDE446A-3CD2-AEB5-02E5-40FE4A78039C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6B59FCED-49C8-F336-1625-FB2F02C82F4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11627E22-9EB7-4B03-DABF-CB255DFEA666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pic>
        <p:nvPicPr>
          <p:cNvPr id="12" name="Picture 2" descr="MEI: Precisa enviar no eSocial SST? • Segvida">
            <a:extLst>
              <a:ext uri="{FF2B5EF4-FFF2-40B4-BE49-F238E27FC236}">
                <a16:creationId xmlns:a16="http://schemas.microsoft.com/office/drawing/2014/main" id="{E53EBDDE-7633-BBDE-E025-31D62C701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2" t="40035" r="10556" b="29311"/>
          <a:stretch/>
        </p:blipFill>
        <p:spPr bwMode="auto">
          <a:xfrm>
            <a:off x="6923315" y="1872343"/>
            <a:ext cx="3167743" cy="32221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23EC3042-0149-2E71-4A2D-4553DBE5D2C9}"/>
              </a:ext>
            </a:extLst>
          </p:cNvPr>
          <p:cNvSpPr>
            <a:spLocks/>
          </p:cNvSpPr>
          <p:nvPr/>
        </p:nvSpPr>
        <p:spPr bwMode="auto">
          <a:xfrm>
            <a:off x="5125348" y="2995697"/>
            <a:ext cx="2034524" cy="481268"/>
          </a:xfrm>
          <a:custGeom>
            <a:avLst/>
            <a:gdLst>
              <a:gd name="T0" fmla="*/ 0 w 2726"/>
              <a:gd name="T1" fmla="*/ 0 h 356"/>
              <a:gd name="T2" fmla="*/ 2372 w 2726"/>
              <a:gd name="T3" fmla="*/ 0 h 356"/>
              <a:gd name="T4" fmla="*/ 2726 w 2726"/>
              <a:gd name="T5" fmla="*/ 35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6" h="356">
                <a:moveTo>
                  <a:pt x="0" y="0"/>
                </a:moveTo>
                <a:lnTo>
                  <a:pt x="2372" y="0"/>
                </a:lnTo>
                <a:lnTo>
                  <a:pt x="2726" y="356"/>
                </a:lnTo>
              </a:path>
            </a:pathLst>
          </a:cu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800000"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205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ST: o que é e como realizar uma gestão eficiente">
            <a:extLst>
              <a:ext uri="{FF2B5EF4-FFF2-40B4-BE49-F238E27FC236}">
                <a16:creationId xmlns:a16="http://schemas.microsoft.com/office/drawing/2014/main" id="{BDE905BC-0D0E-F1D7-70BA-4563E9D15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13">
            <a:extLst>
              <a:ext uri="{FF2B5EF4-FFF2-40B4-BE49-F238E27FC236}">
                <a16:creationId xmlns:a16="http://schemas.microsoft.com/office/drawing/2014/main" id="{6C0251AA-5ABE-9C4B-1056-E230218F25F9}"/>
              </a:ext>
            </a:extLst>
          </p:cNvPr>
          <p:cNvSpPr/>
          <p:nvPr/>
        </p:nvSpPr>
        <p:spPr>
          <a:xfrm rot="5400000">
            <a:off x="7354103" y="244877"/>
            <a:ext cx="4561116" cy="4071364"/>
          </a:xfrm>
          <a:prstGeom prst="rect">
            <a:avLst/>
          </a:prstGeom>
          <a:gradFill flip="none" rotWithShape="1">
            <a:gsLst>
              <a:gs pos="51000">
                <a:srgbClr val="1C83AE">
                  <a:alpha val="70000"/>
                </a:srgbClr>
              </a:gs>
              <a:gs pos="0">
                <a:srgbClr val="329CD6">
                  <a:alpha val="31000"/>
                </a:srgbClr>
              </a:gs>
              <a:gs pos="92000">
                <a:srgbClr val="623E98">
                  <a:alpha val="6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F329E4D-BB1D-F85C-2F1C-389E3BC90EBE}"/>
              </a:ext>
            </a:extLst>
          </p:cNvPr>
          <p:cNvSpPr txBox="1"/>
          <p:nvPr/>
        </p:nvSpPr>
        <p:spPr>
          <a:xfrm>
            <a:off x="7921028" y="691919"/>
            <a:ext cx="3596057" cy="2715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Por isso, foram criadas algumas oportunidades para tratamento diferenciado para essas empresas, </a:t>
            </a: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para incentivar seu crescimento e sustentabilidade.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</a:endParaRPr>
          </a:p>
        </p:txBody>
      </p:sp>
      <p:grpSp>
        <p:nvGrpSpPr>
          <p:cNvPr id="10" name="组合 7">
            <a:extLst>
              <a:ext uri="{FF2B5EF4-FFF2-40B4-BE49-F238E27FC236}">
                <a16:creationId xmlns:a16="http://schemas.microsoft.com/office/drawing/2014/main" id="{FAB764AB-E729-D556-83F7-344F35C16D81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11" name="文本框 8">
              <a:extLst>
                <a:ext uri="{FF2B5EF4-FFF2-40B4-BE49-F238E27FC236}">
                  <a16:creationId xmlns:a16="http://schemas.microsoft.com/office/drawing/2014/main" id="{722228C5-013B-3B3F-F01D-84F1D41CB3A2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2CEE66E4-0DA1-D30B-ECBB-8ACF4863A03F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312A4BCD-8BCB-ED87-63C8-27AEB9CBF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9" y="6183608"/>
            <a:ext cx="2519765" cy="707887"/>
          </a:xfrm>
          <a:prstGeom prst="rect">
            <a:avLst/>
          </a:prstGeom>
        </p:spPr>
      </p:pic>
      <p:pic>
        <p:nvPicPr>
          <p:cNvPr id="2050" name="Picture 2" descr="Segurança Do Trabalho - QI Faculdade &amp; Escola Técnica">
            <a:extLst>
              <a:ext uri="{FF2B5EF4-FFF2-40B4-BE49-F238E27FC236}">
                <a16:creationId xmlns:a16="http://schemas.microsoft.com/office/drawing/2014/main" id="{8CB5F0B4-17F3-50D3-BADD-94AFC30E1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77" y="43241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27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6363D31A-41D3-2D03-A24B-6FE3E0D74DE6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909AF07B-319F-4C3C-DD00-DCDD9E5ABB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CCDE446A-3CD2-AEB5-02E5-40FE4A78039C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6B59FCED-49C8-F336-1625-FB2F02C82F4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11627E22-9EB7-4B03-DABF-CB255DFEA666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6E17C9B0-E157-60D6-8C08-31FDB7AD87A9}"/>
              </a:ext>
            </a:extLst>
          </p:cNvPr>
          <p:cNvSpPr>
            <a:spLocks/>
          </p:cNvSpPr>
          <p:nvPr/>
        </p:nvSpPr>
        <p:spPr bwMode="auto">
          <a:xfrm>
            <a:off x="754743" y="2519137"/>
            <a:ext cx="1066800" cy="1389063"/>
          </a:xfrm>
          <a:custGeom>
            <a:avLst/>
            <a:gdLst>
              <a:gd name="T0" fmla="*/ 0 w 672"/>
              <a:gd name="T1" fmla="*/ 875 h 875"/>
              <a:gd name="T2" fmla="*/ 504 w 672"/>
              <a:gd name="T3" fmla="*/ 875 h 875"/>
              <a:gd name="T4" fmla="*/ 672 w 672"/>
              <a:gd name="T5" fmla="*/ 0 h 875"/>
              <a:gd name="T6" fmla="*/ 168 w 672"/>
              <a:gd name="T7" fmla="*/ 0 h 875"/>
              <a:gd name="T8" fmla="*/ 0 w 672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2" h="875">
                <a:moveTo>
                  <a:pt x="0" y="875"/>
                </a:moveTo>
                <a:lnTo>
                  <a:pt x="504" y="875"/>
                </a:lnTo>
                <a:lnTo>
                  <a:pt x="672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MEI</a:t>
            </a:r>
            <a:endParaRPr lang="zh-CN" altLang="en-US" sz="24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A3EFEB1-E9D4-AAE6-6BBF-231CFA520607}"/>
              </a:ext>
            </a:extLst>
          </p:cNvPr>
          <p:cNvSpPr>
            <a:spLocks/>
          </p:cNvSpPr>
          <p:nvPr/>
        </p:nvSpPr>
        <p:spPr bwMode="auto">
          <a:xfrm>
            <a:off x="4429806" y="2519137"/>
            <a:ext cx="1065213" cy="1389063"/>
          </a:xfrm>
          <a:custGeom>
            <a:avLst/>
            <a:gdLst>
              <a:gd name="T0" fmla="*/ 0 w 671"/>
              <a:gd name="T1" fmla="*/ 875 h 875"/>
              <a:gd name="T2" fmla="*/ 504 w 671"/>
              <a:gd name="T3" fmla="*/ 875 h 875"/>
              <a:gd name="T4" fmla="*/ 671 w 671"/>
              <a:gd name="T5" fmla="*/ 0 h 875"/>
              <a:gd name="T6" fmla="*/ 168 w 671"/>
              <a:gd name="T7" fmla="*/ 0 h 875"/>
              <a:gd name="T8" fmla="*/ 0 w 671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875">
                <a:moveTo>
                  <a:pt x="0" y="875"/>
                </a:moveTo>
                <a:lnTo>
                  <a:pt x="504" y="875"/>
                </a:lnTo>
                <a:lnTo>
                  <a:pt x="671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</a:t>
            </a:r>
            <a:endParaRPr lang="zh-CN" altLang="en-US" sz="24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BB442647-27C6-C316-518B-6FD54A523292}"/>
              </a:ext>
            </a:extLst>
          </p:cNvPr>
          <p:cNvSpPr>
            <a:spLocks/>
          </p:cNvSpPr>
          <p:nvPr/>
        </p:nvSpPr>
        <p:spPr bwMode="auto">
          <a:xfrm>
            <a:off x="8104868" y="2519137"/>
            <a:ext cx="1065213" cy="1389063"/>
          </a:xfrm>
          <a:custGeom>
            <a:avLst/>
            <a:gdLst>
              <a:gd name="T0" fmla="*/ 0 w 671"/>
              <a:gd name="T1" fmla="*/ 875 h 875"/>
              <a:gd name="T2" fmla="*/ 503 w 671"/>
              <a:gd name="T3" fmla="*/ 875 h 875"/>
              <a:gd name="T4" fmla="*/ 671 w 671"/>
              <a:gd name="T5" fmla="*/ 0 h 875"/>
              <a:gd name="T6" fmla="*/ 168 w 671"/>
              <a:gd name="T7" fmla="*/ 0 h 875"/>
              <a:gd name="T8" fmla="*/ 0 w 671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875">
                <a:moveTo>
                  <a:pt x="0" y="875"/>
                </a:moveTo>
                <a:lnTo>
                  <a:pt x="503" y="875"/>
                </a:lnTo>
                <a:lnTo>
                  <a:pt x="671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EPP</a:t>
            </a:r>
            <a:endParaRPr lang="zh-CN" altLang="en-US" sz="24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86" name="Picture 2" descr="Limite MEI 2023: O limite do MEI vai aumentar? - SSCA Consultoria e  Assessoria">
            <a:extLst>
              <a:ext uri="{FF2B5EF4-FFF2-40B4-BE49-F238E27FC236}">
                <a16:creationId xmlns:a16="http://schemas.microsoft.com/office/drawing/2014/main" id="{ABA3E4C6-39AE-0BB4-CC96-4C658B65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04" y="2519138"/>
            <a:ext cx="2392652" cy="1389062"/>
          </a:xfrm>
          <a:prstGeom prst="parallelogram">
            <a:avLst>
              <a:gd name="adj" fmla="val 195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overno anuncia medidas de ajuda econômica para micro e pequenas empresas">
            <a:extLst>
              <a:ext uri="{FF2B5EF4-FFF2-40B4-BE49-F238E27FC236}">
                <a16:creationId xmlns:a16="http://schemas.microsoft.com/office/drawing/2014/main" id="{CBED15F8-759B-7018-F53A-1DB4DC01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90" y="2519136"/>
            <a:ext cx="2392652" cy="1389061"/>
          </a:xfrm>
          <a:prstGeom prst="parallelogram">
            <a:avLst>
              <a:gd name="adj" fmla="val 183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Mudanças e prazos dos eventos de Segurança e Saúde no Trabalho (SST) •  Camargos Contadores &amp; Associados">
            <a:extLst>
              <a:ext uri="{FF2B5EF4-FFF2-40B4-BE49-F238E27FC236}">
                <a16:creationId xmlns:a16="http://schemas.microsoft.com/office/drawing/2014/main" id="{EDE964E2-F610-65C4-2568-B34ADDBC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581" y="2519136"/>
            <a:ext cx="2392652" cy="1389064"/>
          </a:xfrm>
          <a:prstGeom prst="parallelogram">
            <a:avLst>
              <a:gd name="adj" fmla="val 1873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7">
            <a:extLst>
              <a:ext uri="{FF2B5EF4-FFF2-40B4-BE49-F238E27FC236}">
                <a16:creationId xmlns:a16="http://schemas.microsoft.com/office/drawing/2014/main" id="{3AB75526-D1EC-417D-4C6F-D0B77398720F}"/>
              </a:ext>
            </a:extLst>
          </p:cNvPr>
          <p:cNvSpPr txBox="1"/>
          <p:nvPr/>
        </p:nvSpPr>
        <p:spPr>
          <a:xfrm>
            <a:off x="521656" y="4286927"/>
            <a:ext cx="3396343" cy="7820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Microempreendedor Individual</a:t>
            </a:r>
          </a:p>
        </p:txBody>
      </p:sp>
      <p:sp>
        <p:nvSpPr>
          <p:cNvPr id="17" name="文本框 17">
            <a:extLst>
              <a:ext uri="{FF2B5EF4-FFF2-40B4-BE49-F238E27FC236}">
                <a16:creationId xmlns:a16="http://schemas.microsoft.com/office/drawing/2014/main" id="{F4D718C5-F05E-697D-124D-72A7A4EE282A}"/>
              </a:ext>
            </a:extLst>
          </p:cNvPr>
          <p:cNvSpPr txBox="1"/>
          <p:nvPr/>
        </p:nvSpPr>
        <p:spPr>
          <a:xfrm>
            <a:off x="4234374" y="4494677"/>
            <a:ext cx="3396343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 empresa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1A59BB-7675-248D-DF6C-56CB6D905D2E}"/>
              </a:ext>
            </a:extLst>
          </p:cNvPr>
          <p:cNvSpPr txBox="1"/>
          <p:nvPr/>
        </p:nvSpPr>
        <p:spPr>
          <a:xfrm>
            <a:off x="7728688" y="4494676"/>
            <a:ext cx="3396343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Empresa de Pequeno Porte</a:t>
            </a:r>
          </a:p>
        </p:txBody>
      </p:sp>
    </p:spTree>
    <p:extLst>
      <p:ext uri="{BB962C8B-B14F-4D97-AF65-F5344CB8AC3E}">
        <p14:creationId xmlns:p14="http://schemas.microsoft.com/office/powerpoint/2010/main" val="3572971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5" grpId="0" animBg="1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B7CE5C2-6C23-81E0-92AB-6AF9D08F120C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90D1CF58-B13B-AB11-779A-6923313FE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CCDE446A-3CD2-AEB5-02E5-40FE4A78039C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6B59FCED-49C8-F336-1625-FB2F02C82F4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11627E22-9EB7-4B03-DABF-CB255DFEA666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6E17C9B0-E157-60D6-8C08-31FDB7AD87A9}"/>
              </a:ext>
            </a:extLst>
          </p:cNvPr>
          <p:cNvSpPr>
            <a:spLocks/>
          </p:cNvSpPr>
          <p:nvPr/>
        </p:nvSpPr>
        <p:spPr bwMode="auto">
          <a:xfrm>
            <a:off x="754743" y="2519137"/>
            <a:ext cx="1066800" cy="1389063"/>
          </a:xfrm>
          <a:custGeom>
            <a:avLst/>
            <a:gdLst>
              <a:gd name="T0" fmla="*/ 0 w 672"/>
              <a:gd name="T1" fmla="*/ 875 h 875"/>
              <a:gd name="T2" fmla="*/ 504 w 672"/>
              <a:gd name="T3" fmla="*/ 875 h 875"/>
              <a:gd name="T4" fmla="*/ 672 w 672"/>
              <a:gd name="T5" fmla="*/ 0 h 875"/>
              <a:gd name="T6" fmla="*/ 168 w 672"/>
              <a:gd name="T7" fmla="*/ 0 h 875"/>
              <a:gd name="T8" fmla="*/ 0 w 672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2" h="875">
                <a:moveTo>
                  <a:pt x="0" y="875"/>
                </a:moveTo>
                <a:lnTo>
                  <a:pt x="504" y="875"/>
                </a:lnTo>
                <a:lnTo>
                  <a:pt x="672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MEI</a:t>
            </a:r>
            <a:endParaRPr lang="zh-CN" altLang="en-US" sz="24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A3EFEB1-E9D4-AAE6-6BBF-231CFA520607}"/>
              </a:ext>
            </a:extLst>
          </p:cNvPr>
          <p:cNvSpPr>
            <a:spLocks/>
          </p:cNvSpPr>
          <p:nvPr/>
        </p:nvSpPr>
        <p:spPr bwMode="auto">
          <a:xfrm>
            <a:off x="4429806" y="2519137"/>
            <a:ext cx="1065213" cy="1389063"/>
          </a:xfrm>
          <a:custGeom>
            <a:avLst/>
            <a:gdLst>
              <a:gd name="T0" fmla="*/ 0 w 671"/>
              <a:gd name="T1" fmla="*/ 875 h 875"/>
              <a:gd name="T2" fmla="*/ 504 w 671"/>
              <a:gd name="T3" fmla="*/ 875 h 875"/>
              <a:gd name="T4" fmla="*/ 671 w 671"/>
              <a:gd name="T5" fmla="*/ 0 h 875"/>
              <a:gd name="T6" fmla="*/ 168 w 671"/>
              <a:gd name="T7" fmla="*/ 0 h 875"/>
              <a:gd name="T8" fmla="*/ 0 w 671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875">
                <a:moveTo>
                  <a:pt x="0" y="875"/>
                </a:moveTo>
                <a:lnTo>
                  <a:pt x="504" y="875"/>
                </a:lnTo>
                <a:lnTo>
                  <a:pt x="671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BB442647-27C6-C316-518B-6FD54A523292}"/>
              </a:ext>
            </a:extLst>
          </p:cNvPr>
          <p:cNvSpPr>
            <a:spLocks/>
          </p:cNvSpPr>
          <p:nvPr/>
        </p:nvSpPr>
        <p:spPr bwMode="auto">
          <a:xfrm>
            <a:off x="8104868" y="2519137"/>
            <a:ext cx="1065213" cy="1389063"/>
          </a:xfrm>
          <a:custGeom>
            <a:avLst/>
            <a:gdLst>
              <a:gd name="T0" fmla="*/ 0 w 671"/>
              <a:gd name="T1" fmla="*/ 875 h 875"/>
              <a:gd name="T2" fmla="*/ 503 w 671"/>
              <a:gd name="T3" fmla="*/ 875 h 875"/>
              <a:gd name="T4" fmla="*/ 671 w 671"/>
              <a:gd name="T5" fmla="*/ 0 h 875"/>
              <a:gd name="T6" fmla="*/ 168 w 671"/>
              <a:gd name="T7" fmla="*/ 0 h 875"/>
              <a:gd name="T8" fmla="*/ 0 w 671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875">
                <a:moveTo>
                  <a:pt x="0" y="875"/>
                </a:moveTo>
                <a:lnTo>
                  <a:pt x="503" y="875"/>
                </a:lnTo>
                <a:lnTo>
                  <a:pt x="671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EPP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86" name="Picture 2" descr="Limite MEI 2023: O limite do MEI vai aumentar? - SSCA Consultoria e  Assessoria">
            <a:extLst>
              <a:ext uri="{FF2B5EF4-FFF2-40B4-BE49-F238E27FC236}">
                <a16:creationId xmlns:a16="http://schemas.microsoft.com/office/drawing/2014/main" id="{ABA3E4C6-39AE-0BB4-CC96-4C658B65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04" y="2519138"/>
            <a:ext cx="2392652" cy="1389062"/>
          </a:xfrm>
          <a:prstGeom prst="parallelogram">
            <a:avLst>
              <a:gd name="adj" fmla="val 195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overno anuncia medidas de ajuda econômica para micro e pequenas empresas">
            <a:extLst>
              <a:ext uri="{FF2B5EF4-FFF2-40B4-BE49-F238E27FC236}">
                <a16:creationId xmlns:a16="http://schemas.microsoft.com/office/drawing/2014/main" id="{CBED15F8-759B-7018-F53A-1DB4DC01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90" y="2519136"/>
            <a:ext cx="2392652" cy="1389061"/>
          </a:xfrm>
          <a:prstGeom prst="parallelogram">
            <a:avLst>
              <a:gd name="adj" fmla="val 183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Mudanças e prazos dos eventos de Segurança e Saúde no Trabalho (SST) •  Camargos Contadores &amp; Associados">
            <a:extLst>
              <a:ext uri="{FF2B5EF4-FFF2-40B4-BE49-F238E27FC236}">
                <a16:creationId xmlns:a16="http://schemas.microsoft.com/office/drawing/2014/main" id="{EDE964E2-F610-65C4-2568-B34ADDBC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581" y="2519136"/>
            <a:ext cx="2392652" cy="1389064"/>
          </a:xfrm>
          <a:prstGeom prst="parallelogram">
            <a:avLst>
              <a:gd name="adj" fmla="val 1873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7">
            <a:extLst>
              <a:ext uri="{FF2B5EF4-FFF2-40B4-BE49-F238E27FC236}">
                <a16:creationId xmlns:a16="http://schemas.microsoft.com/office/drawing/2014/main" id="{3AB75526-D1EC-417D-4C6F-D0B77398720F}"/>
              </a:ext>
            </a:extLst>
          </p:cNvPr>
          <p:cNvSpPr txBox="1"/>
          <p:nvPr/>
        </p:nvSpPr>
        <p:spPr>
          <a:xfrm>
            <a:off x="521656" y="4286927"/>
            <a:ext cx="3396343" cy="8689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sz="2000" b="1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Microempreendedor Individual</a:t>
            </a:r>
          </a:p>
        </p:txBody>
      </p:sp>
      <p:sp>
        <p:nvSpPr>
          <p:cNvPr id="17" name="文本框 17">
            <a:extLst>
              <a:ext uri="{FF2B5EF4-FFF2-40B4-BE49-F238E27FC236}">
                <a16:creationId xmlns:a16="http://schemas.microsoft.com/office/drawing/2014/main" id="{F4D718C5-F05E-697D-124D-72A7A4EE282A}"/>
              </a:ext>
            </a:extLst>
          </p:cNvPr>
          <p:cNvSpPr txBox="1"/>
          <p:nvPr/>
        </p:nvSpPr>
        <p:spPr>
          <a:xfrm>
            <a:off x="4234374" y="4494677"/>
            <a:ext cx="3396343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 empresa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1A59BB-7675-248D-DF6C-56CB6D905D2E}"/>
              </a:ext>
            </a:extLst>
          </p:cNvPr>
          <p:cNvSpPr txBox="1"/>
          <p:nvPr/>
        </p:nvSpPr>
        <p:spPr>
          <a:xfrm>
            <a:off x="7728688" y="4494676"/>
            <a:ext cx="3396343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Empresa de Pequeno Porte</a:t>
            </a:r>
          </a:p>
        </p:txBody>
      </p:sp>
    </p:spTree>
    <p:extLst>
      <p:ext uri="{BB962C8B-B14F-4D97-AF65-F5344CB8AC3E}">
        <p14:creationId xmlns:p14="http://schemas.microsoft.com/office/powerpoint/2010/main" val="145051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3B7F4D8-ECFC-99BF-5E91-84B8FA068640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24D7A54E-C201-0F7D-9A4A-A5AFC55E7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pic>
        <p:nvPicPr>
          <p:cNvPr id="17410" name="Picture 2" descr="Confira quais são as obrigações no SST do eSocial do produtor rural - Dia  Rural">
            <a:extLst>
              <a:ext uri="{FF2B5EF4-FFF2-40B4-BE49-F238E27FC236}">
                <a16:creationId xmlns:a16="http://schemas.microsoft.com/office/drawing/2014/main" id="{89B546A1-8B34-F0CA-8464-2698445BD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r="3571"/>
          <a:stretch/>
        </p:blipFill>
        <p:spPr bwMode="auto">
          <a:xfrm>
            <a:off x="5990773" y="1771055"/>
            <a:ext cx="6201227" cy="508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标注 14">
            <a:extLst>
              <a:ext uri="{FF2B5EF4-FFF2-40B4-BE49-F238E27FC236}">
                <a16:creationId xmlns:a16="http://schemas.microsoft.com/office/drawing/2014/main" id="{0937E5C2-E303-F915-2353-CBB4A81E54E1}"/>
              </a:ext>
            </a:extLst>
          </p:cNvPr>
          <p:cNvSpPr/>
          <p:nvPr/>
        </p:nvSpPr>
        <p:spPr>
          <a:xfrm>
            <a:off x="745491" y="4569298"/>
            <a:ext cx="6395538" cy="2025567"/>
          </a:xfrm>
          <a:prstGeom prst="wedgeRectCallout">
            <a:avLst>
              <a:gd name="adj1" fmla="val 52778"/>
              <a:gd name="adj2" fmla="val -95488"/>
            </a:avLst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b="1" dirty="0"/>
              <a:t>Uma das principais vantagens de ser um MEI é a simplicidade na formalização, que pode ser feita gratuitamente pela internet. Além disso, o MEI tem acesso a benefícios como a isenção de diversos impostos.</a:t>
            </a:r>
            <a:endParaRPr lang="zh-CN" altLang="en-US" b="1" dirty="0"/>
          </a:p>
        </p:txBody>
      </p:sp>
      <p:grpSp>
        <p:nvGrpSpPr>
          <p:cNvPr id="3" name="组合 7">
            <a:extLst>
              <a:ext uri="{FF2B5EF4-FFF2-40B4-BE49-F238E27FC236}">
                <a16:creationId xmlns:a16="http://schemas.microsoft.com/office/drawing/2014/main" id="{CCDE446A-3CD2-AEB5-02E5-40FE4A78039C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6B59FCED-49C8-F336-1625-FB2F02C82F4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11627E22-9EB7-4B03-DABF-CB255DFEA666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38068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">
            <a:extLst>
              <a:ext uri="{FF2B5EF4-FFF2-40B4-BE49-F238E27FC236}">
                <a16:creationId xmlns:a16="http://schemas.microsoft.com/office/drawing/2014/main" id="{0E03E6B6-AF7B-14A1-BA37-CA0D9BFBD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6661" y="4509146"/>
            <a:ext cx="2881954" cy="2942659"/>
          </a:xfrm>
          <a:prstGeom prst="ellipse">
            <a:avLst/>
          </a:prstGeom>
          <a:gradFill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5400000" scaled="1"/>
          </a:gra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ym typeface="+mn-lt"/>
            </a:endParaRPr>
          </a:p>
        </p:txBody>
      </p:sp>
      <p:sp>
        <p:nvSpPr>
          <p:cNvPr id="41" name="TextBox 38"/>
          <p:cNvSpPr txBox="1"/>
          <p:nvPr/>
        </p:nvSpPr>
        <p:spPr>
          <a:xfrm>
            <a:off x="946199" y="2627412"/>
            <a:ext cx="8023630" cy="2841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algn="just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pt-BR" altLang="zh-CN" sz="2400" dirty="0">
                <a:solidFill>
                  <a:prstClr val="white"/>
                </a:solidFill>
                <a:latin typeface="Gesta Md"/>
                <a:ea typeface="微软雅黑"/>
                <a:cs typeface="+mn-ea"/>
                <a:sym typeface="+mn-lt"/>
              </a:rPr>
              <a:t>Simplificação das obrigações trabalhistas e previdenciárias. O MEI recolhe um valor fixo mensal, que engloba os tributos devidos, como o INSS e o ICMS/ISS. </a:t>
            </a:r>
          </a:p>
          <a:p>
            <a:pPr marL="342900" lvl="0" indent="-342900" algn="just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endParaRPr lang="pt-BR" altLang="zh-CN" sz="2400" dirty="0">
              <a:solidFill>
                <a:prstClr val="white"/>
              </a:solidFill>
              <a:latin typeface="Gesta Md"/>
              <a:ea typeface="微软雅黑"/>
              <a:cs typeface="+mn-ea"/>
              <a:sym typeface="+mn-lt"/>
            </a:endParaRPr>
          </a:p>
          <a:p>
            <a:pPr marL="342900" lvl="0" indent="-342900" algn="just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pt-BR" altLang="zh-CN" sz="2400" dirty="0">
                <a:solidFill>
                  <a:prstClr val="white"/>
                </a:solidFill>
                <a:latin typeface="Gesta Md"/>
                <a:ea typeface="微软雅黑"/>
                <a:cs typeface="+mn-ea"/>
                <a:sym typeface="+mn-lt"/>
              </a:rPr>
              <a:t>Além disso, o </a:t>
            </a:r>
            <a:r>
              <a:rPr lang="pt-BR" altLang="zh-CN" sz="2400" b="1" dirty="0">
                <a:solidFill>
                  <a:prstClr val="white"/>
                </a:solidFill>
                <a:latin typeface="Gesta Md"/>
                <a:ea typeface="微软雅黑"/>
                <a:cs typeface="+mn-ea"/>
                <a:sym typeface="+mn-lt"/>
              </a:rPr>
              <a:t>MEI pode contratar até um funcionário</a:t>
            </a:r>
            <a:r>
              <a:rPr lang="pt-BR" altLang="zh-CN" sz="2400" dirty="0">
                <a:solidFill>
                  <a:prstClr val="white"/>
                </a:solidFill>
                <a:latin typeface="Gesta Md"/>
                <a:ea typeface="微软雅黑"/>
                <a:cs typeface="+mn-ea"/>
                <a:sym typeface="+mn-lt"/>
              </a:rPr>
              <a:t> com salário mínimo ou o piso da categoria.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862066" y="1391555"/>
            <a:ext cx="5564134" cy="937904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  <a:effectLst>
            <a:outerShdw blurRad="241300" dist="177800" dir="2700000" sx="95000" sy="95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pt-BR" altLang="zh-CN" sz="2000" dirty="0">
                <a:solidFill>
                  <a:prstClr val="black"/>
                </a:solidFill>
                <a:latin typeface="Gesta Md"/>
                <a:ea typeface="微软雅黑"/>
                <a:cs typeface="+mn-ea"/>
                <a:sym typeface="+mn-lt"/>
              </a:rPr>
              <a:t>Outra vantagem significativa do MEI: 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pic>
        <p:nvPicPr>
          <p:cNvPr id="16386" name="Picture 2" descr="Segurança do trabalho: arquivos, logo, bonecos e imagens em png - Getwet">
            <a:extLst>
              <a:ext uri="{FF2B5EF4-FFF2-40B4-BE49-F238E27FC236}">
                <a16:creationId xmlns:a16="http://schemas.microsoft.com/office/drawing/2014/main" id="{59BCB560-C8E3-81FE-ABD7-2CB9C99E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20" y="4606761"/>
            <a:ext cx="1747837" cy="22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7">
            <a:extLst>
              <a:ext uri="{FF2B5EF4-FFF2-40B4-BE49-F238E27FC236}">
                <a16:creationId xmlns:a16="http://schemas.microsoft.com/office/drawing/2014/main" id="{90DA1FD5-D886-1502-97FF-0AA17165A800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95C6FE8C-83CA-BBD1-4774-0D087F1559BF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solidFill>
                  <a:schemeClr val="bg1"/>
                </a:solidFill>
                <a:latin typeface="CastleTUlt" panose="020E0902050906030204" pitchFamily="34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79FED7DA-15AE-50BF-063D-A379E7E6E027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ECA88D93-CBBD-BB5B-81D9-484FD92BFD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7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1" grpId="0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926F40B-4A1D-DC7B-BC59-0CF3BE9649FC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FAB33A97-AD06-6C0C-46B2-F625F228F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CCDE446A-3CD2-AEB5-02E5-40FE4A78039C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6B59FCED-49C8-F336-1625-FB2F02C82F4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11627E22-9EB7-4B03-DABF-CB255DFEA666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6E17C9B0-E157-60D6-8C08-31FDB7AD87A9}"/>
              </a:ext>
            </a:extLst>
          </p:cNvPr>
          <p:cNvSpPr>
            <a:spLocks/>
          </p:cNvSpPr>
          <p:nvPr/>
        </p:nvSpPr>
        <p:spPr bwMode="auto">
          <a:xfrm>
            <a:off x="754743" y="2519137"/>
            <a:ext cx="1066800" cy="1389063"/>
          </a:xfrm>
          <a:custGeom>
            <a:avLst/>
            <a:gdLst>
              <a:gd name="T0" fmla="*/ 0 w 672"/>
              <a:gd name="T1" fmla="*/ 875 h 875"/>
              <a:gd name="T2" fmla="*/ 504 w 672"/>
              <a:gd name="T3" fmla="*/ 875 h 875"/>
              <a:gd name="T4" fmla="*/ 672 w 672"/>
              <a:gd name="T5" fmla="*/ 0 h 875"/>
              <a:gd name="T6" fmla="*/ 168 w 672"/>
              <a:gd name="T7" fmla="*/ 0 h 875"/>
              <a:gd name="T8" fmla="*/ 0 w 672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2" h="875">
                <a:moveTo>
                  <a:pt x="0" y="875"/>
                </a:moveTo>
                <a:lnTo>
                  <a:pt x="504" y="875"/>
                </a:lnTo>
                <a:lnTo>
                  <a:pt x="672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MEI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A3EFEB1-E9D4-AAE6-6BBF-231CFA520607}"/>
              </a:ext>
            </a:extLst>
          </p:cNvPr>
          <p:cNvSpPr>
            <a:spLocks/>
          </p:cNvSpPr>
          <p:nvPr/>
        </p:nvSpPr>
        <p:spPr bwMode="auto">
          <a:xfrm>
            <a:off x="4429806" y="2519137"/>
            <a:ext cx="1065213" cy="1389063"/>
          </a:xfrm>
          <a:custGeom>
            <a:avLst/>
            <a:gdLst>
              <a:gd name="T0" fmla="*/ 0 w 671"/>
              <a:gd name="T1" fmla="*/ 875 h 875"/>
              <a:gd name="T2" fmla="*/ 504 w 671"/>
              <a:gd name="T3" fmla="*/ 875 h 875"/>
              <a:gd name="T4" fmla="*/ 671 w 671"/>
              <a:gd name="T5" fmla="*/ 0 h 875"/>
              <a:gd name="T6" fmla="*/ 168 w 671"/>
              <a:gd name="T7" fmla="*/ 0 h 875"/>
              <a:gd name="T8" fmla="*/ 0 w 671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875">
                <a:moveTo>
                  <a:pt x="0" y="875"/>
                </a:moveTo>
                <a:lnTo>
                  <a:pt x="504" y="875"/>
                </a:lnTo>
                <a:lnTo>
                  <a:pt x="671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ME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BB442647-27C6-C316-518B-6FD54A523292}"/>
              </a:ext>
            </a:extLst>
          </p:cNvPr>
          <p:cNvSpPr>
            <a:spLocks/>
          </p:cNvSpPr>
          <p:nvPr/>
        </p:nvSpPr>
        <p:spPr bwMode="auto">
          <a:xfrm>
            <a:off x="8104868" y="2519137"/>
            <a:ext cx="1065213" cy="1389063"/>
          </a:xfrm>
          <a:custGeom>
            <a:avLst/>
            <a:gdLst>
              <a:gd name="T0" fmla="*/ 0 w 671"/>
              <a:gd name="T1" fmla="*/ 875 h 875"/>
              <a:gd name="T2" fmla="*/ 503 w 671"/>
              <a:gd name="T3" fmla="*/ 875 h 875"/>
              <a:gd name="T4" fmla="*/ 671 w 671"/>
              <a:gd name="T5" fmla="*/ 0 h 875"/>
              <a:gd name="T6" fmla="*/ 168 w 671"/>
              <a:gd name="T7" fmla="*/ 0 h 875"/>
              <a:gd name="T8" fmla="*/ 0 w 671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875">
                <a:moveTo>
                  <a:pt x="0" y="875"/>
                </a:moveTo>
                <a:lnTo>
                  <a:pt x="503" y="875"/>
                </a:lnTo>
                <a:lnTo>
                  <a:pt x="671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EPP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86" name="Picture 2" descr="Limite MEI 2023: O limite do MEI vai aumentar? - SSCA Consultoria e  Assessoria">
            <a:extLst>
              <a:ext uri="{FF2B5EF4-FFF2-40B4-BE49-F238E27FC236}">
                <a16:creationId xmlns:a16="http://schemas.microsoft.com/office/drawing/2014/main" id="{ABA3E4C6-39AE-0BB4-CC96-4C658B65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04" y="2519138"/>
            <a:ext cx="2392652" cy="1389062"/>
          </a:xfrm>
          <a:prstGeom prst="parallelogram">
            <a:avLst>
              <a:gd name="adj" fmla="val 195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overno anuncia medidas de ajuda econômica para micro e pequenas empresas">
            <a:extLst>
              <a:ext uri="{FF2B5EF4-FFF2-40B4-BE49-F238E27FC236}">
                <a16:creationId xmlns:a16="http://schemas.microsoft.com/office/drawing/2014/main" id="{CBED15F8-759B-7018-F53A-1DB4DC01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90" y="2519136"/>
            <a:ext cx="2392652" cy="1389061"/>
          </a:xfrm>
          <a:prstGeom prst="parallelogram">
            <a:avLst>
              <a:gd name="adj" fmla="val 183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Mudanças e prazos dos eventos de Segurança e Saúde no Trabalho (SST) •  Camargos Contadores &amp; Associados">
            <a:extLst>
              <a:ext uri="{FF2B5EF4-FFF2-40B4-BE49-F238E27FC236}">
                <a16:creationId xmlns:a16="http://schemas.microsoft.com/office/drawing/2014/main" id="{EDE964E2-F610-65C4-2568-B34ADDBC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581" y="2519136"/>
            <a:ext cx="2392652" cy="1389064"/>
          </a:xfrm>
          <a:prstGeom prst="parallelogram">
            <a:avLst>
              <a:gd name="adj" fmla="val 1873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7">
            <a:extLst>
              <a:ext uri="{FF2B5EF4-FFF2-40B4-BE49-F238E27FC236}">
                <a16:creationId xmlns:a16="http://schemas.microsoft.com/office/drawing/2014/main" id="{3AB75526-D1EC-417D-4C6F-D0B77398720F}"/>
              </a:ext>
            </a:extLst>
          </p:cNvPr>
          <p:cNvSpPr txBox="1"/>
          <p:nvPr/>
        </p:nvSpPr>
        <p:spPr>
          <a:xfrm>
            <a:off x="521656" y="4286927"/>
            <a:ext cx="3396343" cy="7820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altLang="zh-CN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Microempreendedor Individual</a:t>
            </a:r>
          </a:p>
        </p:txBody>
      </p:sp>
      <p:sp>
        <p:nvSpPr>
          <p:cNvPr id="17" name="文本框 17">
            <a:extLst>
              <a:ext uri="{FF2B5EF4-FFF2-40B4-BE49-F238E27FC236}">
                <a16:creationId xmlns:a16="http://schemas.microsoft.com/office/drawing/2014/main" id="{F4D718C5-F05E-697D-124D-72A7A4EE282A}"/>
              </a:ext>
            </a:extLst>
          </p:cNvPr>
          <p:cNvSpPr txBox="1"/>
          <p:nvPr/>
        </p:nvSpPr>
        <p:spPr>
          <a:xfrm>
            <a:off x="4234374" y="4494677"/>
            <a:ext cx="3396343" cy="407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altLang="zh-CN" sz="2000" b="1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 empresa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1A59BB-7675-248D-DF6C-56CB6D905D2E}"/>
              </a:ext>
            </a:extLst>
          </p:cNvPr>
          <p:cNvSpPr txBox="1"/>
          <p:nvPr/>
        </p:nvSpPr>
        <p:spPr>
          <a:xfrm>
            <a:off x="7728688" y="4494676"/>
            <a:ext cx="3396343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Empresa de Pequeno Porte</a:t>
            </a:r>
          </a:p>
        </p:txBody>
      </p:sp>
    </p:spTree>
    <p:extLst>
      <p:ext uri="{BB962C8B-B14F-4D97-AF65-F5344CB8AC3E}">
        <p14:creationId xmlns:p14="http://schemas.microsoft.com/office/powerpoint/2010/main" val="124699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3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PGR: o que é o Plano de Ação e como elaborá-lo?">
            <a:extLst>
              <a:ext uri="{FF2B5EF4-FFF2-40B4-BE49-F238E27FC236}">
                <a16:creationId xmlns:a16="http://schemas.microsoft.com/office/drawing/2014/main" id="{E176FCAF-0C60-5F31-46F9-97729BB0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346607"/>
            <a:ext cx="7663543" cy="49127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DED0AE1F-42EB-2F44-032E-44F1363FFB8E}"/>
              </a:ext>
            </a:extLst>
          </p:cNvPr>
          <p:cNvSpPr/>
          <p:nvPr/>
        </p:nvSpPr>
        <p:spPr>
          <a:xfrm>
            <a:off x="2280558" y="1346607"/>
            <a:ext cx="4441372" cy="4912786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  <a:sym typeface="+mn-lt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C46F6284-3C2E-6010-D8A6-644F6327F5A8}"/>
              </a:ext>
            </a:extLst>
          </p:cNvPr>
          <p:cNvSpPr/>
          <p:nvPr/>
        </p:nvSpPr>
        <p:spPr>
          <a:xfrm>
            <a:off x="2579916" y="2556290"/>
            <a:ext cx="3995057" cy="271561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Diferentemente do MEI, a ME possui um regime tributário específico, podendo optar pelo Simples Nacional, que </a:t>
            </a:r>
            <a:r>
              <a:rPr kumimoji="0" lang="pt-BR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unifica o recolhimento de diversos impostos em uma única guia. </a:t>
            </a: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3266364D-73F2-B346-134D-A90BDB390CD1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2422A0EA-059B-29B8-8C51-3722E6D964FC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F79FD323-66C1-CDA6-8B30-33AEAA75F80C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DC8FB341-7B59-8CBC-647B-B9BCE6BB37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9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7">
            <a:extLst>
              <a:ext uri="{FF2B5EF4-FFF2-40B4-BE49-F238E27FC236}">
                <a16:creationId xmlns:a16="http://schemas.microsoft.com/office/drawing/2014/main" id="{3266364D-73F2-B346-134D-A90BDB390CD1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2422A0EA-059B-29B8-8C51-3722E6D964FC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F79FD323-66C1-CDA6-8B30-33AEAA75F80C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sp>
        <p:nvSpPr>
          <p:cNvPr id="5" name="剪去单角的矩形 19">
            <a:extLst>
              <a:ext uri="{FF2B5EF4-FFF2-40B4-BE49-F238E27FC236}">
                <a16:creationId xmlns:a16="http://schemas.microsoft.com/office/drawing/2014/main" id="{B2C500CC-8143-B910-314F-2FC18C256A26}"/>
              </a:ext>
            </a:extLst>
          </p:cNvPr>
          <p:cNvSpPr/>
          <p:nvPr/>
        </p:nvSpPr>
        <p:spPr>
          <a:xfrm>
            <a:off x="5778336" y="2180336"/>
            <a:ext cx="5357750" cy="3488386"/>
          </a:xfrm>
          <a:prstGeom prst="snip1Rect">
            <a:avLst>
              <a:gd name="adj" fmla="val 21082"/>
            </a:avLst>
          </a:prstGeom>
          <a:solidFill>
            <a:schemeClr val="bg1"/>
          </a:solidFill>
          <a:ln>
            <a:noFill/>
          </a:ln>
          <a:effectLst>
            <a:outerShdw blurRad="381000" dist="152400" dir="2700000" sx="95000" sy="95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8" name="五边形 20">
            <a:extLst>
              <a:ext uri="{FF2B5EF4-FFF2-40B4-BE49-F238E27FC236}">
                <a16:creationId xmlns:a16="http://schemas.microsoft.com/office/drawing/2014/main" id="{4C22B360-4695-FDD9-0EDD-D9A68F9554EB}"/>
              </a:ext>
            </a:extLst>
          </p:cNvPr>
          <p:cNvSpPr/>
          <p:nvPr/>
        </p:nvSpPr>
        <p:spPr>
          <a:xfrm>
            <a:off x="5778336" y="1921006"/>
            <a:ext cx="2325590" cy="970076"/>
          </a:xfrm>
          <a:prstGeom prst="homePlate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D9D073-C515-C55B-4D9B-5498AAE1A755}"/>
              </a:ext>
            </a:extLst>
          </p:cNvPr>
          <p:cNvSpPr/>
          <p:nvPr/>
        </p:nvSpPr>
        <p:spPr>
          <a:xfrm>
            <a:off x="5966895" y="3429000"/>
            <a:ext cx="4980632" cy="1613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Esse regime simplificado tem alíquotas progressivas, de acordo com a faixa de faturamento, o que pode ser vantajoso para muitas empresas de pequeno porte.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21506" name="Picture 2" descr="Produtor rural e as novas obrigações no SST do eSocial - Jornal Contábil">
            <a:extLst>
              <a:ext uri="{FF2B5EF4-FFF2-40B4-BE49-F238E27FC236}">
                <a16:creationId xmlns:a16="http://schemas.microsoft.com/office/drawing/2014/main" id="{0C544E0B-5919-3D26-4155-75AC8C3A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9" y="1921006"/>
            <a:ext cx="5081588" cy="374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2D8826EE-8D3E-F1C4-136B-872E32A688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35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>
            <a:extLst>
              <a:ext uri="{FF2B5EF4-FFF2-40B4-BE49-F238E27FC236}">
                <a16:creationId xmlns:a16="http://schemas.microsoft.com/office/drawing/2014/main" id="{CCDE446A-3CD2-AEB5-02E5-40FE4A78039C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6B59FCED-49C8-F336-1625-FB2F02C82F4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11627E22-9EB7-4B03-DABF-CB255DFEA666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6E17C9B0-E157-60D6-8C08-31FDB7AD87A9}"/>
              </a:ext>
            </a:extLst>
          </p:cNvPr>
          <p:cNvSpPr>
            <a:spLocks/>
          </p:cNvSpPr>
          <p:nvPr/>
        </p:nvSpPr>
        <p:spPr bwMode="auto">
          <a:xfrm>
            <a:off x="754743" y="2519137"/>
            <a:ext cx="1066800" cy="1389063"/>
          </a:xfrm>
          <a:custGeom>
            <a:avLst/>
            <a:gdLst>
              <a:gd name="T0" fmla="*/ 0 w 672"/>
              <a:gd name="T1" fmla="*/ 875 h 875"/>
              <a:gd name="T2" fmla="*/ 504 w 672"/>
              <a:gd name="T3" fmla="*/ 875 h 875"/>
              <a:gd name="T4" fmla="*/ 672 w 672"/>
              <a:gd name="T5" fmla="*/ 0 h 875"/>
              <a:gd name="T6" fmla="*/ 168 w 672"/>
              <a:gd name="T7" fmla="*/ 0 h 875"/>
              <a:gd name="T8" fmla="*/ 0 w 672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2" h="875">
                <a:moveTo>
                  <a:pt x="0" y="875"/>
                </a:moveTo>
                <a:lnTo>
                  <a:pt x="504" y="875"/>
                </a:lnTo>
                <a:lnTo>
                  <a:pt x="672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MEI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4A3EFEB1-E9D4-AAE6-6BBF-231CFA520607}"/>
              </a:ext>
            </a:extLst>
          </p:cNvPr>
          <p:cNvSpPr>
            <a:spLocks/>
          </p:cNvSpPr>
          <p:nvPr/>
        </p:nvSpPr>
        <p:spPr bwMode="auto">
          <a:xfrm>
            <a:off x="4429806" y="2519137"/>
            <a:ext cx="1065213" cy="1389063"/>
          </a:xfrm>
          <a:custGeom>
            <a:avLst/>
            <a:gdLst>
              <a:gd name="T0" fmla="*/ 0 w 671"/>
              <a:gd name="T1" fmla="*/ 875 h 875"/>
              <a:gd name="T2" fmla="*/ 504 w 671"/>
              <a:gd name="T3" fmla="*/ 875 h 875"/>
              <a:gd name="T4" fmla="*/ 671 w 671"/>
              <a:gd name="T5" fmla="*/ 0 h 875"/>
              <a:gd name="T6" fmla="*/ 168 w 671"/>
              <a:gd name="T7" fmla="*/ 0 h 875"/>
              <a:gd name="T8" fmla="*/ 0 w 671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875">
                <a:moveTo>
                  <a:pt x="0" y="875"/>
                </a:moveTo>
                <a:lnTo>
                  <a:pt x="504" y="875"/>
                </a:lnTo>
                <a:lnTo>
                  <a:pt x="671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</a:t>
            </a:r>
            <a:endParaRPr lang="zh-CN" altLang="en-US" sz="2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BB442647-27C6-C316-518B-6FD54A523292}"/>
              </a:ext>
            </a:extLst>
          </p:cNvPr>
          <p:cNvSpPr>
            <a:spLocks/>
          </p:cNvSpPr>
          <p:nvPr/>
        </p:nvSpPr>
        <p:spPr bwMode="auto">
          <a:xfrm>
            <a:off x="8104868" y="2519137"/>
            <a:ext cx="1065213" cy="1389063"/>
          </a:xfrm>
          <a:custGeom>
            <a:avLst/>
            <a:gdLst>
              <a:gd name="T0" fmla="*/ 0 w 671"/>
              <a:gd name="T1" fmla="*/ 875 h 875"/>
              <a:gd name="T2" fmla="*/ 503 w 671"/>
              <a:gd name="T3" fmla="*/ 875 h 875"/>
              <a:gd name="T4" fmla="*/ 671 w 671"/>
              <a:gd name="T5" fmla="*/ 0 h 875"/>
              <a:gd name="T6" fmla="*/ 168 w 671"/>
              <a:gd name="T7" fmla="*/ 0 h 875"/>
              <a:gd name="T8" fmla="*/ 0 w 671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1" h="875">
                <a:moveTo>
                  <a:pt x="0" y="875"/>
                </a:moveTo>
                <a:lnTo>
                  <a:pt x="503" y="875"/>
                </a:lnTo>
                <a:lnTo>
                  <a:pt x="671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EPP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386" name="Picture 2" descr="Limite MEI 2023: O limite do MEI vai aumentar? - SSCA Consultoria e  Assessoria">
            <a:extLst>
              <a:ext uri="{FF2B5EF4-FFF2-40B4-BE49-F238E27FC236}">
                <a16:creationId xmlns:a16="http://schemas.microsoft.com/office/drawing/2014/main" id="{ABA3E4C6-39AE-0BB4-CC96-4C658B65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04" y="2519138"/>
            <a:ext cx="2392652" cy="1389062"/>
          </a:xfrm>
          <a:prstGeom prst="parallelogram">
            <a:avLst>
              <a:gd name="adj" fmla="val 195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overno anuncia medidas de ajuda econômica para micro e pequenas empresas">
            <a:extLst>
              <a:ext uri="{FF2B5EF4-FFF2-40B4-BE49-F238E27FC236}">
                <a16:creationId xmlns:a16="http://schemas.microsoft.com/office/drawing/2014/main" id="{CBED15F8-759B-7018-F53A-1DB4DC01B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390" y="2519136"/>
            <a:ext cx="2392652" cy="1389061"/>
          </a:xfrm>
          <a:prstGeom prst="parallelogram">
            <a:avLst>
              <a:gd name="adj" fmla="val 1830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Mudanças e prazos dos eventos de Segurança e Saúde no Trabalho (SST) •  Camargos Contadores &amp; Associados">
            <a:extLst>
              <a:ext uri="{FF2B5EF4-FFF2-40B4-BE49-F238E27FC236}">
                <a16:creationId xmlns:a16="http://schemas.microsoft.com/office/drawing/2014/main" id="{EDE964E2-F610-65C4-2568-B34ADDBC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581" y="2519136"/>
            <a:ext cx="2392652" cy="1389064"/>
          </a:xfrm>
          <a:prstGeom prst="parallelogram">
            <a:avLst>
              <a:gd name="adj" fmla="val 1873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7">
            <a:extLst>
              <a:ext uri="{FF2B5EF4-FFF2-40B4-BE49-F238E27FC236}">
                <a16:creationId xmlns:a16="http://schemas.microsoft.com/office/drawing/2014/main" id="{3AB75526-D1EC-417D-4C6F-D0B77398720F}"/>
              </a:ext>
            </a:extLst>
          </p:cNvPr>
          <p:cNvSpPr txBox="1"/>
          <p:nvPr/>
        </p:nvSpPr>
        <p:spPr>
          <a:xfrm>
            <a:off x="521656" y="4286927"/>
            <a:ext cx="3396343" cy="7820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altLang="zh-CN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Microempreendedor Individual</a:t>
            </a:r>
          </a:p>
        </p:txBody>
      </p:sp>
      <p:sp>
        <p:nvSpPr>
          <p:cNvPr id="17" name="文本框 17">
            <a:extLst>
              <a:ext uri="{FF2B5EF4-FFF2-40B4-BE49-F238E27FC236}">
                <a16:creationId xmlns:a16="http://schemas.microsoft.com/office/drawing/2014/main" id="{F4D718C5-F05E-697D-124D-72A7A4EE282A}"/>
              </a:ext>
            </a:extLst>
          </p:cNvPr>
          <p:cNvSpPr txBox="1"/>
          <p:nvPr/>
        </p:nvSpPr>
        <p:spPr>
          <a:xfrm>
            <a:off x="4234374" y="4494677"/>
            <a:ext cx="3396343" cy="3665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altLang="zh-CN" dirty="0">
                <a:solidFill>
                  <a:schemeClr val="bg1">
                    <a:lumMod val="6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Micro empresa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01A59BB-7675-248D-DF6C-56CB6D905D2E}"/>
              </a:ext>
            </a:extLst>
          </p:cNvPr>
          <p:cNvSpPr txBox="1"/>
          <p:nvPr/>
        </p:nvSpPr>
        <p:spPr>
          <a:xfrm>
            <a:off x="7728688" y="4494676"/>
            <a:ext cx="3396343" cy="8689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pt-BR" altLang="zh-CN" sz="2000" b="1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Empresa de Pequeno Porte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7EE87C35-691E-1D33-64E5-596DEEF099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9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3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DD64AB7-2AB0-8398-3601-CCA84AD7E6DA}"/>
              </a:ext>
            </a:extLst>
          </p:cNvPr>
          <p:cNvSpPr/>
          <p:nvPr/>
        </p:nvSpPr>
        <p:spPr>
          <a:xfrm>
            <a:off x="5864987" y="3111739"/>
            <a:ext cx="5926963" cy="2749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Nova NR 1 estabelece diretrizes sobre o Gerenciamento de Riscos  Ocupacionais (GRO) e Programa de Gerenciamento de Riscos (PGR) – Sesi ES">
            <a:extLst>
              <a:ext uri="{FF2B5EF4-FFF2-40B4-BE49-F238E27FC236}">
                <a16:creationId xmlns:a16="http://schemas.microsoft.com/office/drawing/2014/main" id="{052260F4-EAEF-889F-4493-51C0A587E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91"/>
          <a:stretch/>
        </p:blipFill>
        <p:spPr bwMode="auto">
          <a:xfrm>
            <a:off x="1094464" y="1408001"/>
            <a:ext cx="387104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/>
          <p:cNvSpPr txBox="1"/>
          <p:nvPr/>
        </p:nvSpPr>
        <p:spPr>
          <a:xfrm>
            <a:off x="5156200" y="3490135"/>
            <a:ext cx="6286500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pt-BR" altLang="zh-CN" sz="6000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Visão geral sobre a NR 01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DE986BC-4DCB-4EE8-AEE2-70E830CC1CFD}"/>
              </a:ext>
            </a:extLst>
          </p:cNvPr>
          <p:cNvGrpSpPr/>
          <p:nvPr/>
        </p:nvGrpSpPr>
        <p:grpSpPr>
          <a:xfrm>
            <a:off x="-1" y="1119321"/>
            <a:ext cx="1190848" cy="4387940"/>
            <a:chOff x="-1" y="1119321"/>
            <a:chExt cx="1190848" cy="438794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D9E8C54-EF60-4CFF-8001-E39E4528EF86}"/>
                </a:ext>
              </a:extLst>
            </p:cNvPr>
            <p:cNvSpPr/>
            <p:nvPr/>
          </p:nvSpPr>
          <p:spPr>
            <a:xfrm>
              <a:off x="-1" y="1119321"/>
              <a:ext cx="903767" cy="4387940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1A57FE04-420F-4F7D-951E-FC0C5C2224FE}"/>
                </a:ext>
              </a:extLst>
            </p:cNvPr>
            <p:cNvSpPr/>
            <p:nvPr/>
          </p:nvSpPr>
          <p:spPr>
            <a:xfrm>
              <a:off x="885761" y="1119321"/>
              <a:ext cx="305086" cy="4387940"/>
            </a:xfrm>
            <a:custGeom>
              <a:avLst/>
              <a:gdLst>
                <a:gd name="connsiteX0" fmla="*/ 0 w 587298"/>
                <a:gd name="connsiteY0" fmla="*/ 0 h 4642621"/>
                <a:gd name="connsiteX1" fmla="*/ 587298 w 587298"/>
                <a:gd name="connsiteY1" fmla="*/ 0 h 4642621"/>
                <a:gd name="connsiteX2" fmla="*/ 587298 w 587298"/>
                <a:gd name="connsiteY2" fmla="*/ 4642621 h 4642621"/>
                <a:gd name="connsiteX3" fmla="*/ 0 w 587298"/>
                <a:gd name="connsiteY3" fmla="*/ 4642621 h 4642621"/>
                <a:gd name="connsiteX4" fmla="*/ 0 w 587298"/>
                <a:gd name="connsiteY4" fmla="*/ 0 h 4642621"/>
                <a:gd name="connsiteX0" fmla="*/ 0 w 597237"/>
                <a:gd name="connsiteY0" fmla="*/ 0 h 4642621"/>
                <a:gd name="connsiteX1" fmla="*/ 587298 w 597237"/>
                <a:gd name="connsiteY1" fmla="*/ 0 h 4642621"/>
                <a:gd name="connsiteX2" fmla="*/ 597237 w 597237"/>
                <a:gd name="connsiteY2" fmla="*/ 4473655 h 4642621"/>
                <a:gd name="connsiteX3" fmla="*/ 0 w 597237"/>
                <a:gd name="connsiteY3" fmla="*/ 4642621 h 4642621"/>
                <a:gd name="connsiteX4" fmla="*/ 0 w 597237"/>
                <a:gd name="connsiteY4" fmla="*/ 0 h 4642621"/>
                <a:gd name="connsiteX0" fmla="*/ 0 w 597237"/>
                <a:gd name="connsiteY0" fmla="*/ 0 h 4642621"/>
                <a:gd name="connsiteX1" fmla="*/ 597237 w 597237"/>
                <a:gd name="connsiteY1" fmla="*/ 168965 h 4642621"/>
                <a:gd name="connsiteX2" fmla="*/ 597237 w 597237"/>
                <a:gd name="connsiteY2" fmla="*/ 4473655 h 4642621"/>
                <a:gd name="connsiteX3" fmla="*/ 0 w 597237"/>
                <a:gd name="connsiteY3" fmla="*/ 4642621 h 4642621"/>
                <a:gd name="connsiteX4" fmla="*/ 0 w 597237"/>
                <a:gd name="connsiteY4" fmla="*/ 0 h 4642621"/>
                <a:gd name="connsiteX0" fmla="*/ 0 w 607176"/>
                <a:gd name="connsiteY0" fmla="*/ 0 h 4642621"/>
                <a:gd name="connsiteX1" fmla="*/ 607176 w 607176"/>
                <a:gd name="connsiteY1" fmla="*/ 288234 h 4642621"/>
                <a:gd name="connsiteX2" fmla="*/ 597237 w 607176"/>
                <a:gd name="connsiteY2" fmla="*/ 4473655 h 4642621"/>
                <a:gd name="connsiteX3" fmla="*/ 0 w 607176"/>
                <a:gd name="connsiteY3" fmla="*/ 4642621 h 4642621"/>
                <a:gd name="connsiteX4" fmla="*/ 0 w 607176"/>
                <a:gd name="connsiteY4" fmla="*/ 0 h 4642621"/>
                <a:gd name="connsiteX0" fmla="*/ 0 w 607176"/>
                <a:gd name="connsiteY0" fmla="*/ 0 h 4642621"/>
                <a:gd name="connsiteX1" fmla="*/ 607176 w 607176"/>
                <a:gd name="connsiteY1" fmla="*/ 288234 h 4642621"/>
                <a:gd name="connsiteX2" fmla="*/ 597237 w 607176"/>
                <a:gd name="connsiteY2" fmla="*/ 4513412 h 4642621"/>
                <a:gd name="connsiteX3" fmla="*/ 0 w 607176"/>
                <a:gd name="connsiteY3" fmla="*/ 4642621 h 4642621"/>
                <a:gd name="connsiteX4" fmla="*/ 0 w 607176"/>
                <a:gd name="connsiteY4" fmla="*/ 0 h 464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176" h="4642621">
                  <a:moveTo>
                    <a:pt x="0" y="0"/>
                  </a:moveTo>
                  <a:lnTo>
                    <a:pt x="607176" y="288234"/>
                  </a:lnTo>
                  <a:lnTo>
                    <a:pt x="597237" y="4513412"/>
                  </a:lnTo>
                  <a:lnTo>
                    <a:pt x="0" y="46426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3E9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3130077-26DD-4DE2-B2DA-E57A0D9BEACB}"/>
              </a:ext>
            </a:extLst>
          </p:cNvPr>
          <p:cNvSpPr txBox="1"/>
          <p:nvPr/>
        </p:nvSpPr>
        <p:spPr>
          <a:xfrm>
            <a:off x="7727754" y="1612567"/>
            <a:ext cx="2651367" cy="147732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</a:rPr>
              <a:t>RTE 01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AC76E9D-EA3C-40C1-98BD-1CDBE7B4F91A}"/>
              </a:ext>
            </a:extLst>
          </p:cNvPr>
          <p:cNvSpPr txBox="1"/>
          <p:nvPr/>
        </p:nvSpPr>
        <p:spPr>
          <a:xfrm>
            <a:off x="6535510" y="1612567"/>
            <a:ext cx="1110882" cy="147732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</a:rPr>
              <a:t>PA</a:t>
            </a: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ADBA8A26-7A39-EAEA-3F71-3E449472D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53" y="12098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640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-4.07407E-6 L 1.875E-6 -0.11782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4.07407E-6 L -6.25E-7 -0.1178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1" grpId="1"/>
      <p:bldP spid="28" grpId="0"/>
      <p:bldP spid="2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5">
            <a:extLst>
              <a:ext uri="{FF2B5EF4-FFF2-40B4-BE49-F238E27FC236}">
                <a16:creationId xmlns:a16="http://schemas.microsoft.com/office/drawing/2014/main" id="{ECAF1D6D-E778-1F2B-2517-B8882FAD0CC1}"/>
              </a:ext>
            </a:extLst>
          </p:cNvPr>
          <p:cNvSpPr/>
          <p:nvPr/>
        </p:nvSpPr>
        <p:spPr>
          <a:xfrm>
            <a:off x="7434800" y="0"/>
            <a:ext cx="4757200" cy="6857999"/>
          </a:xfrm>
          <a:prstGeom prst="rect">
            <a:avLst/>
          </a:prstGeom>
          <a:gradFill flip="none" rotWithShape="1">
            <a:gsLst>
              <a:gs pos="50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16000" rIns="288000" bIns="28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400" dirty="0">
                <a:solidFill>
                  <a:prstClr val="white"/>
                </a:solidFill>
                <a:latin typeface="Gesta Md"/>
                <a:ea typeface="微软雅黑"/>
                <a:sym typeface="+mn-lt"/>
              </a:rPr>
              <a:t>A Empresa de Pequeno Porte (EPP) é uma categoria que abrange empreendimentos com faturamento anual superior a R$ 360.000,00 e até R$ 4.800.000,00</a:t>
            </a:r>
          </a:p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endParaRPr lang="pt-BR" altLang="zh-CN" sz="2400" dirty="0">
              <a:solidFill>
                <a:prstClr val="white"/>
              </a:solidFill>
              <a:latin typeface="Gesta Md"/>
              <a:ea typeface="微软雅黑"/>
              <a:sym typeface="+mn-lt"/>
            </a:endParaRPr>
          </a:p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endParaRPr lang="en-US" altLang="zh-CN" sz="1200" dirty="0">
              <a:solidFill>
                <a:prstClr val="white"/>
              </a:solidFill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>
                <a:solidFill>
                  <a:prstClr val="white"/>
                </a:solidFill>
                <a:latin typeface="Gesta Md"/>
                <a:ea typeface="微软雅黑"/>
                <a:sym typeface="+mn-lt"/>
              </a:rPr>
              <a:t>d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cs"/>
                <a:sym typeface="+mn-lt"/>
              </a:rPr>
              <a:t>e R$ 360.000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cs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cs"/>
                <a:sym typeface="+mn-lt"/>
              </a:rPr>
              <a:t>até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cs"/>
                <a:sym typeface="+mn-lt"/>
              </a:rPr>
              <a:t> R$ 4.800.000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sta Md"/>
              <a:ea typeface="微软雅黑"/>
              <a:cs typeface="+mn-cs"/>
              <a:sym typeface="+mn-lt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75CAF10-C0AB-6377-F5CD-FE0BC86670A4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62E91635-D7AA-FE7A-B5B0-947BF5149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9" y="5966976"/>
            <a:ext cx="2261621" cy="627889"/>
          </a:xfrm>
          <a:prstGeom prst="rect">
            <a:avLst/>
          </a:prstGeom>
        </p:spPr>
      </p:pic>
      <p:grpSp>
        <p:nvGrpSpPr>
          <p:cNvPr id="2" name="组合 7">
            <a:extLst>
              <a:ext uri="{FF2B5EF4-FFF2-40B4-BE49-F238E27FC236}">
                <a16:creationId xmlns:a16="http://schemas.microsoft.com/office/drawing/2014/main" id="{3266364D-73F2-B346-134D-A90BDB390CD1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2422A0EA-059B-29B8-8C51-3722E6D964FC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F79FD323-66C1-CDA6-8B30-33AEAA75F80C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pic>
        <p:nvPicPr>
          <p:cNvPr id="24578" name="Picture 2" descr="SST no e-Social: MEI, ME e EPP têm tratamento diferenciado - Connect">
            <a:extLst>
              <a:ext uri="{FF2B5EF4-FFF2-40B4-BE49-F238E27FC236}">
                <a16:creationId xmlns:a16="http://schemas.microsoft.com/office/drawing/2014/main" id="{5A376253-4294-063A-965D-1FDDD28AD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61" y="1822940"/>
            <a:ext cx="4877603" cy="385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911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ocê sabe o que faz um Técnico em Segurança do Trabalho? - Clinimed">
            <a:extLst>
              <a:ext uri="{FF2B5EF4-FFF2-40B4-BE49-F238E27FC236}">
                <a16:creationId xmlns:a16="http://schemas.microsoft.com/office/drawing/2014/main" id="{A72DEFD4-FE2A-B7BE-FFDD-B962A67D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13">
            <a:extLst>
              <a:ext uri="{FF2B5EF4-FFF2-40B4-BE49-F238E27FC236}">
                <a16:creationId xmlns:a16="http://schemas.microsoft.com/office/drawing/2014/main" id="{6C0251AA-5ABE-9C4B-1056-E230218F25F9}"/>
              </a:ext>
            </a:extLst>
          </p:cNvPr>
          <p:cNvSpPr/>
          <p:nvPr/>
        </p:nvSpPr>
        <p:spPr>
          <a:xfrm rot="16200000">
            <a:off x="4381500" y="-952501"/>
            <a:ext cx="3429000" cy="12192000"/>
          </a:xfrm>
          <a:prstGeom prst="rect">
            <a:avLst/>
          </a:prstGeom>
          <a:gradFill flip="none" rotWithShape="1">
            <a:gsLst>
              <a:gs pos="51000">
                <a:srgbClr val="1C83AE">
                  <a:alpha val="70000"/>
                </a:srgbClr>
              </a:gs>
              <a:gs pos="0">
                <a:srgbClr val="329CD6">
                  <a:alpha val="31000"/>
                </a:srgbClr>
              </a:gs>
              <a:gs pos="92000">
                <a:srgbClr val="623E98">
                  <a:alpha val="6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F329E4D-BB1D-F85C-2F1C-389E3BC90EBE}"/>
              </a:ext>
            </a:extLst>
          </p:cNvPr>
          <p:cNvSpPr txBox="1"/>
          <p:nvPr/>
        </p:nvSpPr>
        <p:spPr>
          <a:xfrm>
            <a:off x="1687286" y="4238821"/>
            <a:ext cx="8506615" cy="179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A EPP também pode optar pelo regime tributário do Simples Nacional, o que facilita o recolhimento dos impostos devidos. Essa opção permite uma carga tributária menor e uma maior simplicidade na gestão fiscal.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1E554C87-29E2-BC3C-4859-032FC105AE61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B973C956-311E-CA46-E9C4-D94DA5673D4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72BD0C3A-51BA-0F58-AF6D-3FEBA8D72AC5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883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B95C154-908F-A62E-5712-3EE8EAABA61D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34783CAD-B14F-1663-2123-F0863552FF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A30409F-78B5-838E-45B6-5E70841BD3AC}"/>
              </a:ext>
            </a:extLst>
          </p:cNvPr>
          <p:cNvSpPr/>
          <p:nvPr/>
        </p:nvSpPr>
        <p:spPr>
          <a:xfrm>
            <a:off x="2102612" y="2538352"/>
            <a:ext cx="9108313" cy="2749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1E554C87-29E2-BC3C-4859-032FC105AE61}"/>
              </a:ext>
            </a:extLst>
          </p:cNvPr>
          <p:cNvGrpSpPr/>
          <p:nvPr/>
        </p:nvGrpSpPr>
        <p:grpSpPr>
          <a:xfrm>
            <a:off x="521656" y="263135"/>
            <a:ext cx="4404946" cy="707886"/>
            <a:chOff x="521656" y="263135"/>
            <a:chExt cx="4404946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B973C956-311E-CA46-E9C4-D94DA5673D4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02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72BD0C3A-51BA-0F58-AF6D-3FEBA8D72AC5}"/>
                </a:ext>
              </a:extLst>
            </p:cNvPr>
            <p:cNvSpPr/>
            <p:nvPr/>
          </p:nvSpPr>
          <p:spPr>
            <a:xfrm>
              <a:off x="1210520" y="432412"/>
              <a:ext cx="371608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 que são as MEI, ME e EPP?</a:t>
              </a:r>
            </a:p>
          </p:txBody>
        </p:sp>
      </p:grpSp>
      <p:sp>
        <p:nvSpPr>
          <p:cNvPr id="5" name="TextBox 39">
            <a:extLst>
              <a:ext uri="{FF2B5EF4-FFF2-40B4-BE49-F238E27FC236}">
                <a16:creationId xmlns:a16="http://schemas.microsoft.com/office/drawing/2014/main" id="{B7E1CFCE-EBBC-D695-9C09-FA57E0E34CFC}"/>
              </a:ext>
            </a:extLst>
          </p:cNvPr>
          <p:cNvSpPr txBox="1"/>
          <p:nvPr/>
        </p:nvSpPr>
        <p:spPr>
          <a:xfrm>
            <a:off x="2418833" y="2721428"/>
            <a:ext cx="9598994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defRPr/>
            </a:pPr>
            <a:r>
              <a:rPr lang="pt-BR" altLang="zh-CN" sz="2400" b="1" dirty="0">
                <a:solidFill>
                  <a:srgbClr val="1C83AE"/>
                </a:solidFill>
                <a:latin typeface="Gesta Md"/>
                <a:ea typeface="微软雅黑"/>
              </a:rPr>
              <a:t>Além disso, a EPP pode participar de licitações exclusivas para esse segmento, conforme previsto na Lei Complementar nº 123/2006. </a:t>
            </a:r>
          </a:p>
          <a:p>
            <a:pPr lvl="0">
              <a:defRPr/>
            </a:pPr>
            <a:endParaRPr lang="pt-BR" altLang="zh-CN" sz="2400" b="1" dirty="0">
              <a:solidFill>
                <a:srgbClr val="1C83AE"/>
              </a:solidFill>
              <a:latin typeface="Gesta Md"/>
              <a:ea typeface="微软雅黑"/>
            </a:endParaRPr>
          </a:p>
          <a:p>
            <a:pPr lvl="0">
              <a:defRPr/>
            </a:pPr>
            <a:endParaRPr lang="pt-BR" altLang="zh-CN" sz="2400" b="1" dirty="0">
              <a:solidFill>
                <a:srgbClr val="1C83AE"/>
              </a:solidFill>
              <a:latin typeface="Gesta Md"/>
              <a:ea typeface="微软雅黑"/>
            </a:endParaRPr>
          </a:p>
          <a:p>
            <a:pPr lvl="0">
              <a:defRPr/>
            </a:pPr>
            <a:r>
              <a:rPr lang="pt-BR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Gesta Md"/>
                <a:ea typeface="微软雅黑"/>
              </a:rPr>
              <a:t>Essa medida visa promover a concorrência justa e favorecer o desenvolvimento das pequenas empresas no mercado público.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sp>
        <p:nvSpPr>
          <p:cNvPr id="6" name="Oval 1">
            <a:extLst>
              <a:ext uri="{FF2B5EF4-FFF2-40B4-BE49-F238E27FC236}">
                <a16:creationId xmlns:a16="http://schemas.microsoft.com/office/drawing/2014/main" id="{EF3A3750-A750-82ED-9EF6-7625E4D5EE5E}"/>
              </a:ext>
            </a:extLst>
          </p:cNvPr>
          <p:cNvSpPr/>
          <p:nvPr/>
        </p:nvSpPr>
        <p:spPr>
          <a:xfrm>
            <a:off x="731548" y="2654021"/>
            <a:ext cx="1153894" cy="1087437"/>
          </a:xfrm>
          <a:prstGeom prst="ellipse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54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!</a:t>
            </a:r>
            <a:endParaRPr lang="en-US" sz="2800" b="1" dirty="0"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13" name="矩形 18">
            <a:extLst>
              <a:ext uri="{FF2B5EF4-FFF2-40B4-BE49-F238E27FC236}">
                <a16:creationId xmlns:a16="http://schemas.microsoft.com/office/drawing/2014/main" id="{ADBA17DC-D320-4926-06D0-8D49CA1E06E4}"/>
              </a:ext>
            </a:extLst>
          </p:cNvPr>
          <p:cNvSpPr/>
          <p:nvPr/>
        </p:nvSpPr>
        <p:spPr>
          <a:xfrm>
            <a:off x="2418833" y="3829423"/>
            <a:ext cx="2363057" cy="167663"/>
          </a:xfrm>
          <a:prstGeom prst="rect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82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342B0D3-4700-AD73-D832-2F8AE0E6ED23}"/>
              </a:ext>
            </a:extLst>
          </p:cNvPr>
          <p:cNvSpPr/>
          <p:nvPr/>
        </p:nvSpPr>
        <p:spPr>
          <a:xfrm>
            <a:off x="5054600" y="3111725"/>
            <a:ext cx="6956425" cy="2749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文本框 17"/>
          <p:cNvSpPr txBox="1"/>
          <p:nvPr/>
        </p:nvSpPr>
        <p:spPr>
          <a:xfrm>
            <a:off x="5156200" y="3490135"/>
            <a:ext cx="628650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pt-BR" altLang="zh-CN" sz="4800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Tratamento diferenciado MEI ME EPP e suas condições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DE986BC-4DCB-4EE8-AEE2-70E830CC1CFD}"/>
              </a:ext>
            </a:extLst>
          </p:cNvPr>
          <p:cNvGrpSpPr/>
          <p:nvPr/>
        </p:nvGrpSpPr>
        <p:grpSpPr>
          <a:xfrm>
            <a:off x="-1" y="0"/>
            <a:ext cx="1190848" cy="6929120"/>
            <a:chOff x="-1" y="1119321"/>
            <a:chExt cx="1190848" cy="438794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D9E8C54-EF60-4CFF-8001-E39E4528EF86}"/>
                </a:ext>
              </a:extLst>
            </p:cNvPr>
            <p:cNvSpPr/>
            <p:nvPr/>
          </p:nvSpPr>
          <p:spPr>
            <a:xfrm>
              <a:off x="-1" y="1119321"/>
              <a:ext cx="903767" cy="4387940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1A57FE04-420F-4F7D-951E-FC0C5C2224FE}"/>
                </a:ext>
              </a:extLst>
            </p:cNvPr>
            <p:cNvSpPr/>
            <p:nvPr/>
          </p:nvSpPr>
          <p:spPr>
            <a:xfrm>
              <a:off x="885761" y="1119321"/>
              <a:ext cx="305086" cy="4387940"/>
            </a:xfrm>
            <a:custGeom>
              <a:avLst/>
              <a:gdLst>
                <a:gd name="connsiteX0" fmla="*/ 0 w 587298"/>
                <a:gd name="connsiteY0" fmla="*/ 0 h 4642621"/>
                <a:gd name="connsiteX1" fmla="*/ 587298 w 587298"/>
                <a:gd name="connsiteY1" fmla="*/ 0 h 4642621"/>
                <a:gd name="connsiteX2" fmla="*/ 587298 w 587298"/>
                <a:gd name="connsiteY2" fmla="*/ 4642621 h 4642621"/>
                <a:gd name="connsiteX3" fmla="*/ 0 w 587298"/>
                <a:gd name="connsiteY3" fmla="*/ 4642621 h 4642621"/>
                <a:gd name="connsiteX4" fmla="*/ 0 w 587298"/>
                <a:gd name="connsiteY4" fmla="*/ 0 h 4642621"/>
                <a:gd name="connsiteX0" fmla="*/ 0 w 597237"/>
                <a:gd name="connsiteY0" fmla="*/ 0 h 4642621"/>
                <a:gd name="connsiteX1" fmla="*/ 587298 w 597237"/>
                <a:gd name="connsiteY1" fmla="*/ 0 h 4642621"/>
                <a:gd name="connsiteX2" fmla="*/ 597237 w 597237"/>
                <a:gd name="connsiteY2" fmla="*/ 4473655 h 4642621"/>
                <a:gd name="connsiteX3" fmla="*/ 0 w 597237"/>
                <a:gd name="connsiteY3" fmla="*/ 4642621 h 4642621"/>
                <a:gd name="connsiteX4" fmla="*/ 0 w 597237"/>
                <a:gd name="connsiteY4" fmla="*/ 0 h 4642621"/>
                <a:gd name="connsiteX0" fmla="*/ 0 w 597237"/>
                <a:gd name="connsiteY0" fmla="*/ 0 h 4642621"/>
                <a:gd name="connsiteX1" fmla="*/ 597237 w 597237"/>
                <a:gd name="connsiteY1" fmla="*/ 168965 h 4642621"/>
                <a:gd name="connsiteX2" fmla="*/ 597237 w 597237"/>
                <a:gd name="connsiteY2" fmla="*/ 4473655 h 4642621"/>
                <a:gd name="connsiteX3" fmla="*/ 0 w 597237"/>
                <a:gd name="connsiteY3" fmla="*/ 4642621 h 4642621"/>
                <a:gd name="connsiteX4" fmla="*/ 0 w 597237"/>
                <a:gd name="connsiteY4" fmla="*/ 0 h 4642621"/>
                <a:gd name="connsiteX0" fmla="*/ 0 w 607176"/>
                <a:gd name="connsiteY0" fmla="*/ 0 h 4642621"/>
                <a:gd name="connsiteX1" fmla="*/ 607176 w 607176"/>
                <a:gd name="connsiteY1" fmla="*/ 288234 h 4642621"/>
                <a:gd name="connsiteX2" fmla="*/ 597237 w 607176"/>
                <a:gd name="connsiteY2" fmla="*/ 4473655 h 4642621"/>
                <a:gd name="connsiteX3" fmla="*/ 0 w 607176"/>
                <a:gd name="connsiteY3" fmla="*/ 4642621 h 4642621"/>
                <a:gd name="connsiteX4" fmla="*/ 0 w 607176"/>
                <a:gd name="connsiteY4" fmla="*/ 0 h 4642621"/>
                <a:gd name="connsiteX0" fmla="*/ 0 w 607176"/>
                <a:gd name="connsiteY0" fmla="*/ 0 h 4642621"/>
                <a:gd name="connsiteX1" fmla="*/ 607176 w 607176"/>
                <a:gd name="connsiteY1" fmla="*/ 288234 h 4642621"/>
                <a:gd name="connsiteX2" fmla="*/ 597237 w 607176"/>
                <a:gd name="connsiteY2" fmla="*/ 4513412 h 4642621"/>
                <a:gd name="connsiteX3" fmla="*/ 0 w 607176"/>
                <a:gd name="connsiteY3" fmla="*/ 4642621 h 4642621"/>
                <a:gd name="connsiteX4" fmla="*/ 0 w 607176"/>
                <a:gd name="connsiteY4" fmla="*/ 0 h 464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176" h="4642621">
                  <a:moveTo>
                    <a:pt x="0" y="0"/>
                  </a:moveTo>
                  <a:lnTo>
                    <a:pt x="607176" y="288234"/>
                  </a:lnTo>
                  <a:lnTo>
                    <a:pt x="597237" y="4513412"/>
                  </a:lnTo>
                  <a:lnTo>
                    <a:pt x="0" y="46426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3E9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3130077-26DD-4DE2-B2DA-E57A0D9BEACB}"/>
              </a:ext>
            </a:extLst>
          </p:cNvPr>
          <p:cNvSpPr txBox="1"/>
          <p:nvPr/>
        </p:nvSpPr>
        <p:spPr>
          <a:xfrm>
            <a:off x="4965504" y="1521210"/>
            <a:ext cx="2928687" cy="147732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</a:rPr>
              <a:t>RTE 03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AC76E9D-EA3C-40C1-98BD-1CDBE7B4F91A}"/>
              </a:ext>
            </a:extLst>
          </p:cNvPr>
          <p:cNvSpPr txBox="1"/>
          <p:nvPr/>
        </p:nvSpPr>
        <p:spPr>
          <a:xfrm>
            <a:off x="3773260" y="1521199"/>
            <a:ext cx="1110882" cy="147732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</a:rPr>
              <a:t>PA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D1448AE8-C731-6FB2-21D6-3F4C15E40F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pic>
        <p:nvPicPr>
          <p:cNvPr id="7170" name="Picture 2" descr="Técnico em Segurança do Trabalho em 30 dias">
            <a:extLst>
              <a:ext uri="{FF2B5EF4-FFF2-40B4-BE49-F238E27FC236}">
                <a16:creationId xmlns:a16="http://schemas.microsoft.com/office/drawing/2014/main" id="{855824ED-4D3B-CE17-A4B6-7E15F03DE5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73" b="98686" l="33921" r="94844">
                        <a14:foregroundMark x1="67571" y1="10644" x2="65943" y2="47175"/>
                        <a14:foregroundMark x1="65943" y1="47175" x2="65943" y2="47175"/>
                        <a14:foregroundMark x1="73134" y1="10250" x2="64315" y2="67543"/>
                        <a14:foregroundMark x1="76662" y1="14586" x2="63908" y2="87254"/>
                        <a14:foregroundMark x1="45726" y1="88305" x2="92673" y2="89225"/>
                        <a14:foregroundMark x1="51153" y1="80946" x2="85210" y2="78449"/>
                        <a14:foregroundMark x1="42469" y1="59133" x2="39756" y2="83968"/>
                        <a14:foregroundMark x1="39756" y1="83968" x2="40841" y2="89356"/>
                        <a14:foregroundMark x1="47490" y1="96452" x2="57395" y2="96978"/>
                        <a14:foregroundMark x1="57395" y1="96978" x2="67707" y2="96583"/>
                        <a14:foregroundMark x1="67707" y1="96583" x2="76391" y2="98160"/>
                        <a14:foregroundMark x1="76391" y1="98160" x2="83311" y2="96321"/>
                        <a14:foregroundMark x1="83311" y1="96321" x2="92944" y2="98686"/>
                        <a14:foregroundMark x1="92944" y1="98686" x2="93351" y2="97766"/>
                        <a14:foregroundMark x1="95522" y1="60053" x2="97965" y2="77004"/>
                        <a14:foregroundMark x1="97965" y1="77004" x2="94844" y2="91853"/>
                        <a14:foregroundMark x1="94844" y1="91853" x2="94301" y2="92904"/>
                        <a14:foregroundMark x1="65536" y1="8673" x2="70421" y2="8673"/>
                        <a14:foregroundMark x1="36771" y1="61892" x2="33921" y2="78844"/>
                        <a14:foregroundMark x1="33921" y1="78844" x2="34600" y2="858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7"/>
          <a:stretch/>
        </p:blipFill>
        <p:spPr bwMode="auto">
          <a:xfrm>
            <a:off x="-282095" y="0"/>
            <a:ext cx="4768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89130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1.85185E-6 L -2.29167E-6 -0.1178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85185E-6 L 1.875E-6 -0.11783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1" grpId="1"/>
      <p:bldP spid="28" grpId="0"/>
      <p:bldP spid="2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9">
            <a:extLst>
              <a:ext uri="{FF2B5EF4-FFF2-40B4-BE49-F238E27FC236}">
                <a16:creationId xmlns:a16="http://schemas.microsoft.com/office/drawing/2014/main" id="{FA04D895-6526-C489-50B0-33690DC839DD}"/>
              </a:ext>
            </a:extLst>
          </p:cNvPr>
          <p:cNvSpPr/>
          <p:nvPr/>
        </p:nvSpPr>
        <p:spPr bwMode="auto">
          <a:xfrm>
            <a:off x="8089966" y="0"/>
            <a:ext cx="4102033" cy="6858000"/>
          </a:xfrm>
          <a:prstGeom prst="rect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54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40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04A674A-4DC8-97DB-C106-B9442ED70443}"/>
              </a:ext>
            </a:extLst>
          </p:cNvPr>
          <p:cNvSpPr/>
          <p:nvPr/>
        </p:nvSpPr>
        <p:spPr>
          <a:xfrm>
            <a:off x="0" y="303133"/>
            <a:ext cx="7993404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01C2EA31-5C0A-0A5C-350B-2FA92E6F5C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397757" cy="627889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E139E03-CD50-9C82-7B69-68A8553B0125}"/>
              </a:ext>
            </a:extLst>
          </p:cNvPr>
          <p:cNvSpPr/>
          <p:nvPr/>
        </p:nvSpPr>
        <p:spPr>
          <a:xfrm>
            <a:off x="826791" y="2113786"/>
            <a:ext cx="5926963" cy="2749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1E554C87-29E2-BC3C-4859-032FC105AE61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B973C956-311E-CA46-E9C4-D94DA5673D4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72BD0C3A-51BA-0F58-AF6D-3FEBA8D72AC5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sp>
        <p:nvSpPr>
          <p:cNvPr id="8" name="TextBox 39">
            <a:extLst>
              <a:ext uri="{FF2B5EF4-FFF2-40B4-BE49-F238E27FC236}">
                <a16:creationId xmlns:a16="http://schemas.microsoft.com/office/drawing/2014/main" id="{527B2472-FDC0-7B5F-5F23-8F5279A0FED9}"/>
              </a:ext>
            </a:extLst>
          </p:cNvPr>
          <p:cNvSpPr txBox="1"/>
          <p:nvPr/>
        </p:nvSpPr>
        <p:spPr>
          <a:xfrm>
            <a:off x="1370742" y="2552599"/>
            <a:ext cx="5000283" cy="1872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2800" b="1" dirty="0">
                <a:solidFill>
                  <a:srgbClr val="1C83AE"/>
                </a:solidFill>
                <a:latin typeface="Gesta Md"/>
                <a:ea typeface="微软雅黑"/>
              </a:rPr>
              <a:t>As condições para o tratamento diferenciado encontram-se na própria NR-01, no </a:t>
            </a:r>
            <a:r>
              <a:rPr lang="pt-BR" altLang="zh-CN" sz="2800" b="1" dirty="0" err="1">
                <a:solidFill>
                  <a:srgbClr val="1C83AE"/>
                </a:solidFill>
                <a:latin typeface="Gesta Md"/>
                <a:ea typeface="微软雅黑"/>
              </a:rPr>
              <a:t>sub-item</a:t>
            </a:r>
            <a:r>
              <a:rPr lang="pt-BR" altLang="zh-CN" sz="2800" b="1" dirty="0">
                <a:solidFill>
                  <a:srgbClr val="1C83AE"/>
                </a:solidFill>
                <a:latin typeface="Gesta Md"/>
                <a:ea typeface="微软雅黑"/>
              </a:rPr>
              <a:t>: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C83AE"/>
              </a:solidFill>
              <a:effectLst/>
              <a:uLnTx/>
              <a:uFillTx/>
              <a:latin typeface="Gesta Md"/>
              <a:ea typeface="微软雅黑"/>
              <a:cs typeface="+mn-cs"/>
            </a:endParaRP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3F7B3017-2097-D6EB-8A16-787BC316C741}"/>
              </a:ext>
            </a:extLst>
          </p:cNvPr>
          <p:cNvSpPr txBox="1"/>
          <p:nvPr/>
        </p:nvSpPr>
        <p:spPr>
          <a:xfrm>
            <a:off x="8262730" y="-180635"/>
            <a:ext cx="1447327" cy="2380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11500" b="1" dirty="0">
                <a:solidFill>
                  <a:schemeClr val="bg1"/>
                </a:solidFill>
                <a:latin typeface="Gesta Md"/>
                <a:ea typeface="微软雅黑"/>
              </a:rPr>
              <a:t>“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sp>
        <p:nvSpPr>
          <p:cNvPr id="10" name="TextBox 39">
            <a:extLst>
              <a:ext uri="{FF2B5EF4-FFF2-40B4-BE49-F238E27FC236}">
                <a16:creationId xmlns:a16="http://schemas.microsoft.com/office/drawing/2014/main" id="{124B9972-074A-2492-6939-F4A3A202D59D}"/>
              </a:ext>
            </a:extLst>
          </p:cNvPr>
          <p:cNvSpPr txBox="1"/>
          <p:nvPr/>
        </p:nvSpPr>
        <p:spPr>
          <a:xfrm>
            <a:off x="11344505" y="4326970"/>
            <a:ext cx="1745744" cy="2380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11500" b="1" dirty="0">
                <a:solidFill>
                  <a:schemeClr val="bg1"/>
                </a:solidFill>
                <a:latin typeface="Gesta Md"/>
                <a:ea typeface="微软雅黑"/>
              </a:rPr>
              <a:t>”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1B13D428-B755-3A08-FFBE-450D4DDB0989}"/>
              </a:ext>
            </a:extLst>
          </p:cNvPr>
          <p:cNvSpPr txBox="1"/>
          <p:nvPr/>
        </p:nvSpPr>
        <p:spPr>
          <a:xfrm>
            <a:off x="8186528" y="2001037"/>
            <a:ext cx="4102033" cy="22606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</a:rPr>
              <a:t>1.8 </a:t>
            </a:r>
          </a:p>
          <a:p>
            <a:pPr lvl="0">
              <a:lnSpc>
                <a:spcPct val="150000"/>
              </a:lnSpc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</a:rPr>
              <a:t>Tratamento diferenciado ao Microempreendedor Individual - MEI, à Microempresa - ME e</a:t>
            </a:r>
          </a:p>
          <a:p>
            <a:pPr lvl="0">
              <a:lnSpc>
                <a:spcPct val="150000"/>
              </a:lnSpc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</a:rPr>
              <a:t>à Empresa de Pequeno Porte - EPP</a:t>
            </a:r>
          </a:p>
        </p:txBody>
      </p:sp>
    </p:spTree>
    <p:extLst>
      <p:ext uri="{BB962C8B-B14F-4D97-AF65-F5344CB8AC3E}">
        <p14:creationId xmlns:p14="http://schemas.microsoft.com/office/powerpoint/2010/main" val="20661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F62D304-E0AC-B835-92C9-0B494EC25D03}"/>
              </a:ext>
            </a:extLst>
          </p:cNvPr>
          <p:cNvSpPr/>
          <p:nvPr/>
        </p:nvSpPr>
        <p:spPr>
          <a:xfrm>
            <a:off x="-1" y="303133"/>
            <a:ext cx="8089967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FC52CE5-2F52-AF6E-E044-6D17AE27CAC0}"/>
              </a:ext>
            </a:extLst>
          </p:cNvPr>
          <p:cNvSpPr/>
          <p:nvPr/>
        </p:nvSpPr>
        <p:spPr>
          <a:xfrm>
            <a:off x="6697646" y="1898108"/>
            <a:ext cx="4170547" cy="1374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70732BB-946F-1CF4-426B-77965018FD76}"/>
              </a:ext>
            </a:extLst>
          </p:cNvPr>
          <p:cNvSpPr/>
          <p:nvPr/>
        </p:nvSpPr>
        <p:spPr>
          <a:xfrm>
            <a:off x="648424" y="4696919"/>
            <a:ext cx="8647976" cy="18741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1E554C87-29E2-BC3C-4859-032FC105AE61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B973C956-311E-CA46-E9C4-D94DA5673D4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72BD0C3A-51BA-0F58-AF6D-3FEBA8D72AC5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sp>
        <p:nvSpPr>
          <p:cNvPr id="6" name="Freeform 51_66">
            <a:extLst>
              <a:ext uri="{FF2B5EF4-FFF2-40B4-BE49-F238E27FC236}">
                <a16:creationId xmlns:a16="http://schemas.microsoft.com/office/drawing/2014/main" id="{A4ED6FEE-5270-A288-C160-9CBFC6F3305A}"/>
              </a:ext>
            </a:extLst>
          </p:cNvPr>
          <p:cNvSpPr>
            <a:spLocks/>
          </p:cNvSpPr>
          <p:nvPr/>
        </p:nvSpPr>
        <p:spPr bwMode="auto">
          <a:xfrm>
            <a:off x="3073850" y="4179618"/>
            <a:ext cx="1422416" cy="400110"/>
          </a:xfrm>
          <a:custGeom>
            <a:avLst/>
            <a:gdLst>
              <a:gd name="T0" fmla="*/ 14 w 459"/>
              <a:gd name="T1" fmla="*/ 0 h 95"/>
              <a:gd name="T2" fmla="*/ 445 w 459"/>
              <a:gd name="T3" fmla="*/ 0 h 95"/>
              <a:gd name="T4" fmla="*/ 459 w 459"/>
              <a:gd name="T5" fmla="*/ 14 h 95"/>
              <a:gd name="T6" fmla="*/ 459 w 459"/>
              <a:gd name="T7" fmla="*/ 81 h 95"/>
              <a:gd name="T8" fmla="*/ 445 w 459"/>
              <a:gd name="T9" fmla="*/ 95 h 95"/>
              <a:gd name="T10" fmla="*/ 14 w 459"/>
              <a:gd name="T11" fmla="*/ 95 h 95"/>
              <a:gd name="T12" fmla="*/ 0 w 459"/>
              <a:gd name="T13" fmla="*/ 81 h 95"/>
              <a:gd name="T14" fmla="*/ 0 w 459"/>
              <a:gd name="T15" fmla="*/ 14 h 95"/>
              <a:gd name="T16" fmla="*/ 14 w 459"/>
              <a:gd name="T1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59" h="95">
                <a:moveTo>
                  <a:pt x="14" y="0"/>
                </a:moveTo>
                <a:cubicBezTo>
                  <a:pt x="445" y="0"/>
                  <a:pt x="445" y="0"/>
                  <a:pt x="445" y="0"/>
                </a:cubicBezTo>
                <a:cubicBezTo>
                  <a:pt x="453" y="0"/>
                  <a:pt x="459" y="6"/>
                  <a:pt x="459" y="14"/>
                </a:cubicBezTo>
                <a:cubicBezTo>
                  <a:pt x="459" y="81"/>
                  <a:pt x="459" y="81"/>
                  <a:pt x="459" y="81"/>
                </a:cubicBezTo>
                <a:cubicBezTo>
                  <a:pt x="459" y="89"/>
                  <a:pt x="453" y="95"/>
                  <a:pt x="445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7" y="95"/>
                  <a:pt x="0" y="89"/>
                  <a:pt x="0" y="81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6"/>
                  <a:pt x="7" y="0"/>
                  <a:pt x="14" y="0"/>
                </a:cubicBezTo>
                <a:close/>
              </a:path>
            </a:pathLst>
          </a:custGeom>
          <a:solidFill>
            <a:srgbClr val="329CD6"/>
          </a:solidFill>
          <a:ln w="12700">
            <a:noFill/>
          </a:ln>
          <a:effectLst>
            <a:outerShdw blurRad="304800" dist="152400" dir="36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cs"/>
              </a:rPr>
              <a:t>1.8.1.1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sta Md"/>
              <a:ea typeface="微软雅黑"/>
              <a:cs typeface="+mn-cs"/>
            </a:endParaRPr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id="{86FBBF78-8EAD-6763-36AB-E84C6175A7BF}"/>
              </a:ext>
            </a:extLst>
          </p:cNvPr>
          <p:cNvSpPr txBox="1"/>
          <p:nvPr/>
        </p:nvSpPr>
        <p:spPr>
          <a:xfrm>
            <a:off x="6752881" y="2068258"/>
            <a:ext cx="4387801" cy="8756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Gesta Md"/>
                <a:ea typeface="微软雅黑"/>
              </a:rPr>
              <a:t>O Microempreendedor Individual - MEI está dispensado de elaborar o PGR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817B70F2-3C1A-8EEA-1B63-8354C40D1298}"/>
              </a:ext>
            </a:extLst>
          </p:cNvPr>
          <p:cNvSpPr>
            <a:spLocks/>
          </p:cNvSpPr>
          <p:nvPr/>
        </p:nvSpPr>
        <p:spPr bwMode="auto">
          <a:xfrm rot="16200000">
            <a:off x="3810458" y="2354702"/>
            <a:ext cx="1618129" cy="1749667"/>
          </a:xfrm>
          <a:custGeom>
            <a:avLst/>
            <a:gdLst>
              <a:gd name="T0" fmla="*/ 0 w 2726"/>
              <a:gd name="T1" fmla="*/ 0 h 356"/>
              <a:gd name="T2" fmla="*/ 2372 w 2726"/>
              <a:gd name="T3" fmla="*/ 0 h 356"/>
              <a:gd name="T4" fmla="*/ 2726 w 2726"/>
              <a:gd name="T5" fmla="*/ 35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6" h="356">
                <a:moveTo>
                  <a:pt x="0" y="0"/>
                </a:moveTo>
                <a:lnTo>
                  <a:pt x="2372" y="0"/>
                </a:lnTo>
                <a:lnTo>
                  <a:pt x="2726" y="356"/>
                </a:lnTo>
              </a:path>
            </a:pathLst>
          </a:cu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800000"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725580FE-55CD-8223-F3FA-48CF2A477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3097" y="1820766"/>
            <a:ext cx="1239980" cy="1239978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</a:rPr>
              <a:t>1.8.1</a:t>
            </a:r>
            <a:endParaRPr lang="zh-CN" altLang="en-US" sz="2400" b="1" dirty="0">
              <a:solidFill>
                <a:schemeClr val="lt1"/>
              </a:solidFill>
            </a:endParaRPr>
          </a:p>
        </p:txBody>
      </p:sp>
      <p:sp>
        <p:nvSpPr>
          <p:cNvPr id="17" name="TextBox 39">
            <a:extLst>
              <a:ext uri="{FF2B5EF4-FFF2-40B4-BE49-F238E27FC236}">
                <a16:creationId xmlns:a16="http://schemas.microsoft.com/office/drawing/2014/main" id="{BA18B05B-4A0F-5813-E955-DDC80260F58A}"/>
              </a:ext>
            </a:extLst>
          </p:cNvPr>
          <p:cNvSpPr txBox="1"/>
          <p:nvPr/>
        </p:nvSpPr>
        <p:spPr>
          <a:xfrm>
            <a:off x="1106555" y="4765469"/>
            <a:ext cx="7754416" cy="17989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2000" dirty="0">
                <a:solidFill>
                  <a:srgbClr val="1C83AE"/>
                </a:solidFill>
                <a:latin typeface="Gesta Md"/>
                <a:ea typeface="微软雅黑"/>
              </a:rPr>
              <a:t>A dispensa da obrigação de elaborar o PGR não alcança a organização contratante do MEI, que deverá incluí-lo nas suas ações de prevenção e no seu PGR, quando este atuar em suas dependências ou local previamente convencionado em contrato.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rgbClr val="1C83AE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811EEB69-F382-7554-C18B-70F638428F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 animBg="1"/>
      <p:bldP spid="5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38"/>
          <p:cNvSpPr txBox="1"/>
          <p:nvPr/>
        </p:nvSpPr>
        <p:spPr>
          <a:xfrm>
            <a:off x="2101560" y="2216571"/>
            <a:ext cx="8662258" cy="28226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30000"/>
              </a:lnSpc>
              <a:defRPr/>
            </a:pPr>
            <a:r>
              <a:rPr lang="pt-BR" altLang="zh-CN" sz="3600" b="1" dirty="0">
                <a:solidFill>
                  <a:prstClr val="white"/>
                </a:solidFill>
                <a:latin typeface="Gesta Md"/>
                <a:ea typeface="微软雅黑"/>
                <a:cs typeface="+mn-ea"/>
                <a:sym typeface="+mn-lt"/>
              </a:rPr>
              <a:t>1.8.2</a:t>
            </a:r>
            <a:r>
              <a:rPr lang="pt-BR" altLang="zh-CN" sz="3600" dirty="0">
                <a:solidFill>
                  <a:prstClr val="white"/>
                </a:solidFill>
                <a:latin typeface="Gesta Md"/>
                <a:ea typeface="微软雅黑"/>
                <a:cs typeface="+mn-ea"/>
                <a:sym typeface="+mn-lt"/>
              </a:rPr>
              <a:t> Serão expedidas pela Secretaria Especial de Previdência e Trabalho – SEPRT fichas com orientações sobre as medidas de prevenção a serem adotadas pelo MEI.</a:t>
            </a:r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id="{A13B56FF-082D-DBB0-EC69-C7D5F8FBA4FA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F644396C-E576-DCAC-8120-E77130000333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solidFill>
                  <a:schemeClr val="bg1"/>
                </a:solidFill>
                <a:latin typeface="CastleTUlt" panose="020E0902050906030204" pitchFamily="34" charset="0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D93F0E9B-2147-27B0-6CFF-F9C31892545E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sp>
        <p:nvSpPr>
          <p:cNvPr id="8" name="TextBox 39">
            <a:extLst>
              <a:ext uri="{FF2B5EF4-FFF2-40B4-BE49-F238E27FC236}">
                <a16:creationId xmlns:a16="http://schemas.microsoft.com/office/drawing/2014/main" id="{D858B5CA-3948-2D33-7E59-65DCFBF33D7A}"/>
              </a:ext>
            </a:extLst>
          </p:cNvPr>
          <p:cNvSpPr txBox="1"/>
          <p:nvPr/>
        </p:nvSpPr>
        <p:spPr>
          <a:xfrm>
            <a:off x="1062211" y="832522"/>
            <a:ext cx="1447327" cy="2380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11500" b="1" dirty="0">
                <a:solidFill>
                  <a:schemeClr val="bg1"/>
                </a:solidFill>
                <a:latin typeface="Gesta Md"/>
                <a:ea typeface="微软雅黑"/>
              </a:rPr>
              <a:t>“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6A86B8EF-8D28-7256-5531-B9B8D31976E1}"/>
              </a:ext>
            </a:extLst>
          </p:cNvPr>
          <p:cNvSpPr txBox="1"/>
          <p:nvPr/>
        </p:nvSpPr>
        <p:spPr>
          <a:xfrm>
            <a:off x="7517999" y="3719323"/>
            <a:ext cx="1745744" cy="2380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11500" b="1" dirty="0">
                <a:solidFill>
                  <a:schemeClr val="bg1"/>
                </a:solidFill>
                <a:latin typeface="Gesta Md"/>
                <a:ea typeface="微软雅黑"/>
              </a:rPr>
              <a:t>”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pic>
        <p:nvPicPr>
          <p:cNvPr id="1026" name="Picture 2" descr="Planos de Gestão de SST - Portal da Indústria">
            <a:extLst>
              <a:ext uri="{FF2B5EF4-FFF2-40B4-BE49-F238E27FC236}">
                <a16:creationId xmlns:a16="http://schemas.microsoft.com/office/drawing/2014/main" id="{88D5AE68-2745-2FAD-988B-43F155B6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667" y="4909457"/>
            <a:ext cx="1835500" cy="17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A48A81C1-01F0-A44F-6179-59CBB96B77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1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86C0A09-87AE-DF41-EE69-04273D09457B}"/>
              </a:ext>
            </a:extLst>
          </p:cNvPr>
          <p:cNvSpPr/>
          <p:nvPr/>
        </p:nvSpPr>
        <p:spPr>
          <a:xfrm>
            <a:off x="-1" y="303133"/>
            <a:ext cx="7987173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16860188-692B-2EC0-00C4-7AA716F2C6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761862" cy="627889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5D8D3D75-D36C-B265-C4BB-1B4D36950587}"/>
              </a:ext>
            </a:extLst>
          </p:cNvPr>
          <p:cNvSpPr/>
          <p:nvPr/>
        </p:nvSpPr>
        <p:spPr>
          <a:xfrm>
            <a:off x="1232189" y="2960913"/>
            <a:ext cx="7574353" cy="313508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pt-BR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/>
                <a:sym typeface="+mn-lt"/>
              </a:rPr>
              <a:t>Conforme o trecho acima, o MEI não é obrigado a elaborar o PGR. Essa dispensa leva em consideração o porte e a simplicidade das atividades realizadas pelo MEI.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/>
              <a:sym typeface="+mn-lt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1E554C87-29E2-BC3C-4859-032FC105AE61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B973C956-311E-CA46-E9C4-D94DA5673D4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72BD0C3A-51BA-0F58-AF6D-3FEBA8D72AC5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CE5B997F-6382-3302-E470-54CF798E3DF2}"/>
              </a:ext>
            </a:extLst>
          </p:cNvPr>
          <p:cNvGrpSpPr/>
          <p:nvPr/>
        </p:nvGrpSpPr>
        <p:grpSpPr>
          <a:xfrm rot="16200000">
            <a:off x="-1252313" y="3930199"/>
            <a:ext cx="3747702" cy="1243076"/>
            <a:chOff x="655092" y="0"/>
            <a:chExt cx="5005812" cy="1243076"/>
          </a:xfrm>
        </p:grpSpPr>
        <p:sp>
          <p:nvSpPr>
            <p:cNvPr id="8" name="矩形 23">
              <a:extLst>
                <a:ext uri="{FF2B5EF4-FFF2-40B4-BE49-F238E27FC236}">
                  <a16:creationId xmlns:a16="http://schemas.microsoft.com/office/drawing/2014/main" id="{0ACEBA9A-F47F-6FA3-A65C-C054D74925B3}"/>
                </a:ext>
              </a:extLst>
            </p:cNvPr>
            <p:cNvSpPr/>
            <p:nvPr/>
          </p:nvSpPr>
          <p:spPr>
            <a:xfrm>
              <a:off x="655092" y="0"/>
              <a:ext cx="5005810" cy="855423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altLang="zh-CN" sz="3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Comentários</a:t>
              </a:r>
              <a:endPara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矩形 24">
              <a:extLst>
                <a:ext uri="{FF2B5EF4-FFF2-40B4-BE49-F238E27FC236}">
                  <a16:creationId xmlns:a16="http://schemas.microsoft.com/office/drawing/2014/main" id="{0E88C89A-F2A2-B3A6-C339-0581D241DB7F}"/>
                </a:ext>
              </a:extLst>
            </p:cNvPr>
            <p:cNvSpPr/>
            <p:nvPr/>
          </p:nvSpPr>
          <p:spPr>
            <a:xfrm>
              <a:off x="655092" y="843309"/>
              <a:ext cx="5005812" cy="399767"/>
            </a:xfrm>
            <a:custGeom>
              <a:avLst/>
              <a:gdLst>
                <a:gd name="connsiteX0" fmla="*/ 0 w 4312693"/>
                <a:gd name="connsiteY0" fmla="*/ 0 h 426586"/>
                <a:gd name="connsiteX1" fmla="*/ 4312693 w 4312693"/>
                <a:gd name="connsiteY1" fmla="*/ 0 h 426586"/>
                <a:gd name="connsiteX2" fmla="*/ 4312693 w 4312693"/>
                <a:gd name="connsiteY2" fmla="*/ 426586 h 426586"/>
                <a:gd name="connsiteX3" fmla="*/ 0 w 4312693"/>
                <a:gd name="connsiteY3" fmla="*/ 426586 h 426586"/>
                <a:gd name="connsiteX4" fmla="*/ 0 w 4312693"/>
                <a:gd name="connsiteY4" fmla="*/ 0 h 426586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312693 w 4312693"/>
                <a:gd name="connsiteY2" fmla="*/ 426586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094032 w 4312693"/>
                <a:gd name="connsiteY2" fmla="*/ 433212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94032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51501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3977073 w 4312693"/>
                <a:gd name="connsiteY2" fmla="*/ 443845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2693" h="443845">
                  <a:moveTo>
                    <a:pt x="0" y="0"/>
                  </a:moveTo>
                  <a:lnTo>
                    <a:pt x="4312693" y="0"/>
                  </a:lnTo>
                  <a:lnTo>
                    <a:pt x="3977073" y="443845"/>
                  </a:lnTo>
                  <a:lnTo>
                    <a:pt x="384236" y="443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Oval 5">
            <a:extLst>
              <a:ext uri="{FF2B5EF4-FFF2-40B4-BE49-F238E27FC236}">
                <a16:creationId xmlns:a16="http://schemas.microsoft.com/office/drawing/2014/main" id="{914E9C27-225B-1B0F-3D9E-184115AA4002}"/>
              </a:ext>
            </a:extLst>
          </p:cNvPr>
          <p:cNvSpPr/>
          <p:nvPr/>
        </p:nvSpPr>
        <p:spPr>
          <a:xfrm>
            <a:off x="7888800" y="2039550"/>
            <a:ext cx="1578740" cy="1559700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TextBox 71">
            <a:extLst>
              <a:ext uri="{FF2B5EF4-FFF2-40B4-BE49-F238E27FC236}">
                <a16:creationId xmlns:a16="http://schemas.microsoft.com/office/drawing/2014/main" id="{B2089AB0-F1EC-4E31-5130-DB24C2E508D9}"/>
              </a:ext>
            </a:extLst>
          </p:cNvPr>
          <p:cNvSpPr txBox="1"/>
          <p:nvPr/>
        </p:nvSpPr>
        <p:spPr>
          <a:xfrm>
            <a:off x="7987173" y="2358471"/>
            <a:ext cx="1381993" cy="92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7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2399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8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41B22B8-6E08-1B99-69BC-FBB85B0E160A}"/>
              </a:ext>
            </a:extLst>
          </p:cNvPr>
          <p:cNvSpPr/>
          <p:nvPr/>
        </p:nvSpPr>
        <p:spPr>
          <a:xfrm>
            <a:off x="0" y="303133"/>
            <a:ext cx="83058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5D8D3D75-D36C-B265-C4BB-1B4D36950587}"/>
              </a:ext>
            </a:extLst>
          </p:cNvPr>
          <p:cNvSpPr/>
          <p:nvPr/>
        </p:nvSpPr>
        <p:spPr>
          <a:xfrm>
            <a:off x="1110343" y="2547256"/>
            <a:ext cx="9838581" cy="398417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pt-BR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/>
                <a:sym typeface="+mn-lt"/>
              </a:rPr>
              <a:t>Embora o MEI esteja dispensado da elaboração do PGR, a organização contratante do MEI (ou seja, a empresa que contrata o MEI para realizar serviços) deve incluí-lo em suas ações de prevenção e no seu próprio PGR, caso o MEI atue em suas dependências ou em local previamente acordado em contrato. Isso significa que a empresa contratante é responsável por garantir a segurança e a prevenção de riscos também para o MEI que trabalha em suas instalações.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/>
              <a:sym typeface="+mn-lt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1E554C87-29E2-BC3C-4859-032FC105AE61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B973C956-311E-CA46-E9C4-D94DA5673D4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72BD0C3A-51BA-0F58-AF6D-3FEBA8D72AC5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CE5B997F-6382-3302-E470-54CF798E3DF2}"/>
              </a:ext>
            </a:extLst>
          </p:cNvPr>
          <p:cNvGrpSpPr/>
          <p:nvPr/>
        </p:nvGrpSpPr>
        <p:grpSpPr>
          <a:xfrm rot="5400000">
            <a:off x="9188406" y="3854409"/>
            <a:ext cx="4764111" cy="1243076"/>
            <a:chOff x="655092" y="0"/>
            <a:chExt cx="5005812" cy="1243076"/>
          </a:xfrm>
        </p:grpSpPr>
        <p:sp>
          <p:nvSpPr>
            <p:cNvPr id="8" name="矩形 23">
              <a:extLst>
                <a:ext uri="{FF2B5EF4-FFF2-40B4-BE49-F238E27FC236}">
                  <a16:creationId xmlns:a16="http://schemas.microsoft.com/office/drawing/2014/main" id="{0ACEBA9A-F47F-6FA3-A65C-C054D74925B3}"/>
                </a:ext>
              </a:extLst>
            </p:cNvPr>
            <p:cNvSpPr/>
            <p:nvPr/>
          </p:nvSpPr>
          <p:spPr>
            <a:xfrm>
              <a:off x="655092" y="0"/>
              <a:ext cx="5005810" cy="855423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altLang="zh-CN" sz="3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Comentários</a:t>
              </a:r>
              <a:endPara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矩形 24">
              <a:extLst>
                <a:ext uri="{FF2B5EF4-FFF2-40B4-BE49-F238E27FC236}">
                  <a16:creationId xmlns:a16="http://schemas.microsoft.com/office/drawing/2014/main" id="{0E88C89A-F2A2-B3A6-C339-0581D241DB7F}"/>
                </a:ext>
              </a:extLst>
            </p:cNvPr>
            <p:cNvSpPr/>
            <p:nvPr/>
          </p:nvSpPr>
          <p:spPr>
            <a:xfrm>
              <a:off x="655092" y="843309"/>
              <a:ext cx="5005812" cy="399767"/>
            </a:xfrm>
            <a:custGeom>
              <a:avLst/>
              <a:gdLst>
                <a:gd name="connsiteX0" fmla="*/ 0 w 4312693"/>
                <a:gd name="connsiteY0" fmla="*/ 0 h 426586"/>
                <a:gd name="connsiteX1" fmla="*/ 4312693 w 4312693"/>
                <a:gd name="connsiteY1" fmla="*/ 0 h 426586"/>
                <a:gd name="connsiteX2" fmla="*/ 4312693 w 4312693"/>
                <a:gd name="connsiteY2" fmla="*/ 426586 h 426586"/>
                <a:gd name="connsiteX3" fmla="*/ 0 w 4312693"/>
                <a:gd name="connsiteY3" fmla="*/ 426586 h 426586"/>
                <a:gd name="connsiteX4" fmla="*/ 0 w 4312693"/>
                <a:gd name="connsiteY4" fmla="*/ 0 h 426586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312693 w 4312693"/>
                <a:gd name="connsiteY2" fmla="*/ 426586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094032 w 4312693"/>
                <a:gd name="connsiteY2" fmla="*/ 433212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94032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51501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3977073 w 4312693"/>
                <a:gd name="connsiteY2" fmla="*/ 443845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2693" h="443845">
                  <a:moveTo>
                    <a:pt x="0" y="0"/>
                  </a:moveTo>
                  <a:lnTo>
                    <a:pt x="4312693" y="0"/>
                  </a:lnTo>
                  <a:lnTo>
                    <a:pt x="3977073" y="443845"/>
                  </a:lnTo>
                  <a:lnTo>
                    <a:pt x="384236" y="443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Oval 5">
            <a:extLst>
              <a:ext uri="{FF2B5EF4-FFF2-40B4-BE49-F238E27FC236}">
                <a16:creationId xmlns:a16="http://schemas.microsoft.com/office/drawing/2014/main" id="{914E9C27-225B-1B0F-3D9E-184115AA4002}"/>
              </a:ext>
            </a:extLst>
          </p:cNvPr>
          <p:cNvSpPr/>
          <p:nvPr/>
        </p:nvSpPr>
        <p:spPr>
          <a:xfrm>
            <a:off x="5306630" y="1540724"/>
            <a:ext cx="1578740" cy="1559700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TextBox 71">
            <a:extLst>
              <a:ext uri="{FF2B5EF4-FFF2-40B4-BE49-F238E27FC236}">
                <a16:creationId xmlns:a16="http://schemas.microsoft.com/office/drawing/2014/main" id="{B2089AB0-F1EC-4E31-5130-DB24C2E508D9}"/>
              </a:ext>
            </a:extLst>
          </p:cNvPr>
          <p:cNvSpPr txBox="1"/>
          <p:nvPr/>
        </p:nvSpPr>
        <p:spPr>
          <a:xfrm>
            <a:off x="5405003" y="1859645"/>
            <a:ext cx="1381993" cy="92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7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2399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EC59CD79-8196-9DF8-1D33-D528D527C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3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79383C2-0DE3-97F2-2C92-96C21E9F7668}"/>
              </a:ext>
            </a:extLst>
          </p:cNvPr>
          <p:cNvSpPr/>
          <p:nvPr/>
        </p:nvSpPr>
        <p:spPr>
          <a:xfrm>
            <a:off x="0" y="303133"/>
            <a:ext cx="8011886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5D8D3D75-D36C-B265-C4BB-1B4D36950587}"/>
              </a:ext>
            </a:extLst>
          </p:cNvPr>
          <p:cNvSpPr/>
          <p:nvPr/>
        </p:nvSpPr>
        <p:spPr>
          <a:xfrm>
            <a:off x="8371114" y="1238616"/>
            <a:ext cx="3433144" cy="544521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/>
                <a:sym typeface="+mn-lt"/>
              </a:rPr>
              <a:t>A norma estabelece que a Secretaria Especial de Previdência e Trabalho (SEPRT) emitirá fichas com orientações específicas sobre as medidas de prevenção que devem ser adotadas pelo MEI. </a:t>
            </a:r>
          </a:p>
          <a:p>
            <a:pPr lvl="0">
              <a:lnSpc>
                <a:spcPct val="150000"/>
              </a:lnSpc>
              <a:defRPr/>
            </a:pPr>
            <a:endParaRPr lang="pt-BR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/>
              <a:sym typeface="+mn-lt"/>
            </a:endParaRPr>
          </a:p>
          <a:p>
            <a:pPr lvl="0">
              <a:lnSpc>
                <a:spcPct val="150000"/>
              </a:lnSpc>
              <a:defRPr/>
            </a:pPr>
            <a:r>
              <a:rPr lang="pt-BR" sz="1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/>
                <a:sym typeface="+mn-lt"/>
              </a:rPr>
              <a:t>Essas fichas devem fornecer diretrizes para que o MEI possa realizar suas atividades de forma segura e saudável, mesmo estando dispensado da elaboração do PGR.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/>
              <a:sym typeface="+mn-lt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1E554C87-29E2-BC3C-4859-032FC105AE61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B973C956-311E-CA46-E9C4-D94DA5673D4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72BD0C3A-51BA-0F58-AF6D-3FEBA8D72AC5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CE5B997F-6382-3302-E470-54CF798E3DF2}"/>
              </a:ext>
            </a:extLst>
          </p:cNvPr>
          <p:cNvGrpSpPr/>
          <p:nvPr/>
        </p:nvGrpSpPr>
        <p:grpSpPr>
          <a:xfrm>
            <a:off x="8011888" y="-4460"/>
            <a:ext cx="4103914" cy="1243076"/>
            <a:chOff x="655092" y="0"/>
            <a:chExt cx="5005812" cy="1243076"/>
          </a:xfrm>
        </p:grpSpPr>
        <p:sp>
          <p:nvSpPr>
            <p:cNvPr id="8" name="矩形 23">
              <a:extLst>
                <a:ext uri="{FF2B5EF4-FFF2-40B4-BE49-F238E27FC236}">
                  <a16:creationId xmlns:a16="http://schemas.microsoft.com/office/drawing/2014/main" id="{0ACEBA9A-F47F-6FA3-A65C-C054D74925B3}"/>
                </a:ext>
              </a:extLst>
            </p:cNvPr>
            <p:cNvSpPr/>
            <p:nvPr/>
          </p:nvSpPr>
          <p:spPr>
            <a:xfrm>
              <a:off x="655092" y="0"/>
              <a:ext cx="5005810" cy="855423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altLang="zh-CN" sz="3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Comentários</a:t>
              </a:r>
              <a:endPara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矩形 24">
              <a:extLst>
                <a:ext uri="{FF2B5EF4-FFF2-40B4-BE49-F238E27FC236}">
                  <a16:creationId xmlns:a16="http://schemas.microsoft.com/office/drawing/2014/main" id="{0E88C89A-F2A2-B3A6-C339-0581D241DB7F}"/>
                </a:ext>
              </a:extLst>
            </p:cNvPr>
            <p:cNvSpPr/>
            <p:nvPr/>
          </p:nvSpPr>
          <p:spPr>
            <a:xfrm>
              <a:off x="655092" y="843309"/>
              <a:ext cx="5005812" cy="399767"/>
            </a:xfrm>
            <a:custGeom>
              <a:avLst/>
              <a:gdLst>
                <a:gd name="connsiteX0" fmla="*/ 0 w 4312693"/>
                <a:gd name="connsiteY0" fmla="*/ 0 h 426586"/>
                <a:gd name="connsiteX1" fmla="*/ 4312693 w 4312693"/>
                <a:gd name="connsiteY1" fmla="*/ 0 h 426586"/>
                <a:gd name="connsiteX2" fmla="*/ 4312693 w 4312693"/>
                <a:gd name="connsiteY2" fmla="*/ 426586 h 426586"/>
                <a:gd name="connsiteX3" fmla="*/ 0 w 4312693"/>
                <a:gd name="connsiteY3" fmla="*/ 426586 h 426586"/>
                <a:gd name="connsiteX4" fmla="*/ 0 w 4312693"/>
                <a:gd name="connsiteY4" fmla="*/ 0 h 426586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312693 w 4312693"/>
                <a:gd name="connsiteY2" fmla="*/ 426586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094032 w 4312693"/>
                <a:gd name="connsiteY2" fmla="*/ 433212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94032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51501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3977073 w 4312693"/>
                <a:gd name="connsiteY2" fmla="*/ 443845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2693" h="443845">
                  <a:moveTo>
                    <a:pt x="0" y="0"/>
                  </a:moveTo>
                  <a:lnTo>
                    <a:pt x="4312693" y="0"/>
                  </a:lnTo>
                  <a:lnTo>
                    <a:pt x="3977073" y="443845"/>
                  </a:lnTo>
                  <a:lnTo>
                    <a:pt x="384236" y="443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Oval 5">
            <a:extLst>
              <a:ext uri="{FF2B5EF4-FFF2-40B4-BE49-F238E27FC236}">
                <a16:creationId xmlns:a16="http://schemas.microsoft.com/office/drawing/2014/main" id="{914E9C27-225B-1B0F-3D9E-184115AA4002}"/>
              </a:ext>
            </a:extLst>
          </p:cNvPr>
          <p:cNvSpPr/>
          <p:nvPr/>
        </p:nvSpPr>
        <p:spPr>
          <a:xfrm>
            <a:off x="10901886" y="5619384"/>
            <a:ext cx="1578740" cy="1559700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TextBox 71">
            <a:extLst>
              <a:ext uri="{FF2B5EF4-FFF2-40B4-BE49-F238E27FC236}">
                <a16:creationId xmlns:a16="http://schemas.microsoft.com/office/drawing/2014/main" id="{B2089AB0-F1EC-4E31-5130-DB24C2E508D9}"/>
              </a:ext>
            </a:extLst>
          </p:cNvPr>
          <p:cNvSpPr txBox="1"/>
          <p:nvPr/>
        </p:nvSpPr>
        <p:spPr>
          <a:xfrm>
            <a:off x="11000259" y="5938305"/>
            <a:ext cx="1381993" cy="92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7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2399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50" name="Picture 2" descr="Portarias trazem alterações para o setor de EPI e NRs 31, 18, 28 e 38 –  ABMT – Associação Brasileira de Medicina do Trabalho">
            <a:extLst>
              <a:ext uri="{FF2B5EF4-FFF2-40B4-BE49-F238E27FC236}">
                <a16:creationId xmlns:a16="http://schemas.microsoft.com/office/drawing/2014/main" id="{7C2F9B8A-B7A9-F471-4A6F-692DF553A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71" y="1780493"/>
            <a:ext cx="4700329" cy="272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RTARIA MTP Nº 4.218, DE 20 DE DEZEMBRO DE 2022 - CONECT | Trabalhos em  Altura e Espaços Confinados">
            <a:extLst>
              <a:ext uri="{FF2B5EF4-FFF2-40B4-BE49-F238E27FC236}">
                <a16:creationId xmlns:a16="http://schemas.microsoft.com/office/drawing/2014/main" id="{D4F12065-9725-73FD-308B-543625B69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70" y="3862658"/>
            <a:ext cx="1776214" cy="17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ntenda os efeitos da Portaria MTP Nº 806 que altera as NR's 12 e 15 –  Contrei">
            <a:extLst>
              <a:ext uri="{FF2B5EF4-FFF2-40B4-BE49-F238E27FC236}">
                <a16:creationId xmlns:a16="http://schemas.microsoft.com/office/drawing/2014/main" id="{310B9ACC-84D3-EDAC-EE2D-F47FB5CAF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144" y="4684587"/>
            <a:ext cx="2825742" cy="171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680C5386-FB40-7451-9FE7-81E7C1AE6C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12" y="5983369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589255E-B7DC-381A-D8C6-B5D2DA07CC3C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5"/>
          <p:cNvSpPr/>
          <p:nvPr/>
        </p:nvSpPr>
        <p:spPr>
          <a:xfrm>
            <a:off x="3926020" y="1827575"/>
            <a:ext cx="7745280" cy="3657599"/>
          </a:xfrm>
          <a:prstGeom prst="rect">
            <a:avLst/>
          </a:prstGeom>
          <a:gradFill flip="none" rotWithShape="1">
            <a:gsLst>
              <a:gs pos="50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16000" rIns="288000" bIns="28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800" dirty="0">
                <a:solidFill>
                  <a:prstClr val="white"/>
                </a:solidFill>
                <a:latin typeface="Gesta Md"/>
                <a:ea typeface="微软雅黑"/>
                <a:sym typeface="+mn-lt"/>
              </a:rPr>
              <a:t>Dentro do contexto da Norma Regulamentadora NR 01, que estabelece as disposições gerais sobre as obrigações das empresas em relação à segurança e saúde do trabalho, </a:t>
            </a:r>
            <a:r>
              <a:rPr lang="pt-BR" altLang="zh-CN" sz="2800" b="1" dirty="0">
                <a:solidFill>
                  <a:prstClr val="white"/>
                </a:solidFill>
                <a:latin typeface="Gesta Md"/>
                <a:ea typeface="微软雅黑"/>
                <a:sym typeface="+mn-lt"/>
              </a:rPr>
              <a:t>destacam-se algumas principais obrigações.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sta Md"/>
              <a:ea typeface="微软雅黑"/>
              <a:sym typeface="+mn-lt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EB5DE41-9F83-4C07-81B1-13AC1937B2F2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10E2EE8-167F-409F-82B0-AE5D1E156C8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9DE52A7-81FF-433F-B056-4118BE7305D4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pic>
        <p:nvPicPr>
          <p:cNvPr id="8194" name="Picture 2" descr="NR 01 - GESTÃO ADMINISTRATIVA &amp; SEGURANÇA DO TRABALHO">
            <a:extLst>
              <a:ext uri="{FF2B5EF4-FFF2-40B4-BE49-F238E27FC236}">
                <a16:creationId xmlns:a16="http://schemas.microsoft.com/office/drawing/2014/main" id="{DC10CF03-86BA-C9A6-E7BD-203BA0E26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64"/>
          <a:stretch/>
        </p:blipFill>
        <p:spPr bwMode="auto">
          <a:xfrm>
            <a:off x="628699" y="1827575"/>
            <a:ext cx="2978101" cy="365759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F6C32725-CA6B-2E11-0153-717371024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53" y="12098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07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0D02701-2296-7200-717F-AABF66A0E829}"/>
              </a:ext>
            </a:extLst>
          </p:cNvPr>
          <p:cNvSpPr/>
          <p:nvPr/>
        </p:nvSpPr>
        <p:spPr>
          <a:xfrm>
            <a:off x="0" y="303133"/>
            <a:ext cx="8191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矩形 14">
            <a:extLst>
              <a:ext uri="{FF2B5EF4-FFF2-40B4-BE49-F238E27FC236}">
                <a16:creationId xmlns:a16="http://schemas.microsoft.com/office/drawing/2014/main" id="{F302C140-F193-37E0-B1BD-7BBAF5160D5F}"/>
              </a:ext>
            </a:extLst>
          </p:cNvPr>
          <p:cNvSpPr/>
          <p:nvPr/>
        </p:nvSpPr>
        <p:spPr>
          <a:xfrm>
            <a:off x="304800" y="1721515"/>
            <a:ext cx="6415127" cy="4399658"/>
          </a:xfrm>
          <a:prstGeom prst="roundRect">
            <a:avLst>
              <a:gd name="adj" fmla="val 7020"/>
            </a:avLst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“</a:t>
            </a:r>
            <a:r>
              <a:rPr lang="pt-BR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1.8.3</a:t>
            </a:r>
            <a:r>
              <a:rPr lang="pt-BR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/>
              </a:rPr>
              <a:t> As microempresa e empresas de pequeno porte que não forem obrigadas a constituir SESMT e optarem pela utilização de ferramenta(s) de avaliação de risco a serem disponibilizada(s) pela SEPRT, em alternativa às ferramentas e técnicas previstas no subitem 1.5.4.4.2.1, poderão estruturar o PGR considerando o relatório produzido por esta(s) ferramenta(s) e o plano de ação.”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12290" name="Picture 2" descr="Gestão de segurança do trabalho: um guia completo para você">
            <a:extLst>
              <a:ext uri="{FF2B5EF4-FFF2-40B4-BE49-F238E27FC236}">
                <a16:creationId xmlns:a16="http://schemas.microsoft.com/office/drawing/2014/main" id="{E31F3C02-7D3F-39BC-1D56-D11D4181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444" y="1721515"/>
            <a:ext cx="4339353" cy="2245859"/>
          </a:xfrm>
          <a:prstGeom prst="roundRect">
            <a:avLst>
              <a:gd name="adj" fmla="val 1182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estão de Segurança do Trabalho: Confira as Características">
            <a:extLst>
              <a:ext uri="{FF2B5EF4-FFF2-40B4-BE49-F238E27FC236}">
                <a16:creationId xmlns:a16="http://schemas.microsoft.com/office/drawing/2014/main" id="{5691ADDA-2795-93D1-1C70-8DA17BC5B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21361"/>
          <a:stretch/>
        </p:blipFill>
        <p:spPr bwMode="auto">
          <a:xfrm>
            <a:off x="6833444" y="4067855"/>
            <a:ext cx="2035630" cy="2053318"/>
          </a:xfrm>
          <a:prstGeom prst="roundRect">
            <a:avLst>
              <a:gd name="adj" fmla="val 1345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rincipais termos de Saúde e Segurança do Trabalho que você precisa saber -  Blog Preveoeste">
            <a:extLst>
              <a:ext uri="{FF2B5EF4-FFF2-40B4-BE49-F238E27FC236}">
                <a16:creationId xmlns:a16="http://schemas.microsoft.com/office/drawing/2014/main" id="{890B36D7-D4D5-08C4-696B-02A52F938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00"/>
          <a:stretch/>
        </p:blipFill>
        <p:spPr bwMode="auto">
          <a:xfrm>
            <a:off x="8982591" y="4067855"/>
            <a:ext cx="2190206" cy="2053318"/>
          </a:xfrm>
          <a:prstGeom prst="roundRect">
            <a:avLst>
              <a:gd name="adj" fmla="val 1182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E7CE801F-0BA1-D8C5-E0D0-E416032931D0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55C952F2-779D-DC2D-8BD9-ABE2CA46EDED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5" name="矩形 9">
              <a:extLst>
                <a:ext uri="{FF2B5EF4-FFF2-40B4-BE49-F238E27FC236}">
                  <a16:creationId xmlns:a16="http://schemas.microsoft.com/office/drawing/2014/main" id="{CC85DD58-7E9C-CD01-9F13-F134B17014B3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CD658A15-507F-56C4-CAB9-EDEEAF5A6E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00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BCA7106-DC62-AFB0-07A8-C1FD2D573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B9620F0-1440-6154-8AB2-ED863FD6A225}"/>
              </a:ext>
            </a:extLst>
          </p:cNvPr>
          <p:cNvSpPr/>
          <p:nvPr/>
        </p:nvSpPr>
        <p:spPr>
          <a:xfrm>
            <a:off x="0" y="303133"/>
            <a:ext cx="85852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矩形 13">
            <a:extLst>
              <a:ext uri="{FF2B5EF4-FFF2-40B4-BE49-F238E27FC236}">
                <a16:creationId xmlns:a16="http://schemas.microsoft.com/office/drawing/2014/main" id="{6C0251AA-5ABE-9C4B-1056-E230218F25F9}"/>
              </a:ext>
            </a:extLst>
          </p:cNvPr>
          <p:cNvSpPr/>
          <p:nvPr/>
        </p:nvSpPr>
        <p:spPr>
          <a:xfrm>
            <a:off x="0" y="3189514"/>
            <a:ext cx="8175171" cy="3173186"/>
          </a:xfrm>
          <a:prstGeom prst="rect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F329E4D-BB1D-F85C-2F1C-389E3BC90EBE}"/>
              </a:ext>
            </a:extLst>
          </p:cNvPr>
          <p:cNvSpPr txBox="1"/>
          <p:nvPr/>
        </p:nvSpPr>
        <p:spPr>
          <a:xfrm>
            <a:off x="140654" y="3506872"/>
            <a:ext cx="7827688" cy="24078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latin typeface="微软雅黑"/>
                <a:ea typeface="微软雅黑"/>
              </a:rPr>
              <a:t>Comentários:</a:t>
            </a:r>
          </a:p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dirty="0">
                <a:solidFill>
                  <a:schemeClr val="bg1"/>
                </a:solidFill>
                <a:latin typeface="微软雅黑"/>
                <a:ea typeface="微软雅黑"/>
              </a:rPr>
              <a:t>Esse trecho da norma oferece uma alternativa para as microempresas e empresas de pequeno porte que não são obrigadas a constituir o SESMT, permitindo que elas utilizem as ferramentas de avaliação de risco disponibilizadas pela SEPRT.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1DB4FC85-B790-8EBB-C321-C6E1529F9430}"/>
              </a:ext>
            </a:extLst>
          </p:cNvPr>
          <p:cNvGrpSpPr/>
          <p:nvPr/>
        </p:nvGrpSpPr>
        <p:grpSpPr>
          <a:xfrm>
            <a:off x="849459" y="236102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EE77B37B-A6A5-5163-A4A9-2C34CCBE43A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B4F63100-B6CF-0F52-7F64-993A945E75EE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18679809-DA5A-77AC-5999-13F0B46279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4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D6F74BE-D4F7-9B04-F03C-CDE278A181F3}"/>
              </a:ext>
            </a:extLst>
          </p:cNvPr>
          <p:cNvSpPr/>
          <p:nvPr/>
        </p:nvSpPr>
        <p:spPr>
          <a:xfrm>
            <a:off x="0" y="303133"/>
            <a:ext cx="8294914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剪去单角的矩形 14">
            <a:extLst>
              <a:ext uri="{FF2B5EF4-FFF2-40B4-BE49-F238E27FC236}">
                <a16:creationId xmlns:a16="http://schemas.microsoft.com/office/drawing/2014/main" id="{4545487F-7CB6-71AD-6C96-034F86028229}"/>
              </a:ext>
            </a:extLst>
          </p:cNvPr>
          <p:cNvSpPr/>
          <p:nvPr/>
        </p:nvSpPr>
        <p:spPr>
          <a:xfrm>
            <a:off x="3483424" y="4190324"/>
            <a:ext cx="8240489" cy="1530446"/>
          </a:xfrm>
          <a:prstGeom prst="snip1Rect">
            <a:avLst>
              <a:gd name="adj" fmla="val 20913"/>
            </a:avLst>
          </a:prstGeom>
          <a:solidFill>
            <a:schemeClr val="bg1"/>
          </a:solidFill>
          <a:ln>
            <a:noFill/>
          </a:ln>
          <a:effectLst>
            <a:outerShdw blurRad="381000" dist="152400" dir="2700000" sx="95000" sy="95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5" name="五边形 15">
            <a:extLst>
              <a:ext uri="{FF2B5EF4-FFF2-40B4-BE49-F238E27FC236}">
                <a16:creationId xmlns:a16="http://schemas.microsoft.com/office/drawing/2014/main" id="{5C4ECC90-A095-1D01-3C2B-FE1EAED167BE}"/>
              </a:ext>
            </a:extLst>
          </p:cNvPr>
          <p:cNvSpPr/>
          <p:nvPr/>
        </p:nvSpPr>
        <p:spPr>
          <a:xfrm>
            <a:off x="3483425" y="3934501"/>
            <a:ext cx="7861464" cy="397829"/>
          </a:xfrm>
          <a:prstGeom prst="homePlate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381000" dist="152400" dir="2700000" sx="95000" sy="9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849AC035-34DE-3E9C-CD3E-E77D3AEF4094}"/>
              </a:ext>
            </a:extLst>
          </p:cNvPr>
          <p:cNvSpPr/>
          <p:nvPr/>
        </p:nvSpPr>
        <p:spPr>
          <a:xfrm>
            <a:off x="3675487" y="4382459"/>
            <a:ext cx="7667426" cy="11975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ts val="800"/>
              </a:spcBef>
            </a:pPr>
            <a:r>
              <a:rPr lang="pt-BR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Dessa forma, essas empresas podem estruturar seu PGR com base nos resultados dessas avaliações, garantindo uma abordagem adequada para a gestão dos riscos ocupacionais.</a:t>
            </a:r>
            <a:endParaRPr lang="zh-CN" altLang="en-US" dirty="0">
              <a:solidFill>
                <a:prstClr val="black">
                  <a:lumMod val="85000"/>
                  <a:lumOff val="15000"/>
                </a:prstClr>
              </a:solidFill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4" name="剪去单角的矩形 19">
            <a:extLst>
              <a:ext uri="{FF2B5EF4-FFF2-40B4-BE49-F238E27FC236}">
                <a16:creationId xmlns:a16="http://schemas.microsoft.com/office/drawing/2014/main" id="{4D17BB26-052B-B37B-A82D-BD52B2575A3F}"/>
              </a:ext>
            </a:extLst>
          </p:cNvPr>
          <p:cNvSpPr/>
          <p:nvPr/>
        </p:nvSpPr>
        <p:spPr>
          <a:xfrm>
            <a:off x="433449" y="1875535"/>
            <a:ext cx="8057407" cy="1734034"/>
          </a:xfrm>
          <a:prstGeom prst="snip1Rect">
            <a:avLst>
              <a:gd name="adj" fmla="val 21082"/>
            </a:avLst>
          </a:prstGeom>
          <a:solidFill>
            <a:schemeClr val="bg1"/>
          </a:solidFill>
          <a:ln>
            <a:noFill/>
          </a:ln>
          <a:effectLst>
            <a:outerShdw blurRad="381000" dist="152400" dir="2700000" sx="95000" sy="95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15" name="五边形 20">
            <a:extLst>
              <a:ext uri="{FF2B5EF4-FFF2-40B4-BE49-F238E27FC236}">
                <a16:creationId xmlns:a16="http://schemas.microsoft.com/office/drawing/2014/main" id="{54ADAD58-D5A3-FC67-AD56-2DA025BD57B2}"/>
              </a:ext>
            </a:extLst>
          </p:cNvPr>
          <p:cNvSpPr/>
          <p:nvPr/>
        </p:nvSpPr>
        <p:spPr>
          <a:xfrm>
            <a:off x="433450" y="1616205"/>
            <a:ext cx="7861464" cy="397829"/>
          </a:xfrm>
          <a:prstGeom prst="homePlate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B49E89A-A7F2-5616-7A9F-EDD0902DBEEF}"/>
              </a:ext>
            </a:extLst>
          </p:cNvPr>
          <p:cNvSpPr/>
          <p:nvPr/>
        </p:nvSpPr>
        <p:spPr>
          <a:xfrm>
            <a:off x="521655" y="2186276"/>
            <a:ext cx="7568311" cy="11975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Essas ferramentas auxiliam na identificação e no gerenciamento dos riscos presentes no ambiente de trabalho, contribuindo para a implementação de ações preventivas e corretivas.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18" name="Picture 2" descr="Segurança do trabalho: arquivos, logo, bonecos e imagens em png - Getwet">
            <a:extLst>
              <a:ext uri="{FF2B5EF4-FFF2-40B4-BE49-F238E27FC236}">
                <a16:creationId xmlns:a16="http://schemas.microsoft.com/office/drawing/2014/main" id="{275A617B-41AE-D189-108F-682E79928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09" y="5204362"/>
            <a:ext cx="1283866" cy="16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7">
            <a:extLst>
              <a:ext uri="{FF2B5EF4-FFF2-40B4-BE49-F238E27FC236}">
                <a16:creationId xmlns:a16="http://schemas.microsoft.com/office/drawing/2014/main" id="{DECDC912-18C9-2E9A-E210-62307BB03F6D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20" name="文本框 8">
              <a:extLst>
                <a:ext uri="{FF2B5EF4-FFF2-40B4-BE49-F238E27FC236}">
                  <a16:creationId xmlns:a16="http://schemas.microsoft.com/office/drawing/2014/main" id="{5489BE2A-437D-E3E4-DEAF-EB375310CEA8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21" name="矩形 9">
              <a:extLst>
                <a:ext uri="{FF2B5EF4-FFF2-40B4-BE49-F238E27FC236}">
                  <a16:creationId xmlns:a16="http://schemas.microsoft.com/office/drawing/2014/main" id="{4DFEBA0D-DB80-5063-A401-18E2DF87D300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B8645C48-0BE7-494C-A627-B947913BA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0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3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/>
      <p:bldP spid="14" grpId="0" animBg="1"/>
      <p:bldP spid="15" grpId="0" animBg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04C87B3-85FB-4ABD-1368-9AC6AF2E2282}"/>
              </a:ext>
            </a:extLst>
          </p:cNvPr>
          <p:cNvSpPr/>
          <p:nvPr/>
        </p:nvSpPr>
        <p:spPr>
          <a:xfrm>
            <a:off x="299596" y="303133"/>
            <a:ext cx="8181366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0AAC725-AA4D-2E9D-DB07-7B1F863B27C2}"/>
              </a:ext>
            </a:extLst>
          </p:cNvPr>
          <p:cNvSpPr/>
          <p:nvPr/>
        </p:nvSpPr>
        <p:spPr>
          <a:xfrm>
            <a:off x="333702" y="2134267"/>
            <a:ext cx="5926963" cy="338070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Oval 7">
            <a:extLst>
              <a:ext uri="{FF2B5EF4-FFF2-40B4-BE49-F238E27FC236}">
                <a16:creationId xmlns:a16="http://schemas.microsoft.com/office/drawing/2014/main" id="{09ECCF4A-0E67-BAF1-A14C-FCE2550A1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3577" y="2214153"/>
            <a:ext cx="3575736" cy="3575730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 dirty="0">
              <a:solidFill>
                <a:schemeClr val="lt1"/>
              </a:solidFill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ED83246-CAAC-D118-14C9-DE2C6F7CD93E}"/>
              </a:ext>
            </a:extLst>
          </p:cNvPr>
          <p:cNvSpPr/>
          <p:nvPr/>
        </p:nvSpPr>
        <p:spPr>
          <a:xfrm>
            <a:off x="565201" y="2134268"/>
            <a:ext cx="5580601" cy="3275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dirty="0">
                <a:solidFill>
                  <a:srgbClr val="2D414A"/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1.8.4 As microempresas e empresas de pequeno porte, graus de risco 1 e 2, que no levantamento preliminar de perigos não identificarem exposições ocupacionais a agentes físicos, químicos e biológicos, em conformidade com a NR9, e declararem as informações digitais na forma do subitem 1.6.1, ficam dispensadas da elaboração do PGR.</a:t>
            </a:r>
            <a:endParaRPr lang="en-US" altLang="zh-CN" sz="16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23EC3042-0149-2E71-4A2D-4553DBE5D2C9}"/>
              </a:ext>
            </a:extLst>
          </p:cNvPr>
          <p:cNvSpPr>
            <a:spLocks/>
          </p:cNvSpPr>
          <p:nvPr/>
        </p:nvSpPr>
        <p:spPr bwMode="auto">
          <a:xfrm>
            <a:off x="6226629" y="3082783"/>
            <a:ext cx="2254333" cy="481268"/>
          </a:xfrm>
          <a:custGeom>
            <a:avLst/>
            <a:gdLst>
              <a:gd name="T0" fmla="*/ 0 w 2726"/>
              <a:gd name="T1" fmla="*/ 0 h 356"/>
              <a:gd name="T2" fmla="*/ 2372 w 2726"/>
              <a:gd name="T3" fmla="*/ 0 h 356"/>
              <a:gd name="T4" fmla="*/ 2726 w 2726"/>
              <a:gd name="T5" fmla="*/ 35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6" h="356">
                <a:moveTo>
                  <a:pt x="0" y="0"/>
                </a:moveTo>
                <a:lnTo>
                  <a:pt x="2372" y="0"/>
                </a:lnTo>
                <a:lnTo>
                  <a:pt x="2726" y="356"/>
                </a:lnTo>
              </a:path>
            </a:pathLst>
          </a:cu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800000"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grpSp>
        <p:nvGrpSpPr>
          <p:cNvPr id="3" name="组合 7">
            <a:extLst>
              <a:ext uri="{FF2B5EF4-FFF2-40B4-BE49-F238E27FC236}">
                <a16:creationId xmlns:a16="http://schemas.microsoft.com/office/drawing/2014/main" id="{2FA9FDD9-9FE7-9852-A4CF-B9EF2A5E112E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65729996-698D-8865-A5F0-AE6877CCEC33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14D46C5A-24D9-6C24-C793-8DFBB716780F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sp>
        <p:nvSpPr>
          <p:cNvPr id="7" name="TextBox 39">
            <a:extLst>
              <a:ext uri="{FF2B5EF4-FFF2-40B4-BE49-F238E27FC236}">
                <a16:creationId xmlns:a16="http://schemas.microsoft.com/office/drawing/2014/main" id="{77FD373D-96A0-C488-A957-AEC8AF11E804}"/>
              </a:ext>
            </a:extLst>
          </p:cNvPr>
          <p:cNvSpPr txBox="1"/>
          <p:nvPr/>
        </p:nvSpPr>
        <p:spPr>
          <a:xfrm>
            <a:off x="299596" y="639717"/>
            <a:ext cx="1447327" cy="2380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11500" b="1" dirty="0">
                <a:solidFill>
                  <a:srgbClr val="329CD6"/>
                </a:solidFill>
                <a:latin typeface="Gesta Md"/>
                <a:ea typeface="微软雅黑"/>
              </a:rPr>
              <a:t>“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329CD6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sp>
        <p:nvSpPr>
          <p:cNvPr id="12" name="TextBox 39">
            <a:extLst>
              <a:ext uri="{FF2B5EF4-FFF2-40B4-BE49-F238E27FC236}">
                <a16:creationId xmlns:a16="http://schemas.microsoft.com/office/drawing/2014/main" id="{17FD238D-E8DF-2A7D-6173-D60780659F1B}"/>
              </a:ext>
            </a:extLst>
          </p:cNvPr>
          <p:cNvSpPr txBox="1"/>
          <p:nvPr/>
        </p:nvSpPr>
        <p:spPr>
          <a:xfrm>
            <a:off x="5422517" y="4477733"/>
            <a:ext cx="1745744" cy="2380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11500" b="1" dirty="0">
                <a:solidFill>
                  <a:srgbClr val="329CD6"/>
                </a:solidFill>
                <a:latin typeface="Gesta Md"/>
                <a:ea typeface="微软雅黑"/>
              </a:rPr>
              <a:t>”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329CD6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8E7D8C6-5304-D8A9-25A5-24FA4F563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42381" r="4921" b="9864"/>
          <a:stretch/>
        </p:blipFill>
        <p:spPr bwMode="auto">
          <a:xfrm>
            <a:off x="8001001" y="2364486"/>
            <a:ext cx="3183775" cy="327506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544FBB01-5782-4B96-CAE5-3AB715415E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37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 animBg="1"/>
      <p:bldP spid="7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A03437D-A8DC-F0BA-F75C-C8FE8376956A}"/>
              </a:ext>
            </a:extLst>
          </p:cNvPr>
          <p:cNvSpPr/>
          <p:nvPr/>
        </p:nvSpPr>
        <p:spPr>
          <a:xfrm>
            <a:off x="-1" y="303133"/>
            <a:ext cx="8089967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146" name="Picture 2" descr="Segurança e Saúde no Trabalho: saiba como gerenciar os riscos">
            <a:extLst>
              <a:ext uri="{FF2B5EF4-FFF2-40B4-BE49-F238E27FC236}">
                <a16:creationId xmlns:a16="http://schemas.microsoft.com/office/drawing/2014/main" id="{5D758A6C-F1EE-0DD0-7DA6-D5B30D9C5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9"/>
          <a:stretch/>
        </p:blipFill>
        <p:spPr bwMode="auto">
          <a:xfrm flipH="1">
            <a:off x="-12865" y="0"/>
            <a:ext cx="43236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7">
            <a:extLst>
              <a:ext uri="{FF2B5EF4-FFF2-40B4-BE49-F238E27FC236}">
                <a16:creationId xmlns:a16="http://schemas.microsoft.com/office/drawing/2014/main" id="{DECDC912-18C9-2E9A-E210-62307BB03F6D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20" name="文本框 8">
              <a:extLst>
                <a:ext uri="{FF2B5EF4-FFF2-40B4-BE49-F238E27FC236}">
                  <a16:creationId xmlns:a16="http://schemas.microsoft.com/office/drawing/2014/main" id="{5489BE2A-437D-E3E4-DEAF-EB375310CEA8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21" name="矩形 9">
              <a:extLst>
                <a:ext uri="{FF2B5EF4-FFF2-40B4-BE49-F238E27FC236}">
                  <a16:creationId xmlns:a16="http://schemas.microsoft.com/office/drawing/2014/main" id="{4DFEBA0D-DB80-5063-A401-18E2DF87D300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sp>
        <p:nvSpPr>
          <p:cNvPr id="2" name="剪去单角的矩形 19">
            <a:extLst>
              <a:ext uri="{FF2B5EF4-FFF2-40B4-BE49-F238E27FC236}">
                <a16:creationId xmlns:a16="http://schemas.microsoft.com/office/drawing/2014/main" id="{63813CC9-5A38-6EB7-7394-EC29024EE6E4}"/>
              </a:ext>
            </a:extLst>
          </p:cNvPr>
          <p:cNvSpPr/>
          <p:nvPr/>
        </p:nvSpPr>
        <p:spPr>
          <a:xfrm>
            <a:off x="5778336" y="2180336"/>
            <a:ext cx="5357750" cy="3488386"/>
          </a:xfrm>
          <a:prstGeom prst="snip1Rect">
            <a:avLst>
              <a:gd name="adj" fmla="val 21082"/>
            </a:avLst>
          </a:prstGeom>
          <a:solidFill>
            <a:schemeClr val="bg1"/>
          </a:solidFill>
          <a:ln>
            <a:noFill/>
          </a:ln>
          <a:effectLst>
            <a:outerShdw blurRad="381000" dist="152400" dir="2700000" sx="95000" sy="95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3" name="五边形 20">
            <a:extLst>
              <a:ext uri="{FF2B5EF4-FFF2-40B4-BE49-F238E27FC236}">
                <a16:creationId xmlns:a16="http://schemas.microsoft.com/office/drawing/2014/main" id="{73C7FD86-8E85-9409-5FA4-7B7700945989}"/>
              </a:ext>
            </a:extLst>
          </p:cNvPr>
          <p:cNvSpPr/>
          <p:nvPr/>
        </p:nvSpPr>
        <p:spPr>
          <a:xfrm>
            <a:off x="5778335" y="1921006"/>
            <a:ext cx="3169721" cy="970076"/>
          </a:xfrm>
          <a:prstGeom prst="homePlate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Comentários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CEE4E914-BCAE-63F2-84F6-560D7EF0AFF3}"/>
              </a:ext>
            </a:extLst>
          </p:cNvPr>
          <p:cNvSpPr/>
          <p:nvPr/>
        </p:nvSpPr>
        <p:spPr>
          <a:xfrm>
            <a:off x="5966895" y="2986339"/>
            <a:ext cx="4980632" cy="2541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Esse trecho destaca que as microempresas e empresas de pequeno porte classificadas nos graus de risco 1 e 2 podem ser dispensadas da elaboração do PGR, desde que, durante o levantamento preliminar de perigos, não sejam identificadas exposições ocupacionais a agentes físicos, químicos e biológicos. 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CD796652-B520-15CC-CFDC-22100FB80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07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862FA49-E425-C76C-8A6E-030599AB4372}"/>
              </a:ext>
            </a:extLst>
          </p:cNvPr>
          <p:cNvSpPr/>
          <p:nvPr/>
        </p:nvSpPr>
        <p:spPr>
          <a:xfrm>
            <a:off x="0" y="303133"/>
            <a:ext cx="80010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组合 7">
            <a:extLst>
              <a:ext uri="{FF2B5EF4-FFF2-40B4-BE49-F238E27FC236}">
                <a16:creationId xmlns:a16="http://schemas.microsoft.com/office/drawing/2014/main" id="{DECDC912-18C9-2E9A-E210-62307BB03F6D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20" name="文本框 8">
              <a:extLst>
                <a:ext uri="{FF2B5EF4-FFF2-40B4-BE49-F238E27FC236}">
                  <a16:creationId xmlns:a16="http://schemas.microsoft.com/office/drawing/2014/main" id="{5489BE2A-437D-E3E4-DEAF-EB375310CEA8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21" name="矩形 9">
              <a:extLst>
                <a:ext uri="{FF2B5EF4-FFF2-40B4-BE49-F238E27FC236}">
                  <a16:creationId xmlns:a16="http://schemas.microsoft.com/office/drawing/2014/main" id="{4DFEBA0D-DB80-5063-A401-18E2DF87D300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sp>
        <p:nvSpPr>
          <p:cNvPr id="4" name="矩形 5">
            <a:extLst>
              <a:ext uri="{FF2B5EF4-FFF2-40B4-BE49-F238E27FC236}">
                <a16:creationId xmlns:a16="http://schemas.microsoft.com/office/drawing/2014/main" id="{EED1309F-C9DD-4E6D-853A-356578C4C007}"/>
              </a:ext>
            </a:extLst>
          </p:cNvPr>
          <p:cNvSpPr/>
          <p:nvPr/>
        </p:nvSpPr>
        <p:spPr>
          <a:xfrm>
            <a:off x="8089966" y="0"/>
            <a:ext cx="4102033" cy="6857999"/>
          </a:xfrm>
          <a:prstGeom prst="rect">
            <a:avLst/>
          </a:prstGeom>
          <a:gradFill flip="none" rotWithShape="1">
            <a:gsLst>
              <a:gs pos="50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16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200000"/>
              </a:lnSpc>
              <a:spcBef>
                <a:spcPts val="1200"/>
              </a:spcBef>
              <a:defRPr/>
            </a:pPr>
            <a:r>
              <a:rPr lang="pt-BR" altLang="zh-CN" sz="2400" dirty="0">
                <a:solidFill>
                  <a:prstClr val="white"/>
                </a:solidFill>
                <a:latin typeface="Gesta Md"/>
                <a:ea typeface="微软雅黑"/>
                <a:sym typeface="+mn-lt"/>
              </a:rPr>
              <a:t>Essa avaliação deve estar em conformidade com a NR9, que trata da avaliação de agentes físicos, químicos e biológicos.</a:t>
            </a: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03DFBD97-9F47-C636-8BC4-B681F062C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pic>
        <p:nvPicPr>
          <p:cNvPr id="3074" name="Picture 2" descr="Curso Técnico Em Segurança do Trabalho - Presencial">
            <a:extLst>
              <a:ext uri="{FF2B5EF4-FFF2-40B4-BE49-F238E27FC236}">
                <a16:creationId xmlns:a16="http://schemas.microsoft.com/office/drawing/2014/main" id="{AE24E13D-6A49-AC02-814B-3FA7AECC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29" y="1771478"/>
            <a:ext cx="4102033" cy="508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876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8004820-F6CC-8C17-0581-5BAEA76C1D68}"/>
              </a:ext>
            </a:extLst>
          </p:cNvPr>
          <p:cNvSpPr/>
          <p:nvPr/>
        </p:nvSpPr>
        <p:spPr>
          <a:xfrm>
            <a:off x="-1" y="303133"/>
            <a:ext cx="8089967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2" descr="Planos de Gestão de SST - Portal da Indústria">
            <a:extLst>
              <a:ext uri="{FF2B5EF4-FFF2-40B4-BE49-F238E27FC236}">
                <a16:creationId xmlns:a16="http://schemas.microsoft.com/office/drawing/2014/main" id="{EB310B2B-B6B1-5B0F-8A7C-1C2CA8BF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20" y="191968"/>
            <a:ext cx="6654224" cy="640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标注 14">
            <a:extLst>
              <a:ext uri="{FF2B5EF4-FFF2-40B4-BE49-F238E27FC236}">
                <a16:creationId xmlns:a16="http://schemas.microsoft.com/office/drawing/2014/main" id="{0937E5C2-E303-F915-2353-CBB4A81E54E1}"/>
              </a:ext>
            </a:extLst>
          </p:cNvPr>
          <p:cNvSpPr/>
          <p:nvPr/>
        </p:nvSpPr>
        <p:spPr>
          <a:xfrm>
            <a:off x="745491" y="4569298"/>
            <a:ext cx="6395538" cy="2025567"/>
          </a:xfrm>
          <a:prstGeom prst="wedgeRectCallout">
            <a:avLst>
              <a:gd name="adj1" fmla="val 52778"/>
              <a:gd name="adj2" fmla="val -95488"/>
            </a:avLst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b="1" dirty="0"/>
              <a:t>O conceito de "graus de risco" de 1 a 4 é utilizado em algumas normas regulamentadoras brasileiras, como a NR-5 (CIPA) e a NR-04 (SESMT).</a:t>
            </a:r>
            <a:endParaRPr lang="zh-CN" altLang="en-US" b="1" dirty="0"/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257ED814-0139-4745-76E7-652167907F05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7" name="文本框 8">
              <a:extLst>
                <a:ext uri="{FF2B5EF4-FFF2-40B4-BE49-F238E27FC236}">
                  <a16:creationId xmlns:a16="http://schemas.microsoft.com/office/drawing/2014/main" id="{AA263514-D0E5-BBB8-4C4F-326FCA70C436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8" name="矩形 9">
              <a:extLst>
                <a:ext uri="{FF2B5EF4-FFF2-40B4-BE49-F238E27FC236}">
                  <a16:creationId xmlns:a16="http://schemas.microsoft.com/office/drawing/2014/main" id="{1F498FF1-B408-F68C-F6E3-FAFD13E61907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BE5D5938-EF6F-426B-DC0F-171846B450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888" y="5896557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63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F4CBB2D-D6C9-D824-3C26-2D975DD6F3FB}"/>
              </a:ext>
            </a:extLst>
          </p:cNvPr>
          <p:cNvSpPr/>
          <p:nvPr/>
        </p:nvSpPr>
        <p:spPr>
          <a:xfrm>
            <a:off x="-1" y="303133"/>
            <a:ext cx="8089967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C25AB02-3901-ECAE-A2F1-3CE512EE7F26}"/>
              </a:ext>
            </a:extLst>
          </p:cNvPr>
          <p:cNvSpPr/>
          <p:nvPr/>
        </p:nvSpPr>
        <p:spPr>
          <a:xfrm>
            <a:off x="4776262" y="1340089"/>
            <a:ext cx="6879447" cy="49749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5192485" y="1628478"/>
            <a:ext cx="6295547" cy="42160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200000"/>
              </a:lnSpc>
              <a:spcBef>
                <a:spcPts val="1200"/>
              </a:spcBef>
              <a:defRPr/>
            </a:pPr>
            <a:r>
              <a:rPr lang="pt-BR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/>
                <a:ea typeface="微软雅黑"/>
              </a:rPr>
              <a:t>Esses graus de risco são utilizados para </a:t>
            </a:r>
            <a:r>
              <a:rPr lang="pt-BR" altLang="zh-CN" sz="2000" b="1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/>
                <a:ea typeface="微软雅黑"/>
              </a:rPr>
              <a:t>classificar o nível de risco das atividades</a:t>
            </a:r>
            <a:r>
              <a:rPr lang="pt-BR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/>
                <a:ea typeface="微软雅黑"/>
              </a:rPr>
              <a:t> realizadas nas empresas, levando em consideração fatores como a gravidade dos riscos presentes, a quantidade de trabalhadores expostos e a probabilidade de ocorrência de acidentes ou doenças relacionadas ao trabalho.</a:t>
            </a:r>
            <a:endParaRPr lang="en-US" altLang="zh-CN" sz="2000" dirty="0">
              <a:solidFill>
                <a:prstClr val="black">
                  <a:lumMod val="65000"/>
                  <a:lumOff val="35000"/>
                </a:prstClr>
              </a:solidFill>
              <a:latin typeface="微软雅黑"/>
              <a:ea typeface="微软雅黑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0D6B98B-A7E7-10EA-41BC-C60475E345AE}"/>
              </a:ext>
            </a:extLst>
          </p:cNvPr>
          <p:cNvGrpSpPr/>
          <p:nvPr/>
        </p:nvGrpSpPr>
        <p:grpSpPr>
          <a:xfrm>
            <a:off x="703952" y="2120667"/>
            <a:ext cx="3748306" cy="3679780"/>
            <a:chOff x="629589" y="1216500"/>
            <a:chExt cx="5464573" cy="5364672"/>
          </a:xfrm>
        </p:grpSpPr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2007883" y="3976962"/>
              <a:ext cx="2604210" cy="2604210"/>
            </a:xfrm>
            <a:custGeom>
              <a:avLst/>
              <a:gdLst>
                <a:gd name="T0" fmla="*/ 1012 w 2024"/>
                <a:gd name="T1" fmla="*/ 0 h 2024"/>
                <a:gd name="T2" fmla="*/ 2024 w 2024"/>
                <a:gd name="T3" fmla="*/ 1012 h 2024"/>
                <a:gd name="T4" fmla="*/ 1012 w 2024"/>
                <a:gd name="T5" fmla="*/ 2024 h 2024"/>
                <a:gd name="T6" fmla="*/ 0 w 2024"/>
                <a:gd name="T7" fmla="*/ 1012 h 2024"/>
                <a:gd name="T8" fmla="*/ 1012 w 2024"/>
                <a:gd name="T9" fmla="*/ 0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4" h="2024">
                  <a:moveTo>
                    <a:pt x="1012" y="0"/>
                  </a:moveTo>
                  <a:lnTo>
                    <a:pt x="2024" y="1012"/>
                  </a:lnTo>
                  <a:lnTo>
                    <a:pt x="1012" y="2024"/>
                  </a:lnTo>
                  <a:lnTo>
                    <a:pt x="0" y="1012"/>
                  </a:lnTo>
                  <a:lnTo>
                    <a:pt x="1012" y="0"/>
                  </a:lnTo>
                  <a:close/>
                </a:path>
              </a:pathLst>
            </a:cu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938" cap="flat">
              <a:noFill/>
              <a:prstDash val="solid"/>
              <a:miter lim="800000"/>
              <a:headEnd/>
              <a:tailEnd/>
            </a:ln>
            <a:effectLst>
              <a:outerShdw blurRad="3048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29613" y="2598680"/>
              <a:ext cx="2604185" cy="2604185"/>
            </a:xfrm>
            <a:custGeom>
              <a:avLst/>
              <a:gdLst>
                <a:gd name="T0" fmla="*/ 1166 w 2329"/>
                <a:gd name="T1" fmla="*/ 0 h 2332"/>
                <a:gd name="T2" fmla="*/ 2329 w 2329"/>
                <a:gd name="T3" fmla="*/ 1166 h 2332"/>
                <a:gd name="T4" fmla="*/ 1166 w 2329"/>
                <a:gd name="T5" fmla="*/ 2332 h 2332"/>
                <a:gd name="T6" fmla="*/ 0 w 2329"/>
                <a:gd name="T7" fmla="*/ 1166 h 2332"/>
                <a:gd name="T8" fmla="*/ 1166 w 2329"/>
                <a:gd name="T9" fmla="*/ 0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9" h="2332">
                  <a:moveTo>
                    <a:pt x="1166" y="0"/>
                  </a:moveTo>
                  <a:lnTo>
                    <a:pt x="2329" y="1166"/>
                  </a:lnTo>
                  <a:lnTo>
                    <a:pt x="1166" y="2332"/>
                  </a:lnTo>
                  <a:lnTo>
                    <a:pt x="0" y="1166"/>
                  </a:lnTo>
                  <a:lnTo>
                    <a:pt x="1166" y="0"/>
                  </a:lnTo>
                  <a:close/>
                </a:path>
              </a:pathLst>
            </a:cu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 w="7938" cap="flat">
              <a:noFill/>
              <a:prstDash val="solid"/>
              <a:miter lim="800000"/>
              <a:headEnd/>
              <a:tailEnd/>
            </a:ln>
            <a:effectLst>
              <a:outerShdw blurRad="3048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endParaRPr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2040565" y="1216500"/>
              <a:ext cx="2604210" cy="2608070"/>
            </a:xfrm>
            <a:custGeom>
              <a:avLst/>
              <a:gdLst>
                <a:gd name="T0" fmla="*/ 1012 w 2024"/>
                <a:gd name="T1" fmla="*/ 0 h 2027"/>
                <a:gd name="T2" fmla="*/ 2024 w 2024"/>
                <a:gd name="T3" fmla="*/ 1014 h 2027"/>
                <a:gd name="T4" fmla="*/ 1012 w 2024"/>
                <a:gd name="T5" fmla="*/ 2027 h 2027"/>
                <a:gd name="T6" fmla="*/ 0 w 2024"/>
                <a:gd name="T7" fmla="*/ 1014 h 2027"/>
                <a:gd name="T8" fmla="*/ 1012 w 2024"/>
                <a:gd name="T9" fmla="*/ 0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4" h="2027">
                  <a:moveTo>
                    <a:pt x="1012" y="0"/>
                  </a:moveTo>
                  <a:lnTo>
                    <a:pt x="2024" y="1014"/>
                  </a:lnTo>
                  <a:lnTo>
                    <a:pt x="1012" y="2027"/>
                  </a:lnTo>
                  <a:lnTo>
                    <a:pt x="0" y="1014"/>
                  </a:lnTo>
                  <a:lnTo>
                    <a:pt x="1012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 w="7938" cap="flat">
              <a:noFill/>
              <a:prstDash val="solid"/>
              <a:miter lim="800000"/>
              <a:headEnd/>
              <a:tailEnd/>
            </a:ln>
            <a:effectLst>
              <a:outerShdw blurRad="3048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cs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C715124-0563-4EFB-9F3D-9866CD97A68E}"/>
                </a:ext>
              </a:extLst>
            </p:cNvPr>
            <p:cNvSpPr/>
            <p:nvPr/>
          </p:nvSpPr>
          <p:spPr>
            <a:xfrm>
              <a:off x="3489951" y="2605242"/>
              <a:ext cx="2604211" cy="2604185"/>
            </a:xfrm>
            <a:prstGeom prst="diamond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/>
            </a:p>
          </p:txBody>
        </p:sp>
        <p:pic>
          <p:nvPicPr>
            <p:cNvPr id="6146" name="Picture 2" descr="Segurança do Trabalho: O que é o GRO e qual será o impacto na SST? -  Abcsafety Consultoria Empresarial">
              <a:extLst>
                <a:ext uri="{FF2B5EF4-FFF2-40B4-BE49-F238E27FC236}">
                  <a16:creationId xmlns:a16="http://schemas.microsoft.com/office/drawing/2014/main" id="{400BE458-3525-6C33-9565-1483AEE6BB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66" r="26562" b="8442"/>
            <a:stretch/>
          </p:blipFill>
          <p:spPr bwMode="auto">
            <a:xfrm>
              <a:off x="629589" y="2592046"/>
              <a:ext cx="2604210" cy="2604185"/>
            </a:xfrm>
            <a:prstGeom prst="diamon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PGR: o que é o Plano de Ação e como elaborá-lo?">
              <a:extLst>
                <a:ext uri="{FF2B5EF4-FFF2-40B4-BE49-F238E27FC236}">
                  <a16:creationId xmlns:a16="http://schemas.microsoft.com/office/drawing/2014/main" id="{5E250FE1-1454-FCA2-5388-44B6F9C44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883" y="3976961"/>
              <a:ext cx="2602800" cy="2594815"/>
            </a:xfrm>
            <a:prstGeom prst="diamon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META | Medicina e Segurança de Trabalho - O que é o PGR e como elaborar?">
              <a:extLst>
                <a:ext uri="{FF2B5EF4-FFF2-40B4-BE49-F238E27FC236}">
                  <a16:creationId xmlns:a16="http://schemas.microsoft.com/office/drawing/2014/main" id="{7433A2F5-AF00-74C7-76E2-3E6F6208D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0590" y="1229769"/>
              <a:ext cx="2602800" cy="2594801"/>
            </a:xfrm>
            <a:prstGeom prst="diamon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组合 7">
            <a:extLst>
              <a:ext uri="{FF2B5EF4-FFF2-40B4-BE49-F238E27FC236}">
                <a16:creationId xmlns:a16="http://schemas.microsoft.com/office/drawing/2014/main" id="{7D90ED20-D0F6-7305-9170-DB8E621F08ED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78A58BE2-9901-5ACD-66A5-307AE7FD60D8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8" name="矩形 9">
              <a:extLst>
                <a:ext uri="{FF2B5EF4-FFF2-40B4-BE49-F238E27FC236}">
                  <a16:creationId xmlns:a16="http://schemas.microsoft.com/office/drawing/2014/main" id="{7E4DAD40-681C-0C13-D094-21256A252340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43A350B0-4B04-A317-94E6-2E0B71EE41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61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F3A1FF7-D256-0965-B8A2-400056D03BF2}"/>
              </a:ext>
            </a:extLst>
          </p:cNvPr>
          <p:cNvSpPr/>
          <p:nvPr/>
        </p:nvSpPr>
        <p:spPr>
          <a:xfrm>
            <a:off x="0" y="303133"/>
            <a:ext cx="8191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矩形 7"/>
          <p:cNvSpPr/>
          <p:nvPr/>
        </p:nvSpPr>
        <p:spPr>
          <a:xfrm>
            <a:off x="1594971" y="1194946"/>
            <a:ext cx="10025743" cy="938654"/>
          </a:xfrm>
          <a:prstGeom prst="rect">
            <a:avLst/>
          </a:prstGeom>
          <a:gradFill flip="none" rotWithShape="1">
            <a:gsLst>
              <a:gs pos="50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sta Md"/>
              <a:ea typeface="微软雅黑"/>
              <a:cs typeface="+mn-cs"/>
            </a:endParaRPr>
          </a:p>
        </p:txBody>
      </p:sp>
      <p:graphicFrame>
        <p:nvGraphicFramePr>
          <p:cNvPr id="46" name="表格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78051"/>
              </p:ext>
            </p:extLst>
          </p:nvPr>
        </p:nvGraphicFramePr>
        <p:xfrm>
          <a:off x="1600200" y="1194945"/>
          <a:ext cx="10025744" cy="5325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49144">
                  <a:extLst>
                    <a:ext uri="{9D8B030D-6E8A-4147-A177-3AD203B41FA5}">
                      <a16:colId xmlns:a16="http://schemas.microsoft.com/office/drawing/2014/main" val="1144991529"/>
                    </a:ext>
                  </a:extLst>
                </a:gridCol>
              </a:tblGrid>
              <a:tr h="997408">
                <a:tc gridSpan="2">
                  <a:txBody>
                    <a:bodyPr/>
                    <a:lstStyle/>
                    <a:p>
                      <a:pPr algn="ctr"/>
                      <a:r>
                        <a:rPr lang="pt-BR" altLang="zh-CN" sz="1800" b="1" dirty="0">
                          <a:solidFill>
                            <a:schemeClr val="bg1"/>
                          </a:solidFill>
                        </a:rPr>
                        <a:t>Os graus de risco são definidos da seguinte forma:</a:t>
                      </a:r>
                      <a:endParaRPr lang="zh-CN" alt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8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34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Grau de </a:t>
                      </a:r>
                      <a:r>
                        <a:rPr lang="en-US" altLang="zh-CN" sz="18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Risco</a:t>
                      </a:r>
                      <a:r>
                        <a:rPr lang="en-US" altLang="zh-CN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01</a:t>
                      </a:r>
                      <a:endParaRPr lang="zh-CN" alt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zh-CN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atividades de baixo risco, com pouca possibilidade de causar danos à saúde ou integridade física dos trabalhadores;</a:t>
                      </a:r>
                      <a:endParaRPr lang="zh-CN" alt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5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Grau de </a:t>
                      </a:r>
                      <a:r>
                        <a:rPr lang="en-US" altLang="zh-CN" sz="18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Risco</a:t>
                      </a:r>
                      <a:r>
                        <a:rPr lang="en-US" altLang="zh-CN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02</a:t>
                      </a:r>
                      <a:endParaRPr lang="zh-CN" alt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zh-CN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atividades de médio risco, que podem causar danos à saúde ou integridade física dos trabalhadores, porém com menor gravidade ou probabilidade;</a:t>
                      </a:r>
                      <a:endParaRPr lang="zh-CN" alt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15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Grau de </a:t>
                      </a:r>
                      <a:r>
                        <a:rPr lang="en-US" altLang="zh-CN" sz="18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Risco</a:t>
                      </a:r>
                      <a:r>
                        <a:rPr lang="en-US" altLang="zh-CN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03</a:t>
                      </a:r>
                      <a:endParaRPr lang="zh-CN" alt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zh-CN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atividades de alto risco, que apresentam elevado potencial de causar danos graves à saúde ou integridade física dos trabalhadores;</a:t>
                      </a:r>
                      <a:endParaRPr lang="zh-CN" alt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15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Grau de </a:t>
                      </a:r>
                      <a:r>
                        <a:rPr lang="en-US" altLang="zh-CN" sz="18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Risco</a:t>
                      </a:r>
                      <a:r>
                        <a:rPr lang="en-US" altLang="zh-CN" sz="18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04</a:t>
                      </a:r>
                      <a:endParaRPr lang="zh-CN" alt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altLang="zh-CN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atividades de risco muito alto, com elevada gravidade e probabilidade de ocorrência de acidentes graves ou doenças ocupacionais.</a:t>
                      </a:r>
                      <a:endParaRPr lang="zh-CN" altLang="en-US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" name="组合 7">
            <a:extLst>
              <a:ext uri="{FF2B5EF4-FFF2-40B4-BE49-F238E27FC236}">
                <a16:creationId xmlns:a16="http://schemas.microsoft.com/office/drawing/2014/main" id="{2AD63826-F59D-0A37-9690-FD864DDCDC2A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92A8B377-E28B-96EA-7D2E-E9A638FAFB6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9" name="矩形 9">
              <a:extLst>
                <a:ext uri="{FF2B5EF4-FFF2-40B4-BE49-F238E27FC236}">
                  <a16:creationId xmlns:a16="http://schemas.microsoft.com/office/drawing/2014/main" id="{82E53A4B-4E94-8CE5-E167-2626AA43D0E2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sp>
        <p:nvSpPr>
          <p:cNvPr id="10" name="Elipse 9">
            <a:extLst>
              <a:ext uri="{FF2B5EF4-FFF2-40B4-BE49-F238E27FC236}">
                <a16:creationId xmlns:a16="http://schemas.microsoft.com/office/drawing/2014/main" id="{64AEE86A-61DA-BBD6-FEF9-87A586C2818A}"/>
              </a:ext>
            </a:extLst>
          </p:cNvPr>
          <p:cNvSpPr/>
          <p:nvPr/>
        </p:nvSpPr>
        <p:spPr>
          <a:xfrm>
            <a:off x="1170428" y="2267246"/>
            <a:ext cx="849086" cy="85997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FF7DE4D-AA5A-9723-724B-3830423F1A7D}"/>
              </a:ext>
            </a:extLst>
          </p:cNvPr>
          <p:cNvSpPr/>
          <p:nvPr/>
        </p:nvSpPr>
        <p:spPr>
          <a:xfrm>
            <a:off x="1170428" y="3366703"/>
            <a:ext cx="849086" cy="859971"/>
          </a:xfrm>
          <a:prstGeom prst="ellipse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A1BDE70-2349-E247-EA77-15E7A2CFBBEE}"/>
              </a:ext>
            </a:extLst>
          </p:cNvPr>
          <p:cNvSpPr/>
          <p:nvPr/>
        </p:nvSpPr>
        <p:spPr>
          <a:xfrm>
            <a:off x="1170428" y="4466160"/>
            <a:ext cx="849086" cy="85997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6DCDC6E6-8F44-1730-5D18-7AD480346C10}"/>
              </a:ext>
            </a:extLst>
          </p:cNvPr>
          <p:cNvSpPr/>
          <p:nvPr/>
        </p:nvSpPr>
        <p:spPr>
          <a:xfrm>
            <a:off x="1170428" y="5565617"/>
            <a:ext cx="849086" cy="85997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DE023F95-28A0-F4DB-8894-9D1442E66E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9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ocê sabe o que faz um Técnico em Segurança do Trabalho? - Clinimed">
            <a:extLst>
              <a:ext uri="{FF2B5EF4-FFF2-40B4-BE49-F238E27FC236}">
                <a16:creationId xmlns:a16="http://schemas.microsoft.com/office/drawing/2014/main" id="{A72DEFD4-FE2A-B7BE-FFDD-B962A67D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49CF31D-DF44-6869-0C83-7D4169D882C8}"/>
              </a:ext>
            </a:extLst>
          </p:cNvPr>
          <p:cNvSpPr/>
          <p:nvPr/>
        </p:nvSpPr>
        <p:spPr>
          <a:xfrm>
            <a:off x="0" y="303133"/>
            <a:ext cx="83058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矩形 13">
            <a:extLst>
              <a:ext uri="{FF2B5EF4-FFF2-40B4-BE49-F238E27FC236}">
                <a16:creationId xmlns:a16="http://schemas.microsoft.com/office/drawing/2014/main" id="{6C0251AA-5ABE-9C4B-1056-E230218F25F9}"/>
              </a:ext>
            </a:extLst>
          </p:cNvPr>
          <p:cNvSpPr/>
          <p:nvPr/>
        </p:nvSpPr>
        <p:spPr>
          <a:xfrm>
            <a:off x="-239878" y="0"/>
            <a:ext cx="12342977" cy="6858000"/>
          </a:xfrm>
          <a:prstGeom prst="rect">
            <a:avLst/>
          </a:prstGeom>
          <a:gradFill flip="none" rotWithShape="1">
            <a:gsLst>
              <a:gs pos="51000">
                <a:srgbClr val="1C83AE">
                  <a:alpha val="70000"/>
                </a:srgbClr>
              </a:gs>
              <a:gs pos="0">
                <a:srgbClr val="329CD6">
                  <a:alpha val="31000"/>
                </a:srgbClr>
              </a:gs>
              <a:gs pos="92000">
                <a:srgbClr val="623E98">
                  <a:alpha val="6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F329E4D-BB1D-F85C-2F1C-389E3BC90EBE}"/>
              </a:ext>
            </a:extLst>
          </p:cNvPr>
          <p:cNvSpPr txBox="1"/>
          <p:nvPr/>
        </p:nvSpPr>
        <p:spPr>
          <a:xfrm>
            <a:off x="261257" y="2679583"/>
            <a:ext cx="8506615" cy="2715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Essa classificação dos graus de risco auxilia na definição de medidas de prevenção e controle adequadas para cada situação. Ela influencia, por exemplo, a necessidade de implementação de programas de prevenção específicos, a frequência de treinamentos e a realização de avaliações e monitoramentos mais rigorosos.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D9A1732A-C16B-25F3-6F55-E5450E2D581D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8238299D-7B65-EE8F-BE47-A196A19AAD08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4365418F-E872-313B-C591-1E3EB70C6352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F41F11FB-D9CF-1F28-21FD-A5E4C2A52E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63A0891B-1CF4-109B-FC4A-207B59F9925B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 descr="Texto&#10;&#10;Descrição gerada automaticamente com confiança baixa">
            <a:extLst>
              <a:ext uri="{FF2B5EF4-FFF2-40B4-BE49-F238E27FC236}">
                <a16:creationId xmlns:a16="http://schemas.microsoft.com/office/drawing/2014/main" id="{56841DDA-0390-1775-1A6A-0A2E84864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53" y="120988"/>
            <a:ext cx="2261621" cy="627889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9425CA6-98C2-3402-5056-8723F56131DD}"/>
              </a:ext>
            </a:extLst>
          </p:cNvPr>
          <p:cNvSpPr/>
          <p:nvPr/>
        </p:nvSpPr>
        <p:spPr>
          <a:xfrm>
            <a:off x="5864987" y="3111738"/>
            <a:ext cx="5926963" cy="3574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EB5DE41-9F83-4C07-81B1-13AC1937B2F2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10E2EE8-167F-409F-82B0-AE5D1E156C8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9DE52A7-81FF-433F-B056-4118BE7305D4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D39B4EB-4A41-E54C-75BC-A755C5701351}"/>
              </a:ext>
            </a:extLst>
          </p:cNvPr>
          <p:cNvSpPr/>
          <p:nvPr/>
        </p:nvSpPr>
        <p:spPr>
          <a:xfrm>
            <a:off x="1273247" y="1907096"/>
            <a:ext cx="1134464" cy="1134464"/>
          </a:xfrm>
          <a:prstGeom prst="rect">
            <a:avLst/>
          </a:prstGeom>
          <a:solidFill>
            <a:srgbClr val="2D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66AF5CE-6FA4-8DC3-D31B-829256D5D05C}"/>
              </a:ext>
            </a:extLst>
          </p:cNvPr>
          <p:cNvSpPr/>
          <p:nvPr/>
        </p:nvSpPr>
        <p:spPr>
          <a:xfrm>
            <a:off x="2496289" y="1907096"/>
            <a:ext cx="1134464" cy="1134464"/>
          </a:xfrm>
          <a:prstGeom prst="rect">
            <a:avLst/>
          </a:prstGeom>
          <a:solidFill>
            <a:srgbClr val="329CD6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A014250-C1FB-CE52-DE91-4ABED0CE23C8}"/>
              </a:ext>
            </a:extLst>
          </p:cNvPr>
          <p:cNvSpPr/>
          <p:nvPr/>
        </p:nvSpPr>
        <p:spPr>
          <a:xfrm>
            <a:off x="3719330" y="1907096"/>
            <a:ext cx="1134464" cy="1134464"/>
          </a:xfrm>
          <a:prstGeom prst="rect">
            <a:avLst/>
          </a:prstGeom>
          <a:solidFill>
            <a:srgbClr val="2D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4C79595-6116-7245-7C6A-397370426B68}"/>
              </a:ext>
            </a:extLst>
          </p:cNvPr>
          <p:cNvSpPr/>
          <p:nvPr/>
        </p:nvSpPr>
        <p:spPr>
          <a:xfrm>
            <a:off x="1273247" y="3120318"/>
            <a:ext cx="1134464" cy="1134464"/>
          </a:xfrm>
          <a:prstGeom prst="rect">
            <a:avLst/>
          </a:prstGeom>
          <a:solidFill>
            <a:srgbClr val="1C83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20693AB1-C1AB-E250-BA4F-D8F8E20B2082}"/>
              </a:ext>
            </a:extLst>
          </p:cNvPr>
          <p:cNvSpPr/>
          <p:nvPr/>
        </p:nvSpPr>
        <p:spPr>
          <a:xfrm>
            <a:off x="2496289" y="3120318"/>
            <a:ext cx="1134464" cy="113446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1" name="矩形 6">
            <a:extLst>
              <a:ext uri="{FF2B5EF4-FFF2-40B4-BE49-F238E27FC236}">
                <a16:creationId xmlns:a16="http://schemas.microsoft.com/office/drawing/2014/main" id="{86BE44E6-9D61-F824-2CC2-13440E076014}"/>
              </a:ext>
            </a:extLst>
          </p:cNvPr>
          <p:cNvSpPr/>
          <p:nvPr/>
        </p:nvSpPr>
        <p:spPr>
          <a:xfrm>
            <a:off x="3719330" y="3120318"/>
            <a:ext cx="1134464" cy="1134464"/>
          </a:xfrm>
          <a:prstGeom prst="rect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2" name="矩形 7">
            <a:extLst>
              <a:ext uri="{FF2B5EF4-FFF2-40B4-BE49-F238E27FC236}">
                <a16:creationId xmlns:a16="http://schemas.microsoft.com/office/drawing/2014/main" id="{154C348D-58BC-33EC-E7FE-CCF0766125BB}"/>
              </a:ext>
            </a:extLst>
          </p:cNvPr>
          <p:cNvSpPr/>
          <p:nvPr/>
        </p:nvSpPr>
        <p:spPr>
          <a:xfrm>
            <a:off x="1273247" y="4333539"/>
            <a:ext cx="1134464" cy="1134464"/>
          </a:xfrm>
          <a:prstGeom prst="rect">
            <a:avLst/>
          </a:prstGeom>
          <a:solidFill>
            <a:srgbClr val="2D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8E4C5DD8-5585-BB9C-9CD8-0171DF9C3C7B}"/>
              </a:ext>
            </a:extLst>
          </p:cNvPr>
          <p:cNvSpPr/>
          <p:nvPr/>
        </p:nvSpPr>
        <p:spPr>
          <a:xfrm>
            <a:off x="2496289" y="4333539"/>
            <a:ext cx="1134464" cy="1134464"/>
          </a:xfrm>
          <a:prstGeom prst="rect">
            <a:avLst/>
          </a:prstGeom>
          <a:solidFill>
            <a:srgbClr val="623E9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4" name="矩形 9">
            <a:extLst>
              <a:ext uri="{FF2B5EF4-FFF2-40B4-BE49-F238E27FC236}">
                <a16:creationId xmlns:a16="http://schemas.microsoft.com/office/drawing/2014/main" id="{2898BC8C-E6F6-7203-C302-424B9202CE97}"/>
              </a:ext>
            </a:extLst>
          </p:cNvPr>
          <p:cNvSpPr/>
          <p:nvPr/>
        </p:nvSpPr>
        <p:spPr>
          <a:xfrm>
            <a:off x="3719330" y="4333539"/>
            <a:ext cx="1134464" cy="1134464"/>
          </a:xfrm>
          <a:prstGeom prst="rect">
            <a:avLst/>
          </a:prstGeom>
          <a:solidFill>
            <a:srgbClr val="2D24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5" name="矩形 11">
            <a:extLst>
              <a:ext uri="{FF2B5EF4-FFF2-40B4-BE49-F238E27FC236}">
                <a16:creationId xmlns:a16="http://schemas.microsoft.com/office/drawing/2014/main" id="{C1A8516D-16DC-68F4-9476-16214EC8FCA8}"/>
              </a:ext>
            </a:extLst>
          </p:cNvPr>
          <p:cNvSpPr/>
          <p:nvPr/>
        </p:nvSpPr>
        <p:spPr>
          <a:xfrm>
            <a:off x="2496289" y="3120318"/>
            <a:ext cx="1134464" cy="1134464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6" name="矩形 13">
            <a:extLst>
              <a:ext uri="{FF2B5EF4-FFF2-40B4-BE49-F238E27FC236}">
                <a16:creationId xmlns:a16="http://schemas.microsoft.com/office/drawing/2014/main" id="{406CEFED-B5F0-EA79-7620-EA475A827790}"/>
              </a:ext>
            </a:extLst>
          </p:cNvPr>
          <p:cNvSpPr/>
          <p:nvPr/>
        </p:nvSpPr>
        <p:spPr>
          <a:xfrm>
            <a:off x="3719330" y="4333539"/>
            <a:ext cx="1134464" cy="1134464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7" name="矩形 14">
            <a:extLst>
              <a:ext uri="{FF2B5EF4-FFF2-40B4-BE49-F238E27FC236}">
                <a16:creationId xmlns:a16="http://schemas.microsoft.com/office/drawing/2014/main" id="{58A51964-5720-8272-F56F-F456C83BD9E8}"/>
              </a:ext>
            </a:extLst>
          </p:cNvPr>
          <p:cNvSpPr/>
          <p:nvPr/>
        </p:nvSpPr>
        <p:spPr>
          <a:xfrm>
            <a:off x="1273247" y="4333539"/>
            <a:ext cx="1134464" cy="1134464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2B4BC5F-9E3C-3ECD-E191-5B1D0E460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3585" y="3327783"/>
            <a:ext cx="5184345" cy="326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que as obrigações podem variar de acordo com o porte e a atividade da empresa. Além disso, veremos a relação entre a NR-01, o Programa de Gerenciamento de Riscos (PGR) e o Programa de Controle Médico de Saúde Ocupacional (PCMSO).</a:t>
            </a:r>
            <a:endParaRPr lang="en-US" altLang="zh-CN" sz="20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9" name="矩形 16">
            <a:extLst>
              <a:ext uri="{FF2B5EF4-FFF2-40B4-BE49-F238E27FC236}">
                <a16:creationId xmlns:a16="http://schemas.microsoft.com/office/drawing/2014/main" id="{ABD3AD14-22B8-610B-3550-4B2EBBB7E598}"/>
              </a:ext>
            </a:extLst>
          </p:cNvPr>
          <p:cNvSpPr/>
          <p:nvPr/>
        </p:nvSpPr>
        <p:spPr>
          <a:xfrm>
            <a:off x="5879571" y="1907096"/>
            <a:ext cx="5474229" cy="1134464"/>
          </a:xfrm>
          <a:prstGeom prst="rect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20" name="文本框 3">
            <a:extLst>
              <a:ext uri="{FF2B5EF4-FFF2-40B4-BE49-F238E27FC236}">
                <a16:creationId xmlns:a16="http://schemas.microsoft.com/office/drawing/2014/main" id="{F987CB54-9CE1-D906-9CDC-0D85524B72F8}"/>
              </a:ext>
            </a:extLst>
          </p:cNvPr>
          <p:cNvSpPr txBox="1"/>
          <p:nvPr/>
        </p:nvSpPr>
        <p:spPr>
          <a:xfrm>
            <a:off x="6455634" y="2212718"/>
            <a:ext cx="436476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É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importante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ressaltar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4338" name="Picture 2" descr="Penalidades de SST: saiba como proteger sua empresa - SELF Engenharia">
            <a:extLst>
              <a:ext uri="{FF2B5EF4-FFF2-40B4-BE49-F238E27FC236}">
                <a16:creationId xmlns:a16="http://schemas.microsoft.com/office/drawing/2014/main" id="{596AE93D-A1D1-EEEC-4861-4DEB3D9B48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35"/>
          <a:stretch/>
        </p:blipFill>
        <p:spPr bwMode="auto">
          <a:xfrm>
            <a:off x="1273247" y="1907096"/>
            <a:ext cx="1134464" cy="113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enalidades de SST: saiba como proteger sua empresa - SELF Engenharia">
            <a:extLst>
              <a:ext uri="{FF2B5EF4-FFF2-40B4-BE49-F238E27FC236}">
                <a16:creationId xmlns:a16="http://schemas.microsoft.com/office/drawing/2014/main" id="{E72CE677-AAA0-3290-3A4D-37C4F8CD9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r="-230"/>
          <a:stretch/>
        </p:blipFill>
        <p:spPr bwMode="auto">
          <a:xfrm>
            <a:off x="3738658" y="1907096"/>
            <a:ext cx="1030491" cy="113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327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3" presetClass="entr" presetSubtype="52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3" presetClass="entr" presetSubtype="52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3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3" presetClass="entr" presetSubtype="52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3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1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3" presetClass="entr" presetSubtype="52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3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45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8" grpId="0"/>
      <p:bldP spid="19" grpId="0" animBg="1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F0426D3-F27C-6BA5-84A0-E1296AB5E002}"/>
              </a:ext>
            </a:extLst>
          </p:cNvPr>
          <p:cNvSpPr/>
          <p:nvPr/>
        </p:nvSpPr>
        <p:spPr>
          <a:xfrm>
            <a:off x="0" y="303133"/>
            <a:ext cx="8197538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BF06493-814A-EC43-B859-E4FB7BE16906}"/>
              </a:ext>
            </a:extLst>
          </p:cNvPr>
          <p:cNvSpPr/>
          <p:nvPr/>
        </p:nvSpPr>
        <p:spPr>
          <a:xfrm>
            <a:off x="119743" y="3688792"/>
            <a:ext cx="4502060" cy="2749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558693B-235D-A4D7-45F1-028B18DEEBFB}"/>
              </a:ext>
            </a:extLst>
          </p:cNvPr>
          <p:cNvSpPr/>
          <p:nvPr/>
        </p:nvSpPr>
        <p:spPr>
          <a:xfrm>
            <a:off x="8197538" y="2335717"/>
            <a:ext cx="4097384" cy="30694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Oval 7">
            <a:extLst>
              <a:ext uri="{FF2B5EF4-FFF2-40B4-BE49-F238E27FC236}">
                <a16:creationId xmlns:a16="http://schemas.microsoft.com/office/drawing/2014/main" id="{09ECCF4A-0E67-BAF1-A14C-FCE2550A1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949" y="2152475"/>
            <a:ext cx="3575736" cy="3575730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 dirty="0">
              <a:solidFill>
                <a:schemeClr val="lt1"/>
              </a:solidFill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ED83246-CAAC-D118-14C9-DE2C6F7CD93E}"/>
              </a:ext>
            </a:extLst>
          </p:cNvPr>
          <p:cNvSpPr/>
          <p:nvPr/>
        </p:nvSpPr>
        <p:spPr>
          <a:xfrm>
            <a:off x="515487" y="3597571"/>
            <a:ext cx="3810769" cy="2880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200000"/>
              </a:lnSpc>
              <a:spcBef>
                <a:spcPts val="800"/>
              </a:spcBef>
              <a:defRPr/>
            </a:pPr>
            <a:r>
              <a:rPr lang="pt-BR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É importante ressaltar que a </a:t>
            </a:r>
            <a:r>
              <a:rPr lang="pt-BR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classificação dos graus de risco pode variar </a:t>
            </a:r>
            <a:r>
              <a:rPr lang="pt-BR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de acordo com a natureza da atividade econômica, os riscos envolvidos e as particularidades de cada norma regulamentadora. 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12" name="Picture 2" descr="MEI: Precisa enviar no eSocial SST? • Segvida">
            <a:extLst>
              <a:ext uri="{FF2B5EF4-FFF2-40B4-BE49-F238E27FC236}">
                <a16:creationId xmlns:a16="http://schemas.microsoft.com/office/drawing/2014/main" id="{E53EBDDE-7633-BBDE-E025-31D62C701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2" t="40035" r="10556" b="29311"/>
          <a:stretch/>
        </p:blipFill>
        <p:spPr bwMode="auto">
          <a:xfrm>
            <a:off x="4822372" y="2335718"/>
            <a:ext cx="3167743" cy="322217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23EC3042-0149-2E71-4A2D-4553DBE5D2C9}"/>
              </a:ext>
            </a:extLst>
          </p:cNvPr>
          <p:cNvSpPr>
            <a:spLocks/>
          </p:cNvSpPr>
          <p:nvPr/>
        </p:nvSpPr>
        <p:spPr bwMode="auto">
          <a:xfrm>
            <a:off x="3024405" y="3459072"/>
            <a:ext cx="2034524" cy="481268"/>
          </a:xfrm>
          <a:custGeom>
            <a:avLst/>
            <a:gdLst>
              <a:gd name="T0" fmla="*/ 0 w 2726"/>
              <a:gd name="T1" fmla="*/ 0 h 356"/>
              <a:gd name="T2" fmla="*/ 2372 w 2726"/>
              <a:gd name="T3" fmla="*/ 0 h 356"/>
              <a:gd name="T4" fmla="*/ 2726 w 2726"/>
              <a:gd name="T5" fmla="*/ 35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6" h="356">
                <a:moveTo>
                  <a:pt x="0" y="0"/>
                </a:moveTo>
                <a:lnTo>
                  <a:pt x="2372" y="0"/>
                </a:lnTo>
                <a:lnTo>
                  <a:pt x="2726" y="356"/>
                </a:lnTo>
              </a:path>
            </a:pathLst>
          </a:cu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800000"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74AB34AF-5600-DE33-B620-337135A236EF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0BD9DB9-94C1-4847-E1BD-383E5DF6D137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26C1E6A-C40C-A6B5-AFE3-DD489CE09AAF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64D742AA-F1BB-9B1E-EF8B-D0AF65500BC5}"/>
              </a:ext>
            </a:extLst>
          </p:cNvPr>
          <p:cNvSpPr>
            <a:spLocks/>
          </p:cNvSpPr>
          <p:nvPr/>
        </p:nvSpPr>
        <p:spPr bwMode="auto">
          <a:xfrm rot="10800000">
            <a:off x="7073138" y="4923894"/>
            <a:ext cx="2034524" cy="481268"/>
          </a:xfrm>
          <a:custGeom>
            <a:avLst/>
            <a:gdLst>
              <a:gd name="T0" fmla="*/ 0 w 2726"/>
              <a:gd name="T1" fmla="*/ 0 h 356"/>
              <a:gd name="T2" fmla="*/ 2372 w 2726"/>
              <a:gd name="T3" fmla="*/ 0 h 356"/>
              <a:gd name="T4" fmla="*/ 2726 w 2726"/>
              <a:gd name="T5" fmla="*/ 35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6" h="356">
                <a:moveTo>
                  <a:pt x="0" y="0"/>
                </a:moveTo>
                <a:lnTo>
                  <a:pt x="2372" y="0"/>
                </a:lnTo>
                <a:lnTo>
                  <a:pt x="2726" y="356"/>
                </a:lnTo>
              </a:path>
            </a:pathLst>
          </a:cu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800000"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5A13F7B5-0C23-9B95-9713-B3C649F21320}"/>
              </a:ext>
            </a:extLst>
          </p:cNvPr>
          <p:cNvSpPr/>
          <p:nvPr/>
        </p:nvSpPr>
        <p:spPr>
          <a:xfrm>
            <a:off x="8329454" y="2350003"/>
            <a:ext cx="3742804" cy="28804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200000"/>
              </a:lnSpc>
              <a:spcBef>
                <a:spcPts val="800"/>
              </a:spcBef>
              <a:defRPr/>
            </a:pPr>
            <a:r>
              <a:rPr lang="pt-BR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Portanto, é </a:t>
            </a:r>
            <a:r>
              <a:rPr lang="pt-BR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fundamental consultar as normas específicas</a:t>
            </a:r>
            <a:r>
              <a:rPr lang="pt-BR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 e os critérios adotados em cada setor ou atividade para obter informações mais detalhadas sobre a classificação dos riscos.</a:t>
            </a:r>
            <a:endParaRPr lang="en-US" altLang="zh-CN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08250691-9636-7A5C-F5DB-17D616EF7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97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 animBg="1"/>
      <p:bldP spid="13" grpId="0" animBg="1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AD09D2F-4FE6-75F0-8782-F753E06E043C}"/>
              </a:ext>
            </a:extLst>
          </p:cNvPr>
          <p:cNvSpPr/>
          <p:nvPr/>
        </p:nvSpPr>
        <p:spPr>
          <a:xfrm>
            <a:off x="-1" y="303133"/>
            <a:ext cx="8089967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4" descr="PGR: o que é o Plano de Ação e como elaborá-lo?">
            <a:extLst>
              <a:ext uri="{FF2B5EF4-FFF2-40B4-BE49-F238E27FC236}">
                <a16:creationId xmlns:a16="http://schemas.microsoft.com/office/drawing/2014/main" id="{E176FCAF-0C60-5F31-46F9-97729BB04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7378" r="9091"/>
          <a:stretch/>
        </p:blipFill>
        <p:spPr bwMode="auto">
          <a:xfrm>
            <a:off x="2895601" y="1320681"/>
            <a:ext cx="6210300" cy="531960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DED0AE1F-42EB-2F44-032E-44F1363FFB8E}"/>
              </a:ext>
            </a:extLst>
          </p:cNvPr>
          <p:cNvSpPr/>
          <p:nvPr/>
        </p:nvSpPr>
        <p:spPr>
          <a:xfrm>
            <a:off x="2895600" y="1320681"/>
            <a:ext cx="4190999" cy="5319604"/>
          </a:xfrm>
          <a:prstGeom prst="rect">
            <a:avLst/>
          </a:prstGeom>
          <a:solidFill>
            <a:srgbClr val="329CD6">
              <a:alpha val="8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  <a:sym typeface="+mn-lt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C46F6284-3C2E-6010-D8A6-644F6327F5A8}"/>
              </a:ext>
            </a:extLst>
          </p:cNvPr>
          <p:cNvSpPr/>
          <p:nvPr/>
        </p:nvSpPr>
        <p:spPr>
          <a:xfrm>
            <a:off x="3058884" y="2291639"/>
            <a:ext cx="3995057" cy="3638945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Além da ausência de exposições ocupacionais a agentes físicos, químicos e biológicos, as microempresas e empresas de pequeno porte devem declarar as informações digitais conforme estabelecido no subitem 1.6.1 da norma. </a:t>
            </a:r>
            <a:endParaRPr kumimoji="0" lang="pt-BR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9F9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id="{4A7C065A-598B-A3F8-12CB-AF42BB27B374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8" name="文本框 8">
              <a:extLst>
                <a:ext uri="{FF2B5EF4-FFF2-40B4-BE49-F238E27FC236}">
                  <a16:creationId xmlns:a16="http://schemas.microsoft.com/office/drawing/2014/main" id="{BB021982-41B3-9949-C813-631B785B4630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9" name="矩形 9">
              <a:extLst>
                <a:ext uri="{FF2B5EF4-FFF2-40B4-BE49-F238E27FC236}">
                  <a16:creationId xmlns:a16="http://schemas.microsoft.com/office/drawing/2014/main" id="{D37F39C4-CE3A-A5D8-CAFB-22B701C319E7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D786739E-6D90-6281-C617-95739DBCB6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57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38"/>
          <p:cNvSpPr txBox="1"/>
          <p:nvPr/>
        </p:nvSpPr>
        <p:spPr>
          <a:xfrm>
            <a:off x="946199" y="2627412"/>
            <a:ext cx="9819772" cy="33221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lvl="0" indent="-342900" algn="just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pt-BR" altLang="zh-CN" sz="2400" dirty="0">
                <a:solidFill>
                  <a:prstClr val="white"/>
                </a:solidFill>
                <a:latin typeface="Gesta Md"/>
                <a:ea typeface="微软雅黑"/>
                <a:cs typeface="+mn-ea"/>
                <a:sym typeface="+mn-lt"/>
              </a:rPr>
              <a:t>Essa declaração digital deve fornecer as informações necessárias sobre a ausência de riscos ocupacionais relevantes, possibilitando a dispensa da elaboração do PGR. </a:t>
            </a:r>
          </a:p>
          <a:p>
            <a:pPr lvl="0" algn="just">
              <a:lnSpc>
                <a:spcPct val="130000"/>
              </a:lnSpc>
              <a:defRPr/>
            </a:pPr>
            <a:endParaRPr lang="pt-BR" altLang="zh-CN" sz="2400" dirty="0">
              <a:solidFill>
                <a:prstClr val="white"/>
              </a:solidFill>
              <a:latin typeface="Gesta Md"/>
              <a:ea typeface="微软雅黑"/>
              <a:cs typeface="+mn-ea"/>
              <a:sym typeface="+mn-lt"/>
            </a:endParaRPr>
          </a:p>
          <a:p>
            <a:pPr marL="342900" lvl="0" indent="-342900" algn="just">
              <a:lnSpc>
                <a:spcPct val="130000"/>
              </a:lnSpc>
              <a:buFont typeface="Wingdings" panose="05000000000000000000" pitchFamily="2" charset="2"/>
              <a:buChar char="ü"/>
              <a:defRPr/>
            </a:pPr>
            <a:r>
              <a:rPr lang="pt-BR" altLang="zh-CN" sz="2400" dirty="0">
                <a:solidFill>
                  <a:prstClr val="white"/>
                </a:solidFill>
                <a:latin typeface="Gesta Md"/>
                <a:ea typeface="微软雅黑"/>
                <a:cs typeface="+mn-ea"/>
                <a:sym typeface="+mn-lt"/>
              </a:rPr>
              <a:t>Tal declaração recebe o nome de DIR,  seja, Declaração de Inexistência de Risco e deve ser feito em ferramenta online disponibilizada pelo Ministério do Trabalho ou secretaria delegada.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946199" y="2013857"/>
            <a:ext cx="1130020" cy="400110"/>
          </a:xfrm>
          <a:prstGeom prst="roundRect">
            <a:avLst>
              <a:gd name="adj" fmla="val 50000"/>
            </a:avLst>
          </a:prstGeom>
          <a:solidFill>
            <a:srgbClr val="E6E6E6"/>
          </a:solidFill>
          <a:ln>
            <a:noFill/>
          </a:ln>
          <a:effectLst>
            <a:outerShdw blurRad="241300" dist="177800" dir="2700000" sx="95000" sy="95000" algn="t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pt-BR" altLang="zh-CN" sz="2000" dirty="0">
                <a:solidFill>
                  <a:prstClr val="black"/>
                </a:solidFill>
                <a:latin typeface="Gesta Md"/>
                <a:ea typeface="微软雅黑"/>
                <a:cs typeface="+mn-ea"/>
                <a:sym typeface="+mn-lt"/>
              </a:rPr>
              <a:t>!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pic>
        <p:nvPicPr>
          <p:cNvPr id="16386" name="Picture 2" descr="Segurança do trabalho: arquivos, logo, bonecos e imagens em png - Getwet">
            <a:extLst>
              <a:ext uri="{FF2B5EF4-FFF2-40B4-BE49-F238E27FC236}">
                <a16:creationId xmlns:a16="http://schemas.microsoft.com/office/drawing/2014/main" id="{59BCB560-C8E3-81FE-ABD7-2CB9C99E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565" y="5650420"/>
            <a:ext cx="937553" cy="12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7">
            <a:extLst>
              <a:ext uri="{FF2B5EF4-FFF2-40B4-BE49-F238E27FC236}">
                <a16:creationId xmlns:a16="http://schemas.microsoft.com/office/drawing/2014/main" id="{66DC4864-A0A8-3BE6-EAC2-97F6C5D58FFB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883F2A80-6D1E-6DED-086C-D2C5CEC58AE0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solidFill>
                  <a:schemeClr val="bg1"/>
                </a:solidFill>
                <a:latin typeface="CastleTUlt" panose="020E0902050906030204" pitchFamily="34" charset="0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F4A292E3-919A-A48D-1AB0-E0CF5055F92D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31534A2F-4181-103E-4025-9D46287B2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7ABF8571-AE63-F667-E00E-D9F7B375039B}"/>
              </a:ext>
            </a:extLst>
          </p:cNvPr>
          <p:cNvSpPr/>
          <p:nvPr/>
        </p:nvSpPr>
        <p:spPr>
          <a:xfrm>
            <a:off x="0" y="303133"/>
            <a:ext cx="8806542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D8AC16C8-01F2-E7FD-704D-0341A035C9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sp>
        <p:nvSpPr>
          <p:cNvPr id="13" name="Rectangle 11">
            <a:extLst>
              <a:ext uri="{FF2B5EF4-FFF2-40B4-BE49-F238E27FC236}">
                <a16:creationId xmlns:a16="http://schemas.microsoft.com/office/drawing/2014/main" id="{5D8D3D75-D36C-B265-C4BB-1B4D36950587}"/>
              </a:ext>
            </a:extLst>
          </p:cNvPr>
          <p:cNvSpPr/>
          <p:nvPr/>
        </p:nvSpPr>
        <p:spPr>
          <a:xfrm>
            <a:off x="849087" y="2960913"/>
            <a:ext cx="7957455" cy="3135088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pt-BR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/>
                <a:sym typeface="+mn-lt"/>
              </a:rPr>
              <a:t>É importante ressaltar que, mesmo dispensadas da elaboração do PGR, essas empresas ainda </a:t>
            </a:r>
            <a:r>
              <a:rPr lang="pt-BR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/>
                <a:sym typeface="+mn-lt"/>
              </a:rPr>
              <a:t>precisam cumprir as demais obrigações</a:t>
            </a:r>
            <a:r>
              <a:rPr lang="pt-BR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/>
                <a:sym typeface="+mn-lt"/>
              </a:rPr>
              <a:t> estabelecidas pelas normas regulamentadoras relacionadas à segurança e saúde do trabalho.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/>
              <a:sym typeface="+mn-lt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1E554C87-29E2-BC3C-4859-032FC105AE61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B973C956-311E-CA46-E9C4-D94DA5673D4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72BD0C3A-51BA-0F58-AF6D-3FEBA8D72AC5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CE5B997F-6382-3302-E470-54CF798E3DF2}"/>
              </a:ext>
            </a:extLst>
          </p:cNvPr>
          <p:cNvGrpSpPr/>
          <p:nvPr/>
        </p:nvGrpSpPr>
        <p:grpSpPr>
          <a:xfrm rot="16200000">
            <a:off x="-1449307" y="4127193"/>
            <a:ext cx="3747702" cy="849087"/>
            <a:chOff x="655092" y="0"/>
            <a:chExt cx="5005812" cy="1243076"/>
          </a:xfrm>
        </p:grpSpPr>
        <p:sp>
          <p:nvSpPr>
            <p:cNvPr id="8" name="矩形 23">
              <a:extLst>
                <a:ext uri="{FF2B5EF4-FFF2-40B4-BE49-F238E27FC236}">
                  <a16:creationId xmlns:a16="http://schemas.microsoft.com/office/drawing/2014/main" id="{0ACEBA9A-F47F-6FA3-A65C-C054D74925B3}"/>
                </a:ext>
              </a:extLst>
            </p:cNvPr>
            <p:cNvSpPr/>
            <p:nvPr/>
          </p:nvSpPr>
          <p:spPr>
            <a:xfrm>
              <a:off x="655092" y="0"/>
              <a:ext cx="5005810" cy="855423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矩形 24">
              <a:extLst>
                <a:ext uri="{FF2B5EF4-FFF2-40B4-BE49-F238E27FC236}">
                  <a16:creationId xmlns:a16="http://schemas.microsoft.com/office/drawing/2014/main" id="{0E88C89A-F2A2-B3A6-C339-0581D241DB7F}"/>
                </a:ext>
              </a:extLst>
            </p:cNvPr>
            <p:cNvSpPr/>
            <p:nvPr/>
          </p:nvSpPr>
          <p:spPr>
            <a:xfrm>
              <a:off x="655092" y="843309"/>
              <a:ext cx="5005812" cy="399767"/>
            </a:xfrm>
            <a:custGeom>
              <a:avLst/>
              <a:gdLst>
                <a:gd name="connsiteX0" fmla="*/ 0 w 4312693"/>
                <a:gd name="connsiteY0" fmla="*/ 0 h 426586"/>
                <a:gd name="connsiteX1" fmla="*/ 4312693 w 4312693"/>
                <a:gd name="connsiteY1" fmla="*/ 0 h 426586"/>
                <a:gd name="connsiteX2" fmla="*/ 4312693 w 4312693"/>
                <a:gd name="connsiteY2" fmla="*/ 426586 h 426586"/>
                <a:gd name="connsiteX3" fmla="*/ 0 w 4312693"/>
                <a:gd name="connsiteY3" fmla="*/ 426586 h 426586"/>
                <a:gd name="connsiteX4" fmla="*/ 0 w 4312693"/>
                <a:gd name="connsiteY4" fmla="*/ 0 h 426586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312693 w 4312693"/>
                <a:gd name="connsiteY2" fmla="*/ 426586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094032 w 4312693"/>
                <a:gd name="connsiteY2" fmla="*/ 433212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94032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51501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3977073 w 4312693"/>
                <a:gd name="connsiteY2" fmla="*/ 443845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2693" h="443845">
                  <a:moveTo>
                    <a:pt x="0" y="0"/>
                  </a:moveTo>
                  <a:lnTo>
                    <a:pt x="4312693" y="0"/>
                  </a:lnTo>
                  <a:lnTo>
                    <a:pt x="3977073" y="443845"/>
                  </a:lnTo>
                  <a:lnTo>
                    <a:pt x="384236" y="443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Oval 5">
            <a:extLst>
              <a:ext uri="{FF2B5EF4-FFF2-40B4-BE49-F238E27FC236}">
                <a16:creationId xmlns:a16="http://schemas.microsoft.com/office/drawing/2014/main" id="{914E9C27-225B-1B0F-3D9E-184115AA4002}"/>
              </a:ext>
            </a:extLst>
          </p:cNvPr>
          <p:cNvSpPr/>
          <p:nvPr/>
        </p:nvSpPr>
        <p:spPr>
          <a:xfrm>
            <a:off x="7888800" y="2039550"/>
            <a:ext cx="1578740" cy="1559700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TextBox 71">
            <a:extLst>
              <a:ext uri="{FF2B5EF4-FFF2-40B4-BE49-F238E27FC236}">
                <a16:creationId xmlns:a16="http://schemas.microsoft.com/office/drawing/2014/main" id="{B2089AB0-F1EC-4E31-5130-DB24C2E508D9}"/>
              </a:ext>
            </a:extLst>
          </p:cNvPr>
          <p:cNvSpPr txBox="1"/>
          <p:nvPr/>
        </p:nvSpPr>
        <p:spPr>
          <a:xfrm>
            <a:off x="7987173" y="2358471"/>
            <a:ext cx="1381993" cy="92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397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kumimoji="0" lang="zh-CN" altLang="en-US" sz="2399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4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AC277FC-6B3F-8B41-65A5-B34698F3498D}"/>
              </a:ext>
            </a:extLst>
          </p:cNvPr>
          <p:cNvSpPr/>
          <p:nvPr/>
        </p:nvSpPr>
        <p:spPr>
          <a:xfrm>
            <a:off x="0" y="303133"/>
            <a:ext cx="85979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9E7064B-B6E2-CC8F-56E5-688E1C9187B5}"/>
              </a:ext>
            </a:extLst>
          </p:cNvPr>
          <p:cNvSpPr/>
          <p:nvPr/>
        </p:nvSpPr>
        <p:spPr>
          <a:xfrm>
            <a:off x="4912487" y="2285079"/>
            <a:ext cx="6946138" cy="2749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386" name="Picture 2" descr="Limite MEI 2023: O limite do MEI vai aumentar? - SSCA Consultoria e  Assessoria">
            <a:extLst>
              <a:ext uri="{FF2B5EF4-FFF2-40B4-BE49-F238E27FC236}">
                <a16:creationId xmlns:a16="http://schemas.microsoft.com/office/drawing/2014/main" id="{ABA3E4C6-39AE-0BB4-CC96-4C658B65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57" y="2656114"/>
            <a:ext cx="3533320" cy="2051280"/>
          </a:xfrm>
          <a:prstGeom prst="parallelogram">
            <a:avLst>
              <a:gd name="adj" fmla="val 195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7">
            <a:extLst>
              <a:ext uri="{FF2B5EF4-FFF2-40B4-BE49-F238E27FC236}">
                <a16:creationId xmlns:a16="http://schemas.microsoft.com/office/drawing/2014/main" id="{3AB75526-D1EC-417D-4C6F-D0B77398720F}"/>
              </a:ext>
            </a:extLst>
          </p:cNvPr>
          <p:cNvSpPr txBox="1"/>
          <p:nvPr/>
        </p:nvSpPr>
        <p:spPr>
          <a:xfrm>
            <a:off x="5079642" y="2763838"/>
            <a:ext cx="6611618" cy="179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dispensa do PGR não isenta as empresas de implementar medidas de prevenção e controle de riscos pertinentes às suas atividades e de garantir um ambiente de trabalho seguro para os colaboradores.</a:t>
            </a: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27D973BC-A321-04F5-648C-DFB8CCFDAF1B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E7071B86-1B0B-A3BF-94EF-665F4CE4760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51ACAC5B-5017-021F-BDE3-85A74D690BA5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sp>
        <p:nvSpPr>
          <p:cNvPr id="9" name="Freeform 6">
            <a:extLst>
              <a:ext uri="{FF2B5EF4-FFF2-40B4-BE49-F238E27FC236}">
                <a16:creationId xmlns:a16="http://schemas.microsoft.com/office/drawing/2014/main" id="{6E17C9B0-E157-60D6-8C08-31FDB7AD87A9}"/>
              </a:ext>
            </a:extLst>
          </p:cNvPr>
          <p:cNvSpPr>
            <a:spLocks/>
          </p:cNvSpPr>
          <p:nvPr/>
        </p:nvSpPr>
        <p:spPr bwMode="auto">
          <a:xfrm>
            <a:off x="587537" y="2656114"/>
            <a:ext cx="1339235" cy="2051280"/>
          </a:xfrm>
          <a:custGeom>
            <a:avLst/>
            <a:gdLst>
              <a:gd name="T0" fmla="*/ 0 w 672"/>
              <a:gd name="T1" fmla="*/ 875 h 875"/>
              <a:gd name="T2" fmla="*/ 504 w 672"/>
              <a:gd name="T3" fmla="*/ 875 h 875"/>
              <a:gd name="T4" fmla="*/ 672 w 672"/>
              <a:gd name="T5" fmla="*/ 0 h 875"/>
              <a:gd name="T6" fmla="*/ 168 w 672"/>
              <a:gd name="T7" fmla="*/ 0 h 875"/>
              <a:gd name="T8" fmla="*/ 0 w 672"/>
              <a:gd name="T9" fmla="*/ 875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2" h="875">
                <a:moveTo>
                  <a:pt x="0" y="875"/>
                </a:moveTo>
                <a:lnTo>
                  <a:pt x="504" y="875"/>
                </a:lnTo>
                <a:lnTo>
                  <a:pt x="672" y="0"/>
                </a:lnTo>
                <a:lnTo>
                  <a:pt x="168" y="0"/>
                </a:lnTo>
                <a:lnTo>
                  <a:pt x="0" y="875"/>
                </a:lnTo>
                <a:close/>
              </a:path>
            </a:pathLst>
          </a:cu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!</a:t>
            </a:r>
            <a:endParaRPr lang="zh-CN" altLang="en-US" sz="24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8C5D1744-06D9-0C32-FD70-8A0E424F1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7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6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ocê sabe o que faz um Técnico em Segurança do Trabalho? - Clinimed">
            <a:extLst>
              <a:ext uri="{FF2B5EF4-FFF2-40B4-BE49-F238E27FC236}">
                <a16:creationId xmlns:a16="http://schemas.microsoft.com/office/drawing/2014/main" id="{A72DEFD4-FE2A-B7BE-FFDD-B962A67DB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13">
            <a:extLst>
              <a:ext uri="{FF2B5EF4-FFF2-40B4-BE49-F238E27FC236}">
                <a16:creationId xmlns:a16="http://schemas.microsoft.com/office/drawing/2014/main" id="{6C0251AA-5ABE-9C4B-1056-E230218F25F9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51000">
                <a:srgbClr val="1C83AE">
                  <a:alpha val="70000"/>
                </a:srgbClr>
              </a:gs>
              <a:gs pos="0">
                <a:srgbClr val="329CD6">
                  <a:alpha val="31000"/>
                </a:srgbClr>
              </a:gs>
              <a:gs pos="92000">
                <a:srgbClr val="623E98">
                  <a:alpha val="6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F329E4D-BB1D-F85C-2F1C-389E3BC90EBE}"/>
              </a:ext>
            </a:extLst>
          </p:cNvPr>
          <p:cNvSpPr txBox="1"/>
          <p:nvPr/>
        </p:nvSpPr>
        <p:spPr>
          <a:xfrm>
            <a:off x="548788" y="3709973"/>
            <a:ext cx="7828710" cy="2715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</a:rPr>
              <a:t>1.8.6 O MEI, a ME e a EPP, graus de risco 1 e 2, que declararem as informações digitais na forma do subitem 1.6.1 e não identificarem exposições ocupacionais a agentes físicos, químicos, biológicos e riscos relacionados a fatores ergonômicos, ficam dispensados de elaboração do Programa de Controle Médico de Saúde Ocupacional - PCMSO.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/>
              <a:ea typeface="微软雅黑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5F5310D8-8274-BC08-4B5D-92B3EA0CFBCC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DEE910B0-4CBC-C06A-A7F9-AB68DB55B528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0DA4A0C2-A169-DBB8-AA31-26471998A84E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sp>
        <p:nvSpPr>
          <p:cNvPr id="10" name="TextBox 39">
            <a:extLst>
              <a:ext uri="{FF2B5EF4-FFF2-40B4-BE49-F238E27FC236}">
                <a16:creationId xmlns:a16="http://schemas.microsoft.com/office/drawing/2014/main" id="{E9CE9953-A516-504B-27A5-C408744FDB48}"/>
              </a:ext>
            </a:extLst>
          </p:cNvPr>
          <p:cNvSpPr txBox="1"/>
          <p:nvPr/>
        </p:nvSpPr>
        <p:spPr>
          <a:xfrm>
            <a:off x="108857" y="2247666"/>
            <a:ext cx="1447327" cy="2380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11500" b="1" dirty="0">
                <a:solidFill>
                  <a:schemeClr val="bg1"/>
                </a:solidFill>
                <a:latin typeface="Gesta Md"/>
                <a:ea typeface="微软雅黑"/>
              </a:rPr>
              <a:t>“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18A4FEBF-C17C-3F74-BBDD-612E23EF8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9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32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88E3829-1BA3-3032-6B92-D317B6FB07DC}"/>
              </a:ext>
            </a:extLst>
          </p:cNvPr>
          <p:cNvSpPr/>
          <p:nvPr/>
        </p:nvSpPr>
        <p:spPr>
          <a:xfrm>
            <a:off x="0" y="303133"/>
            <a:ext cx="84201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矩形 5"/>
          <p:cNvSpPr/>
          <p:nvPr/>
        </p:nvSpPr>
        <p:spPr>
          <a:xfrm>
            <a:off x="6477000" y="1849347"/>
            <a:ext cx="5433786" cy="3657599"/>
          </a:xfrm>
          <a:prstGeom prst="rect">
            <a:avLst/>
          </a:prstGeom>
          <a:gradFill flip="none" rotWithShape="1">
            <a:gsLst>
              <a:gs pos="50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16000" rIns="288000" bIns="288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800" dirty="0">
                <a:solidFill>
                  <a:prstClr val="white"/>
                </a:solidFill>
                <a:latin typeface="Gesta Md"/>
                <a:ea typeface="微软雅黑"/>
                <a:sym typeface="+mn-lt"/>
              </a:rPr>
              <a:t>1.8.6.1 A dispensa do PCMSO não desobriga a empresa da realização dos exames médicos e emissão do Atestado de Saúde Ocupacional - ASO.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sta Md"/>
              <a:ea typeface="微软雅黑"/>
              <a:sym typeface="+mn-lt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F330579F-873E-65C2-0DB7-0253B7BBF6F7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FA406A3E-C12B-3503-A792-C31490E675A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4" name="矩形 9">
              <a:extLst>
                <a:ext uri="{FF2B5EF4-FFF2-40B4-BE49-F238E27FC236}">
                  <a16:creationId xmlns:a16="http://schemas.microsoft.com/office/drawing/2014/main" id="{CE6E01E0-334E-4687-E030-5300AEC12C41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pic>
        <p:nvPicPr>
          <p:cNvPr id="9218" name="Picture 2" descr="PPRA e PCMSO são obrigatórios para sua empresa. Conheça-os melhor">
            <a:extLst>
              <a:ext uri="{FF2B5EF4-FFF2-40B4-BE49-F238E27FC236}">
                <a16:creationId xmlns:a16="http://schemas.microsoft.com/office/drawing/2014/main" id="{4BB3A672-382B-30EB-332D-9C5B6058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93" y="1849347"/>
            <a:ext cx="59626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20C32F53-704E-222F-4B40-136E3D6883F3}"/>
              </a:ext>
            </a:extLst>
          </p:cNvPr>
          <p:cNvSpPr txBox="1"/>
          <p:nvPr/>
        </p:nvSpPr>
        <p:spPr>
          <a:xfrm>
            <a:off x="10165042" y="3904380"/>
            <a:ext cx="1745744" cy="2380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11500" b="1" dirty="0">
                <a:solidFill>
                  <a:schemeClr val="bg1"/>
                </a:solidFill>
                <a:latin typeface="Gesta Md"/>
                <a:ea typeface="微软雅黑"/>
              </a:rPr>
              <a:t>”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  <p:pic>
        <p:nvPicPr>
          <p:cNvPr id="8" name="Imagem 7" descr="Texto&#10;&#10;Descrição gerada automaticamente com confiança baixa">
            <a:extLst>
              <a:ext uri="{FF2B5EF4-FFF2-40B4-BE49-F238E27FC236}">
                <a16:creationId xmlns:a16="http://schemas.microsoft.com/office/drawing/2014/main" id="{94955F02-1905-4F16-D9D8-D310B5160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3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D177BE24-39E0-B26E-9B33-9F786540E1B2}"/>
              </a:ext>
            </a:extLst>
          </p:cNvPr>
          <p:cNvSpPr/>
          <p:nvPr/>
        </p:nvSpPr>
        <p:spPr>
          <a:xfrm>
            <a:off x="-1" y="303133"/>
            <a:ext cx="8089967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464EE5D-ADEB-5878-403B-85DE49CBC50A}"/>
              </a:ext>
            </a:extLst>
          </p:cNvPr>
          <p:cNvSpPr/>
          <p:nvPr/>
        </p:nvSpPr>
        <p:spPr>
          <a:xfrm>
            <a:off x="4612143" y="1628194"/>
            <a:ext cx="7332207" cy="41596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6846079B-2CDB-DF46-7308-F40D1E790360}"/>
              </a:ext>
            </a:extLst>
          </p:cNvPr>
          <p:cNvSpPr txBox="1"/>
          <p:nvPr/>
        </p:nvSpPr>
        <p:spPr>
          <a:xfrm>
            <a:off x="4960428" y="3825790"/>
            <a:ext cx="6817915" cy="179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/>
                <a:ea typeface="微软雅黑"/>
              </a:rPr>
              <a:t>Ou seja, para se aplicar o </a:t>
            </a:r>
            <a:r>
              <a:rPr lang="pt-BR" altLang="zh-CN" sz="20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微软雅黑"/>
                <a:ea typeface="微软雅黑"/>
              </a:rPr>
              <a:t>sub-item</a:t>
            </a:r>
            <a:r>
              <a:rPr lang="pt-BR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/>
                <a:ea typeface="微软雅黑"/>
              </a:rPr>
              <a:t> 1.8.6 é necessário estar isento de riscos físicos, químicos, biológicos e ergonômicos. Para chegar a essa conclusão, é necessário realizar uma análise ergonômica preliminar.</a:t>
            </a:r>
          </a:p>
        </p:txBody>
      </p:sp>
      <p:sp>
        <p:nvSpPr>
          <p:cNvPr id="5" name="文本框 24">
            <a:extLst>
              <a:ext uri="{FF2B5EF4-FFF2-40B4-BE49-F238E27FC236}">
                <a16:creationId xmlns:a16="http://schemas.microsoft.com/office/drawing/2014/main" id="{6EA4ABCC-6161-151E-5F6A-A63459C6F886}"/>
              </a:ext>
            </a:extLst>
          </p:cNvPr>
          <p:cNvSpPr txBox="1"/>
          <p:nvPr/>
        </p:nvSpPr>
        <p:spPr>
          <a:xfrm>
            <a:off x="4880577" y="1628194"/>
            <a:ext cx="7224338" cy="13306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pt-BR" altLang="zh-CN" sz="2000" b="1" dirty="0">
                <a:solidFill>
                  <a:srgbClr val="623E98"/>
                </a:solidFill>
                <a:latin typeface="微软雅黑"/>
                <a:ea typeface="微软雅黑"/>
                <a:cs typeface="+mn-ea"/>
                <a:sym typeface="+mn-lt"/>
              </a:rPr>
              <a:t>Esse item é equivalente ao anterior, porém permite isentar da elaboração de PCMSO, mas, nesse caso, somente na ausência também dos riscos ergonômicos.</a:t>
            </a:r>
          </a:p>
        </p:txBody>
      </p:sp>
      <p:cxnSp>
        <p:nvCxnSpPr>
          <p:cNvPr id="6" name="直接连接符 27">
            <a:extLst>
              <a:ext uri="{FF2B5EF4-FFF2-40B4-BE49-F238E27FC236}">
                <a16:creationId xmlns:a16="http://schemas.microsoft.com/office/drawing/2014/main" id="{9C16DADC-94C9-D226-8BA6-7475CE0A4CE4}"/>
              </a:ext>
            </a:extLst>
          </p:cNvPr>
          <p:cNvCxnSpPr/>
          <p:nvPr/>
        </p:nvCxnSpPr>
        <p:spPr>
          <a:xfrm>
            <a:off x="4880577" y="3505200"/>
            <a:ext cx="1957587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18">
            <a:extLst>
              <a:ext uri="{FF2B5EF4-FFF2-40B4-BE49-F238E27FC236}">
                <a16:creationId xmlns:a16="http://schemas.microsoft.com/office/drawing/2014/main" id="{1B1AD36F-047C-ED75-EDF7-F2B5387622D8}"/>
              </a:ext>
            </a:extLst>
          </p:cNvPr>
          <p:cNvSpPr/>
          <p:nvPr/>
        </p:nvSpPr>
        <p:spPr>
          <a:xfrm>
            <a:off x="4880577" y="3414001"/>
            <a:ext cx="2363057" cy="167663"/>
          </a:xfrm>
          <a:prstGeom prst="rect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7410" name="Picture 2" descr="Dicas de ergonomia para quem trabalha em Indústrias">
            <a:extLst>
              <a:ext uri="{FF2B5EF4-FFF2-40B4-BE49-F238E27FC236}">
                <a16:creationId xmlns:a16="http://schemas.microsoft.com/office/drawing/2014/main" id="{66942451-4D06-0D70-773D-66681A58C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9"/>
          <a:stretch/>
        </p:blipFill>
        <p:spPr bwMode="auto">
          <a:xfrm>
            <a:off x="413657" y="2222208"/>
            <a:ext cx="3989298" cy="300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7">
            <a:extLst>
              <a:ext uri="{FF2B5EF4-FFF2-40B4-BE49-F238E27FC236}">
                <a16:creationId xmlns:a16="http://schemas.microsoft.com/office/drawing/2014/main" id="{396875D0-E77B-531C-2732-E053AC758635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11" name="文本框 8">
              <a:extLst>
                <a:ext uri="{FF2B5EF4-FFF2-40B4-BE49-F238E27FC236}">
                  <a16:creationId xmlns:a16="http://schemas.microsoft.com/office/drawing/2014/main" id="{79B4BFC8-E8EA-7192-A455-370950D905B6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D70B9F35-C140-C974-4D55-CE9050FCE497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  <p:pic>
        <p:nvPicPr>
          <p:cNvPr id="10" name="Imagem 9" descr="Texto&#10;&#10;Descrição gerada automaticamente com confiança baixa">
            <a:extLst>
              <a:ext uri="{FF2B5EF4-FFF2-40B4-BE49-F238E27FC236}">
                <a16:creationId xmlns:a16="http://schemas.microsoft.com/office/drawing/2014/main" id="{CB6CC352-EBFA-64EB-FD30-57DC93F9CB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904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/>
          </p:cNvSpPr>
          <p:nvPr/>
        </p:nvSpPr>
        <p:spPr bwMode="auto">
          <a:xfrm>
            <a:off x="3136900" y="1295400"/>
            <a:ext cx="5471730" cy="5557177"/>
          </a:xfrm>
          <a:custGeom>
            <a:avLst/>
            <a:gdLst>
              <a:gd name="T0" fmla="*/ 2010 w 2010"/>
              <a:gd name="T1" fmla="*/ 10 h 2005"/>
              <a:gd name="T2" fmla="*/ 1056 w 2010"/>
              <a:gd name="T3" fmla="*/ 22 h 2005"/>
              <a:gd name="T4" fmla="*/ 840 w 2010"/>
              <a:gd name="T5" fmla="*/ 88 h 2005"/>
              <a:gd name="T6" fmla="*/ 944 w 2010"/>
              <a:gd name="T7" fmla="*/ 153 h 2005"/>
              <a:gd name="T8" fmla="*/ 1052 w 2010"/>
              <a:gd name="T9" fmla="*/ 268 h 2005"/>
              <a:gd name="T10" fmla="*/ 351 w 2010"/>
              <a:gd name="T11" fmla="*/ 392 h 2005"/>
              <a:gd name="T12" fmla="*/ 136 w 2010"/>
              <a:gd name="T13" fmla="*/ 503 h 2005"/>
              <a:gd name="T14" fmla="*/ 456 w 2010"/>
              <a:gd name="T15" fmla="*/ 832 h 2005"/>
              <a:gd name="T16" fmla="*/ 1097 w 2010"/>
              <a:gd name="T17" fmla="*/ 1185 h 2005"/>
              <a:gd name="T18" fmla="*/ 0 w 2010"/>
              <a:gd name="T19" fmla="*/ 2005 h 2005"/>
              <a:gd name="T20" fmla="*/ 1108 w 2010"/>
              <a:gd name="T21" fmla="*/ 2005 h 2005"/>
              <a:gd name="T22" fmla="*/ 1665 w 2010"/>
              <a:gd name="T23" fmla="*/ 1333 h 2005"/>
              <a:gd name="T24" fmla="*/ 1535 w 2010"/>
              <a:gd name="T25" fmla="*/ 1106 h 2005"/>
              <a:gd name="T26" fmla="*/ 912 w 2010"/>
              <a:gd name="T27" fmla="*/ 804 h 2005"/>
              <a:gd name="T28" fmla="*/ 437 w 2010"/>
              <a:gd name="T29" fmla="*/ 534 h 2005"/>
              <a:gd name="T30" fmla="*/ 677 w 2010"/>
              <a:gd name="T31" fmla="*/ 454 h 2005"/>
              <a:gd name="T32" fmla="*/ 1276 w 2010"/>
              <a:gd name="T33" fmla="*/ 300 h 2005"/>
              <a:gd name="T34" fmla="*/ 1308 w 2010"/>
              <a:gd name="T35" fmla="*/ 185 h 2005"/>
              <a:gd name="T36" fmla="*/ 1037 w 2010"/>
              <a:gd name="T37" fmla="*/ 99 h 2005"/>
              <a:gd name="T38" fmla="*/ 1023 w 2010"/>
              <a:gd name="T39" fmla="*/ 79 h 2005"/>
              <a:gd name="T40" fmla="*/ 1083 w 2010"/>
              <a:gd name="T41" fmla="*/ 64 h 2005"/>
              <a:gd name="T42" fmla="*/ 1627 w 2010"/>
              <a:gd name="T43" fmla="*/ 42 h 2005"/>
              <a:gd name="T44" fmla="*/ 2010 w 2010"/>
              <a:gd name="T45" fmla="*/ 33 h 2005"/>
              <a:gd name="T46" fmla="*/ 2010 w 2010"/>
              <a:gd name="T47" fmla="*/ 10 h 2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010" h="2005">
                <a:moveTo>
                  <a:pt x="2010" y="10"/>
                </a:moveTo>
                <a:cubicBezTo>
                  <a:pt x="2010" y="10"/>
                  <a:pt x="1307" y="0"/>
                  <a:pt x="1056" y="22"/>
                </a:cubicBezTo>
                <a:cubicBezTo>
                  <a:pt x="1013" y="26"/>
                  <a:pt x="844" y="37"/>
                  <a:pt x="840" y="88"/>
                </a:cubicBezTo>
                <a:cubicBezTo>
                  <a:pt x="837" y="130"/>
                  <a:pt x="917" y="147"/>
                  <a:pt x="944" y="153"/>
                </a:cubicBezTo>
                <a:cubicBezTo>
                  <a:pt x="1007" y="168"/>
                  <a:pt x="1204" y="201"/>
                  <a:pt x="1052" y="268"/>
                </a:cubicBezTo>
                <a:cubicBezTo>
                  <a:pt x="834" y="364"/>
                  <a:pt x="580" y="341"/>
                  <a:pt x="351" y="392"/>
                </a:cubicBezTo>
                <a:cubicBezTo>
                  <a:pt x="258" y="412"/>
                  <a:pt x="176" y="445"/>
                  <a:pt x="136" y="503"/>
                </a:cubicBezTo>
                <a:cubicBezTo>
                  <a:pt x="31" y="649"/>
                  <a:pt x="376" y="794"/>
                  <a:pt x="456" y="832"/>
                </a:cubicBezTo>
                <a:cubicBezTo>
                  <a:pt x="559" y="882"/>
                  <a:pt x="983" y="1025"/>
                  <a:pt x="1097" y="1185"/>
                </a:cubicBezTo>
                <a:cubicBezTo>
                  <a:pt x="1276" y="1436"/>
                  <a:pt x="182" y="1916"/>
                  <a:pt x="0" y="2005"/>
                </a:cubicBezTo>
                <a:cubicBezTo>
                  <a:pt x="1108" y="2005"/>
                  <a:pt x="1108" y="2005"/>
                  <a:pt x="1108" y="2005"/>
                </a:cubicBezTo>
                <a:cubicBezTo>
                  <a:pt x="1158" y="2005"/>
                  <a:pt x="1655" y="1572"/>
                  <a:pt x="1665" y="1333"/>
                </a:cubicBezTo>
                <a:cubicBezTo>
                  <a:pt x="1669" y="1246"/>
                  <a:pt x="1604" y="1165"/>
                  <a:pt x="1535" y="1106"/>
                </a:cubicBezTo>
                <a:cubicBezTo>
                  <a:pt x="1352" y="949"/>
                  <a:pt x="1125" y="894"/>
                  <a:pt x="912" y="804"/>
                </a:cubicBezTo>
                <a:cubicBezTo>
                  <a:pt x="811" y="761"/>
                  <a:pt x="425" y="616"/>
                  <a:pt x="437" y="534"/>
                </a:cubicBezTo>
                <a:cubicBezTo>
                  <a:pt x="446" y="476"/>
                  <a:pt x="589" y="461"/>
                  <a:pt x="677" y="454"/>
                </a:cubicBezTo>
                <a:cubicBezTo>
                  <a:pt x="874" y="440"/>
                  <a:pt x="1106" y="397"/>
                  <a:pt x="1276" y="300"/>
                </a:cubicBezTo>
                <a:cubicBezTo>
                  <a:pt x="1363" y="251"/>
                  <a:pt x="1353" y="213"/>
                  <a:pt x="1308" y="185"/>
                </a:cubicBezTo>
                <a:cubicBezTo>
                  <a:pt x="1228" y="134"/>
                  <a:pt x="1124" y="136"/>
                  <a:pt x="1037" y="99"/>
                </a:cubicBezTo>
                <a:cubicBezTo>
                  <a:pt x="1023" y="93"/>
                  <a:pt x="1014" y="86"/>
                  <a:pt x="1023" y="79"/>
                </a:cubicBezTo>
                <a:cubicBezTo>
                  <a:pt x="1030" y="74"/>
                  <a:pt x="1048" y="69"/>
                  <a:pt x="1083" y="64"/>
                </a:cubicBezTo>
                <a:cubicBezTo>
                  <a:pt x="1262" y="41"/>
                  <a:pt x="1446" y="47"/>
                  <a:pt x="1627" y="42"/>
                </a:cubicBezTo>
                <a:cubicBezTo>
                  <a:pt x="1768" y="39"/>
                  <a:pt x="2010" y="33"/>
                  <a:pt x="2010" y="33"/>
                </a:cubicBezTo>
                <a:lnTo>
                  <a:pt x="2010" y="10"/>
                </a:lnTo>
                <a:close/>
              </a:path>
            </a:pathLst>
          </a:custGeom>
          <a:gradFill>
            <a:gsLst>
              <a:gs pos="50000">
                <a:srgbClr val="FFFFFF">
                  <a:alpha val="67000"/>
                </a:srgbClr>
              </a:gs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330200" dist="190500" dir="36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360711" y="2452127"/>
            <a:ext cx="1470578" cy="1621861"/>
            <a:chOff x="5841725" y="3831772"/>
            <a:chExt cx="1470578" cy="1621861"/>
          </a:xfrm>
        </p:grpSpPr>
        <p:pic>
          <p:nvPicPr>
            <p:cNvPr id="6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1725" y="4747193"/>
              <a:ext cx="1470578" cy="706440"/>
            </a:xfrm>
            <a:prstGeom prst="rect">
              <a:avLst/>
            </a:prstGeom>
          </p:spPr>
        </p:pic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71735" y="3831772"/>
              <a:ext cx="1020763" cy="1546225"/>
            </a:xfrm>
            <a:custGeom>
              <a:avLst/>
              <a:gdLst>
                <a:gd name="T0" fmla="*/ 272 w 272"/>
                <a:gd name="T1" fmla="*/ 136 h 411"/>
                <a:gd name="T2" fmla="*/ 136 w 272"/>
                <a:gd name="T3" fmla="*/ 411 h 411"/>
                <a:gd name="T4" fmla="*/ 0 w 272"/>
                <a:gd name="T5" fmla="*/ 136 h 411"/>
                <a:gd name="T6" fmla="*/ 136 w 272"/>
                <a:gd name="T7" fmla="*/ 0 h 411"/>
                <a:gd name="T8" fmla="*/ 272 w 272"/>
                <a:gd name="T9" fmla="*/ 13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gradFill>
              <a:gsLst>
                <a:gs pos="50000">
                  <a:srgbClr val="1C83AE"/>
                </a:gs>
                <a:gs pos="0">
                  <a:srgbClr val="329CD6"/>
                </a:gs>
                <a:gs pos="100000">
                  <a:srgbClr val="623E98"/>
                </a:gs>
              </a:gsLst>
              <a:lin ang="81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6206672" y="3968297"/>
              <a:ext cx="750888" cy="747713"/>
            </a:xfrm>
            <a:prstGeom prst="ellipse">
              <a:avLst/>
            </a:prstGeom>
            <a:solidFill>
              <a:srgbClr val="F5F5F5"/>
            </a:solidFill>
            <a:ln w="12700">
              <a:gradFill flip="none" rotWithShape="1">
                <a:gsLst>
                  <a:gs pos="4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39700" dist="139700" dir="8100000" sx="95000" sy="9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119ABC"/>
                  </a:solidFill>
                  <a:latin typeface="Gesta Md"/>
                  <a:ea typeface="微软雅黑"/>
                  <a:cs typeface="+mn-ea"/>
                  <a:sym typeface="+mn-lt"/>
                </a:rPr>
                <a:t>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19ABC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26" name="TextBox 39"/>
          <p:cNvSpPr txBox="1"/>
          <p:nvPr/>
        </p:nvSpPr>
        <p:spPr>
          <a:xfrm>
            <a:off x="7540768" y="1580998"/>
            <a:ext cx="4324661" cy="249299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defRPr/>
            </a:pPr>
            <a:r>
              <a:rPr lang="pt-BR" altLang="zh-CN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A "análise ergonômica preliminar" (AEP) é uma etapa inicial da avaliação ergonômica do trabalho conforme a NR-17. </a:t>
            </a:r>
          </a:p>
          <a:p>
            <a:pPr lvl="0">
              <a:defRPr/>
            </a:pPr>
            <a:endParaRPr lang="pt-BR" altLang="zh-CN" b="1" dirty="0">
              <a:solidFill>
                <a:srgbClr val="F5E6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sta Md"/>
              <a:ea typeface="微软雅黑"/>
              <a:cs typeface="+mn-ea"/>
              <a:sym typeface="+mn-lt"/>
            </a:endParaRPr>
          </a:p>
          <a:p>
            <a:pPr lvl="0">
              <a:defRPr/>
            </a:pPr>
            <a:r>
              <a:rPr lang="pt-BR" altLang="zh-CN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Consiste em uma avaliação simplificada que busca identificar, de forma preliminar, situações de desconforto, fadiga ou sobrecarga que possam afetar os trabalhadores. 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5E6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grpSp>
        <p:nvGrpSpPr>
          <p:cNvPr id="33" name="组合 4">
            <a:extLst>
              <a:ext uri="{FF2B5EF4-FFF2-40B4-BE49-F238E27FC236}">
                <a16:creationId xmlns:a16="http://schemas.microsoft.com/office/drawing/2014/main" id="{1AB80902-53FA-AEB1-B9F1-18AECE8CDB00}"/>
              </a:ext>
            </a:extLst>
          </p:cNvPr>
          <p:cNvGrpSpPr/>
          <p:nvPr/>
        </p:nvGrpSpPr>
        <p:grpSpPr>
          <a:xfrm>
            <a:off x="3513263" y="4465562"/>
            <a:ext cx="1949764" cy="2150340"/>
            <a:chOff x="5841725" y="3831772"/>
            <a:chExt cx="1470578" cy="1621861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3289AC5-F56B-6317-EBB8-E885F5361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1725" y="4747193"/>
              <a:ext cx="1470578" cy="706440"/>
            </a:xfrm>
            <a:prstGeom prst="rect">
              <a:avLst/>
            </a:prstGeom>
          </p:spPr>
        </p:pic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8A0CB5D-F3CD-AC15-B4A7-A2C90B3E9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1735" y="3831772"/>
              <a:ext cx="1020763" cy="1546225"/>
            </a:xfrm>
            <a:custGeom>
              <a:avLst/>
              <a:gdLst>
                <a:gd name="T0" fmla="*/ 272 w 272"/>
                <a:gd name="T1" fmla="*/ 136 h 411"/>
                <a:gd name="T2" fmla="*/ 136 w 272"/>
                <a:gd name="T3" fmla="*/ 411 h 411"/>
                <a:gd name="T4" fmla="*/ 0 w 272"/>
                <a:gd name="T5" fmla="*/ 136 h 411"/>
                <a:gd name="T6" fmla="*/ 136 w 272"/>
                <a:gd name="T7" fmla="*/ 0 h 411"/>
                <a:gd name="T8" fmla="*/ 272 w 272"/>
                <a:gd name="T9" fmla="*/ 13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gradFill>
              <a:gsLst>
                <a:gs pos="50000">
                  <a:srgbClr val="1C83AE"/>
                </a:gs>
                <a:gs pos="0">
                  <a:srgbClr val="329CD6"/>
                </a:gs>
                <a:gs pos="100000">
                  <a:srgbClr val="623E98"/>
                </a:gs>
              </a:gsLst>
              <a:lin ang="81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6" name="Oval 6">
              <a:extLst>
                <a:ext uri="{FF2B5EF4-FFF2-40B4-BE49-F238E27FC236}">
                  <a16:creationId xmlns:a16="http://schemas.microsoft.com/office/drawing/2014/main" id="{42262CFF-0493-0C35-84AC-0115E3263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6672" y="3968297"/>
              <a:ext cx="750888" cy="747713"/>
            </a:xfrm>
            <a:prstGeom prst="ellipse">
              <a:avLst/>
            </a:prstGeom>
            <a:solidFill>
              <a:srgbClr val="F5F5F5"/>
            </a:solidFill>
            <a:ln w="12700">
              <a:gradFill flip="none" rotWithShape="1">
                <a:gsLst>
                  <a:gs pos="4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39700" dist="139700" dir="8100000" sx="95000" sy="9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119ABC"/>
                  </a:solidFill>
                  <a:effectLst/>
                  <a:uLnTx/>
                  <a:uFillTx/>
                  <a:latin typeface="Gesta Md"/>
                  <a:ea typeface="微软雅黑"/>
                  <a:cs typeface="+mn-ea"/>
                  <a:sym typeface="+mn-lt"/>
                </a:rPr>
                <a:t>2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19ABC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7" name="TextBox 39">
            <a:extLst>
              <a:ext uri="{FF2B5EF4-FFF2-40B4-BE49-F238E27FC236}">
                <a16:creationId xmlns:a16="http://schemas.microsoft.com/office/drawing/2014/main" id="{3676CF41-CB12-EEB0-EA9F-D593FDEAFEF5}"/>
              </a:ext>
            </a:extLst>
          </p:cNvPr>
          <p:cNvSpPr txBox="1"/>
          <p:nvPr/>
        </p:nvSpPr>
        <p:spPr>
          <a:xfrm>
            <a:off x="356512" y="3111384"/>
            <a:ext cx="3399039" cy="338554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defRPr/>
            </a:pPr>
            <a:r>
              <a:rPr lang="pt-BR" altLang="zh-CN" sz="2000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É realizada por meio de observações e análise das condições de trabalho, visando identificar possíveis problemas ergonômicos. </a:t>
            </a:r>
          </a:p>
          <a:p>
            <a:pPr lvl="0">
              <a:defRPr/>
            </a:pPr>
            <a:endParaRPr lang="pt-BR" altLang="zh-CN" sz="2000" b="1" dirty="0">
              <a:solidFill>
                <a:srgbClr val="F5E6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sta Md"/>
              <a:ea typeface="微软雅黑"/>
              <a:cs typeface="+mn-ea"/>
              <a:sym typeface="+mn-lt"/>
            </a:endParaRPr>
          </a:p>
          <a:p>
            <a:pPr lvl="0">
              <a:defRPr/>
            </a:pPr>
            <a:r>
              <a:rPr lang="pt-BR" altLang="zh-CN" sz="2000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Seu objetivo principal é fornecer subsídios para ações corretivas ou para a realização de uma análise ergonômica mais detalhada.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5E6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grpSp>
        <p:nvGrpSpPr>
          <p:cNvPr id="21" name="组合 7">
            <a:extLst>
              <a:ext uri="{FF2B5EF4-FFF2-40B4-BE49-F238E27FC236}">
                <a16:creationId xmlns:a16="http://schemas.microsoft.com/office/drawing/2014/main" id="{7ADB1165-F904-433A-E219-7907C83199C1}"/>
              </a:ext>
            </a:extLst>
          </p:cNvPr>
          <p:cNvGrpSpPr/>
          <p:nvPr/>
        </p:nvGrpSpPr>
        <p:grpSpPr>
          <a:xfrm>
            <a:off x="521656" y="263135"/>
            <a:ext cx="7568311" cy="707886"/>
            <a:chOff x="521656" y="263135"/>
            <a:chExt cx="7568311" cy="707886"/>
          </a:xfrm>
        </p:grpSpPr>
        <p:sp>
          <p:nvSpPr>
            <p:cNvPr id="23" name="文本框 8">
              <a:extLst>
                <a:ext uri="{FF2B5EF4-FFF2-40B4-BE49-F238E27FC236}">
                  <a16:creationId xmlns:a16="http://schemas.microsoft.com/office/drawing/2014/main" id="{E06BEB86-D962-0041-6000-7040F9D8F64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CastleTUlt" panose="020E0902050906030204" pitchFamily="34" charset="0"/>
                </a:rPr>
                <a:t>03</a:t>
              </a:r>
              <a:endParaRPr lang="zh-CN" altLang="en-US" sz="4000" dirty="0">
                <a:solidFill>
                  <a:schemeClr val="bg1"/>
                </a:solidFill>
                <a:latin typeface="CastleTUlt" panose="020E0902050906030204" pitchFamily="34" charset="0"/>
              </a:endParaRPr>
            </a:p>
          </p:txBody>
        </p:sp>
        <p:sp>
          <p:nvSpPr>
            <p:cNvPr id="25" name="矩形 9">
              <a:extLst>
                <a:ext uri="{FF2B5EF4-FFF2-40B4-BE49-F238E27FC236}">
                  <a16:creationId xmlns:a16="http://schemas.microsoft.com/office/drawing/2014/main" id="{861591EC-1EA7-9AEB-9C6E-832BC21F1398}"/>
                </a:ext>
              </a:extLst>
            </p:cNvPr>
            <p:cNvSpPr/>
            <p:nvPr/>
          </p:nvSpPr>
          <p:spPr>
            <a:xfrm>
              <a:off x="1210520" y="432412"/>
              <a:ext cx="687944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Tratamento diferenciado MEI ME EPP e suas condições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488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/>
      <p:bldP spid="3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8D5A7255-C1EC-31D4-C30F-AAE352D11964}"/>
              </a:ext>
            </a:extLst>
          </p:cNvPr>
          <p:cNvSpPr/>
          <p:nvPr/>
        </p:nvSpPr>
        <p:spPr>
          <a:xfrm>
            <a:off x="5156200" y="3300082"/>
            <a:ext cx="6540500" cy="18942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文本框 17"/>
          <p:cNvSpPr txBox="1"/>
          <p:nvPr/>
        </p:nvSpPr>
        <p:spPr>
          <a:xfrm>
            <a:off x="5156200" y="3490135"/>
            <a:ext cx="62865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pt-BR" altLang="zh-CN" sz="4800" dirty="0">
                <a:solidFill>
                  <a:srgbClr val="1C83A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Outros requisitos relevantes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DE986BC-4DCB-4EE8-AEE2-70E830CC1CFD}"/>
              </a:ext>
            </a:extLst>
          </p:cNvPr>
          <p:cNvGrpSpPr/>
          <p:nvPr/>
        </p:nvGrpSpPr>
        <p:grpSpPr>
          <a:xfrm>
            <a:off x="-1" y="0"/>
            <a:ext cx="1190848" cy="6857999"/>
            <a:chOff x="-1" y="1119321"/>
            <a:chExt cx="1190848" cy="438794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D9E8C54-EF60-4CFF-8001-E39E4528EF86}"/>
                </a:ext>
              </a:extLst>
            </p:cNvPr>
            <p:cNvSpPr/>
            <p:nvPr/>
          </p:nvSpPr>
          <p:spPr>
            <a:xfrm>
              <a:off x="-1" y="1119321"/>
              <a:ext cx="903767" cy="4387940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1A57FE04-420F-4F7D-951E-FC0C5C2224FE}"/>
                </a:ext>
              </a:extLst>
            </p:cNvPr>
            <p:cNvSpPr/>
            <p:nvPr/>
          </p:nvSpPr>
          <p:spPr>
            <a:xfrm>
              <a:off x="885761" y="1119321"/>
              <a:ext cx="305086" cy="4387940"/>
            </a:xfrm>
            <a:custGeom>
              <a:avLst/>
              <a:gdLst>
                <a:gd name="connsiteX0" fmla="*/ 0 w 587298"/>
                <a:gd name="connsiteY0" fmla="*/ 0 h 4642621"/>
                <a:gd name="connsiteX1" fmla="*/ 587298 w 587298"/>
                <a:gd name="connsiteY1" fmla="*/ 0 h 4642621"/>
                <a:gd name="connsiteX2" fmla="*/ 587298 w 587298"/>
                <a:gd name="connsiteY2" fmla="*/ 4642621 h 4642621"/>
                <a:gd name="connsiteX3" fmla="*/ 0 w 587298"/>
                <a:gd name="connsiteY3" fmla="*/ 4642621 h 4642621"/>
                <a:gd name="connsiteX4" fmla="*/ 0 w 587298"/>
                <a:gd name="connsiteY4" fmla="*/ 0 h 4642621"/>
                <a:gd name="connsiteX0" fmla="*/ 0 w 597237"/>
                <a:gd name="connsiteY0" fmla="*/ 0 h 4642621"/>
                <a:gd name="connsiteX1" fmla="*/ 587298 w 597237"/>
                <a:gd name="connsiteY1" fmla="*/ 0 h 4642621"/>
                <a:gd name="connsiteX2" fmla="*/ 597237 w 597237"/>
                <a:gd name="connsiteY2" fmla="*/ 4473655 h 4642621"/>
                <a:gd name="connsiteX3" fmla="*/ 0 w 597237"/>
                <a:gd name="connsiteY3" fmla="*/ 4642621 h 4642621"/>
                <a:gd name="connsiteX4" fmla="*/ 0 w 597237"/>
                <a:gd name="connsiteY4" fmla="*/ 0 h 4642621"/>
                <a:gd name="connsiteX0" fmla="*/ 0 w 597237"/>
                <a:gd name="connsiteY0" fmla="*/ 0 h 4642621"/>
                <a:gd name="connsiteX1" fmla="*/ 597237 w 597237"/>
                <a:gd name="connsiteY1" fmla="*/ 168965 h 4642621"/>
                <a:gd name="connsiteX2" fmla="*/ 597237 w 597237"/>
                <a:gd name="connsiteY2" fmla="*/ 4473655 h 4642621"/>
                <a:gd name="connsiteX3" fmla="*/ 0 w 597237"/>
                <a:gd name="connsiteY3" fmla="*/ 4642621 h 4642621"/>
                <a:gd name="connsiteX4" fmla="*/ 0 w 597237"/>
                <a:gd name="connsiteY4" fmla="*/ 0 h 4642621"/>
                <a:gd name="connsiteX0" fmla="*/ 0 w 607176"/>
                <a:gd name="connsiteY0" fmla="*/ 0 h 4642621"/>
                <a:gd name="connsiteX1" fmla="*/ 607176 w 607176"/>
                <a:gd name="connsiteY1" fmla="*/ 288234 h 4642621"/>
                <a:gd name="connsiteX2" fmla="*/ 597237 w 607176"/>
                <a:gd name="connsiteY2" fmla="*/ 4473655 h 4642621"/>
                <a:gd name="connsiteX3" fmla="*/ 0 w 607176"/>
                <a:gd name="connsiteY3" fmla="*/ 4642621 h 4642621"/>
                <a:gd name="connsiteX4" fmla="*/ 0 w 607176"/>
                <a:gd name="connsiteY4" fmla="*/ 0 h 4642621"/>
                <a:gd name="connsiteX0" fmla="*/ 0 w 607176"/>
                <a:gd name="connsiteY0" fmla="*/ 0 h 4642621"/>
                <a:gd name="connsiteX1" fmla="*/ 607176 w 607176"/>
                <a:gd name="connsiteY1" fmla="*/ 288234 h 4642621"/>
                <a:gd name="connsiteX2" fmla="*/ 597237 w 607176"/>
                <a:gd name="connsiteY2" fmla="*/ 4513412 h 4642621"/>
                <a:gd name="connsiteX3" fmla="*/ 0 w 607176"/>
                <a:gd name="connsiteY3" fmla="*/ 4642621 h 4642621"/>
                <a:gd name="connsiteX4" fmla="*/ 0 w 607176"/>
                <a:gd name="connsiteY4" fmla="*/ 0 h 464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176" h="4642621">
                  <a:moveTo>
                    <a:pt x="0" y="0"/>
                  </a:moveTo>
                  <a:lnTo>
                    <a:pt x="607176" y="288234"/>
                  </a:lnTo>
                  <a:lnTo>
                    <a:pt x="597237" y="4513412"/>
                  </a:lnTo>
                  <a:lnTo>
                    <a:pt x="0" y="46426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3E9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3130077-26DD-4DE2-B2DA-E57A0D9BEACB}"/>
              </a:ext>
            </a:extLst>
          </p:cNvPr>
          <p:cNvSpPr txBox="1"/>
          <p:nvPr/>
        </p:nvSpPr>
        <p:spPr>
          <a:xfrm>
            <a:off x="4965504" y="1521212"/>
            <a:ext cx="2923877" cy="147732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</a:rPr>
              <a:t>RTE 04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AC76E9D-EA3C-40C1-98BD-1CDBE7B4F91A}"/>
              </a:ext>
            </a:extLst>
          </p:cNvPr>
          <p:cNvSpPr txBox="1"/>
          <p:nvPr/>
        </p:nvSpPr>
        <p:spPr>
          <a:xfrm>
            <a:off x="3773260" y="1521199"/>
            <a:ext cx="1110882" cy="147732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</a:rPr>
              <a:t>PA</a:t>
            </a:r>
          </a:p>
        </p:txBody>
      </p: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0F2BC13F-81BF-2C22-5D31-6F105BA5C8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pic>
        <p:nvPicPr>
          <p:cNvPr id="6146" name="Picture 2" descr="Segurança do Trabalho - Tecnim">
            <a:extLst>
              <a:ext uri="{FF2B5EF4-FFF2-40B4-BE49-F238E27FC236}">
                <a16:creationId xmlns:a16="http://schemas.microsoft.com/office/drawing/2014/main" id="{54B1A971-95D5-7518-CE54-27FC3715D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799" y="247649"/>
            <a:ext cx="4762500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948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1.85185E-6 L -3.54167E-6 -0.1178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85185E-6 L 1.875E-6 -0.11783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1" grpId="1"/>
      <p:bldP spid="28" grpId="0"/>
      <p:bldP spid="2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Texto&#10;&#10;Descrição gerada automaticamente com confiança baixa">
            <a:extLst>
              <a:ext uri="{FF2B5EF4-FFF2-40B4-BE49-F238E27FC236}">
                <a16:creationId xmlns:a16="http://schemas.microsoft.com/office/drawing/2014/main" id="{907D69CE-A080-EA20-5129-E254EE322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1" y="6111643"/>
            <a:ext cx="2261621" cy="627889"/>
          </a:xfrm>
          <a:prstGeom prst="rect">
            <a:avLst/>
          </a:prstGeom>
        </p:spPr>
      </p:pic>
      <p:sp>
        <p:nvSpPr>
          <p:cNvPr id="4" name="Freeform 6"/>
          <p:cNvSpPr>
            <a:spLocks/>
          </p:cNvSpPr>
          <p:nvPr/>
        </p:nvSpPr>
        <p:spPr bwMode="auto">
          <a:xfrm>
            <a:off x="5803900" y="482600"/>
            <a:ext cx="6382065" cy="6369977"/>
          </a:xfrm>
          <a:custGeom>
            <a:avLst/>
            <a:gdLst>
              <a:gd name="T0" fmla="*/ 2010 w 2010"/>
              <a:gd name="T1" fmla="*/ 10 h 2005"/>
              <a:gd name="T2" fmla="*/ 1056 w 2010"/>
              <a:gd name="T3" fmla="*/ 22 h 2005"/>
              <a:gd name="T4" fmla="*/ 840 w 2010"/>
              <a:gd name="T5" fmla="*/ 88 h 2005"/>
              <a:gd name="T6" fmla="*/ 944 w 2010"/>
              <a:gd name="T7" fmla="*/ 153 h 2005"/>
              <a:gd name="T8" fmla="*/ 1052 w 2010"/>
              <a:gd name="T9" fmla="*/ 268 h 2005"/>
              <a:gd name="T10" fmla="*/ 351 w 2010"/>
              <a:gd name="T11" fmla="*/ 392 h 2005"/>
              <a:gd name="T12" fmla="*/ 136 w 2010"/>
              <a:gd name="T13" fmla="*/ 503 h 2005"/>
              <a:gd name="T14" fmla="*/ 456 w 2010"/>
              <a:gd name="T15" fmla="*/ 832 h 2005"/>
              <a:gd name="T16" fmla="*/ 1097 w 2010"/>
              <a:gd name="T17" fmla="*/ 1185 h 2005"/>
              <a:gd name="T18" fmla="*/ 0 w 2010"/>
              <a:gd name="T19" fmla="*/ 2005 h 2005"/>
              <a:gd name="T20" fmla="*/ 1108 w 2010"/>
              <a:gd name="T21" fmla="*/ 2005 h 2005"/>
              <a:gd name="T22" fmla="*/ 1665 w 2010"/>
              <a:gd name="T23" fmla="*/ 1333 h 2005"/>
              <a:gd name="T24" fmla="*/ 1535 w 2010"/>
              <a:gd name="T25" fmla="*/ 1106 h 2005"/>
              <a:gd name="T26" fmla="*/ 912 w 2010"/>
              <a:gd name="T27" fmla="*/ 804 h 2005"/>
              <a:gd name="T28" fmla="*/ 437 w 2010"/>
              <a:gd name="T29" fmla="*/ 534 h 2005"/>
              <a:gd name="T30" fmla="*/ 677 w 2010"/>
              <a:gd name="T31" fmla="*/ 454 h 2005"/>
              <a:gd name="T32" fmla="*/ 1276 w 2010"/>
              <a:gd name="T33" fmla="*/ 300 h 2005"/>
              <a:gd name="T34" fmla="*/ 1308 w 2010"/>
              <a:gd name="T35" fmla="*/ 185 h 2005"/>
              <a:gd name="T36" fmla="*/ 1037 w 2010"/>
              <a:gd name="T37" fmla="*/ 99 h 2005"/>
              <a:gd name="T38" fmla="*/ 1023 w 2010"/>
              <a:gd name="T39" fmla="*/ 79 h 2005"/>
              <a:gd name="T40" fmla="*/ 1083 w 2010"/>
              <a:gd name="T41" fmla="*/ 64 h 2005"/>
              <a:gd name="T42" fmla="*/ 1627 w 2010"/>
              <a:gd name="T43" fmla="*/ 42 h 2005"/>
              <a:gd name="T44" fmla="*/ 2010 w 2010"/>
              <a:gd name="T45" fmla="*/ 33 h 2005"/>
              <a:gd name="T46" fmla="*/ 2010 w 2010"/>
              <a:gd name="T47" fmla="*/ 10 h 2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010" h="2005">
                <a:moveTo>
                  <a:pt x="2010" y="10"/>
                </a:moveTo>
                <a:cubicBezTo>
                  <a:pt x="2010" y="10"/>
                  <a:pt x="1307" y="0"/>
                  <a:pt x="1056" y="22"/>
                </a:cubicBezTo>
                <a:cubicBezTo>
                  <a:pt x="1013" y="26"/>
                  <a:pt x="844" y="37"/>
                  <a:pt x="840" y="88"/>
                </a:cubicBezTo>
                <a:cubicBezTo>
                  <a:pt x="837" y="130"/>
                  <a:pt x="917" y="147"/>
                  <a:pt x="944" y="153"/>
                </a:cubicBezTo>
                <a:cubicBezTo>
                  <a:pt x="1007" y="168"/>
                  <a:pt x="1204" y="201"/>
                  <a:pt x="1052" y="268"/>
                </a:cubicBezTo>
                <a:cubicBezTo>
                  <a:pt x="834" y="364"/>
                  <a:pt x="580" y="341"/>
                  <a:pt x="351" y="392"/>
                </a:cubicBezTo>
                <a:cubicBezTo>
                  <a:pt x="258" y="412"/>
                  <a:pt x="176" y="445"/>
                  <a:pt x="136" y="503"/>
                </a:cubicBezTo>
                <a:cubicBezTo>
                  <a:pt x="31" y="649"/>
                  <a:pt x="376" y="794"/>
                  <a:pt x="456" y="832"/>
                </a:cubicBezTo>
                <a:cubicBezTo>
                  <a:pt x="559" y="882"/>
                  <a:pt x="983" y="1025"/>
                  <a:pt x="1097" y="1185"/>
                </a:cubicBezTo>
                <a:cubicBezTo>
                  <a:pt x="1276" y="1436"/>
                  <a:pt x="182" y="1916"/>
                  <a:pt x="0" y="2005"/>
                </a:cubicBezTo>
                <a:cubicBezTo>
                  <a:pt x="1108" y="2005"/>
                  <a:pt x="1108" y="2005"/>
                  <a:pt x="1108" y="2005"/>
                </a:cubicBezTo>
                <a:cubicBezTo>
                  <a:pt x="1158" y="2005"/>
                  <a:pt x="1655" y="1572"/>
                  <a:pt x="1665" y="1333"/>
                </a:cubicBezTo>
                <a:cubicBezTo>
                  <a:pt x="1669" y="1246"/>
                  <a:pt x="1604" y="1165"/>
                  <a:pt x="1535" y="1106"/>
                </a:cubicBezTo>
                <a:cubicBezTo>
                  <a:pt x="1352" y="949"/>
                  <a:pt x="1125" y="894"/>
                  <a:pt x="912" y="804"/>
                </a:cubicBezTo>
                <a:cubicBezTo>
                  <a:pt x="811" y="761"/>
                  <a:pt x="425" y="616"/>
                  <a:pt x="437" y="534"/>
                </a:cubicBezTo>
                <a:cubicBezTo>
                  <a:pt x="446" y="476"/>
                  <a:pt x="589" y="461"/>
                  <a:pt x="677" y="454"/>
                </a:cubicBezTo>
                <a:cubicBezTo>
                  <a:pt x="874" y="440"/>
                  <a:pt x="1106" y="397"/>
                  <a:pt x="1276" y="300"/>
                </a:cubicBezTo>
                <a:cubicBezTo>
                  <a:pt x="1363" y="251"/>
                  <a:pt x="1353" y="213"/>
                  <a:pt x="1308" y="185"/>
                </a:cubicBezTo>
                <a:cubicBezTo>
                  <a:pt x="1228" y="134"/>
                  <a:pt x="1124" y="136"/>
                  <a:pt x="1037" y="99"/>
                </a:cubicBezTo>
                <a:cubicBezTo>
                  <a:pt x="1023" y="93"/>
                  <a:pt x="1014" y="86"/>
                  <a:pt x="1023" y="79"/>
                </a:cubicBezTo>
                <a:cubicBezTo>
                  <a:pt x="1030" y="74"/>
                  <a:pt x="1048" y="69"/>
                  <a:pt x="1083" y="64"/>
                </a:cubicBezTo>
                <a:cubicBezTo>
                  <a:pt x="1262" y="41"/>
                  <a:pt x="1446" y="47"/>
                  <a:pt x="1627" y="42"/>
                </a:cubicBezTo>
                <a:cubicBezTo>
                  <a:pt x="1768" y="39"/>
                  <a:pt x="2010" y="33"/>
                  <a:pt x="2010" y="33"/>
                </a:cubicBezTo>
                <a:lnTo>
                  <a:pt x="2010" y="10"/>
                </a:lnTo>
                <a:close/>
              </a:path>
            </a:pathLst>
          </a:custGeom>
          <a:gradFill>
            <a:gsLst>
              <a:gs pos="50000">
                <a:srgbClr val="FFFFFF">
                  <a:alpha val="67000"/>
                </a:srgbClr>
              </a:gs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blurRad="330200" dist="190500" dir="36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864394" y="3617582"/>
            <a:ext cx="1470578" cy="1621861"/>
            <a:chOff x="5841725" y="3831772"/>
            <a:chExt cx="1470578" cy="1621861"/>
          </a:xfrm>
        </p:grpSpPr>
        <p:pic>
          <p:nvPicPr>
            <p:cNvPr id="6" name="Pictur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1725" y="4747193"/>
              <a:ext cx="1470578" cy="706440"/>
            </a:xfrm>
            <a:prstGeom prst="rect">
              <a:avLst/>
            </a:prstGeom>
          </p:spPr>
        </p:pic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6071735" y="3831772"/>
              <a:ext cx="1020763" cy="1546225"/>
            </a:xfrm>
            <a:custGeom>
              <a:avLst/>
              <a:gdLst>
                <a:gd name="T0" fmla="*/ 272 w 272"/>
                <a:gd name="T1" fmla="*/ 136 h 411"/>
                <a:gd name="T2" fmla="*/ 136 w 272"/>
                <a:gd name="T3" fmla="*/ 411 h 411"/>
                <a:gd name="T4" fmla="*/ 0 w 272"/>
                <a:gd name="T5" fmla="*/ 136 h 411"/>
                <a:gd name="T6" fmla="*/ 136 w 272"/>
                <a:gd name="T7" fmla="*/ 0 h 411"/>
                <a:gd name="T8" fmla="*/ 272 w 272"/>
                <a:gd name="T9" fmla="*/ 13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gradFill>
              <a:gsLst>
                <a:gs pos="50000">
                  <a:srgbClr val="1C83AE"/>
                </a:gs>
                <a:gs pos="0">
                  <a:srgbClr val="329CD6"/>
                </a:gs>
                <a:gs pos="100000">
                  <a:srgbClr val="623E98"/>
                </a:gs>
              </a:gsLst>
              <a:lin ang="81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6206672" y="3968297"/>
              <a:ext cx="750888" cy="747713"/>
            </a:xfrm>
            <a:prstGeom prst="ellipse">
              <a:avLst/>
            </a:prstGeom>
            <a:solidFill>
              <a:srgbClr val="F5F5F5"/>
            </a:solidFill>
            <a:ln w="12700">
              <a:gradFill flip="none" rotWithShape="1">
                <a:gsLst>
                  <a:gs pos="4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39700" dist="139700" dir="8100000" sx="95000" sy="9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119ABC"/>
                  </a:solidFill>
                  <a:effectLst/>
                  <a:uLnTx/>
                  <a:uFillTx/>
                  <a:latin typeface="Gesta Md"/>
                  <a:ea typeface="微软雅黑"/>
                  <a:cs typeface="+mn-ea"/>
                  <a:sym typeface="+mn-lt"/>
                </a:rPr>
                <a:t>4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19ABC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632404" y="2176309"/>
            <a:ext cx="1177727" cy="1298882"/>
            <a:chOff x="5841725" y="3831772"/>
            <a:chExt cx="1470578" cy="1621861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1725" y="4747193"/>
              <a:ext cx="1470578" cy="706440"/>
            </a:xfrm>
            <a:prstGeom prst="rect">
              <a:avLst/>
            </a:prstGeom>
          </p:spPr>
        </p:pic>
        <p:sp>
          <p:nvSpPr>
            <p:cNvPr id="11" name="Freeform 5"/>
            <p:cNvSpPr>
              <a:spLocks/>
            </p:cNvSpPr>
            <p:nvPr/>
          </p:nvSpPr>
          <p:spPr bwMode="auto">
            <a:xfrm>
              <a:off x="6071735" y="3831772"/>
              <a:ext cx="1020763" cy="1546225"/>
            </a:xfrm>
            <a:custGeom>
              <a:avLst/>
              <a:gdLst>
                <a:gd name="T0" fmla="*/ 272 w 272"/>
                <a:gd name="T1" fmla="*/ 136 h 411"/>
                <a:gd name="T2" fmla="*/ 136 w 272"/>
                <a:gd name="T3" fmla="*/ 411 h 411"/>
                <a:gd name="T4" fmla="*/ 0 w 272"/>
                <a:gd name="T5" fmla="*/ 136 h 411"/>
                <a:gd name="T6" fmla="*/ 136 w 272"/>
                <a:gd name="T7" fmla="*/ 0 h 411"/>
                <a:gd name="T8" fmla="*/ 272 w 272"/>
                <a:gd name="T9" fmla="*/ 13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rgbClr val="1C83AE"/>
                </a:gs>
                <a:gs pos="0">
                  <a:srgbClr val="329CD6"/>
                </a:gs>
                <a:gs pos="100000">
                  <a:srgbClr val="623E98"/>
                </a:gs>
              </a:gsLst>
              <a:lin ang="81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206672" y="3968297"/>
              <a:ext cx="750888" cy="747713"/>
            </a:xfrm>
            <a:prstGeom prst="ellipse">
              <a:avLst/>
            </a:prstGeom>
            <a:solidFill>
              <a:srgbClr val="F5F5F5"/>
            </a:solidFill>
            <a:ln w="12700">
              <a:gradFill flip="none" rotWithShape="1">
                <a:gsLst>
                  <a:gs pos="4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14300" dist="114300" dir="8100000" sx="95000" sy="9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19ABC"/>
                  </a:solidFill>
                  <a:effectLst/>
                  <a:uLnTx/>
                  <a:uFillTx/>
                  <a:latin typeface="Gesta Md"/>
                  <a:ea typeface="微软雅黑"/>
                  <a:cs typeface="+mn-ea"/>
                  <a:sym typeface="+mn-lt"/>
                </a:rPr>
                <a:t>3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19ABC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100880" y="1436658"/>
            <a:ext cx="962859" cy="1061911"/>
            <a:chOff x="5841725" y="3831772"/>
            <a:chExt cx="1470578" cy="1621861"/>
          </a:xfrm>
        </p:grpSpPr>
        <p:pic>
          <p:nvPicPr>
            <p:cNvPr id="14" name="Picture 4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1725" y="4747193"/>
              <a:ext cx="1470578" cy="706440"/>
            </a:xfrm>
            <a:prstGeom prst="rect">
              <a:avLst/>
            </a:prstGeom>
          </p:spPr>
        </p:pic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6071735" y="3831772"/>
              <a:ext cx="1020763" cy="1546225"/>
            </a:xfrm>
            <a:custGeom>
              <a:avLst/>
              <a:gdLst>
                <a:gd name="T0" fmla="*/ 272 w 272"/>
                <a:gd name="T1" fmla="*/ 136 h 411"/>
                <a:gd name="T2" fmla="*/ 136 w 272"/>
                <a:gd name="T3" fmla="*/ 411 h 411"/>
                <a:gd name="T4" fmla="*/ 0 w 272"/>
                <a:gd name="T5" fmla="*/ 136 h 411"/>
                <a:gd name="T6" fmla="*/ 136 w 272"/>
                <a:gd name="T7" fmla="*/ 0 h 411"/>
                <a:gd name="T8" fmla="*/ 272 w 272"/>
                <a:gd name="T9" fmla="*/ 13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rgbClr val="1C83AE"/>
                </a:gs>
                <a:gs pos="0">
                  <a:srgbClr val="329CD6"/>
                </a:gs>
                <a:gs pos="100000">
                  <a:srgbClr val="623E98"/>
                </a:gs>
              </a:gsLst>
              <a:lin ang="81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6" name="Oval 6"/>
            <p:cNvSpPr>
              <a:spLocks noChangeArrowheads="1"/>
            </p:cNvSpPr>
            <p:nvPr/>
          </p:nvSpPr>
          <p:spPr bwMode="auto">
            <a:xfrm>
              <a:off x="6206672" y="3968297"/>
              <a:ext cx="750888" cy="747713"/>
            </a:xfrm>
            <a:prstGeom prst="ellipse">
              <a:avLst/>
            </a:prstGeom>
            <a:solidFill>
              <a:srgbClr val="F8F8F8"/>
            </a:solidFill>
            <a:ln w="12700">
              <a:gradFill flip="none" rotWithShape="1">
                <a:gsLst>
                  <a:gs pos="4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76200" dist="101600" dir="8100000" sx="95000" sy="9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19ABC"/>
                  </a:solidFill>
                  <a:effectLst/>
                  <a:uLnTx/>
                  <a:uFillTx/>
                  <a:latin typeface="Gesta Md"/>
                  <a:ea typeface="微软雅黑"/>
                  <a:cs typeface="+mn-ea"/>
                  <a:sym typeface="+mn-lt"/>
                </a:rPr>
                <a:t>2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19ABC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135147" y="878123"/>
            <a:ext cx="612219" cy="675200"/>
            <a:chOff x="5841725" y="3831772"/>
            <a:chExt cx="1470578" cy="1621861"/>
          </a:xfrm>
        </p:grpSpPr>
        <p:pic>
          <p:nvPicPr>
            <p:cNvPr id="18" name="Picture 4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1725" y="4747193"/>
              <a:ext cx="1470578" cy="706440"/>
            </a:xfrm>
            <a:prstGeom prst="rect">
              <a:avLst/>
            </a:prstGeom>
          </p:spPr>
        </p:pic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6071735" y="3831772"/>
              <a:ext cx="1020763" cy="1546225"/>
            </a:xfrm>
            <a:custGeom>
              <a:avLst/>
              <a:gdLst>
                <a:gd name="T0" fmla="*/ 272 w 272"/>
                <a:gd name="T1" fmla="*/ 136 h 411"/>
                <a:gd name="T2" fmla="*/ 136 w 272"/>
                <a:gd name="T3" fmla="*/ 411 h 411"/>
                <a:gd name="T4" fmla="*/ 0 w 272"/>
                <a:gd name="T5" fmla="*/ 136 h 411"/>
                <a:gd name="T6" fmla="*/ 136 w 272"/>
                <a:gd name="T7" fmla="*/ 0 h 411"/>
                <a:gd name="T8" fmla="*/ 272 w 272"/>
                <a:gd name="T9" fmla="*/ 13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rgbClr val="1C83AE"/>
                </a:gs>
                <a:gs pos="0">
                  <a:srgbClr val="329CD6"/>
                </a:gs>
                <a:gs pos="100000">
                  <a:srgbClr val="623E98"/>
                </a:gs>
              </a:gsLst>
              <a:lin ang="81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0" name="Oval 6"/>
            <p:cNvSpPr>
              <a:spLocks noChangeArrowheads="1"/>
            </p:cNvSpPr>
            <p:nvPr/>
          </p:nvSpPr>
          <p:spPr bwMode="auto">
            <a:xfrm>
              <a:off x="6206672" y="3968297"/>
              <a:ext cx="750888" cy="747713"/>
            </a:xfrm>
            <a:prstGeom prst="ellipse">
              <a:avLst/>
            </a:prstGeom>
            <a:solidFill>
              <a:srgbClr val="F5F5F5"/>
            </a:solidFill>
            <a:ln w="12700">
              <a:gradFill flip="none" rotWithShape="1">
                <a:gsLst>
                  <a:gs pos="4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63500" dist="63500" dir="8100000" sx="95000" sy="9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19ABC"/>
                  </a:solidFill>
                  <a:effectLst/>
                  <a:uLnTx/>
                  <a:uFillTx/>
                  <a:latin typeface="Gesta Md"/>
                  <a:ea typeface="微软雅黑"/>
                  <a:cs typeface="+mn-ea"/>
                  <a:sym typeface="+mn-lt"/>
                </a:rPr>
                <a:t>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19ABC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22" name="TextBox 39"/>
          <p:cNvSpPr txBox="1"/>
          <p:nvPr/>
        </p:nvSpPr>
        <p:spPr>
          <a:xfrm>
            <a:off x="2484723" y="1476558"/>
            <a:ext cx="3727942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defRPr/>
            </a:pPr>
            <a:r>
              <a:rPr lang="pt-BR" altLang="zh-CN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Elaboração e implementação do Programa de Controle Médico de Saúde Ocupacional (PCMSO)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5E6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sp>
        <p:nvSpPr>
          <p:cNvPr id="24" name="TextBox 39"/>
          <p:cNvSpPr txBox="1"/>
          <p:nvPr/>
        </p:nvSpPr>
        <p:spPr>
          <a:xfrm>
            <a:off x="4344838" y="2941865"/>
            <a:ext cx="3579837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defRPr/>
            </a:pPr>
            <a:r>
              <a:rPr lang="pt-BR" altLang="zh-CN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Promover a integração com outras normas regulamentadoras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5E6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sp>
        <p:nvSpPr>
          <p:cNvPr id="26" name="TextBox 39"/>
          <p:cNvSpPr txBox="1"/>
          <p:nvPr/>
        </p:nvSpPr>
        <p:spPr>
          <a:xfrm>
            <a:off x="6680796" y="3972448"/>
            <a:ext cx="2390731" cy="5539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defRPr/>
            </a:pPr>
            <a:r>
              <a:rPr lang="en-US" altLang="zh-CN" b="1" dirty="0" err="1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Realizar</a:t>
            </a:r>
            <a:r>
              <a:rPr lang="en-US" altLang="zh-CN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 </a:t>
            </a:r>
            <a:r>
              <a:rPr lang="en-US" altLang="zh-CN" b="1" dirty="0" err="1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treinamentos</a:t>
            </a:r>
            <a:r>
              <a:rPr lang="en-US" altLang="zh-CN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 e </a:t>
            </a:r>
            <a:r>
              <a:rPr lang="en-US" altLang="zh-CN" b="1" dirty="0" err="1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capacitações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5E6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sp>
        <p:nvSpPr>
          <p:cNvPr id="28" name="TextBox 39"/>
          <p:cNvSpPr txBox="1"/>
          <p:nvPr/>
        </p:nvSpPr>
        <p:spPr>
          <a:xfrm>
            <a:off x="10154922" y="945682"/>
            <a:ext cx="1872072" cy="123110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defRPr/>
            </a:pPr>
            <a:r>
              <a:rPr lang="pt-BR" altLang="zh-CN" sz="1600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Elaboração e implementação do Programa de Gerenciamento de Riscos (PGR)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5E6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AA6E338F-E659-9549-9C75-3FA9FBF0CC8F}"/>
              </a:ext>
            </a:extLst>
          </p:cNvPr>
          <p:cNvGrpSpPr/>
          <p:nvPr/>
        </p:nvGrpSpPr>
        <p:grpSpPr>
          <a:xfrm>
            <a:off x="521656" y="263135"/>
            <a:ext cx="3894742" cy="707886"/>
            <a:chOff x="521656" y="263135"/>
            <a:chExt cx="3894742" cy="707886"/>
          </a:xfrm>
        </p:grpSpPr>
        <p:sp>
          <p:nvSpPr>
            <p:cNvPr id="3" name="文本框 8">
              <a:extLst>
                <a:ext uri="{FF2B5EF4-FFF2-40B4-BE49-F238E27FC236}">
                  <a16:creationId xmlns:a16="http://schemas.microsoft.com/office/drawing/2014/main" id="{BC3A0867-4028-A187-B932-F180509CA24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solidFill>
                  <a:schemeClr val="bg1"/>
                </a:solidFill>
                <a:latin typeface="CastleTUlt" panose="020E0902050906030204" pitchFamily="34" charset="0"/>
              </a:endParaRPr>
            </a:p>
          </p:txBody>
        </p:sp>
        <p:sp>
          <p:nvSpPr>
            <p:cNvPr id="32" name="矩形 9">
              <a:extLst>
                <a:ext uri="{FF2B5EF4-FFF2-40B4-BE49-F238E27FC236}">
                  <a16:creationId xmlns:a16="http://schemas.microsoft.com/office/drawing/2014/main" id="{6660B48A-303F-C62B-AFF3-C0CFCBDD2348}"/>
                </a:ext>
              </a:extLst>
            </p:cNvPr>
            <p:cNvSpPr/>
            <p:nvPr/>
          </p:nvSpPr>
          <p:spPr>
            <a:xfrm>
              <a:off x="1210520" y="432412"/>
              <a:ext cx="32058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Viso geral sobre a NR 01</a:t>
              </a:r>
            </a:p>
          </p:txBody>
        </p:sp>
      </p:grpSp>
      <p:grpSp>
        <p:nvGrpSpPr>
          <p:cNvPr id="33" name="组合 4">
            <a:extLst>
              <a:ext uri="{FF2B5EF4-FFF2-40B4-BE49-F238E27FC236}">
                <a16:creationId xmlns:a16="http://schemas.microsoft.com/office/drawing/2014/main" id="{1AB80902-53FA-AEB1-B9F1-18AECE8CDB00}"/>
              </a:ext>
            </a:extLst>
          </p:cNvPr>
          <p:cNvGrpSpPr/>
          <p:nvPr/>
        </p:nvGrpSpPr>
        <p:grpSpPr>
          <a:xfrm>
            <a:off x="6784013" y="4626728"/>
            <a:ext cx="1949764" cy="2150340"/>
            <a:chOff x="5841725" y="3831772"/>
            <a:chExt cx="1470578" cy="1621861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3289AC5-F56B-6317-EBB8-E885F5361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1725" y="4747193"/>
              <a:ext cx="1470578" cy="706440"/>
            </a:xfrm>
            <a:prstGeom prst="rect">
              <a:avLst/>
            </a:prstGeom>
          </p:spPr>
        </p:pic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8A0CB5D-F3CD-AC15-B4A7-A2C90B3E9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1735" y="3831772"/>
              <a:ext cx="1020763" cy="1546225"/>
            </a:xfrm>
            <a:custGeom>
              <a:avLst/>
              <a:gdLst>
                <a:gd name="T0" fmla="*/ 272 w 272"/>
                <a:gd name="T1" fmla="*/ 136 h 411"/>
                <a:gd name="T2" fmla="*/ 136 w 272"/>
                <a:gd name="T3" fmla="*/ 411 h 411"/>
                <a:gd name="T4" fmla="*/ 0 w 272"/>
                <a:gd name="T5" fmla="*/ 136 h 411"/>
                <a:gd name="T6" fmla="*/ 136 w 272"/>
                <a:gd name="T7" fmla="*/ 0 h 411"/>
                <a:gd name="T8" fmla="*/ 272 w 272"/>
                <a:gd name="T9" fmla="*/ 13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gradFill>
              <a:gsLst>
                <a:gs pos="50000">
                  <a:srgbClr val="1C83AE"/>
                </a:gs>
                <a:gs pos="0">
                  <a:srgbClr val="329CD6"/>
                </a:gs>
                <a:gs pos="100000">
                  <a:srgbClr val="623E98"/>
                </a:gs>
              </a:gsLst>
              <a:lin ang="81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6" name="Oval 6">
              <a:extLst>
                <a:ext uri="{FF2B5EF4-FFF2-40B4-BE49-F238E27FC236}">
                  <a16:creationId xmlns:a16="http://schemas.microsoft.com/office/drawing/2014/main" id="{42262CFF-0493-0C35-84AC-0115E3263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6672" y="3968297"/>
              <a:ext cx="750888" cy="747713"/>
            </a:xfrm>
            <a:prstGeom prst="ellipse">
              <a:avLst/>
            </a:prstGeom>
            <a:solidFill>
              <a:srgbClr val="F5F5F5"/>
            </a:solidFill>
            <a:ln w="12700">
              <a:gradFill flip="none" rotWithShape="1">
                <a:gsLst>
                  <a:gs pos="4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39700" dist="139700" dir="8100000" sx="95000" sy="9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119ABC"/>
                  </a:solidFill>
                  <a:latin typeface="Gesta Md"/>
                  <a:ea typeface="微软雅黑"/>
                  <a:cs typeface="+mn-ea"/>
                  <a:sym typeface="+mn-lt"/>
                </a:rPr>
                <a:t>5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19ABC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7" name="TextBox 39">
            <a:extLst>
              <a:ext uri="{FF2B5EF4-FFF2-40B4-BE49-F238E27FC236}">
                <a16:creationId xmlns:a16="http://schemas.microsoft.com/office/drawing/2014/main" id="{3676CF41-CB12-EEB0-EA9F-D593FDEAFEF5}"/>
              </a:ext>
            </a:extLst>
          </p:cNvPr>
          <p:cNvSpPr txBox="1"/>
          <p:nvPr/>
        </p:nvSpPr>
        <p:spPr>
          <a:xfrm>
            <a:off x="5045278" y="5740154"/>
            <a:ext cx="2628325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defRPr/>
            </a:pPr>
            <a:r>
              <a:rPr lang="en-US" altLang="zh-CN" sz="2000" b="1" dirty="0" err="1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Manter</a:t>
            </a:r>
            <a:r>
              <a:rPr lang="en-US" altLang="zh-CN" sz="2000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 </a:t>
            </a:r>
            <a:r>
              <a:rPr lang="en-US" altLang="zh-CN" sz="2000" b="1" dirty="0" err="1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registros</a:t>
            </a:r>
            <a:r>
              <a:rPr lang="en-US" altLang="zh-CN" sz="2000" b="1" dirty="0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 e </a:t>
            </a:r>
            <a:r>
              <a:rPr lang="en-US" altLang="zh-CN" sz="2000" b="1" dirty="0" err="1">
                <a:solidFill>
                  <a:srgbClr val="F5E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documentos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5E6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95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  <p:bldP spid="24" grpId="0"/>
      <p:bldP spid="26" grpId="0"/>
      <p:bldP spid="28" grpId="0"/>
      <p:bldP spid="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10D5857-E8C5-1483-F843-AE24195EF8B8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396875D0-E77B-531C-2732-E053AC758635}"/>
              </a:ext>
            </a:extLst>
          </p:cNvPr>
          <p:cNvGrpSpPr/>
          <p:nvPr/>
        </p:nvGrpSpPr>
        <p:grpSpPr>
          <a:xfrm>
            <a:off x="521656" y="263135"/>
            <a:ext cx="4363909" cy="707886"/>
            <a:chOff x="521656" y="263135"/>
            <a:chExt cx="4363909" cy="707886"/>
          </a:xfrm>
        </p:grpSpPr>
        <p:sp>
          <p:nvSpPr>
            <p:cNvPr id="11" name="文本框 8">
              <a:extLst>
                <a:ext uri="{FF2B5EF4-FFF2-40B4-BE49-F238E27FC236}">
                  <a16:creationId xmlns:a16="http://schemas.microsoft.com/office/drawing/2014/main" id="{79B4BFC8-E8EA-7192-A455-370950D905B6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04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D70B9F35-C140-C974-4D55-CE9050FCE497}"/>
                </a:ext>
              </a:extLst>
            </p:cNvPr>
            <p:cNvSpPr/>
            <p:nvPr/>
          </p:nvSpPr>
          <p:spPr>
            <a:xfrm>
              <a:off x="1210520" y="432412"/>
              <a:ext cx="36750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Outros requisitos relevantes</a:t>
              </a:r>
            </a:p>
          </p:txBody>
        </p:sp>
      </p:grpSp>
      <p:pic>
        <p:nvPicPr>
          <p:cNvPr id="7" name="Picture 2" descr="Planos de Gestão de SST - Portal da Indústria">
            <a:extLst>
              <a:ext uri="{FF2B5EF4-FFF2-40B4-BE49-F238E27FC236}">
                <a16:creationId xmlns:a16="http://schemas.microsoft.com/office/drawing/2014/main" id="{C5DD9CBA-F12F-E653-B79A-CCEA0CE37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16"/>
          <a:stretch/>
        </p:blipFill>
        <p:spPr bwMode="auto">
          <a:xfrm>
            <a:off x="4885565" y="4147770"/>
            <a:ext cx="4314384" cy="271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标注 14">
            <a:extLst>
              <a:ext uri="{FF2B5EF4-FFF2-40B4-BE49-F238E27FC236}">
                <a16:creationId xmlns:a16="http://schemas.microsoft.com/office/drawing/2014/main" id="{0E243827-604D-34B3-7A9A-90F4D6D74680}"/>
              </a:ext>
            </a:extLst>
          </p:cNvPr>
          <p:cNvSpPr/>
          <p:nvPr/>
        </p:nvSpPr>
        <p:spPr>
          <a:xfrm>
            <a:off x="3844988" y="1403433"/>
            <a:ext cx="6395538" cy="2025567"/>
          </a:xfrm>
          <a:prstGeom prst="wedgeRectCallout">
            <a:avLst>
              <a:gd name="adj1" fmla="val 8694"/>
              <a:gd name="adj2" fmla="val 126465"/>
            </a:avLst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b="1" dirty="0"/>
              <a:t>Além dos requisitos acima, a NR-01 também traz alguns requisitos finais relevantes, como podemos ver a seguir:</a:t>
            </a:r>
            <a:endParaRPr lang="zh-CN" altLang="en-US" b="1" dirty="0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40DE63BC-7A3B-A8E4-8DE7-CAFA2AAEB8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17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ECD77F3-5830-F05D-8E82-2B83F9B6FB1A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Texto&#10;&#10;Descrição gerada automaticamente com confiança baixa">
            <a:extLst>
              <a:ext uri="{FF2B5EF4-FFF2-40B4-BE49-F238E27FC236}">
                <a16:creationId xmlns:a16="http://schemas.microsoft.com/office/drawing/2014/main" id="{491ABED2-4ABD-B2EE-6908-026EC6A8AF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FAA0556E-2EF8-EA11-5EF2-BA86B53C2561}"/>
              </a:ext>
            </a:extLst>
          </p:cNvPr>
          <p:cNvSpPr/>
          <p:nvPr/>
        </p:nvSpPr>
        <p:spPr>
          <a:xfrm>
            <a:off x="2724150" y="3615518"/>
            <a:ext cx="8406491" cy="27498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D2E18C5-97F5-A582-98A3-3BAD5335333F}"/>
              </a:ext>
            </a:extLst>
          </p:cNvPr>
          <p:cNvSpPr/>
          <p:nvPr/>
        </p:nvSpPr>
        <p:spPr>
          <a:xfrm>
            <a:off x="2819973" y="1915140"/>
            <a:ext cx="7286052" cy="13749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396875D0-E77B-531C-2732-E053AC758635}"/>
              </a:ext>
            </a:extLst>
          </p:cNvPr>
          <p:cNvGrpSpPr/>
          <p:nvPr/>
        </p:nvGrpSpPr>
        <p:grpSpPr>
          <a:xfrm>
            <a:off x="521656" y="263135"/>
            <a:ext cx="4363909" cy="707886"/>
            <a:chOff x="521656" y="263135"/>
            <a:chExt cx="4363909" cy="707886"/>
          </a:xfrm>
        </p:grpSpPr>
        <p:sp>
          <p:nvSpPr>
            <p:cNvPr id="11" name="文本框 8">
              <a:extLst>
                <a:ext uri="{FF2B5EF4-FFF2-40B4-BE49-F238E27FC236}">
                  <a16:creationId xmlns:a16="http://schemas.microsoft.com/office/drawing/2014/main" id="{79B4BFC8-E8EA-7192-A455-370950D905B6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04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D70B9F35-C140-C974-4D55-CE9050FCE497}"/>
                </a:ext>
              </a:extLst>
            </p:cNvPr>
            <p:cNvSpPr/>
            <p:nvPr/>
          </p:nvSpPr>
          <p:spPr>
            <a:xfrm>
              <a:off x="1210520" y="432412"/>
              <a:ext cx="36750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Outros requisitos relevantes</a:t>
              </a:r>
            </a:p>
          </p:txBody>
        </p:sp>
      </p:grpSp>
      <p:sp>
        <p:nvSpPr>
          <p:cNvPr id="3" name="任意多边形 3">
            <a:extLst>
              <a:ext uri="{FF2B5EF4-FFF2-40B4-BE49-F238E27FC236}">
                <a16:creationId xmlns:a16="http://schemas.microsoft.com/office/drawing/2014/main" id="{0573679D-3B1C-F87D-F03D-92F4C3AF889E}"/>
              </a:ext>
            </a:extLst>
          </p:cNvPr>
          <p:cNvSpPr/>
          <p:nvPr/>
        </p:nvSpPr>
        <p:spPr>
          <a:xfrm>
            <a:off x="412222" y="1502978"/>
            <a:ext cx="2112540" cy="2112540"/>
          </a:xfrm>
          <a:custGeom>
            <a:avLst/>
            <a:gdLst>
              <a:gd name="connsiteX0" fmla="*/ 1122362 w 2244725"/>
              <a:gd name="connsiteY0" fmla="*/ 0 h 2244724"/>
              <a:gd name="connsiteX1" fmla="*/ 2244725 w 2244725"/>
              <a:gd name="connsiteY1" fmla="*/ 1122362 h 2244724"/>
              <a:gd name="connsiteX2" fmla="*/ 1122362 w 2244725"/>
              <a:gd name="connsiteY2" fmla="*/ 2244724 h 2244724"/>
              <a:gd name="connsiteX3" fmla="*/ 0 w 2244725"/>
              <a:gd name="connsiteY3" fmla="*/ 1122362 h 224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725" h="2244724">
                <a:moveTo>
                  <a:pt x="1122362" y="0"/>
                </a:moveTo>
                <a:lnTo>
                  <a:pt x="2244725" y="1122362"/>
                </a:lnTo>
                <a:lnTo>
                  <a:pt x="1122362" y="2244724"/>
                </a:lnTo>
                <a:lnTo>
                  <a:pt x="0" y="1122362"/>
                </a:lnTo>
                <a:close/>
              </a:path>
            </a:pathLst>
          </a:cu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62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/>
              <a:t>1.8.4.1</a:t>
            </a:r>
            <a:endParaRPr lang="zh-CN" altLang="en-US" sz="2800" b="1" dirty="0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74F6AA2-CAB1-EBD1-4F64-652D4DA5624E}"/>
              </a:ext>
            </a:extLst>
          </p:cNvPr>
          <p:cNvSpPr txBox="1"/>
          <p:nvPr/>
        </p:nvSpPr>
        <p:spPr>
          <a:xfrm>
            <a:off x="2934274" y="1873918"/>
            <a:ext cx="8196367" cy="1138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8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200000"/>
              </a:lnSpc>
              <a:spcAft>
                <a:spcPts val="1000"/>
              </a:spcAft>
              <a:defRPr/>
            </a:pPr>
            <a:r>
              <a:rPr lang="pt-BR" altLang="zh-CN" sz="2000" dirty="0">
                <a:solidFill>
                  <a:schemeClr val="tx2">
                    <a:lumMod val="50000"/>
                  </a:schemeClr>
                </a:solidFill>
                <a:ea typeface="微软雅黑"/>
                <a:cs typeface="+mn-ea"/>
                <a:sym typeface="+mn-lt"/>
              </a:rPr>
              <a:t>As informações digitais de segurança e saúde no trabalho declaradas devem ser divulgadas junto aos trabalhadores.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ea typeface="微软雅黑"/>
              <a:cs typeface="+mn-ea"/>
              <a:sym typeface="+mn-lt"/>
            </a:endParaRPr>
          </a:p>
        </p:txBody>
      </p:sp>
      <p:sp>
        <p:nvSpPr>
          <p:cNvPr id="5" name="任意多边形 3">
            <a:extLst>
              <a:ext uri="{FF2B5EF4-FFF2-40B4-BE49-F238E27FC236}">
                <a16:creationId xmlns:a16="http://schemas.microsoft.com/office/drawing/2014/main" id="{7FABF068-576A-97DB-385E-B03D47822509}"/>
              </a:ext>
            </a:extLst>
          </p:cNvPr>
          <p:cNvSpPr/>
          <p:nvPr/>
        </p:nvSpPr>
        <p:spPr>
          <a:xfrm>
            <a:off x="412222" y="4075098"/>
            <a:ext cx="2112540" cy="2112540"/>
          </a:xfrm>
          <a:custGeom>
            <a:avLst/>
            <a:gdLst>
              <a:gd name="connsiteX0" fmla="*/ 1122362 w 2244725"/>
              <a:gd name="connsiteY0" fmla="*/ 0 h 2244724"/>
              <a:gd name="connsiteX1" fmla="*/ 2244725 w 2244725"/>
              <a:gd name="connsiteY1" fmla="*/ 1122362 h 2244724"/>
              <a:gd name="connsiteX2" fmla="*/ 1122362 w 2244725"/>
              <a:gd name="connsiteY2" fmla="*/ 2244724 h 2244724"/>
              <a:gd name="connsiteX3" fmla="*/ 0 w 2244725"/>
              <a:gd name="connsiteY3" fmla="*/ 1122362 h 224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725" h="2244724">
                <a:moveTo>
                  <a:pt x="1122362" y="0"/>
                </a:moveTo>
                <a:lnTo>
                  <a:pt x="2244725" y="1122362"/>
                </a:lnTo>
                <a:lnTo>
                  <a:pt x="1122362" y="2244724"/>
                </a:lnTo>
                <a:lnTo>
                  <a:pt x="0" y="1122362"/>
                </a:lnTo>
                <a:close/>
              </a:path>
            </a:pathLst>
          </a:cu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62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b="1" dirty="0"/>
              <a:t>1.8.5</a:t>
            </a:r>
            <a:endParaRPr lang="zh-CN" altLang="en-US" sz="2800" b="1" dirty="0"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E2E456D-C235-8135-1335-745579673A98}"/>
              </a:ext>
            </a:extLst>
          </p:cNvPr>
          <p:cNvSpPr txBox="1"/>
          <p:nvPr/>
        </p:nvSpPr>
        <p:spPr>
          <a:xfrm>
            <a:off x="2819973" y="4056221"/>
            <a:ext cx="8196367" cy="1753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8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lvl="0" algn="l">
              <a:lnSpc>
                <a:spcPct val="200000"/>
              </a:lnSpc>
              <a:spcAft>
                <a:spcPts val="1000"/>
              </a:spcAft>
              <a:defRPr/>
            </a:pPr>
            <a:r>
              <a:rPr lang="pt-BR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ea typeface="微软雅黑"/>
                <a:cs typeface="+mn-ea"/>
                <a:sym typeface="+mn-lt"/>
              </a:rPr>
              <a:t>A dispensa prevista nesta Norma é aplicável quanto à obrigação de elaboração do PGR e não afasta a obrigação de cumprimento por parte do MEI, ME e EPP das demais disposições previstas em NR.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ea typeface="微软雅黑"/>
              <a:cs typeface="+mn-ea"/>
              <a:sym typeface="+mn-lt"/>
            </a:endParaRPr>
          </a:p>
        </p:txBody>
      </p:sp>
      <p:sp>
        <p:nvSpPr>
          <p:cNvPr id="7" name="TextBox 39">
            <a:extLst>
              <a:ext uri="{FF2B5EF4-FFF2-40B4-BE49-F238E27FC236}">
                <a16:creationId xmlns:a16="http://schemas.microsoft.com/office/drawing/2014/main" id="{1BF03FC6-AE3F-515A-C197-FAEA1BE0CD46}"/>
              </a:ext>
            </a:extLst>
          </p:cNvPr>
          <p:cNvSpPr txBox="1"/>
          <p:nvPr/>
        </p:nvSpPr>
        <p:spPr>
          <a:xfrm>
            <a:off x="2324378" y="90602"/>
            <a:ext cx="1447327" cy="2380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11500" b="1" dirty="0">
                <a:solidFill>
                  <a:srgbClr val="329CD6"/>
                </a:solidFill>
                <a:latin typeface="Gesta Md"/>
                <a:ea typeface="微软雅黑"/>
              </a:rPr>
              <a:t>“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329CD6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57843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58CCC227-E15D-96F6-9ECB-3A07829887D2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5D8D3D75-D36C-B265-C4BB-1B4D36950587}"/>
              </a:ext>
            </a:extLst>
          </p:cNvPr>
          <p:cNvSpPr/>
          <p:nvPr/>
        </p:nvSpPr>
        <p:spPr>
          <a:xfrm>
            <a:off x="7445830" y="1238616"/>
            <a:ext cx="4267199" cy="5445213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pt-BR" sz="2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/>
                <a:sym typeface="+mn-lt"/>
              </a:rPr>
              <a:t>Os graus de riscos 1 e 2 mencionados nos subitens 1.8.4 e 1.8.6 são os previstos na Norma Regulamentadores no 04 - Serviços Especializados em Engenharia de Segurança e em Medicina do Trabalho - SESMT.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/>
              <a:sym typeface="+mn-lt"/>
            </a:endParaRPr>
          </a:p>
        </p:txBody>
      </p:sp>
      <p:grpSp>
        <p:nvGrpSpPr>
          <p:cNvPr id="7" name="组合 1">
            <a:extLst>
              <a:ext uri="{FF2B5EF4-FFF2-40B4-BE49-F238E27FC236}">
                <a16:creationId xmlns:a16="http://schemas.microsoft.com/office/drawing/2014/main" id="{CE5B997F-6382-3302-E470-54CF798E3DF2}"/>
              </a:ext>
            </a:extLst>
          </p:cNvPr>
          <p:cNvGrpSpPr/>
          <p:nvPr/>
        </p:nvGrpSpPr>
        <p:grpSpPr>
          <a:xfrm>
            <a:off x="6988629" y="-4460"/>
            <a:ext cx="5127173" cy="1243076"/>
            <a:chOff x="655092" y="0"/>
            <a:chExt cx="5005812" cy="1243076"/>
          </a:xfrm>
        </p:grpSpPr>
        <p:sp>
          <p:nvSpPr>
            <p:cNvPr id="8" name="矩形 23">
              <a:extLst>
                <a:ext uri="{FF2B5EF4-FFF2-40B4-BE49-F238E27FC236}">
                  <a16:creationId xmlns:a16="http://schemas.microsoft.com/office/drawing/2014/main" id="{0ACEBA9A-F47F-6FA3-A65C-C054D74925B3}"/>
                </a:ext>
              </a:extLst>
            </p:cNvPr>
            <p:cNvSpPr/>
            <p:nvPr/>
          </p:nvSpPr>
          <p:spPr>
            <a:xfrm>
              <a:off x="655092" y="0"/>
              <a:ext cx="2079554" cy="855423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t-BR" altLang="zh-CN" sz="3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1.8.7</a:t>
              </a:r>
              <a:endPara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9" name="矩形 24">
              <a:extLst>
                <a:ext uri="{FF2B5EF4-FFF2-40B4-BE49-F238E27FC236}">
                  <a16:creationId xmlns:a16="http://schemas.microsoft.com/office/drawing/2014/main" id="{0E88C89A-F2A2-B3A6-C339-0581D241DB7F}"/>
                </a:ext>
              </a:extLst>
            </p:cNvPr>
            <p:cNvSpPr/>
            <p:nvPr/>
          </p:nvSpPr>
          <p:spPr>
            <a:xfrm>
              <a:off x="655092" y="843309"/>
              <a:ext cx="5005812" cy="399767"/>
            </a:xfrm>
            <a:custGeom>
              <a:avLst/>
              <a:gdLst>
                <a:gd name="connsiteX0" fmla="*/ 0 w 4312693"/>
                <a:gd name="connsiteY0" fmla="*/ 0 h 426586"/>
                <a:gd name="connsiteX1" fmla="*/ 4312693 w 4312693"/>
                <a:gd name="connsiteY1" fmla="*/ 0 h 426586"/>
                <a:gd name="connsiteX2" fmla="*/ 4312693 w 4312693"/>
                <a:gd name="connsiteY2" fmla="*/ 426586 h 426586"/>
                <a:gd name="connsiteX3" fmla="*/ 0 w 4312693"/>
                <a:gd name="connsiteY3" fmla="*/ 426586 h 426586"/>
                <a:gd name="connsiteX4" fmla="*/ 0 w 4312693"/>
                <a:gd name="connsiteY4" fmla="*/ 0 h 426586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312693 w 4312693"/>
                <a:gd name="connsiteY2" fmla="*/ 426586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33212"/>
                <a:gd name="connsiteX1" fmla="*/ 4312693 w 4312693"/>
                <a:gd name="connsiteY1" fmla="*/ 0 h 433212"/>
                <a:gd name="connsiteX2" fmla="*/ 4094032 w 4312693"/>
                <a:gd name="connsiteY2" fmla="*/ 433212 h 433212"/>
                <a:gd name="connsiteX3" fmla="*/ 182217 w 4312693"/>
                <a:gd name="connsiteY3" fmla="*/ 433212 h 433212"/>
                <a:gd name="connsiteX4" fmla="*/ 0 w 4312693"/>
                <a:gd name="connsiteY4" fmla="*/ 0 h 433212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94032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4051501 w 4312693"/>
                <a:gd name="connsiteY2" fmla="*/ 433212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  <a:gd name="connsiteX0" fmla="*/ 0 w 4312693"/>
                <a:gd name="connsiteY0" fmla="*/ 0 h 443845"/>
                <a:gd name="connsiteX1" fmla="*/ 4312693 w 4312693"/>
                <a:gd name="connsiteY1" fmla="*/ 0 h 443845"/>
                <a:gd name="connsiteX2" fmla="*/ 3977073 w 4312693"/>
                <a:gd name="connsiteY2" fmla="*/ 443845 h 443845"/>
                <a:gd name="connsiteX3" fmla="*/ 384236 w 4312693"/>
                <a:gd name="connsiteY3" fmla="*/ 443845 h 443845"/>
                <a:gd name="connsiteX4" fmla="*/ 0 w 4312693"/>
                <a:gd name="connsiteY4" fmla="*/ 0 h 44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2693" h="443845">
                  <a:moveTo>
                    <a:pt x="0" y="0"/>
                  </a:moveTo>
                  <a:lnTo>
                    <a:pt x="4312693" y="0"/>
                  </a:lnTo>
                  <a:lnTo>
                    <a:pt x="3977073" y="443845"/>
                  </a:lnTo>
                  <a:lnTo>
                    <a:pt x="384236" y="44384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0" name="Picture 2" descr="Portarias trazem alterações para o setor de EPI e NRs 31, 18, 28 e 38 –  ABMT – Associação Brasileira de Medicina do Trabalho">
            <a:extLst>
              <a:ext uri="{FF2B5EF4-FFF2-40B4-BE49-F238E27FC236}">
                <a16:creationId xmlns:a16="http://schemas.microsoft.com/office/drawing/2014/main" id="{7C2F9B8A-B7A9-F471-4A6F-692DF553A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71" y="1780493"/>
            <a:ext cx="4700329" cy="272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RTARIA MTP Nº 4.218, DE 20 DE DEZEMBRO DE 2022 - CONECT | Trabalhos em  Altura e Espaços Confinados">
            <a:extLst>
              <a:ext uri="{FF2B5EF4-FFF2-40B4-BE49-F238E27FC236}">
                <a16:creationId xmlns:a16="http://schemas.microsoft.com/office/drawing/2014/main" id="{D4F12065-9725-73FD-308B-543625B69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271" y="4628784"/>
            <a:ext cx="1776214" cy="170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ntenda os efeitos da Portaria MTP Nº 806 que altera as NR's 12 e 15 –  Contrei">
            <a:extLst>
              <a:ext uri="{FF2B5EF4-FFF2-40B4-BE49-F238E27FC236}">
                <a16:creationId xmlns:a16="http://schemas.microsoft.com/office/drawing/2014/main" id="{310B9ACC-84D3-EDAC-EE2D-F47FB5CAF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9" y="4615542"/>
            <a:ext cx="2825742" cy="171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7">
            <a:extLst>
              <a:ext uri="{FF2B5EF4-FFF2-40B4-BE49-F238E27FC236}">
                <a16:creationId xmlns:a16="http://schemas.microsoft.com/office/drawing/2014/main" id="{D6B50A01-9FAF-0CFE-D560-4D4A07BD5E05}"/>
              </a:ext>
            </a:extLst>
          </p:cNvPr>
          <p:cNvGrpSpPr/>
          <p:nvPr/>
        </p:nvGrpSpPr>
        <p:grpSpPr>
          <a:xfrm>
            <a:off x="521656" y="263135"/>
            <a:ext cx="4363909" cy="707886"/>
            <a:chOff x="521656" y="263135"/>
            <a:chExt cx="4363909" cy="707886"/>
          </a:xfrm>
        </p:grpSpPr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E81C3503-663C-8F19-E9F6-DD81AAD0B208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04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F59E3932-5029-69A2-C59A-4364A41F0C94}"/>
                </a:ext>
              </a:extLst>
            </p:cNvPr>
            <p:cNvSpPr/>
            <p:nvPr/>
          </p:nvSpPr>
          <p:spPr>
            <a:xfrm>
              <a:off x="1210520" y="432412"/>
              <a:ext cx="36750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Outros requisitos relevantes</a:t>
              </a:r>
            </a:p>
          </p:txBody>
        </p:sp>
      </p:grpSp>
      <p:pic>
        <p:nvPicPr>
          <p:cNvPr id="3" name="Imagem 2" descr="Texto&#10;&#10;Descrição gerada automaticamente com confiança baixa">
            <a:extLst>
              <a:ext uri="{FF2B5EF4-FFF2-40B4-BE49-F238E27FC236}">
                <a16:creationId xmlns:a16="http://schemas.microsoft.com/office/drawing/2014/main" id="{A3715272-EE66-B3A4-BAD9-CCFDE01CF5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29" y="174171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1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344F7A19-6624-B1BD-6432-D890C871AC72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C605ED65-CDED-4395-B13A-D2C9275BEB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grpSp>
        <p:nvGrpSpPr>
          <p:cNvPr id="2" name="组合 7">
            <a:extLst>
              <a:ext uri="{FF2B5EF4-FFF2-40B4-BE49-F238E27FC236}">
                <a16:creationId xmlns:a16="http://schemas.microsoft.com/office/drawing/2014/main" id="{396875D0-E77B-531C-2732-E053AC758635}"/>
              </a:ext>
            </a:extLst>
          </p:cNvPr>
          <p:cNvGrpSpPr/>
          <p:nvPr/>
        </p:nvGrpSpPr>
        <p:grpSpPr>
          <a:xfrm>
            <a:off x="521656" y="263135"/>
            <a:ext cx="4363909" cy="707886"/>
            <a:chOff x="521656" y="263135"/>
            <a:chExt cx="4363909" cy="707886"/>
          </a:xfrm>
        </p:grpSpPr>
        <p:sp>
          <p:nvSpPr>
            <p:cNvPr id="11" name="文本框 8">
              <a:extLst>
                <a:ext uri="{FF2B5EF4-FFF2-40B4-BE49-F238E27FC236}">
                  <a16:creationId xmlns:a16="http://schemas.microsoft.com/office/drawing/2014/main" id="{79B4BFC8-E8EA-7192-A455-370950D905B6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04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D70B9F35-C140-C974-4D55-CE9050FCE497}"/>
                </a:ext>
              </a:extLst>
            </p:cNvPr>
            <p:cNvSpPr/>
            <p:nvPr/>
          </p:nvSpPr>
          <p:spPr>
            <a:xfrm>
              <a:off x="1210520" y="432412"/>
              <a:ext cx="36750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Outros requisitos relevantes</a:t>
              </a:r>
            </a:p>
          </p:txBody>
        </p:sp>
      </p:grpSp>
      <p:sp>
        <p:nvSpPr>
          <p:cNvPr id="3" name="剪去单角的矩形 19">
            <a:extLst>
              <a:ext uri="{FF2B5EF4-FFF2-40B4-BE49-F238E27FC236}">
                <a16:creationId xmlns:a16="http://schemas.microsoft.com/office/drawing/2014/main" id="{B9675839-AA9C-1D11-2EDD-34BF5BF4A22C}"/>
              </a:ext>
            </a:extLst>
          </p:cNvPr>
          <p:cNvSpPr/>
          <p:nvPr/>
        </p:nvSpPr>
        <p:spPr>
          <a:xfrm>
            <a:off x="4417622" y="2191222"/>
            <a:ext cx="5357750" cy="3488386"/>
          </a:xfrm>
          <a:prstGeom prst="snip1Rect">
            <a:avLst>
              <a:gd name="adj" fmla="val 21082"/>
            </a:avLst>
          </a:prstGeom>
          <a:solidFill>
            <a:schemeClr val="bg1"/>
          </a:solidFill>
          <a:ln>
            <a:noFill/>
          </a:ln>
          <a:effectLst>
            <a:outerShdw blurRad="381000" dist="152400" dir="2700000" sx="95000" sy="95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4" name="五边形 20">
            <a:extLst>
              <a:ext uri="{FF2B5EF4-FFF2-40B4-BE49-F238E27FC236}">
                <a16:creationId xmlns:a16="http://schemas.microsoft.com/office/drawing/2014/main" id="{5D6F08D7-6362-8E34-9C5B-079095BE0527}"/>
              </a:ext>
            </a:extLst>
          </p:cNvPr>
          <p:cNvSpPr/>
          <p:nvPr/>
        </p:nvSpPr>
        <p:spPr>
          <a:xfrm>
            <a:off x="4417621" y="1931892"/>
            <a:ext cx="3169721" cy="970076"/>
          </a:xfrm>
          <a:prstGeom prst="homePlate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1.8.8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7A5B9E31-0FE4-4576-9079-2D30E76E7C0F}"/>
              </a:ext>
            </a:extLst>
          </p:cNvPr>
          <p:cNvSpPr/>
          <p:nvPr/>
        </p:nvSpPr>
        <p:spPr>
          <a:xfrm>
            <a:off x="4606181" y="3432654"/>
            <a:ext cx="4853505" cy="13306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O empregador é o responsável pela prestação das informações previstas nos subitens 1.8.4 e 1.8.6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CB99851-B631-1928-22C6-B8AE85099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72"/>
          <a:stretch/>
        </p:blipFill>
        <p:spPr bwMode="auto">
          <a:xfrm>
            <a:off x="0" y="3265714"/>
            <a:ext cx="2220685" cy="359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9">
            <a:extLst>
              <a:ext uri="{FF2B5EF4-FFF2-40B4-BE49-F238E27FC236}">
                <a16:creationId xmlns:a16="http://schemas.microsoft.com/office/drawing/2014/main" id="{AFF84A73-56C2-FCBC-BAFC-7B0F31059CE3}"/>
              </a:ext>
            </a:extLst>
          </p:cNvPr>
          <p:cNvSpPr txBox="1"/>
          <p:nvPr/>
        </p:nvSpPr>
        <p:spPr>
          <a:xfrm>
            <a:off x="8029628" y="3935415"/>
            <a:ext cx="1745744" cy="23802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11500" b="1" dirty="0">
                <a:solidFill>
                  <a:srgbClr val="329CD6"/>
                </a:solidFill>
                <a:latin typeface="Gesta Md"/>
                <a:ea typeface="微软雅黑"/>
              </a:rPr>
              <a:t>”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329CD6"/>
              </a:solidFill>
              <a:effectLst/>
              <a:uLnTx/>
              <a:uFillTx/>
              <a:latin typeface="Gesta Md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698351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5156200" y="3490135"/>
            <a:ext cx="62865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defRPr/>
            </a:pPr>
            <a:r>
              <a:rPr lang="pt-BR" altLang="zh-CN" sz="4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Conclusão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DE986BC-4DCB-4EE8-AEE2-70E830CC1CFD}"/>
              </a:ext>
            </a:extLst>
          </p:cNvPr>
          <p:cNvGrpSpPr/>
          <p:nvPr/>
        </p:nvGrpSpPr>
        <p:grpSpPr>
          <a:xfrm>
            <a:off x="-1" y="-71120"/>
            <a:ext cx="1190848" cy="6929120"/>
            <a:chOff x="-1" y="1119321"/>
            <a:chExt cx="1190848" cy="438794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D9E8C54-EF60-4CFF-8001-E39E4528EF86}"/>
                </a:ext>
              </a:extLst>
            </p:cNvPr>
            <p:cNvSpPr/>
            <p:nvPr/>
          </p:nvSpPr>
          <p:spPr>
            <a:xfrm>
              <a:off x="-1" y="1119321"/>
              <a:ext cx="903767" cy="4387940"/>
            </a:xfrm>
            <a:prstGeom prst="rect">
              <a:avLst/>
            </a:prstGeom>
            <a:gradFill flip="none" rotWithShape="1">
              <a:gsLst>
                <a:gs pos="51000">
                  <a:srgbClr val="1C83AE"/>
                </a:gs>
                <a:gs pos="0">
                  <a:srgbClr val="329CD6"/>
                </a:gs>
                <a:gs pos="92000">
                  <a:srgbClr val="623E98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698500" dist="50800" dir="5400000" algn="t" rotWithShape="0">
                <a:srgbClr val="623E98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1A57FE04-420F-4F7D-951E-FC0C5C2224FE}"/>
                </a:ext>
              </a:extLst>
            </p:cNvPr>
            <p:cNvSpPr/>
            <p:nvPr/>
          </p:nvSpPr>
          <p:spPr>
            <a:xfrm>
              <a:off x="885761" y="1119321"/>
              <a:ext cx="305086" cy="4387940"/>
            </a:xfrm>
            <a:custGeom>
              <a:avLst/>
              <a:gdLst>
                <a:gd name="connsiteX0" fmla="*/ 0 w 587298"/>
                <a:gd name="connsiteY0" fmla="*/ 0 h 4642621"/>
                <a:gd name="connsiteX1" fmla="*/ 587298 w 587298"/>
                <a:gd name="connsiteY1" fmla="*/ 0 h 4642621"/>
                <a:gd name="connsiteX2" fmla="*/ 587298 w 587298"/>
                <a:gd name="connsiteY2" fmla="*/ 4642621 h 4642621"/>
                <a:gd name="connsiteX3" fmla="*/ 0 w 587298"/>
                <a:gd name="connsiteY3" fmla="*/ 4642621 h 4642621"/>
                <a:gd name="connsiteX4" fmla="*/ 0 w 587298"/>
                <a:gd name="connsiteY4" fmla="*/ 0 h 4642621"/>
                <a:gd name="connsiteX0" fmla="*/ 0 w 597237"/>
                <a:gd name="connsiteY0" fmla="*/ 0 h 4642621"/>
                <a:gd name="connsiteX1" fmla="*/ 587298 w 597237"/>
                <a:gd name="connsiteY1" fmla="*/ 0 h 4642621"/>
                <a:gd name="connsiteX2" fmla="*/ 597237 w 597237"/>
                <a:gd name="connsiteY2" fmla="*/ 4473655 h 4642621"/>
                <a:gd name="connsiteX3" fmla="*/ 0 w 597237"/>
                <a:gd name="connsiteY3" fmla="*/ 4642621 h 4642621"/>
                <a:gd name="connsiteX4" fmla="*/ 0 w 597237"/>
                <a:gd name="connsiteY4" fmla="*/ 0 h 4642621"/>
                <a:gd name="connsiteX0" fmla="*/ 0 w 597237"/>
                <a:gd name="connsiteY0" fmla="*/ 0 h 4642621"/>
                <a:gd name="connsiteX1" fmla="*/ 597237 w 597237"/>
                <a:gd name="connsiteY1" fmla="*/ 168965 h 4642621"/>
                <a:gd name="connsiteX2" fmla="*/ 597237 w 597237"/>
                <a:gd name="connsiteY2" fmla="*/ 4473655 h 4642621"/>
                <a:gd name="connsiteX3" fmla="*/ 0 w 597237"/>
                <a:gd name="connsiteY3" fmla="*/ 4642621 h 4642621"/>
                <a:gd name="connsiteX4" fmla="*/ 0 w 597237"/>
                <a:gd name="connsiteY4" fmla="*/ 0 h 4642621"/>
                <a:gd name="connsiteX0" fmla="*/ 0 w 607176"/>
                <a:gd name="connsiteY0" fmla="*/ 0 h 4642621"/>
                <a:gd name="connsiteX1" fmla="*/ 607176 w 607176"/>
                <a:gd name="connsiteY1" fmla="*/ 288234 h 4642621"/>
                <a:gd name="connsiteX2" fmla="*/ 597237 w 607176"/>
                <a:gd name="connsiteY2" fmla="*/ 4473655 h 4642621"/>
                <a:gd name="connsiteX3" fmla="*/ 0 w 607176"/>
                <a:gd name="connsiteY3" fmla="*/ 4642621 h 4642621"/>
                <a:gd name="connsiteX4" fmla="*/ 0 w 607176"/>
                <a:gd name="connsiteY4" fmla="*/ 0 h 4642621"/>
                <a:gd name="connsiteX0" fmla="*/ 0 w 607176"/>
                <a:gd name="connsiteY0" fmla="*/ 0 h 4642621"/>
                <a:gd name="connsiteX1" fmla="*/ 607176 w 607176"/>
                <a:gd name="connsiteY1" fmla="*/ 288234 h 4642621"/>
                <a:gd name="connsiteX2" fmla="*/ 597237 w 607176"/>
                <a:gd name="connsiteY2" fmla="*/ 4513412 h 4642621"/>
                <a:gd name="connsiteX3" fmla="*/ 0 w 607176"/>
                <a:gd name="connsiteY3" fmla="*/ 4642621 h 4642621"/>
                <a:gd name="connsiteX4" fmla="*/ 0 w 607176"/>
                <a:gd name="connsiteY4" fmla="*/ 0 h 4642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176" h="4642621">
                  <a:moveTo>
                    <a:pt x="0" y="0"/>
                  </a:moveTo>
                  <a:lnTo>
                    <a:pt x="607176" y="288234"/>
                  </a:lnTo>
                  <a:lnTo>
                    <a:pt x="597237" y="4513412"/>
                  </a:lnTo>
                  <a:lnTo>
                    <a:pt x="0" y="46426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3E9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3130077-26DD-4DE2-B2DA-E57A0D9BEACB}"/>
              </a:ext>
            </a:extLst>
          </p:cNvPr>
          <p:cNvSpPr txBox="1"/>
          <p:nvPr/>
        </p:nvSpPr>
        <p:spPr>
          <a:xfrm>
            <a:off x="4965504" y="1521214"/>
            <a:ext cx="2922275" cy="147732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</a:rPr>
              <a:t>RTE 05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AC76E9D-EA3C-40C1-98BD-1CDBE7B4F91A}"/>
              </a:ext>
            </a:extLst>
          </p:cNvPr>
          <p:cNvSpPr txBox="1"/>
          <p:nvPr/>
        </p:nvSpPr>
        <p:spPr>
          <a:xfrm>
            <a:off x="3773260" y="1521199"/>
            <a:ext cx="1110882" cy="147732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gency FB" panose="020B0503020202020204" pitchFamily="34" charset="0"/>
                <a:ea typeface="微软雅黑"/>
              </a:rPr>
              <a:t>PA</a:t>
            </a:r>
          </a:p>
        </p:txBody>
      </p:sp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D8C37ABB-F884-A736-9EB2-8E9CBCB79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pic>
        <p:nvPicPr>
          <p:cNvPr id="5122" name="Picture 2" descr="Técnico em Segurança do Trabalho - O Acadêmico">
            <a:extLst>
              <a:ext uri="{FF2B5EF4-FFF2-40B4-BE49-F238E27FC236}">
                <a16:creationId xmlns:a16="http://schemas.microsoft.com/office/drawing/2014/main" id="{35668E4D-51EB-56AA-8DE5-285CD27D6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9920"/>
            <a:ext cx="5226231" cy="609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0361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85185E-6 L -3.33333E-6 -0.1178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85185E-6 L 1.875E-6 -0.11783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3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1" grpId="1"/>
      <p:bldP spid="28" grpId="0"/>
      <p:bldP spid="28" grpId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4">
            <a:extLst>
              <a:ext uri="{FF2B5EF4-FFF2-40B4-BE49-F238E27FC236}">
                <a16:creationId xmlns:a16="http://schemas.microsoft.com/office/drawing/2014/main" id="{1AB80902-53FA-AEB1-B9F1-18AECE8CDB00}"/>
              </a:ext>
            </a:extLst>
          </p:cNvPr>
          <p:cNvGrpSpPr/>
          <p:nvPr/>
        </p:nvGrpSpPr>
        <p:grpSpPr>
          <a:xfrm>
            <a:off x="521656" y="2353830"/>
            <a:ext cx="1949764" cy="2150340"/>
            <a:chOff x="5841725" y="3831772"/>
            <a:chExt cx="1470578" cy="1621861"/>
          </a:xfrm>
        </p:grpSpPr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3289AC5-F56B-6317-EBB8-E885F5361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1725" y="4747193"/>
              <a:ext cx="1470578" cy="706440"/>
            </a:xfrm>
            <a:prstGeom prst="rect">
              <a:avLst/>
            </a:prstGeom>
          </p:spPr>
        </p:pic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F8A0CB5D-F3CD-AC15-B4A7-A2C90B3E9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1735" y="3831772"/>
              <a:ext cx="1020763" cy="1546225"/>
            </a:xfrm>
            <a:custGeom>
              <a:avLst/>
              <a:gdLst>
                <a:gd name="T0" fmla="*/ 272 w 272"/>
                <a:gd name="T1" fmla="*/ 136 h 411"/>
                <a:gd name="T2" fmla="*/ 136 w 272"/>
                <a:gd name="T3" fmla="*/ 411 h 411"/>
                <a:gd name="T4" fmla="*/ 0 w 272"/>
                <a:gd name="T5" fmla="*/ 136 h 411"/>
                <a:gd name="T6" fmla="*/ 136 w 272"/>
                <a:gd name="T7" fmla="*/ 0 h 411"/>
                <a:gd name="T8" fmla="*/ 272 w 272"/>
                <a:gd name="T9" fmla="*/ 13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411">
                  <a:moveTo>
                    <a:pt x="272" y="136"/>
                  </a:moveTo>
                  <a:cubicBezTo>
                    <a:pt x="272" y="245"/>
                    <a:pt x="136" y="411"/>
                    <a:pt x="136" y="411"/>
                  </a:cubicBezTo>
                  <a:cubicBezTo>
                    <a:pt x="136" y="411"/>
                    <a:pt x="0" y="248"/>
                    <a:pt x="0" y="136"/>
                  </a:cubicBezTo>
                  <a:cubicBezTo>
                    <a:pt x="0" y="61"/>
                    <a:pt x="61" y="0"/>
                    <a:pt x="136" y="0"/>
                  </a:cubicBezTo>
                  <a:cubicBezTo>
                    <a:pt x="211" y="0"/>
                    <a:pt x="272" y="61"/>
                    <a:pt x="272" y="136"/>
                  </a:cubicBezTo>
                  <a:close/>
                </a:path>
              </a:pathLst>
            </a:custGeom>
            <a:gradFill>
              <a:gsLst>
                <a:gs pos="50000">
                  <a:srgbClr val="1C83AE"/>
                </a:gs>
                <a:gs pos="0">
                  <a:srgbClr val="329CD6"/>
                </a:gs>
                <a:gs pos="100000">
                  <a:srgbClr val="623E98"/>
                </a:gs>
              </a:gsLst>
              <a:lin ang="8100000" scaled="1"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6" name="Oval 6">
              <a:extLst>
                <a:ext uri="{FF2B5EF4-FFF2-40B4-BE49-F238E27FC236}">
                  <a16:creationId xmlns:a16="http://schemas.microsoft.com/office/drawing/2014/main" id="{42262CFF-0493-0C35-84AC-0115E3263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6672" y="3968297"/>
              <a:ext cx="750888" cy="747713"/>
            </a:xfrm>
            <a:prstGeom prst="ellipse">
              <a:avLst/>
            </a:prstGeom>
            <a:solidFill>
              <a:srgbClr val="F5F5F5"/>
            </a:solidFill>
            <a:ln w="12700">
              <a:gradFill flip="none" rotWithShape="1">
                <a:gsLst>
                  <a:gs pos="48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8100000" scaled="1"/>
                <a:tileRect/>
              </a:gradFill>
            </a:ln>
            <a:effectLst>
              <a:outerShdw blurRad="139700" dist="139700" dir="8100000" sx="95000" sy="9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19ABC"/>
                </a:solidFill>
                <a:effectLst/>
                <a:uLnTx/>
                <a:uFillTx/>
                <a:latin typeface="Gesta Md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7" name="TextBox 39">
            <a:extLst>
              <a:ext uri="{FF2B5EF4-FFF2-40B4-BE49-F238E27FC236}">
                <a16:creationId xmlns:a16="http://schemas.microsoft.com/office/drawing/2014/main" id="{3676CF41-CB12-EEB0-EA9F-D593FDEAFEF5}"/>
              </a:ext>
            </a:extLst>
          </p:cNvPr>
          <p:cNvSpPr txBox="1"/>
          <p:nvPr/>
        </p:nvSpPr>
        <p:spPr>
          <a:xfrm>
            <a:off x="3163205" y="1105687"/>
            <a:ext cx="8023273" cy="509434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zh-CN"/>
            </a:defPPr>
            <a:lvl1pPr>
              <a:defRPr>
                <a:gradFill flip="none" rotWithShape="1">
                  <a:gsLst>
                    <a:gs pos="100000">
                      <a:srgbClr val="D49D57"/>
                    </a:gs>
                    <a:gs pos="30000">
                      <a:srgbClr val="F9EDD8"/>
                    </a:gs>
                    <a:gs pos="0">
                      <a:srgbClr val="F4DEBD"/>
                    </a:gs>
                  </a:gsLst>
                  <a:lin ang="5400000" scaled="1"/>
                  <a:tileRect/>
                </a:gradFill>
                <a:latin typeface="+mj-lt"/>
              </a:defRPr>
            </a:lvl1pPr>
          </a:lstStyle>
          <a:p>
            <a:pPr lvl="0">
              <a:lnSpc>
                <a:spcPct val="150000"/>
              </a:lnSpc>
              <a:defRPr/>
            </a:pPr>
            <a:r>
              <a:rPr lang="pt-BR" altLang="zh-CN" sz="3200" b="1" dirty="0">
                <a:solidFill>
                  <a:schemeClr val="bg1"/>
                </a:solidFill>
                <a:latin typeface="Gesta Md"/>
                <a:ea typeface="微软雅黑"/>
                <a:cs typeface="+mn-ea"/>
                <a:sym typeface="+mn-lt"/>
              </a:rPr>
              <a:t>O </a:t>
            </a:r>
            <a:r>
              <a:rPr lang="pt-BR" altLang="zh-CN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tratamento diferenciado </a:t>
            </a:r>
            <a:r>
              <a:rPr lang="pt-BR" altLang="zh-CN" sz="3200" b="1" dirty="0">
                <a:solidFill>
                  <a:schemeClr val="bg1"/>
                </a:solidFill>
                <a:latin typeface="Gesta Md"/>
                <a:ea typeface="微软雅黑"/>
                <a:cs typeface="+mn-ea"/>
                <a:sym typeface="+mn-lt"/>
              </a:rPr>
              <a:t>concedido ao Microempreendedor Individual (MEI), à Microempresa (ME) e à Empresa de Pequeno Porte (EPP) </a:t>
            </a:r>
            <a:r>
              <a:rPr lang="pt-BR" altLang="zh-CN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sta Md"/>
                <a:ea typeface="微软雅黑"/>
                <a:cs typeface="+mn-ea"/>
                <a:sym typeface="+mn-lt"/>
              </a:rPr>
              <a:t>desempenha um papel fundamental no estímulo ao empreendedorismo e no desenvolvimento econômico.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grpSp>
        <p:nvGrpSpPr>
          <p:cNvPr id="21" name="组合 7">
            <a:extLst>
              <a:ext uri="{FF2B5EF4-FFF2-40B4-BE49-F238E27FC236}">
                <a16:creationId xmlns:a16="http://schemas.microsoft.com/office/drawing/2014/main" id="{7ADB1165-F904-433A-E219-7907C83199C1}"/>
              </a:ext>
            </a:extLst>
          </p:cNvPr>
          <p:cNvGrpSpPr/>
          <p:nvPr/>
        </p:nvGrpSpPr>
        <p:grpSpPr>
          <a:xfrm>
            <a:off x="521656" y="263135"/>
            <a:ext cx="2146314" cy="707886"/>
            <a:chOff x="521656" y="263135"/>
            <a:chExt cx="2146314" cy="707886"/>
          </a:xfrm>
        </p:grpSpPr>
        <p:sp>
          <p:nvSpPr>
            <p:cNvPr id="23" name="文本框 8">
              <a:extLst>
                <a:ext uri="{FF2B5EF4-FFF2-40B4-BE49-F238E27FC236}">
                  <a16:creationId xmlns:a16="http://schemas.microsoft.com/office/drawing/2014/main" id="{E06BEB86-D962-0041-6000-7040F9D8F644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  <a:latin typeface="CastleTUlt" panose="020E0902050906030204" pitchFamily="34" charset="0"/>
                </a:rPr>
                <a:t>05</a:t>
              </a:r>
              <a:endParaRPr lang="zh-CN" altLang="en-US" sz="4000" dirty="0">
                <a:solidFill>
                  <a:schemeClr val="bg1"/>
                </a:solidFill>
                <a:latin typeface="CastleTUlt" panose="020E0902050906030204" pitchFamily="34" charset="0"/>
              </a:endParaRPr>
            </a:p>
          </p:txBody>
        </p:sp>
        <p:sp>
          <p:nvSpPr>
            <p:cNvPr id="25" name="矩形 9">
              <a:extLst>
                <a:ext uri="{FF2B5EF4-FFF2-40B4-BE49-F238E27FC236}">
                  <a16:creationId xmlns:a16="http://schemas.microsoft.com/office/drawing/2014/main" id="{861591EC-1EA7-9AEB-9C6E-832BC21F1398}"/>
                </a:ext>
              </a:extLst>
            </p:cNvPr>
            <p:cNvSpPr/>
            <p:nvPr/>
          </p:nvSpPr>
          <p:spPr>
            <a:xfrm>
              <a:off x="1210520" y="432412"/>
              <a:ext cx="14574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Conclusão</a:t>
              </a:r>
            </a:p>
          </p:txBody>
        </p:sp>
      </p:grpSp>
      <p:pic>
        <p:nvPicPr>
          <p:cNvPr id="19458" name="Picture 2" descr="Gestão de SST (Saúde e Segurança no Trabalho) - Ergominas">
            <a:extLst>
              <a:ext uri="{FF2B5EF4-FFF2-40B4-BE49-F238E27FC236}">
                <a16:creationId xmlns:a16="http://schemas.microsoft.com/office/drawing/2014/main" id="{74403083-5B01-71A3-09D5-EE1111CB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46" y="2695475"/>
            <a:ext cx="624668" cy="6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Texto&#10;&#10;Descrição gerada automaticamente com confiança baixa">
            <a:extLst>
              <a:ext uri="{FF2B5EF4-FFF2-40B4-BE49-F238E27FC236}">
                <a16:creationId xmlns:a16="http://schemas.microsoft.com/office/drawing/2014/main" id="{E03DDE3A-9C05-F37E-3E99-CE9377175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onfira quais são as obrigações no SST do eSocial do produtor rural - Dia  Rural">
            <a:extLst>
              <a:ext uri="{FF2B5EF4-FFF2-40B4-BE49-F238E27FC236}">
                <a16:creationId xmlns:a16="http://schemas.microsoft.com/office/drawing/2014/main" id="{89B546A1-8B34-F0CA-8464-2698445BD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8" r="3571" b="25873"/>
          <a:stretch/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7">
            <a:extLst>
              <a:ext uri="{FF2B5EF4-FFF2-40B4-BE49-F238E27FC236}">
                <a16:creationId xmlns:a16="http://schemas.microsoft.com/office/drawing/2014/main" id="{CCDE446A-3CD2-AEB5-02E5-40FE4A78039C}"/>
              </a:ext>
            </a:extLst>
          </p:cNvPr>
          <p:cNvGrpSpPr/>
          <p:nvPr/>
        </p:nvGrpSpPr>
        <p:grpSpPr>
          <a:xfrm>
            <a:off x="521656" y="263135"/>
            <a:ext cx="2146314" cy="707886"/>
            <a:chOff x="521656" y="263135"/>
            <a:chExt cx="2146314" cy="707886"/>
          </a:xfrm>
        </p:grpSpPr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6B59FCED-49C8-F336-1625-FB2F02C82F4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05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11627E22-9EB7-4B03-DABF-CB255DFEA666}"/>
                </a:ext>
              </a:extLst>
            </p:cNvPr>
            <p:cNvSpPr/>
            <p:nvPr/>
          </p:nvSpPr>
          <p:spPr>
            <a:xfrm>
              <a:off x="1210520" y="432412"/>
              <a:ext cx="14574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Conclusão</a:t>
              </a:r>
            </a:p>
          </p:txBody>
        </p:sp>
      </p:grpSp>
      <p:sp>
        <p:nvSpPr>
          <p:cNvPr id="2" name="矩形 13">
            <a:extLst>
              <a:ext uri="{FF2B5EF4-FFF2-40B4-BE49-F238E27FC236}">
                <a16:creationId xmlns:a16="http://schemas.microsoft.com/office/drawing/2014/main" id="{B9932965-BD6B-EDCF-E542-41C98B817819}"/>
              </a:ext>
            </a:extLst>
          </p:cNvPr>
          <p:cNvSpPr/>
          <p:nvPr/>
        </p:nvSpPr>
        <p:spPr>
          <a:xfrm>
            <a:off x="3265714" y="4550229"/>
            <a:ext cx="8926286" cy="2111828"/>
          </a:xfrm>
          <a:prstGeom prst="rect">
            <a:avLst/>
          </a:prstGeom>
          <a:gradFill flip="none" rotWithShape="1">
            <a:gsLst>
              <a:gs pos="51000">
                <a:srgbClr val="1C83AE">
                  <a:alpha val="70000"/>
                </a:srgbClr>
              </a:gs>
              <a:gs pos="0">
                <a:srgbClr val="329CD6">
                  <a:alpha val="31000"/>
                </a:srgbClr>
              </a:gs>
              <a:gs pos="92000">
                <a:srgbClr val="623E98">
                  <a:alpha val="63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BR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Essas categorias permitem a formalização de pequenos negócios, simplificam as obrigações tributárias e trabalhistas e oferecem benefícios e vantagens específicas.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88F365ED-E849-A347-496A-AFA0F6A89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828" y="113088"/>
            <a:ext cx="2273304" cy="63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2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D066C061-D116-6581-3F77-847FA415D51B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Texto&#10;&#10;Descrição gerada automaticamente com confiança baixa">
            <a:extLst>
              <a:ext uri="{FF2B5EF4-FFF2-40B4-BE49-F238E27FC236}">
                <a16:creationId xmlns:a16="http://schemas.microsoft.com/office/drawing/2014/main" id="{F26CF389-1FCD-8713-2868-9669D1E34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grpSp>
        <p:nvGrpSpPr>
          <p:cNvPr id="2" name="组合 7">
            <a:extLst>
              <a:ext uri="{FF2B5EF4-FFF2-40B4-BE49-F238E27FC236}">
                <a16:creationId xmlns:a16="http://schemas.microsoft.com/office/drawing/2014/main" id="{396875D0-E77B-531C-2732-E053AC758635}"/>
              </a:ext>
            </a:extLst>
          </p:cNvPr>
          <p:cNvGrpSpPr/>
          <p:nvPr/>
        </p:nvGrpSpPr>
        <p:grpSpPr>
          <a:xfrm>
            <a:off x="521656" y="263135"/>
            <a:ext cx="2146314" cy="707886"/>
            <a:chOff x="521656" y="263135"/>
            <a:chExt cx="2146314" cy="707886"/>
          </a:xfrm>
        </p:grpSpPr>
        <p:sp>
          <p:nvSpPr>
            <p:cNvPr id="11" name="文本框 8">
              <a:extLst>
                <a:ext uri="{FF2B5EF4-FFF2-40B4-BE49-F238E27FC236}">
                  <a16:creationId xmlns:a16="http://schemas.microsoft.com/office/drawing/2014/main" id="{79B4BFC8-E8EA-7192-A455-370950D905B6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05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2" name="矩形 9">
              <a:extLst>
                <a:ext uri="{FF2B5EF4-FFF2-40B4-BE49-F238E27FC236}">
                  <a16:creationId xmlns:a16="http://schemas.microsoft.com/office/drawing/2014/main" id="{D70B9F35-C140-C974-4D55-CE9050FCE497}"/>
                </a:ext>
              </a:extLst>
            </p:cNvPr>
            <p:cNvSpPr/>
            <p:nvPr/>
          </p:nvSpPr>
          <p:spPr>
            <a:xfrm>
              <a:off x="1210520" y="432412"/>
              <a:ext cx="14574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Conclusão</a:t>
              </a:r>
            </a:p>
          </p:txBody>
        </p:sp>
      </p:grpSp>
      <p:sp>
        <p:nvSpPr>
          <p:cNvPr id="3" name="剪去单角的矩形 19">
            <a:extLst>
              <a:ext uri="{FF2B5EF4-FFF2-40B4-BE49-F238E27FC236}">
                <a16:creationId xmlns:a16="http://schemas.microsoft.com/office/drawing/2014/main" id="{8B25218D-A7CC-B624-5707-8A34254C78E2}"/>
              </a:ext>
            </a:extLst>
          </p:cNvPr>
          <p:cNvSpPr/>
          <p:nvPr/>
        </p:nvSpPr>
        <p:spPr>
          <a:xfrm>
            <a:off x="4080163" y="1940848"/>
            <a:ext cx="6870865" cy="3523779"/>
          </a:xfrm>
          <a:prstGeom prst="snip1Rect">
            <a:avLst>
              <a:gd name="adj" fmla="val 21082"/>
            </a:avLst>
          </a:prstGeom>
          <a:solidFill>
            <a:schemeClr val="bg1"/>
          </a:solidFill>
          <a:ln>
            <a:noFill/>
          </a:ln>
          <a:effectLst>
            <a:outerShdw blurRad="381000" dist="152400" dir="2700000" sx="95000" sy="95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sp>
        <p:nvSpPr>
          <p:cNvPr id="4" name="五边形 20">
            <a:extLst>
              <a:ext uri="{FF2B5EF4-FFF2-40B4-BE49-F238E27FC236}">
                <a16:creationId xmlns:a16="http://schemas.microsoft.com/office/drawing/2014/main" id="{9C5C75D8-B3A1-CE51-DE1F-90739841E631}"/>
              </a:ext>
            </a:extLst>
          </p:cNvPr>
          <p:cNvSpPr/>
          <p:nvPr/>
        </p:nvSpPr>
        <p:spPr>
          <a:xfrm>
            <a:off x="4080164" y="1681519"/>
            <a:ext cx="6703777" cy="909281"/>
          </a:xfrm>
          <a:prstGeom prst="homePlate">
            <a:avLst/>
          </a:prstGeom>
          <a:gradFill flip="none" rotWithShape="1"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3656221D-FA98-C2B5-C386-8495B54EBFD0}"/>
              </a:ext>
            </a:extLst>
          </p:cNvPr>
          <p:cNvSpPr/>
          <p:nvPr/>
        </p:nvSpPr>
        <p:spPr>
          <a:xfrm>
            <a:off x="4266342" y="1940848"/>
            <a:ext cx="6183944" cy="3064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É importante ressaltar que,</a:t>
            </a:r>
          </a:p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 </a:t>
            </a:r>
          </a:p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apesar dos benefícios e vantagens, é fundamental que as empresas, independentemente de sua classificação, cumpram suas responsabilidades legais, estejam em conformidade com as normas de segurança do trabalho e mantenham uma gestão responsável.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A3F04FA-9E3B-5B1B-BCF6-30651DC95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0457" y="4602453"/>
            <a:ext cx="2881954" cy="2942659"/>
          </a:xfrm>
          <a:prstGeom prst="ellipse">
            <a:avLst/>
          </a:prstGeom>
          <a:gradFill>
            <a:gsLst>
              <a:gs pos="54000">
                <a:srgbClr val="1C83AE"/>
              </a:gs>
              <a:gs pos="0">
                <a:srgbClr val="329CD6"/>
              </a:gs>
              <a:gs pos="100000">
                <a:srgbClr val="623E98"/>
              </a:gs>
            </a:gsLst>
            <a:lin ang="5400000" scaled="1"/>
          </a:gradFill>
          <a:ln w="38100"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ym typeface="+mn-lt"/>
            </a:endParaRPr>
          </a:p>
        </p:txBody>
      </p:sp>
      <p:pic>
        <p:nvPicPr>
          <p:cNvPr id="7" name="Picture 2" descr="Gestão de Implantação de SST para o eSocial - Segurança e Medicina do  Trabalho | Exames Ocupacionais | PRO LABORE">
            <a:extLst>
              <a:ext uri="{FF2B5EF4-FFF2-40B4-BE49-F238E27FC236}">
                <a16:creationId xmlns:a16="http://schemas.microsoft.com/office/drawing/2014/main" id="{8810B8BB-528F-96A6-4982-C9AF05424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53" y="5028588"/>
            <a:ext cx="1881734" cy="188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415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DE824049-8BE4-C86F-57E1-DAD8BC7753B9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Texto&#10;&#10;Descrição gerada automaticamente com confiança baixa">
            <a:extLst>
              <a:ext uri="{FF2B5EF4-FFF2-40B4-BE49-F238E27FC236}">
                <a16:creationId xmlns:a16="http://schemas.microsoft.com/office/drawing/2014/main" id="{C1A57F78-026B-AB33-9008-189986E04E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967" y="222502"/>
            <a:ext cx="2261621" cy="627889"/>
          </a:xfrm>
          <a:prstGeom prst="rect">
            <a:avLst/>
          </a:prstGeom>
        </p:spPr>
      </p:pic>
      <p:sp>
        <p:nvSpPr>
          <p:cNvPr id="8" name="矩形 13">
            <a:extLst>
              <a:ext uri="{FF2B5EF4-FFF2-40B4-BE49-F238E27FC236}">
                <a16:creationId xmlns:a16="http://schemas.microsoft.com/office/drawing/2014/main" id="{6C0251AA-5ABE-9C4B-1056-E230218F25F9}"/>
              </a:ext>
            </a:extLst>
          </p:cNvPr>
          <p:cNvSpPr/>
          <p:nvPr/>
        </p:nvSpPr>
        <p:spPr>
          <a:xfrm>
            <a:off x="-1" y="3967382"/>
            <a:ext cx="11462657" cy="2395318"/>
          </a:xfrm>
          <a:prstGeom prst="rect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7">
            <a:extLst>
              <a:ext uri="{FF2B5EF4-FFF2-40B4-BE49-F238E27FC236}">
                <a16:creationId xmlns:a16="http://schemas.microsoft.com/office/drawing/2014/main" id="{06266020-DEFE-8EE1-0956-18685A7BEEE8}"/>
              </a:ext>
            </a:extLst>
          </p:cNvPr>
          <p:cNvGrpSpPr/>
          <p:nvPr/>
        </p:nvGrpSpPr>
        <p:grpSpPr>
          <a:xfrm>
            <a:off x="521656" y="263135"/>
            <a:ext cx="2146314" cy="707886"/>
            <a:chOff x="521656" y="263135"/>
            <a:chExt cx="2146314" cy="707886"/>
          </a:xfrm>
        </p:grpSpPr>
        <p:sp>
          <p:nvSpPr>
            <p:cNvPr id="6" name="文本框 8">
              <a:extLst>
                <a:ext uri="{FF2B5EF4-FFF2-40B4-BE49-F238E27FC236}">
                  <a16:creationId xmlns:a16="http://schemas.microsoft.com/office/drawing/2014/main" id="{CABCBC8C-25C4-A623-D3DF-EE7BFF7A1CEF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05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7" name="矩形 9">
              <a:extLst>
                <a:ext uri="{FF2B5EF4-FFF2-40B4-BE49-F238E27FC236}">
                  <a16:creationId xmlns:a16="http://schemas.microsoft.com/office/drawing/2014/main" id="{DD3CFE67-3879-AE06-A51B-2B78C4654662}"/>
                </a:ext>
              </a:extLst>
            </p:cNvPr>
            <p:cNvSpPr/>
            <p:nvPr/>
          </p:nvSpPr>
          <p:spPr>
            <a:xfrm>
              <a:off x="1210520" y="432412"/>
              <a:ext cx="14574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Conclusão</a:t>
              </a:r>
            </a:p>
          </p:txBody>
        </p:sp>
      </p:grpSp>
      <p:sp>
        <p:nvSpPr>
          <p:cNvPr id="9" name="TextBox 21">
            <a:extLst>
              <a:ext uri="{FF2B5EF4-FFF2-40B4-BE49-F238E27FC236}">
                <a16:creationId xmlns:a16="http://schemas.microsoft.com/office/drawing/2014/main" id="{2F329E4D-BB1D-F85C-2F1C-389E3BC90EBE}"/>
              </a:ext>
            </a:extLst>
          </p:cNvPr>
          <p:cNvSpPr txBox="1"/>
          <p:nvPr/>
        </p:nvSpPr>
        <p:spPr>
          <a:xfrm>
            <a:off x="173313" y="4280054"/>
            <a:ext cx="6786058" cy="17922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b="1" dirty="0">
                <a:solidFill>
                  <a:schemeClr val="bg1"/>
                </a:solidFill>
                <a:latin typeface="微软雅黑"/>
                <a:ea typeface="微软雅黑"/>
              </a:rPr>
              <a:t>Dessa forma, será possível promover o crescimento sustentável e a segurança tanto para os trabalhadores quanto para os negócios como um todo.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96ED9C-53E2-67E2-B181-24BCE42B9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4300" y="1905000"/>
            <a:ext cx="332422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E9CAF3D-23AE-EE77-A7B1-5745B4AD6331}"/>
              </a:ext>
            </a:extLst>
          </p:cNvPr>
          <p:cNvSpPr/>
          <p:nvPr/>
        </p:nvSpPr>
        <p:spPr>
          <a:xfrm>
            <a:off x="-2400300" y="-431800"/>
            <a:ext cx="15405100" cy="82232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7C29AA-89D2-3078-236E-A0D899084727}"/>
              </a:ext>
            </a:extLst>
          </p:cNvPr>
          <p:cNvSpPr txBox="1">
            <a:spLocks/>
          </p:cNvSpPr>
          <p:nvPr/>
        </p:nvSpPr>
        <p:spPr>
          <a:xfrm>
            <a:off x="5977108" y="6029447"/>
            <a:ext cx="5941471" cy="6733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contato@centraldecursosdobrasil.com.br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13E900B-9D94-E952-8D15-8085105CCA9F}"/>
              </a:ext>
            </a:extLst>
          </p:cNvPr>
          <p:cNvSpPr/>
          <p:nvPr/>
        </p:nvSpPr>
        <p:spPr>
          <a:xfrm>
            <a:off x="-63610" y="2333200"/>
            <a:ext cx="12255610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96A125D6-65C1-BF8D-453E-799F9ADB303D}"/>
              </a:ext>
            </a:extLst>
          </p:cNvPr>
          <p:cNvSpPr txBox="1">
            <a:spLocks/>
          </p:cNvSpPr>
          <p:nvPr/>
        </p:nvSpPr>
        <p:spPr>
          <a:xfrm>
            <a:off x="5481700" y="2485769"/>
            <a:ext cx="6212115" cy="95066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Central de Cursos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1CED3AE6-3962-F1AB-664D-5B90E33F5889}"/>
              </a:ext>
            </a:extLst>
          </p:cNvPr>
          <p:cNvSpPr/>
          <p:nvPr/>
        </p:nvSpPr>
        <p:spPr>
          <a:xfrm>
            <a:off x="-63610" y="2333200"/>
            <a:ext cx="2655735" cy="1004858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1D274DA4-3F8B-BA30-24C5-AD4A1E06F8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669" y="753221"/>
            <a:ext cx="7135410" cy="5351557"/>
          </a:xfrm>
          <a:prstGeom prst="rect">
            <a:avLst/>
          </a:prstGeom>
        </p:spPr>
      </p:pic>
      <p:pic>
        <p:nvPicPr>
          <p:cNvPr id="26" name="Imagem 25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A236C3B0-EDEC-0962-D595-3FF02FE21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719" y="3165413"/>
            <a:ext cx="2676149" cy="1252731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013BB10D-4DD7-3B9F-21CC-E60A6D5A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526" y="128448"/>
            <a:ext cx="903053" cy="981630"/>
          </a:xfrm>
          <a:prstGeom prst="rect">
            <a:avLst/>
          </a:prstGeom>
        </p:spPr>
      </p:pic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27CCE978-E7F1-D85C-5C23-BA48134C9A39}"/>
              </a:ext>
            </a:extLst>
          </p:cNvPr>
          <p:cNvSpPr txBox="1">
            <a:spLocks/>
          </p:cNvSpPr>
          <p:nvPr/>
        </p:nvSpPr>
        <p:spPr>
          <a:xfrm>
            <a:off x="5938075" y="5016211"/>
            <a:ext cx="6521407" cy="3152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Av. Floriano Peixoto, 615 - Centro</a:t>
            </a:r>
          </a:p>
          <a:p>
            <a:r>
              <a:rPr lang="en-US" dirty="0"/>
              <a:t>CEP 38402-100 – Uberlândia/MG</a:t>
            </a:r>
          </a:p>
        </p:txBody>
      </p:sp>
      <p:sp>
        <p:nvSpPr>
          <p:cNvPr id="29" name="Subtitle 5">
            <a:extLst>
              <a:ext uri="{FF2B5EF4-FFF2-40B4-BE49-F238E27FC236}">
                <a16:creationId xmlns:a16="http://schemas.microsoft.com/office/drawing/2014/main" id="{3271064F-9A18-70E0-9B66-53DFBC1FA54A}"/>
              </a:ext>
            </a:extLst>
          </p:cNvPr>
          <p:cNvSpPr txBox="1">
            <a:spLocks/>
          </p:cNvSpPr>
          <p:nvPr/>
        </p:nvSpPr>
        <p:spPr>
          <a:xfrm>
            <a:off x="8627676" y="1712610"/>
            <a:ext cx="4496463" cy="5918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FALE CONOSCO</a:t>
            </a:r>
          </a:p>
        </p:txBody>
      </p:sp>
    </p:spTree>
    <p:extLst>
      <p:ext uri="{BB962C8B-B14F-4D97-AF65-F5344CB8AC3E}">
        <p14:creationId xmlns:p14="http://schemas.microsoft.com/office/powerpoint/2010/main" val="273186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000"/>
    </mc:Choice>
    <mc:Fallback xmlns="">
      <p:transition spd="slow" advTm="5555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41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29" grpId="0" build="p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A35BB09-5186-3CF7-82BD-C64091C29F5F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8A416203-44B3-83B7-E60F-9390514F9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53" y="120988"/>
            <a:ext cx="2261621" cy="627889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7995DBF-C9BE-494A-A568-579A010623EB}"/>
              </a:ext>
            </a:extLst>
          </p:cNvPr>
          <p:cNvSpPr/>
          <p:nvPr/>
        </p:nvSpPr>
        <p:spPr>
          <a:xfrm>
            <a:off x="6207063" y="1711563"/>
            <a:ext cx="5377543" cy="34033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 descr="O que muda em relação à saúde do trabalhador no PGR e SST no eSocial">
            <a:extLst>
              <a:ext uri="{FF2B5EF4-FFF2-40B4-BE49-F238E27FC236}">
                <a16:creationId xmlns:a16="http://schemas.microsoft.com/office/drawing/2014/main" id="{F1D6D657-1E6F-DC4E-78AC-C9D83E7A3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2017395"/>
            <a:ext cx="5377543" cy="282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4EB5DE41-9F83-4C07-81B1-13AC1937B2F2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10E2EE8-167F-409F-82B0-AE5D1E156C8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9DE52A7-81FF-433F-B056-4118BE7305D4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sp>
        <p:nvSpPr>
          <p:cNvPr id="3" name="Rectangle 11">
            <a:extLst>
              <a:ext uri="{FF2B5EF4-FFF2-40B4-BE49-F238E27FC236}">
                <a16:creationId xmlns:a16="http://schemas.microsoft.com/office/drawing/2014/main" id="{DED0AE1F-42EB-2F44-032E-44F1363FFB8E}"/>
              </a:ext>
            </a:extLst>
          </p:cNvPr>
          <p:cNvSpPr/>
          <p:nvPr/>
        </p:nvSpPr>
        <p:spPr>
          <a:xfrm>
            <a:off x="718457" y="2001978"/>
            <a:ext cx="2852058" cy="2838626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  <a:sym typeface="+mn-lt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C46F6284-3C2E-6010-D8A6-644F6327F5A8}"/>
              </a:ext>
            </a:extLst>
          </p:cNvPr>
          <p:cNvSpPr/>
          <p:nvPr/>
        </p:nvSpPr>
        <p:spPr>
          <a:xfrm>
            <a:off x="829520" y="2280252"/>
            <a:ext cx="2708337" cy="225395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rPr>
              <a:t>Elaboração e implementação do Programa de Gerenciamento de Riscos (PGR):</a:t>
            </a:r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11BD1085-6606-72E4-758D-7AC4D1AF2D1B}"/>
              </a:ext>
            </a:extLst>
          </p:cNvPr>
          <p:cNvSpPr/>
          <p:nvPr/>
        </p:nvSpPr>
        <p:spPr>
          <a:xfrm>
            <a:off x="6444342" y="2017395"/>
            <a:ext cx="4822373" cy="2859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pt-BR" altLang="zh-CN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O PGR é o principal programa de SST da empresa, que visa identificar, avaliar e controlar os riscos presentes no ambiente de trabalho. A empresa deve elaborar e implementar esse programa de acordo com as características e os riscos de suas atividades.</a:t>
            </a:r>
          </a:p>
        </p:txBody>
      </p:sp>
    </p:spTree>
    <p:extLst>
      <p:ext uri="{BB962C8B-B14F-4D97-AF65-F5344CB8AC3E}">
        <p14:creationId xmlns:p14="http://schemas.microsoft.com/office/powerpoint/2010/main" val="3141511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BB54454-752C-2115-CF1D-BC2B1AAFA636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B4FB9A1-0D7E-C314-6F09-A6D4E7F686B0}"/>
              </a:ext>
            </a:extLst>
          </p:cNvPr>
          <p:cNvSpPr/>
          <p:nvPr/>
        </p:nvSpPr>
        <p:spPr>
          <a:xfrm>
            <a:off x="416687" y="1416289"/>
            <a:ext cx="5507863" cy="43272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EB5DE41-9F83-4C07-81B1-13AC1937B2F2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10E2EE8-167F-409F-82B0-AE5D1E156C8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9DE52A7-81FF-433F-B056-4118BE7305D4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sp>
        <p:nvSpPr>
          <p:cNvPr id="2" name="Oval 7">
            <a:extLst>
              <a:ext uri="{FF2B5EF4-FFF2-40B4-BE49-F238E27FC236}">
                <a16:creationId xmlns:a16="http://schemas.microsoft.com/office/drawing/2014/main" id="{09ECCF4A-0E67-BAF1-A14C-FCE2550A1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892" y="1689100"/>
            <a:ext cx="3575736" cy="3575730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3200" b="1" dirty="0">
              <a:solidFill>
                <a:schemeClr val="lt1"/>
              </a:solidFill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ED83246-CAAC-D118-14C9-DE2C6F7CD93E}"/>
              </a:ext>
            </a:extLst>
          </p:cNvPr>
          <p:cNvSpPr/>
          <p:nvPr/>
        </p:nvSpPr>
        <p:spPr>
          <a:xfrm>
            <a:off x="683950" y="1766024"/>
            <a:ext cx="4943964" cy="37729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dirty="0">
                <a:solidFill>
                  <a:srgbClr val="2D414A"/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Elaboração e implementação do Programa de Gerenciamento de Riscos (PGR):</a:t>
            </a:r>
          </a:p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2D414A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680A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  <a:p>
            <a:pPr lvl="0">
              <a:lnSpc>
                <a:spcPct val="150000"/>
              </a:lnSpc>
              <a:spcBef>
                <a:spcPts val="800"/>
              </a:spcBef>
              <a:defRPr/>
            </a:pPr>
            <a:r>
              <a:rPr lang="pt-BR" altLang="zh-CN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/>
                <a:cs typeface="+mn-ea"/>
                <a:sym typeface="+mn-lt"/>
              </a:rPr>
              <a:t>O PGR deve conter informações sobre os riscos identificados, as medidas de controle adotadas, os responsáveis pela implementação das ações e os procedimentos para monitoramento e avaliação dos resultados.</a:t>
            </a:r>
            <a:endParaRPr lang="en-US" altLang="zh-CN" sz="16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/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C7A3BF2-5E36-EBFF-2652-01F561471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229" y="1850571"/>
            <a:ext cx="3203826" cy="325278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23EC3042-0149-2E71-4A2D-4553DBE5D2C9}"/>
              </a:ext>
            </a:extLst>
          </p:cNvPr>
          <p:cNvSpPr>
            <a:spLocks/>
          </p:cNvSpPr>
          <p:nvPr/>
        </p:nvSpPr>
        <p:spPr bwMode="auto">
          <a:xfrm>
            <a:off x="683950" y="2995697"/>
            <a:ext cx="6475922" cy="481268"/>
          </a:xfrm>
          <a:custGeom>
            <a:avLst/>
            <a:gdLst>
              <a:gd name="T0" fmla="*/ 0 w 2726"/>
              <a:gd name="T1" fmla="*/ 0 h 356"/>
              <a:gd name="T2" fmla="*/ 2372 w 2726"/>
              <a:gd name="T3" fmla="*/ 0 h 356"/>
              <a:gd name="T4" fmla="*/ 2726 w 2726"/>
              <a:gd name="T5" fmla="*/ 356 h 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726" h="356">
                <a:moveTo>
                  <a:pt x="0" y="0"/>
                </a:moveTo>
                <a:lnTo>
                  <a:pt x="2372" y="0"/>
                </a:lnTo>
                <a:lnTo>
                  <a:pt x="2726" y="356"/>
                </a:lnTo>
              </a:path>
            </a:pathLst>
          </a:custGeom>
          <a:noFill/>
          <a:ln w="6350" cap="flat">
            <a:solidFill>
              <a:schemeClr val="bg1">
                <a:lumMod val="65000"/>
              </a:schemeClr>
            </a:solidFill>
            <a:prstDash val="solid"/>
            <a:miter lim="800000"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/>
              <a:cs typeface="+mn-cs"/>
            </a:endParaRPr>
          </a:p>
        </p:txBody>
      </p:sp>
      <p:pic>
        <p:nvPicPr>
          <p:cNvPr id="6" name="Imagem 5" descr="Texto&#10;&#10;Descrição gerada automaticamente com confiança baixa">
            <a:extLst>
              <a:ext uri="{FF2B5EF4-FFF2-40B4-BE49-F238E27FC236}">
                <a16:creationId xmlns:a16="http://schemas.microsoft.com/office/drawing/2014/main" id="{3D8305F8-226D-052D-3479-80349E0FA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53" y="120988"/>
            <a:ext cx="2261621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1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000827EA-A961-B890-2F59-E65EB2642E91}"/>
              </a:ext>
            </a:extLst>
          </p:cNvPr>
          <p:cNvSpPr/>
          <p:nvPr/>
        </p:nvSpPr>
        <p:spPr>
          <a:xfrm>
            <a:off x="0" y="303133"/>
            <a:ext cx="6540500" cy="6278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 descr="Texto&#10;&#10;Descrição gerada automaticamente com confiança baixa">
            <a:extLst>
              <a:ext uri="{FF2B5EF4-FFF2-40B4-BE49-F238E27FC236}">
                <a16:creationId xmlns:a16="http://schemas.microsoft.com/office/drawing/2014/main" id="{0B2BD8A9-AD0A-9D99-FC7F-95F1FCA29C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53" y="120988"/>
            <a:ext cx="2261621" cy="627889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C7CE502-3798-0B36-145F-0524318339E3}"/>
              </a:ext>
            </a:extLst>
          </p:cNvPr>
          <p:cNvSpPr/>
          <p:nvPr/>
        </p:nvSpPr>
        <p:spPr>
          <a:xfrm>
            <a:off x="3350818" y="1190625"/>
            <a:ext cx="8260588" cy="4476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EB5DE41-9F83-4C07-81B1-13AC1937B2F2}"/>
              </a:ext>
            </a:extLst>
          </p:cNvPr>
          <p:cNvGrpSpPr/>
          <p:nvPr/>
        </p:nvGrpSpPr>
        <p:grpSpPr>
          <a:xfrm>
            <a:off x="521656" y="263135"/>
            <a:ext cx="4035806" cy="707886"/>
            <a:chOff x="521656" y="263135"/>
            <a:chExt cx="4035806" cy="707886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10E2EE8-167F-409F-82B0-AE5D1E156C85}"/>
                </a:ext>
              </a:extLst>
            </p:cNvPr>
            <p:cNvSpPr txBox="1"/>
            <p:nvPr/>
          </p:nvSpPr>
          <p:spPr>
            <a:xfrm>
              <a:off x="521656" y="263135"/>
              <a:ext cx="8490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dirty="0">
                  <a:gradFill>
                    <a:gsLst>
                      <a:gs pos="0">
                        <a:srgbClr val="1C83AE"/>
                      </a:gs>
                      <a:gs pos="100000">
                        <a:srgbClr val="623E98"/>
                      </a:gs>
                    </a:gsLst>
                    <a:lin ang="10800000" scaled="1"/>
                  </a:gradFill>
                  <a:latin typeface="CastleTUlt" panose="020E0902050906030204" pitchFamily="34" charset="0"/>
                </a:rPr>
                <a:t>01</a:t>
              </a:r>
              <a:endParaRPr lang="zh-CN" altLang="en-US" sz="4000" dirty="0">
                <a:gradFill>
                  <a:gsLst>
                    <a:gs pos="0">
                      <a:srgbClr val="1C83AE"/>
                    </a:gs>
                    <a:gs pos="100000">
                      <a:srgbClr val="623E98"/>
                    </a:gs>
                  </a:gsLst>
                  <a:lin ang="10800000" scaled="1"/>
                </a:gradFill>
                <a:latin typeface="CastleTUlt" panose="020E0902050906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9DE52A7-81FF-433F-B056-4118BE7305D4}"/>
                </a:ext>
              </a:extLst>
            </p:cNvPr>
            <p:cNvSpPr/>
            <p:nvPr/>
          </p:nvSpPr>
          <p:spPr>
            <a:xfrm>
              <a:off x="1210520" y="432412"/>
              <a:ext cx="334694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Visão geral sobre a NR 01</a:t>
              </a:r>
            </a:p>
          </p:txBody>
        </p:sp>
      </p:grpSp>
      <p:sp>
        <p:nvSpPr>
          <p:cNvPr id="3" name="TextBox 21">
            <a:extLst>
              <a:ext uri="{FF2B5EF4-FFF2-40B4-BE49-F238E27FC236}">
                <a16:creationId xmlns:a16="http://schemas.microsoft.com/office/drawing/2014/main" id="{6846079B-2CDB-DF46-7308-F40D1E790360}"/>
              </a:ext>
            </a:extLst>
          </p:cNvPr>
          <p:cNvSpPr txBox="1"/>
          <p:nvPr/>
        </p:nvSpPr>
        <p:spPr>
          <a:xfrm>
            <a:off x="3675914" y="2889619"/>
            <a:ext cx="6817915" cy="2253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1200"/>
              </a:spcBef>
              <a:defRPr/>
            </a:pPr>
            <a:r>
              <a:rPr lang="pt-BR" altLang="zh-CN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/>
                <a:ea typeface="微软雅黑"/>
              </a:rPr>
              <a:t>O PCMSO é um programa que tem como objetivo promover a saúde e prevenir doenças relacionadas ao trabalho. Ele deve ser elaborado e implementado pela empresa, de acordo com as diretrizes estabelecidas na NR-07.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5" name="文本框 24">
            <a:extLst>
              <a:ext uri="{FF2B5EF4-FFF2-40B4-BE49-F238E27FC236}">
                <a16:creationId xmlns:a16="http://schemas.microsoft.com/office/drawing/2014/main" id="{6EA4ABCC-6161-151E-5F6A-A63459C6F886}"/>
              </a:ext>
            </a:extLst>
          </p:cNvPr>
          <p:cNvSpPr txBox="1"/>
          <p:nvPr/>
        </p:nvSpPr>
        <p:spPr>
          <a:xfrm>
            <a:off x="3650491" y="1749071"/>
            <a:ext cx="7960915" cy="7904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pt-BR" altLang="zh-CN" sz="2400" b="1" dirty="0">
                <a:solidFill>
                  <a:srgbClr val="623E98"/>
                </a:solidFill>
                <a:latin typeface="微软雅黑"/>
                <a:ea typeface="微软雅黑"/>
                <a:cs typeface="+mn-ea"/>
                <a:sym typeface="+mn-lt"/>
              </a:rPr>
              <a:t>Elaboração e implementação do Programa de Controle Médico de Saúde Ocupacional (PCMSO):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esta Md"/>
              <a:ea typeface="微软雅黑"/>
              <a:cs typeface="+mn-ea"/>
              <a:sym typeface="+mn-lt"/>
            </a:endParaRPr>
          </a:p>
        </p:txBody>
      </p:sp>
      <p:cxnSp>
        <p:nvCxnSpPr>
          <p:cNvPr id="6" name="直接连接符 27">
            <a:extLst>
              <a:ext uri="{FF2B5EF4-FFF2-40B4-BE49-F238E27FC236}">
                <a16:creationId xmlns:a16="http://schemas.microsoft.com/office/drawing/2014/main" id="{9C16DADC-94C9-D226-8BA6-7475CE0A4CE4}"/>
              </a:ext>
            </a:extLst>
          </p:cNvPr>
          <p:cNvCxnSpPr/>
          <p:nvPr/>
        </p:nvCxnSpPr>
        <p:spPr>
          <a:xfrm>
            <a:off x="3675914" y="2711122"/>
            <a:ext cx="1957587" cy="0"/>
          </a:xfrm>
          <a:prstGeom prst="line">
            <a:avLst/>
          </a:prstGeom>
          <a:ln w="9525">
            <a:gradFill flip="none" rotWithShape="1">
              <a:gsLst>
                <a:gs pos="0">
                  <a:schemeClr val="accent3"/>
                </a:gs>
                <a:gs pos="50000">
                  <a:schemeClr val="accent2"/>
                </a:gs>
                <a:gs pos="100000">
                  <a:schemeClr val="accent1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CMSO">
            <a:extLst>
              <a:ext uri="{FF2B5EF4-FFF2-40B4-BE49-F238E27FC236}">
                <a16:creationId xmlns:a16="http://schemas.microsoft.com/office/drawing/2014/main" id="{BEC70CC6-6C2C-7472-12DE-EDB61DB05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94" y="2151343"/>
            <a:ext cx="2363058" cy="2363058"/>
          </a:xfrm>
          <a:prstGeom prst="roundRect">
            <a:avLst>
              <a:gd name="adj" fmla="val 782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18">
            <a:extLst>
              <a:ext uri="{FF2B5EF4-FFF2-40B4-BE49-F238E27FC236}">
                <a16:creationId xmlns:a16="http://schemas.microsoft.com/office/drawing/2014/main" id="{1B1AD36F-047C-ED75-EDF7-F2B5387622D8}"/>
              </a:ext>
            </a:extLst>
          </p:cNvPr>
          <p:cNvSpPr/>
          <p:nvPr/>
        </p:nvSpPr>
        <p:spPr>
          <a:xfrm>
            <a:off x="580593" y="4346738"/>
            <a:ext cx="2363057" cy="167663"/>
          </a:xfrm>
          <a:prstGeom prst="rect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108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8D3563B-EA99-B955-4EA7-683250899E83}"/>
              </a:ext>
            </a:extLst>
          </p:cNvPr>
          <p:cNvSpPr/>
          <p:nvPr/>
        </p:nvSpPr>
        <p:spPr>
          <a:xfrm>
            <a:off x="2318187" y="1749071"/>
            <a:ext cx="1131607" cy="1131607"/>
          </a:xfrm>
          <a:prstGeom prst="ellipse">
            <a:avLst/>
          </a:prstGeom>
          <a:gradFill flip="none" rotWithShape="1">
            <a:gsLst>
              <a:gs pos="51000">
                <a:srgbClr val="1C83AE"/>
              </a:gs>
              <a:gs pos="0">
                <a:srgbClr val="329CD6"/>
              </a:gs>
              <a:gs pos="92000">
                <a:srgbClr val="623E98"/>
              </a:gs>
            </a:gsLst>
            <a:lin ang="2700000" scaled="1"/>
            <a:tileRect/>
          </a:gradFill>
          <a:ln>
            <a:noFill/>
          </a:ln>
          <a:effectLst>
            <a:outerShdw blurRad="698500" dist="50800" dir="5400000" algn="t" rotWithShape="0">
              <a:srgbClr val="623E9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8108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freeppt7.com">
  <a:themeElements>
    <a:clrScheme name="自定义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B4D98"/>
      </a:accent1>
      <a:accent2>
        <a:srgbClr val="329CD6"/>
      </a:accent2>
      <a:accent3>
        <a:srgbClr val="1C83AE"/>
      </a:accent3>
      <a:accent4>
        <a:srgbClr val="AEABAB"/>
      </a:accent4>
      <a:accent5>
        <a:srgbClr val="9D85C1"/>
      </a:accent5>
      <a:accent6>
        <a:srgbClr val="62B3E0"/>
      </a:accent6>
      <a:hlink>
        <a:srgbClr val="32ADDE"/>
      </a:hlink>
      <a:folHlink>
        <a:srgbClr val="AEABAB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Personalizada 21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0D5672"/>
      </a:accent3>
      <a:accent4>
        <a:srgbClr val="1482AB"/>
      </a:accent4>
      <a:accent5>
        <a:srgbClr val="76CDEE"/>
      </a:accent5>
      <a:accent6>
        <a:srgbClr val="1C6294"/>
      </a:accent6>
      <a:hlink>
        <a:srgbClr val="00B0F0"/>
      </a:hlink>
      <a:folHlink>
        <a:srgbClr val="76CDEE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2856</TotalTime>
  <Words>3156</Words>
  <Application>Microsoft Office PowerPoint</Application>
  <PresentationFormat>Widescreen</PresentationFormat>
  <Paragraphs>407</Paragraphs>
  <Slides>69</Slides>
  <Notes>68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69</vt:i4>
      </vt:variant>
    </vt:vector>
  </HeadingPairs>
  <TitlesOfParts>
    <vt:vector size="85" baseType="lpstr">
      <vt:lpstr>等线</vt:lpstr>
      <vt:lpstr>等线 Light</vt:lpstr>
      <vt:lpstr>微软雅黑</vt:lpstr>
      <vt:lpstr>微软雅黑</vt:lpstr>
      <vt:lpstr>Agency FB</vt:lpstr>
      <vt:lpstr>Arial</vt:lpstr>
      <vt:lpstr>Calibri</vt:lpstr>
      <vt:lpstr>Calibri Light</vt:lpstr>
      <vt:lpstr>CastleTUlt</vt:lpstr>
      <vt:lpstr>Gesta Md</vt:lpstr>
      <vt:lpstr>Wingdings</vt:lpstr>
      <vt:lpstr>段宁毛笔行书</vt:lpstr>
      <vt:lpstr>造字工房力黑（非商用）常规体</vt:lpstr>
      <vt:lpstr>www.freeppt7.com</vt:lpstr>
      <vt:lpstr>自定义设计方案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Treinamentos</dc:title>
  <dc:subject>Normas Regulamentadoras</dc:subject>
  <dc:creator>Herbert Bento - Escola da Prevenção</dc:creator>
  <cp:lastModifiedBy>RODRIGO GARCIA</cp:lastModifiedBy>
  <cp:revision>5</cp:revision>
  <dcterms:created xsi:type="dcterms:W3CDTF">2018-05-23T07:51:56Z</dcterms:created>
  <dcterms:modified xsi:type="dcterms:W3CDTF">2024-03-18T16:08:21Z</dcterms:modified>
</cp:coreProperties>
</file>