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24" r:id="rId1"/>
  </p:sldMasterIdLst>
  <p:notesMasterIdLst>
    <p:notesMasterId r:id="rId112"/>
  </p:notesMasterIdLst>
  <p:sldIdLst>
    <p:sldId id="319" r:id="rId2"/>
    <p:sldId id="349" r:id="rId3"/>
    <p:sldId id="350" r:id="rId4"/>
    <p:sldId id="356" r:id="rId5"/>
    <p:sldId id="352" r:id="rId6"/>
    <p:sldId id="353" r:id="rId7"/>
    <p:sldId id="354" r:id="rId8"/>
    <p:sldId id="355" r:id="rId9"/>
    <p:sldId id="358" r:id="rId10"/>
    <p:sldId id="359" r:id="rId11"/>
    <p:sldId id="360" r:id="rId12"/>
    <p:sldId id="361" r:id="rId13"/>
    <p:sldId id="362" r:id="rId14"/>
    <p:sldId id="363" r:id="rId15"/>
    <p:sldId id="364" r:id="rId16"/>
    <p:sldId id="365" r:id="rId17"/>
    <p:sldId id="366" r:id="rId18"/>
    <p:sldId id="368" r:id="rId19"/>
    <p:sldId id="369" r:id="rId20"/>
    <p:sldId id="370" r:id="rId21"/>
    <p:sldId id="371" r:id="rId22"/>
    <p:sldId id="372" r:id="rId23"/>
    <p:sldId id="373" r:id="rId24"/>
    <p:sldId id="374" r:id="rId25"/>
    <p:sldId id="376" r:id="rId26"/>
    <p:sldId id="375" r:id="rId27"/>
    <p:sldId id="377" r:id="rId28"/>
    <p:sldId id="378" r:id="rId29"/>
    <p:sldId id="380" r:id="rId30"/>
    <p:sldId id="379" r:id="rId31"/>
    <p:sldId id="381" r:id="rId32"/>
    <p:sldId id="382" r:id="rId33"/>
    <p:sldId id="383" r:id="rId34"/>
    <p:sldId id="387" r:id="rId35"/>
    <p:sldId id="384" r:id="rId36"/>
    <p:sldId id="388" r:id="rId37"/>
    <p:sldId id="385" r:id="rId38"/>
    <p:sldId id="389" r:id="rId39"/>
    <p:sldId id="386" r:id="rId40"/>
    <p:sldId id="390" r:id="rId41"/>
    <p:sldId id="367" r:id="rId42"/>
    <p:sldId id="391" r:id="rId43"/>
    <p:sldId id="392" r:id="rId44"/>
    <p:sldId id="393" r:id="rId45"/>
    <p:sldId id="394" r:id="rId46"/>
    <p:sldId id="395" r:id="rId47"/>
    <p:sldId id="396" r:id="rId48"/>
    <p:sldId id="397" r:id="rId49"/>
    <p:sldId id="398" r:id="rId50"/>
    <p:sldId id="399" r:id="rId51"/>
    <p:sldId id="400" r:id="rId52"/>
    <p:sldId id="401" r:id="rId53"/>
    <p:sldId id="402" r:id="rId54"/>
    <p:sldId id="407" r:id="rId55"/>
    <p:sldId id="408" r:id="rId56"/>
    <p:sldId id="409" r:id="rId57"/>
    <p:sldId id="410" r:id="rId58"/>
    <p:sldId id="411" r:id="rId59"/>
    <p:sldId id="403" r:id="rId60"/>
    <p:sldId id="412" r:id="rId61"/>
    <p:sldId id="413" r:id="rId62"/>
    <p:sldId id="418" r:id="rId63"/>
    <p:sldId id="419" r:id="rId64"/>
    <p:sldId id="414" r:id="rId65"/>
    <p:sldId id="420" r:id="rId66"/>
    <p:sldId id="427" r:id="rId67"/>
    <p:sldId id="428" r:id="rId68"/>
    <p:sldId id="421" r:id="rId69"/>
    <p:sldId id="422" r:id="rId70"/>
    <p:sldId id="423" r:id="rId71"/>
    <p:sldId id="435" r:id="rId72"/>
    <p:sldId id="438" r:id="rId73"/>
    <p:sldId id="436" r:id="rId74"/>
    <p:sldId id="439" r:id="rId75"/>
    <p:sldId id="429" r:id="rId76"/>
    <p:sldId id="440" r:id="rId77"/>
    <p:sldId id="437" r:id="rId78"/>
    <p:sldId id="430" r:id="rId79"/>
    <p:sldId id="431" r:id="rId80"/>
    <p:sldId id="432" r:id="rId81"/>
    <p:sldId id="441" r:id="rId82"/>
    <p:sldId id="433" r:id="rId83"/>
    <p:sldId id="442" r:id="rId84"/>
    <p:sldId id="443" r:id="rId85"/>
    <p:sldId id="444" r:id="rId86"/>
    <p:sldId id="445" r:id="rId87"/>
    <p:sldId id="447" r:id="rId88"/>
    <p:sldId id="448" r:id="rId89"/>
    <p:sldId id="449" r:id="rId90"/>
    <p:sldId id="450" r:id="rId91"/>
    <p:sldId id="451" r:id="rId92"/>
    <p:sldId id="452" r:id="rId93"/>
    <p:sldId id="453" r:id="rId94"/>
    <p:sldId id="446" r:id="rId95"/>
    <p:sldId id="434" r:id="rId96"/>
    <p:sldId id="454" r:id="rId97"/>
    <p:sldId id="455" r:id="rId98"/>
    <p:sldId id="456" r:id="rId99"/>
    <p:sldId id="459" r:id="rId100"/>
    <p:sldId id="460" r:id="rId101"/>
    <p:sldId id="457" r:id="rId102"/>
    <p:sldId id="462" r:id="rId103"/>
    <p:sldId id="463" r:id="rId104"/>
    <p:sldId id="464" r:id="rId105"/>
    <p:sldId id="465" r:id="rId106"/>
    <p:sldId id="461" r:id="rId107"/>
    <p:sldId id="458" r:id="rId108"/>
    <p:sldId id="466" r:id="rId109"/>
    <p:sldId id="467" r:id="rId110"/>
    <p:sldId id="1182" r:id="rId1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C9D0"/>
    <a:srgbClr val="FDCB3D"/>
    <a:srgbClr val="FDD155"/>
    <a:srgbClr val="FDD661"/>
    <a:srgbClr val="BAC7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84" autoAdjust="0"/>
    <p:restoredTop sz="95388" autoAdjust="0"/>
  </p:normalViewPr>
  <p:slideViewPr>
    <p:cSldViewPr snapToGrid="0" snapToObjects="1">
      <p:cViewPr varScale="1">
        <p:scale>
          <a:sx n="91" d="100"/>
          <a:sy n="91" d="100"/>
        </p:scale>
        <p:origin x="84" y="16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diagrams/_rels/data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4" Type="http://schemas.openxmlformats.org/officeDocument/2006/relationships/image" Target="../media/image79.svg"/></Relationships>
</file>

<file path=ppt/diagrams/_rels/data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svg"/><Relationship Id="rId1" Type="http://schemas.openxmlformats.org/officeDocument/2006/relationships/image" Target="../media/image107.png"/><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4" Type="http://schemas.openxmlformats.org/officeDocument/2006/relationships/image" Target="../media/image7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svg"/><Relationship Id="rId1" Type="http://schemas.openxmlformats.org/officeDocument/2006/relationships/image" Target="../media/image107.png"/><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7636DE-0F17-4920-AB8B-97B8642908CA}"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149137AC-FC54-453E-900A-362CB4500D8B}">
      <dgm:prSet/>
      <dgm:spPr/>
      <dgm:t>
        <a:bodyPr/>
        <a:lstStyle/>
        <a:p>
          <a:r>
            <a:rPr kumimoji="1" lang="pt-BR" b="1"/>
            <a:t>Não há proibição na norma. </a:t>
          </a:r>
          <a:endParaRPr lang="en-US"/>
        </a:p>
      </dgm:t>
    </dgm:pt>
    <dgm:pt modelId="{559DA374-2080-4001-B6FE-01282D87F001}" type="parTrans" cxnId="{EDE0C389-62BF-4FAD-90EC-871F14405159}">
      <dgm:prSet/>
      <dgm:spPr/>
      <dgm:t>
        <a:bodyPr/>
        <a:lstStyle/>
        <a:p>
          <a:endParaRPr lang="en-US"/>
        </a:p>
      </dgm:t>
    </dgm:pt>
    <dgm:pt modelId="{3CA8A47F-DCDD-4479-A7E0-8795DBF5F547}" type="sibTrans" cxnId="{EDE0C389-62BF-4FAD-90EC-871F14405159}">
      <dgm:prSet/>
      <dgm:spPr/>
      <dgm:t>
        <a:bodyPr/>
        <a:lstStyle/>
        <a:p>
          <a:endParaRPr lang="en-US"/>
        </a:p>
      </dgm:t>
    </dgm:pt>
    <dgm:pt modelId="{4777AEA2-77F9-4B03-83AF-3160840F6A10}">
      <dgm:prSet/>
      <dgm:spPr/>
      <dgm:t>
        <a:bodyPr/>
        <a:lstStyle/>
        <a:p>
          <a:r>
            <a:rPr kumimoji="1" lang="pt-BR" b="1"/>
            <a:t>Porém como fazer parte dessa comissão possibilita outros trabalhadores se envolverem e atuarem com a visão de prevenção e o SESMT já tem obrigação de apoiar, colocar um profissional como parte integrante tira a oportunidade de outros trabalhadores se envolverem mais ativamente com a SST.</a:t>
          </a:r>
          <a:endParaRPr lang="en-US"/>
        </a:p>
      </dgm:t>
    </dgm:pt>
    <dgm:pt modelId="{C3C9C0D5-23C4-439E-AC4C-97544407B0C7}" type="parTrans" cxnId="{72F4F850-88CC-46F3-A11B-05E69DD0539C}">
      <dgm:prSet/>
      <dgm:spPr/>
      <dgm:t>
        <a:bodyPr/>
        <a:lstStyle/>
        <a:p>
          <a:endParaRPr lang="en-US"/>
        </a:p>
      </dgm:t>
    </dgm:pt>
    <dgm:pt modelId="{961C47DB-F3FD-4E2B-8C4A-39EA8E7F0989}" type="sibTrans" cxnId="{72F4F850-88CC-46F3-A11B-05E69DD0539C}">
      <dgm:prSet/>
      <dgm:spPr/>
      <dgm:t>
        <a:bodyPr/>
        <a:lstStyle/>
        <a:p>
          <a:endParaRPr lang="en-US"/>
        </a:p>
      </dgm:t>
    </dgm:pt>
    <dgm:pt modelId="{07A64D30-443C-4FDF-8DBF-1F3500C06D23}" type="pres">
      <dgm:prSet presAssocID="{707636DE-0F17-4920-AB8B-97B8642908CA}" presName="Name0" presStyleCnt="0">
        <dgm:presLayoutVars>
          <dgm:dir/>
          <dgm:animLvl val="lvl"/>
          <dgm:resizeHandles val="exact"/>
        </dgm:presLayoutVars>
      </dgm:prSet>
      <dgm:spPr/>
    </dgm:pt>
    <dgm:pt modelId="{C96988E8-A948-4A6C-8CC4-A2E839515762}" type="pres">
      <dgm:prSet presAssocID="{4777AEA2-77F9-4B03-83AF-3160840F6A10}" presName="boxAndChildren" presStyleCnt="0"/>
      <dgm:spPr/>
    </dgm:pt>
    <dgm:pt modelId="{40A573D9-44CC-4686-AE6B-274561E35B8F}" type="pres">
      <dgm:prSet presAssocID="{4777AEA2-77F9-4B03-83AF-3160840F6A10}" presName="parentTextBox" presStyleLbl="node1" presStyleIdx="0" presStyleCnt="2"/>
      <dgm:spPr/>
    </dgm:pt>
    <dgm:pt modelId="{92064ACF-DE80-4069-93AF-781335DA78BA}" type="pres">
      <dgm:prSet presAssocID="{3CA8A47F-DCDD-4479-A7E0-8795DBF5F547}" presName="sp" presStyleCnt="0"/>
      <dgm:spPr/>
    </dgm:pt>
    <dgm:pt modelId="{4926B144-4D7B-4D6D-937E-92E264988146}" type="pres">
      <dgm:prSet presAssocID="{149137AC-FC54-453E-900A-362CB4500D8B}" presName="arrowAndChildren" presStyleCnt="0"/>
      <dgm:spPr/>
    </dgm:pt>
    <dgm:pt modelId="{FAA5F004-A94E-4D03-988B-C14D1B99A286}" type="pres">
      <dgm:prSet presAssocID="{149137AC-FC54-453E-900A-362CB4500D8B}" presName="parentTextArrow" presStyleLbl="node1" presStyleIdx="1" presStyleCnt="2"/>
      <dgm:spPr/>
    </dgm:pt>
  </dgm:ptLst>
  <dgm:cxnLst>
    <dgm:cxn modelId="{76548942-C388-4C01-857A-F32B456805F7}" type="presOf" srcId="{707636DE-0F17-4920-AB8B-97B8642908CA}" destId="{07A64D30-443C-4FDF-8DBF-1F3500C06D23}" srcOrd="0" destOrd="0" presId="urn:microsoft.com/office/officeart/2005/8/layout/process4"/>
    <dgm:cxn modelId="{7F15B065-2705-4C18-887C-B4267ADBF7A3}" type="presOf" srcId="{149137AC-FC54-453E-900A-362CB4500D8B}" destId="{FAA5F004-A94E-4D03-988B-C14D1B99A286}" srcOrd="0" destOrd="0" presId="urn:microsoft.com/office/officeart/2005/8/layout/process4"/>
    <dgm:cxn modelId="{72F4F850-88CC-46F3-A11B-05E69DD0539C}" srcId="{707636DE-0F17-4920-AB8B-97B8642908CA}" destId="{4777AEA2-77F9-4B03-83AF-3160840F6A10}" srcOrd="1" destOrd="0" parTransId="{C3C9C0D5-23C4-439E-AC4C-97544407B0C7}" sibTransId="{961C47DB-F3FD-4E2B-8C4A-39EA8E7F0989}"/>
    <dgm:cxn modelId="{EDE0C389-62BF-4FAD-90EC-871F14405159}" srcId="{707636DE-0F17-4920-AB8B-97B8642908CA}" destId="{149137AC-FC54-453E-900A-362CB4500D8B}" srcOrd="0" destOrd="0" parTransId="{559DA374-2080-4001-B6FE-01282D87F001}" sibTransId="{3CA8A47F-DCDD-4479-A7E0-8795DBF5F547}"/>
    <dgm:cxn modelId="{675CABEA-39E2-430E-A373-C7EF779D3BE6}" type="presOf" srcId="{4777AEA2-77F9-4B03-83AF-3160840F6A10}" destId="{40A573D9-44CC-4686-AE6B-274561E35B8F}" srcOrd="0" destOrd="0" presId="urn:microsoft.com/office/officeart/2005/8/layout/process4"/>
    <dgm:cxn modelId="{28CB5CAD-F4CB-44BB-92C3-D1A670AE7B1E}" type="presParOf" srcId="{07A64D30-443C-4FDF-8DBF-1F3500C06D23}" destId="{C96988E8-A948-4A6C-8CC4-A2E839515762}" srcOrd="0" destOrd="0" presId="urn:microsoft.com/office/officeart/2005/8/layout/process4"/>
    <dgm:cxn modelId="{A81645D8-588B-463C-9353-E5C6AED46205}" type="presParOf" srcId="{C96988E8-A948-4A6C-8CC4-A2E839515762}" destId="{40A573D9-44CC-4686-AE6B-274561E35B8F}" srcOrd="0" destOrd="0" presId="urn:microsoft.com/office/officeart/2005/8/layout/process4"/>
    <dgm:cxn modelId="{D7C68C61-1066-4E0D-9C0C-823A77EB88FB}" type="presParOf" srcId="{07A64D30-443C-4FDF-8DBF-1F3500C06D23}" destId="{92064ACF-DE80-4069-93AF-781335DA78BA}" srcOrd="1" destOrd="0" presId="urn:microsoft.com/office/officeart/2005/8/layout/process4"/>
    <dgm:cxn modelId="{9725ED3D-49EB-4545-BB9D-CB073CFF8733}" type="presParOf" srcId="{07A64D30-443C-4FDF-8DBF-1F3500C06D23}" destId="{4926B144-4D7B-4D6D-937E-92E264988146}" srcOrd="2" destOrd="0" presId="urn:microsoft.com/office/officeart/2005/8/layout/process4"/>
    <dgm:cxn modelId="{3B639EA8-9FD8-4A28-87B5-7346C66A53F8}" type="presParOf" srcId="{4926B144-4D7B-4D6D-937E-92E264988146}" destId="{FAA5F004-A94E-4D03-988B-C14D1B99A286}"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A1DB04-E42A-4D92-B2B5-92593A5E401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128D8FB-E18A-405F-BD18-19AB3754DEC9}">
      <dgm:prSet/>
      <dgm:spPr/>
      <dgm:t>
        <a:bodyPr/>
        <a:lstStyle/>
        <a:p>
          <a:pPr>
            <a:lnSpc>
              <a:spcPct val="100000"/>
            </a:lnSpc>
          </a:pPr>
          <a:r>
            <a:rPr kumimoji="1" lang="pt-BR" b="1"/>
            <a:t>promovendo a realização de atividades de orientação, informação e conscientização dos trabalhadores para a prevenção de acidentes e doenças relacionadas ao trabalho;</a:t>
          </a:r>
          <a:endParaRPr lang="en-US"/>
        </a:p>
      </dgm:t>
    </dgm:pt>
    <dgm:pt modelId="{A7BE705B-61FD-4F06-B3FE-5DC49EBD9A89}" type="parTrans" cxnId="{F4575926-A7CB-4896-B4C7-1833BB5F0126}">
      <dgm:prSet/>
      <dgm:spPr/>
      <dgm:t>
        <a:bodyPr/>
        <a:lstStyle/>
        <a:p>
          <a:endParaRPr lang="en-US"/>
        </a:p>
      </dgm:t>
    </dgm:pt>
    <dgm:pt modelId="{79A2E66E-D4FF-4AD1-974C-E8C03CD6F72D}" type="sibTrans" cxnId="{F4575926-A7CB-4896-B4C7-1833BB5F0126}">
      <dgm:prSet/>
      <dgm:spPr/>
      <dgm:t>
        <a:bodyPr/>
        <a:lstStyle/>
        <a:p>
          <a:endParaRPr lang="en-US"/>
        </a:p>
      </dgm:t>
    </dgm:pt>
    <dgm:pt modelId="{BDFED6BD-56F5-4A40-9379-BC15274C1508}">
      <dgm:prSet/>
      <dgm:spPr/>
      <dgm:t>
        <a:bodyPr/>
        <a:lstStyle/>
        <a:p>
          <a:pPr>
            <a:lnSpc>
              <a:spcPct val="100000"/>
            </a:lnSpc>
          </a:pPr>
          <a:r>
            <a:rPr kumimoji="1" lang="pt-BR" b="1"/>
            <a:t>compartilhando informações relevantes para a prevenção de acidentes e de doenças relacionadas ao trabalho com a CIPA;</a:t>
          </a:r>
          <a:endParaRPr lang="en-US"/>
        </a:p>
      </dgm:t>
    </dgm:pt>
    <dgm:pt modelId="{1C7DBB84-AEAD-4860-8F9F-7DB13223AE76}" type="parTrans" cxnId="{9B8692FF-6B75-4123-938B-D559B9DD592C}">
      <dgm:prSet/>
      <dgm:spPr/>
      <dgm:t>
        <a:bodyPr/>
        <a:lstStyle/>
        <a:p>
          <a:endParaRPr lang="en-US"/>
        </a:p>
      </dgm:t>
    </dgm:pt>
    <dgm:pt modelId="{D9965E68-C74F-41E8-93F8-B688A506F605}" type="sibTrans" cxnId="{9B8692FF-6B75-4123-938B-D559B9DD592C}">
      <dgm:prSet/>
      <dgm:spPr/>
      <dgm:t>
        <a:bodyPr/>
        <a:lstStyle/>
        <a:p>
          <a:endParaRPr lang="en-US"/>
        </a:p>
      </dgm:t>
    </dgm:pt>
    <dgm:pt modelId="{787DBD17-483E-4F7A-87B2-434BC828004A}" type="pres">
      <dgm:prSet presAssocID="{61A1DB04-E42A-4D92-B2B5-92593A5E401D}" presName="root" presStyleCnt="0">
        <dgm:presLayoutVars>
          <dgm:dir/>
          <dgm:resizeHandles val="exact"/>
        </dgm:presLayoutVars>
      </dgm:prSet>
      <dgm:spPr/>
    </dgm:pt>
    <dgm:pt modelId="{69AA3AE9-CABB-482E-B0AA-62EBDC319B91}" type="pres">
      <dgm:prSet presAssocID="{8128D8FB-E18A-405F-BD18-19AB3754DEC9}" presName="compNode" presStyleCnt="0"/>
      <dgm:spPr/>
    </dgm:pt>
    <dgm:pt modelId="{7CD3222C-2178-43E7-9681-4BB113D52565}" type="pres">
      <dgm:prSet presAssocID="{8128D8FB-E18A-405F-BD18-19AB3754DEC9}" presName="bgRect" presStyleLbl="bgShp" presStyleIdx="0" presStyleCnt="2"/>
      <dgm:spPr/>
    </dgm:pt>
    <dgm:pt modelId="{54DB1BA1-9A33-463C-9419-C2CE0500F114}" type="pres">
      <dgm:prSet presAssocID="{8128D8FB-E18A-405F-BD18-19AB3754DEC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esentation with Checklist"/>
        </a:ext>
      </dgm:extLst>
    </dgm:pt>
    <dgm:pt modelId="{6D70C1F4-EE21-40E2-9026-D993D4D27DFF}" type="pres">
      <dgm:prSet presAssocID="{8128D8FB-E18A-405F-BD18-19AB3754DEC9}" presName="spaceRect" presStyleCnt="0"/>
      <dgm:spPr/>
    </dgm:pt>
    <dgm:pt modelId="{A8F7F1E7-1E89-454B-B50C-29F197D69065}" type="pres">
      <dgm:prSet presAssocID="{8128D8FB-E18A-405F-BD18-19AB3754DEC9}" presName="parTx" presStyleLbl="revTx" presStyleIdx="0" presStyleCnt="2">
        <dgm:presLayoutVars>
          <dgm:chMax val="0"/>
          <dgm:chPref val="0"/>
        </dgm:presLayoutVars>
      </dgm:prSet>
      <dgm:spPr/>
    </dgm:pt>
    <dgm:pt modelId="{56D2FB15-C551-42D2-B45E-CC8FDF142491}" type="pres">
      <dgm:prSet presAssocID="{79A2E66E-D4FF-4AD1-974C-E8C03CD6F72D}" presName="sibTrans" presStyleCnt="0"/>
      <dgm:spPr/>
    </dgm:pt>
    <dgm:pt modelId="{7873034C-4308-4745-8ED6-170C75D749F9}" type="pres">
      <dgm:prSet presAssocID="{BDFED6BD-56F5-4A40-9379-BC15274C1508}" presName="compNode" presStyleCnt="0"/>
      <dgm:spPr/>
    </dgm:pt>
    <dgm:pt modelId="{28746FFA-2547-4009-A3CE-39544E6A9612}" type="pres">
      <dgm:prSet presAssocID="{BDFED6BD-56F5-4A40-9379-BC15274C1508}" presName="bgRect" presStyleLbl="bgShp" presStyleIdx="1" presStyleCnt="2"/>
      <dgm:spPr/>
    </dgm:pt>
    <dgm:pt modelId="{32634CBD-DAA0-450B-83CD-9BF19A154BE1}" type="pres">
      <dgm:prSet presAssocID="{BDFED6BD-56F5-4A40-9379-BC15274C150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édico"/>
        </a:ext>
      </dgm:extLst>
    </dgm:pt>
    <dgm:pt modelId="{7CC47B26-667C-41A3-9540-0C0A402FD797}" type="pres">
      <dgm:prSet presAssocID="{BDFED6BD-56F5-4A40-9379-BC15274C1508}" presName="spaceRect" presStyleCnt="0"/>
      <dgm:spPr/>
    </dgm:pt>
    <dgm:pt modelId="{1FF79DA9-951E-4BF9-9983-90EE96F8022A}" type="pres">
      <dgm:prSet presAssocID="{BDFED6BD-56F5-4A40-9379-BC15274C1508}" presName="parTx" presStyleLbl="revTx" presStyleIdx="1" presStyleCnt="2">
        <dgm:presLayoutVars>
          <dgm:chMax val="0"/>
          <dgm:chPref val="0"/>
        </dgm:presLayoutVars>
      </dgm:prSet>
      <dgm:spPr/>
    </dgm:pt>
  </dgm:ptLst>
  <dgm:cxnLst>
    <dgm:cxn modelId="{F4575926-A7CB-4896-B4C7-1833BB5F0126}" srcId="{61A1DB04-E42A-4D92-B2B5-92593A5E401D}" destId="{8128D8FB-E18A-405F-BD18-19AB3754DEC9}" srcOrd="0" destOrd="0" parTransId="{A7BE705B-61FD-4F06-B3FE-5DC49EBD9A89}" sibTransId="{79A2E66E-D4FF-4AD1-974C-E8C03CD6F72D}"/>
    <dgm:cxn modelId="{E879153C-1CC0-4145-ABA2-A8C80D456F89}" type="presOf" srcId="{61A1DB04-E42A-4D92-B2B5-92593A5E401D}" destId="{787DBD17-483E-4F7A-87B2-434BC828004A}" srcOrd="0" destOrd="0" presId="urn:microsoft.com/office/officeart/2018/2/layout/IconVerticalSolidList"/>
    <dgm:cxn modelId="{E413C55F-2B5B-4DDC-832E-6DEE64D59BD5}" type="presOf" srcId="{BDFED6BD-56F5-4A40-9379-BC15274C1508}" destId="{1FF79DA9-951E-4BF9-9983-90EE96F8022A}" srcOrd="0" destOrd="0" presId="urn:microsoft.com/office/officeart/2018/2/layout/IconVerticalSolidList"/>
    <dgm:cxn modelId="{A3580851-971C-4303-9940-DD3D1E7629DE}" type="presOf" srcId="{8128D8FB-E18A-405F-BD18-19AB3754DEC9}" destId="{A8F7F1E7-1E89-454B-B50C-29F197D69065}" srcOrd="0" destOrd="0" presId="urn:microsoft.com/office/officeart/2018/2/layout/IconVerticalSolidList"/>
    <dgm:cxn modelId="{9B8692FF-6B75-4123-938B-D559B9DD592C}" srcId="{61A1DB04-E42A-4D92-B2B5-92593A5E401D}" destId="{BDFED6BD-56F5-4A40-9379-BC15274C1508}" srcOrd="1" destOrd="0" parTransId="{1C7DBB84-AEAD-4860-8F9F-7DB13223AE76}" sibTransId="{D9965E68-C74F-41E8-93F8-B688A506F605}"/>
    <dgm:cxn modelId="{35407054-A1A8-4C9E-BB52-1B91994A4871}" type="presParOf" srcId="{787DBD17-483E-4F7A-87B2-434BC828004A}" destId="{69AA3AE9-CABB-482E-B0AA-62EBDC319B91}" srcOrd="0" destOrd="0" presId="urn:microsoft.com/office/officeart/2018/2/layout/IconVerticalSolidList"/>
    <dgm:cxn modelId="{8529A693-2D60-410C-ACF5-E7C53272F84F}" type="presParOf" srcId="{69AA3AE9-CABB-482E-B0AA-62EBDC319B91}" destId="{7CD3222C-2178-43E7-9681-4BB113D52565}" srcOrd="0" destOrd="0" presId="urn:microsoft.com/office/officeart/2018/2/layout/IconVerticalSolidList"/>
    <dgm:cxn modelId="{CABB0DA0-D216-4924-998A-2DAC797AC4C3}" type="presParOf" srcId="{69AA3AE9-CABB-482E-B0AA-62EBDC319B91}" destId="{54DB1BA1-9A33-463C-9419-C2CE0500F114}" srcOrd="1" destOrd="0" presId="urn:microsoft.com/office/officeart/2018/2/layout/IconVerticalSolidList"/>
    <dgm:cxn modelId="{11254E4D-7CC4-43D5-89B0-69EEA61D1BF2}" type="presParOf" srcId="{69AA3AE9-CABB-482E-B0AA-62EBDC319B91}" destId="{6D70C1F4-EE21-40E2-9026-D993D4D27DFF}" srcOrd="2" destOrd="0" presId="urn:microsoft.com/office/officeart/2018/2/layout/IconVerticalSolidList"/>
    <dgm:cxn modelId="{E1FB6EAA-0C68-4579-A75E-10289E715B89}" type="presParOf" srcId="{69AA3AE9-CABB-482E-B0AA-62EBDC319B91}" destId="{A8F7F1E7-1E89-454B-B50C-29F197D69065}" srcOrd="3" destOrd="0" presId="urn:microsoft.com/office/officeart/2018/2/layout/IconVerticalSolidList"/>
    <dgm:cxn modelId="{752D53B6-622C-4D11-B1FD-85C5D08EDD72}" type="presParOf" srcId="{787DBD17-483E-4F7A-87B2-434BC828004A}" destId="{56D2FB15-C551-42D2-B45E-CC8FDF142491}" srcOrd="1" destOrd="0" presId="urn:microsoft.com/office/officeart/2018/2/layout/IconVerticalSolidList"/>
    <dgm:cxn modelId="{E9A9C307-517F-40FC-9B92-A0FC802BCB65}" type="presParOf" srcId="{787DBD17-483E-4F7A-87B2-434BC828004A}" destId="{7873034C-4308-4745-8ED6-170C75D749F9}" srcOrd="2" destOrd="0" presId="urn:microsoft.com/office/officeart/2018/2/layout/IconVerticalSolidList"/>
    <dgm:cxn modelId="{B072AE47-C097-4527-AF70-87513433058E}" type="presParOf" srcId="{7873034C-4308-4745-8ED6-170C75D749F9}" destId="{28746FFA-2547-4009-A3CE-39544E6A9612}" srcOrd="0" destOrd="0" presId="urn:microsoft.com/office/officeart/2018/2/layout/IconVerticalSolidList"/>
    <dgm:cxn modelId="{3846A05C-CE60-40D3-AEF2-25C3EC1C67B8}" type="presParOf" srcId="{7873034C-4308-4745-8ED6-170C75D749F9}" destId="{32634CBD-DAA0-450B-83CD-9BF19A154BE1}" srcOrd="1" destOrd="0" presId="urn:microsoft.com/office/officeart/2018/2/layout/IconVerticalSolidList"/>
    <dgm:cxn modelId="{EC7AD1E0-6ABA-4E48-8EFC-FBB5BD25B606}" type="presParOf" srcId="{7873034C-4308-4745-8ED6-170C75D749F9}" destId="{7CC47B26-667C-41A3-9540-0C0A402FD797}" srcOrd="2" destOrd="0" presId="urn:microsoft.com/office/officeart/2018/2/layout/IconVerticalSolidList"/>
    <dgm:cxn modelId="{A28A35B7-490D-4129-AE55-78FA44708FA5}" type="presParOf" srcId="{7873034C-4308-4745-8ED6-170C75D749F9}" destId="{1FF79DA9-951E-4BF9-9983-90EE96F8022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C4D416-F4C6-460D-963C-96F78803CB78}"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6D18E846-54FE-46AB-A1E8-9833CD3216BD}">
      <dgm:prSet/>
      <dgm:spPr/>
      <dgm:t>
        <a:bodyPr/>
        <a:lstStyle/>
        <a:p>
          <a:pPr>
            <a:lnSpc>
              <a:spcPct val="100000"/>
            </a:lnSpc>
          </a:pPr>
          <a:r>
            <a:rPr kumimoji="1" lang="pt-BR" b="1"/>
            <a:t>Trabalhadores terceirizados</a:t>
          </a:r>
          <a:endParaRPr lang="en-US"/>
        </a:p>
      </dgm:t>
    </dgm:pt>
    <dgm:pt modelId="{CA6AB5C9-E193-4193-A193-6AE969DFC086}" type="parTrans" cxnId="{1CCE2267-B2E8-4E2F-BE9D-B167C2ED6F5E}">
      <dgm:prSet/>
      <dgm:spPr/>
      <dgm:t>
        <a:bodyPr/>
        <a:lstStyle/>
        <a:p>
          <a:endParaRPr lang="en-US"/>
        </a:p>
      </dgm:t>
    </dgm:pt>
    <dgm:pt modelId="{DB920351-72B5-4482-9839-744FAFBAE704}" type="sibTrans" cxnId="{1CCE2267-B2E8-4E2F-BE9D-B167C2ED6F5E}">
      <dgm:prSet/>
      <dgm:spPr/>
      <dgm:t>
        <a:bodyPr/>
        <a:lstStyle/>
        <a:p>
          <a:endParaRPr lang="en-US"/>
        </a:p>
      </dgm:t>
    </dgm:pt>
    <dgm:pt modelId="{494DC263-8D15-4FB3-B9BC-85EF0FD8A5FC}">
      <dgm:prSet/>
      <dgm:spPr/>
      <dgm:t>
        <a:bodyPr/>
        <a:lstStyle/>
        <a:p>
          <a:pPr>
            <a:lnSpc>
              <a:spcPct val="100000"/>
            </a:lnSpc>
          </a:pPr>
          <a:r>
            <a:rPr kumimoji="1" lang="pt-BR" b="1"/>
            <a:t>A NR-04 SESMT trouxe uma inovação interessante. Na contratação de empresa prestadora de serviços (terceirização), o SESMT da contratante deve ser dimensionado considerando o número total de empregados da contratante e trabalhadores das contratadas.</a:t>
          </a:r>
          <a:endParaRPr lang="en-US"/>
        </a:p>
      </dgm:t>
    </dgm:pt>
    <dgm:pt modelId="{81B2EA19-97F9-4E3A-B190-E4D965076EDD}" type="parTrans" cxnId="{75F8D229-490A-4307-844E-6E8303637806}">
      <dgm:prSet/>
      <dgm:spPr/>
      <dgm:t>
        <a:bodyPr/>
        <a:lstStyle/>
        <a:p>
          <a:endParaRPr lang="en-US"/>
        </a:p>
      </dgm:t>
    </dgm:pt>
    <dgm:pt modelId="{07FA0080-78AA-449B-A4FA-A74C8B2F34D7}" type="sibTrans" cxnId="{75F8D229-490A-4307-844E-6E8303637806}">
      <dgm:prSet/>
      <dgm:spPr/>
      <dgm:t>
        <a:bodyPr/>
        <a:lstStyle/>
        <a:p>
          <a:endParaRPr lang="en-US"/>
        </a:p>
      </dgm:t>
    </dgm:pt>
    <dgm:pt modelId="{A95FB9AE-F7CB-4841-BD1B-CCC533610BFD}" type="pres">
      <dgm:prSet presAssocID="{39C4D416-F4C6-460D-963C-96F78803CB78}" presName="Name0" presStyleCnt="0">
        <dgm:presLayoutVars>
          <dgm:dir/>
          <dgm:resizeHandles val="exact"/>
        </dgm:presLayoutVars>
      </dgm:prSet>
      <dgm:spPr/>
    </dgm:pt>
    <dgm:pt modelId="{E139733C-7CB2-46C0-84CD-B37B9A016988}" type="pres">
      <dgm:prSet presAssocID="{6D18E846-54FE-46AB-A1E8-9833CD3216BD}" presName="node" presStyleLbl="node1" presStyleIdx="0" presStyleCnt="2">
        <dgm:presLayoutVars>
          <dgm:bulletEnabled val="1"/>
        </dgm:presLayoutVars>
      </dgm:prSet>
      <dgm:spPr/>
    </dgm:pt>
    <dgm:pt modelId="{64A597E6-656C-4436-B259-8BB6A42C67B7}" type="pres">
      <dgm:prSet presAssocID="{DB920351-72B5-4482-9839-744FAFBAE704}" presName="sibTrans" presStyleLbl="sibTrans2D1" presStyleIdx="0" presStyleCnt="1"/>
      <dgm:spPr/>
    </dgm:pt>
    <dgm:pt modelId="{BA5E803A-D544-440D-8F25-2688B718D3D8}" type="pres">
      <dgm:prSet presAssocID="{DB920351-72B5-4482-9839-744FAFBAE704}" presName="connectorText" presStyleLbl="sibTrans2D1" presStyleIdx="0" presStyleCnt="1"/>
      <dgm:spPr/>
    </dgm:pt>
    <dgm:pt modelId="{4657A12E-531A-4B4D-AE03-44763870E403}" type="pres">
      <dgm:prSet presAssocID="{494DC263-8D15-4FB3-B9BC-85EF0FD8A5FC}" presName="node" presStyleLbl="node1" presStyleIdx="1" presStyleCnt="2">
        <dgm:presLayoutVars>
          <dgm:bulletEnabled val="1"/>
        </dgm:presLayoutVars>
      </dgm:prSet>
      <dgm:spPr/>
    </dgm:pt>
  </dgm:ptLst>
  <dgm:cxnLst>
    <dgm:cxn modelId="{75F8D229-490A-4307-844E-6E8303637806}" srcId="{39C4D416-F4C6-460D-963C-96F78803CB78}" destId="{494DC263-8D15-4FB3-B9BC-85EF0FD8A5FC}" srcOrd="1" destOrd="0" parTransId="{81B2EA19-97F9-4E3A-B190-E4D965076EDD}" sibTransId="{07FA0080-78AA-449B-A4FA-A74C8B2F34D7}"/>
    <dgm:cxn modelId="{7B182639-21E1-4BC7-9631-118509694C09}" type="presOf" srcId="{494DC263-8D15-4FB3-B9BC-85EF0FD8A5FC}" destId="{4657A12E-531A-4B4D-AE03-44763870E403}" srcOrd="0" destOrd="0" presId="urn:microsoft.com/office/officeart/2005/8/layout/process1"/>
    <dgm:cxn modelId="{EAF16E5D-5E7D-495C-8912-25ED6EEF44CB}" type="presOf" srcId="{DB920351-72B5-4482-9839-744FAFBAE704}" destId="{BA5E803A-D544-440D-8F25-2688B718D3D8}" srcOrd="1" destOrd="0" presId="urn:microsoft.com/office/officeart/2005/8/layout/process1"/>
    <dgm:cxn modelId="{1CCE2267-B2E8-4E2F-BE9D-B167C2ED6F5E}" srcId="{39C4D416-F4C6-460D-963C-96F78803CB78}" destId="{6D18E846-54FE-46AB-A1E8-9833CD3216BD}" srcOrd="0" destOrd="0" parTransId="{CA6AB5C9-E193-4193-A193-6AE969DFC086}" sibTransId="{DB920351-72B5-4482-9839-744FAFBAE704}"/>
    <dgm:cxn modelId="{1162DDB7-31E2-46F9-B553-E8D3D85E704E}" type="presOf" srcId="{39C4D416-F4C6-460D-963C-96F78803CB78}" destId="{A95FB9AE-F7CB-4841-BD1B-CCC533610BFD}" srcOrd="0" destOrd="0" presId="urn:microsoft.com/office/officeart/2005/8/layout/process1"/>
    <dgm:cxn modelId="{4E9491BD-5C84-4747-BEB7-0CD24FA4B301}" type="presOf" srcId="{DB920351-72B5-4482-9839-744FAFBAE704}" destId="{64A597E6-656C-4436-B259-8BB6A42C67B7}" srcOrd="0" destOrd="0" presId="urn:microsoft.com/office/officeart/2005/8/layout/process1"/>
    <dgm:cxn modelId="{1E50EFDB-9BC7-4DEC-9DB7-5CF4FBB5744C}" type="presOf" srcId="{6D18E846-54FE-46AB-A1E8-9833CD3216BD}" destId="{E139733C-7CB2-46C0-84CD-B37B9A016988}" srcOrd="0" destOrd="0" presId="urn:microsoft.com/office/officeart/2005/8/layout/process1"/>
    <dgm:cxn modelId="{7DA0EE56-ACDA-41E8-B0DE-5E1161EF4383}" type="presParOf" srcId="{A95FB9AE-F7CB-4841-BD1B-CCC533610BFD}" destId="{E139733C-7CB2-46C0-84CD-B37B9A016988}" srcOrd="0" destOrd="0" presId="urn:microsoft.com/office/officeart/2005/8/layout/process1"/>
    <dgm:cxn modelId="{A3957EBD-81C6-4BBF-A222-2BEAF86C888C}" type="presParOf" srcId="{A95FB9AE-F7CB-4841-BD1B-CCC533610BFD}" destId="{64A597E6-656C-4436-B259-8BB6A42C67B7}" srcOrd="1" destOrd="0" presId="urn:microsoft.com/office/officeart/2005/8/layout/process1"/>
    <dgm:cxn modelId="{74B67441-0312-4FC7-AEE1-1234CC3B88A8}" type="presParOf" srcId="{64A597E6-656C-4436-B259-8BB6A42C67B7}" destId="{BA5E803A-D544-440D-8F25-2688B718D3D8}" srcOrd="0" destOrd="0" presId="urn:microsoft.com/office/officeart/2005/8/layout/process1"/>
    <dgm:cxn modelId="{C7502E97-8B92-4F38-A6A1-DE002146BD77}" type="presParOf" srcId="{A95FB9AE-F7CB-4841-BD1B-CCC533610BFD}" destId="{4657A12E-531A-4B4D-AE03-44763870E403}"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CF9656-C5A0-462B-9485-3676411C134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586085E-17D1-431B-9807-E5D25271B959}">
      <dgm:prSet/>
      <dgm:spPr/>
      <dgm:t>
        <a:bodyPr/>
        <a:lstStyle/>
        <a:p>
          <a:pPr>
            <a:lnSpc>
              <a:spcPct val="100000"/>
            </a:lnSpc>
          </a:pPr>
          <a:r>
            <a:rPr kumimoji="1" lang="pt-BR" b="1"/>
            <a:t>Outra questão é: as exigências empresariais no final da década de 70 são muito menores do que hoje em dia. </a:t>
          </a:r>
          <a:endParaRPr lang="en-US"/>
        </a:p>
      </dgm:t>
    </dgm:pt>
    <dgm:pt modelId="{6DDB2C8B-958E-41C2-9D80-006214F0EAF9}" type="parTrans" cxnId="{E512BD4B-A097-496F-BB0A-7B40E2FA9168}">
      <dgm:prSet/>
      <dgm:spPr/>
      <dgm:t>
        <a:bodyPr/>
        <a:lstStyle/>
        <a:p>
          <a:endParaRPr lang="en-US"/>
        </a:p>
      </dgm:t>
    </dgm:pt>
    <dgm:pt modelId="{1F650F61-8E91-40C4-9CDB-DF8387C75B77}" type="sibTrans" cxnId="{E512BD4B-A097-496F-BB0A-7B40E2FA9168}">
      <dgm:prSet/>
      <dgm:spPr/>
      <dgm:t>
        <a:bodyPr/>
        <a:lstStyle/>
        <a:p>
          <a:endParaRPr lang="en-US"/>
        </a:p>
      </dgm:t>
    </dgm:pt>
    <dgm:pt modelId="{600DFC26-9FD2-496B-A5FA-F3C9F87BA213}">
      <dgm:prSet/>
      <dgm:spPr/>
      <dgm:t>
        <a:bodyPr/>
        <a:lstStyle/>
        <a:p>
          <a:pPr>
            <a:lnSpc>
              <a:spcPct val="100000"/>
            </a:lnSpc>
          </a:pPr>
          <a:r>
            <a:rPr kumimoji="1" lang="pt-BR" b="1"/>
            <a:t>A demanda de trabalho para o TST ou EST hoje é muito maior, ficando mais difícil dar conta de tudo. </a:t>
          </a:r>
          <a:endParaRPr lang="en-US"/>
        </a:p>
      </dgm:t>
    </dgm:pt>
    <dgm:pt modelId="{56E07A5B-EF2E-41B1-ACEB-8C1B1279837A}" type="parTrans" cxnId="{62F15366-51BC-488E-92B1-05BA7DF93AA7}">
      <dgm:prSet/>
      <dgm:spPr/>
      <dgm:t>
        <a:bodyPr/>
        <a:lstStyle/>
        <a:p>
          <a:endParaRPr lang="en-US"/>
        </a:p>
      </dgm:t>
    </dgm:pt>
    <dgm:pt modelId="{54A073AE-E088-4F93-9454-7CC66B8D42A5}" type="sibTrans" cxnId="{62F15366-51BC-488E-92B1-05BA7DF93AA7}">
      <dgm:prSet/>
      <dgm:spPr/>
      <dgm:t>
        <a:bodyPr/>
        <a:lstStyle/>
        <a:p>
          <a:endParaRPr lang="en-US"/>
        </a:p>
      </dgm:t>
    </dgm:pt>
    <dgm:pt modelId="{8EFDCD4B-C647-48E3-B2A5-57B878B99520}">
      <dgm:prSet/>
      <dgm:spPr/>
      <dgm:t>
        <a:bodyPr/>
        <a:lstStyle/>
        <a:p>
          <a:pPr>
            <a:lnSpc>
              <a:spcPct val="100000"/>
            </a:lnSpc>
          </a:pPr>
          <a:r>
            <a:rPr kumimoji="1" lang="pt-BR" b="1"/>
            <a:t>Muitas vezes a área de Meio Ambiente também fica subordinada a área de segurança do trabalho na empresa.</a:t>
          </a:r>
          <a:endParaRPr lang="en-US"/>
        </a:p>
      </dgm:t>
    </dgm:pt>
    <dgm:pt modelId="{58699964-F8DE-4B46-824E-CD3429EF9128}" type="parTrans" cxnId="{38EE1EA0-3F61-44AF-AD96-26881317698A}">
      <dgm:prSet/>
      <dgm:spPr/>
      <dgm:t>
        <a:bodyPr/>
        <a:lstStyle/>
        <a:p>
          <a:endParaRPr lang="en-US"/>
        </a:p>
      </dgm:t>
    </dgm:pt>
    <dgm:pt modelId="{7A145F78-C0D4-404E-9833-B19F02B26CCD}" type="sibTrans" cxnId="{38EE1EA0-3F61-44AF-AD96-26881317698A}">
      <dgm:prSet/>
      <dgm:spPr/>
      <dgm:t>
        <a:bodyPr/>
        <a:lstStyle/>
        <a:p>
          <a:endParaRPr lang="en-US"/>
        </a:p>
      </dgm:t>
    </dgm:pt>
    <dgm:pt modelId="{58802541-F61B-4CA2-B61F-2438BECEEA0C}" type="pres">
      <dgm:prSet presAssocID="{02CF9656-C5A0-462B-9485-3676411C1348}" presName="root" presStyleCnt="0">
        <dgm:presLayoutVars>
          <dgm:dir/>
          <dgm:resizeHandles val="exact"/>
        </dgm:presLayoutVars>
      </dgm:prSet>
      <dgm:spPr/>
    </dgm:pt>
    <dgm:pt modelId="{767B44B8-3224-402E-934A-D5CB761AEB11}" type="pres">
      <dgm:prSet presAssocID="{8586085E-17D1-431B-9807-E5D25271B959}" presName="compNode" presStyleCnt="0"/>
      <dgm:spPr/>
    </dgm:pt>
    <dgm:pt modelId="{E3837E36-A8BB-4585-9E5B-09B89A97710D}" type="pres">
      <dgm:prSet presAssocID="{8586085E-17D1-431B-9807-E5D25271B959}" presName="bgRect" presStyleLbl="bgShp" presStyleIdx="0" presStyleCnt="3"/>
      <dgm:spPr/>
    </dgm:pt>
    <dgm:pt modelId="{36ACAE5A-E0CF-4EE6-A90C-2F4A0173DD42}" type="pres">
      <dgm:prSet presAssocID="{8586085E-17D1-431B-9807-E5D25271B95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ca de seleção"/>
        </a:ext>
      </dgm:extLst>
    </dgm:pt>
    <dgm:pt modelId="{B6509F1E-3FC1-4E49-868E-78ADBB70ECC9}" type="pres">
      <dgm:prSet presAssocID="{8586085E-17D1-431B-9807-E5D25271B959}" presName="spaceRect" presStyleCnt="0"/>
      <dgm:spPr/>
    </dgm:pt>
    <dgm:pt modelId="{4916F95D-DA02-4961-B3C2-7BEB40E28E97}" type="pres">
      <dgm:prSet presAssocID="{8586085E-17D1-431B-9807-E5D25271B959}" presName="parTx" presStyleLbl="revTx" presStyleIdx="0" presStyleCnt="3">
        <dgm:presLayoutVars>
          <dgm:chMax val="0"/>
          <dgm:chPref val="0"/>
        </dgm:presLayoutVars>
      </dgm:prSet>
      <dgm:spPr/>
    </dgm:pt>
    <dgm:pt modelId="{453AFA79-3F9B-4A55-9015-A8C32D89587B}" type="pres">
      <dgm:prSet presAssocID="{1F650F61-8E91-40C4-9CDB-DF8387C75B77}" presName="sibTrans" presStyleCnt="0"/>
      <dgm:spPr/>
    </dgm:pt>
    <dgm:pt modelId="{322E8F2A-4FAC-41DB-8234-3F8C39C82E48}" type="pres">
      <dgm:prSet presAssocID="{600DFC26-9FD2-496B-A5FA-F3C9F87BA213}" presName="compNode" presStyleCnt="0"/>
      <dgm:spPr/>
    </dgm:pt>
    <dgm:pt modelId="{E3A33811-F7BB-4CE0-8D40-D9611274F47D}" type="pres">
      <dgm:prSet presAssocID="{600DFC26-9FD2-496B-A5FA-F3C9F87BA213}" presName="bgRect" presStyleLbl="bgShp" presStyleIdx="1" presStyleCnt="3"/>
      <dgm:spPr/>
    </dgm:pt>
    <dgm:pt modelId="{9953EC4F-07A9-4457-847D-BCF6D7573759}" type="pres">
      <dgm:prSet presAssocID="{600DFC26-9FD2-496B-A5FA-F3C9F87BA21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ffice Worker"/>
        </a:ext>
      </dgm:extLst>
    </dgm:pt>
    <dgm:pt modelId="{48BDF6D7-0CBF-419C-A362-66708F6BEF60}" type="pres">
      <dgm:prSet presAssocID="{600DFC26-9FD2-496B-A5FA-F3C9F87BA213}" presName="spaceRect" presStyleCnt="0"/>
      <dgm:spPr/>
    </dgm:pt>
    <dgm:pt modelId="{C4005F5A-3AB1-4B22-B692-59757E042B84}" type="pres">
      <dgm:prSet presAssocID="{600DFC26-9FD2-496B-A5FA-F3C9F87BA213}" presName="parTx" presStyleLbl="revTx" presStyleIdx="1" presStyleCnt="3">
        <dgm:presLayoutVars>
          <dgm:chMax val="0"/>
          <dgm:chPref val="0"/>
        </dgm:presLayoutVars>
      </dgm:prSet>
      <dgm:spPr/>
    </dgm:pt>
    <dgm:pt modelId="{97508268-8B81-4EB0-B633-CD5BE4625D73}" type="pres">
      <dgm:prSet presAssocID="{54A073AE-E088-4F93-9454-7CC66B8D42A5}" presName="sibTrans" presStyleCnt="0"/>
      <dgm:spPr/>
    </dgm:pt>
    <dgm:pt modelId="{EBC5C5F9-FA50-4344-A735-ED394E87DA38}" type="pres">
      <dgm:prSet presAssocID="{8EFDCD4B-C647-48E3-B2A5-57B878B99520}" presName="compNode" presStyleCnt="0"/>
      <dgm:spPr/>
    </dgm:pt>
    <dgm:pt modelId="{8FC2B570-09FA-48A6-907E-008F5BCB46AA}" type="pres">
      <dgm:prSet presAssocID="{8EFDCD4B-C647-48E3-B2A5-57B878B99520}" presName="bgRect" presStyleLbl="bgShp" presStyleIdx="2" presStyleCnt="3"/>
      <dgm:spPr/>
    </dgm:pt>
    <dgm:pt modelId="{6125BF4B-5120-43BA-9573-52C305ED3B93}" type="pres">
      <dgm:prSet presAssocID="{8EFDCD4B-C647-48E3-B2A5-57B878B9952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oldador"/>
        </a:ext>
      </dgm:extLst>
    </dgm:pt>
    <dgm:pt modelId="{DFB902D3-4A68-42EE-BEA3-4313932EBC61}" type="pres">
      <dgm:prSet presAssocID="{8EFDCD4B-C647-48E3-B2A5-57B878B99520}" presName="spaceRect" presStyleCnt="0"/>
      <dgm:spPr/>
    </dgm:pt>
    <dgm:pt modelId="{E90EB07B-5EF3-4425-9031-C06524D55617}" type="pres">
      <dgm:prSet presAssocID="{8EFDCD4B-C647-48E3-B2A5-57B878B99520}" presName="parTx" presStyleLbl="revTx" presStyleIdx="2" presStyleCnt="3">
        <dgm:presLayoutVars>
          <dgm:chMax val="0"/>
          <dgm:chPref val="0"/>
        </dgm:presLayoutVars>
      </dgm:prSet>
      <dgm:spPr/>
    </dgm:pt>
  </dgm:ptLst>
  <dgm:cxnLst>
    <dgm:cxn modelId="{62F15366-51BC-488E-92B1-05BA7DF93AA7}" srcId="{02CF9656-C5A0-462B-9485-3676411C1348}" destId="{600DFC26-9FD2-496B-A5FA-F3C9F87BA213}" srcOrd="1" destOrd="0" parTransId="{56E07A5B-EF2E-41B1-ACEB-8C1B1279837A}" sibTransId="{54A073AE-E088-4F93-9454-7CC66B8D42A5}"/>
    <dgm:cxn modelId="{E512BD4B-A097-496F-BB0A-7B40E2FA9168}" srcId="{02CF9656-C5A0-462B-9485-3676411C1348}" destId="{8586085E-17D1-431B-9807-E5D25271B959}" srcOrd="0" destOrd="0" parTransId="{6DDB2C8B-958E-41C2-9D80-006214F0EAF9}" sibTransId="{1F650F61-8E91-40C4-9CDB-DF8387C75B77}"/>
    <dgm:cxn modelId="{E7264352-56D8-4B3E-8ACA-3883443CDF6F}" type="presOf" srcId="{8EFDCD4B-C647-48E3-B2A5-57B878B99520}" destId="{E90EB07B-5EF3-4425-9031-C06524D55617}" srcOrd="0" destOrd="0" presId="urn:microsoft.com/office/officeart/2018/2/layout/IconVerticalSolidList"/>
    <dgm:cxn modelId="{E8E8AD57-50AE-47C2-8BDE-5CC0E9697648}" type="presOf" srcId="{600DFC26-9FD2-496B-A5FA-F3C9F87BA213}" destId="{C4005F5A-3AB1-4B22-B692-59757E042B84}" srcOrd="0" destOrd="0" presId="urn:microsoft.com/office/officeart/2018/2/layout/IconVerticalSolidList"/>
    <dgm:cxn modelId="{3F5C5B7E-C9B7-4F4E-ADCD-00E19293D990}" type="presOf" srcId="{8586085E-17D1-431B-9807-E5D25271B959}" destId="{4916F95D-DA02-4961-B3C2-7BEB40E28E97}" srcOrd="0" destOrd="0" presId="urn:microsoft.com/office/officeart/2018/2/layout/IconVerticalSolidList"/>
    <dgm:cxn modelId="{38EE1EA0-3F61-44AF-AD96-26881317698A}" srcId="{02CF9656-C5A0-462B-9485-3676411C1348}" destId="{8EFDCD4B-C647-48E3-B2A5-57B878B99520}" srcOrd="2" destOrd="0" parTransId="{58699964-F8DE-4B46-824E-CD3429EF9128}" sibTransId="{7A145F78-C0D4-404E-9833-B19F02B26CCD}"/>
    <dgm:cxn modelId="{6A4DE1A5-5B45-4B1D-B17A-CC1686AFE162}" type="presOf" srcId="{02CF9656-C5A0-462B-9485-3676411C1348}" destId="{58802541-F61B-4CA2-B61F-2438BECEEA0C}" srcOrd="0" destOrd="0" presId="urn:microsoft.com/office/officeart/2018/2/layout/IconVerticalSolidList"/>
    <dgm:cxn modelId="{D934B870-5506-497B-87EB-2976B01BB374}" type="presParOf" srcId="{58802541-F61B-4CA2-B61F-2438BECEEA0C}" destId="{767B44B8-3224-402E-934A-D5CB761AEB11}" srcOrd="0" destOrd="0" presId="urn:microsoft.com/office/officeart/2018/2/layout/IconVerticalSolidList"/>
    <dgm:cxn modelId="{9A8A6A70-FA1E-4BD8-B842-808910ED4D9B}" type="presParOf" srcId="{767B44B8-3224-402E-934A-D5CB761AEB11}" destId="{E3837E36-A8BB-4585-9E5B-09B89A97710D}" srcOrd="0" destOrd="0" presId="urn:microsoft.com/office/officeart/2018/2/layout/IconVerticalSolidList"/>
    <dgm:cxn modelId="{55EFDE42-3349-43AA-B07B-4C3A1D53EDA9}" type="presParOf" srcId="{767B44B8-3224-402E-934A-D5CB761AEB11}" destId="{36ACAE5A-E0CF-4EE6-A90C-2F4A0173DD42}" srcOrd="1" destOrd="0" presId="urn:microsoft.com/office/officeart/2018/2/layout/IconVerticalSolidList"/>
    <dgm:cxn modelId="{58D9EB37-C688-4662-822A-3896A6B4D3B4}" type="presParOf" srcId="{767B44B8-3224-402E-934A-D5CB761AEB11}" destId="{B6509F1E-3FC1-4E49-868E-78ADBB70ECC9}" srcOrd="2" destOrd="0" presId="urn:microsoft.com/office/officeart/2018/2/layout/IconVerticalSolidList"/>
    <dgm:cxn modelId="{9F32D43B-AD5C-4FF6-8061-135C5D1C90B9}" type="presParOf" srcId="{767B44B8-3224-402E-934A-D5CB761AEB11}" destId="{4916F95D-DA02-4961-B3C2-7BEB40E28E97}" srcOrd="3" destOrd="0" presId="urn:microsoft.com/office/officeart/2018/2/layout/IconVerticalSolidList"/>
    <dgm:cxn modelId="{B314FFA9-C153-4C38-8B7F-82874EB4711B}" type="presParOf" srcId="{58802541-F61B-4CA2-B61F-2438BECEEA0C}" destId="{453AFA79-3F9B-4A55-9015-A8C32D89587B}" srcOrd="1" destOrd="0" presId="urn:microsoft.com/office/officeart/2018/2/layout/IconVerticalSolidList"/>
    <dgm:cxn modelId="{2CD788C6-FB40-46C5-8D87-090E94BAA84E}" type="presParOf" srcId="{58802541-F61B-4CA2-B61F-2438BECEEA0C}" destId="{322E8F2A-4FAC-41DB-8234-3F8C39C82E48}" srcOrd="2" destOrd="0" presId="urn:microsoft.com/office/officeart/2018/2/layout/IconVerticalSolidList"/>
    <dgm:cxn modelId="{1F6E49D5-2B93-43A0-A40D-7D27721ADD64}" type="presParOf" srcId="{322E8F2A-4FAC-41DB-8234-3F8C39C82E48}" destId="{E3A33811-F7BB-4CE0-8D40-D9611274F47D}" srcOrd="0" destOrd="0" presId="urn:microsoft.com/office/officeart/2018/2/layout/IconVerticalSolidList"/>
    <dgm:cxn modelId="{1B8ED9B9-810D-4F73-8974-F274F52144E2}" type="presParOf" srcId="{322E8F2A-4FAC-41DB-8234-3F8C39C82E48}" destId="{9953EC4F-07A9-4457-847D-BCF6D7573759}" srcOrd="1" destOrd="0" presId="urn:microsoft.com/office/officeart/2018/2/layout/IconVerticalSolidList"/>
    <dgm:cxn modelId="{216E0A67-D84E-4681-AD3E-853AA38ECA89}" type="presParOf" srcId="{322E8F2A-4FAC-41DB-8234-3F8C39C82E48}" destId="{48BDF6D7-0CBF-419C-A362-66708F6BEF60}" srcOrd="2" destOrd="0" presId="urn:microsoft.com/office/officeart/2018/2/layout/IconVerticalSolidList"/>
    <dgm:cxn modelId="{C8E7B3B8-D8F1-4D08-AD16-39485AAD91CF}" type="presParOf" srcId="{322E8F2A-4FAC-41DB-8234-3F8C39C82E48}" destId="{C4005F5A-3AB1-4B22-B692-59757E042B84}" srcOrd="3" destOrd="0" presId="urn:microsoft.com/office/officeart/2018/2/layout/IconVerticalSolidList"/>
    <dgm:cxn modelId="{9020AFC5-639B-4A62-9F4B-B61A0999C87C}" type="presParOf" srcId="{58802541-F61B-4CA2-B61F-2438BECEEA0C}" destId="{97508268-8B81-4EB0-B633-CD5BE4625D73}" srcOrd="3" destOrd="0" presId="urn:microsoft.com/office/officeart/2018/2/layout/IconVerticalSolidList"/>
    <dgm:cxn modelId="{82A97F9B-2680-4365-B13C-CD3BCC8054C3}" type="presParOf" srcId="{58802541-F61B-4CA2-B61F-2438BECEEA0C}" destId="{EBC5C5F9-FA50-4344-A735-ED394E87DA38}" srcOrd="4" destOrd="0" presId="urn:microsoft.com/office/officeart/2018/2/layout/IconVerticalSolidList"/>
    <dgm:cxn modelId="{699E918A-671A-48B6-BFE6-A2461B6BE3CB}" type="presParOf" srcId="{EBC5C5F9-FA50-4344-A735-ED394E87DA38}" destId="{8FC2B570-09FA-48A6-907E-008F5BCB46AA}" srcOrd="0" destOrd="0" presId="urn:microsoft.com/office/officeart/2018/2/layout/IconVerticalSolidList"/>
    <dgm:cxn modelId="{E84B4C8E-7381-4F60-881E-A87845F43EDD}" type="presParOf" srcId="{EBC5C5F9-FA50-4344-A735-ED394E87DA38}" destId="{6125BF4B-5120-43BA-9573-52C305ED3B93}" srcOrd="1" destOrd="0" presId="urn:microsoft.com/office/officeart/2018/2/layout/IconVerticalSolidList"/>
    <dgm:cxn modelId="{C040E4B4-EAA2-468B-8BA7-77C1A8C95262}" type="presParOf" srcId="{EBC5C5F9-FA50-4344-A735-ED394E87DA38}" destId="{DFB902D3-4A68-42EE-BEA3-4313932EBC61}" srcOrd="2" destOrd="0" presId="urn:microsoft.com/office/officeart/2018/2/layout/IconVerticalSolidList"/>
    <dgm:cxn modelId="{CFADD1D2-E79E-485D-82AC-A6FBED565644}" type="presParOf" srcId="{EBC5C5F9-FA50-4344-A735-ED394E87DA38}" destId="{E90EB07B-5EF3-4425-9031-C06524D55617}"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4DF56D-E194-4998-8C2D-99AEA0D466DA}"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00C71978-A45B-419B-A594-FC737CBB422B}">
      <dgm:prSet/>
      <dgm:spPr/>
      <dgm:t>
        <a:bodyPr/>
        <a:lstStyle/>
        <a:p>
          <a:r>
            <a:rPr kumimoji="1" lang="pt-BR" b="1"/>
            <a:t>Portanto, se for para mudar esse quadro deveria ser para aumentar. </a:t>
          </a:r>
          <a:endParaRPr lang="en-US"/>
        </a:p>
      </dgm:t>
    </dgm:pt>
    <dgm:pt modelId="{FDD458C5-ACBF-4832-8A74-D5C058872A25}" type="parTrans" cxnId="{0BC4A1A9-1850-4177-8A41-DB7D59544621}">
      <dgm:prSet/>
      <dgm:spPr/>
      <dgm:t>
        <a:bodyPr/>
        <a:lstStyle/>
        <a:p>
          <a:endParaRPr lang="en-US"/>
        </a:p>
      </dgm:t>
    </dgm:pt>
    <dgm:pt modelId="{2BD3E96C-2142-4228-AE3C-DAC90CE8911A}" type="sibTrans" cxnId="{0BC4A1A9-1850-4177-8A41-DB7D59544621}">
      <dgm:prSet/>
      <dgm:spPr/>
      <dgm:t>
        <a:bodyPr/>
        <a:lstStyle/>
        <a:p>
          <a:endParaRPr lang="en-US"/>
        </a:p>
      </dgm:t>
    </dgm:pt>
    <dgm:pt modelId="{73A54AA7-0EF9-4DD9-9EF4-BCEE9C7BCE99}">
      <dgm:prSet/>
      <dgm:spPr/>
      <dgm:t>
        <a:bodyPr/>
        <a:lstStyle/>
        <a:p>
          <a:r>
            <a:rPr kumimoji="1" lang="pt-BR" b="1"/>
            <a:t>Mas, será que temos espaço para isso nos dias de hoje?</a:t>
          </a:r>
          <a:endParaRPr lang="en-US"/>
        </a:p>
      </dgm:t>
    </dgm:pt>
    <dgm:pt modelId="{2FB011B2-5BEB-4B5B-A67E-05EF326F5CBC}" type="parTrans" cxnId="{99C281B9-70BC-40A0-85D5-5EC1D88D3503}">
      <dgm:prSet/>
      <dgm:spPr/>
      <dgm:t>
        <a:bodyPr/>
        <a:lstStyle/>
        <a:p>
          <a:endParaRPr lang="en-US"/>
        </a:p>
      </dgm:t>
    </dgm:pt>
    <dgm:pt modelId="{4DBFB494-5931-49ED-9B3D-20880A894319}" type="sibTrans" cxnId="{99C281B9-70BC-40A0-85D5-5EC1D88D3503}">
      <dgm:prSet/>
      <dgm:spPr/>
      <dgm:t>
        <a:bodyPr/>
        <a:lstStyle/>
        <a:p>
          <a:endParaRPr lang="en-US"/>
        </a:p>
      </dgm:t>
    </dgm:pt>
    <dgm:pt modelId="{99E278F0-90EF-4E67-984E-9DEE7FCD14D0}" type="pres">
      <dgm:prSet presAssocID="{B14DF56D-E194-4998-8C2D-99AEA0D466DA}" presName="outerComposite" presStyleCnt="0">
        <dgm:presLayoutVars>
          <dgm:chMax val="5"/>
          <dgm:dir/>
          <dgm:resizeHandles val="exact"/>
        </dgm:presLayoutVars>
      </dgm:prSet>
      <dgm:spPr/>
    </dgm:pt>
    <dgm:pt modelId="{3436AC54-56A6-4EFD-AD9C-B770CBFA2F2F}" type="pres">
      <dgm:prSet presAssocID="{B14DF56D-E194-4998-8C2D-99AEA0D466DA}" presName="dummyMaxCanvas" presStyleCnt="0">
        <dgm:presLayoutVars/>
      </dgm:prSet>
      <dgm:spPr/>
    </dgm:pt>
    <dgm:pt modelId="{6B4D007A-4564-4C4D-ADEB-E2B98947CBB2}" type="pres">
      <dgm:prSet presAssocID="{B14DF56D-E194-4998-8C2D-99AEA0D466DA}" presName="TwoNodes_1" presStyleLbl="node1" presStyleIdx="0" presStyleCnt="2">
        <dgm:presLayoutVars>
          <dgm:bulletEnabled val="1"/>
        </dgm:presLayoutVars>
      </dgm:prSet>
      <dgm:spPr/>
    </dgm:pt>
    <dgm:pt modelId="{366350F7-6D7F-4AC9-AECD-C630F28E58FE}" type="pres">
      <dgm:prSet presAssocID="{B14DF56D-E194-4998-8C2D-99AEA0D466DA}" presName="TwoNodes_2" presStyleLbl="node1" presStyleIdx="1" presStyleCnt="2">
        <dgm:presLayoutVars>
          <dgm:bulletEnabled val="1"/>
        </dgm:presLayoutVars>
      </dgm:prSet>
      <dgm:spPr/>
    </dgm:pt>
    <dgm:pt modelId="{DFD4C47C-BAA8-4286-AECC-0B09B00E2C13}" type="pres">
      <dgm:prSet presAssocID="{B14DF56D-E194-4998-8C2D-99AEA0D466DA}" presName="TwoConn_1-2" presStyleLbl="fgAccFollowNode1" presStyleIdx="0" presStyleCnt="1">
        <dgm:presLayoutVars>
          <dgm:bulletEnabled val="1"/>
        </dgm:presLayoutVars>
      </dgm:prSet>
      <dgm:spPr/>
    </dgm:pt>
    <dgm:pt modelId="{322553B8-03E5-4BCA-AD37-42B072FF1168}" type="pres">
      <dgm:prSet presAssocID="{B14DF56D-E194-4998-8C2D-99AEA0D466DA}" presName="TwoNodes_1_text" presStyleLbl="node1" presStyleIdx="1" presStyleCnt="2">
        <dgm:presLayoutVars>
          <dgm:bulletEnabled val="1"/>
        </dgm:presLayoutVars>
      </dgm:prSet>
      <dgm:spPr/>
    </dgm:pt>
    <dgm:pt modelId="{6815B079-CA85-4C62-88BA-0BAE0DFF5A7F}" type="pres">
      <dgm:prSet presAssocID="{B14DF56D-E194-4998-8C2D-99AEA0D466DA}" presName="TwoNodes_2_text" presStyleLbl="node1" presStyleIdx="1" presStyleCnt="2">
        <dgm:presLayoutVars>
          <dgm:bulletEnabled val="1"/>
        </dgm:presLayoutVars>
      </dgm:prSet>
      <dgm:spPr/>
    </dgm:pt>
  </dgm:ptLst>
  <dgm:cxnLst>
    <dgm:cxn modelId="{681FB26B-0E75-43B5-80F3-EA22E4636E6B}" type="presOf" srcId="{00C71978-A45B-419B-A594-FC737CBB422B}" destId="{6B4D007A-4564-4C4D-ADEB-E2B98947CBB2}" srcOrd="0" destOrd="0" presId="urn:microsoft.com/office/officeart/2005/8/layout/vProcess5"/>
    <dgm:cxn modelId="{E785687D-5F97-4898-8DFF-C87AE405232D}" type="presOf" srcId="{73A54AA7-0EF9-4DD9-9EF4-BCEE9C7BCE99}" destId="{6815B079-CA85-4C62-88BA-0BAE0DFF5A7F}" srcOrd="1" destOrd="0" presId="urn:microsoft.com/office/officeart/2005/8/layout/vProcess5"/>
    <dgm:cxn modelId="{FE17BE89-1AF2-4CE5-BE3D-FF9A3F9AEEDE}" type="presOf" srcId="{73A54AA7-0EF9-4DD9-9EF4-BCEE9C7BCE99}" destId="{366350F7-6D7F-4AC9-AECD-C630F28E58FE}" srcOrd="0" destOrd="0" presId="urn:microsoft.com/office/officeart/2005/8/layout/vProcess5"/>
    <dgm:cxn modelId="{30A5C3A5-0207-4DE8-8055-A640C5980699}" type="presOf" srcId="{00C71978-A45B-419B-A594-FC737CBB422B}" destId="{322553B8-03E5-4BCA-AD37-42B072FF1168}" srcOrd="1" destOrd="0" presId="urn:microsoft.com/office/officeart/2005/8/layout/vProcess5"/>
    <dgm:cxn modelId="{0BC4A1A9-1850-4177-8A41-DB7D59544621}" srcId="{B14DF56D-E194-4998-8C2D-99AEA0D466DA}" destId="{00C71978-A45B-419B-A594-FC737CBB422B}" srcOrd="0" destOrd="0" parTransId="{FDD458C5-ACBF-4832-8A74-D5C058872A25}" sibTransId="{2BD3E96C-2142-4228-AE3C-DAC90CE8911A}"/>
    <dgm:cxn modelId="{99C281B9-70BC-40A0-85D5-5EC1D88D3503}" srcId="{B14DF56D-E194-4998-8C2D-99AEA0D466DA}" destId="{73A54AA7-0EF9-4DD9-9EF4-BCEE9C7BCE99}" srcOrd="1" destOrd="0" parTransId="{2FB011B2-5BEB-4B5B-A67E-05EF326F5CBC}" sibTransId="{4DBFB494-5931-49ED-9B3D-20880A894319}"/>
    <dgm:cxn modelId="{4AA79BC0-C3A0-4CB3-908B-A7969227E363}" type="presOf" srcId="{B14DF56D-E194-4998-8C2D-99AEA0D466DA}" destId="{99E278F0-90EF-4E67-984E-9DEE7FCD14D0}" srcOrd="0" destOrd="0" presId="urn:microsoft.com/office/officeart/2005/8/layout/vProcess5"/>
    <dgm:cxn modelId="{3EDBD9F3-A933-48EB-B18C-054ABA04ABA3}" type="presOf" srcId="{2BD3E96C-2142-4228-AE3C-DAC90CE8911A}" destId="{DFD4C47C-BAA8-4286-AECC-0B09B00E2C13}" srcOrd="0" destOrd="0" presId="urn:microsoft.com/office/officeart/2005/8/layout/vProcess5"/>
    <dgm:cxn modelId="{B5516A67-AEED-49A3-9FF0-4106F28D5A61}" type="presParOf" srcId="{99E278F0-90EF-4E67-984E-9DEE7FCD14D0}" destId="{3436AC54-56A6-4EFD-AD9C-B770CBFA2F2F}" srcOrd="0" destOrd="0" presId="urn:microsoft.com/office/officeart/2005/8/layout/vProcess5"/>
    <dgm:cxn modelId="{B8FE324D-A99A-4FAD-A4A1-FCFD8CB72AA8}" type="presParOf" srcId="{99E278F0-90EF-4E67-984E-9DEE7FCD14D0}" destId="{6B4D007A-4564-4C4D-ADEB-E2B98947CBB2}" srcOrd="1" destOrd="0" presId="urn:microsoft.com/office/officeart/2005/8/layout/vProcess5"/>
    <dgm:cxn modelId="{3D8AA18E-A2AA-48E6-9700-0728E1C4428B}" type="presParOf" srcId="{99E278F0-90EF-4E67-984E-9DEE7FCD14D0}" destId="{366350F7-6D7F-4AC9-AECD-C630F28E58FE}" srcOrd="2" destOrd="0" presId="urn:microsoft.com/office/officeart/2005/8/layout/vProcess5"/>
    <dgm:cxn modelId="{05DF525A-F6B2-43E1-A8FA-573AE011E4CB}" type="presParOf" srcId="{99E278F0-90EF-4E67-984E-9DEE7FCD14D0}" destId="{DFD4C47C-BAA8-4286-AECC-0B09B00E2C13}" srcOrd="3" destOrd="0" presId="urn:microsoft.com/office/officeart/2005/8/layout/vProcess5"/>
    <dgm:cxn modelId="{CE5C4BF5-7123-4FCC-8AFA-B5F528271D16}" type="presParOf" srcId="{99E278F0-90EF-4E67-984E-9DEE7FCD14D0}" destId="{322553B8-03E5-4BCA-AD37-42B072FF1168}" srcOrd="4" destOrd="0" presId="urn:microsoft.com/office/officeart/2005/8/layout/vProcess5"/>
    <dgm:cxn modelId="{A0883EDE-B6E7-43D4-907F-45281B40BB77}" type="presParOf" srcId="{99E278F0-90EF-4E67-984E-9DEE7FCD14D0}" destId="{6815B079-CA85-4C62-88BA-0BAE0DFF5A7F}" srcOrd="5"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573D9-44CC-4686-AE6B-274561E35B8F}">
      <dsp:nvSpPr>
        <dsp:cNvPr id="0" name=""/>
        <dsp:cNvSpPr/>
      </dsp:nvSpPr>
      <dsp:spPr>
        <a:xfrm>
          <a:off x="0" y="2696105"/>
          <a:ext cx="7043749" cy="17689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kumimoji="1" lang="pt-BR" sz="1900" b="1" kern="1200"/>
            <a:t>Porém como fazer parte dessa comissão possibilita outros trabalhadores se envolverem e atuarem com a visão de prevenção e o SESMT já tem obrigação de apoiar, colocar um profissional como parte integrante tira a oportunidade de outros trabalhadores se envolverem mais ativamente com a SST.</a:t>
          </a:r>
          <a:endParaRPr lang="en-US" sz="1900" kern="1200"/>
        </a:p>
      </dsp:txBody>
      <dsp:txXfrm>
        <a:off x="0" y="2696105"/>
        <a:ext cx="7043749" cy="1768937"/>
      </dsp:txXfrm>
    </dsp:sp>
    <dsp:sp modelId="{FAA5F004-A94E-4D03-988B-C14D1B99A286}">
      <dsp:nvSpPr>
        <dsp:cNvPr id="0" name=""/>
        <dsp:cNvSpPr/>
      </dsp:nvSpPr>
      <dsp:spPr>
        <a:xfrm rot="10800000">
          <a:off x="0" y="2014"/>
          <a:ext cx="7043749" cy="272062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kumimoji="1" lang="pt-BR" sz="1900" b="1" kern="1200"/>
            <a:t>Não há proibição na norma. </a:t>
          </a:r>
          <a:endParaRPr lang="en-US" sz="1900" kern="1200"/>
        </a:p>
      </dsp:txBody>
      <dsp:txXfrm rot="10800000">
        <a:off x="0" y="2014"/>
        <a:ext cx="7043749" cy="17677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D3222C-2178-43E7-9681-4BB113D52565}">
      <dsp:nvSpPr>
        <dsp:cNvPr id="0" name=""/>
        <dsp:cNvSpPr/>
      </dsp:nvSpPr>
      <dsp:spPr>
        <a:xfrm>
          <a:off x="0" y="545847"/>
          <a:ext cx="9169388" cy="10077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DB1BA1-9A33-463C-9419-C2CE0500F114}">
      <dsp:nvSpPr>
        <dsp:cNvPr id="0" name=""/>
        <dsp:cNvSpPr/>
      </dsp:nvSpPr>
      <dsp:spPr>
        <a:xfrm>
          <a:off x="304834" y="772584"/>
          <a:ext cx="554245" cy="5542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F7F1E7-1E89-454B-B50C-29F197D69065}">
      <dsp:nvSpPr>
        <dsp:cNvPr id="0" name=""/>
        <dsp:cNvSpPr/>
      </dsp:nvSpPr>
      <dsp:spPr>
        <a:xfrm>
          <a:off x="1163914" y="545847"/>
          <a:ext cx="8005473" cy="1007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50" tIns="106650" rIns="106650" bIns="106650" numCol="1" spcCol="1270" anchor="ctr" anchorCtr="0">
          <a:noAutofit/>
        </a:bodyPr>
        <a:lstStyle/>
        <a:p>
          <a:pPr marL="0" lvl="0" indent="0" algn="l" defTabSz="755650">
            <a:lnSpc>
              <a:spcPct val="100000"/>
            </a:lnSpc>
            <a:spcBef>
              <a:spcPct val="0"/>
            </a:spcBef>
            <a:spcAft>
              <a:spcPct val="35000"/>
            </a:spcAft>
            <a:buNone/>
          </a:pPr>
          <a:r>
            <a:rPr kumimoji="1" lang="pt-BR" sz="1700" b="1" kern="1200"/>
            <a:t>promovendo a realização de atividades de orientação, informação e conscientização dos trabalhadores para a prevenção de acidentes e doenças relacionadas ao trabalho;</a:t>
          </a:r>
          <a:endParaRPr lang="en-US" sz="1700" kern="1200"/>
        </a:p>
      </dsp:txBody>
      <dsp:txXfrm>
        <a:off x="1163914" y="545847"/>
        <a:ext cx="8005473" cy="1007718"/>
      </dsp:txXfrm>
    </dsp:sp>
    <dsp:sp modelId="{28746FFA-2547-4009-A3CE-39544E6A9612}">
      <dsp:nvSpPr>
        <dsp:cNvPr id="0" name=""/>
        <dsp:cNvSpPr/>
      </dsp:nvSpPr>
      <dsp:spPr>
        <a:xfrm>
          <a:off x="0" y="1805495"/>
          <a:ext cx="9169388" cy="10077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634CBD-DAA0-450B-83CD-9BF19A154BE1}">
      <dsp:nvSpPr>
        <dsp:cNvPr id="0" name=""/>
        <dsp:cNvSpPr/>
      </dsp:nvSpPr>
      <dsp:spPr>
        <a:xfrm>
          <a:off x="304834" y="2032231"/>
          <a:ext cx="554245" cy="5542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F79DA9-951E-4BF9-9983-90EE96F8022A}">
      <dsp:nvSpPr>
        <dsp:cNvPr id="0" name=""/>
        <dsp:cNvSpPr/>
      </dsp:nvSpPr>
      <dsp:spPr>
        <a:xfrm>
          <a:off x="1163914" y="1805495"/>
          <a:ext cx="8005473" cy="1007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50" tIns="106650" rIns="106650" bIns="106650" numCol="1" spcCol="1270" anchor="ctr" anchorCtr="0">
          <a:noAutofit/>
        </a:bodyPr>
        <a:lstStyle/>
        <a:p>
          <a:pPr marL="0" lvl="0" indent="0" algn="l" defTabSz="755650">
            <a:lnSpc>
              <a:spcPct val="100000"/>
            </a:lnSpc>
            <a:spcBef>
              <a:spcPct val="0"/>
            </a:spcBef>
            <a:spcAft>
              <a:spcPct val="35000"/>
            </a:spcAft>
            <a:buNone/>
          </a:pPr>
          <a:r>
            <a:rPr kumimoji="1" lang="pt-BR" sz="1700" b="1" kern="1200"/>
            <a:t>compartilhando informações relevantes para a prevenção de acidentes e de doenças relacionadas ao trabalho com a CIPA;</a:t>
          </a:r>
          <a:endParaRPr lang="en-US" sz="1700" kern="1200"/>
        </a:p>
      </dsp:txBody>
      <dsp:txXfrm>
        <a:off x="1163914" y="1805495"/>
        <a:ext cx="8005473" cy="10077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9733C-7CB2-46C0-84CD-B37B9A016988}">
      <dsp:nvSpPr>
        <dsp:cNvPr id="0" name=""/>
        <dsp:cNvSpPr/>
      </dsp:nvSpPr>
      <dsp:spPr>
        <a:xfrm>
          <a:off x="1124" y="993548"/>
          <a:ext cx="2397511" cy="35288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kumimoji="1" lang="pt-BR" sz="1600" b="1" kern="1200"/>
            <a:t>Trabalhadores terceirizados</a:t>
          </a:r>
          <a:endParaRPr lang="en-US" sz="1600" kern="1200"/>
        </a:p>
      </dsp:txBody>
      <dsp:txXfrm>
        <a:off x="71345" y="1063769"/>
        <a:ext cx="2257069" cy="3388394"/>
      </dsp:txXfrm>
    </dsp:sp>
    <dsp:sp modelId="{64A597E6-656C-4436-B259-8BB6A42C67B7}">
      <dsp:nvSpPr>
        <dsp:cNvPr id="0" name=""/>
        <dsp:cNvSpPr/>
      </dsp:nvSpPr>
      <dsp:spPr>
        <a:xfrm>
          <a:off x="2638386" y="2460675"/>
          <a:ext cx="508272" cy="5945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638386" y="2579591"/>
        <a:ext cx="355790" cy="356750"/>
      </dsp:txXfrm>
    </dsp:sp>
    <dsp:sp modelId="{4657A12E-531A-4B4D-AE03-44763870E403}">
      <dsp:nvSpPr>
        <dsp:cNvPr id="0" name=""/>
        <dsp:cNvSpPr/>
      </dsp:nvSpPr>
      <dsp:spPr>
        <a:xfrm>
          <a:off x="3357639" y="993548"/>
          <a:ext cx="2397511" cy="35288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ct val="35000"/>
            </a:spcAft>
            <a:buNone/>
          </a:pPr>
          <a:r>
            <a:rPr kumimoji="1" lang="pt-BR" sz="1600" b="1" kern="1200"/>
            <a:t>A NR-04 SESMT trouxe uma inovação interessante. Na contratação de empresa prestadora de serviços (terceirização), o SESMT da contratante deve ser dimensionado considerando o número total de empregados da contratante e trabalhadores das contratadas.</a:t>
          </a:r>
          <a:endParaRPr lang="en-US" sz="1600" kern="1200"/>
        </a:p>
      </dsp:txBody>
      <dsp:txXfrm>
        <a:off x="3427860" y="1063769"/>
        <a:ext cx="2257069" cy="33883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37E36-A8BB-4585-9E5B-09B89A97710D}">
      <dsp:nvSpPr>
        <dsp:cNvPr id="0" name=""/>
        <dsp:cNvSpPr/>
      </dsp:nvSpPr>
      <dsp:spPr>
        <a:xfrm>
          <a:off x="0" y="545"/>
          <a:ext cx="8334631" cy="12759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ACAE5A-E0CF-4EE6-A90C-2F4A0173DD42}">
      <dsp:nvSpPr>
        <dsp:cNvPr id="0" name=""/>
        <dsp:cNvSpPr/>
      </dsp:nvSpPr>
      <dsp:spPr>
        <a:xfrm>
          <a:off x="385987" y="287643"/>
          <a:ext cx="701794" cy="7017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16F95D-DA02-4961-B3C2-7BEB40E28E97}">
      <dsp:nvSpPr>
        <dsp:cNvPr id="0" name=""/>
        <dsp:cNvSpPr/>
      </dsp:nvSpPr>
      <dsp:spPr>
        <a:xfrm>
          <a:off x="1473768" y="545"/>
          <a:ext cx="6860862" cy="1275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42" tIns="135042" rIns="135042" bIns="135042" numCol="1" spcCol="1270" anchor="ctr" anchorCtr="0">
          <a:noAutofit/>
        </a:bodyPr>
        <a:lstStyle/>
        <a:p>
          <a:pPr marL="0" lvl="0" indent="0" algn="l" defTabSz="933450">
            <a:lnSpc>
              <a:spcPct val="100000"/>
            </a:lnSpc>
            <a:spcBef>
              <a:spcPct val="0"/>
            </a:spcBef>
            <a:spcAft>
              <a:spcPct val="35000"/>
            </a:spcAft>
            <a:buNone/>
          </a:pPr>
          <a:r>
            <a:rPr kumimoji="1" lang="pt-BR" sz="2100" b="1" kern="1200"/>
            <a:t>Outra questão é: as exigências empresariais no final da década de 70 são muito menores do que hoje em dia. </a:t>
          </a:r>
          <a:endParaRPr lang="en-US" sz="2100" kern="1200"/>
        </a:p>
      </dsp:txBody>
      <dsp:txXfrm>
        <a:off x="1473768" y="545"/>
        <a:ext cx="6860862" cy="1275990"/>
      </dsp:txXfrm>
    </dsp:sp>
    <dsp:sp modelId="{E3A33811-F7BB-4CE0-8D40-D9611274F47D}">
      <dsp:nvSpPr>
        <dsp:cNvPr id="0" name=""/>
        <dsp:cNvSpPr/>
      </dsp:nvSpPr>
      <dsp:spPr>
        <a:xfrm>
          <a:off x="0" y="1595533"/>
          <a:ext cx="8334631" cy="12759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53EC4F-07A9-4457-847D-BCF6D7573759}">
      <dsp:nvSpPr>
        <dsp:cNvPr id="0" name=""/>
        <dsp:cNvSpPr/>
      </dsp:nvSpPr>
      <dsp:spPr>
        <a:xfrm>
          <a:off x="385987" y="1882631"/>
          <a:ext cx="701794" cy="7017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05F5A-3AB1-4B22-B692-59757E042B84}">
      <dsp:nvSpPr>
        <dsp:cNvPr id="0" name=""/>
        <dsp:cNvSpPr/>
      </dsp:nvSpPr>
      <dsp:spPr>
        <a:xfrm>
          <a:off x="1473768" y="1595533"/>
          <a:ext cx="6860862" cy="1275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42" tIns="135042" rIns="135042" bIns="135042" numCol="1" spcCol="1270" anchor="ctr" anchorCtr="0">
          <a:noAutofit/>
        </a:bodyPr>
        <a:lstStyle/>
        <a:p>
          <a:pPr marL="0" lvl="0" indent="0" algn="l" defTabSz="933450">
            <a:lnSpc>
              <a:spcPct val="100000"/>
            </a:lnSpc>
            <a:spcBef>
              <a:spcPct val="0"/>
            </a:spcBef>
            <a:spcAft>
              <a:spcPct val="35000"/>
            </a:spcAft>
            <a:buNone/>
          </a:pPr>
          <a:r>
            <a:rPr kumimoji="1" lang="pt-BR" sz="2100" b="1" kern="1200"/>
            <a:t>A demanda de trabalho para o TST ou EST hoje é muito maior, ficando mais difícil dar conta de tudo. </a:t>
          </a:r>
          <a:endParaRPr lang="en-US" sz="2100" kern="1200"/>
        </a:p>
      </dsp:txBody>
      <dsp:txXfrm>
        <a:off x="1473768" y="1595533"/>
        <a:ext cx="6860862" cy="1275990"/>
      </dsp:txXfrm>
    </dsp:sp>
    <dsp:sp modelId="{8FC2B570-09FA-48A6-907E-008F5BCB46AA}">
      <dsp:nvSpPr>
        <dsp:cNvPr id="0" name=""/>
        <dsp:cNvSpPr/>
      </dsp:nvSpPr>
      <dsp:spPr>
        <a:xfrm>
          <a:off x="0" y="3190521"/>
          <a:ext cx="8334631" cy="12759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25BF4B-5120-43BA-9573-52C305ED3B93}">
      <dsp:nvSpPr>
        <dsp:cNvPr id="0" name=""/>
        <dsp:cNvSpPr/>
      </dsp:nvSpPr>
      <dsp:spPr>
        <a:xfrm>
          <a:off x="385987" y="3477619"/>
          <a:ext cx="701794" cy="7017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0EB07B-5EF3-4425-9031-C06524D55617}">
      <dsp:nvSpPr>
        <dsp:cNvPr id="0" name=""/>
        <dsp:cNvSpPr/>
      </dsp:nvSpPr>
      <dsp:spPr>
        <a:xfrm>
          <a:off x="1473768" y="3190521"/>
          <a:ext cx="6860862" cy="1275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42" tIns="135042" rIns="135042" bIns="135042" numCol="1" spcCol="1270" anchor="ctr" anchorCtr="0">
          <a:noAutofit/>
        </a:bodyPr>
        <a:lstStyle/>
        <a:p>
          <a:pPr marL="0" lvl="0" indent="0" algn="l" defTabSz="933450">
            <a:lnSpc>
              <a:spcPct val="100000"/>
            </a:lnSpc>
            <a:spcBef>
              <a:spcPct val="0"/>
            </a:spcBef>
            <a:spcAft>
              <a:spcPct val="35000"/>
            </a:spcAft>
            <a:buNone/>
          </a:pPr>
          <a:r>
            <a:rPr kumimoji="1" lang="pt-BR" sz="2100" b="1" kern="1200"/>
            <a:t>Muitas vezes a área de Meio Ambiente também fica subordinada a área de segurança do trabalho na empresa.</a:t>
          </a:r>
          <a:endParaRPr lang="en-US" sz="2100" kern="1200"/>
        </a:p>
      </dsp:txBody>
      <dsp:txXfrm>
        <a:off x="1473768" y="3190521"/>
        <a:ext cx="6860862" cy="12759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D007A-4564-4C4D-ADEB-E2B98947CBB2}">
      <dsp:nvSpPr>
        <dsp:cNvPr id="0" name=""/>
        <dsp:cNvSpPr/>
      </dsp:nvSpPr>
      <dsp:spPr>
        <a:xfrm>
          <a:off x="0" y="0"/>
          <a:ext cx="5135779" cy="12622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pt-BR" sz="2400" b="1" kern="1200"/>
            <a:t>Portanto, se for para mudar esse quadro deveria ser para aumentar. </a:t>
          </a:r>
          <a:endParaRPr lang="en-US" sz="2400" kern="1200"/>
        </a:p>
      </dsp:txBody>
      <dsp:txXfrm>
        <a:off x="36971" y="36971"/>
        <a:ext cx="3831116" cy="1188336"/>
      </dsp:txXfrm>
    </dsp:sp>
    <dsp:sp modelId="{366350F7-6D7F-4AC9-AECD-C630F28E58FE}">
      <dsp:nvSpPr>
        <dsp:cNvPr id="0" name=""/>
        <dsp:cNvSpPr/>
      </dsp:nvSpPr>
      <dsp:spPr>
        <a:xfrm>
          <a:off x="906314" y="1542784"/>
          <a:ext cx="5135779" cy="12622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pt-BR" sz="2400" b="1" kern="1200"/>
            <a:t>Mas, será que temos espaço para isso nos dias de hoje?</a:t>
          </a:r>
          <a:endParaRPr lang="en-US" sz="2400" kern="1200"/>
        </a:p>
      </dsp:txBody>
      <dsp:txXfrm>
        <a:off x="943285" y="1579755"/>
        <a:ext cx="3335042" cy="1188336"/>
      </dsp:txXfrm>
    </dsp:sp>
    <dsp:sp modelId="{DFD4C47C-BAA8-4286-AECC-0B09B00E2C13}">
      <dsp:nvSpPr>
        <dsp:cNvPr id="0" name=""/>
        <dsp:cNvSpPr/>
      </dsp:nvSpPr>
      <dsp:spPr>
        <a:xfrm>
          <a:off x="4315298" y="992291"/>
          <a:ext cx="820480" cy="82048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499906" y="992291"/>
        <a:ext cx="451264" cy="61741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5EB640-C1F0-ED4E-9FB4-9C056DB811DB}" type="datetimeFigureOut">
              <a:rPr kumimoji="1" lang="zh-CN" altLang="en-US" smtClean="0"/>
              <a:t>2024/3/15</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D1D1B2-FDEE-AC48-A85E-336B6BB2029A}" type="slidenum">
              <a:rPr kumimoji="1" lang="zh-CN" altLang="en-US" smtClean="0"/>
              <a:t>‹nº›</a:t>
            </a:fld>
            <a:endParaRPr kumimoji="1" lang="zh-CN" altLang="en-US"/>
          </a:p>
        </p:txBody>
      </p:sp>
    </p:spTree>
    <p:extLst>
      <p:ext uri="{BB962C8B-B14F-4D97-AF65-F5344CB8AC3E}">
        <p14:creationId xmlns:p14="http://schemas.microsoft.com/office/powerpoint/2010/main" val="31866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zh-CN" altLang="en-US"/>
              <a:t> </a:t>
            </a:r>
          </a:p>
        </p:txBody>
      </p:sp>
    </p:spTree>
    <p:extLst>
      <p:ext uri="{BB962C8B-B14F-4D97-AF65-F5344CB8AC3E}">
        <p14:creationId xmlns:p14="http://schemas.microsoft.com/office/powerpoint/2010/main" val="2732969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85C90D-8DDB-9461-4A32-03EC6444DED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4B3D343C-5048-39B8-B1E9-4E36E41AB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585B93D-9422-AB4F-52E2-80D7542F8236}"/>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5" name="Espaço Reservado para Rodapé 4">
            <a:extLst>
              <a:ext uri="{FF2B5EF4-FFF2-40B4-BE49-F238E27FC236}">
                <a16:creationId xmlns:a16="http://schemas.microsoft.com/office/drawing/2014/main" id="{9752FB05-8F64-0EAB-BA17-A5ADEA1AB7CA}"/>
              </a:ext>
            </a:extLst>
          </p:cNvPr>
          <p:cNvSpPr>
            <a:spLocks noGrp="1"/>
          </p:cNvSpPr>
          <p:nvPr>
            <p:ph type="ftr" sz="quarter" idx="11"/>
          </p:nvPr>
        </p:nvSpPr>
        <p:spPr/>
        <p:txBody>
          <a:bodyPr/>
          <a:lstStyle/>
          <a:p>
            <a:endParaRPr lang="zh-CN" altLang="en-US"/>
          </a:p>
        </p:txBody>
      </p:sp>
      <p:sp>
        <p:nvSpPr>
          <p:cNvPr id="6" name="Espaço Reservado para Número de Slide 5">
            <a:extLst>
              <a:ext uri="{FF2B5EF4-FFF2-40B4-BE49-F238E27FC236}">
                <a16:creationId xmlns:a16="http://schemas.microsoft.com/office/drawing/2014/main" id="{786454AF-7B9A-0B0D-800E-FBCC39CF0D55}"/>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556847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8C2D16-2A24-4D60-C5B2-6D0BAE8CE36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625F66B-8799-45ED-0278-2B87568120A3}"/>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A9962D0-1EB6-0520-77B4-49FCB4F9331B}"/>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5" name="Espaço Reservado para Rodapé 4">
            <a:extLst>
              <a:ext uri="{FF2B5EF4-FFF2-40B4-BE49-F238E27FC236}">
                <a16:creationId xmlns:a16="http://schemas.microsoft.com/office/drawing/2014/main" id="{EB50013A-4105-352A-0CE2-DD21336FD19D}"/>
              </a:ext>
            </a:extLst>
          </p:cNvPr>
          <p:cNvSpPr>
            <a:spLocks noGrp="1"/>
          </p:cNvSpPr>
          <p:nvPr>
            <p:ph type="ftr" sz="quarter" idx="11"/>
          </p:nvPr>
        </p:nvSpPr>
        <p:spPr/>
        <p:txBody>
          <a:bodyPr/>
          <a:lstStyle/>
          <a:p>
            <a:endParaRPr lang="zh-CN" altLang="en-US"/>
          </a:p>
        </p:txBody>
      </p:sp>
      <p:sp>
        <p:nvSpPr>
          <p:cNvPr id="6" name="Espaço Reservado para Número de Slide 5">
            <a:extLst>
              <a:ext uri="{FF2B5EF4-FFF2-40B4-BE49-F238E27FC236}">
                <a16:creationId xmlns:a16="http://schemas.microsoft.com/office/drawing/2014/main" id="{BE6B7CBB-C70D-FB66-DFCC-214333CCE003}"/>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4282141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9312E0D-4CFD-E476-5648-BFAA8848624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F19FBA4-0963-13BD-5852-BE53BFF8BA1A}"/>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1C407B2-258A-06F0-4BA8-7AD04CCE7DFF}"/>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5" name="Espaço Reservado para Rodapé 4">
            <a:extLst>
              <a:ext uri="{FF2B5EF4-FFF2-40B4-BE49-F238E27FC236}">
                <a16:creationId xmlns:a16="http://schemas.microsoft.com/office/drawing/2014/main" id="{908CCE69-33F3-2C6D-0ACC-F85F2FCA4168}"/>
              </a:ext>
            </a:extLst>
          </p:cNvPr>
          <p:cNvSpPr>
            <a:spLocks noGrp="1"/>
          </p:cNvSpPr>
          <p:nvPr>
            <p:ph type="ftr" sz="quarter" idx="11"/>
          </p:nvPr>
        </p:nvSpPr>
        <p:spPr/>
        <p:txBody>
          <a:bodyPr/>
          <a:lstStyle/>
          <a:p>
            <a:endParaRPr lang="zh-CN" altLang="en-US"/>
          </a:p>
        </p:txBody>
      </p:sp>
      <p:sp>
        <p:nvSpPr>
          <p:cNvPr id="6" name="Espaço Reservado para Número de Slide 5">
            <a:extLst>
              <a:ext uri="{FF2B5EF4-FFF2-40B4-BE49-F238E27FC236}">
                <a16:creationId xmlns:a16="http://schemas.microsoft.com/office/drawing/2014/main" id="{BA3CBA76-9FE6-8B00-B293-C2A42C938897}"/>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925629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84E86-7DAD-464E-9FD0-14DFCDA13D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 y="0"/>
            <a:ext cx="12190879" cy="6875656"/>
          </a:xfrm>
          <a:prstGeom prst="rect">
            <a:avLst/>
          </a:prstGeom>
        </p:spPr>
      </p:pic>
    </p:spTree>
    <p:extLst>
      <p:ext uri="{BB962C8B-B14F-4D97-AF65-F5344CB8AC3E}">
        <p14:creationId xmlns:p14="http://schemas.microsoft.com/office/powerpoint/2010/main" val="4232206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747B6-90D0-4CDB-A724-6C247B863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Tree>
    <p:extLst>
      <p:ext uri="{BB962C8B-B14F-4D97-AF65-F5344CB8AC3E}">
        <p14:creationId xmlns:p14="http://schemas.microsoft.com/office/powerpoint/2010/main" val="1441671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48747B6-90D0-4CDB-A724-6C247B8634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8" cy="6857999"/>
          </a:xfrm>
          <a:prstGeom prst="rect">
            <a:avLst/>
          </a:prstGeom>
        </p:spPr>
      </p:pic>
    </p:spTree>
    <p:extLst>
      <p:ext uri="{BB962C8B-B14F-4D97-AF65-F5344CB8AC3E}">
        <p14:creationId xmlns:p14="http://schemas.microsoft.com/office/powerpoint/2010/main" val="3259961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8AD810-C483-0812-3A27-4976358CE4F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C0AB55E-20EE-954C-3BC2-0BB2A2A2D690}"/>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7136B19-4F38-6A49-8207-E014DC73A6D4}"/>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5" name="Espaço Reservado para Rodapé 4">
            <a:extLst>
              <a:ext uri="{FF2B5EF4-FFF2-40B4-BE49-F238E27FC236}">
                <a16:creationId xmlns:a16="http://schemas.microsoft.com/office/drawing/2014/main" id="{82A6763F-14A7-53C6-D64A-5BA23FEDDB6A}"/>
              </a:ext>
            </a:extLst>
          </p:cNvPr>
          <p:cNvSpPr>
            <a:spLocks noGrp="1"/>
          </p:cNvSpPr>
          <p:nvPr>
            <p:ph type="ftr" sz="quarter" idx="11"/>
          </p:nvPr>
        </p:nvSpPr>
        <p:spPr/>
        <p:txBody>
          <a:bodyPr/>
          <a:lstStyle/>
          <a:p>
            <a:endParaRPr lang="zh-CN" altLang="en-US"/>
          </a:p>
        </p:txBody>
      </p:sp>
      <p:sp>
        <p:nvSpPr>
          <p:cNvPr id="6" name="Espaço Reservado para Número de Slide 5">
            <a:extLst>
              <a:ext uri="{FF2B5EF4-FFF2-40B4-BE49-F238E27FC236}">
                <a16:creationId xmlns:a16="http://schemas.microsoft.com/office/drawing/2014/main" id="{E216956B-DF97-9865-F7DC-275EC66D5446}"/>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1726987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AB6EB0-AF1D-6DE9-8388-1CA0FE50DA2C}"/>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29F8423D-9669-8E56-4CF5-C57ED20CEC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DC42123A-ED9C-D8CB-764C-C20CB58E206D}"/>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5" name="Espaço Reservado para Rodapé 4">
            <a:extLst>
              <a:ext uri="{FF2B5EF4-FFF2-40B4-BE49-F238E27FC236}">
                <a16:creationId xmlns:a16="http://schemas.microsoft.com/office/drawing/2014/main" id="{11ABBC08-6BCC-C15B-DCC0-8CAA83C3AA4A}"/>
              </a:ext>
            </a:extLst>
          </p:cNvPr>
          <p:cNvSpPr>
            <a:spLocks noGrp="1"/>
          </p:cNvSpPr>
          <p:nvPr>
            <p:ph type="ftr" sz="quarter" idx="11"/>
          </p:nvPr>
        </p:nvSpPr>
        <p:spPr/>
        <p:txBody>
          <a:bodyPr/>
          <a:lstStyle/>
          <a:p>
            <a:endParaRPr lang="zh-CN" altLang="en-US"/>
          </a:p>
        </p:txBody>
      </p:sp>
      <p:sp>
        <p:nvSpPr>
          <p:cNvPr id="6" name="Espaço Reservado para Número de Slide 5">
            <a:extLst>
              <a:ext uri="{FF2B5EF4-FFF2-40B4-BE49-F238E27FC236}">
                <a16:creationId xmlns:a16="http://schemas.microsoft.com/office/drawing/2014/main" id="{AE8B1640-D356-6D9D-6FE4-F373ADB5A25D}"/>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072105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1E7682-DD9E-D009-274D-3F8CB379983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5D9A077-1D5D-7AA1-BE29-5990142B5F41}"/>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16EB257D-0AC8-B2F7-2E20-A1D74FBD1A91}"/>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A5772DA-47F8-7662-981F-54B5999EF799}"/>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6" name="Espaço Reservado para Rodapé 5">
            <a:extLst>
              <a:ext uri="{FF2B5EF4-FFF2-40B4-BE49-F238E27FC236}">
                <a16:creationId xmlns:a16="http://schemas.microsoft.com/office/drawing/2014/main" id="{6F35475E-6735-3347-378A-A446A7BE823E}"/>
              </a:ext>
            </a:extLst>
          </p:cNvPr>
          <p:cNvSpPr>
            <a:spLocks noGrp="1"/>
          </p:cNvSpPr>
          <p:nvPr>
            <p:ph type="ftr" sz="quarter" idx="11"/>
          </p:nvPr>
        </p:nvSpPr>
        <p:spPr/>
        <p:txBody>
          <a:bodyPr/>
          <a:lstStyle/>
          <a:p>
            <a:endParaRPr lang="zh-CN" altLang="en-US"/>
          </a:p>
        </p:txBody>
      </p:sp>
      <p:sp>
        <p:nvSpPr>
          <p:cNvPr id="7" name="Espaço Reservado para Número de Slide 6">
            <a:extLst>
              <a:ext uri="{FF2B5EF4-FFF2-40B4-BE49-F238E27FC236}">
                <a16:creationId xmlns:a16="http://schemas.microsoft.com/office/drawing/2014/main" id="{9E0DA282-79AF-65F1-6525-F7562CAABB04}"/>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460684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0D591F-F8F3-9E1E-2820-D64AC06D09C4}"/>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2E46BBD-3DE7-94C1-073A-4807E6D5A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AD512714-186A-DD15-1A11-7A7F4B5C2E8E}"/>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01C6250A-903E-1ED9-0572-E0914E3EBF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C4F2DC3B-15BB-22D6-1405-6C1E606D5F63}"/>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61516B2B-188E-6D72-BCEB-062E5F0F50D4}"/>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8" name="Espaço Reservado para Rodapé 7">
            <a:extLst>
              <a:ext uri="{FF2B5EF4-FFF2-40B4-BE49-F238E27FC236}">
                <a16:creationId xmlns:a16="http://schemas.microsoft.com/office/drawing/2014/main" id="{576347B2-C4F2-E3CE-E785-1AA51F1F586F}"/>
              </a:ext>
            </a:extLst>
          </p:cNvPr>
          <p:cNvSpPr>
            <a:spLocks noGrp="1"/>
          </p:cNvSpPr>
          <p:nvPr>
            <p:ph type="ftr" sz="quarter" idx="11"/>
          </p:nvPr>
        </p:nvSpPr>
        <p:spPr/>
        <p:txBody>
          <a:bodyPr/>
          <a:lstStyle/>
          <a:p>
            <a:endParaRPr lang="zh-CN" altLang="en-US"/>
          </a:p>
        </p:txBody>
      </p:sp>
      <p:sp>
        <p:nvSpPr>
          <p:cNvPr id="9" name="Espaço Reservado para Número de Slide 8">
            <a:extLst>
              <a:ext uri="{FF2B5EF4-FFF2-40B4-BE49-F238E27FC236}">
                <a16:creationId xmlns:a16="http://schemas.microsoft.com/office/drawing/2014/main" id="{0756F0E9-DB31-73F1-4E0E-223CB82F0095}"/>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552205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9EF864-1212-8986-F7A8-8CE2B1D1365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E7FFC1F6-1B14-F7BE-234E-D73F90F5439B}"/>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4" name="Espaço Reservado para Rodapé 3">
            <a:extLst>
              <a:ext uri="{FF2B5EF4-FFF2-40B4-BE49-F238E27FC236}">
                <a16:creationId xmlns:a16="http://schemas.microsoft.com/office/drawing/2014/main" id="{DA633779-A3D4-193F-4C73-85710A91C31D}"/>
              </a:ext>
            </a:extLst>
          </p:cNvPr>
          <p:cNvSpPr>
            <a:spLocks noGrp="1"/>
          </p:cNvSpPr>
          <p:nvPr>
            <p:ph type="ftr" sz="quarter" idx="11"/>
          </p:nvPr>
        </p:nvSpPr>
        <p:spPr/>
        <p:txBody>
          <a:bodyPr/>
          <a:lstStyle/>
          <a:p>
            <a:endParaRPr lang="zh-CN" altLang="en-US"/>
          </a:p>
        </p:txBody>
      </p:sp>
      <p:sp>
        <p:nvSpPr>
          <p:cNvPr id="5" name="Espaço Reservado para Número de Slide 4">
            <a:extLst>
              <a:ext uri="{FF2B5EF4-FFF2-40B4-BE49-F238E27FC236}">
                <a16:creationId xmlns:a16="http://schemas.microsoft.com/office/drawing/2014/main" id="{8CD73E69-E1E9-DA41-8EDB-B40812B47A9C}"/>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3698523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7947236-9153-2765-BBB1-23F129228D1A}"/>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3" name="Espaço Reservado para Rodapé 2">
            <a:extLst>
              <a:ext uri="{FF2B5EF4-FFF2-40B4-BE49-F238E27FC236}">
                <a16:creationId xmlns:a16="http://schemas.microsoft.com/office/drawing/2014/main" id="{2B67020C-E18B-5077-56CD-850460845C32}"/>
              </a:ext>
            </a:extLst>
          </p:cNvPr>
          <p:cNvSpPr>
            <a:spLocks noGrp="1"/>
          </p:cNvSpPr>
          <p:nvPr>
            <p:ph type="ftr" sz="quarter" idx="11"/>
          </p:nvPr>
        </p:nvSpPr>
        <p:spPr/>
        <p:txBody>
          <a:bodyPr/>
          <a:lstStyle/>
          <a:p>
            <a:endParaRPr lang="zh-CN" altLang="en-US"/>
          </a:p>
        </p:txBody>
      </p:sp>
      <p:sp>
        <p:nvSpPr>
          <p:cNvPr id="4" name="Espaço Reservado para Número de Slide 3">
            <a:extLst>
              <a:ext uri="{FF2B5EF4-FFF2-40B4-BE49-F238E27FC236}">
                <a16:creationId xmlns:a16="http://schemas.microsoft.com/office/drawing/2014/main" id="{A727C418-0C16-82E5-0F60-BD4E7D714128}"/>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422017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94AB54-A037-1902-AB9F-5001308AC5E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FA1A4560-4F37-EA4E-5AE8-52365DF8B3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39695D34-1F58-781C-66C7-9F96FD1DB9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85CDC41-DB37-05CA-B9C0-67BFA02EDD48}"/>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6" name="Espaço Reservado para Rodapé 5">
            <a:extLst>
              <a:ext uri="{FF2B5EF4-FFF2-40B4-BE49-F238E27FC236}">
                <a16:creationId xmlns:a16="http://schemas.microsoft.com/office/drawing/2014/main" id="{633C8370-A9E9-B8B0-4328-AA344047ACA7}"/>
              </a:ext>
            </a:extLst>
          </p:cNvPr>
          <p:cNvSpPr>
            <a:spLocks noGrp="1"/>
          </p:cNvSpPr>
          <p:nvPr>
            <p:ph type="ftr" sz="quarter" idx="11"/>
          </p:nvPr>
        </p:nvSpPr>
        <p:spPr/>
        <p:txBody>
          <a:bodyPr/>
          <a:lstStyle/>
          <a:p>
            <a:endParaRPr lang="zh-CN" altLang="en-US"/>
          </a:p>
        </p:txBody>
      </p:sp>
      <p:sp>
        <p:nvSpPr>
          <p:cNvPr id="7" name="Espaço Reservado para Número de Slide 6">
            <a:extLst>
              <a:ext uri="{FF2B5EF4-FFF2-40B4-BE49-F238E27FC236}">
                <a16:creationId xmlns:a16="http://schemas.microsoft.com/office/drawing/2014/main" id="{4881E349-7CF5-F22C-B152-BF7D7BF3099B}"/>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590449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95B3A4-033C-782C-3B9F-7425E751618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BE7AB89A-0FBF-1F18-2A84-1E40C7C078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8A613E02-BC7A-2107-B676-67731978D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A137CAF-D055-A888-CB48-7FF4FB86CD67}"/>
              </a:ext>
            </a:extLst>
          </p:cNvPr>
          <p:cNvSpPr>
            <a:spLocks noGrp="1"/>
          </p:cNvSpPr>
          <p:nvPr>
            <p:ph type="dt" sz="half" idx="10"/>
          </p:nvPr>
        </p:nvSpPr>
        <p:spPr/>
        <p:txBody>
          <a:bodyPr/>
          <a:lstStyle/>
          <a:p>
            <a:fld id="{D37ECFDE-47B5-468B-93A2-C567C7788EFA}" type="datetimeFigureOut">
              <a:rPr lang="zh-CN" altLang="en-US" smtClean="0"/>
              <a:t>2024/3/15</a:t>
            </a:fld>
            <a:endParaRPr lang="zh-CN" altLang="en-US"/>
          </a:p>
        </p:txBody>
      </p:sp>
      <p:sp>
        <p:nvSpPr>
          <p:cNvPr id="6" name="Espaço Reservado para Rodapé 5">
            <a:extLst>
              <a:ext uri="{FF2B5EF4-FFF2-40B4-BE49-F238E27FC236}">
                <a16:creationId xmlns:a16="http://schemas.microsoft.com/office/drawing/2014/main" id="{13209B15-AF58-4FC9-157E-81E0C93842FB}"/>
              </a:ext>
            </a:extLst>
          </p:cNvPr>
          <p:cNvSpPr>
            <a:spLocks noGrp="1"/>
          </p:cNvSpPr>
          <p:nvPr>
            <p:ph type="ftr" sz="quarter" idx="11"/>
          </p:nvPr>
        </p:nvSpPr>
        <p:spPr/>
        <p:txBody>
          <a:bodyPr/>
          <a:lstStyle/>
          <a:p>
            <a:endParaRPr lang="zh-CN" altLang="en-US"/>
          </a:p>
        </p:txBody>
      </p:sp>
      <p:sp>
        <p:nvSpPr>
          <p:cNvPr id="7" name="Espaço Reservado para Número de Slide 6">
            <a:extLst>
              <a:ext uri="{FF2B5EF4-FFF2-40B4-BE49-F238E27FC236}">
                <a16:creationId xmlns:a16="http://schemas.microsoft.com/office/drawing/2014/main" id="{48228036-E036-CBF6-7040-A7242F2862F5}"/>
              </a:ext>
            </a:extLst>
          </p:cNvPr>
          <p:cNvSpPr>
            <a:spLocks noGrp="1"/>
          </p:cNvSpPr>
          <p:nvPr>
            <p:ph type="sldNum" sz="quarter" idx="12"/>
          </p:nvPr>
        </p:nvSpPr>
        <p:spPr/>
        <p:txBody>
          <a:body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2820155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ADBD6A7A-89A3-7DB6-D032-40EEDB0C38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66932FED-5312-FBF8-30B8-9A42CA7820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B333D00-1EB7-8875-5233-ECE37C0ABE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ECFDE-47B5-468B-93A2-C567C7788EFA}" type="datetimeFigureOut">
              <a:rPr lang="zh-CN" altLang="en-US" smtClean="0"/>
              <a:t>2024/3/15</a:t>
            </a:fld>
            <a:endParaRPr lang="zh-CN" altLang="en-US"/>
          </a:p>
        </p:txBody>
      </p:sp>
      <p:sp>
        <p:nvSpPr>
          <p:cNvPr id="5" name="Espaço Reservado para Rodapé 4">
            <a:extLst>
              <a:ext uri="{FF2B5EF4-FFF2-40B4-BE49-F238E27FC236}">
                <a16:creationId xmlns:a16="http://schemas.microsoft.com/office/drawing/2014/main" id="{7E3F6C65-FB08-8B34-D731-05F11A333E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Espaço Reservado para Número de Slide 5">
            <a:extLst>
              <a:ext uri="{FF2B5EF4-FFF2-40B4-BE49-F238E27FC236}">
                <a16:creationId xmlns:a16="http://schemas.microsoft.com/office/drawing/2014/main" id="{2E502091-8DE9-66BB-2B6B-08C28ADAC4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E8F9E-9C99-41A8-9C4D-9624FD97E978}" type="slidenum">
              <a:rPr lang="zh-CN" altLang="en-US" smtClean="0"/>
              <a:t>‹nº›</a:t>
            </a:fld>
            <a:endParaRPr lang="zh-CN" altLang="en-US"/>
          </a:p>
        </p:txBody>
      </p:sp>
    </p:spTree>
    <p:extLst>
      <p:ext uri="{BB962C8B-B14F-4D97-AF65-F5344CB8AC3E}">
        <p14:creationId xmlns:p14="http://schemas.microsoft.com/office/powerpoint/2010/main" val="589886498"/>
      </p:ext>
    </p:extLst>
  </p:cSld>
  <p:clrMap bg1="lt1" tx1="dk1" bg2="lt2" tx2="dk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 id="2147483664" r:id="rId12"/>
    <p:sldLayoutId id="2147483665" r:id="rId13"/>
    <p:sldLayoutId id="214748374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14.png"/><Relationship Id="rId4" Type="http://schemas.openxmlformats.org/officeDocument/2006/relationships/image" Target="../media/image9.png"/></Relationships>
</file>

<file path=ppt/slides/_rels/slide10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4.emf"/><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9.png"/></Relationships>
</file>

<file path=ppt/slides/_rels/slide10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9.svg"/><Relationship Id="rId4" Type="http://schemas.openxmlformats.org/officeDocument/2006/relationships/image" Target="../media/image118.png"/></Relationships>
</file>

<file path=ppt/slides/_rels/slide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5.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7.jpe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emf"/><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22.svg"/></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emf"/><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emf"/><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png"/></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diagramLayout" Target="../diagrams/layout3.xml"/><Relationship Id="rId7" Type="http://schemas.openxmlformats.org/officeDocument/2006/relationships/image" Target="../media/image9.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microsoft.com/office/2007/relationships/hdphoto" Target="../media/hdphoto7.wdp"/></Relationships>
</file>

<file path=ppt/slides/_rels/slide9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12.svg"/><Relationship Id="rId7" Type="http://schemas.openxmlformats.org/officeDocument/2006/relationships/diagramData" Target="../diagrams/data4.xml"/><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8.wdp"/><Relationship Id="rId11" Type="http://schemas.microsoft.com/office/2007/relationships/diagramDrawing" Target="../diagrams/drawing4.xml"/><Relationship Id="rId5" Type="http://schemas.openxmlformats.org/officeDocument/2006/relationships/image" Target="../media/image106.png"/><Relationship Id="rId10" Type="http://schemas.openxmlformats.org/officeDocument/2006/relationships/diagramColors" Target="../diagrams/colors4.xml"/><Relationship Id="rId4" Type="http://schemas.openxmlformats.org/officeDocument/2006/relationships/image" Target="../media/image9.png"/><Relationship Id="rId9" Type="http://schemas.openxmlformats.org/officeDocument/2006/relationships/diagramQuickStyle" Target="../diagrams/quickStyle4.xml"/></Relationships>
</file>

<file path=ppt/slides/_rels/slide9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png"/><Relationship Id="rId7" Type="http://schemas.openxmlformats.org/officeDocument/2006/relationships/diagramColors" Target="../diagrams/colors5.xml"/><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A-文本框 50">
            <a:extLst>
              <a:ext uri="{FF2B5EF4-FFF2-40B4-BE49-F238E27FC236}">
                <a16:creationId xmlns:a16="http://schemas.microsoft.com/office/drawing/2014/main" id="{46630D7B-4BA5-4989-8F72-A67D800FFF51}"/>
              </a:ext>
            </a:extLst>
          </p:cNvPr>
          <p:cNvSpPr txBox="1"/>
          <p:nvPr>
            <p:custDataLst>
              <p:tags r:id="rId1"/>
            </p:custDataLst>
          </p:nvPr>
        </p:nvSpPr>
        <p:spPr>
          <a:xfrm>
            <a:off x="0" y="801685"/>
            <a:ext cx="12192000" cy="584775"/>
          </a:xfrm>
          <a:prstGeom prst="rect">
            <a:avLst/>
          </a:prstGeom>
          <a:solidFill>
            <a:srgbClr val="002060">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kumimoji="1" lang="pt-BR" altLang="zh-CN" sz="3200" dirty="0">
                <a:solidFill>
                  <a:schemeClr val="bg1"/>
                </a:solidFill>
                <a:latin typeface="Impact" panose="020B0806030902050204" pitchFamily="34" charset="0"/>
                <a:ea typeface="华文圆体 Regular" panose="020F0502040101010101" pitchFamily="34" charset="-122"/>
                <a:cs typeface="Gisha" panose="020B0502040204020203" pitchFamily="34" charset="-79"/>
              </a:rPr>
              <a:t>			Treinamento quanto à Atuação e Deveres do SESMT</a:t>
            </a:r>
            <a:endParaRPr kumimoji="1" lang="zh-CN" altLang="en-US" sz="3200" dirty="0">
              <a:solidFill>
                <a:schemeClr val="bg1"/>
              </a:solidFill>
              <a:latin typeface="Impact" panose="020B0806030902050204" pitchFamily="34" charset="0"/>
              <a:ea typeface="华文圆体 Regular" panose="020F0502040101010101" pitchFamily="34" charset="-122"/>
              <a:cs typeface="Gisha" panose="020B0502040204020203" pitchFamily="34" charset="-79"/>
            </a:endParaRPr>
          </a:p>
        </p:txBody>
      </p:sp>
      <p:pic>
        <p:nvPicPr>
          <p:cNvPr id="7" name="Imagem 6" descr="Texto&#10;&#10;Descrição gerada automaticamente com confiança baixa">
            <a:extLst>
              <a:ext uri="{FF2B5EF4-FFF2-40B4-BE49-F238E27FC236}">
                <a16:creationId xmlns:a16="http://schemas.microsoft.com/office/drawing/2014/main" id="{886D9510-7787-212A-1DCA-C4F037B885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714" y="134605"/>
            <a:ext cx="1903476" cy="528458"/>
          </a:xfrm>
          <a:prstGeom prst="rect">
            <a:avLst/>
          </a:prstGeom>
        </p:spPr>
      </p:pic>
      <p:pic>
        <p:nvPicPr>
          <p:cNvPr id="8" name="Imagem 7" descr="Homem de terno e gravata com chapéu na mão&#10;&#10;Descrição gerada automaticamente">
            <a:extLst>
              <a:ext uri="{FF2B5EF4-FFF2-40B4-BE49-F238E27FC236}">
                <a16:creationId xmlns:a16="http://schemas.microsoft.com/office/drawing/2014/main" id="{DBA0DC46-E980-1130-367C-1F8A767FAA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7775" y="1530205"/>
            <a:ext cx="5658311" cy="5296440"/>
          </a:xfrm>
          <a:prstGeom prst="rect">
            <a:avLst/>
          </a:prstGeom>
        </p:spPr>
      </p:pic>
      <p:pic>
        <p:nvPicPr>
          <p:cNvPr id="2" name="Picture 4">
            <a:extLst>
              <a:ext uri="{FF2B5EF4-FFF2-40B4-BE49-F238E27FC236}">
                <a16:creationId xmlns:a16="http://schemas.microsoft.com/office/drawing/2014/main" id="{4ABB02E4-1B7B-EC86-1485-C3397DC2AF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75" y="4391452"/>
            <a:ext cx="2435193" cy="243519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Logotipo&#10;&#10;Descrição gerada automaticamente">
            <a:extLst>
              <a:ext uri="{FF2B5EF4-FFF2-40B4-BE49-F238E27FC236}">
                <a16:creationId xmlns:a16="http://schemas.microsoft.com/office/drawing/2014/main" id="{E8DE63DB-DF2B-27C0-B122-114A2824614E}"/>
              </a:ext>
            </a:extLst>
          </p:cNvPr>
          <p:cNvPicPr>
            <a:picLocks noChangeAspect="1"/>
          </p:cNvPicPr>
          <p:nvPr/>
        </p:nvPicPr>
        <p:blipFill>
          <a:blip r:embed="rId7"/>
          <a:stretch>
            <a:fillRect/>
          </a:stretch>
        </p:blipFill>
        <p:spPr>
          <a:xfrm>
            <a:off x="471403" y="261257"/>
            <a:ext cx="2046736" cy="2048260"/>
          </a:xfrm>
          <a:prstGeom prst="rect">
            <a:avLst/>
          </a:prstGeom>
        </p:spPr>
      </p:pic>
    </p:spTree>
    <p:extLst>
      <p:ext uri="{BB962C8B-B14F-4D97-AF65-F5344CB8AC3E}">
        <p14:creationId xmlns:p14="http://schemas.microsoft.com/office/powerpoint/2010/main" val="2480010733"/>
      </p:ext>
    </p:extLst>
  </p:cSld>
  <p:clrMapOvr>
    <a:masterClrMapping/>
  </p:clrMapOvr>
  <mc:AlternateContent xmlns:mc="http://schemas.openxmlformats.org/markup-compatibility/2006" xmlns:p14="http://schemas.microsoft.com/office/powerpoint/2010/main">
    <mc:Choice Requires="p14">
      <p:transition spd="slow" p14:dur="4000" advTm="86399000">
        <p14:vortex dir="r"/>
      </p:transition>
    </mc:Choice>
    <mc:Fallback xmlns="">
      <p:transition spd="slow" advTm="8639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1250"/>
                                  </p:stCondLst>
                                  <p:iterate type="lt">
                                    <p:tmPct val="10000"/>
                                  </p:iterate>
                                  <p:childTnLst>
                                    <p:set>
                                      <p:cBhvr>
                                        <p:cTn id="6" dur="500" fill="hold">
                                          <p:stCondLst>
                                            <p:cond delay="0"/>
                                          </p:stCondLst>
                                        </p:cTn>
                                        <p:tgtEl>
                                          <p:spTgt spid="19"/>
                                        </p:tgtEl>
                                        <p:attrNameLst>
                                          <p:attrName>style.visibility</p:attrName>
                                        </p:attrNameLst>
                                      </p:cBhvr>
                                      <p:to>
                                        <p:strVal val="visible"/>
                                      </p:to>
                                    </p:set>
                                    <p:anim to="" calcmode="lin" valueType="num">
                                      <p:cBhvr>
                                        <p:cTn id="7" dur="500" fill="hold">
                                          <p:stCondLst>
                                            <p:cond delay="0"/>
                                          </p:stCondLst>
                                        </p:cTn>
                                        <p:tgtEl>
                                          <p:spTgt spid="19"/>
                                        </p:tgtEl>
                                        <p:attrNameLst>
                                          <p:attrName>ppt_h</p:attrName>
                                        </p:attrNameLst>
                                      </p:cBhvr>
                                      <p:tavLst>
                                        <p:tav tm="0" fmla="#ppt_h-#ppt_h*((1.5-1.5*$)^3-(1.5-1.5*$)^2)">
                                          <p:val>
                                            <p:strVal val="0"/>
                                          </p:val>
                                        </p:tav>
                                        <p:tav tm="100000">
                                          <p:val>
                                            <p:strVal val="1"/>
                                          </p:val>
                                        </p:tav>
                                      </p:tavLst>
                                    </p:anim>
                                    <p:anim to="" calcmode="lin" valueType="num">
                                      <p:cBhvr>
                                        <p:cTn id="8" dur="500" fill="hold">
                                          <p:stCondLst>
                                            <p:cond delay="0"/>
                                          </p:stCondLst>
                                        </p:cTn>
                                        <p:tgtEl>
                                          <p:spTgt spid="19"/>
                                        </p:tgtEl>
                                        <p:attrNameLst>
                                          <p:attrName>ppt_w</p:attrName>
                                        </p:attrNameLst>
                                      </p:cBhvr>
                                      <p:tavLst>
                                        <p:tav tm="0" fmla="#ppt_w-#ppt_w*((1.5-1.5*$)^3-(1.5-1.5*$)^2)">
                                          <p:val>
                                            <p:strVal val="0"/>
                                          </p:val>
                                        </p:tav>
                                        <p:tav tm="100000">
                                          <p:val>
                                            <p:strVal val="1"/>
                                          </p:val>
                                        </p:tav>
                                      </p:tavLst>
                                    </p:anim>
                                    <p:anim to="" calcmode="lin" valueType="num">
                                      <p:cBhvr>
                                        <p:cTn id="9" dur="500" fill="hold">
                                          <p:stCondLst>
                                            <p:cond delay="0"/>
                                          </p:stCondLst>
                                        </p:cTn>
                                        <p:tgtEl>
                                          <p:spTgt spid="19"/>
                                        </p:tgtEl>
                                        <p:attrNameLst>
                                          <p:attrName>ppt_x</p:attrName>
                                        </p:attrNameLst>
                                      </p:cBhvr>
                                      <p:tavLst>
                                        <p:tav tm="0" fmla="#ppt_x-(#ppt_x-0.5)*((1.5-1.5*$)^3-(1.5-1.5*$)^2)">
                                          <p:val>
                                            <p:strVal val="0"/>
                                          </p:val>
                                        </p:tav>
                                        <p:tav tm="100000">
                                          <p:val>
                                            <p:strVal val="1"/>
                                          </p:val>
                                        </p:tav>
                                      </p:tavLst>
                                    </p:anim>
                                    <p:anim to="" calcmode="lin" valueType="num">
                                      <p:cBhvr>
                                        <p:cTn id="10" dur="500" fill="hold">
                                          <p:stCondLst>
                                            <p:cond delay="0"/>
                                          </p:stCondLst>
                                        </p:cTn>
                                        <p:tgtEl>
                                          <p:spTgt spid="19"/>
                                        </p:tgtEl>
                                        <p:attrNameLst>
                                          <p:attrName>ppt_y</p:attrName>
                                        </p:attrNameLst>
                                      </p:cBhvr>
                                      <p:tavLst>
                                        <p:tav tm="0" fmla="#ppt_y-(#ppt_y-0.5)*((1.5-1.5*$)^3-(1.5-1.5*$)^2)">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Simple Certificate Border Template With Blue Color, Simple Certificate  Border, Certificate Border, Templates PNG and Vector with Transparent  Background for Free Download">
            <a:extLst>
              <a:ext uri="{FF2B5EF4-FFF2-40B4-BE49-F238E27FC236}">
                <a16:creationId xmlns:a16="http://schemas.microsoft.com/office/drawing/2014/main" id="{7E0C813F-BD83-34D0-BB89-ACD81F6D1B0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21" b="90512" l="1250" r="90000">
                        <a14:foregroundMark x1="11667" y1="12235" x2="11667" y2="12235"/>
                        <a14:foregroundMark x1="15417" y1="3620" x2="15417" y2="3620"/>
                        <a14:foregroundMark x1="21667" y1="5618" x2="21667" y2="5618"/>
                        <a14:foregroundMark x1="18167" y1="8989" x2="18167" y2="8989"/>
                        <a14:foregroundMark x1="14083" y1="5993" x2="5500" y2="18602"/>
                        <a14:foregroundMark x1="16583" y1="10237" x2="2000" y2="45194"/>
                        <a14:foregroundMark x1="1250" y1="82147" x2="2083" y2="90512"/>
                        <a14:foregroundMark x1="6000" y1="3121" x2="2167" y2="21598"/>
                        <a14:foregroundMark x1="7417" y1="49563" x2="5917" y2="62422"/>
                        <a14:foregroundMark x1="8500" y1="46692" x2="1500" y2="73034"/>
                        <a14:foregroundMark x1="3333" y1="70287" x2="2500" y2="90512"/>
                        <a14:foregroundMark x1="7750" y1="62297" x2="7750" y2="62297"/>
                        <a14:foregroundMark x1="8583" y1="60674" x2="8583" y2="60674"/>
                        <a14:foregroundMark x1="8917" y1="60300" x2="8917" y2="60300"/>
                        <a14:foregroundMark x1="9750" y1="58552" x2="9750" y2="58552"/>
                        <a14:foregroundMark x1="10167" y1="57678" x2="10167" y2="57678"/>
                        <a14:backgroundMark x1="35917" y1="19351" x2="36000" y2="22846"/>
                      </a14:backgroundRemoval>
                    </a14:imgEffect>
                  </a14:imgLayer>
                </a14:imgProps>
              </a:ext>
              <a:ext uri="{28A0092B-C50C-407E-A947-70E740481C1C}">
                <a14:useLocalDpi xmlns:a14="http://schemas.microsoft.com/office/drawing/2010/main" val="0"/>
              </a:ext>
            </a:extLst>
          </a:blip>
          <a:srcRect/>
          <a:stretch>
            <a:fillRect/>
          </a:stretch>
        </p:blipFill>
        <p:spPr bwMode="auto">
          <a:xfrm>
            <a:off x="20575" y="61389"/>
            <a:ext cx="11994245" cy="69193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egurança do Trabalho | PREMIUM Saúde Ocupacional">
            <a:extLst>
              <a:ext uri="{FF2B5EF4-FFF2-40B4-BE49-F238E27FC236}">
                <a16:creationId xmlns:a16="http://schemas.microsoft.com/office/drawing/2014/main" id="{627813E6-7014-9F4A-BD70-BC24CCDC0D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303" y="436172"/>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4F5AB8A9-957F-8B28-84E2-81ED316E7AAE}"/>
              </a:ext>
            </a:extLst>
          </p:cNvPr>
          <p:cNvSpPr/>
          <p:nvPr/>
        </p:nvSpPr>
        <p:spPr>
          <a:xfrm>
            <a:off x="7456277" y="4533744"/>
            <a:ext cx="4637754" cy="117209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515CD5F-67F9-50F5-89B0-612E7153B7D6}"/>
              </a:ext>
            </a:extLst>
          </p:cNvPr>
          <p:cNvSpPr/>
          <p:nvPr/>
        </p:nvSpPr>
        <p:spPr>
          <a:xfrm>
            <a:off x="7315198" y="4390505"/>
            <a:ext cx="4637754" cy="117209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116">
            <a:extLst>
              <a:ext uri="{FF2B5EF4-FFF2-40B4-BE49-F238E27FC236}">
                <a16:creationId xmlns:a16="http://schemas.microsoft.com/office/drawing/2014/main" id="{B57ADB5D-22FA-410F-B49B-A5E54B92D59B}"/>
              </a:ext>
            </a:extLst>
          </p:cNvPr>
          <p:cNvSpPr txBox="1"/>
          <p:nvPr/>
        </p:nvSpPr>
        <p:spPr>
          <a:xfrm>
            <a:off x="7253872" y="3219873"/>
            <a:ext cx="3599191" cy="1323439"/>
          </a:xfrm>
          <a:prstGeom prst="rect">
            <a:avLst/>
          </a:prstGeom>
          <a:noFill/>
        </p:spPr>
        <p:txBody>
          <a:bodyPr wrap="square" rtlCol="0" anchor="ctr">
            <a:spAutoFit/>
          </a:bodyPr>
          <a:lstStyle/>
          <a:p>
            <a:r>
              <a:rPr lang="en-US" altLang="ko-KR" sz="8000" dirty="0">
                <a:solidFill>
                  <a:schemeClr val="bg1"/>
                </a:solidFill>
                <a:latin typeface="Impact" panose="020B0806030902050204" pitchFamily="34" charset="0"/>
                <a:cs typeface="Arial" pitchFamily="34" charset="0"/>
              </a:rPr>
              <a:t>02</a:t>
            </a:r>
            <a:endParaRPr lang="ko-KR" altLang="en-US" sz="8000" dirty="0">
              <a:solidFill>
                <a:schemeClr val="bg1"/>
              </a:solidFill>
              <a:latin typeface="Impact" panose="020B0806030902050204" pitchFamily="34" charset="0"/>
              <a:cs typeface="Arial" pitchFamily="34" charset="0"/>
            </a:endParaRPr>
          </a:p>
        </p:txBody>
      </p:sp>
      <p:sp>
        <p:nvSpPr>
          <p:cNvPr id="118" name="TextBox 117">
            <a:extLst>
              <a:ext uri="{FF2B5EF4-FFF2-40B4-BE49-F238E27FC236}">
                <a16:creationId xmlns:a16="http://schemas.microsoft.com/office/drawing/2014/main" id="{155A68A0-2380-4E67-8DF4-427ED4BAFEFE}"/>
              </a:ext>
            </a:extLst>
          </p:cNvPr>
          <p:cNvSpPr txBox="1"/>
          <p:nvPr/>
        </p:nvSpPr>
        <p:spPr>
          <a:xfrm>
            <a:off x="7336970" y="4446406"/>
            <a:ext cx="3204262" cy="1077218"/>
          </a:xfrm>
          <a:prstGeom prst="rect">
            <a:avLst/>
          </a:prstGeom>
          <a:noFill/>
        </p:spPr>
        <p:txBody>
          <a:bodyPr wrap="square" rtlCol="0" anchor="ctr">
            <a:spAutoFit/>
          </a:bodyPr>
          <a:lstStyle/>
          <a:p>
            <a:r>
              <a:rPr lang="en-US" altLang="ko-KR" sz="3200" dirty="0">
                <a:solidFill>
                  <a:schemeClr val="bg1"/>
                </a:solidFill>
                <a:latin typeface="+mj-lt"/>
                <a:cs typeface="Arial" pitchFamily="34" charset="0"/>
              </a:rPr>
              <a:t>Objetivo do Treinamento</a:t>
            </a:r>
            <a:endParaRPr lang="ko-KR" altLang="en-US" sz="3200" dirty="0">
              <a:solidFill>
                <a:schemeClr val="bg1"/>
              </a:solidFill>
              <a:latin typeface="+mj-lt"/>
              <a:cs typeface="Arial" pitchFamily="34" charset="0"/>
            </a:endParaRPr>
          </a:p>
        </p:txBody>
      </p:sp>
      <p:pic>
        <p:nvPicPr>
          <p:cNvPr id="8" name="Imagem 7" descr="Uma imagem contendo Texto&#10;&#10;Descrição gerada automaticamente">
            <a:extLst>
              <a:ext uri="{FF2B5EF4-FFF2-40B4-BE49-F238E27FC236}">
                <a16:creationId xmlns:a16="http://schemas.microsoft.com/office/drawing/2014/main" id="{8662BDF8-8171-EC49-5949-FF5AB928117A}"/>
              </a:ext>
            </a:extLst>
          </p:cNvPr>
          <p:cNvPicPr>
            <a:picLocks noChangeAspect="1"/>
          </p:cNvPicPr>
          <p:nvPr/>
        </p:nvPicPr>
        <p:blipFill>
          <a:blip r:embed="rId5"/>
          <a:stretch>
            <a:fillRect/>
          </a:stretch>
        </p:blipFill>
        <p:spPr>
          <a:xfrm>
            <a:off x="10097204" y="157295"/>
            <a:ext cx="1957221" cy="557754"/>
          </a:xfrm>
          <a:prstGeom prst="rect">
            <a:avLst/>
          </a:prstGeom>
        </p:spPr>
      </p:pic>
    </p:spTree>
    <p:extLst>
      <p:ext uri="{BB962C8B-B14F-4D97-AF65-F5344CB8AC3E}">
        <p14:creationId xmlns:p14="http://schemas.microsoft.com/office/powerpoint/2010/main" val="340804497"/>
      </p:ext>
    </p:extLst>
  </p:cSld>
  <p:clrMapOvr>
    <a:masterClrMapping/>
  </p:clrMapOvr>
  <p:transition spd="slow">
    <p:wip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Simple Certificate Border Template With Blue Color, Simple Certificate  Border, Certificate Border, Templates PNG and Vector with Transparent  Background for Free Download">
            <a:extLst>
              <a:ext uri="{FF2B5EF4-FFF2-40B4-BE49-F238E27FC236}">
                <a16:creationId xmlns:a16="http://schemas.microsoft.com/office/drawing/2014/main" id="{32E9FA24-1F75-A622-C64D-B48A66FBE64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21" b="90512" l="1250" r="90000">
                        <a14:foregroundMark x1="11667" y1="12235" x2="11667" y2="12235"/>
                        <a14:foregroundMark x1="15417" y1="3620" x2="15417" y2="3620"/>
                        <a14:foregroundMark x1="21667" y1="5618" x2="21667" y2="5618"/>
                        <a14:foregroundMark x1="18167" y1="8989" x2="18167" y2="8989"/>
                        <a14:foregroundMark x1="14083" y1="5993" x2="5500" y2="18602"/>
                        <a14:foregroundMark x1="16583" y1="10237" x2="2000" y2="45194"/>
                        <a14:foregroundMark x1="1250" y1="82147" x2="2083" y2="90512"/>
                        <a14:foregroundMark x1="6000" y1="3121" x2="2167" y2="21598"/>
                        <a14:foregroundMark x1="7417" y1="49563" x2="5917" y2="62422"/>
                        <a14:foregroundMark x1="8500" y1="46692" x2="1500" y2="73034"/>
                        <a14:foregroundMark x1="3333" y1="70287" x2="2500" y2="90512"/>
                        <a14:foregroundMark x1="7750" y1="62297" x2="7750" y2="62297"/>
                        <a14:foregroundMark x1="8583" y1="60674" x2="8583" y2="60674"/>
                        <a14:foregroundMark x1="8917" y1="60300" x2="8917" y2="60300"/>
                        <a14:foregroundMark x1="9750" y1="58552" x2="9750" y2="58552"/>
                        <a14:foregroundMark x1="10167" y1="57678" x2="10167" y2="57678"/>
                        <a14:backgroundMark x1="35917" y1="19351" x2="36000" y2="22846"/>
                      </a14:backgroundRemoval>
                    </a14:imgEffect>
                  </a14:imgLayer>
                </a14:imgProps>
              </a:ext>
              <a:ext uri="{28A0092B-C50C-407E-A947-70E740481C1C}">
                <a14:useLocalDpi xmlns:a14="http://schemas.microsoft.com/office/drawing/2010/main" val="0"/>
              </a:ext>
            </a:extLst>
          </a:blip>
          <a:srcRect/>
          <a:stretch>
            <a:fillRect/>
          </a:stretch>
        </p:blipFill>
        <p:spPr bwMode="auto">
          <a:xfrm>
            <a:off x="20575" y="61389"/>
            <a:ext cx="11994245" cy="6919389"/>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4F5AB8A9-957F-8B28-84E2-81ED316E7AAE}"/>
              </a:ext>
            </a:extLst>
          </p:cNvPr>
          <p:cNvSpPr/>
          <p:nvPr/>
        </p:nvSpPr>
        <p:spPr>
          <a:xfrm>
            <a:off x="7456277" y="4533744"/>
            <a:ext cx="4637754" cy="117209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515CD5F-67F9-50F5-89B0-612E7153B7D6}"/>
              </a:ext>
            </a:extLst>
          </p:cNvPr>
          <p:cNvSpPr/>
          <p:nvPr/>
        </p:nvSpPr>
        <p:spPr>
          <a:xfrm>
            <a:off x="7315198" y="4390505"/>
            <a:ext cx="4637754" cy="117209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116">
            <a:extLst>
              <a:ext uri="{FF2B5EF4-FFF2-40B4-BE49-F238E27FC236}">
                <a16:creationId xmlns:a16="http://schemas.microsoft.com/office/drawing/2014/main" id="{B57ADB5D-22FA-410F-B49B-A5E54B92D59B}"/>
              </a:ext>
            </a:extLst>
          </p:cNvPr>
          <p:cNvSpPr txBox="1"/>
          <p:nvPr/>
        </p:nvSpPr>
        <p:spPr>
          <a:xfrm>
            <a:off x="7253872" y="3219873"/>
            <a:ext cx="3599191" cy="1323439"/>
          </a:xfrm>
          <a:prstGeom prst="rect">
            <a:avLst/>
          </a:prstGeom>
          <a:noFill/>
        </p:spPr>
        <p:txBody>
          <a:bodyPr wrap="square" rtlCol="0" anchor="ctr">
            <a:spAutoFit/>
          </a:bodyPr>
          <a:lstStyle/>
          <a:p>
            <a:r>
              <a:rPr lang="en-US" altLang="ko-KR" sz="8000" dirty="0">
                <a:solidFill>
                  <a:schemeClr val="bg1"/>
                </a:solidFill>
                <a:latin typeface="Impact" panose="020B0806030902050204" pitchFamily="34" charset="0"/>
                <a:cs typeface="Arial" pitchFamily="34" charset="0"/>
              </a:rPr>
              <a:t>09</a:t>
            </a:r>
            <a:endParaRPr lang="ko-KR" altLang="en-US" sz="8000" dirty="0">
              <a:solidFill>
                <a:schemeClr val="bg1"/>
              </a:solidFill>
              <a:latin typeface="Impact" panose="020B0806030902050204" pitchFamily="34" charset="0"/>
              <a:cs typeface="Arial" pitchFamily="34" charset="0"/>
            </a:endParaRPr>
          </a:p>
        </p:txBody>
      </p:sp>
      <p:sp>
        <p:nvSpPr>
          <p:cNvPr id="118" name="TextBox 117">
            <a:extLst>
              <a:ext uri="{FF2B5EF4-FFF2-40B4-BE49-F238E27FC236}">
                <a16:creationId xmlns:a16="http://schemas.microsoft.com/office/drawing/2014/main" id="{155A68A0-2380-4E67-8DF4-427ED4BAFEFE}"/>
              </a:ext>
            </a:extLst>
          </p:cNvPr>
          <p:cNvSpPr txBox="1"/>
          <p:nvPr/>
        </p:nvSpPr>
        <p:spPr>
          <a:xfrm>
            <a:off x="7336970" y="4446406"/>
            <a:ext cx="3204262" cy="1077218"/>
          </a:xfrm>
          <a:prstGeom prst="rect">
            <a:avLst/>
          </a:prstGeom>
          <a:noFill/>
        </p:spPr>
        <p:txBody>
          <a:bodyPr wrap="square" rtlCol="0" anchor="ctr">
            <a:spAutoFit/>
          </a:bodyPr>
          <a:lstStyle/>
          <a:p>
            <a:r>
              <a:rPr lang="en-US" altLang="ko-KR" sz="3200" dirty="0" err="1">
                <a:solidFill>
                  <a:schemeClr val="bg1"/>
                </a:solidFill>
                <a:latin typeface="+mj-lt"/>
                <a:cs typeface="Arial" pitchFamily="34" charset="0"/>
              </a:rPr>
              <a:t>Registro</a:t>
            </a:r>
            <a:r>
              <a:rPr lang="en-US" altLang="ko-KR" sz="3200" dirty="0">
                <a:solidFill>
                  <a:schemeClr val="bg1"/>
                </a:solidFill>
                <a:latin typeface="+mj-lt"/>
                <a:cs typeface="Arial" pitchFamily="34" charset="0"/>
              </a:rPr>
              <a:t> do SESMT</a:t>
            </a:r>
            <a:endParaRPr lang="ko-KR" altLang="en-US" sz="3200" dirty="0">
              <a:solidFill>
                <a:schemeClr val="bg1"/>
              </a:solidFill>
              <a:latin typeface="+mj-lt"/>
              <a:cs typeface="Arial" pitchFamily="34" charset="0"/>
            </a:endParaRPr>
          </a:p>
        </p:txBody>
      </p:sp>
      <p:pic>
        <p:nvPicPr>
          <p:cNvPr id="8" name="Imagem 7" descr="Uma imagem contendo Texto&#10;&#10;Descrição gerada automaticamente">
            <a:extLst>
              <a:ext uri="{FF2B5EF4-FFF2-40B4-BE49-F238E27FC236}">
                <a16:creationId xmlns:a16="http://schemas.microsoft.com/office/drawing/2014/main" id="{02DCAED7-6BB2-7EA7-298C-E16CC8CA7428}"/>
              </a:ext>
            </a:extLst>
          </p:cNvPr>
          <p:cNvPicPr>
            <a:picLocks noChangeAspect="1"/>
          </p:cNvPicPr>
          <p:nvPr/>
        </p:nvPicPr>
        <p:blipFill>
          <a:blip r:embed="rId4"/>
          <a:stretch>
            <a:fillRect/>
          </a:stretch>
        </p:blipFill>
        <p:spPr>
          <a:xfrm>
            <a:off x="9916886" y="88231"/>
            <a:ext cx="1934285" cy="551218"/>
          </a:xfrm>
          <a:prstGeom prst="rect">
            <a:avLst/>
          </a:prstGeom>
        </p:spPr>
      </p:pic>
      <p:pic>
        <p:nvPicPr>
          <p:cNvPr id="35842" name="Picture 2" descr="Free Photo | Mechanic writting on book">
            <a:extLst>
              <a:ext uri="{FF2B5EF4-FFF2-40B4-BE49-F238E27FC236}">
                <a16:creationId xmlns:a16="http://schemas.microsoft.com/office/drawing/2014/main" id="{79B77A45-8AB7-B2A4-9252-49A41CB7573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147" b="97604" l="9738" r="89888">
                        <a14:foregroundMark x1="66105" y1="12939" x2="66105" y2="12939"/>
                        <a14:foregroundMark x1="65356" y1="8147" x2="70412" y2="14856"/>
                        <a14:foregroundMark x1="70787" y1="66294" x2="64607" y2="95687"/>
                        <a14:foregroundMark x1="64607" y1="95687" x2="61985" y2="97604"/>
                        <a14:foregroundMark x1="37079" y1="64058" x2="27903" y2="61821"/>
                        <a14:foregroundMark x1="21348" y1="59904" x2="21348" y2="59904"/>
                        <a14:foregroundMark x1="24532" y1="61981" x2="25655" y2="62780"/>
                        <a14:foregroundMark x1="23783" y1="61182" x2="26404" y2="63099"/>
                        <a14:foregroundMark x1="21348" y1="60863" x2="27341" y2="60863"/>
                        <a14:foregroundMark x1="17603" y1="58946" x2="23596" y2="61182"/>
                        <a14:foregroundMark x1="16479" y1="58147" x2="16479" y2="58147"/>
                      </a14:backgroundRemoval>
                    </a14:imgEffect>
                  </a14:imgLayer>
                </a14:imgProps>
              </a:ext>
              <a:ext uri="{28A0092B-C50C-407E-A947-70E740481C1C}">
                <a14:useLocalDpi xmlns:a14="http://schemas.microsoft.com/office/drawing/2010/main" val="0"/>
              </a:ext>
            </a:extLst>
          </a:blip>
          <a:srcRect/>
          <a:stretch>
            <a:fillRect/>
          </a:stretch>
        </p:blipFill>
        <p:spPr bwMode="auto">
          <a:xfrm>
            <a:off x="97969" y="-241372"/>
            <a:ext cx="6056014" cy="7099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001374"/>
      </p:ext>
    </p:extLst>
  </p:cSld>
  <p:clrMapOvr>
    <a:masterClrMapping/>
  </p:clrMapOvr>
  <p:transition spd="slow">
    <p:wip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C080375E-BE62-B410-E490-838A3E584C43}"/>
              </a:ext>
            </a:extLst>
          </p:cNvPr>
          <p:cNvSpPr txBox="1"/>
          <p:nvPr/>
        </p:nvSpPr>
        <p:spPr>
          <a:xfrm>
            <a:off x="881743" y="365125"/>
            <a:ext cx="5393361"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kumimoji="1" lang="en-US" altLang="zh-CN" sz="4400" b="1" dirty="0" err="1">
                <a:solidFill>
                  <a:schemeClr val="bg1"/>
                </a:solidFill>
                <a:latin typeface="+mj-lt"/>
                <a:ea typeface="+mj-ea"/>
                <a:cs typeface="+mj-cs"/>
              </a:rPr>
              <a:t>Registro</a:t>
            </a:r>
            <a:r>
              <a:rPr kumimoji="1" lang="en-US" altLang="zh-CN" sz="4400" b="1" dirty="0">
                <a:solidFill>
                  <a:schemeClr val="bg1"/>
                </a:solidFill>
                <a:latin typeface="+mj-lt"/>
                <a:ea typeface="+mj-ea"/>
                <a:cs typeface="+mj-cs"/>
              </a:rPr>
              <a:t> do SESMT</a:t>
            </a:r>
          </a:p>
        </p:txBody>
      </p:sp>
      <p:sp>
        <p:nvSpPr>
          <p:cNvPr id="3" name="文本框 1">
            <a:extLst>
              <a:ext uri="{FF2B5EF4-FFF2-40B4-BE49-F238E27FC236}">
                <a16:creationId xmlns:a16="http://schemas.microsoft.com/office/drawing/2014/main" id="{6A721772-6F99-C46B-769B-7464A9F7987C}"/>
              </a:ext>
            </a:extLst>
          </p:cNvPr>
          <p:cNvSpPr txBox="1"/>
          <p:nvPr/>
        </p:nvSpPr>
        <p:spPr>
          <a:xfrm>
            <a:off x="838200" y="1825625"/>
            <a:ext cx="5122238"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kumimoji="1" lang="en-US" altLang="zh-CN" sz="2800" b="1" dirty="0">
                <a:solidFill>
                  <a:schemeClr val="bg1"/>
                </a:solidFill>
              </a:rPr>
              <a:t>A </a:t>
            </a:r>
            <a:r>
              <a:rPr kumimoji="1" lang="en-US" altLang="zh-CN" sz="2800" b="1" dirty="0" err="1">
                <a:solidFill>
                  <a:schemeClr val="bg1"/>
                </a:solidFill>
              </a:rPr>
              <a:t>organização</a:t>
            </a:r>
            <a:r>
              <a:rPr kumimoji="1" lang="en-US" altLang="zh-CN" sz="2800" b="1" dirty="0">
                <a:solidFill>
                  <a:schemeClr val="bg1"/>
                </a:solidFill>
              </a:rPr>
              <a:t> </a:t>
            </a:r>
            <a:r>
              <a:rPr kumimoji="1" lang="en-US" altLang="zh-CN" sz="2800" b="1" dirty="0" err="1">
                <a:solidFill>
                  <a:schemeClr val="bg1"/>
                </a:solidFill>
              </a:rPr>
              <a:t>deve</a:t>
            </a:r>
            <a:r>
              <a:rPr kumimoji="1" lang="en-US" altLang="zh-CN" sz="2800" b="1" dirty="0">
                <a:solidFill>
                  <a:schemeClr val="bg1"/>
                </a:solidFill>
              </a:rPr>
              <a:t> registrar </a:t>
            </a:r>
            <a:r>
              <a:rPr kumimoji="1" lang="en-US" altLang="zh-CN" sz="2800" b="1" dirty="0" err="1">
                <a:solidFill>
                  <a:schemeClr val="bg1"/>
                </a:solidFill>
              </a:rPr>
              <a:t>os</a:t>
            </a:r>
            <a:r>
              <a:rPr kumimoji="1" lang="en-US" altLang="zh-CN" sz="2800" b="1" dirty="0">
                <a:solidFill>
                  <a:schemeClr val="bg1"/>
                </a:solidFill>
              </a:rPr>
              <a:t> SESMT de que </a:t>
            </a:r>
            <a:r>
              <a:rPr kumimoji="1" lang="en-US" altLang="zh-CN" sz="2800" b="1" dirty="0" err="1">
                <a:solidFill>
                  <a:schemeClr val="bg1"/>
                </a:solidFill>
              </a:rPr>
              <a:t>trata</a:t>
            </a:r>
            <a:r>
              <a:rPr kumimoji="1" lang="en-US" altLang="zh-CN" sz="2800" b="1" dirty="0">
                <a:solidFill>
                  <a:schemeClr val="bg1"/>
                </a:solidFill>
              </a:rPr>
              <a:t> NR-04. A </a:t>
            </a:r>
            <a:r>
              <a:rPr kumimoji="1" lang="en-US" altLang="zh-CN" sz="2800" b="1" dirty="0" err="1">
                <a:solidFill>
                  <a:schemeClr val="bg1"/>
                </a:solidFill>
              </a:rPr>
              <a:t>organização</a:t>
            </a:r>
            <a:r>
              <a:rPr kumimoji="1" lang="en-US" altLang="zh-CN" sz="2800" b="1" dirty="0">
                <a:solidFill>
                  <a:schemeClr val="bg1"/>
                </a:solidFill>
              </a:rPr>
              <a:t> </a:t>
            </a:r>
            <a:r>
              <a:rPr kumimoji="1" lang="en-US" altLang="zh-CN" sz="2800" b="1" dirty="0" err="1">
                <a:solidFill>
                  <a:schemeClr val="bg1"/>
                </a:solidFill>
              </a:rPr>
              <a:t>deve</a:t>
            </a:r>
            <a:r>
              <a:rPr kumimoji="1" lang="en-US" altLang="zh-CN" sz="2800" b="1" dirty="0">
                <a:solidFill>
                  <a:schemeClr val="bg1"/>
                </a:solidFill>
              </a:rPr>
              <a:t> </a:t>
            </a:r>
            <a:r>
              <a:rPr kumimoji="1" lang="en-US" altLang="zh-CN" sz="2800" b="1" dirty="0" err="1">
                <a:solidFill>
                  <a:schemeClr val="bg1"/>
                </a:solidFill>
              </a:rPr>
              <a:t>informar</a:t>
            </a:r>
            <a:r>
              <a:rPr kumimoji="1" lang="en-US" altLang="zh-CN" sz="2800" b="1" dirty="0">
                <a:solidFill>
                  <a:schemeClr val="bg1"/>
                </a:solidFill>
              </a:rPr>
              <a:t> e </a:t>
            </a:r>
            <a:r>
              <a:rPr kumimoji="1" lang="en-US" altLang="zh-CN" sz="2800" b="1" dirty="0" err="1">
                <a:solidFill>
                  <a:schemeClr val="bg1"/>
                </a:solidFill>
              </a:rPr>
              <a:t>manter</a:t>
            </a:r>
            <a:r>
              <a:rPr kumimoji="1" lang="en-US" altLang="zh-CN" sz="2800" b="1" dirty="0">
                <a:solidFill>
                  <a:schemeClr val="bg1"/>
                </a:solidFill>
              </a:rPr>
              <a:t> </a:t>
            </a:r>
            <a:r>
              <a:rPr kumimoji="1" lang="en-US" altLang="zh-CN" sz="2800" b="1" dirty="0" err="1">
                <a:solidFill>
                  <a:schemeClr val="bg1"/>
                </a:solidFill>
              </a:rPr>
              <a:t>atualizados</a:t>
            </a:r>
            <a:r>
              <a:rPr kumimoji="1" lang="en-US" altLang="zh-CN" sz="2800" b="1" dirty="0">
                <a:solidFill>
                  <a:schemeClr val="bg1"/>
                </a:solidFill>
              </a:rPr>
              <a:t> </a:t>
            </a:r>
            <a:r>
              <a:rPr kumimoji="1" lang="en-US" altLang="zh-CN" sz="2800" b="1" dirty="0" err="1">
                <a:solidFill>
                  <a:schemeClr val="bg1"/>
                </a:solidFill>
              </a:rPr>
              <a:t>os</a:t>
            </a:r>
            <a:r>
              <a:rPr kumimoji="1" lang="en-US" altLang="zh-CN" sz="2800" b="1" dirty="0">
                <a:solidFill>
                  <a:schemeClr val="bg1"/>
                </a:solidFill>
              </a:rPr>
              <a:t> </a:t>
            </a:r>
            <a:r>
              <a:rPr kumimoji="1" lang="en-US" altLang="zh-CN" sz="2800" b="1" dirty="0" err="1">
                <a:solidFill>
                  <a:schemeClr val="bg1"/>
                </a:solidFill>
              </a:rPr>
              <a:t>seguintes</a:t>
            </a:r>
            <a:r>
              <a:rPr kumimoji="1" lang="en-US" altLang="zh-CN" sz="2800" b="1" dirty="0">
                <a:solidFill>
                  <a:schemeClr val="bg1"/>
                </a:solidFill>
              </a:rPr>
              <a:t> dados:</a:t>
            </a:r>
          </a:p>
        </p:txBody>
      </p:sp>
      <p:pic>
        <p:nvPicPr>
          <p:cNvPr id="5" name="Picture 2" descr="Health&amp;Care | Você sabe qual é o papel do SESMT nas empresas?">
            <a:extLst>
              <a:ext uri="{FF2B5EF4-FFF2-40B4-BE49-F238E27FC236}">
                <a16:creationId xmlns:a16="http://schemas.microsoft.com/office/drawing/2014/main" id="{9FC1D24C-68DD-13F3-DFD3-6C599374E0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2750" b="1"/>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pic>
        <p:nvPicPr>
          <p:cNvPr id="8" name="Imagem 7" descr="Uma imagem contendo Texto&#10;&#10;Descrição gerada automaticamente">
            <a:extLst>
              <a:ext uri="{FF2B5EF4-FFF2-40B4-BE49-F238E27FC236}">
                <a16:creationId xmlns:a16="http://schemas.microsoft.com/office/drawing/2014/main" id="{9495788B-01B7-E3CD-2A81-1EE1DFFA28EC}"/>
              </a:ext>
            </a:extLst>
          </p:cNvPr>
          <p:cNvPicPr>
            <a:picLocks noChangeAspect="1"/>
          </p:cNvPicPr>
          <p:nvPr/>
        </p:nvPicPr>
        <p:blipFill>
          <a:blip r:embed="rId3"/>
          <a:stretch>
            <a:fillRect/>
          </a:stretch>
        </p:blipFill>
        <p:spPr>
          <a:xfrm>
            <a:off x="9916886" y="88231"/>
            <a:ext cx="1934285" cy="551218"/>
          </a:xfrm>
          <a:prstGeom prst="rect">
            <a:avLst/>
          </a:prstGeom>
        </p:spPr>
      </p:pic>
    </p:spTree>
    <p:extLst>
      <p:ext uri="{BB962C8B-B14F-4D97-AF65-F5344CB8AC3E}">
        <p14:creationId xmlns:p14="http://schemas.microsoft.com/office/powerpoint/2010/main" val="150789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514DBFD7-42A0-1006-4081-FC9DB1EDE150}"/>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err="1">
                <a:solidFill>
                  <a:schemeClr val="bg1"/>
                </a:solidFill>
                <a:ea typeface="华文圆体 Regular" panose="020F0502040101010101" pitchFamily="34" charset="-122"/>
                <a:cs typeface="Yuanti SC" charset="-122"/>
              </a:rPr>
              <a:t>Registro</a:t>
            </a:r>
            <a:r>
              <a:rPr kumimoji="1" lang="en-US" altLang="zh-CN" sz="2400" b="1" dirty="0">
                <a:solidFill>
                  <a:schemeClr val="bg1"/>
                </a:solidFill>
                <a:ea typeface="华文圆体 Regular" panose="020F0502040101010101" pitchFamily="34" charset="-122"/>
                <a:cs typeface="Yuanti SC" charset="-122"/>
              </a:rPr>
              <a:t> do SESMT</a:t>
            </a:r>
          </a:p>
        </p:txBody>
      </p:sp>
      <p:sp>
        <p:nvSpPr>
          <p:cNvPr id="6" name="文本框 1">
            <a:extLst>
              <a:ext uri="{FF2B5EF4-FFF2-40B4-BE49-F238E27FC236}">
                <a16:creationId xmlns:a16="http://schemas.microsoft.com/office/drawing/2014/main" id="{71AB2E6A-F111-7B2F-5D40-08E6974A50E4}"/>
              </a:ext>
            </a:extLst>
          </p:cNvPr>
          <p:cNvSpPr txBox="1"/>
          <p:nvPr/>
        </p:nvSpPr>
        <p:spPr>
          <a:xfrm>
            <a:off x="6464301" y="1966740"/>
            <a:ext cx="5181599" cy="4204356"/>
          </a:xfrm>
          <a:prstGeom prst="rect">
            <a:avLst/>
          </a:prstGeom>
          <a:solidFill>
            <a:schemeClr val="bg2"/>
          </a:solidFill>
        </p:spPr>
        <p:txBody>
          <a:bodyPr wrap="square" rtlCol="0">
            <a:spAutoFit/>
          </a:bodyPr>
          <a:lstStyle/>
          <a:p>
            <a:pPr>
              <a:lnSpc>
                <a:spcPct val="150000"/>
              </a:lnSpc>
            </a:pPr>
            <a:r>
              <a:rPr kumimoji="1" lang="pt-BR" altLang="zh-CN" b="1" dirty="0">
                <a:solidFill>
                  <a:schemeClr val="bg2">
                    <a:lumMod val="25000"/>
                  </a:schemeClr>
                </a:solidFill>
                <a:latin typeface="+mj-lt"/>
                <a:ea typeface="华文圆体 Regular" panose="020F0502040101010101" pitchFamily="34" charset="-122"/>
                <a:cs typeface="Yuanti SC" charset="-122"/>
              </a:rPr>
              <a:t>CPF dos profissionais integrantes do SESMT;</a:t>
            </a:r>
          </a:p>
          <a:p>
            <a:pPr>
              <a:lnSpc>
                <a:spcPct val="150000"/>
              </a:lnSpc>
            </a:pPr>
            <a:endParaRPr kumimoji="1" lang="pt-BR" altLang="zh-CN" b="1" dirty="0">
              <a:solidFill>
                <a:schemeClr val="bg2">
                  <a:lumMod val="25000"/>
                </a:schemeClr>
              </a:solidFill>
              <a:latin typeface="+mj-lt"/>
              <a:ea typeface="华文圆体 Regular" panose="020F0502040101010101" pitchFamily="34" charset="-122"/>
              <a:cs typeface="Yuanti SC" charset="-122"/>
            </a:endParaRPr>
          </a:p>
          <a:p>
            <a:pPr>
              <a:lnSpc>
                <a:spcPct val="150000"/>
              </a:lnSpc>
            </a:pPr>
            <a:r>
              <a:rPr kumimoji="1" lang="pt-BR" altLang="zh-CN" b="1" dirty="0">
                <a:solidFill>
                  <a:schemeClr val="bg2">
                    <a:lumMod val="25000"/>
                  </a:schemeClr>
                </a:solidFill>
                <a:latin typeface="+mj-lt"/>
                <a:ea typeface="华文圆体 Regular" panose="020F0502040101010101" pitchFamily="34" charset="-122"/>
                <a:cs typeface="Yuanti SC" charset="-122"/>
              </a:rPr>
              <a:t>qualificação e número de registro dos profissionais;</a:t>
            </a:r>
          </a:p>
          <a:p>
            <a:pPr>
              <a:lnSpc>
                <a:spcPct val="150000"/>
              </a:lnSpc>
            </a:pPr>
            <a:endParaRPr kumimoji="1" lang="pt-BR" altLang="zh-CN" b="1" dirty="0">
              <a:solidFill>
                <a:schemeClr val="bg2">
                  <a:lumMod val="25000"/>
                </a:schemeClr>
              </a:solidFill>
              <a:latin typeface="+mj-lt"/>
              <a:ea typeface="华文圆体 Regular" panose="020F0502040101010101" pitchFamily="34" charset="-122"/>
              <a:cs typeface="Yuanti SC" charset="-122"/>
            </a:endParaRPr>
          </a:p>
          <a:p>
            <a:pPr>
              <a:lnSpc>
                <a:spcPct val="150000"/>
              </a:lnSpc>
            </a:pPr>
            <a:r>
              <a:rPr kumimoji="1" lang="pt-BR" altLang="zh-CN" b="1" dirty="0">
                <a:solidFill>
                  <a:schemeClr val="bg2">
                    <a:lumMod val="25000"/>
                  </a:schemeClr>
                </a:solidFill>
                <a:latin typeface="+mj-lt"/>
                <a:ea typeface="华文圆体 Regular" panose="020F0502040101010101" pitchFamily="34" charset="-122"/>
                <a:cs typeface="Yuanti SC" charset="-122"/>
              </a:rPr>
              <a:t>grau de risco estabelecido</a:t>
            </a:r>
          </a:p>
          <a:p>
            <a:pPr>
              <a:lnSpc>
                <a:spcPct val="150000"/>
              </a:lnSpc>
            </a:pPr>
            <a:endParaRPr kumimoji="1" lang="pt-BR" altLang="zh-CN" b="1" dirty="0">
              <a:solidFill>
                <a:schemeClr val="bg2">
                  <a:lumMod val="25000"/>
                </a:schemeClr>
              </a:solidFill>
              <a:latin typeface="+mj-lt"/>
              <a:ea typeface="华文圆体 Regular" panose="020F0502040101010101" pitchFamily="34" charset="-122"/>
              <a:cs typeface="Yuanti SC" charset="-122"/>
            </a:endParaRPr>
          </a:p>
          <a:p>
            <a:pPr>
              <a:lnSpc>
                <a:spcPct val="150000"/>
              </a:lnSpc>
            </a:pPr>
            <a:r>
              <a:rPr kumimoji="1" lang="pt-BR" altLang="zh-CN" b="1" dirty="0">
                <a:solidFill>
                  <a:schemeClr val="bg2">
                    <a:lumMod val="25000"/>
                  </a:schemeClr>
                </a:solidFill>
                <a:latin typeface="+mj-lt"/>
                <a:ea typeface="华文圆体 Regular" panose="020F0502040101010101" pitchFamily="34" charset="-122"/>
                <a:cs typeface="Yuanti SC" charset="-122"/>
              </a:rPr>
              <a:t>número de trabalhadores atendidos, por estabelecimento; e</a:t>
            </a:r>
          </a:p>
          <a:p>
            <a:pPr>
              <a:lnSpc>
                <a:spcPct val="150000"/>
              </a:lnSpc>
            </a:pPr>
            <a:endParaRPr kumimoji="1" lang="pt-BR" altLang="zh-CN" b="1" dirty="0">
              <a:solidFill>
                <a:schemeClr val="bg2">
                  <a:lumMod val="25000"/>
                </a:schemeClr>
              </a:solidFill>
              <a:latin typeface="+mj-lt"/>
              <a:ea typeface="华文圆体 Regular" panose="020F0502040101010101" pitchFamily="34" charset="-122"/>
              <a:cs typeface="Yuanti SC" charset="-122"/>
            </a:endParaRPr>
          </a:p>
          <a:p>
            <a:pPr>
              <a:lnSpc>
                <a:spcPct val="150000"/>
              </a:lnSpc>
            </a:pPr>
            <a:r>
              <a:rPr kumimoji="1" lang="pt-BR" altLang="zh-CN" b="1" dirty="0">
                <a:solidFill>
                  <a:schemeClr val="bg2">
                    <a:lumMod val="25000"/>
                  </a:schemeClr>
                </a:solidFill>
                <a:latin typeface="+mj-lt"/>
                <a:ea typeface="华文圆体 Regular" panose="020F0502040101010101" pitchFamily="34" charset="-122"/>
                <a:cs typeface="Yuanti SC" charset="-122"/>
              </a:rPr>
              <a:t>horário de trabalho dos profissionais do SESMT.</a:t>
            </a:r>
          </a:p>
        </p:txBody>
      </p:sp>
      <p:sp>
        <p:nvSpPr>
          <p:cNvPr id="7" name="Freeform 1">
            <a:extLst>
              <a:ext uri="{FF2B5EF4-FFF2-40B4-BE49-F238E27FC236}">
                <a16:creationId xmlns:a16="http://schemas.microsoft.com/office/drawing/2014/main" id="{61413882-D99B-0BB0-2A98-452C02B1ED86}"/>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8" name="Group 37">
            <a:extLst>
              <a:ext uri="{FF2B5EF4-FFF2-40B4-BE49-F238E27FC236}">
                <a16:creationId xmlns:a16="http://schemas.microsoft.com/office/drawing/2014/main" id="{B0AEC2EA-1F80-B105-96B9-FA2241531730}"/>
              </a:ext>
            </a:extLst>
          </p:cNvPr>
          <p:cNvGrpSpPr/>
          <p:nvPr/>
        </p:nvGrpSpPr>
        <p:grpSpPr>
          <a:xfrm>
            <a:off x="3454401" y="2119581"/>
            <a:ext cx="2624953" cy="293419"/>
            <a:chOff x="2535275" y="2119581"/>
            <a:chExt cx="2632785" cy="293419"/>
          </a:xfrm>
        </p:grpSpPr>
        <p:cxnSp>
          <p:nvCxnSpPr>
            <p:cNvPr id="9" name="AutoShape 5">
              <a:extLst>
                <a:ext uri="{FF2B5EF4-FFF2-40B4-BE49-F238E27FC236}">
                  <a16:creationId xmlns:a16="http://schemas.microsoft.com/office/drawing/2014/main" id="{0360D489-AF59-7D7D-0C9A-41585B42823D}"/>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10" name="Oval 12">
              <a:extLst>
                <a:ext uri="{FF2B5EF4-FFF2-40B4-BE49-F238E27FC236}">
                  <a16:creationId xmlns:a16="http://schemas.microsoft.com/office/drawing/2014/main" id="{73DF15CF-F271-83EF-85BE-01683D896951}"/>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11" name="Group 46">
            <a:extLst>
              <a:ext uri="{FF2B5EF4-FFF2-40B4-BE49-F238E27FC236}">
                <a16:creationId xmlns:a16="http://schemas.microsoft.com/office/drawing/2014/main" id="{325F9320-513B-E247-ACD1-2C7A1EA75E37}"/>
              </a:ext>
            </a:extLst>
          </p:cNvPr>
          <p:cNvGrpSpPr/>
          <p:nvPr/>
        </p:nvGrpSpPr>
        <p:grpSpPr>
          <a:xfrm>
            <a:off x="3352800" y="2730628"/>
            <a:ext cx="3048000" cy="310747"/>
            <a:chOff x="2429304" y="2717799"/>
            <a:chExt cx="3057093" cy="310746"/>
          </a:xfrm>
        </p:grpSpPr>
        <p:cxnSp>
          <p:nvCxnSpPr>
            <p:cNvPr id="12" name="AutoShape 6">
              <a:extLst>
                <a:ext uri="{FF2B5EF4-FFF2-40B4-BE49-F238E27FC236}">
                  <a16:creationId xmlns:a16="http://schemas.microsoft.com/office/drawing/2014/main" id="{73CBAC24-137E-0BE2-B169-0B3BD7DDE799}"/>
                </a:ext>
              </a:extLst>
            </p:cNvPr>
            <p:cNvCxnSpPr>
              <a:cxnSpLocks noChangeShapeType="1"/>
              <a:endCxn id="16" idx="2"/>
            </p:cNvCxnSpPr>
            <p:nvPr/>
          </p:nvCxnSpPr>
          <p:spPr bwMode="auto">
            <a:xfrm>
              <a:off x="2429304" y="2717799"/>
              <a:ext cx="2927962" cy="246181"/>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13" name="Oval 13">
              <a:extLst>
                <a:ext uri="{FF2B5EF4-FFF2-40B4-BE49-F238E27FC236}">
                  <a16:creationId xmlns:a16="http://schemas.microsoft.com/office/drawing/2014/main" id="{F1009ECA-3C49-2D9D-AD94-639C32F16885}"/>
                </a:ext>
              </a:extLst>
            </p:cNvPr>
            <p:cNvSpPr>
              <a:spLocks noChangeArrowheads="1"/>
            </p:cNvSpPr>
            <p:nvPr/>
          </p:nvSpPr>
          <p:spPr bwMode="auto">
            <a:xfrm>
              <a:off x="5357266" y="2899414"/>
              <a:ext cx="129131"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14" name="Group 47">
            <a:extLst>
              <a:ext uri="{FF2B5EF4-FFF2-40B4-BE49-F238E27FC236}">
                <a16:creationId xmlns:a16="http://schemas.microsoft.com/office/drawing/2014/main" id="{C9CE4350-D15B-1817-2422-545BDE0E6384}"/>
              </a:ext>
            </a:extLst>
          </p:cNvPr>
          <p:cNvGrpSpPr/>
          <p:nvPr/>
        </p:nvGrpSpPr>
        <p:grpSpPr>
          <a:xfrm>
            <a:off x="3352800" y="2921002"/>
            <a:ext cx="2700155" cy="865735"/>
            <a:chOff x="2406915" y="2920998"/>
            <a:chExt cx="2708210" cy="865735"/>
          </a:xfrm>
        </p:grpSpPr>
        <p:cxnSp>
          <p:nvCxnSpPr>
            <p:cNvPr id="15" name="AutoShape 7">
              <a:extLst>
                <a:ext uri="{FF2B5EF4-FFF2-40B4-BE49-F238E27FC236}">
                  <a16:creationId xmlns:a16="http://schemas.microsoft.com/office/drawing/2014/main" id="{663CD2A2-44E9-17C3-685D-F15E4688E1AD}"/>
                </a:ext>
              </a:extLst>
            </p:cNvPr>
            <p:cNvCxnSpPr>
              <a:cxnSpLocks noChangeShapeType="1"/>
            </p:cNvCxnSpPr>
            <p:nvPr/>
          </p:nvCxnSpPr>
          <p:spPr bwMode="auto">
            <a:xfrm>
              <a:off x="2406915" y="2920998"/>
              <a:ext cx="2588115" cy="76536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16" name="Oval 14">
              <a:extLst>
                <a:ext uri="{FF2B5EF4-FFF2-40B4-BE49-F238E27FC236}">
                  <a16:creationId xmlns:a16="http://schemas.microsoft.com/office/drawing/2014/main" id="{5AEC4B62-DDDF-B32C-540F-E575EE83ACB0}"/>
                </a:ext>
              </a:extLst>
            </p:cNvPr>
            <p:cNvSpPr>
              <a:spLocks noChangeArrowheads="1"/>
            </p:cNvSpPr>
            <p:nvPr/>
          </p:nvSpPr>
          <p:spPr bwMode="auto">
            <a:xfrm>
              <a:off x="4985994" y="3657601"/>
              <a:ext cx="129131" cy="129132"/>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17" name="Group 48">
            <a:extLst>
              <a:ext uri="{FF2B5EF4-FFF2-40B4-BE49-F238E27FC236}">
                <a16:creationId xmlns:a16="http://schemas.microsoft.com/office/drawing/2014/main" id="{43494729-FE01-0BF9-AE0E-E4B4CDB1409D}"/>
              </a:ext>
            </a:extLst>
          </p:cNvPr>
          <p:cNvGrpSpPr/>
          <p:nvPr/>
        </p:nvGrpSpPr>
        <p:grpSpPr>
          <a:xfrm>
            <a:off x="3251199" y="3124201"/>
            <a:ext cx="2801755" cy="1838605"/>
            <a:chOff x="2357178" y="3124199"/>
            <a:chExt cx="2443419" cy="1600202"/>
          </a:xfrm>
        </p:grpSpPr>
        <p:cxnSp>
          <p:nvCxnSpPr>
            <p:cNvPr id="18" name="AutoShape 8">
              <a:extLst>
                <a:ext uri="{FF2B5EF4-FFF2-40B4-BE49-F238E27FC236}">
                  <a16:creationId xmlns:a16="http://schemas.microsoft.com/office/drawing/2014/main" id="{D0849568-22D0-85A5-5617-5410F49077A0}"/>
                </a:ext>
              </a:extLst>
            </p:cNvPr>
            <p:cNvCxnSpPr>
              <a:cxnSpLocks noChangeShapeType="1"/>
              <a:endCxn id="18" idx="1"/>
            </p:cNvCxnSpPr>
            <p:nvPr/>
          </p:nvCxnSpPr>
          <p:spPr bwMode="auto">
            <a:xfrm>
              <a:off x="2357178" y="3124199"/>
              <a:ext cx="2333198" cy="1489981"/>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19" name="Oval 15">
              <a:extLst>
                <a:ext uri="{FF2B5EF4-FFF2-40B4-BE49-F238E27FC236}">
                  <a16:creationId xmlns:a16="http://schemas.microsoft.com/office/drawing/2014/main" id="{AE587ED7-BA52-50A5-EB76-D166DDF6A2E6}"/>
                </a:ext>
              </a:extLst>
            </p:cNvPr>
            <p:cNvSpPr>
              <a:spLocks noChangeArrowheads="1"/>
            </p:cNvSpPr>
            <p:nvPr/>
          </p:nvSpPr>
          <p:spPr bwMode="auto">
            <a:xfrm>
              <a:off x="4671466" y="4595269"/>
              <a:ext cx="129131" cy="129132"/>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20" name="Picture 4">
            <a:extLst>
              <a:ext uri="{FF2B5EF4-FFF2-40B4-BE49-F238E27FC236}">
                <a16:creationId xmlns:a16="http://schemas.microsoft.com/office/drawing/2014/main" id="{604981CC-5481-C229-D0A7-354A47149082}"/>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grpSp>
        <p:nvGrpSpPr>
          <p:cNvPr id="25" name="Group 48">
            <a:extLst>
              <a:ext uri="{FF2B5EF4-FFF2-40B4-BE49-F238E27FC236}">
                <a16:creationId xmlns:a16="http://schemas.microsoft.com/office/drawing/2014/main" id="{AFA2F9D0-BA7D-8BFA-B504-DB1390958005}"/>
              </a:ext>
            </a:extLst>
          </p:cNvPr>
          <p:cNvGrpSpPr/>
          <p:nvPr/>
        </p:nvGrpSpPr>
        <p:grpSpPr>
          <a:xfrm rot="609465">
            <a:off x="2976870" y="3911476"/>
            <a:ext cx="3302898" cy="1790473"/>
            <a:chOff x="2357178" y="3124199"/>
            <a:chExt cx="2443419" cy="1600202"/>
          </a:xfrm>
        </p:grpSpPr>
        <p:cxnSp>
          <p:nvCxnSpPr>
            <p:cNvPr id="26" name="AutoShape 8">
              <a:extLst>
                <a:ext uri="{FF2B5EF4-FFF2-40B4-BE49-F238E27FC236}">
                  <a16:creationId xmlns:a16="http://schemas.microsoft.com/office/drawing/2014/main" id="{A2E4E47D-46E6-AFD0-0E21-69B787BB7011}"/>
                </a:ext>
              </a:extLst>
            </p:cNvPr>
            <p:cNvCxnSpPr>
              <a:cxnSpLocks noChangeShapeType="1"/>
              <a:endCxn id="26" idx="1"/>
            </p:cNvCxnSpPr>
            <p:nvPr/>
          </p:nvCxnSpPr>
          <p:spPr bwMode="auto">
            <a:xfrm>
              <a:off x="2357178" y="3124199"/>
              <a:ext cx="2333198" cy="1489981"/>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27" name="Oval 15">
              <a:extLst>
                <a:ext uri="{FF2B5EF4-FFF2-40B4-BE49-F238E27FC236}">
                  <a16:creationId xmlns:a16="http://schemas.microsoft.com/office/drawing/2014/main" id="{6D48B8A3-34C8-5BED-4AAA-0794277DCAD7}"/>
                </a:ext>
              </a:extLst>
            </p:cNvPr>
            <p:cNvSpPr>
              <a:spLocks noChangeArrowheads="1"/>
            </p:cNvSpPr>
            <p:nvPr/>
          </p:nvSpPr>
          <p:spPr bwMode="auto">
            <a:xfrm>
              <a:off x="4671466" y="4595269"/>
              <a:ext cx="129131" cy="129132"/>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21506" name="Picture 2" descr="Implementação do SESMT na sua empresa - por que é importante? — Casa do EPI">
            <a:extLst>
              <a:ext uri="{FF2B5EF4-FFF2-40B4-BE49-F238E27FC236}">
                <a16:creationId xmlns:a16="http://schemas.microsoft.com/office/drawing/2014/main" id="{43C46F02-E9D1-F005-6DEF-A48341E1B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635" y="1703084"/>
            <a:ext cx="1826218" cy="1711963"/>
          </a:xfrm>
          <a:prstGeom prst="ellipse">
            <a:avLst/>
          </a:prstGeom>
          <a:noFill/>
          <a:extLst>
            <a:ext uri="{909E8E84-426E-40DD-AFC4-6F175D3DCCD1}">
              <a14:hiddenFill xmlns:a14="http://schemas.microsoft.com/office/drawing/2010/main">
                <a:solidFill>
                  <a:srgbClr val="FFFFFF"/>
                </a:solidFill>
              </a14:hiddenFill>
            </a:ext>
          </a:extLst>
        </p:spPr>
      </p:pic>
      <p:pic>
        <p:nvPicPr>
          <p:cNvPr id="21" name="Imagem 20" descr="Uma imagem contendo Texto&#10;&#10;Descrição gerada automaticamente">
            <a:extLst>
              <a:ext uri="{FF2B5EF4-FFF2-40B4-BE49-F238E27FC236}">
                <a16:creationId xmlns:a16="http://schemas.microsoft.com/office/drawing/2014/main" id="{4E183EF8-2089-6278-E5B0-D6CE33CAD887}"/>
              </a:ext>
            </a:extLst>
          </p:cNvPr>
          <p:cNvPicPr>
            <a:picLocks noChangeAspect="1"/>
          </p:cNvPicPr>
          <p:nvPr/>
        </p:nvPicPr>
        <p:blipFill>
          <a:blip r:embed="rId4"/>
          <a:stretch>
            <a:fillRect/>
          </a:stretch>
        </p:blipFill>
        <p:spPr>
          <a:xfrm>
            <a:off x="9916886" y="88231"/>
            <a:ext cx="1934285" cy="551218"/>
          </a:xfrm>
          <a:prstGeom prst="rect">
            <a:avLst/>
          </a:prstGeom>
        </p:spPr>
      </p:pic>
    </p:spTree>
    <p:extLst>
      <p:ext uri="{BB962C8B-B14F-4D97-AF65-F5344CB8AC3E}">
        <p14:creationId xmlns:p14="http://schemas.microsoft.com/office/powerpoint/2010/main" val="212838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grpId="0" nodeType="clickEffect">
                                  <p:stCondLst>
                                    <p:cond delay="0"/>
                                  </p:stCondLst>
                                  <p:childTnLst>
                                    <p:animEffect transition="out" filter="fade">
                                      <p:cBhvr>
                                        <p:cTn id="27" dur="500" tmFilter="0, 0; .2, .5; .8, .5; 1, 0"/>
                                        <p:tgtEl>
                                          <p:spTgt spid="2"/>
                                        </p:tgtEl>
                                      </p:cBhvr>
                                    </p:animEffect>
                                    <p:animScale>
                                      <p:cBhvr>
                                        <p:cTn id="28"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err="1">
                <a:solidFill>
                  <a:schemeClr val="bg1"/>
                </a:solidFill>
                <a:ea typeface="华文圆体 Regular" panose="020F0502040101010101" pitchFamily="34" charset="-122"/>
                <a:cs typeface="Yuanti SC" charset="-122"/>
              </a:rPr>
              <a:t>Registro</a:t>
            </a:r>
            <a:r>
              <a:rPr kumimoji="1" lang="en-US" altLang="zh-CN" sz="2400" b="1" dirty="0">
                <a:solidFill>
                  <a:schemeClr val="bg1"/>
                </a:solidFill>
                <a:ea typeface="华文圆体 Regular" panose="020F0502040101010101" pitchFamily="34" charset="-122"/>
                <a:cs typeface="Yuanti SC" charset="-122"/>
              </a:rPr>
              <a:t> do SESMT</a:t>
            </a:r>
          </a:p>
        </p:txBody>
      </p:sp>
      <p:sp>
        <p:nvSpPr>
          <p:cNvPr id="3" name="Retângulo 2">
            <a:extLst>
              <a:ext uri="{FF2B5EF4-FFF2-40B4-BE49-F238E27FC236}">
                <a16:creationId xmlns:a16="http://schemas.microsoft.com/office/drawing/2014/main" id="{976D51EC-BFD5-7CA3-5A7D-AA6ADF6DC248}"/>
              </a:ext>
            </a:extLst>
          </p:cNvPr>
          <p:cNvSpPr/>
          <p:nvPr/>
        </p:nvSpPr>
        <p:spPr>
          <a:xfrm>
            <a:off x="0" y="2763324"/>
            <a:ext cx="10845800" cy="724943"/>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AutoShape 17">
            <a:extLst>
              <a:ext uri="{FF2B5EF4-FFF2-40B4-BE49-F238E27FC236}">
                <a16:creationId xmlns:a16="http://schemas.microsoft.com/office/drawing/2014/main" id="{F00ACF43-0286-1C51-E5BC-89422722732D}"/>
              </a:ext>
            </a:extLst>
          </p:cNvPr>
          <p:cNvSpPr>
            <a:spLocks/>
          </p:cNvSpPr>
          <p:nvPr/>
        </p:nvSpPr>
        <p:spPr bwMode="auto">
          <a:xfrm rot="19731743">
            <a:off x="2577076" y="1695424"/>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2" name="文本框 1">
            <a:extLst>
              <a:ext uri="{FF2B5EF4-FFF2-40B4-BE49-F238E27FC236}">
                <a16:creationId xmlns:a16="http://schemas.microsoft.com/office/drawing/2014/main" id="{C673A66A-E92D-0ABC-C91F-E8054EFFDA4D}"/>
              </a:ext>
            </a:extLst>
          </p:cNvPr>
          <p:cNvSpPr txBox="1"/>
          <p:nvPr/>
        </p:nvSpPr>
        <p:spPr>
          <a:xfrm>
            <a:off x="2941216" y="1887143"/>
            <a:ext cx="674275" cy="830997"/>
          </a:xfrm>
          <a:prstGeom prst="rect">
            <a:avLst/>
          </a:prstGeom>
          <a:noFill/>
        </p:spPr>
        <p:txBody>
          <a:bodyPr wrap="square" rtlCol="0">
            <a:spAutoFit/>
          </a:bodyPr>
          <a:lstStyle/>
          <a:p>
            <a:pPr algn="ctr"/>
            <a:r>
              <a:rPr kumimoji="1" lang="pt-BR" altLang="zh-CN" sz="4800" dirty="0">
                <a:solidFill>
                  <a:schemeClr val="bg1"/>
                </a:solidFill>
                <a:latin typeface="Impact" panose="020B0806030902050204" pitchFamily="34" charset="0"/>
                <a:ea typeface="华文圆体 Regular" panose="020F0502040101010101" pitchFamily="34" charset="-122"/>
                <a:cs typeface="Yuanti SC" charset="-122"/>
              </a:rPr>
              <a:t>?</a:t>
            </a:r>
            <a:endParaRPr kumimoji="1" lang="zh-CN" altLang="en-US" sz="48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6" name="文本框 1">
            <a:extLst>
              <a:ext uri="{FF2B5EF4-FFF2-40B4-BE49-F238E27FC236}">
                <a16:creationId xmlns:a16="http://schemas.microsoft.com/office/drawing/2014/main" id="{71AB2E6A-F111-7B2F-5D40-08E6974A50E4}"/>
              </a:ext>
            </a:extLst>
          </p:cNvPr>
          <p:cNvSpPr txBox="1"/>
          <p:nvPr/>
        </p:nvSpPr>
        <p:spPr>
          <a:xfrm>
            <a:off x="3980658" y="2814736"/>
            <a:ext cx="6794499" cy="2805063"/>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Como deve ser formalizado o SESMT? </a:t>
            </a:r>
          </a:p>
          <a:p>
            <a:pPr>
              <a:lnSpc>
                <a:spcPct val="150000"/>
              </a:lnSpc>
            </a:pPr>
            <a:endParaRPr kumimoji="1" lang="pt-BR" altLang="zh-CN" sz="2400" b="1" dirty="0">
              <a:solidFill>
                <a:schemeClr val="bg1"/>
              </a:solidFill>
              <a:latin typeface="+mj-lt"/>
              <a:ea typeface="华文圆体 Regular" panose="020F0502040101010101" pitchFamily="34" charset="-122"/>
              <a:cs typeface="Yuanti SC" charset="-122"/>
            </a:endParaRPr>
          </a:p>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A resposta também está na NR-04 SESMT: a formalização ou registro do SESMT deve ser feito por meio do portal gov.br.</a:t>
            </a:r>
          </a:p>
        </p:txBody>
      </p:sp>
      <p:pic>
        <p:nvPicPr>
          <p:cNvPr id="9" name="Imagem 8" descr="Uma imagem contendo Texto&#10;&#10;Descrição gerada automaticamente">
            <a:extLst>
              <a:ext uri="{FF2B5EF4-FFF2-40B4-BE49-F238E27FC236}">
                <a16:creationId xmlns:a16="http://schemas.microsoft.com/office/drawing/2014/main" id="{DB2BF63C-D3EA-202E-D9DF-BEB2D4AC060F}"/>
              </a:ext>
            </a:extLst>
          </p:cNvPr>
          <p:cNvPicPr>
            <a:picLocks noChangeAspect="1"/>
          </p:cNvPicPr>
          <p:nvPr/>
        </p:nvPicPr>
        <p:blipFill>
          <a:blip r:embed="rId2"/>
          <a:stretch>
            <a:fillRect/>
          </a:stretch>
        </p:blipFill>
        <p:spPr>
          <a:xfrm>
            <a:off x="9916886" y="88231"/>
            <a:ext cx="1934285" cy="551218"/>
          </a:xfrm>
          <a:prstGeom prst="rect">
            <a:avLst/>
          </a:prstGeom>
        </p:spPr>
      </p:pic>
    </p:spTree>
    <p:extLst>
      <p:ext uri="{BB962C8B-B14F-4D97-AF65-F5344CB8AC3E}">
        <p14:creationId xmlns:p14="http://schemas.microsoft.com/office/powerpoint/2010/main" val="37994811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Cantos Arredondados 5">
            <a:extLst>
              <a:ext uri="{FF2B5EF4-FFF2-40B4-BE49-F238E27FC236}">
                <a16:creationId xmlns:a16="http://schemas.microsoft.com/office/drawing/2014/main" id="{31814C90-876B-7565-C446-FB80E9DD0A29}"/>
              </a:ext>
            </a:extLst>
          </p:cNvPr>
          <p:cNvSpPr/>
          <p:nvPr/>
        </p:nvSpPr>
        <p:spPr>
          <a:xfrm>
            <a:off x="2700068" y="2691442"/>
            <a:ext cx="9278815" cy="4010448"/>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err="1">
                <a:solidFill>
                  <a:schemeClr val="bg1"/>
                </a:solidFill>
                <a:ea typeface="华文圆体 Regular" panose="020F0502040101010101" pitchFamily="34" charset="-122"/>
                <a:cs typeface="Yuanti SC" charset="-122"/>
              </a:rPr>
              <a:t>Registro</a:t>
            </a:r>
            <a:r>
              <a:rPr kumimoji="1" lang="en-US" altLang="zh-CN" sz="2400" b="1" dirty="0">
                <a:solidFill>
                  <a:schemeClr val="bg1"/>
                </a:solidFill>
                <a:ea typeface="华文圆体 Regular" panose="020F0502040101010101" pitchFamily="34" charset="-122"/>
                <a:cs typeface="Yuanti SC" charset="-122"/>
              </a:rPr>
              <a:t> do SESMT</a:t>
            </a:r>
          </a:p>
        </p:txBody>
      </p:sp>
      <p:sp>
        <p:nvSpPr>
          <p:cNvPr id="7" name="文本框 1">
            <a:extLst>
              <a:ext uri="{FF2B5EF4-FFF2-40B4-BE49-F238E27FC236}">
                <a16:creationId xmlns:a16="http://schemas.microsoft.com/office/drawing/2014/main" id="{9A8099D6-E3FD-04D7-E1EF-ACF9EE673C12}"/>
              </a:ext>
            </a:extLst>
          </p:cNvPr>
          <p:cNvSpPr txBox="1"/>
          <p:nvPr/>
        </p:nvSpPr>
        <p:spPr>
          <a:xfrm>
            <a:off x="3108235" y="2691442"/>
            <a:ext cx="9201330" cy="3913059"/>
          </a:xfrm>
          <a:prstGeom prst="rect">
            <a:avLst/>
          </a:prstGeom>
          <a:noFill/>
        </p:spPr>
        <p:txBody>
          <a:bodyPr wrap="square" rtlCol="0">
            <a:spAutoFit/>
          </a:bodyPr>
          <a:lstStyle/>
          <a:p>
            <a:pPr>
              <a:lnSpc>
                <a:spcPct val="150000"/>
              </a:lnSpc>
            </a:pPr>
            <a:r>
              <a:rPr kumimoji="1" lang="pt-BR" altLang="zh-CN" sz="2400" b="1" dirty="0">
                <a:solidFill>
                  <a:schemeClr val="bg2">
                    <a:lumMod val="25000"/>
                  </a:schemeClr>
                </a:solidFill>
                <a:latin typeface="+mj-lt"/>
                <a:ea typeface="华文圆体 Regular" panose="020F0502040101010101" pitchFamily="34" charset="-122"/>
                <a:cs typeface="Yuanti SC" charset="-122"/>
              </a:rPr>
              <a:t>Segundo o próprio site do GOV: “As empresas privadas e públicas, os órgãos públicos da administração direta e indireta e dos poderes Legislativo e Judiciário, que possuam empregados regidos pela Consolidação das Leis do Trabalho – CLT, observado o dimensionamento vinculado à gradação do risco da atividade principal e ao número total de empregados do estabelecimento, conforme disposto nos Anexos I e II da Norma Regulamentadora de Segurança e Saúde no Trabalho nº 4 – NR 4.”</a:t>
            </a:r>
          </a:p>
        </p:txBody>
      </p:sp>
      <p:pic>
        <p:nvPicPr>
          <p:cNvPr id="8" name="Picture 2">
            <a:extLst>
              <a:ext uri="{FF2B5EF4-FFF2-40B4-BE49-F238E27FC236}">
                <a16:creationId xmlns:a16="http://schemas.microsoft.com/office/drawing/2014/main" id="{797E81D3-BECC-E926-8E01-D4CFFE706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117" y="3470415"/>
            <a:ext cx="2564436" cy="2437495"/>
          </a:xfrm>
          <a:prstGeom prst="ellipse">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03E5031C-6ED4-1B4A-4B5A-C6FA1A6568E5}"/>
              </a:ext>
            </a:extLst>
          </p:cNvPr>
          <p:cNvSpPr/>
          <p:nvPr/>
        </p:nvSpPr>
        <p:spPr>
          <a:xfrm>
            <a:off x="0" y="1554334"/>
            <a:ext cx="7708900" cy="724943"/>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文本框 1">
            <a:extLst>
              <a:ext uri="{FF2B5EF4-FFF2-40B4-BE49-F238E27FC236}">
                <a16:creationId xmlns:a16="http://schemas.microsoft.com/office/drawing/2014/main" id="{326E1507-4092-55D6-2B21-3FAD829BA966}"/>
              </a:ext>
            </a:extLst>
          </p:cNvPr>
          <p:cNvSpPr txBox="1"/>
          <p:nvPr/>
        </p:nvSpPr>
        <p:spPr>
          <a:xfrm>
            <a:off x="372449" y="1554334"/>
            <a:ext cx="6532198" cy="589072"/>
          </a:xfrm>
          <a:prstGeom prst="rect">
            <a:avLst/>
          </a:prstGeom>
          <a:noFill/>
        </p:spPr>
        <p:txBody>
          <a:bodyPr wrap="square" rtlCol="0">
            <a:spAutoFit/>
          </a:bodyPr>
          <a:lstStyle/>
          <a:p>
            <a:pPr>
              <a:lnSpc>
                <a:spcPct val="150000"/>
              </a:lnSpc>
            </a:pPr>
            <a:r>
              <a:rPr kumimoji="1" lang="pt-BR" altLang="zh-CN" sz="2400" b="1" dirty="0">
                <a:solidFill>
                  <a:schemeClr val="bg2">
                    <a:lumMod val="25000"/>
                  </a:schemeClr>
                </a:solidFill>
                <a:latin typeface="+mj-lt"/>
                <a:ea typeface="华文圆体 Regular" panose="020F0502040101010101" pitchFamily="34" charset="-122"/>
                <a:cs typeface="Yuanti SC" charset="-122"/>
              </a:rPr>
              <a:t>Quem pode usar o portal para cadastro do SESMT?</a:t>
            </a:r>
          </a:p>
        </p:txBody>
      </p:sp>
      <p:pic>
        <p:nvPicPr>
          <p:cNvPr id="13" name="Imagem 12" descr="Uma imagem contendo Texto&#10;&#10;Descrição gerada automaticamente">
            <a:extLst>
              <a:ext uri="{FF2B5EF4-FFF2-40B4-BE49-F238E27FC236}">
                <a16:creationId xmlns:a16="http://schemas.microsoft.com/office/drawing/2014/main" id="{CB0ABECB-A26B-7C88-A6C6-238460EC8F32}"/>
              </a:ext>
            </a:extLst>
          </p:cNvPr>
          <p:cNvPicPr>
            <a:picLocks noChangeAspect="1"/>
          </p:cNvPicPr>
          <p:nvPr/>
        </p:nvPicPr>
        <p:blipFill>
          <a:blip r:embed="rId3"/>
          <a:stretch>
            <a:fillRect/>
          </a:stretch>
        </p:blipFill>
        <p:spPr>
          <a:xfrm>
            <a:off x="10358853" y="178483"/>
            <a:ext cx="1620030" cy="461664"/>
          </a:xfrm>
          <a:prstGeom prst="rect">
            <a:avLst/>
          </a:prstGeom>
        </p:spPr>
      </p:pic>
    </p:spTree>
    <p:extLst>
      <p:ext uri="{BB962C8B-B14F-4D97-AF65-F5344CB8AC3E}">
        <p14:creationId xmlns:p14="http://schemas.microsoft.com/office/powerpoint/2010/main" val="175660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Agrupar 7">
            <a:extLst>
              <a:ext uri="{FF2B5EF4-FFF2-40B4-BE49-F238E27FC236}">
                <a16:creationId xmlns:a16="http://schemas.microsoft.com/office/drawing/2014/main" id="{FDDEC296-1822-697F-9DE1-32EE4E83A2C3}"/>
              </a:ext>
            </a:extLst>
          </p:cNvPr>
          <p:cNvGrpSpPr/>
          <p:nvPr/>
        </p:nvGrpSpPr>
        <p:grpSpPr>
          <a:xfrm>
            <a:off x="1427547" y="1827971"/>
            <a:ext cx="10579720" cy="966029"/>
            <a:chOff x="498929" y="906324"/>
            <a:chExt cx="11331136" cy="3179633"/>
          </a:xfrm>
        </p:grpSpPr>
        <p:sp>
          <p:nvSpPr>
            <p:cNvPr id="3" name="Shape 1267">
              <a:extLst>
                <a:ext uri="{FF2B5EF4-FFF2-40B4-BE49-F238E27FC236}">
                  <a16:creationId xmlns:a16="http://schemas.microsoft.com/office/drawing/2014/main" id="{4624A79B-3D4A-DCBE-9D2B-8BC3CC8F187E}"/>
                </a:ext>
              </a:extLst>
            </p:cNvPr>
            <p:cNvSpPr/>
            <p:nvPr/>
          </p:nvSpPr>
          <p:spPr>
            <a:xfrm>
              <a:off x="585123" y="1184129"/>
              <a:ext cx="11244942" cy="2901828"/>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5" name="Shape 1267">
              <a:extLst>
                <a:ext uri="{FF2B5EF4-FFF2-40B4-BE49-F238E27FC236}">
                  <a16:creationId xmlns:a16="http://schemas.microsoft.com/office/drawing/2014/main" id="{A925F419-BD4F-4123-7F4F-80ACA3985E41}"/>
                </a:ext>
              </a:extLst>
            </p:cNvPr>
            <p:cNvSpPr/>
            <p:nvPr/>
          </p:nvSpPr>
          <p:spPr>
            <a:xfrm>
              <a:off x="498929" y="906324"/>
              <a:ext cx="11244942" cy="2901828"/>
            </a:xfrm>
            <a:prstGeom prst="rect">
              <a:avLst/>
            </a:prstGeom>
            <a:solidFill>
              <a:srgbClr val="4BC9D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grpSp>
      <p:sp>
        <p:nvSpPr>
          <p:cNvPr id="6" name="文本框 1">
            <a:extLst>
              <a:ext uri="{FF2B5EF4-FFF2-40B4-BE49-F238E27FC236}">
                <a16:creationId xmlns:a16="http://schemas.microsoft.com/office/drawing/2014/main" id="{0AE798FB-19C2-93F3-63E7-857756578995}"/>
              </a:ext>
            </a:extLst>
          </p:cNvPr>
          <p:cNvSpPr txBox="1"/>
          <p:nvPr/>
        </p:nvSpPr>
        <p:spPr>
          <a:xfrm>
            <a:off x="2893194" y="1874273"/>
            <a:ext cx="8592133" cy="3903504"/>
          </a:xfrm>
          <a:prstGeom prst="rect">
            <a:avLst/>
          </a:prstGeom>
          <a:noFill/>
        </p:spPr>
        <p:txBody>
          <a:bodyPr wrap="square" rtlCol="0">
            <a:spAutoFit/>
          </a:bodyPr>
          <a:lstStyle/>
          <a:p>
            <a:pPr>
              <a:lnSpc>
                <a:spcPct val="150000"/>
              </a:lnSpc>
            </a:pPr>
            <a:r>
              <a:rPr kumimoji="1" lang="pt-BR" altLang="zh-CN" sz="2800" b="1" dirty="0">
                <a:solidFill>
                  <a:schemeClr val="bg1"/>
                </a:solidFill>
                <a:latin typeface="+mj-lt"/>
                <a:ea typeface="华文圆体 Regular" panose="020F0502040101010101" pitchFamily="34" charset="-122"/>
                <a:cs typeface="Yuanti SC" charset="-122"/>
              </a:rPr>
              <a:t>Quais os requisitos necessários para o solicitante?</a:t>
            </a:r>
          </a:p>
          <a:p>
            <a:pPr>
              <a:lnSpc>
                <a:spcPct val="150000"/>
              </a:lnSpc>
            </a:pPr>
            <a:endParaRPr kumimoji="1" lang="pt-BR" altLang="zh-CN" sz="2800" b="1" dirty="0">
              <a:solidFill>
                <a:schemeClr val="bg1"/>
              </a:solidFill>
              <a:latin typeface="+mj-lt"/>
              <a:ea typeface="华文圆体 Regular" panose="020F0502040101010101" pitchFamily="34" charset="-122"/>
              <a:cs typeface="Yuanti SC" charset="-122"/>
            </a:endParaRPr>
          </a:p>
          <a:p>
            <a:pPr>
              <a:lnSpc>
                <a:spcPct val="150000"/>
              </a:lnSpc>
            </a:pPr>
            <a:r>
              <a:rPr kumimoji="1" lang="pt-BR" altLang="zh-CN" sz="2800" b="1" dirty="0">
                <a:solidFill>
                  <a:schemeClr val="bg1"/>
                </a:solidFill>
                <a:latin typeface="+mj-lt"/>
                <a:ea typeface="华文圆体 Regular" panose="020F0502040101010101" pitchFamily="34" charset="-122"/>
                <a:cs typeface="Yuanti SC" charset="-122"/>
              </a:rPr>
              <a:t>O usuário deve ser vinculado ao CNPJ da organização que irá registrar o SESMT.</a:t>
            </a:r>
          </a:p>
          <a:p>
            <a:pPr>
              <a:lnSpc>
                <a:spcPct val="150000"/>
              </a:lnSpc>
            </a:pPr>
            <a:endParaRPr kumimoji="1" lang="pt-BR" altLang="zh-CN" sz="2800" b="1" dirty="0">
              <a:solidFill>
                <a:schemeClr val="bg1"/>
              </a:solidFill>
              <a:latin typeface="+mj-lt"/>
              <a:ea typeface="华文圆体 Regular" panose="020F0502040101010101" pitchFamily="34" charset="-122"/>
              <a:cs typeface="Yuanti SC" charset="-122"/>
            </a:endParaRPr>
          </a:p>
          <a:p>
            <a:pPr>
              <a:lnSpc>
                <a:spcPct val="150000"/>
              </a:lnSpc>
            </a:pPr>
            <a:r>
              <a:rPr kumimoji="1" lang="pt-BR" altLang="zh-CN" sz="2800" b="1" dirty="0">
                <a:solidFill>
                  <a:schemeClr val="bg1"/>
                </a:solidFill>
                <a:latin typeface="+mj-lt"/>
                <a:ea typeface="华文圆体 Regular" panose="020F0502040101010101" pitchFamily="34" charset="-122"/>
                <a:cs typeface="Yuanti SC" charset="-122"/>
              </a:rPr>
              <a:t>Visite o portal do GOV para mais informações.</a:t>
            </a:r>
          </a:p>
        </p:txBody>
      </p:sp>
      <p:sp>
        <p:nvSpPr>
          <p:cNvPr id="9" name="文本框 1">
            <a:extLst>
              <a:ext uri="{FF2B5EF4-FFF2-40B4-BE49-F238E27FC236}">
                <a16:creationId xmlns:a16="http://schemas.microsoft.com/office/drawing/2014/main" id="{DE7584BC-0521-7573-207B-16275F3F1FB8}"/>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err="1">
                <a:solidFill>
                  <a:schemeClr val="bg1"/>
                </a:solidFill>
                <a:ea typeface="华文圆体 Regular" panose="020F0502040101010101" pitchFamily="34" charset="-122"/>
                <a:cs typeface="Yuanti SC" charset="-122"/>
              </a:rPr>
              <a:t>Registro</a:t>
            </a:r>
            <a:r>
              <a:rPr kumimoji="1" lang="en-US" altLang="zh-CN" sz="2400" b="1" dirty="0">
                <a:solidFill>
                  <a:schemeClr val="bg1"/>
                </a:solidFill>
                <a:ea typeface="华文圆体 Regular" panose="020F0502040101010101" pitchFamily="34" charset="-122"/>
                <a:cs typeface="Yuanti SC" charset="-122"/>
              </a:rPr>
              <a:t> do SESMT</a:t>
            </a:r>
          </a:p>
        </p:txBody>
      </p:sp>
      <p:grpSp>
        <p:nvGrpSpPr>
          <p:cNvPr id="10" name="Agrupar 9">
            <a:extLst>
              <a:ext uri="{FF2B5EF4-FFF2-40B4-BE49-F238E27FC236}">
                <a16:creationId xmlns:a16="http://schemas.microsoft.com/office/drawing/2014/main" id="{1F0A4C7F-004B-5A0B-A598-A50755724A57}"/>
              </a:ext>
            </a:extLst>
          </p:cNvPr>
          <p:cNvGrpSpPr/>
          <p:nvPr/>
        </p:nvGrpSpPr>
        <p:grpSpPr>
          <a:xfrm>
            <a:off x="1638588" y="3573818"/>
            <a:ext cx="944769" cy="664909"/>
            <a:chOff x="3747406" y="681717"/>
            <a:chExt cx="2308225" cy="1924050"/>
          </a:xfrm>
        </p:grpSpPr>
        <p:sp>
          <p:nvSpPr>
            <p:cNvPr id="11" name="Freeform 11">
              <a:extLst>
                <a:ext uri="{FF2B5EF4-FFF2-40B4-BE49-F238E27FC236}">
                  <a16:creationId xmlns:a16="http://schemas.microsoft.com/office/drawing/2014/main" id="{8ED781D8-B978-840D-0D07-0139A9BE7E3C}"/>
                </a:ext>
              </a:extLst>
            </p:cNvPr>
            <p:cNvSpPr>
              <a:spLocks/>
            </p:cNvSpPr>
            <p:nvPr/>
          </p:nvSpPr>
          <p:spPr bwMode="auto">
            <a:xfrm>
              <a:off x="3753756" y="764267"/>
              <a:ext cx="2290763"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2" name="Freeform 12">
              <a:extLst>
                <a:ext uri="{FF2B5EF4-FFF2-40B4-BE49-F238E27FC236}">
                  <a16:creationId xmlns:a16="http://schemas.microsoft.com/office/drawing/2014/main" id="{D15C5C38-6BE1-79FD-02E3-39FEDE372A22}"/>
                </a:ext>
              </a:extLst>
            </p:cNvPr>
            <p:cNvSpPr>
              <a:spLocks/>
            </p:cNvSpPr>
            <p:nvPr/>
          </p:nvSpPr>
          <p:spPr bwMode="auto">
            <a:xfrm>
              <a:off x="3747406" y="681717"/>
              <a:ext cx="2308225" cy="1795463"/>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7 w 615"/>
                <a:gd name="T15" fmla="*/ 260 h 476"/>
                <a:gd name="T16" fmla="*/ 157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7" y="260"/>
                    <a:pt x="157" y="260"/>
                    <a:pt x="157" y="260"/>
                  </a:cubicBezTo>
                  <a:cubicBezTo>
                    <a:pt x="168" y="247"/>
                    <a:pt x="168" y="229"/>
                    <a:pt x="157"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3" name="Shape 2784">
              <a:extLst>
                <a:ext uri="{FF2B5EF4-FFF2-40B4-BE49-F238E27FC236}">
                  <a16:creationId xmlns:a16="http://schemas.microsoft.com/office/drawing/2014/main" id="{DCAC7E74-16F0-491E-59D5-D12CC0C50AC4}"/>
                </a:ext>
              </a:extLst>
            </p:cNvPr>
            <p:cNvSpPr/>
            <p:nvPr/>
          </p:nvSpPr>
          <p:spPr bwMode="auto">
            <a:xfrm>
              <a:off x="4806947" y="1289502"/>
              <a:ext cx="472621" cy="473983"/>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9045" tIns="19045" rIns="19045" bIns="19045" anchor="ctr"/>
            <a:lstStyle/>
            <a:p>
              <a:pPr defTabSz="228532"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Source Sans Pro Light" charset="0"/>
                <a:ea typeface="Source Sans Pro Light" charset="0"/>
                <a:cs typeface="Source Sans Pro Light" charset="0"/>
                <a:sym typeface="Gill Sans"/>
              </a:endParaRPr>
            </a:p>
          </p:txBody>
        </p:sp>
      </p:grpSp>
      <p:grpSp>
        <p:nvGrpSpPr>
          <p:cNvPr id="14" name="Agrupar 13">
            <a:extLst>
              <a:ext uri="{FF2B5EF4-FFF2-40B4-BE49-F238E27FC236}">
                <a16:creationId xmlns:a16="http://schemas.microsoft.com/office/drawing/2014/main" id="{86FE9AA1-B451-FD64-F299-F084AB1097B3}"/>
              </a:ext>
            </a:extLst>
          </p:cNvPr>
          <p:cNvGrpSpPr/>
          <p:nvPr/>
        </p:nvGrpSpPr>
        <p:grpSpPr>
          <a:xfrm>
            <a:off x="1634040" y="5141246"/>
            <a:ext cx="944769" cy="664909"/>
            <a:chOff x="3747406" y="681717"/>
            <a:chExt cx="2308225" cy="1924050"/>
          </a:xfrm>
        </p:grpSpPr>
        <p:sp>
          <p:nvSpPr>
            <p:cNvPr id="15" name="Freeform 11">
              <a:extLst>
                <a:ext uri="{FF2B5EF4-FFF2-40B4-BE49-F238E27FC236}">
                  <a16:creationId xmlns:a16="http://schemas.microsoft.com/office/drawing/2014/main" id="{D56BA53F-FE70-70E2-FFC3-29AA7948F58D}"/>
                </a:ext>
              </a:extLst>
            </p:cNvPr>
            <p:cNvSpPr>
              <a:spLocks/>
            </p:cNvSpPr>
            <p:nvPr/>
          </p:nvSpPr>
          <p:spPr bwMode="auto">
            <a:xfrm>
              <a:off x="3753756" y="764267"/>
              <a:ext cx="2290763"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6" name="Freeform 12">
              <a:extLst>
                <a:ext uri="{FF2B5EF4-FFF2-40B4-BE49-F238E27FC236}">
                  <a16:creationId xmlns:a16="http://schemas.microsoft.com/office/drawing/2014/main" id="{5B848048-7CE1-CF31-07B5-BC951C307839}"/>
                </a:ext>
              </a:extLst>
            </p:cNvPr>
            <p:cNvSpPr>
              <a:spLocks/>
            </p:cNvSpPr>
            <p:nvPr/>
          </p:nvSpPr>
          <p:spPr bwMode="auto">
            <a:xfrm>
              <a:off x="3747406" y="681717"/>
              <a:ext cx="2308225" cy="1795463"/>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7 w 615"/>
                <a:gd name="T15" fmla="*/ 260 h 476"/>
                <a:gd name="T16" fmla="*/ 157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7" y="260"/>
                    <a:pt x="157" y="260"/>
                    <a:pt x="157" y="260"/>
                  </a:cubicBezTo>
                  <a:cubicBezTo>
                    <a:pt x="168" y="247"/>
                    <a:pt x="168" y="229"/>
                    <a:pt x="157"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7" name="Shape 2784">
              <a:extLst>
                <a:ext uri="{FF2B5EF4-FFF2-40B4-BE49-F238E27FC236}">
                  <a16:creationId xmlns:a16="http://schemas.microsoft.com/office/drawing/2014/main" id="{00D26CEF-94C5-4857-00A5-F56FD551A650}"/>
                </a:ext>
              </a:extLst>
            </p:cNvPr>
            <p:cNvSpPr/>
            <p:nvPr/>
          </p:nvSpPr>
          <p:spPr bwMode="auto">
            <a:xfrm>
              <a:off x="4806947" y="1289502"/>
              <a:ext cx="472621" cy="473983"/>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9045" tIns="19045" rIns="19045" bIns="19045" anchor="ctr"/>
            <a:lstStyle/>
            <a:p>
              <a:pPr defTabSz="228532"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Source Sans Pro Light" charset="0"/>
                <a:ea typeface="Source Sans Pro Light" charset="0"/>
                <a:cs typeface="Source Sans Pro Light" charset="0"/>
                <a:sym typeface="Gill Sans"/>
              </a:endParaRPr>
            </a:p>
          </p:txBody>
        </p:sp>
      </p:grpSp>
      <p:pic>
        <p:nvPicPr>
          <p:cNvPr id="18" name="Imagem 17" descr="Uma imagem contendo Texto&#10;&#10;Descrição gerada automaticamente">
            <a:extLst>
              <a:ext uri="{FF2B5EF4-FFF2-40B4-BE49-F238E27FC236}">
                <a16:creationId xmlns:a16="http://schemas.microsoft.com/office/drawing/2014/main" id="{BFA4F71F-3863-8AB9-559D-C359B81DDCF0}"/>
              </a:ext>
            </a:extLst>
          </p:cNvPr>
          <p:cNvPicPr>
            <a:picLocks noChangeAspect="1"/>
          </p:cNvPicPr>
          <p:nvPr/>
        </p:nvPicPr>
        <p:blipFill>
          <a:blip r:embed="rId2"/>
          <a:stretch>
            <a:fillRect/>
          </a:stretch>
        </p:blipFill>
        <p:spPr>
          <a:xfrm>
            <a:off x="9916886" y="88231"/>
            <a:ext cx="1934285" cy="551218"/>
          </a:xfrm>
          <a:prstGeom prst="rect">
            <a:avLst/>
          </a:prstGeom>
        </p:spPr>
      </p:pic>
    </p:spTree>
    <p:extLst>
      <p:ext uri="{BB962C8B-B14F-4D97-AF65-F5344CB8AC3E}">
        <p14:creationId xmlns:p14="http://schemas.microsoft.com/office/powerpoint/2010/main" val="348096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Simple Certificate Border Template With Blue Color, Simple Certificate  Border, Certificate Border, Templates PNG and Vector with Transparent  Background for Free Download">
            <a:extLst>
              <a:ext uri="{FF2B5EF4-FFF2-40B4-BE49-F238E27FC236}">
                <a16:creationId xmlns:a16="http://schemas.microsoft.com/office/drawing/2014/main" id="{7BE25194-F3EA-0A45-1BE1-8FDCF58F0CD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21" b="90512" l="1250" r="90000">
                        <a14:foregroundMark x1="11667" y1="12235" x2="11667" y2="12235"/>
                        <a14:foregroundMark x1="15417" y1="3620" x2="15417" y2="3620"/>
                        <a14:foregroundMark x1="21667" y1="5618" x2="21667" y2="5618"/>
                        <a14:foregroundMark x1="18167" y1="8989" x2="18167" y2="8989"/>
                        <a14:foregroundMark x1="14083" y1="5993" x2="5500" y2="18602"/>
                        <a14:foregroundMark x1="16583" y1="10237" x2="2000" y2="45194"/>
                        <a14:foregroundMark x1="1250" y1="82147" x2="2083" y2="90512"/>
                        <a14:foregroundMark x1="6000" y1="3121" x2="2167" y2="21598"/>
                        <a14:foregroundMark x1="7417" y1="49563" x2="5917" y2="62422"/>
                        <a14:foregroundMark x1="8500" y1="46692" x2="1500" y2="73034"/>
                        <a14:foregroundMark x1="3333" y1="70287" x2="2500" y2="90512"/>
                        <a14:foregroundMark x1="7750" y1="62297" x2="7750" y2="62297"/>
                        <a14:foregroundMark x1="8583" y1="60674" x2="8583" y2="60674"/>
                        <a14:foregroundMark x1="8917" y1="60300" x2="8917" y2="60300"/>
                        <a14:foregroundMark x1="9750" y1="58552" x2="9750" y2="58552"/>
                        <a14:foregroundMark x1="10167" y1="57678" x2="10167" y2="57678"/>
                        <a14:backgroundMark x1="35917" y1="19351" x2="36000" y2="22846"/>
                      </a14:backgroundRemoval>
                    </a14:imgEffect>
                  </a14:imgLayer>
                </a14:imgProps>
              </a:ext>
              <a:ext uri="{28A0092B-C50C-407E-A947-70E740481C1C}">
                <a14:useLocalDpi xmlns:a14="http://schemas.microsoft.com/office/drawing/2010/main" val="0"/>
              </a:ext>
            </a:extLst>
          </a:blip>
          <a:srcRect/>
          <a:stretch>
            <a:fillRect/>
          </a:stretch>
        </p:blipFill>
        <p:spPr bwMode="auto">
          <a:xfrm>
            <a:off x="20575" y="61389"/>
            <a:ext cx="11994245" cy="6919389"/>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4F5AB8A9-957F-8B28-84E2-81ED316E7AAE}"/>
              </a:ext>
            </a:extLst>
          </p:cNvPr>
          <p:cNvSpPr/>
          <p:nvPr/>
        </p:nvSpPr>
        <p:spPr>
          <a:xfrm>
            <a:off x="7456277" y="4533744"/>
            <a:ext cx="4637754" cy="117209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515CD5F-67F9-50F5-89B0-612E7153B7D6}"/>
              </a:ext>
            </a:extLst>
          </p:cNvPr>
          <p:cNvSpPr/>
          <p:nvPr/>
        </p:nvSpPr>
        <p:spPr>
          <a:xfrm>
            <a:off x="7315198" y="4390505"/>
            <a:ext cx="4637754" cy="117209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116">
            <a:extLst>
              <a:ext uri="{FF2B5EF4-FFF2-40B4-BE49-F238E27FC236}">
                <a16:creationId xmlns:a16="http://schemas.microsoft.com/office/drawing/2014/main" id="{B57ADB5D-22FA-410F-B49B-A5E54B92D59B}"/>
              </a:ext>
            </a:extLst>
          </p:cNvPr>
          <p:cNvSpPr txBox="1"/>
          <p:nvPr/>
        </p:nvSpPr>
        <p:spPr>
          <a:xfrm>
            <a:off x="7253872" y="3219873"/>
            <a:ext cx="3599191" cy="1323439"/>
          </a:xfrm>
          <a:prstGeom prst="rect">
            <a:avLst/>
          </a:prstGeom>
          <a:noFill/>
        </p:spPr>
        <p:txBody>
          <a:bodyPr wrap="square" rtlCol="0" anchor="ctr">
            <a:spAutoFit/>
          </a:bodyPr>
          <a:lstStyle/>
          <a:p>
            <a:r>
              <a:rPr lang="pt-BR" altLang="ko-KR" sz="8000" dirty="0">
                <a:solidFill>
                  <a:schemeClr val="bg1"/>
                </a:solidFill>
                <a:latin typeface="Impact" panose="020B0806030902050204" pitchFamily="34" charset="0"/>
                <a:cs typeface="Arial" pitchFamily="34" charset="0"/>
              </a:rPr>
              <a:t>10</a:t>
            </a:r>
            <a:endParaRPr lang="ko-KR" altLang="en-US" sz="8000" dirty="0">
              <a:solidFill>
                <a:schemeClr val="bg1"/>
              </a:solidFill>
              <a:latin typeface="Impact" panose="020B0806030902050204" pitchFamily="34" charset="0"/>
              <a:cs typeface="Arial" pitchFamily="34" charset="0"/>
            </a:endParaRPr>
          </a:p>
        </p:txBody>
      </p:sp>
      <p:sp>
        <p:nvSpPr>
          <p:cNvPr id="118" name="TextBox 117">
            <a:extLst>
              <a:ext uri="{FF2B5EF4-FFF2-40B4-BE49-F238E27FC236}">
                <a16:creationId xmlns:a16="http://schemas.microsoft.com/office/drawing/2014/main" id="{155A68A0-2380-4E67-8DF4-427ED4BAFEFE}"/>
              </a:ext>
            </a:extLst>
          </p:cNvPr>
          <p:cNvSpPr txBox="1"/>
          <p:nvPr/>
        </p:nvSpPr>
        <p:spPr>
          <a:xfrm>
            <a:off x="7336970" y="4446406"/>
            <a:ext cx="3204262" cy="1077218"/>
          </a:xfrm>
          <a:prstGeom prst="rect">
            <a:avLst/>
          </a:prstGeom>
          <a:noFill/>
        </p:spPr>
        <p:txBody>
          <a:bodyPr wrap="square" rtlCol="0" anchor="ctr">
            <a:spAutoFit/>
          </a:bodyPr>
          <a:lstStyle/>
          <a:p>
            <a:r>
              <a:rPr lang="en-US" altLang="ko-KR" sz="3200" dirty="0" err="1">
                <a:solidFill>
                  <a:schemeClr val="bg1"/>
                </a:solidFill>
                <a:latin typeface="+mj-lt"/>
                <a:cs typeface="Arial" pitchFamily="34" charset="0"/>
              </a:rPr>
              <a:t>Documentos</a:t>
            </a:r>
            <a:r>
              <a:rPr lang="en-US" altLang="ko-KR" sz="3200" dirty="0">
                <a:solidFill>
                  <a:schemeClr val="bg1"/>
                </a:solidFill>
                <a:latin typeface="+mj-lt"/>
                <a:cs typeface="Arial" pitchFamily="34" charset="0"/>
              </a:rPr>
              <a:t> do SESMT</a:t>
            </a:r>
            <a:endParaRPr lang="ko-KR" altLang="en-US" sz="3200" dirty="0">
              <a:solidFill>
                <a:schemeClr val="bg1"/>
              </a:solidFill>
              <a:latin typeface="+mj-lt"/>
              <a:cs typeface="Arial" pitchFamily="34" charset="0"/>
            </a:endParaRPr>
          </a:p>
        </p:txBody>
      </p:sp>
      <p:pic>
        <p:nvPicPr>
          <p:cNvPr id="10" name="Imagem 9" descr="Uma imagem contendo Texto&#10;&#10;Descrição gerada automaticamente">
            <a:extLst>
              <a:ext uri="{FF2B5EF4-FFF2-40B4-BE49-F238E27FC236}">
                <a16:creationId xmlns:a16="http://schemas.microsoft.com/office/drawing/2014/main" id="{75CE02C9-AD70-8CF8-C321-35A5A7826C57}"/>
              </a:ext>
            </a:extLst>
          </p:cNvPr>
          <p:cNvPicPr>
            <a:picLocks noChangeAspect="1"/>
          </p:cNvPicPr>
          <p:nvPr/>
        </p:nvPicPr>
        <p:blipFill>
          <a:blip r:embed="rId4"/>
          <a:stretch>
            <a:fillRect/>
          </a:stretch>
        </p:blipFill>
        <p:spPr>
          <a:xfrm>
            <a:off x="10393132" y="147955"/>
            <a:ext cx="1381839" cy="393786"/>
          </a:xfrm>
          <a:prstGeom prst="rect">
            <a:avLst/>
          </a:prstGeom>
        </p:spPr>
      </p:pic>
      <p:pic>
        <p:nvPicPr>
          <p:cNvPr id="30722" name="Picture 2" descr="Tesseg">
            <a:extLst>
              <a:ext uri="{FF2B5EF4-FFF2-40B4-BE49-F238E27FC236}">
                <a16:creationId xmlns:a16="http://schemas.microsoft.com/office/drawing/2014/main" id="{99FC602D-F2DD-B54E-0D9E-E2E48FF52E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658" y="0"/>
            <a:ext cx="5648325" cy="673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692800"/>
      </p:ext>
    </p:extLst>
  </p:cSld>
  <p:clrMapOvr>
    <a:masterClrMapping/>
  </p:clrMapOvr>
  <p:transition spd="slow">
    <p:wip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err="1">
                <a:solidFill>
                  <a:schemeClr val="bg1"/>
                </a:solidFill>
                <a:ea typeface="华文圆体 Regular" panose="020F0502040101010101" pitchFamily="34" charset="-122"/>
                <a:cs typeface="Yuanti SC" charset="-122"/>
              </a:rPr>
              <a:t>Documentos</a:t>
            </a:r>
            <a:r>
              <a:rPr kumimoji="1" lang="en-US" altLang="zh-CN" sz="2400" b="1" dirty="0">
                <a:solidFill>
                  <a:schemeClr val="bg1"/>
                </a:solidFill>
                <a:ea typeface="华文圆体 Regular" panose="020F0502040101010101" pitchFamily="34" charset="-122"/>
                <a:cs typeface="Yuanti SC" charset="-122"/>
              </a:rPr>
              <a:t> do SESMT</a:t>
            </a:r>
          </a:p>
        </p:txBody>
      </p:sp>
      <p:sp>
        <p:nvSpPr>
          <p:cNvPr id="3" name="Retângulo 2">
            <a:extLst>
              <a:ext uri="{FF2B5EF4-FFF2-40B4-BE49-F238E27FC236}">
                <a16:creationId xmlns:a16="http://schemas.microsoft.com/office/drawing/2014/main" id="{93F2731A-CF11-89AC-9BEE-08D6D100EFC3}"/>
              </a:ext>
            </a:extLst>
          </p:cNvPr>
          <p:cNvSpPr/>
          <p:nvPr/>
        </p:nvSpPr>
        <p:spPr>
          <a:xfrm>
            <a:off x="0" y="3686481"/>
            <a:ext cx="11760200" cy="1791667"/>
          </a:xfrm>
          <a:prstGeom prst="rect">
            <a:avLst/>
          </a:prstGeom>
          <a:solidFill>
            <a:srgbClr val="FDCB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文本框 1">
            <a:extLst>
              <a:ext uri="{FF2B5EF4-FFF2-40B4-BE49-F238E27FC236}">
                <a16:creationId xmlns:a16="http://schemas.microsoft.com/office/drawing/2014/main" id="{F0FFCA5D-1F3F-32C4-8DC5-3E94A4E724F2}"/>
              </a:ext>
            </a:extLst>
          </p:cNvPr>
          <p:cNvSpPr txBox="1"/>
          <p:nvPr/>
        </p:nvSpPr>
        <p:spPr>
          <a:xfrm>
            <a:off x="3273718" y="2093688"/>
            <a:ext cx="8334631" cy="3359061"/>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A NR-04 SESMT não especifica quais os documentos do SESMT, na verdade, nem existe essa expressão. </a:t>
            </a:r>
          </a:p>
          <a:p>
            <a:pPr>
              <a:lnSpc>
                <a:spcPct val="150000"/>
              </a:lnSpc>
            </a:pPr>
            <a:endParaRPr kumimoji="1" lang="pt-BR" altLang="zh-CN" sz="2400" b="1" dirty="0">
              <a:solidFill>
                <a:schemeClr val="bg2">
                  <a:lumMod val="25000"/>
                </a:schemeClr>
              </a:solidFill>
              <a:latin typeface="+mj-lt"/>
              <a:ea typeface="华文圆体 Regular" panose="020F0502040101010101" pitchFamily="34" charset="-122"/>
              <a:cs typeface="Yuanti SC" charset="-122"/>
            </a:endParaRPr>
          </a:p>
          <a:p>
            <a:pPr>
              <a:lnSpc>
                <a:spcPct val="150000"/>
              </a:lnSpc>
            </a:pPr>
            <a:r>
              <a:rPr kumimoji="1" lang="pt-BR" altLang="zh-CN" sz="2400" b="1" dirty="0">
                <a:solidFill>
                  <a:schemeClr val="bg2">
                    <a:lumMod val="25000"/>
                  </a:schemeClr>
                </a:solidFill>
                <a:latin typeface="+mj-lt"/>
                <a:ea typeface="华文圆体 Regular" panose="020F0502040101010101" pitchFamily="34" charset="-122"/>
                <a:cs typeface="Yuanti SC" charset="-122"/>
              </a:rPr>
              <a:t>Mas, com base na leitura atenta da NR-04 SESMT, e considerando também o já exposto aqui no treinamento, podemos sugerir o seguinte:</a:t>
            </a:r>
            <a:endParaRPr kumimoji="1" lang="zh-CN" altLang="en-US" sz="2400" b="1" dirty="0">
              <a:solidFill>
                <a:schemeClr val="bg2">
                  <a:lumMod val="25000"/>
                </a:schemeClr>
              </a:solidFill>
              <a:latin typeface="+mj-lt"/>
              <a:ea typeface="华文圆体 Regular" panose="020F0502040101010101" pitchFamily="34" charset="-122"/>
              <a:cs typeface="Yuanti SC" charset="-122"/>
            </a:endParaRPr>
          </a:p>
        </p:txBody>
      </p:sp>
      <p:sp>
        <p:nvSpPr>
          <p:cNvPr id="6" name="AutoShape 19">
            <a:extLst>
              <a:ext uri="{FF2B5EF4-FFF2-40B4-BE49-F238E27FC236}">
                <a16:creationId xmlns:a16="http://schemas.microsoft.com/office/drawing/2014/main" id="{16A6BA1C-0D16-E1A7-96BC-E8E492CCCDB6}"/>
              </a:ext>
            </a:extLst>
          </p:cNvPr>
          <p:cNvSpPr>
            <a:spLocks/>
          </p:cNvSpPr>
          <p:nvPr/>
        </p:nvSpPr>
        <p:spPr bwMode="auto">
          <a:xfrm>
            <a:off x="905197" y="3924300"/>
            <a:ext cx="1364995" cy="1390036"/>
          </a:xfrm>
          <a:prstGeom prst="roundRect">
            <a:avLst>
              <a:gd name="adj" fmla="val 8333"/>
            </a:avLst>
          </a:prstGeom>
          <a:solidFill>
            <a:schemeClr val="tx1">
              <a:lumMod val="85000"/>
              <a:lumOff val="15000"/>
            </a:schemeClr>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7" name="AutoShape 19">
            <a:extLst>
              <a:ext uri="{FF2B5EF4-FFF2-40B4-BE49-F238E27FC236}">
                <a16:creationId xmlns:a16="http://schemas.microsoft.com/office/drawing/2014/main" id="{4A51E657-D88C-9BF9-45AC-C30CCC75F53F}"/>
              </a:ext>
            </a:extLst>
          </p:cNvPr>
          <p:cNvSpPr>
            <a:spLocks/>
          </p:cNvSpPr>
          <p:nvPr/>
        </p:nvSpPr>
        <p:spPr bwMode="auto">
          <a:xfrm>
            <a:off x="816297" y="3822700"/>
            <a:ext cx="1364995" cy="1390036"/>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pic>
        <p:nvPicPr>
          <p:cNvPr id="8" name="Gráfico 7" descr="Luzes acesas estrutura de tópicos">
            <a:extLst>
              <a:ext uri="{FF2B5EF4-FFF2-40B4-BE49-F238E27FC236}">
                <a16:creationId xmlns:a16="http://schemas.microsoft.com/office/drawing/2014/main" id="{45340BB9-B9CF-AAEC-1BAA-92C0C20FF5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0242" y="4060518"/>
            <a:ext cx="914400" cy="914400"/>
          </a:xfrm>
          <a:prstGeom prst="rect">
            <a:avLst/>
          </a:prstGeom>
        </p:spPr>
      </p:pic>
      <p:sp>
        <p:nvSpPr>
          <p:cNvPr id="9" name="AutoShape 19">
            <a:extLst>
              <a:ext uri="{FF2B5EF4-FFF2-40B4-BE49-F238E27FC236}">
                <a16:creationId xmlns:a16="http://schemas.microsoft.com/office/drawing/2014/main" id="{23755863-F249-57ED-DCAC-47126751BC71}"/>
              </a:ext>
            </a:extLst>
          </p:cNvPr>
          <p:cNvSpPr>
            <a:spLocks/>
          </p:cNvSpPr>
          <p:nvPr/>
        </p:nvSpPr>
        <p:spPr bwMode="auto">
          <a:xfrm>
            <a:off x="905197" y="2195288"/>
            <a:ext cx="1364995" cy="1390036"/>
          </a:xfrm>
          <a:prstGeom prst="roundRect">
            <a:avLst>
              <a:gd name="adj" fmla="val 8333"/>
            </a:avLst>
          </a:prstGeom>
          <a:solidFill>
            <a:schemeClr val="tx1">
              <a:lumMod val="85000"/>
              <a:lumOff val="15000"/>
            </a:schemeClr>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10" name="AutoShape 19">
            <a:extLst>
              <a:ext uri="{FF2B5EF4-FFF2-40B4-BE49-F238E27FC236}">
                <a16:creationId xmlns:a16="http://schemas.microsoft.com/office/drawing/2014/main" id="{5BC0A664-462C-4CE8-1C2F-CECF4CD918D4}"/>
              </a:ext>
            </a:extLst>
          </p:cNvPr>
          <p:cNvSpPr>
            <a:spLocks/>
          </p:cNvSpPr>
          <p:nvPr/>
        </p:nvSpPr>
        <p:spPr bwMode="auto">
          <a:xfrm>
            <a:off x="816297" y="2093688"/>
            <a:ext cx="1364995" cy="1390036"/>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pic>
        <p:nvPicPr>
          <p:cNvPr id="13" name="Gráfico 12" descr="Pesquisa de Pasta estrutura de tópicos">
            <a:extLst>
              <a:ext uri="{FF2B5EF4-FFF2-40B4-BE49-F238E27FC236}">
                <a16:creationId xmlns:a16="http://schemas.microsoft.com/office/drawing/2014/main" id="{1F02D2A2-EED7-C414-5BA0-29BBA2A83A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0242" y="2332191"/>
            <a:ext cx="914400" cy="914400"/>
          </a:xfrm>
          <a:prstGeom prst="rect">
            <a:avLst/>
          </a:prstGeom>
        </p:spPr>
      </p:pic>
      <p:pic>
        <p:nvPicPr>
          <p:cNvPr id="14" name="Imagem 13" descr="Uma imagem contendo Texto&#10;&#10;Descrição gerada automaticamente">
            <a:extLst>
              <a:ext uri="{FF2B5EF4-FFF2-40B4-BE49-F238E27FC236}">
                <a16:creationId xmlns:a16="http://schemas.microsoft.com/office/drawing/2014/main" id="{DDABF063-5653-D3CB-9912-79879B59013B}"/>
              </a:ext>
            </a:extLst>
          </p:cNvPr>
          <p:cNvPicPr>
            <a:picLocks noChangeAspect="1"/>
          </p:cNvPicPr>
          <p:nvPr/>
        </p:nvPicPr>
        <p:blipFill>
          <a:blip r:embed="rId6"/>
          <a:stretch>
            <a:fillRect/>
          </a:stretch>
        </p:blipFill>
        <p:spPr>
          <a:xfrm>
            <a:off x="9916886" y="88231"/>
            <a:ext cx="1934285" cy="551218"/>
          </a:xfrm>
          <a:prstGeom prst="rect">
            <a:avLst/>
          </a:prstGeom>
        </p:spPr>
      </p:pic>
    </p:spTree>
    <p:extLst>
      <p:ext uri="{BB962C8B-B14F-4D97-AF65-F5344CB8AC3E}">
        <p14:creationId xmlns:p14="http://schemas.microsoft.com/office/powerpoint/2010/main" val="2260923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dirty="0" err="1">
                <a:ln w="0"/>
                <a:solidFill>
                  <a:schemeClr val="bg1"/>
                </a:solidFill>
                <a:effectLst>
                  <a:outerShdw blurRad="38100" dist="19050" dir="2700000" algn="tl" rotWithShape="0">
                    <a:schemeClr val="dk1">
                      <a:alpha val="40000"/>
                    </a:schemeClr>
                  </a:outerShdw>
                </a:effectLst>
                <a:ea typeface="华文圆体 Regular" panose="020F0502040101010101" pitchFamily="34" charset="-122"/>
                <a:cs typeface="Yuanti SC" charset="-122"/>
              </a:rPr>
              <a:t>Documentos</a:t>
            </a:r>
            <a:r>
              <a:rPr kumimoji="1" lang="en-US" altLang="zh-CN" sz="2400" dirty="0">
                <a:ln w="0"/>
                <a:solidFill>
                  <a:schemeClr val="bg1"/>
                </a:solidFill>
                <a:effectLst>
                  <a:outerShdw blurRad="38100" dist="19050" dir="2700000" algn="tl" rotWithShape="0">
                    <a:schemeClr val="dk1">
                      <a:alpha val="40000"/>
                    </a:schemeClr>
                  </a:outerShdw>
                </a:effectLst>
                <a:ea typeface="华文圆体 Regular" panose="020F0502040101010101" pitchFamily="34" charset="-122"/>
                <a:cs typeface="Yuanti SC" charset="-122"/>
              </a:rPr>
              <a:t> do SESMT</a:t>
            </a:r>
          </a:p>
        </p:txBody>
      </p:sp>
      <p:sp>
        <p:nvSpPr>
          <p:cNvPr id="5" name="文本框 1">
            <a:extLst>
              <a:ext uri="{FF2B5EF4-FFF2-40B4-BE49-F238E27FC236}">
                <a16:creationId xmlns:a16="http://schemas.microsoft.com/office/drawing/2014/main" id="{F0FFCA5D-1F3F-32C4-8DC5-3E94A4E724F2}"/>
              </a:ext>
            </a:extLst>
          </p:cNvPr>
          <p:cNvSpPr txBox="1"/>
          <p:nvPr/>
        </p:nvSpPr>
        <p:spPr>
          <a:xfrm>
            <a:off x="2603499" y="1872619"/>
            <a:ext cx="8975236" cy="4420890"/>
          </a:xfrm>
          <a:prstGeom prst="rect">
            <a:avLst/>
          </a:prstGeom>
          <a:noFill/>
        </p:spPr>
        <p:txBody>
          <a:bodyPr wrap="square" rtlCol="0">
            <a:spAutoFit/>
          </a:bodyPr>
          <a:lstStyle/>
          <a:p>
            <a:pPr>
              <a:lnSpc>
                <a:spcPct val="200000"/>
              </a:lnSpc>
            </a:pPr>
            <a:r>
              <a:rPr kumimoji="1" lang="pt-BR" altLang="zh-CN" sz="2400" dirty="0">
                <a:ln w="0"/>
                <a:solidFill>
                  <a:schemeClr val="bg1"/>
                </a:solidFill>
                <a:effectLst>
                  <a:outerShdw blurRad="38100" dist="19050" dir="2700000" algn="tl" rotWithShape="0">
                    <a:schemeClr val="dk1">
                      <a:alpha val="40000"/>
                    </a:schemeClr>
                  </a:outerShdw>
                </a:effectLst>
                <a:latin typeface="+mj-lt"/>
                <a:ea typeface="华文圆体 Regular" panose="020F0502040101010101" pitchFamily="34" charset="-122"/>
                <a:cs typeface="Yuanti SC" charset="-122"/>
              </a:rPr>
              <a:t>documentos referentes ao registro do SESMT (conforme tópico anterior)</a:t>
            </a:r>
          </a:p>
          <a:p>
            <a:pPr>
              <a:lnSpc>
                <a:spcPct val="200000"/>
              </a:lnSpc>
            </a:pPr>
            <a:endParaRPr kumimoji="1" lang="pt-BR" altLang="zh-CN" sz="2400" dirty="0">
              <a:ln w="0"/>
              <a:solidFill>
                <a:schemeClr val="bg1"/>
              </a:solidFill>
              <a:effectLst>
                <a:outerShdw blurRad="38100" dist="19050" dir="2700000" algn="tl" rotWithShape="0">
                  <a:schemeClr val="dk1">
                    <a:alpha val="40000"/>
                  </a:schemeClr>
                </a:outerShdw>
              </a:effectLst>
              <a:latin typeface="+mj-lt"/>
              <a:ea typeface="华文圆体 Regular" panose="020F0502040101010101" pitchFamily="34" charset="-122"/>
              <a:cs typeface="Yuanti SC" charset="-122"/>
            </a:endParaRPr>
          </a:p>
          <a:p>
            <a:pPr>
              <a:lnSpc>
                <a:spcPct val="200000"/>
              </a:lnSpc>
            </a:pPr>
            <a:r>
              <a:rPr kumimoji="1" lang="pt-BR" altLang="zh-CN" sz="2400" dirty="0">
                <a:ln w="0"/>
                <a:solidFill>
                  <a:schemeClr val="bg1"/>
                </a:solidFill>
                <a:effectLst>
                  <a:outerShdw blurRad="38100" dist="19050" dir="2700000" algn="tl" rotWithShape="0">
                    <a:schemeClr val="dk1">
                      <a:alpha val="40000"/>
                    </a:schemeClr>
                  </a:outerShdw>
                </a:effectLst>
                <a:latin typeface="+mj-lt"/>
                <a:ea typeface="华文圆体 Regular" panose="020F0502040101010101" pitchFamily="34" charset="-122"/>
                <a:cs typeface="Yuanti SC" charset="-122"/>
              </a:rPr>
              <a:t>base de cálculo (</a:t>
            </a:r>
            <a:r>
              <a:rPr kumimoji="1" lang="pt-BR" altLang="zh-CN" sz="2400" dirty="0" err="1">
                <a:ln w="0"/>
                <a:solidFill>
                  <a:schemeClr val="bg1"/>
                </a:solidFill>
                <a:effectLst>
                  <a:outerShdw blurRad="38100" dist="19050" dir="2700000" algn="tl" rotWithShape="0">
                    <a:schemeClr val="dk1">
                      <a:alpha val="40000"/>
                    </a:schemeClr>
                  </a:outerShdw>
                </a:effectLst>
                <a:latin typeface="+mj-lt"/>
                <a:ea typeface="华文圆体 Regular" panose="020F0502040101010101" pitchFamily="34" charset="-122"/>
                <a:cs typeface="Yuanti SC" charset="-122"/>
              </a:rPr>
              <a:t>memóra</a:t>
            </a:r>
            <a:r>
              <a:rPr kumimoji="1" lang="pt-BR" altLang="zh-CN" sz="2400" dirty="0">
                <a:ln w="0"/>
                <a:solidFill>
                  <a:schemeClr val="bg1"/>
                </a:solidFill>
                <a:effectLst>
                  <a:outerShdw blurRad="38100" dist="19050" dir="2700000" algn="tl" rotWithShape="0">
                    <a:schemeClr val="dk1">
                      <a:alpha val="40000"/>
                    </a:schemeClr>
                  </a:outerShdw>
                </a:effectLst>
                <a:latin typeface="+mj-lt"/>
                <a:ea typeface="华文圆体 Regular" panose="020F0502040101010101" pitchFamily="34" charset="-122"/>
                <a:cs typeface="Yuanti SC" charset="-122"/>
              </a:rPr>
              <a:t>) do dimensionamento do SESMT</a:t>
            </a:r>
          </a:p>
          <a:p>
            <a:pPr>
              <a:lnSpc>
                <a:spcPct val="200000"/>
              </a:lnSpc>
            </a:pPr>
            <a:endParaRPr kumimoji="1" lang="pt-BR" altLang="zh-CN" sz="2400" dirty="0">
              <a:ln w="0"/>
              <a:solidFill>
                <a:schemeClr val="bg1"/>
              </a:solidFill>
              <a:effectLst>
                <a:outerShdw blurRad="38100" dist="19050" dir="2700000" algn="tl" rotWithShape="0">
                  <a:schemeClr val="dk1">
                    <a:alpha val="40000"/>
                  </a:schemeClr>
                </a:outerShdw>
              </a:effectLst>
              <a:latin typeface="+mj-lt"/>
              <a:ea typeface="华文圆体 Regular" panose="020F0502040101010101" pitchFamily="34" charset="-122"/>
              <a:cs typeface="Yuanti SC" charset="-122"/>
            </a:endParaRPr>
          </a:p>
          <a:p>
            <a:pPr>
              <a:lnSpc>
                <a:spcPct val="200000"/>
              </a:lnSpc>
            </a:pPr>
            <a:r>
              <a:rPr kumimoji="1" lang="pt-BR" altLang="zh-CN" sz="2400" dirty="0">
                <a:ln w="0"/>
                <a:solidFill>
                  <a:schemeClr val="bg1"/>
                </a:solidFill>
                <a:effectLst>
                  <a:outerShdw blurRad="38100" dist="19050" dir="2700000" algn="tl" rotWithShape="0">
                    <a:schemeClr val="dk1">
                      <a:alpha val="40000"/>
                    </a:schemeClr>
                  </a:outerShdw>
                </a:effectLst>
                <a:latin typeface="+mj-lt"/>
                <a:ea typeface="华文圆体 Regular" panose="020F0502040101010101" pitchFamily="34" charset="-122"/>
                <a:cs typeface="Yuanti SC" charset="-122"/>
              </a:rPr>
              <a:t>evidências de que as atribuições do SESMT foram cumpridas (ver atribuições do SESMT )</a:t>
            </a:r>
          </a:p>
        </p:txBody>
      </p:sp>
      <p:sp>
        <p:nvSpPr>
          <p:cNvPr id="11" name="Freeform 6">
            <a:extLst>
              <a:ext uri="{FF2B5EF4-FFF2-40B4-BE49-F238E27FC236}">
                <a16:creationId xmlns:a16="http://schemas.microsoft.com/office/drawing/2014/main" id="{63BCB8EB-B29F-7B5F-97A7-06FC631CB2A6}"/>
              </a:ext>
            </a:extLst>
          </p:cNvPr>
          <p:cNvSpPr/>
          <p:nvPr/>
        </p:nvSpPr>
        <p:spPr bwMode="auto">
          <a:xfrm flipV="1">
            <a:off x="983505" y="1699988"/>
            <a:ext cx="1442195" cy="1346200"/>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Freeform 6">
            <a:extLst>
              <a:ext uri="{FF2B5EF4-FFF2-40B4-BE49-F238E27FC236}">
                <a16:creationId xmlns:a16="http://schemas.microsoft.com/office/drawing/2014/main" id="{4077F421-100D-D013-58DB-74B558A94984}"/>
              </a:ext>
            </a:extLst>
          </p:cNvPr>
          <p:cNvSpPr/>
          <p:nvPr/>
        </p:nvSpPr>
        <p:spPr bwMode="auto">
          <a:xfrm flipV="1">
            <a:off x="983505" y="3265218"/>
            <a:ext cx="1442195" cy="1346200"/>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rgbClr val="4BC9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6">
            <a:extLst>
              <a:ext uri="{FF2B5EF4-FFF2-40B4-BE49-F238E27FC236}">
                <a16:creationId xmlns:a16="http://schemas.microsoft.com/office/drawing/2014/main" id="{EF62FED3-FC5F-5350-6B3A-260F1DF8E9C3}"/>
              </a:ext>
            </a:extLst>
          </p:cNvPr>
          <p:cNvSpPr/>
          <p:nvPr/>
        </p:nvSpPr>
        <p:spPr bwMode="auto">
          <a:xfrm flipV="1">
            <a:off x="983505" y="4858409"/>
            <a:ext cx="1442195" cy="1346200"/>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CaixaDeTexto 14">
            <a:extLst>
              <a:ext uri="{FF2B5EF4-FFF2-40B4-BE49-F238E27FC236}">
                <a16:creationId xmlns:a16="http://schemas.microsoft.com/office/drawing/2014/main" id="{D4E8E161-D050-FD83-9FCE-89E892ED4204}"/>
              </a:ext>
            </a:extLst>
          </p:cNvPr>
          <p:cNvSpPr txBox="1"/>
          <p:nvPr/>
        </p:nvSpPr>
        <p:spPr>
          <a:xfrm>
            <a:off x="1342652" y="2075322"/>
            <a:ext cx="901700" cy="646331"/>
          </a:xfrm>
          <a:prstGeom prst="rect">
            <a:avLst/>
          </a:prstGeom>
          <a:noFill/>
        </p:spPr>
        <p:txBody>
          <a:bodyPr wrap="square" rtlCol="0">
            <a:spAutoFit/>
          </a:bodyPr>
          <a:lstStyle/>
          <a:p>
            <a:r>
              <a:rPr lang="pt-BR" sz="3600" dirty="0">
                <a:solidFill>
                  <a:schemeClr val="bg1"/>
                </a:solidFill>
                <a:latin typeface="Impact" panose="020B0806030902050204" pitchFamily="34" charset="0"/>
              </a:rPr>
              <a:t>01</a:t>
            </a:r>
          </a:p>
        </p:txBody>
      </p:sp>
      <p:sp>
        <p:nvSpPr>
          <p:cNvPr id="16" name="CaixaDeTexto 15">
            <a:extLst>
              <a:ext uri="{FF2B5EF4-FFF2-40B4-BE49-F238E27FC236}">
                <a16:creationId xmlns:a16="http://schemas.microsoft.com/office/drawing/2014/main" id="{194FF423-158D-9926-7E1B-A03AD0C4F3AE}"/>
              </a:ext>
            </a:extLst>
          </p:cNvPr>
          <p:cNvSpPr txBox="1"/>
          <p:nvPr/>
        </p:nvSpPr>
        <p:spPr>
          <a:xfrm>
            <a:off x="1337663" y="3615152"/>
            <a:ext cx="901700" cy="646331"/>
          </a:xfrm>
          <a:prstGeom prst="rect">
            <a:avLst/>
          </a:prstGeom>
          <a:noFill/>
        </p:spPr>
        <p:txBody>
          <a:bodyPr wrap="square" rtlCol="0">
            <a:spAutoFit/>
          </a:bodyPr>
          <a:lstStyle/>
          <a:p>
            <a:r>
              <a:rPr lang="pt-BR" sz="3600" dirty="0">
                <a:solidFill>
                  <a:schemeClr val="bg1"/>
                </a:solidFill>
                <a:latin typeface="Impact" panose="020B0806030902050204" pitchFamily="34" charset="0"/>
              </a:rPr>
              <a:t>02</a:t>
            </a:r>
          </a:p>
        </p:txBody>
      </p:sp>
      <p:sp>
        <p:nvSpPr>
          <p:cNvPr id="17" name="CaixaDeTexto 16">
            <a:extLst>
              <a:ext uri="{FF2B5EF4-FFF2-40B4-BE49-F238E27FC236}">
                <a16:creationId xmlns:a16="http://schemas.microsoft.com/office/drawing/2014/main" id="{64EABBBA-F666-F2C4-2E33-3C6D57535BBE}"/>
              </a:ext>
            </a:extLst>
          </p:cNvPr>
          <p:cNvSpPr txBox="1"/>
          <p:nvPr/>
        </p:nvSpPr>
        <p:spPr>
          <a:xfrm>
            <a:off x="1342652" y="5208343"/>
            <a:ext cx="901700" cy="646331"/>
          </a:xfrm>
          <a:prstGeom prst="rect">
            <a:avLst/>
          </a:prstGeom>
          <a:noFill/>
        </p:spPr>
        <p:txBody>
          <a:bodyPr wrap="square" rtlCol="0">
            <a:spAutoFit/>
          </a:bodyPr>
          <a:lstStyle/>
          <a:p>
            <a:r>
              <a:rPr lang="pt-BR" sz="3600" dirty="0">
                <a:solidFill>
                  <a:schemeClr val="bg1"/>
                </a:solidFill>
                <a:latin typeface="Impact" panose="020B0806030902050204" pitchFamily="34" charset="0"/>
              </a:rPr>
              <a:t>03</a:t>
            </a:r>
          </a:p>
        </p:txBody>
      </p:sp>
      <p:pic>
        <p:nvPicPr>
          <p:cNvPr id="20" name="Imagem 19" descr="Uma imagem contendo Texto&#10;&#10;Descrição gerada automaticamente">
            <a:extLst>
              <a:ext uri="{FF2B5EF4-FFF2-40B4-BE49-F238E27FC236}">
                <a16:creationId xmlns:a16="http://schemas.microsoft.com/office/drawing/2014/main" id="{2F11260A-C258-E16E-EE77-31C4ED87F3A1}"/>
              </a:ext>
            </a:extLst>
          </p:cNvPr>
          <p:cNvPicPr>
            <a:picLocks noChangeAspect="1"/>
          </p:cNvPicPr>
          <p:nvPr/>
        </p:nvPicPr>
        <p:blipFill>
          <a:blip r:embed="rId2"/>
          <a:stretch>
            <a:fillRect/>
          </a:stretch>
        </p:blipFill>
        <p:spPr>
          <a:xfrm>
            <a:off x="9916886" y="88231"/>
            <a:ext cx="1934285" cy="551218"/>
          </a:xfrm>
          <a:prstGeom prst="rect">
            <a:avLst/>
          </a:prstGeom>
        </p:spPr>
      </p:pic>
    </p:spTree>
    <p:extLst>
      <p:ext uri="{BB962C8B-B14F-4D97-AF65-F5344CB8AC3E}">
        <p14:creationId xmlns:p14="http://schemas.microsoft.com/office/powerpoint/2010/main" val="329290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80">
                                          <p:stCondLst>
                                            <p:cond delay="0"/>
                                          </p:stCondLst>
                                        </p:cTn>
                                        <p:tgtEl>
                                          <p:spTgt spid="14"/>
                                        </p:tgtEl>
                                      </p:cBhvr>
                                    </p:animEffect>
                                    <p:anim calcmode="lin" valueType="num">
                                      <p:cBhvr>
                                        <p:cTn id="5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1" dur="26">
                                          <p:stCondLst>
                                            <p:cond delay="650"/>
                                          </p:stCondLst>
                                        </p:cTn>
                                        <p:tgtEl>
                                          <p:spTgt spid="14"/>
                                        </p:tgtEl>
                                      </p:cBhvr>
                                      <p:to x="100000" y="60000"/>
                                    </p:animScale>
                                    <p:animScale>
                                      <p:cBhvr>
                                        <p:cTn id="62" dur="166" decel="50000">
                                          <p:stCondLst>
                                            <p:cond delay="676"/>
                                          </p:stCondLst>
                                        </p:cTn>
                                        <p:tgtEl>
                                          <p:spTgt spid="14"/>
                                        </p:tgtEl>
                                      </p:cBhvr>
                                      <p:to x="100000" y="100000"/>
                                    </p:animScale>
                                    <p:animScale>
                                      <p:cBhvr>
                                        <p:cTn id="63" dur="26">
                                          <p:stCondLst>
                                            <p:cond delay="1312"/>
                                          </p:stCondLst>
                                        </p:cTn>
                                        <p:tgtEl>
                                          <p:spTgt spid="14"/>
                                        </p:tgtEl>
                                      </p:cBhvr>
                                      <p:to x="100000" y="80000"/>
                                    </p:animScale>
                                    <p:animScale>
                                      <p:cBhvr>
                                        <p:cTn id="64" dur="166" decel="50000">
                                          <p:stCondLst>
                                            <p:cond delay="1338"/>
                                          </p:stCondLst>
                                        </p:cTn>
                                        <p:tgtEl>
                                          <p:spTgt spid="14"/>
                                        </p:tgtEl>
                                      </p:cBhvr>
                                      <p:to x="100000" y="100000"/>
                                    </p:animScale>
                                    <p:animScale>
                                      <p:cBhvr>
                                        <p:cTn id="65" dur="26">
                                          <p:stCondLst>
                                            <p:cond delay="1642"/>
                                          </p:stCondLst>
                                        </p:cTn>
                                        <p:tgtEl>
                                          <p:spTgt spid="14"/>
                                        </p:tgtEl>
                                      </p:cBhvr>
                                      <p:to x="100000" y="90000"/>
                                    </p:animScale>
                                    <p:animScale>
                                      <p:cBhvr>
                                        <p:cTn id="66" dur="166" decel="50000">
                                          <p:stCondLst>
                                            <p:cond delay="1668"/>
                                          </p:stCondLst>
                                        </p:cTn>
                                        <p:tgtEl>
                                          <p:spTgt spid="14"/>
                                        </p:tgtEl>
                                      </p:cBhvr>
                                      <p:to x="100000" y="100000"/>
                                    </p:animScale>
                                    <p:animScale>
                                      <p:cBhvr>
                                        <p:cTn id="67" dur="26">
                                          <p:stCondLst>
                                            <p:cond delay="1808"/>
                                          </p:stCondLst>
                                        </p:cTn>
                                        <p:tgtEl>
                                          <p:spTgt spid="14"/>
                                        </p:tgtEl>
                                      </p:cBhvr>
                                      <p:to x="100000" y="95000"/>
                                    </p:animScale>
                                    <p:animScale>
                                      <p:cBhvr>
                                        <p:cTn id="68" dur="166" decel="50000">
                                          <p:stCondLst>
                                            <p:cond delay="1834"/>
                                          </p:stCondLst>
                                        </p:cTn>
                                        <p:tgtEl>
                                          <p:spTgt spid="14"/>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down)">
                                      <p:cBhvr>
                                        <p:cTn id="71" dur="580">
                                          <p:stCondLst>
                                            <p:cond delay="0"/>
                                          </p:stCondLst>
                                        </p:cTn>
                                        <p:tgtEl>
                                          <p:spTgt spid="15"/>
                                        </p:tgtEl>
                                      </p:cBhvr>
                                    </p:animEffect>
                                    <p:anim calcmode="lin" valueType="num">
                                      <p:cBhvr>
                                        <p:cTn id="7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7" dur="26">
                                          <p:stCondLst>
                                            <p:cond delay="650"/>
                                          </p:stCondLst>
                                        </p:cTn>
                                        <p:tgtEl>
                                          <p:spTgt spid="15"/>
                                        </p:tgtEl>
                                      </p:cBhvr>
                                      <p:to x="100000" y="60000"/>
                                    </p:animScale>
                                    <p:animScale>
                                      <p:cBhvr>
                                        <p:cTn id="78" dur="166" decel="50000">
                                          <p:stCondLst>
                                            <p:cond delay="676"/>
                                          </p:stCondLst>
                                        </p:cTn>
                                        <p:tgtEl>
                                          <p:spTgt spid="15"/>
                                        </p:tgtEl>
                                      </p:cBhvr>
                                      <p:to x="100000" y="100000"/>
                                    </p:animScale>
                                    <p:animScale>
                                      <p:cBhvr>
                                        <p:cTn id="79" dur="26">
                                          <p:stCondLst>
                                            <p:cond delay="1312"/>
                                          </p:stCondLst>
                                        </p:cTn>
                                        <p:tgtEl>
                                          <p:spTgt spid="15"/>
                                        </p:tgtEl>
                                      </p:cBhvr>
                                      <p:to x="100000" y="80000"/>
                                    </p:animScale>
                                    <p:animScale>
                                      <p:cBhvr>
                                        <p:cTn id="80" dur="166" decel="50000">
                                          <p:stCondLst>
                                            <p:cond delay="1338"/>
                                          </p:stCondLst>
                                        </p:cTn>
                                        <p:tgtEl>
                                          <p:spTgt spid="15"/>
                                        </p:tgtEl>
                                      </p:cBhvr>
                                      <p:to x="100000" y="100000"/>
                                    </p:animScale>
                                    <p:animScale>
                                      <p:cBhvr>
                                        <p:cTn id="81" dur="26">
                                          <p:stCondLst>
                                            <p:cond delay="1642"/>
                                          </p:stCondLst>
                                        </p:cTn>
                                        <p:tgtEl>
                                          <p:spTgt spid="15"/>
                                        </p:tgtEl>
                                      </p:cBhvr>
                                      <p:to x="100000" y="90000"/>
                                    </p:animScale>
                                    <p:animScale>
                                      <p:cBhvr>
                                        <p:cTn id="82" dur="166" decel="50000">
                                          <p:stCondLst>
                                            <p:cond delay="1668"/>
                                          </p:stCondLst>
                                        </p:cTn>
                                        <p:tgtEl>
                                          <p:spTgt spid="15"/>
                                        </p:tgtEl>
                                      </p:cBhvr>
                                      <p:to x="100000" y="100000"/>
                                    </p:animScale>
                                    <p:animScale>
                                      <p:cBhvr>
                                        <p:cTn id="83" dur="26">
                                          <p:stCondLst>
                                            <p:cond delay="1808"/>
                                          </p:stCondLst>
                                        </p:cTn>
                                        <p:tgtEl>
                                          <p:spTgt spid="15"/>
                                        </p:tgtEl>
                                      </p:cBhvr>
                                      <p:to x="100000" y="95000"/>
                                    </p:animScale>
                                    <p:animScale>
                                      <p:cBhvr>
                                        <p:cTn id="84" dur="166" decel="50000">
                                          <p:stCondLst>
                                            <p:cond delay="1834"/>
                                          </p:stCondLst>
                                        </p:cTn>
                                        <p:tgtEl>
                                          <p:spTgt spid="1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wipe(down)">
                                      <p:cBhvr>
                                        <p:cTn id="87" dur="580">
                                          <p:stCondLst>
                                            <p:cond delay="0"/>
                                          </p:stCondLst>
                                        </p:cTn>
                                        <p:tgtEl>
                                          <p:spTgt spid="16"/>
                                        </p:tgtEl>
                                      </p:cBhvr>
                                    </p:animEffect>
                                    <p:anim calcmode="lin" valueType="num">
                                      <p:cBhvr>
                                        <p:cTn id="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3" dur="26">
                                          <p:stCondLst>
                                            <p:cond delay="650"/>
                                          </p:stCondLst>
                                        </p:cTn>
                                        <p:tgtEl>
                                          <p:spTgt spid="16"/>
                                        </p:tgtEl>
                                      </p:cBhvr>
                                      <p:to x="100000" y="60000"/>
                                    </p:animScale>
                                    <p:animScale>
                                      <p:cBhvr>
                                        <p:cTn id="94" dur="166" decel="50000">
                                          <p:stCondLst>
                                            <p:cond delay="676"/>
                                          </p:stCondLst>
                                        </p:cTn>
                                        <p:tgtEl>
                                          <p:spTgt spid="16"/>
                                        </p:tgtEl>
                                      </p:cBhvr>
                                      <p:to x="100000" y="100000"/>
                                    </p:animScale>
                                    <p:animScale>
                                      <p:cBhvr>
                                        <p:cTn id="95" dur="26">
                                          <p:stCondLst>
                                            <p:cond delay="1312"/>
                                          </p:stCondLst>
                                        </p:cTn>
                                        <p:tgtEl>
                                          <p:spTgt spid="16"/>
                                        </p:tgtEl>
                                      </p:cBhvr>
                                      <p:to x="100000" y="80000"/>
                                    </p:animScale>
                                    <p:animScale>
                                      <p:cBhvr>
                                        <p:cTn id="96" dur="166" decel="50000">
                                          <p:stCondLst>
                                            <p:cond delay="1338"/>
                                          </p:stCondLst>
                                        </p:cTn>
                                        <p:tgtEl>
                                          <p:spTgt spid="16"/>
                                        </p:tgtEl>
                                      </p:cBhvr>
                                      <p:to x="100000" y="100000"/>
                                    </p:animScale>
                                    <p:animScale>
                                      <p:cBhvr>
                                        <p:cTn id="97" dur="26">
                                          <p:stCondLst>
                                            <p:cond delay="1642"/>
                                          </p:stCondLst>
                                        </p:cTn>
                                        <p:tgtEl>
                                          <p:spTgt spid="16"/>
                                        </p:tgtEl>
                                      </p:cBhvr>
                                      <p:to x="100000" y="90000"/>
                                    </p:animScale>
                                    <p:animScale>
                                      <p:cBhvr>
                                        <p:cTn id="98" dur="166" decel="50000">
                                          <p:stCondLst>
                                            <p:cond delay="1668"/>
                                          </p:stCondLst>
                                        </p:cTn>
                                        <p:tgtEl>
                                          <p:spTgt spid="16"/>
                                        </p:tgtEl>
                                      </p:cBhvr>
                                      <p:to x="100000" y="100000"/>
                                    </p:animScale>
                                    <p:animScale>
                                      <p:cBhvr>
                                        <p:cTn id="99" dur="26">
                                          <p:stCondLst>
                                            <p:cond delay="1808"/>
                                          </p:stCondLst>
                                        </p:cTn>
                                        <p:tgtEl>
                                          <p:spTgt spid="16"/>
                                        </p:tgtEl>
                                      </p:cBhvr>
                                      <p:to x="100000" y="95000"/>
                                    </p:animScale>
                                    <p:animScale>
                                      <p:cBhvr>
                                        <p:cTn id="100" dur="166" decel="50000">
                                          <p:stCondLst>
                                            <p:cond delay="1834"/>
                                          </p:stCondLst>
                                        </p:cTn>
                                        <p:tgtEl>
                                          <p:spTgt spid="16"/>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wipe(down)">
                                      <p:cBhvr>
                                        <p:cTn id="103" dur="580">
                                          <p:stCondLst>
                                            <p:cond delay="0"/>
                                          </p:stCondLst>
                                        </p:cTn>
                                        <p:tgtEl>
                                          <p:spTgt spid="17"/>
                                        </p:tgtEl>
                                      </p:cBhvr>
                                    </p:animEffect>
                                    <p:anim calcmode="lin" valueType="num">
                                      <p:cBhvr>
                                        <p:cTn id="10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09" dur="26">
                                          <p:stCondLst>
                                            <p:cond delay="650"/>
                                          </p:stCondLst>
                                        </p:cTn>
                                        <p:tgtEl>
                                          <p:spTgt spid="17"/>
                                        </p:tgtEl>
                                      </p:cBhvr>
                                      <p:to x="100000" y="60000"/>
                                    </p:animScale>
                                    <p:animScale>
                                      <p:cBhvr>
                                        <p:cTn id="110" dur="166" decel="50000">
                                          <p:stCondLst>
                                            <p:cond delay="676"/>
                                          </p:stCondLst>
                                        </p:cTn>
                                        <p:tgtEl>
                                          <p:spTgt spid="17"/>
                                        </p:tgtEl>
                                      </p:cBhvr>
                                      <p:to x="100000" y="100000"/>
                                    </p:animScale>
                                    <p:animScale>
                                      <p:cBhvr>
                                        <p:cTn id="111" dur="26">
                                          <p:stCondLst>
                                            <p:cond delay="1312"/>
                                          </p:stCondLst>
                                        </p:cTn>
                                        <p:tgtEl>
                                          <p:spTgt spid="17"/>
                                        </p:tgtEl>
                                      </p:cBhvr>
                                      <p:to x="100000" y="80000"/>
                                    </p:animScale>
                                    <p:animScale>
                                      <p:cBhvr>
                                        <p:cTn id="112" dur="166" decel="50000">
                                          <p:stCondLst>
                                            <p:cond delay="1338"/>
                                          </p:stCondLst>
                                        </p:cTn>
                                        <p:tgtEl>
                                          <p:spTgt spid="17"/>
                                        </p:tgtEl>
                                      </p:cBhvr>
                                      <p:to x="100000" y="100000"/>
                                    </p:animScale>
                                    <p:animScale>
                                      <p:cBhvr>
                                        <p:cTn id="113" dur="26">
                                          <p:stCondLst>
                                            <p:cond delay="1642"/>
                                          </p:stCondLst>
                                        </p:cTn>
                                        <p:tgtEl>
                                          <p:spTgt spid="17"/>
                                        </p:tgtEl>
                                      </p:cBhvr>
                                      <p:to x="100000" y="90000"/>
                                    </p:animScale>
                                    <p:animScale>
                                      <p:cBhvr>
                                        <p:cTn id="114" dur="166" decel="50000">
                                          <p:stCondLst>
                                            <p:cond delay="1668"/>
                                          </p:stCondLst>
                                        </p:cTn>
                                        <p:tgtEl>
                                          <p:spTgt spid="17"/>
                                        </p:tgtEl>
                                      </p:cBhvr>
                                      <p:to x="100000" y="100000"/>
                                    </p:animScale>
                                    <p:animScale>
                                      <p:cBhvr>
                                        <p:cTn id="115" dur="26">
                                          <p:stCondLst>
                                            <p:cond delay="1808"/>
                                          </p:stCondLst>
                                        </p:cTn>
                                        <p:tgtEl>
                                          <p:spTgt spid="17"/>
                                        </p:tgtEl>
                                      </p:cBhvr>
                                      <p:to x="100000" y="95000"/>
                                    </p:animScale>
                                    <p:animScale>
                                      <p:cBhvr>
                                        <p:cTn id="116"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animBg="1"/>
      <p:bldP spid="14" grpId="0" animBg="1"/>
      <p:bldP spid="15" grpId="0"/>
      <p:bldP spid="16" grpId="0"/>
      <p:bldP spid="1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4BC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7" name="Imagem 6">
            <a:extLst>
              <a:ext uri="{FF2B5EF4-FFF2-40B4-BE49-F238E27FC236}">
                <a16:creationId xmlns:a16="http://schemas.microsoft.com/office/drawing/2014/main" id="{D04D813A-2D0B-065A-850B-9F469C28F273}"/>
              </a:ext>
            </a:extLst>
          </p:cNvPr>
          <p:cNvPicPr>
            <a:picLocks noChangeAspect="1"/>
          </p:cNvPicPr>
          <p:nvPr/>
        </p:nvPicPr>
        <p:blipFill>
          <a:blip r:embed="rId2"/>
          <a:stretch>
            <a:fillRect/>
          </a:stretch>
        </p:blipFill>
        <p:spPr>
          <a:xfrm>
            <a:off x="2205191" y="1417620"/>
            <a:ext cx="7781617" cy="4276759"/>
          </a:xfrm>
          <a:prstGeom prst="roundRect">
            <a:avLst>
              <a:gd name="adj" fmla="val 9540"/>
            </a:avLst>
          </a:prstGeom>
          <a:effectLst>
            <a:outerShdw blurRad="63500" sx="102000" sy="102000" algn="ctr" rotWithShape="0">
              <a:prstClr val="black">
                <a:alpha val="40000"/>
              </a:prstClr>
            </a:outerShdw>
          </a:effectLst>
        </p:spPr>
      </p:pic>
      <p:pic>
        <p:nvPicPr>
          <p:cNvPr id="8" name="object 7">
            <a:extLst>
              <a:ext uri="{FF2B5EF4-FFF2-40B4-BE49-F238E27FC236}">
                <a16:creationId xmlns:a16="http://schemas.microsoft.com/office/drawing/2014/main" id="{665E6A2C-BAA1-2CCF-8A3F-4E6121D1D411}"/>
              </a:ext>
            </a:extLst>
          </p:cNvPr>
          <p:cNvPicPr/>
          <p:nvPr/>
        </p:nvPicPr>
        <p:blipFill rotWithShape="1">
          <a:blip r:embed="rId3" cstate="print"/>
          <a:srcRect b="55378"/>
          <a:stretch/>
        </p:blipFill>
        <p:spPr>
          <a:xfrm>
            <a:off x="9650186" y="4299857"/>
            <a:ext cx="1670964" cy="2558143"/>
          </a:xfrm>
          <a:prstGeom prst="rect">
            <a:avLst/>
          </a:prstGeom>
        </p:spPr>
      </p:pic>
      <p:pic>
        <p:nvPicPr>
          <p:cNvPr id="3" name="Imagem 2" descr="Uma imagem contendo Texto&#10;&#10;Descrição gerada automaticamente">
            <a:extLst>
              <a:ext uri="{FF2B5EF4-FFF2-40B4-BE49-F238E27FC236}">
                <a16:creationId xmlns:a16="http://schemas.microsoft.com/office/drawing/2014/main" id="{A719A8D4-7E87-21A6-8235-45CE5A5011D3}"/>
              </a:ext>
            </a:extLst>
          </p:cNvPr>
          <p:cNvPicPr>
            <a:picLocks noChangeAspect="1"/>
          </p:cNvPicPr>
          <p:nvPr/>
        </p:nvPicPr>
        <p:blipFill>
          <a:blip r:embed="rId4"/>
          <a:stretch>
            <a:fillRect/>
          </a:stretch>
        </p:blipFill>
        <p:spPr>
          <a:xfrm>
            <a:off x="9916886" y="88231"/>
            <a:ext cx="1934285" cy="551218"/>
          </a:xfrm>
          <a:prstGeom prst="rect">
            <a:avLst/>
          </a:prstGeom>
        </p:spPr>
      </p:pic>
    </p:spTree>
    <p:extLst>
      <p:ext uri="{BB962C8B-B14F-4D97-AF65-F5344CB8AC3E}">
        <p14:creationId xmlns:p14="http://schemas.microsoft.com/office/powerpoint/2010/main" val="397189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70A14125-064A-64D0-3154-9933E155F0CC}"/>
              </a:ext>
            </a:extLst>
          </p:cNvPr>
          <p:cNvSpPr/>
          <p:nvPr/>
        </p:nvSpPr>
        <p:spPr>
          <a:xfrm>
            <a:off x="14000" y="0"/>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2" name="文本框 1"/>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Objetivo</a:t>
            </a:r>
            <a:endParaRPr kumimoji="1" lang="zh-CN" altLang="en-US" sz="2400" b="1" dirty="0">
              <a:solidFill>
                <a:schemeClr val="bg1"/>
              </a:solidFill>
              <a:ea typeface="华文圆体 Regular" panose="020F0502040101010101" pitchFamily="34" charset="-122"/>
              <a:cs typeface="Yuanti SC" charset="-122"/>
            </a:endParaRPr>
          </a:p>
        </p:txBody>
      </p:sp>
      <p:sp>
        <p:nvSpPr>
          <p:cNvPr id="15" name="文本框 1">
            <a:extLst>
              <a:ext uri="{FF2B5EF4-FFF2-40B4-BE49-F238E27FC236}">
                <a16:creationId xmlns:a16="http://schemas.microsoft.com/office/drawing/2014/main" id="{9CFC78EE-04D0-1EA1-E97A-7D283E0D2212}"/>
              </a:ext>
            </a:extLst>
          </p:cNvPr>
          <p:cNvSpPr txBox="1"/>
          <p:nvPr/>
        </p:nvSpPr>
        <p:spPr>
          <a:xfrm>
            <a:off x="5118176" y="3726204"/>
            <a:ext cx="6159423" cy="1697068"/>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Esse treinamento tem como objetivo criar as bases para que a equipe do SESMT possa desempenhar suas funções da melhor forma</a:t>
            </a:r>
            <a:r>
              <a:rPr kumimoji="1" lang="pt-BR" altLang="zh-CN" sz="2400" b="1" dirty="0">
                <a:solidFill>
                  <a:schemeClr val="bg2">
                    <a:lumMod val="25000"/>
                  </a:schemeClr>
                </a:solidFill>
                <a:latin typeface="+mj-lt"/>
                <a:ea typeface="华文圆体 Regular" panose="020F0502040101010101" pitchFamily="34" charset="-122"/>
                <a:cs typeface="Yuanti SC" charset="-122"/>
              </a:rPr>
              <a:t>. </a:t>
            </a:r>
            <a:endParaRPr kumimoji="1" lang="zh-CN" altLang="en-US" sz="2400" b="1" dirty="0">
              <a:solidFill>
                <a:schemeClr val="bg2">
                  <a:lumMod val="25000"/>
                </a:schemeClr>
              </a:solidFill>
              <a:latin typeface="+mj-lt"/>
              <a:ea typeface="华文圆体 Regular" panose="020F0502040101010101" pitchFamily="34" charset="-122"/>
              <a:cs typeface="Yuanti SC" charset="-122"/>
            </a:endParaRPr>
          </a:p>
        </p:txBody>
      </p:sp>
      <p:pic>
        <p:nvPicPr>
          <p:cNvPr id="7170" name="Picture 2" descr="Saiba o que é SESMT, seus integrantes e os requisitos?">
            <a:extLst>
              <a:ext uri="{FF2B5EF4-FFF2-40B4-BE49-F238E27FC236}">
                <a16:creationId xmlns:a16="http://schemas.microsoft.com/office/drawing/2014/main" id="{F35083C3-8BA1-6DA4-1E41-BDE83B41FF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924" t="7972" r="5151" b="4591"/>
          <a:stretch/>
        </p:blipFill>
        <p:spPr bwMode="auto">
          <a:xfrm>
            <a:off x="1011703" y="3236346"/>
            <a:ext cx="2715380" cy="2753623"/>
          </a:xfrm>
          <a:prstGeom prst="ellipse">
            <a:avLst/>
          </a:prstGeom>
          <a:noFill/>
          <a:extLst>
            <a:ext uri="{909E8E84-426E-40DD-AFC4-6F175D3DCCD1}">
              <a14:hiddenFill xmlns:a14="http://schemas.microsoft.com/office/drawing/2010/main">
                <a:solidFill>
                  <a:srgbClr val="FFFFFF"/>
                </a:solidFill>
              </a14:hiddenFill>
            </a:ext>
          </a:extLst>
        </p:spPr>
      </p:pic>
      <p:sp>
        <p:nvSpPr>
          <p:cNvPr id="3" name="AutoShape 12">
            <a:extLst>
              <a:ext uri="{FF2B5EF4-FFF2-40B4-BE49-F238E27FC236}">
                <a16:creationId xmlns:a16="http://schemas.microsoft.com/office/drawing/2014/main" id="{8473514D-4F3D-4D6A-1D4D-0ED622763F86}"/>
              </a:ext>
            </a:extLst>
          </p:cNvPr>
          <p:cNvSpPr>
            <a:spLocks/>
          </p:cNvSpPr>
          <p:nvPr/>
        </p:nvSpPr>
        <p:spPr bwMode="auto">
          <a:xfrm>
            <a:off x="2805592" y="1974968"/>
            <a:ext cx="2009331" cy="1762919"/>
          </a:xfrm>
          <a:custGeom>
            <a:avLst/>
            <a:gdLst>
              <a:gd name="T0" fmla="*/ 2028825 w 21600"/>
              <a:gd name="T1" fmla="*/ 1762919 h 21600"/>
              <a:gd name="T2" fmla="*/ 2028825 w 21600"/>
              <a:gd name="T3" fmla="*/ 1762919 h 21600"/>
              <a:gd name="T4" fmla="*/ 2028825 w 21600"/>
              <a:gd name="T5" fmla="*/ 1762919 h 21600"/>
              <a:gd name="T6" fmla="*/ 2028825 w 21600"/>
              <a:gd name="T7" fmla="*/ 17629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225" y="0"/>
                </a:moveTo>
                <a:cubicBezTo>
                  <a:pt x="886" y="0"/>
                  <a:pt x="582" y="159"/>
                  <a:pt x="360" y="414"/>
                </a:cubicBezTo>
                <a:cubicBezTo>
                  <a:pt x="138" y="669"/>
                  <a:pt x="0" y="1020"/>
                  <a:pt x="0" y="1410"/>
                </a:cubicBezTo>
                <a:lnTo>
                  <a:pt x="0" y="13232"/>
                </a:lnTo>
                <a:cubicBezTo>
                  <a:pt x="0" y="13622"/>
                  <a:pt x="138" y="13972"/>
                  <a:pt x="360" y="14228"/>
                </a:cubicBezTo>
                <a:cubicBezTo>
                  <a:pt x="582" y="14483"/>
                  <a:pt x="886" y="14642"/>
                  <a:pt x="1225" y="14642"/>
                </a:cubicBezTo>
                <a:lnTo>
                  <a:pt x="4088" y="14642"/>
                </a:lnTo>
                <a:lnTo>
                  <a:pt x="1679" y="21599"/>
                </a:lnTo>
                <a:lnTo>
                  <a:pt x="8613" y="14642"/>
                </a:lnTo>
                <a:lnTo>
                  <a:pt x="20371" y="14642"/>
                </a:lnTo>
                <a:cubicBezTo>
                  <a:pt x="20710" y="14642"/>
                  <a:pt x="21017" y="14483"/>
                  <a:pt x="21239" y="14228"/>
                </a:cubicBezTo>
                <a:cubicBezTo>
                  <a:pt x="21461" y="13972"/>
                  <a:pt x="21600" y="13622"/>
                  <a:pt x="21599" y="13232"/>
                </a:cubicBezTo>
                <a:lnTo>
                  <a:pt x="21599" y="1410"/>
                </a:lnTo>
                <a:cubicBezTo>
                  <a:pt x="21599" y="1020"/>
                  <a:pt x="21461" y="669"/>
                  <a:pt x="21239" y="414"/>
                </a:cubicBezTo>
                <a:cubicBezTo>
                  <a:pt x="21017" y="159"/>
                  <a:pt x="20710" y="0"/>
                  <a:pt x="20371" y="0"/>
                </a:cubicBezTo>
                <a:lnTo>
                  <a:pt x="1225" y="0"/>
                </a:lnTo>
                <a:close/>
                <a:moveTo>
                  <a:pt x="5104" y="3117"/>
                </a:moveTo>
                <a:lnTo>
                  <a:pt x="18440" y="3117"/>
                </a:lnTo>
                <a:lnTo>
                  <a:pt x="18440" y="3770"/>
                </a:lnTo>
                <a:lnTo>
                  <a:pt x="5104" y="3770"/>
                </a:lnTo>
                <a:lnTo>
                  <a:pt x="5104" y="3117"/>
                </a:lnTo>
                <a:close/>
                <a:moveTo>
                  <a:pt x="3294" y="5406"/>
                </a:moveTo>
                <a:lnTo>
                  <a:pt x="18440" y="5406"/>
                </a:lnTo>
                <a:lnTo>
                  <a:pt x="18440" y="6059"/>
                </a:lnTo>
                <a:lnTo>
                  <a:pt x="3294" y="6059"/>
                </a:lnTo>
                <a:lnTo>
                  <a:pt x="3294" y="5406"/>
                </a:lnTo>
                <a:close/>
                <a:moveTo>
                  <a:pt x="3294" y="7776"/>
                </a:moveTo>
                <a:lnTo>
                  <a:pt x="18440" y="7776"/>
                </a:lnTo>
                <a:lnTo>
                  <a:pt x="18440" y="8429"/>
                </a:lnTo>
                <a:lnTo>
                  <a:pt x="3294" y="8429"/>
                </a:lnTo>
                <a:lnTo>
                  <a:pt x="3294" y="7776"/>
                </a:lnTo>
                <a:close/>
                <a:moveTo>
                  <a:pt x="3294" y="10143"/>
                </a:moveTo>
                <a:lnTo>
                  <a:pt x="16722" y="10143"/>
                </a:lnTo>
                <a:lnTo>
                  <a:pt x="16722" y="10800"/>
                </a:lnTo>
                <a:lnTo>
                  <a:pt x="3294" y="10800"/>
                </a:lnTo>
                <a:lnTo>
                  <a:pt x="3294" y="10143"/>
                </a:lnTo>
                <a:close/>
              </a:path>
            </a:pathLst>
          </a:custGeom>
          <a:solidFill>
            <a:schemeClr val="tx1">
              <a:lumMod val="75000"/>
              <a:lumOff val="25000"/>
            </a:schemeClr>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0" tIns="0" rIns="0" bIns="0" anchor="ctr"/>
          <a:lstStyle/>
          <a:p>
            <a:pPr algn="r" eaLnBrk="1">
              <a:lnSpc>
                <a:spcPct val="120000"/>
              </a:lnSpc>
              <a:defRPr/>
            </a:pPr>
            <a:endParaRPr lang="id-ID" sz="900" dirty="0">
              <a:latin typeface="Roboto Light" panose="02000000000000000000" pitchFamily="2" charset="0"/>
            </a:endParaRPr>
          </a:p>
        </p:txBody>
      </p:sp>
      <p:pic>
        <p:nvPicPr>
          <p:cNvPr id="7" name="Imagem 6" descr="Uma imagem contendo Texto&#10;&#10;Descrição gerada automaticamente">
            <a:extLst>
              <a:ext uri="{FF2B5EF4-FFF2-40B4-BE49-F238E27FC236}">
                <a16:creationId xmlns:a16="http://schemas.microsoft.com/office/drawing/2014/main" id="{4D75A12A-A818-F3B8-CBDA-7A11E650F479}"/>
              </a:ext>
            </a:extLst>
          </p:cNvPr>
          <p:cNvPicPr>
            <a:picLocks noChangeAspect="1"/>
          </p:cNvPicPr>
          <p:nvPr/>
        </p:nvPicPr>
        <p:blipFill>
          <a:blip r:embed="rId3"/>
          <a:stretch>
            <a:fillRect/>
          </a:stretch>
        </p:blipFill>
        <p:spPr>
          <a:xfrm>
            <a:off x="9883605" y="60021"/>
            <a:ext cx="1957221" cy="557754"/>
          </a:xfrm>
          <a:prstGeom prst="rect">
            <a:avLst/>
          </a:prstGeom>
        </p:spPr>
      </p:pic>
    </p:spTree>
    <p:extLst>
      <p:ext uri="{BB962C8B-B14F-4D97-AF65-F5344CB8AC3E}">
        <p14:creationId xmlns:p14="http://schemas.microsoft.com/office/powerpoint/2010/main" val="132621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CCA228B-D636-1F51-6FBE-01DE2EFD2398}"/>
              </a:ext>
            </a:extLst>
          </p:cNvPr>
          <p:cNvSpPr/>
          <p:nvPr/>
        </p:nvSpPr>
        <p:spPr>
          <a:xfrm>
            <a:off x="-90742" y="0"/>
            <a:ext cx="12255610"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sp>
        <p:nvSpPr>
          <p:cNvPr id="11" name="Content Placeholder 6">
            <a:extLst>
              <a:ext uri="{FF2B5EF4-FFF2-40B4-BE49-F238E27FC236}">
                <a16:creationId xmlns:a16="http://schemas.microsoft.com/office/drawing/2014/main" id="{8E7C29AA-89D2-3078-236E-A0D899084727}"/>
              </a:ext>
            </a:extLst>
          </p:cNvPr>
          <p:cNvSpPr txBox="1">
            <a:spLocks/>
          </p:cNvSpPr>
          <p:nvPr/>
        </p:nvSpPr>
        <p:spPr>
          <a:xfrm>
            <a:off x="5977108" y="6029447"/>
            <a:ext cx="5941471" cy="6733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微软雅黑" panose="020F0502020204030204"/>
                <a:ea typeface="微软雅黑"/>
                <a:cs typeface="+mn-cs"/>
              </a:rPr>
              <a:t>contato@centraldecursosdobrasil.com.br</a:t>
            </a:r>
          </a:p>
        </p:txBody>
      </p:sp>
      <p:sp>
        <p:nvSpPr>
          <p:cNvPr id="13" name="Rectangle 2">
            <a:extLst>
              <a:ext uri="{FF2B5EF4-FFF2-40B4-BE49-F238E27FC236}">
                <a16:creationId xmlns:a16="http://schemas.microsoft.com/office/drawing/2014/main" id="{213E900B-9D94-E952-8D15-8085105CCA9F}"/>
              </a:ext>
            </a:extLst>
          </p:cNvPr>
          <p:cNvSpPr/>
          <p:nvPr/>
        </p:nvSpPr>
        <p:spPr>
          <a:xfrm>
            <a:off x="-63610" y="2333200"/>
            <a:ext cx="12255610" cy="1004858"/>
          </a:xfrm>
          <a:prstGeom prst="rect">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17" name="Title 4">
            <a:extLst>
              <a:ext uri="{FF2B5EF4-FFF2-40B4-BE49-F238E27FC236}">
                <a16:creationId xmlns:a16="http://schemas.microsoft.com/office/drawing/2014/main" id="{96A125D6-65C1-BF8D-453E-799F9ADB303D}"/>
              </a:ext>
            </a:extLst>
          </p:cNvPr>
          <p:cNvSpPr txBox="1">
            <a:spLocks/>
          </p:cNvSpPr>
          <p:nvPr/>
        </p:nvSpPr>
        <p:spPr>
          <a:xfrm>
            <a:off x="5481700" y="2485769"/>
            <a:ext cx="6212115" cy="950664"/>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prstClr val="white">
                    <a:lumMod val="95000"/>
                  </a:prstClr>
                </a:solidFill>
                <a:effectLst/>
                <a:uLnTx/>
                <a:uFillTx/>
                <a:latin typeface="微软雅黑" panose="020F0502020204030204"/>
                <a:ea typeface="微软雅黑"/>
                <a:cs typeface="+mj-cs"/>
              </a:rPr>
              <a:t>Central de Cursos</a:t>
            </a:r>
          </a:p>
        </p:txBody>
      </p:sp>
      <p:sp>
        <p:nvSpPr>
          <p:cNvPr id="21" name="Rectangle 11">
            <a:extLst>
              <a:ext uri="{FF2B5EF4-FFF2-40B4-BE49-F238E27FC236}">
                <a16:creationId xmlns:a16="http://schemas.microsoft.com/office/drawing/2014/main" id="{1CED3AE6-3962-F1AB-664D-5B90E33F5889}"/>
              </a:ext>
            </a:extLst>
          </p:cNvPr>
          <p:cNvSpPr/>
          <p:nvPr/>
        </p:nvSpPr>
        <p:spPr>
          <a:xfrm>
            <a:off x="-63610" y="2333200"/>
            <a:ext cx="2655735" cy="1004858"/>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2" name="Picture 5">
            <a:extLst>
              <a:ext uri="{FF2B5EF4-FFF2-40B4-BE49-F238E27FC236}">
                <a16:creationId xmlns:a16="http://schemas.microsoft.com/office/drawing/2014/main" id="{1D274DA4-3F8B-BA30-24C5-AD4A1E06F8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669" y="753221"/>
            <a:ext cx="7135410" cy="5351557"/>
          </a:xfrm>
          <a:prstGeom prst="rect">
            <a:avLst/>
          </a:prstGeom>
        </p:spPr>
      </p:pic>
      <p:pic>
        <p:nvPicPr>
          <p:cNvPr id="26" name="Imagem 25" descr="Fundo preto com letras brancas&#10;&#10;Descrição gerada automaticamente com confiança média">
            <a:extLst>
              <a:ext uri="{FF2B5EF4-FFF2-40B4-BE49-F238E27FC236}">
                <a16:creationId xmlns:a16="http://schemas.microsoft.com/office/drawing/2014/main" id="{A236C3B0-EDEC-0962-D595-3FF02FE212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8719" y="3165413"/>
            <a:ext cx="2676149" cy="1252731"/>
          </a:xfrm>
          <a:prstGeom prst="rect">
            <a:avLst/>
          </a:prstGeom>
        </p:spPr>
      </p:pic>
      <p:pic>
        <p:nvPicPr>
          <p:cNvPr id="27" name="Picture 8">
            <a:extLst>
              <a:ext uri="{FF2B5EF4-FFF2-40B4-BE49-F238E27FC236}">
                <a16:creationId xmlns:a16="http://schemas.microsoft.com/office/drawing/2014/main" id="{013BB10D-4DD7-3B9F-21CC-E60A6D5AEA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526" y="128448"/>
            <a:ext cx="903053" cy="981630"/>
          </a:xfrm>
          <a:prstGeom prst="rect">
            <a:avLst/>
          </a:prstGeom>
        </p:spPr>
      </p:pic>
      <p:sp>
        <p:nvSpPr>
          <p:cNvPr id="28" name="Content Placeholder 6">
            <a:extLst>
              <a:ext uri="{FF2B5EF4-FFF2-40B4-BE49-F238E27FC236}">
                <a16:creationId xmlns:a16="http://schemas.microsoft.com/office/drawing/2014/main" id="{27CCE978-E7F1-D85C-5C23-BA48134C9A39}"/>
              </a:ext>
            </a:extLst>
          </p:cNvPr>
          <p:cNvSpPr txBox="1">
            <a:spLocks/>
          </p:cNvSpPr>
          <p:nvPr/>
        </p:nvSpPr>
        <p:spPr>
          <a:xfrm>
            <a:off x="5938075" y="5016211"/>
            <a:ext cx="6521407" cy="3152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微软雅黑" panose="020F0502020204030204"/>
                <a:ea typeface="微软雅黑"/>
                <a:cs typeface="+mn-cs"/>
              </a:rPr>
              <a:t>Av. Floriano Peixoto, 615 - Centro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微软雅黑" panose="020F0502020204030204"/>
                <a:ea typeface="微软雅黑"/>
                <a:cs typeface="+mn-cs"/>
              </a:rPr>
              <a:t>CEP 38402-100 – Uberlândia/MG</a:t>
            </a:r>
          </a:p>
        </p:txBody>
      </p:sp>
      <p:sp>
        <p:nvSpPr>
          <p:cNvPr id="29" name="Subtitle 5">
            <a:extLst>
              <a:ext uri="{FF2B5EF4-FFF2-40B4-BE49-F238E27FC236}">
                <a16:creationId xmlns:a16="http://schemas.microsoft.com/office/drawing/2014/main" id="{3271064F-9A18-70E0-9B66-53DFBC1FA54A}"/>
              </a:ext>
            </a:extLst>
          </p:cNvPr>
          <p:cNvSpPr txBox="1">
            <a:spLocks/>
          </p:cNvSpPr>
          <p:nvPr/>
        </p:nvSpPr>
        <p:spPr>
          <a:xfrm>
            <a:off x="8627676" y="1712610"/>
            <a:ext cx="4496463" cy="5918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微软雅黑" panose="020F0502020204030204"/>
                <a:ea typeface="微软雅黑"/>
                <a:cs typeface="+mn-cs"/>
              </a:rPr>
              <a:t>FALE CONOSCO</a:t>
            </a:r>
          </a:p>
        </p:txBody>
      </p:sp>
    </p:spTree>
    <p:extLst>
      <p:ext uri="{BB962C8B-B14F-4D97-AF65-F5344CB8AC3E}">
        <p14:creationId xmlns:p14="http://schemas.microsoft.com/office/powerpoint/2010/main" val="2731868271"/>
      </p:ext>
    </p:extLst>
  </p:cSld>
  <p:clrMapOvr>
    <a:masterClrMapping/>
  </p:clrMapOvr>
  <mc:AlternateContent xmlns:mc="http://schemas.openxmlformats.org/markup-compatibility/2006" xmlns:p14="http://schemas.microsoft.com/office/powerpoint/2010/main">
    <mc:Choice Requires="p14">
      <p:transition spd="slow" p14:dur="2000" advTm="5555000"/>
    </mc:Choice>
    <mc:Fallback xmlns="">
      <p:transition spd="slow" advTm="5555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41000">
                                      <p:stCondLst>
                                        <p:cond delay="1200"/>
                                      </p:stCondLst>
                                      <p:childTnLst>
                                        <p:set>
                                          <p:cBhvr>
                                            <p:cTn id="6" dur="1" fill="hold">
                                              <p:stCondLst>
                                                <p:cond delay="0"/>
                                              </p:stCondLst>
                                            </p:cTn>
                                            <p:tgtEl>
                                              <p:spTgt spid="17"/>
                                            </p:tgtEl>
                                            <p:attrNameLst>
                                              <p:attrName>style.visibility</p:attrName>
                                            </p:attrNameLst>
                                          </p:cBhvr>
                                          <p:to>
                                            <p:strVal val="visible"/>
                                          </p:to>
                                        </p:set>
                                        <p:anim calcmode="lin" valueType="num" p14:bounceEnd="41000">
                                          <p:cBhvr additive="base">
                                            <p:cTn id="7" dur="1300" fill="hold"/>
                                            <p:tgtEl>
                                              <p:spTgt spid="17"/>
                                            </p:tgtEl>
                                            <p:attrNameLst>
                                              <p:attrName>ppt_x</p:attrName>
                                            </p:attrNameLst>
                                          </p:cBhvr>
                                          <p:tavLst>
                                            <p:tav tm="0">
                                              <p:val>
                                                <p:strVal val="0-#ppt_w/2"/>
                                              </p:val>
                                            </p:tav>
                                            <p:tav tm="100000">
                                              <p:val>
                                                <p:strVal val="#ppt_x"/>
                                              </p:val>
                                            </p:tav>
                                          </p:tavLst>
                                        </p:anim>
                                        <p:anim calcmode="lin" valueType="num" p14:bounceEnd="41000">
                                          <p:cBhvr additive="base">
                                            <p:cTn id="8" dur="13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400"/>
                                      </p:stCondLst>
                                      <p:childTnLst>
                                        <p:set>
                                          <p:cBhvr>
                                            <p:cTn id="10" dur="1" fill="hold">
                                              <p:stCondLst>
                                                <p:cond delay="0"/>
                                              </p:stCondLst>
                                            </p:cTn>
                                            <p:tgtEl>
                                              <p:spTgt spid="27"/>
                                            </p:tgtEl>
                                            <p:attrNameLst>
                                              <p:attrName>style.visibility</p:attrName>
                                            </p:attrNameLst>
                                          </p:cBhvr>
                                          <p:to>
                                            <p:strVal val="visible"/>
                                          </p:to>
                                        </p:set>
                                        <p:anim calcmode="lin" valueType="num">
                                          <p:cBhvr>
                                            <p:cTn id="11" dur="300" fill="hold"/>
                                            <p:tgtEl>
                                              <p:spTgt spid="27"/>
                                            </p:tgtEl>
                                            <p:attrNameLst>
                                              <p:attrName>ppt_w</p:attrName>
                                            </p:attrNameLst>
                                          </p:cBhvr>
                                          <p:tavLst>
                                            <p:tav tm="0">
                                              <p:val>
                                                <p:fltVal val="0"/>
                                              </p:val>
                                            </p:tav>
                                            <p:tav tm="100000">
                                              <p:val>
                                                <p:strVal val="#ppt_w"/>
                                              </p:val>
                                            </p:tav>
                                          </p:tavLst>
                                        </p:anim>
                                        <p:anim calcmode="lin" valueType="num">
                                          <p:cBhvr>
                                            <p:cTn id="12" dur="300" fill="hold"/>
                                            <p:tgtEl>
                                              <p:spTgt spid="27"/>
                                            </p:tgtEl>
                                            <p:attrNameLst>
                                              <p:attrName>ppt_h</p:attrName>
                                            </p:attrNameLst>
                                          </p:cBhvr>
                                          <p:tavLst>
                                            <p:tav tm="0">
                                              <p:val>
                                                <p:fltVal val="0"/>
                                              </p:val>
                                            </p:tav>
                                            <p:tav tm="100000">
                                              <p:val>
                                                <p:strVal val="#ppt_h"/>
                                              </p:val>
                                            </p:tav>
                                          </p:tavLst>
                                        </p:anim>
                                        <p:animEffect transition="in" filter="fade">
                                          <p:cBhvr>
                                            <p:cTn id="13" dur="300"/>
                                            <p:tgtEl>
                                              <p:spTgt spid="27"/>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2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300" fill="hold"/>
                                            <p:tgtEl>
                                              <p:spTgt spid="17"/>
                                            </p:tgtEl>
                                            <p:attrNameLst>
                                              <p:attrName>ppt_x</p:attrName>
                                            </p:attrNameLst>
                                          </p:cBhvr>
                                          <p:tavLst>
                                            <p:tav tm="0">
                                              <p:val>
                                                <p:strVal val="0-#ppt_w/2"/>
                                              </p:val>
                                            </p:tav>
                                            <p:tav tm="100000">
                                              <p:val>
                                                <p:strVal val="#ppt_x"/>
                                              </p:val>
                                            </p:tav>
                                          </p:tavLst>
                                        </p:anim>
                                        <p:anim calcmode="lin" valueType="num">
                                          <p:cBhvr additive="base">
                                            <p:cTn id="8" dur="1300" fill="hold"/>
                                            <p:tgtEl>
                                              <p:spTgt spid="1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400"/>
                                      </p:stCondLst>
                                      <p:childTnLst>
                                        <p:set>
                                          <p:cBhvr>
                                            <p:cTn id="10" dur="1" fill="hold">
                                              <p:stCondLst>
                                                <p:cond delay="0"/>
                                              </p:stCondLst>
                                            </p:cTn>
                                            <p:tgtEl>
                                              <p:spTgt spid="27"/>
                                            </p:tgtEl>
                                            <p:attrNameLst>
                                              <p:attrName>style.visibility</p:attrName>
                                            </p:attrNameLst>
                                          </p:cBhvr>
                                          <p:to>
                                            <p:strVal val="visible"/>
                                          </p:to>
                                        </p:set>
                                        <p:anim calcmode="lin" valueType="num">
                                          <p:cBhvr>
                                            <p:cTn id="11" dur="300" fill="hold"/>
                                            <p:tgtEl>
                                              <p:spTgt spid="27"/>
                                            </p:tgtEl>
                                            <p:attrNameLst>
                                              <p:attrName>ppt_w</p:attrName>
                                            </p:attrNameLst>
                                          </p:cBhvr>
                                          <p:tavLst>
                                            <p:tav tm="0">
                                              <p:val>
                                                <p:fltVal val="0"/>
                                              </p:val>
                                            </p:tav>
                                            <p:tav tm="100000">
                                              <p:val>
                                                <p:strVal val="#ppt_w"/>
                                              </p:val>
                                            </p:tav>
                                          </p:tavLst>
                                        </p:anim>
                                        <p:anim calcmode="lin" valueType="num">
                                          <p:cBhvr>
                                            <p:cTn id="12" dur="300" fill="hold"/>
                                            <p:tgtEl>
                                              <p:spTgt spid="27"/>
                                            </p:tgtEl>
                                            <p:attrNameLst>
                                              <p:attrName>ppt_h</p:attrName>
                                            </p:attrNameLst>
                                          </p:cBhvr>
                                          <p:tavLst>
                                            <p:tav tm="0">
                                              <p:val>
                                                <p:fltVal val="0"/>
                                              </p:val>
                                            </p:tav>
                                            <p:tav tm="100000">
                                              <p:val>
                                                <p:strVal val="#ppt_h"/>
                                              </p:val>
                                            </p:tav>
                                          </p:tavLst>
                                        </p:anim>
                                        <p:animEffect transition="in" filter="fade">
                                          <p:cBhvr>
                                            <p:cTn id="13" dur="300"/>
                                            <p:tgtEl>
                                              <p:spTgt spid="27"/>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build="p"/>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B025BA1C-7025-5911-8DD7-47BC327AEF24}"/>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2" name="文本框 1"/>
          <p:cNvSpPr txBox="1"/>
          <p:nvPr/>
        </p:nvSpPr>
        <p:spPr>
          <a:xfrm>
            <a:off x="3891735" y="143769"/>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Objetivo</a:t>
            </a:r>
            <a:endParaRPr kumimoji="1" lang="zh-CN" altLang="en-US" sz="2400" b="1" dirty="0">
              <a:solidFill>
                <a:schemeClr val="bg1"/>
              </a:solidFill>
              <a:ea typeface="华文圆体 Regular" panose="020F0502040101010101" pitchFamily="34" charset="-122"/>
              <a:cs typeface="Yuanti SC" charset="-122"/>
            </a:endParaRPr>
          </a:p>
        </p:txBody>
      </p:sp>
      <p:sp>
        <p:nvSpPr>
          <p:cNvPr id="10" name="文本框 1">
            <a:extLst>
              <a:ext uri="{FF2B5EF4-FFF2-40B4-BE49-F238E27FC236}">
                <a16:creationId xmlns:a16="http://schemas.microsoft.com/office/drawing/2014/main" id="{0D01FE60-8BFB-C15F-8C69-A9CD01434740}"/>
              </a:ext>
            </a:extLst>
          </p:cNvPr>
          <p:cNvSpPr txBox="1"/>
          <p:nvPr/>
        </p:nvSpPr>
        <p:spPr>
          <a:xfrm>
            <a:off x="6096000" y="2871534"/>
            <a:ext cx="5565323" cy="2805063"/>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Poderão participar desse treinamento também colaboradores que não pertençam ao SESMT mas que, de uma forma ou de outra, contribuem para a segurança e saúde ocupacional dentro da empresa.</a:t>
            </a:r>
            <a:endParaRPr kumimoji="1" lang="zh-CN" altLang="en-US" sz="2400" b="1" dirty="0">
              <a:solidFill>
                <a:schemeClr val="bg1"/>
              </a:solidFill>
              <a:latin typeface="+mj-lt"/>
              <a:ea typeface="华文圆体 Regular" panose="020F0502040101010101" pitchFamily="34" charset="-122"/>
              <a:cs typeface="Yuanti SC" charset="-122"/>
            </a:endParaRPr>
          </a:p>
        </p:txBody>
      </p:sp>
      <p:grpSp>
        <p:nvGrpSpPr>
          <p:cNvPr id="11" name="Agrupar 10">
            <a:extLst>
              <a:ext uri="{FF2B5EF4-FFF2-40B4-BE49-F238E27FC236}">
                <a16:creationId xmlns:a16="http://schemas.microsoft.com/office/drawing/2014/main" id="{EB0CBF45-37D4-8F84-0110-0EA33AF825CE}"/>
              </a:ext>
            </a:extLst>
          </p:cNvPr>
          <p:cNvGrpSpPr/>
          <p:nvPr/>
        </p:nvGrpSpPr>
        <p:grpSpPr>
          <a:xfrm>
            <a:off x="4452210" y="2481009"/>
            <a:ext cx="1423308" cy="1103538"/>
            <a:chOff x="3747406" y="681717"/>
            <a:chExt cx="2308225" cy="1924050"/>
          </a:xfrm>
        </p:grpSpPr>
        <p:sp>
          <p:nvSpPr>
            <p:cNvPr id="6" name="Freeform 11">
              <a:extLst>
                <a:ext uri="{FF2B5EF4-FFF2-40B4-BE49-F238E27FC236}">
                  <a16:creationId xmlns:a16="http://schemas.microsoft.com/office/drawing/2014/main" id="{AFD1ADD5-82D1-CE69-0F43-F9AC58B2E5BB}"/>
                </a:ext>
              </a:extLst>
            </p:cNvPr>
            <p:cNvSpPr>
              <a:spLocks/>
            </p:cNvSpPr>
            <p:nvPr/>
          </p:nvSpPr>
          <p:spPr bwMode="auto">
            <a:xfrm>
              <a:off x="3753756" y="764267"/>
              <a:ext cx="2290763"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7" name="Freeform 12">
              <a:extLst>
                <a:ext uri="{FF2B5EF4-FFF2-40B4-BE49-F238E27FC236}">
                  <a16:creationId xmlns:a16="http://schemas.microsoft.com/office/drawing/2014/main" id="{103E78C7-D332-42F6-EF42-4F0525FA5D93}"/>
                </a:ext>
              </a:extLst>
            </p:cNvPr>
            <p:cNvSpPr>
              <a:spLocks/>
            </p:cNvSpPr>
            <p:nvPr/>
          </p:nvSpPr>
          <p:spPr bwMode="auto">
            <a:xfrm>
              <a:off x="3747406" y="681717"/>
              <a:ext cx="2308225" cy="1795463"/>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7 w 615"/>
                <a:gd name="T15" fmla="*/ 260 h 476"/>
                <a:gd name="T16" fmla="*/ 157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7" y="260"/>
                    <a:pt x="157" y="260"/>
                    <a:pt x="157" y="260"/>
                  </a:cubicBezTo>
                  <a:cubicBezTo>
                    <a:pt x="168" y="247"/>
                    <a:pt x="168" y="229"/>
                    <a:pt x="157"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8" name="Shape 2784">
              <a:extLst>
                <a:ext uri="{FF2B5EF4-FFF2-40B4-BE49-F238E27FC236}">
                  <a16:creationId xmlns:a16="http://schemas.microsoft.com/office/drawing/2014/main" id="{0831E73C-F4E1-D746-34B9-E3FD6587CA31}"/>
                </a:ext>
              </a:extLst>
            </p:cNvPr>
            <p:cNvSpPr/>
            <p:nvPr/>
          </p:nvSpPr>
          <p:spPr bwMode="auto">
            <a:xfrm>
              <a:off x="4806947" y="1289502"/>
              <a:ext cx="472621" cy="473983"/>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9045" tIns="19045" rIns="19045" bIns="19045" anchor="ctr"/>
            <a:lstStyle/>
            <a:p>
              <a:pPr defTabSz="228532"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Source Sans Pro Light" charset="0"/>
                <a:ea typeface="Source Sans Pro Light" charset="0"/>
                <a:cs typeface="Source Sans Pro Light" charset="0"/>
                <a:sym typeface="Gill Sans"/>
              </a:endParaRPr>
            </a:p>
          </p:txBody>
        </p:sp>
      </p:grpSp>
      <p:pic>
        <p:nvPicPr>
          <p:cNvPr id="9" name="Imagem 8" descr="Uma imagem contendo Texto&#10;&#10;Descrição gerada automaticamente">
            <a:extLst>
              <a:ext uri="{FF2B5EF4-FFF2-40B4-BE49-F238E27FC236}">
                <a16:creationId xmlns:a16="http://schemas.microsoft.com/office/drawing/2014/main" id="{193FFDF0-E9D8-C37F-E399-9CA58566DE02}"/>
              </a:ext>
            </a:extLst>
          </p:cNvPr>
          <p:cNvPicPr>
            <a:picLocks noChangeAspect="1"/>
          </p:cNvPicPr>
          <p:nvPr/>
        </p:nvPicPr>
        <p:blipFill>
          <a:blip r:embed="rId2"/>
          <a:stretch>
            <a:fillRect/>
          </a:stretch>
        </p:blipFill>
        <p:spPr>
          <a:xfrm>
            <a:off x="326571" y="156110"/>
            <a:ext cx="1934285" cy="551218"/>
          </a:xfrm>
          <a:prstGeom prst="rect">
            <a:avLst/>
          </a:prstGeom>
        </p:spPr>
      </p:pic>
      <p:pic>
        <p:nvPicPr>
          <p:cNvPr id="49154" name="Picture 2" descr="Polo Norte | Ar Condicionado – Instalação e Manutenção">
            <a:extLst>
              <a:ext uri="{FF2B5EF4-FFF2-40B4-BE49-F238E27FC236}">
                <a16:creationId xmlns:a16="http://schemas.microsoft.com/office/drawing/2014/main" id="{0A35EDA8-9260-7575-60CE-E2D731880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86" y="986890"/>
            <a:ext cx="460057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98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3"/>
                                        </p:tgtEl>
                                      </p:cBhvr>
                                    </p:animEffect>
                                    <p:animScale>
                                      <p:cBhvr>
                                        <p:cTn id="1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Simple Certificate Border Template With Blue Color, Simple Certificate  Border, Certificate Border, Templates PNG and Vector with Transparent  Background for Free Download">
            <a:extLst>
              <a:ext uri="{FF2B5EF4-FFF2-40B4-BE49-F238E27FC236}">
                <a16:creationId xmlns:a16="http://schemas.microsoft.com/office/drawing/2014/main" id="{53BF32DA-2673-94EE-B881-D1997D92163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21" b="90512" l="1250" r="90000">
                        <a14:foregroundMark x1="11667" y1="12235" x2="11667" y2="12235"/>
                        <a14:foregroundMark x1="15417" y1="3620" x2="15417" y2="3620"/>
                        <a14:foregroundMark x1="21667" y1="5618" x2="21667" y2="5618"/>
                        <a14:foregroundMark x1="18167" y1="8989" x2="18167" y2="8989"/>
                        <a14:foregroundMark x1="14083" y1="5993" x2="5500" y2="18602"/>
                        <a14:foregroundMark x1="16583" y1="10237" x2="2000" y2="45194"/>
                        <a14:foregroundMark x1="1250" y1="82147" x2="2083" y2="90512"/>
                        <a14:foregroundMark x1="6000" y1="3121" x2="2167" y2="21598"/>
                        <a14:foregroundMark x1="7417" y1="49563" x2="5917" y2="62422"/>
                        <a14:foregroundMark x1="8500" y1="46692" x2="1500" y2="73034"/>
                        <a14:foregroundMark x1="3333" y1="70287" x2="2500" y2="90512"/>
                        <a14:foregroundMark x1="7750" y1="62297" x2="7750" y2="62297"/>
                        <a14:foregroundMark x1="8583" y1="60674" x2="8583" y2="60674"/>
                        <a14:foregroundMark x1="8917" y1="60300" x2="8917" y2="60300"/>
                        <a14:foregroundMark x1="9750" y1="58552" x2="9750" y2="58552"/>
                        <a14:foregroundMark x1="10167" y1="57678" x2="10167" y2="57678"/>
                        <a14:backgroundMark x1="35917" y1="19351" x2="36000" y2="22846"/>
                      </a14:backgroundRemoval>
                    </a14:imgEffect>
                  </a14:imgLayer>
                </a14:imgProps>
              </a:ext>
              <a:ext uri="{28A0092B-C50C-407E-A947-70E740481C1C}">
                <a14:useLocalDpi xmlns:a14="http://schemas.microsoft.com/office/drawing/2010/main" val="0"/>
              </a:ext>
            </a:extLst>
          </a:blip>
          <a:srcRect/>
          <a:stretch>
            <a:fillRect/>
          </a:stretch>
        </p:blipFill>
        <p:spPr bwMode="auto">
          <a:xfrm>
            <a:off x="20575" y="61389"/>
            <a:ext cx="11994245" cy="6919389"/>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4F5AB8A9-957F-8B28-84E2-81ED316E7AAE}"/>
              </a:ext>
            </a:extLst>
          </p:cNvPr>
          <p:cNvSpPr/>
          <p:nvPr/>
        </p:nvSpPr>
        <p:spPr>
          <a:xfrm>
            <a:off x="7456277" y="4533744"/>
            <a:ext cx="4637754" cy="117209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515CD5F-67F9-50F5-89B0-612E7153B7D6}"/>
              </a:ext>
            </a:extLst>
          </p:cNvPr>
          <p:cNvSpPr/>
          <p:nvPr/>
        </p:nvSpPr>
        <p:spPr>
          <a:xfrm>
            <a:off x="7315198" y="4390505"/>
            <a:ext cx="4637754" cy="117209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116">
            <a:extLst>
              <a:ext uri="{FF2B5EF4-FFF2-40B4-BE49-F238E27FC236}">
                <a16:creationId xmlns:a16="http://schemas.microsoft.com/office/drawing/2014/main" id="{B57ADB5D-22FA-410F-B49B-A5E54B92D59B}"/>
              </a:ext>
            </a:extLst>
          </p:cNvPr>
          <p:cNvSpPr txBox="1"/>
          <p:nvPr/>
        </p:nvSpPr>
        <p:spPr>
          <a:xfrm>
            <a:off x="7253872" y="3219873"/>
            <a:ext cx="3599191" cy="1323439"/>
          </a:xfrm>
          <a:prstGeom prst="rect">
            <a:avLst/>
          </a:prstGeom>
          <a:noFill/>
        </p:spPr>
        <p:txBody>
          <a:bodyPr wrap="square" rtlCol="0" anchor="ctr">
            <a:spAutoFit/>
          </a:bodyPr>
          <a:lstStyle/>
          <a:p>
            <a:r>
              <a:rPr lang="en-US" altLang="ko-KR" sz="8000" dirty="0">
                <a:solidFill>
                  <a:schemeClr val="bg1"/>
                </a:solidFill>
                <a:latin typeface="Impact" panose="020B0806030902050204" pitchFamily="34" charset="0"/>
                <a:cs typeface="Arial" pitchFamily="34" charset="0"/>
              </a:rPr>
              <a:t>03</a:t>
            </a:r>
            <a:endParaRPr lang="ko-KR" altLang="en-US" sz="8000" dirty="0">
              <a:solidFill>
                <a:schemeClr val="bg1"/>
              </a:solidFill>
              <a:latin typeface="Impact" panose="020B0806030902050204" pitchFamily="34" charset="0"/>
              <a:cs typeface="Arial" pitchFamily="34" charset="0"/>
            </a:endParaRPr>
          </a:p>
        </p:txBody>
      </p:sp>
      <p:sp>
        <p:nvSpPr>
          <p:cNvPr id="118" name="TextBox 117">
            <a:extLst>
              <a:ext uri="{FF2B5EF4-FFF2-40B4-BE49-F238E27FC236}">
                <a16:creationId xmlns:a16="http://schemas.microsoft.com/office/drawing/2014/main" id="{155A68A0-2380-4E67-8DF4-427ED4BAFEFE}"/>
              </a:ext>
            </a:extLst>
          </p:cNvPr>
          <p:cNvSpPr txBox="1"/>
          <p:nvPr/>
        </p:nvSpPr>
        <p:spPr>
          <a:xfrm>
            <a:off x="7336970" y="4631072"/>
            <a:ext cx="3204262" cy="707886"/>
          </a:xfrm>
          <a:prstGeom prst="rect">
            <a:avLst/>
          </a:prstGeom>
          <a:noFill/>
        </p:spPr>
        <p:txBody>
          <a:bodyPr wrap="square" rtlCol="0" anchor="ctr">
            <a:spAutoFit/>
          </a:bodyPr>
          <a:lstStyle/>
          <a:p>
            <a:r>
              <a:rPr lang="en-US" altLang="ko-KR" sz="4000" dirty="0">
                <a:solidFill>
                  <a:schemeClr val="bg1"/>
                </a:solidFill>
                <a:latin typeface="+mj-lt"/>
                <a:cs typeface="Arial" pitchFamily="34" charset="0"/>
              </a:rPr>
              <a:t>Base Legal</a:t>
            </a:r>
            <a:endParaRPr lang="ko-KR" altLang="en-US" sz="4000" dirty="0">
              <a:solidFill>
                <a:schemeClr val="bg1"/>
              </a:solidFill>
              <a:latin typeface="+mj-lt"/>
              <a:cs typeface="Arial" pitchFamily="34" charset="0"/>
            </a:endParaRPr>
          </a:p>
        </p:txBody>
      </p:sp>
      <p:pic>
        <p:nvPicPr>
          <p:cNvPr id="8" name="Imagem 7" descr="Uma imagem contendo Texto&#10;&#10;Descrição gerada automaticamente">
            <a:extLst>
              <a:ext uri="{FF2B5EF4-FFF2-40B4-BE49-F238E27FC236}">
                <a16:creationId xmlns:a16="http://schemas.microsoft.com/office/drawing/2014/main" id="{8FBE6623-BC73-9618-38F8-E3C27A3889D9}"/>
              </a:ext>
            </a:extLst>
          </p:cNvPr>
          <p:cNvPicPr>
            <a:picLocks noChangeAspect="1"/>
          </p:cNvPicPr>
          <p:nvPr/>
        </p:nvPicPr>
        <p:blipFill>
          <a:blip r:embed="rId4"/>
          <a:stretch>
            <a:fillRect/>
          </a:stretch>
        </p:blipFill>
        <p:spPr>
          <a:xfrm>
            <a:off x="10080535" y="156869"/>
            <a:ext cx="1934285" cy="551218"/>
          </a:xfrm>
          <a:prstGeom prst="rect">
            <a:avLst/>
          </a:prstGeom>
        </p:spPr>
      </p:pic>
      <p:pic>
        <p:nvPicPr>
          <p:cNvPr id="3074" name="Picture 2" descr="Segurança do Trabalho – Escola Nova Visão">
            <a:extLst>
              <a:ext uri="{FF2B5EF4-FFF2-40B4-BE49-F238E27FC236}">
                <a16:creationId xmlns:a16="http://schemas.microsoft.com/office/drawing/2014/main" id="{AE8F1A3A-9F17-E114-D493-C769A403D39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227" b="98535" l="9961" r="98633">
                        <a14:foregroundMark x1="48145" y1="6836" x2="54980" y2="75586"/>
                        <a14:foregroundMark x1="54980" y1="75586" x2="50879" y2="87500"/>
                        <a14:foregroundMark x1="50879" y1="87500" x2="38672" y2="90137"/>
                        <a14:foregroundMark x1="38672" y1="90137" x2="22949" y2="74707"/>
                        <a14:foregroundMark x1="22949" y1="74707" x2="20898" y2="87207"/>
                        <a14:foregroundMark x1="20898" y1="87207" x2="26270" y2="94824"/>
                        <a14:foregroundMark x1="26270" y1="94824" x2="68555" y2="98438"/>
                        <a14:foregroundMark x1="68555" y1="98438" x2="84766" y2="89063"/>
                        <a14:foregroundMark x1="84766" y1="89063" x2="90039" y2="77344"/>
                        <a14:foregroundMark x1="90039" y1="77344" x2="95508" y2="70703"/>
                        <a14:foregroundMark x1="95508" y1="70703" x2="74316" y2="84668"/>
                        <a14:foregroundMark x1="74316" y1="84668" x2="55664" y2="51465"/>
                        <a14:foregroundMark x1="55664" y1="51465" x2="59375" y2="91406"/>
                        <a14:foregroundMark x1="59375" y1="91406" x2="48145" y2="93652"/>
                        <a14:foregroundMark x1="48145" y1="93652" x2="31836" y2="91992"/>
                        <a14:foregroundMark x1="31836" y1="91992" x2="26367" y2="84375"/>
                        <a14:foregroundMark x1="26367" y1="84375" x2="25488" y2="91992"/>
                        <a14:foregroundMark x1="25488" y1="91992" x2="19043" y2="77246"/>
                        <a14:foregroundMark x1="19043" y1="77246" x2="26855" y2="64941"/>
                        <a14:foregroundMark x1="26855" y1="64941" x2="37109" y2="61328"/>
                        <a14:foregroundMark x1="37109" y1="61328" x2="41992" y2="49609"/>
                        <a14:foregroundMark x1="41992" y1="49609" x2="48438" y2="56445"/>
                        <a14:foregroundMark x1="48438" y1="56445" x2="46680" y2="69727"/>
                        <a14:foregroundMark x1="46680" y1="69727" x2="39746" y2="71191"/>
                        <a14:foregroundMark x1="39746" y1="71191" x2="43945" y2="79785"/>
                        <a14:foregroundMark x1="43945" y1="79785" x2="48828" y2="71289"/>
                        <a14:foregroundMark x1="48828" y1="71289" x2="50391" y2="40332"/>
                        <a14:foregroundMark x1="50391" y1="40332" x2="37109" y2="23340"/>
                        <a14:foregroundMark x1="37109" y1="23340" x2="38477" y2="16406"/>
                        <a14:foregroundMark x1="38477" y1="16406" x2="47656" y2="29102"/>
                        <a14:foregroundMark x1="47656" y1="29102" x2="46680" y2="15430"/>
                        <a14:foregroundMark x1="46680" y1="15430" x2="54785" y2="26367"/>
                        <a14:foregroundMark x1="54785" y1="26367" x2="54395" y2="28711"/>
                        <a14:foregroundMark x1="46484" y1="7324" x2="41504" y2="9375"/>
                        <a14:foregroundMark x1="32324" y1="98145" x2="67090" y2="98535"/>
                        <a14:foregroundMark x1="93945" y1="69629" x2="86914" y2="70801"/>
                        <a14:foregroundMark x1="49219" y1="68750" x2="54980" y2="84375"/>
                        <a14:foregroundMark x1="54980" y1="84375" x2="55273" y2="84570"/>
                        <a14:foregroundMark x1="98730" y1="69141" x2="98145" y2="68359"/>
                        <a14:foregroundMark x1="54590" y1="15234" x2="54199" y2="18945"/>
                        <a14:foregroundMark x1="84766" y1="94629" x2="83594" y2="98535"/>
                      </a14:backgroundRemoval>
                    </a14:imgEffect>
                  </a14:imgLayer>
                </a14:imgProps>
              </a:ext>
              <a:ext uri="{28A0092B-C50C-407E-A947-70E740481C1C}">
                <a14:useLocalDpi xmlns:a14="http://schemas.microsoft.com/office/drawing/2010/main" val="0"/>
              </a:ext>
            </a:extLst>
          </a:blip>
          <a:srcRect/>
          <a:stretch>
            <a:fillRect/>
          </a:stretch>
        </p:blipFill>
        <p:spPr bwMode="auto">
          <a:xfrm>
            <a:off x="-932750" y="29123"/>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19399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1"/>
          <p:cNvSpPr txBox="1"/>
          <p:nvPr/>
        </p:nvSpPr>
        <p:spPr>
          <a:xfrm>
            <a:off x="838201" y="365125"/>
            <a:ext cx="5251316" cy="1627636"/>
          </a:xfrm>
          <a:prstGeom prst="rect">
            <a:avLst/>
          </a:prstGeom>
        </p:spPr>
        <p:txBody>
          <a:bodyPr vert="horz" lIns="91440" tIns="45720" rIns="91440" bIns="45720" rtlCol="0" anchor="ctr">
            <a:normAutofit/>
          </a:bodyPr>
          <a:lstStyle/>
          <a:p>
            <a:pPr>
              <a:lnSpc>
                <a:spcPct val="90000"/>
              </a:lnSpc>
              <a:spcBef>
                <a:spcPct val="0"/>
              </a:spcBef>
              <a:spcAft>
                <a:spcPts val="600"/>
              </a:spcAft>
            </a:pPr>
            <a:r>
              <a:rPr kumimoji="1" lang="en-US" altLang="zh-CN" sz="4400" b="1" kern="1200">
                <a:solidFill>
                  <a:srgbClr val="FFFFFF"/>
                </a:solidFill>
                <a:latin typeface="+mj-lt"/>
                <a:ea typeface="+mj-ea"/>
                <a:cs typeface="+mj-cs"/>
              </a:rPr>
              <a:t>Base Legal   </a:t>
            </a:r>
          </a:p>
        </p:txBody>
      </p:sp>
      <p:sp>
        <p:nvSpPr>
          <p:cNvPr id="10" name="文本框 1">
            <a:extLst>
              <a:ext uri="{FF2B5EF4-FFF2-40B4-BE49-F238E27FC236}">
                <a16:creationId xmlns:a16="http://schemas.microsoft.com/office/drawing/2014/main" id="{0D01FE60-8BFB-C15F-8C69-A9CD01434740}"/>
              </a:ext>
            </a:extLst>
          </p:cNvPr>
          <p:cNvSpPr txBox="1"/>
          <p:nvPr/>
        </p:nvSpPr>
        <p:spPr>
          <a:xfrm>
            <a:off x="838200" y="2219785"/>
            <a:ext cx="4619621" cy="3957178"/>
          </a:xfrm>
          <a:prstGeom prst="rect">
            <a:avLst/>
          </a:prstGeom>
        </p:spPr>
        <p:txBody>
          <a:bodyPr vert="horz" lIns="91440" tIns="45720" rIns="91440" bIns="45720" rtlCol="0">
            <a:normAutofit fontScale="92500"/>
          </a:bodyPr>
          <a:lstStyle/>
          <a:p>
            <a:pPr indent="-228600">
              <a:lnSpc>
                <a:spcPct val="90000"/>
              </a:lnSpc>
              <a:spcAft>
                <a:spcPts val="600"/>
              </a:spcAft>
              <a:buFont typeface="Arial" panose="020B0604020202020204" pitchFamily="34" charset="0"/>
              <a:buChar char="•"/>
            </a:pPr>
            <a:r>
              <a:rPr kumimoji="1" lang="en-US" altLang="zh-CN" sz="3600" b="1" dirty="0">
                <a:solidFill>
                  <a:srgbClr val="FFFFFF"/>
                </a:solidFill>
              </a:rPr>
              <a:t>Para a </a:t>
            </a:r>
            <a:r>
              <a:rPr kumimoji="1" lang="en-US" altLang="zh-CN" sz="3600" b="1" dirty="0" err="1">
                <a:solidFill>
                  <a:srgbClr val="FFFFFF"/>
                </a:solidFill>
              </a:rPr>
              <a:t>elaboração</a:t>
            </a:r>
            <a:r>
              <a:rPr kumimoji="1" lang="en-US" altLang="zh-CN" sz="3600" b="1" dirty="0">
                <a:solidFill>
                  <a:srgbClr val="FFFFFF"/>
                </a:solidFill>
              </a:rPr>
              <a:t> </a:t>
            </a:r>
            <a:r>
              <a:rPr kumimoji="1" lang="en-US" altLang="zh-CN" sz="3600" b="1" dirty="0" err="1">
                <a:solidFill>
                  <a:srgbClr val="FFFFFF"/>
                </a:solidFill>
              </a:rPr>
              <a:t>deste</a:t>
            </a:r>
            <a:r>
              <a:rPr kumimoji="1" lang="en-US" altLang="zh-CN" sz="3600" b="1" dirty="0">
                <a:solidFill>
                  <a:srgbClr val="FFFFFF"/>
                </a:solidFill>
              </a:rPr>
              <a:t> </a:t>
            </a:r>
            <a:r>
              <a:rPr kumimoji="1" lang="en-US" altLang="zh-CN" sz="3600" b="1" dirty="0" err="1">
                <a:solidFill>
                  <a:srgbClr val="FFFFFF"/>
                </a:solidFill>
              </a:rPr>
              <a:t>treinamento</a:t>
            </a:r>
            <a:r>
              <a:rPr kumimoji="1" lang="en-US" altLang="zh-CN" sz="3600" b="1" dirty="0">
                <a:solidFill>
                  <a:srgbClr val="FFFFFF"/>
                </a:solidFill>
              </a:rPr>
              <a:t> </a:t>
            </a:r>
            <a:r>
              <a:rPr kumimoji="1" lang="en-US" altLang="zh-CN" sz="3600" b="1" dirty="0" err="1">
                <a:solidFill>
                  <a:srgbClr val="FFFFFF"/>
                </a:solidFill>
              </a:rPr>
              <a:t>tomamos</a:t>
            </a:r>
            <a:r>
              <a:rPr kumimoji="1" lang="en-US" altLang="zh-CN" sz="3600" b="1" dirty="0">
                <a:solidFill>
                  <a:srgbClr val="FFFFFF"/>
                </a:solidFill>
              </a:rPr>
              <a:t> </a:t>
            </a:r>
            <a:r>
              <a:rPr kumimoji="1" lang="en-US" altLang="zh-CN" sz="3600" b="1" dirty="0" err="1">
                <a:solidFill>
                  <a:srgbClr val="FFFFFF"/>
                </a:solidFill>
              </a:rPr>
              <a:t>como</a:t>
            </a:r>
            <a:r>
              <a:rPr kumimoji="1" lang="en-US" altLang="zh-CN" sz="3600" b="1" dirty="0">
                <a:solidFill>
                  <a:srgbClr val="FFFFFF"/>
                </a:solidFill>
              </a:rPr>
              <a:t> base a Norma </a:t>
            </a:r>
            <a:r>
              <a:rPr kumimoji="1" lang="en-US" altLang="zh-CN" sz="3600" b="1" dirty="0" err="1">
                <a:solidFill>
                  <a:srgbClr val="FFFFFF"/>
                </a:solidFill>
              </a:rPr>
              <a:t>Regulamentadora</a:t>
            </a:r>
            <a:r>
              <a:rPr kumimoji="1" lang="en-US" altLang="zh-CN" sz="3600" b="1" dirty="0">
                <a:solidFill>
                  <a:srgbClr val="FFFFFF"/>
                </a:solidFill>
              </a:rPr>
              <a:t> NR-04 </a:t>
            </a:r>
            <a:r>
              <a:rPr kumimoji="1" lang="en-US" altLang="zh-CN" sz="3600" b="1" dirty="0" err="1">
                <a:solidFill>
                  <a:srgbClr val="FFFFFF"/>
                </a:solidFill>
              </a:rPr>
              <a:t>conforme</a:t>
            </a:r>
            <a:r>
              <a:rPr kumimoji="1" lang="en-US" altLang="zh-CN" sz="3600" b="1" dirty="0">
                <a:solidFill>
                  <a:srgbClr val="FFFFFF"/>
                </a:solidFill>
              </a:rPr>
              <a:t> </a:t>
            </a:r>
            <a:r>
              <a:rPr kumimoji="1" lang="en-US" altLang="zh-CN" sz="3600" b="1" dirty="0" err="1">
                <a:solidFill>
                  <a:srgbClr val="FFFFFF"/>
                </a:solidFill>
              </a:rPr>
              <a:t>última</a:t>
            </a:r>
            <a:r>
              <a:rPr kumimoji="1" lang="en-US" altLang="zh-CN" sz="3600" b="1" dirty="0">
                <a:solidFill>
                  <a:srgbClr val="FFFFFF"/>
                </a:solidFill>
              </a:rPr>
              <a:t> </a:t>
            </a:r>
            <a:r>
              <a:rPr kumimoji="1" lang="en-US" altLang="zh-CN" sz="3600" b="1" dirty="0" err="1">
                <a:solidFill>
                  <a:srgbClr val="FFFFFF"/>
                </a:solidFill>
              </a:rPr>
              <a:t>revisão</a:t>
            </a:r>
            <a:r>
              <a:rPr kumimoji="1" lang="en-US" altLang="zh-CN" sz="3600" b="1" dirty="0">
                <a:solidFill>
                  <a:srgbClr val="FFFFFF"/>
                </a:solidFill>
              </a:rPr>
              <a:t> dada pela </a:t>
            </a:r>
            <a:r>
              <a:rPr kumimoji="1" lang="en-US" altLang="zh-CN" sz="3600" b="1" dirty="0" err="1">
                <a:solidFill>
                  <a:srgbClr val="FFFFFF"/>
                </a:solidFill>
              </a:rPr>
              <a:t>Portaria</a:t>
            </a:r>
            <a:r>
              <a:rPr kumimoji="1" lang="en-US" altLang="zh-CN" sz="3600" b="1" dirty="0">
                <a:solidFill>
                  <a:srgbClr val="FFFFFF"/>
                </a:solidFill>
              </a:rPr>
              <a:t> MTP </a:t>
            </a:r>
            <a:r>
              <a:rPr kumimoji="1" lang="en-US" altLang="zh-CN" sz="3600" b="1" dirty="0" err="1">
                <a:solidFill>
                  <a:srgbClr val="FFFFFF"/>
                </a:solidFill>
              </a:rPr>
              <a:t>n.o</a:t>
            </a:r>
            <a:r>
              <a:rPr kumimoji="1" lang="en-US" altLang="zh-CN" sz="3600" b="1" dirty="0">
                <a:solidFill>
                  <a:srgbClr val="FFFFFF"/>
                </a:solidFill>
              </a:rPr>
              <a:t> 4.219, de 20 de </a:t>
            </a:r>
            <a:r>
              <a:rPr kumimoji="1" lang="en-US" altLang="zh-CN" sz="3600" b="1" dirty="0" err="1">
                <a:solidFill>
                  <a:srgbClr val="FFFFFF"/>
                </a:solidFill>
              </a:rPr>
              <a:t>dezembro</a:t>
            </a:r>
            <a:r>
              <a:rPr kumimoji="1" lang="en-US" altLang="zh-CN" sz="3600" b="1" dirty="0">
                <a:solidFill>
                  <a:srgbClr val="FFFFFF"/>
                </a:solidFill>
              </a:rPr>
              <a:t> de 2022.</a:t>
            </a:r>
          </a:p>
        </p:txBody>
      </p:sp>
      <p:pic>
        <p:nvPicPr>
          <p:cNvPr id="2052" name="Picture 4" descr="NR 4 – Condições e meio ambiente de trabalho na indústria da Construção e  Reparação Naval – Ctp">
            <a:extLst>
              <a:ext uri="{FF2B5EF4-FFF2-40B4-BE49-F238E27FC236}">
                <a16:creationId xmlns:a16="http://schemas.microsoft.com/office/drawing/2014/main" id="{BEF701A7-09C3-662C-5982-8BF79114DD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82" r="6857"/>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9" name="Imagem 8" descr="Uma imagem contendo Texto&#10;&#10;Descrição gerada automaticamente">
            <a:extLst>
              <a:ext uri="{FF2B5EF4-FFF2-40B4-BE49-F238E27FC236}">
                <a16:creationId xmlns:a16="http://schemas.microsoft.com/office/drawing/2014/main" id="{5B7B76E3-C4AF-DAC9-79CF-4B8C8D264492}"/>
              </a:ext>
            </a:extLst>
          </p:cNvPr>
          <p:cNvPicPr>
            <a:picLocks noChangeAspect="1"/>
          </p:cNvPicPr>
          <p:nvPr/>
        </p:nvPicPr>
        <p:blipFill>
          <a:blip r:embed="rId3"/>
          <a:stretch>
            <a:fillRect/>
          </a:stretch>
        </p:blipFill>
        <p:spPr>
          <a:xfrm>
            <a:off x="9883605" y="60021"/>
            <a:ext cx="1957221" cy="557754"/>
          </a:xfrm>
          <a:prstGeom prst="rect">
            <a:avLst/>
          </a:prstGeom>
        </p:spPr>
      </p:pic>
    </p:spTree>
    <p:extLst>
      <p:ext uri="{BB962C8B-B14F-4D97-AF65-F5344CB8AC3E}">
        <p14:creationId xmlns:p14="http://schemas.microsoft.com/office/powerpoint/2010/main" val="2053462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0F071E9B-8C9C-F9F2-9C98-53EBD989CAFE}"/>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24" name="Retângulo 23">
            <a:extLst>
              <a:ext uri="{FF2B5EF4-FFF2-40B4-BE49-F238E27FC236}">
                <a16:creationId xmlns:a16="http://schemas.microsoft.com/office/drawing/2014/main" id="{2D6866C4-D059-2E9D-AE6F-4E4B804D2779}"/>
              </a:ext>
            </a:extLst>
          </p:cNvPr>
          <p:cNvSpPr/>
          <p:nvPr/>
        </p:nvSpPr>
        <p:spPr>
          <a:xfrm>
            <a:off x="5053549" y="2398132"/>
            <a:ext cx="6834865" cy="2822710"/>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a:extLst>
              <a:ext uri="{FF2B5EF4-FFF2-40B4-BE49-F238E27FC236}">
                <a16:creationId xmlns:a16="http://schemas.microsoft.com/office/drawing/2014/main" id="{51E74CFF-729D-4E87-CB90-9EDDDD69D870}"/>
              </a:ext>
            </a:extLst>
          </p:cNvPr>
          <p:cNvSpPr/>
          <p:nvPr/>
        </p:nvSpPr>
        <p:spPr>
          <a:xfrm>
            <a:off x="4932592" y="2294075"/>
            <a:ext cx="6834865" cy="2820099"/>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TextBox 47">
            <a:extLst>
              <a:ext uri="{FF2B5EF4-FFF2-40B4-BE49-F238E27FC236}">
                <a16:creationId xmlns:a16="http://schemas.microsoft.com/office/drawing/2014/main" id="{26148BE8-3D28-4C17-B5AD-216FFF8A80A8}"/>
              </a:ext>
            </a:extLst>
          </p:cNvPr>
          <p:cNvSpPr txBox="1"/>
          <p:nvPr/>
        </p:nvSpPr>
        <p:spPr>
          <a:xfrm>
            <a:off x="4884278" y="2213794"/>
            <a:ext cx="981106" cy="1569660"/>
          </a:xfrm>
          <a:prstGeom prst="rect">
            <a:avLst/>
          </a:prstGeom>
          <a:noFill/>
        </p:spPr>
        <p:txBody>
          <a:bodyPr wrap="square" lIns="108000" rIns="108000" rtlCol="0">
            <a:spAutoFit/>
          </a:bodyPr>
          <a:lstStyle/>
          <a:p>
            <a:pPr algn="ctr"/>
            <a:r>
              <a:rPr lang="en-US" altLang="ko-KR" sz="9600" b="1" dirty="0">
                <a:solidFill>
                  <a:schemeClr val="tx1">
                    <a:lumMod val="85000"/>
                    <a:lumOff val="15000"/>
                  </a:schemeClr>
                </a:solidFill>
                <a:cs typeface="Arial" pitchFamily="34" charset="0"/>
              </a:rPr>
              <a:t>“</a:t>
            </a:r>
            <a:endParaRPr lang="ko-KR" altLang="en-US" sz="9600" b="1" dirty="0">
              <a:solidFill>
                <a:schemeClr val="tx1">
                  <a:lumMod val="85000"/>
                  <a:lumOff val="15000"/>
                </a:schemeClr>
              </a:solidFill>
              <a:cs typeface="Arial" pitchFamily="34" charset="0"/>
            </a:endParaRPr>
          </a:p>
        </p:txBody>
      </p:sp>
      <p:sp>
        <p:nvSpPr>
          <p:cNvPr id="49" name="TextBox 48">
            <a:extLst>
              <a:ext uri="{FF2B5EF4-FFF2-40B4-BE49-F238E27FC236}">
                <a16:creationId xmlns:a16="http://schemas.microsoft.com/office/drawing/2014/main" id="{49DA2574-4BBE-4900-8F92-9A9CC6725997}"/>
              </a:ext>
            </a:extLst>
          </p:cNvPr>
          <p:cNvSpPr txBox="1"/>
          <p:nvPr/>
        </p:nvSpPr>
        <p:spPr>
          <a:xfrm>
            <a:off x="8147610" y="4070084"/>
            <a:ext cx="981106" cy="1569660"/>
          </a:xfrm>
          <a:prstGeom prst="rect">
            <a:avLst/>
          </a:prstGeom>
          <a:noFill/>
        </p:spPr>
        <p:txBody>
          <a:bodyPr wrap="square" lIns="108000" rIns="108000" rtlCol="0">
            <a:spAutoFit/>
          </a:bodyPr>
          <a:lstStyle/>
          <a:p>
            <a:pPr algn="ctr"/>
            <a:r>
              <a:rPr lang="en-US" altLang="ko-KR" sz="9600" b="1" dirty="0">
                <a:solidFill>
                  <a:schemeClr val="tx1">
                    <a:lumMod val="85000"/>
                    <a:lumOff val="15000"/>
                  </a:schemeClr>
                </a:solidFill>
                <a:cs typeface="Arial" pitchFamily="34" charset="0"/>
              </a:rPr>
              <a:t>”</a:t>
            </a:r>
            <a:endParaRPr lang="ko-KR" altLang="en-US" sz="9600" b="1" dirty="0">
              <a:solidFill>
                <a:schemeClr val="tx1">
                  <a:lumMod val="85000"/>
                  <a:lumOff val="15000"/>
                </a:schemeClr>
              </a:solidFill>
              <a:cs typeface="Arial" pitchFamily="34" charset="0"/>
            </a:endParaRPr>
          </a:p>
        </p:txBody>
      </p:sp>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Base Legal</a:t>
            </a:r>
            <a:endParaRPr kumimoji="1" lang="zh-CN" altLang="en-US" sz="2400" b="1" dirty="0">
              <a:solidFill>
                <a:schemeClr val="bg1"/>
              </a:solidFill>
              <a:ea typeface="华文圆体 Regular" panose="020F0502040101010101" pitchFamily="34" charset="-122"/>
              <a:cs typeface="Yuanti SC" charset="-122"/>
            </a:endParaRPr>
          </a:p>
        </p:txBody>
      </p:sp>
      <p:sp>
        <p:nvSpPr>
          <p:cNvPr id="15" name="文本框 1">
            <a:extLst>
              <a:ext uri="{FF2B5EF4-FFF2-40B4-BE49-F238E27FC236}">
                <a16:creationId xmlns:a16="http://schemas.microsoft.com/office/drawing/2014/main" id="{2F7C840A-C13F-38E3-DFC9-55CA4FA6289D}"/>
              </a:ext>
            </a:extLst>
          </p:cNvPr>
          <p:cNvSpPr txBox="1"/>
          <p:nvPr/>
        </p:nvSpPr>
        <p:spPr>
          <a:xfrm>
            <a:off x="5813667" y="1322375"/>
            <a:ext cx="5953790" cy="3607462"/>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Com base na NR-04 o SESMT tem a </a:t>
            </a:r>
          </a:p>
          <a:p>
            <a:pPr>
              <a:lnSpc>
                <a:spcPct val="150000"/>
              </a:lnSpc>
            </a:pPr>
            <a:endParaRPr kumimoji="1" lang="pt-BR" altLang="zh-CN" sz="2400" b="1" dirty="0">
              <a:solidFill>
                <a:schemeClr val="bg2">
                  <a:lumMod val="25000"/>
                </a:schemeClr>
              </a:solidFill>
              <a:latin typeface="+mj-lt"/>
              <a:ea typeface="华文圆体 Regular" panose="020F0502040101010101" pitchFamily="34" charset="-122"/>
              <a:cs typeface="Yuanti SC" charset="-122"/>
            </a:endParaRPr>
          </a:p>
          <a:p>
            <a:pPr>
              <a:lnSpc>
                <a:spcPct val="150000"/>
              </a:lnSpc>
            </a:pPr>
            <a:r>
              <a:rPr kumimoji="1" lang="pt-BR" altLang="zh-CN" sz="3600" b="1" dirty="0">
                <a:solidFill>
                  <a:schemeClr val="bg2">
                    <a:lumMod val="25000"/>
                  </a:schemeClr>
                </a:solidFill>
                <a:latin typeface="+mj-lt"/>
                <a:ea typeface="华文圆体 Regular" panose="020F0502040101010101" pitchFamily="34" charset="-122"/>
                <a:cs typeface="Yuanti SC" charset="-122"/>
              </a:rPr>
              <a:t>finalidade de promover a saúde e proteger a integridade do trabalhador.</a:t>
            </a:r>
            <a:endParaRPr kumimoji="1" lang="zh-CN" altLang="en-US" sz="3600" b="1" dirty="0">
              <a:solidFill>
                <a:schemeClr val="bg2">
                  <a:lumMod val="25000"/>
                </a:schemeClr>
              </a:solidFill>
              <a:latin typeface="+mj-lt"/>
              <a:ea typeface="华文圆体 Regular" panose="020F0502040101010101" pitchFamily="34" charset="-122"/>
              <a:cs typeface="Yuanti SC" charset="-122"/>
            </a:endParaRPr>
          </a:p>
        </p:txBody>
      </p:sp>
      <p:pic>
        <p:nvPicPr>
          <p:cNvPr id="28" name="Imagem 27" descr="Uma imagem contendo Texto&#10;&#10;Descrição gerada automaticamente">
            <a:extLst>
              <a:ext uri="{FF2B5EF4-FFF2-40B4-BE49-F238E27FC236}">
                <a16:creationId xmlns:a16="http://schemas.microsoft.com/office/drawing/2014/main" id="{65B32EED-27E8-055E-977F-EDE06145E5BD}"/>
              </a:ext>
            </a:extLst>
          </p:cNvPr>
          <p:cNvPicPr>
            <a:picLocks noChangeAspect="1"/>
          </p:cNvPicPr>
          <p:nvPr/>
        </p:nvPicPr>
        <p:blipFill>
          <a:blip r:embed="rId2"/>
          <a:stretch>
            <a:fillRect/>
          </a:stretch>
        </p:blipFill>
        <p:spPr>
          <a:xfrm>
            <a:off x="9883605" y="60021"/>
            <a:ext cx="1957221" cy="557754"/>
          </a:xfrm>
          <a:prstGeom prst="rect">
            <a:avLst/>
          </a:prstGeom>
        </p:spPr>
      </p:pic>
      <p:pic>
        <p:nvPicPr>
          <p:cNvPr id="6146" name="Picture 2" descr="Aprovado pelo MEC/SISTEC – Curso Técnico Segurança do Trabalho – EAD –  Lider Consultoria – Lider Consultoria EAD">
            <a:extLst>
              <a:ext uri="{FF2B5EF4-FFF2-40B4-BE49-F238E27FC236}">
                <a16:creationId xmlns:a16="http://schemas.microsoft.com/office/drawing/2014/main" id="{3F0D52DC-9C9B-2433-6B3B-CFD3480F6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543" y="2999728"/>
            <a:ext cx="5671457" cy="383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3911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
                                        </p:tgtEl>
                                      </p:cBhvr>
                                    </p:animEffect>
                                    <p:animScale>
                                      <p:cBhvr>
                                        <p:cTn id="2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p:bldP spid="49"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Simple Certificate Border Template With Blue Color, Simple Certificate  Border, Certificate Border, Templates PNG and Vector with Transparent  Background for Free Download">
            <a:extLst>
              <a:ext uri="{FF2B5EF4-FFF2-40B4-BE49-F238E27FC236}">
                <a16:creationId xmlns:a16="http://schemas.microsoft.com/office/drawing/2014/main" id="{84950D87-5837-3963-DED6-372F6F473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21" b="90512" l="1250" r="90000">
                        <a14:foregroundMark x1="11667" y1="12235" x2="11667" y2="12235"/>
                        <a14:foregroundMark x1="15417" y1="3620" x2="15417" y2="3620"/>
                        <a14:foregroundMark x1="21667" y1="5618" x2="21667" y2="5618"/>
                        <a14:foregroundMark x1="18167" y1="8989" x2="18167" y2="8989"/>
                        <a14:foregroundMark x1="14083" y1="5993" x2="5500" y2="18602"/>
                        <a14:foregroundMark x1="16583" y1="10237" x2="2000" y2="45194"/>
                        <a14:foregroundMark x1="1250" y1="82147" x2="2083" y2="90512"/>
                        <a14:foregroundMark x1="6000" y1="3121" x2="2167" y2="21598"/>
                        <a14:foregroundMark x1="7417" y1="49563" x2="5917" y2="62422"/>
                        <a14:foregroundMark x1="8500" y1="46692" x2="1500" y2="73034"/>
                        <a14:foregroundMark x1="3333" y1="70287" x2="2500" y2="90512"/>
                        <a14:foregroundMark x1="7750" y1="62297" x2="7750" y2="62297"/>
                        <a14:foregroundMark x1="8583" y1="60674" x2="8583" y2="60674"/>
                        <a14:foregroundMark x1="8917" y1="60300" x2="8917" y2="60300"/>
                        <a14:foregroundMark x1="9750" y1="58552" x2="9750" y2="58552"/>
                        <a14:foregroundMark x1="10167" y1="57678" x2="10167" y2="57678"/>
                        <a14:backgroundMark x1="35917" y1="19351" x2="36000" y2="22846"/>
                      </a14:backgroundRemoval>
                    </a14:imgEffect>
                  </a14:imgLayer>
                </a14:imgProps>
              </a:ext>
              <a:ext uri="{28A0092B-C50C-407E-A947-70E740481C1C}">
                <a14:useLocalDpi xmlns:a14="http://schemas.microsoft.com/office/drawing/2010/main" val="0"/>
              </a:ext>
            </a:extLst>
          </a:blip>
          <a:srcRect/>
          <a:stretch>
            <a:fillRect/>
          </a:stretch>
        </p:blipFill>
        <p:spPr bwMode="auto">
          <a:xfrm>
            <a:off x="20575" y="61389"/>
            <a:ext cx="11994245" cy="6919389"/>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4F5AB8A9-957F-8B28-84E2-81ED316E7AAE}"/>
              </a:ext>
            </a:extLst>
          </p:cNvPr>
          <p:cNvSpPr/>
          <p:nvPr/>
        </p:nvSpPr>
        <p:spPr>
          <a:xfrm>
            <a:off x="7456277" y="4533744"/>
            <a:ext cx="4637754" cy="117209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515CD5F-67F9-50F5-89B0-612E7153B7D6}"/>
              </a:ext>
            </a:extLst>
          </p:cNvPr>
          <p:cNvSpPr/>
          <p:nvPr/>
        </p:nvSpPr>
        <p:spPr>
          <a:xfrm>
            <a:off x="7315198" y="4390505"/>
            <a:ext cx="4637754" cy="117209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116">
            <a:extLst>
              <a:ext uri="{FF2B5EF4-FFF2-40B4-BE49-F238E27FC236}">
                <a16:creationId xmlns:a16="http://schemas.microsoft.com/office/drawing/2014/main" id="{B57ADB5D-22FA-410F-B49B-A5E54B92D59B}"/>
              </a:ext>
            </a:extLst>
          </p:cNvPr>
          <p:cNvSpPr txBox="1"/>
          <p:nvPr/>
        </p:nvSpPr>
        <p:spPr>
          <a:xfrm>
            <a:off x="7253872" y="3219873"/>
            <a:ext cx="3599191" cy="1323439"/>
          </a:xfrm>
          <a:prstGeom prst="rect">
            <a:avLst/>
          </a:prstGeom>
          <a:noFill/>
        </p:spPr>
        <p:txBody>
          <a:bodyPr wrap="square" rtlCol="0" anchor="ctr">
            <a:spAutoFit/>
          </a:bodyPr>
          <a:lstStyle/>
          <a:p>
            <a:r>
              <a:rPr lang="en-US" altLang="ko-KR" sz="8000" dirty="0">
                <a:solidFill>
                  <a:schemeClr val="bg1"/>
                </a:solidFill>
                <a:latin typeface="Impact" panose="020B0806030902050204" pitchFamily="34" charset="0"/>
                <a:cs typeface="Arial" pitchFamily="34" charset="0"/>
              </a:rPr>
              <a:t>04</a:t>
            </a:r>
            <a:endParaRPr lang="ko-KR" altLang="en-US" sz="8000" dirty="0">
              <a:solidFill>
                <a:schemeClr val="bg1"/>
              </a:solidFill>
              <a:latin typeface="Impact" panose="020B0806030902050204" pitchFamily="34" charset="0"/>
              <a:cs typeface="Arial" pitchFamily="34" charset="0"/>
            </a:endParaRPr>
          </a:p>
        </p:txBody>
      </p:sp>
      <p:sp>
        <p:nvSpPr>
          <p:cNvPr id="118" name="TextBox 117">
            <a:extLst>
              <a:ext uri="{FF2B5EF4-FFF2-40B4-BE49-F238E27FC236}">
                <a16:creationId xmlns:a16="http://schemas.microsoft.com/office/drawing/2014/main" id="{155A68A0-2380-4E67-8DF4-427ED4BAFEFE}"/>
              </a:ext>
            </a:extLst>
          </p:cNvPr>
          <p:cNvSpPr txBox="1"/>
          <p:nvPr/>
        </p:nvSpPr>
        <p:spPr>
          <a:xfrm>
            <a:off x="7336970" y="4446406"/>
            <a:ext cx="3204262" cy="1077218"/>
          </a:xfrm>
          <a:prstGeom prst="rect">
            <a:avLst/>
          </a:prstGeom>
          <a:noFill/>
        </p:spPr>
        <p:txBody>
          <a:bodyPr wrap="square" rtlCol="0" anchor="ctr">
            <a:spAutoFit/>
          </a:bodyPr>
          <a:lstStyle/>
          <a:p>
            <a:r>
              <a:rPr lang="en-US" altLang="ko-KR" sz="3200" dirty="0">
                <a:solidFill>
                  <a:schemeClr val="bg1"/>
                </a:solidFill>
                <a:latin typeface="+mj-lt"/>
                <a:cs typeface="Arial" pitchFamily="34" charset="0"/>
              </a:rPr>
              <a:t>Compete ao SESMT</a:t>
            </a:r>
            <a:endParaRPr lang="ko-KR" altLang="en-US" sz="3200" dirty="0">
              <a:solidFill>
                <a:schemeClr val="bg1"/>
              </a:solidFill>
              <a:latin typeface="+mj-lt"/>
              <a:cs typeface="Arial" pitchFamily="34" charset="0"/>
            </a:endParaRPr>
          </a:p>
        </p:txBody>
      </p:sp>
      <p:pic>
        <p:nvPicPr>
          <p:cNvPr id="8" name="Imagem 7" descr="Uma imagem contendo Texto&#10;&#10;Descrição gerada automaticamente">
            <a:extLst>
              <a:ext uri="{FF2B5EF4-FFF2-40B4-BE49-F238E27FC236}">
                <a16:creationId xmlns:a16="http://schemas.microsoft.com/office/drawing/2014/main" id="{42A0E92A-A928-92C0-70AB-5059B3C82014}"/>
              </a:ext>
            </a:extLst>
          </p:cNvPr>
          <p:cNvPicPr>
            <a:picLocks noChangeAspect="1"/>
          </p:cNvPicPr>
          <p:nvPr/>
        </p:nvPicPr>
        <p:blipFill>
          <a:blip r:embed="rId4"/>
          <a:stretch>
            <a:fillRect/>
          </a:stretch>
        </p:blipFill>
        <p:spPr>
          <a:xfrm>
            <a:off x="9885920" y="231189"/>
            <a:ext cx="1934285" cy="551218"/>
          </a:xfrm>
          <a:prstGeom prst="rect">
            <a:avLst/>
          </a:prstGeom>
        </p:spPr>
      </p:pic>
      <p:pic>
        <p:nvPicPr>
          <p:cNvPr id="4098" name="Picture 2" descr="Explicando sobre as siglas da segurança de trabalho - Pro Ocupacional">
            <a:extLst>
              <a:ext uri="{FF2B5EF4-FFF2-40B4-BE49-F238E27FC236}">
                <a16:creationId xmlns:a16="http://schemas.microsoft.com/office/drawing/2014/main" id="{B1FF85B9-86B9-3126-C6E5-6A0C1F4EFB8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6154" l="9961" r="89844">
                        <a14:foregroundMark x1="53125" y1="36154" x2="48926" y2="29231"/>
                        <a14:foregroundMark x1="48926" y1="29231" x2="47949" y2="15077"/>
                        <a14:foregroundMark x1="47949" y1="15077" x2="52637" y2="21692"/>
                        <a14:foregroundMark x1="52637" y1="21692" x2="52832" y2="42154"/>
                        <a14:foregroundMark x1="52832" y1="42154" x2="40430" y2="82615"/>
                        <a14:foregroundMark x1="40430" y1="82615" x2="37012" y2="88000"/>
                        <a14:foregroundMark x1="37012" y1="88000" x2="59570" y2="90923"/>
                        <a14:foregroundMark x1="59570" y1="90923" x2="66406" y2="76615"/>
                        <a14:foregroundMark x1="66406" y1="76615" x2="67285" y2="51538"/>
                        <a14:foregroundMark x1="67285" y1="51538" x2="76953" y2="41692"/>
                        <a14:foregroundMark x1="76953" y1="41692" x2="73145" y2="27077"/>
                        <a14:foregroundMark x1="73145" y1="27077" x2="75684" y2="28000"/>
                        <a14:foregroundMark x1="50879" y1="62462" x2="45020" y2="68923"/>
                        <a14:foregroundMark x1="45020" y1="68923" x2="32910" y2="96154"/>
                        <a14:foregroundMark x1="32910" y1="96154" x2="32910" y2="96154"/>
                        <a14:foregroundMark x1="37695" y1="62000" x2="36816" y2="90769"/>
                        <a14:foregroundMark x1="39160" y1="56462" x2="37109" y2="68462"/>
                        <a14:foregroundMark x1="37109" y1="68462" x2="37109" y2="68615"/>
                        <a14:foregroundMark x1="36816" y1="61231" x2="35938" y2="68462"/>
                        <a14:foregroundMark x1="37305" y1="58462" x2="37012" y2="62615"/>
                        <a14:foregroundMark x1="37012" y1="59231" x2="36523" y2="63077"/>
                        <a14:foregroundMark x1="45508" y1="20923" x2="45508" y2="20923"/>
                      </a14:backgroundRemoval>
                    </a14:imgEffect>
                  </a14:imgLayer>
                </a14:imgProps>
              </a:ext>
              <a:ext uri="{28A0092B-C50C-407E-A947-70E740481C1C}">
                <a14:useLocalDpi xmlns:a14="http://schemas.microsoft.com/office/drawing/2010/main" val="0"/>
              </a:ext>
            </a:extLst>
          </a:blip>
          <a:srcRect/>
          <a:stretch>
            <a:fillRect/>
          </a:stretch>
        </p:blipFill>
        <p:spPr bwMode="auto">
          <a:xfrm>
            <a:off x="-2811559" y="666750"/>
            <a:ext cx="9753600" cy="619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82156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9FC5FC2-D49D-5C1B-777A-23860CF5A1EA}"/>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15" name="文本框 1">
            <a:extLst>
              <a:ext uri="{FF2B5EF4-FFF2-40B4-BE49-F238E27FC236}">
                <a16:creationId xmlns:a16="http://schemas.microsoft.com/office/drawing/2014/main" id="{2F7C840A-C13F-38E3-DFC9-55CA4FA6289D}"/>
              </a:ext>
            </a:extLst>
          </p:cNvPr>
          <p:cNvSpPr txBox="1"/>
          <p:nvPr/>
        </p:nvSpPr>
        <p:spPr>
          <a:xfrm>
            <a:off x="4801887" y="1330349"/>
            <a:ext cx="7581552" cy="1143070"/>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Agora vejamos quais são as atividades que devem ser desempenhadas pelo SESMT, conforme a NR-04:</a:t>
            </a:r>
          </a:p>
        </p:txBody>
      </p:sp>
      <p:grpSp>
        <p:nvGrpSpPr>
          <p:cNvPr id="94" name="Agrupar 93">
            <a:extLst>
              <a:ext uri="{FF2B5EF4-FFF2-40B4-BE49-F238E27FC236}">
                <a16:creationId xmlns:a16="http://schemas.microsoft.com/office/drawing/2014/main" id="{B234E149-EF3B-6108-E2AD-FC85234CE654}"/>
              </a:ext>
            </a:extLst>
          </p:cNvPr>
          <p:cNvGrpSpPr/>
          <p:nvPr/>
        </p:nvGrpSpPr>
        <p:grpSpPr>
          <a:xfrm>
            <a:off x="9957074" y="4756904"/>
            <a:ext cx="2242506" cy="2237689"/>
            <a:chOff x="9423207" y="3983156"/>
            <a:chExt cx="2776373" cy="3076754"/>
          </a:xfrm>
        </p:grpSpPr>
        <p:grpSp>
          <p:nvGrpSpPr>
            <p:cNvPr id="66" name="Group 119">
              <a:extLst>
                <a:ext uri="{FF2B5EF4-FFF2-40B4-BE49-F238E27FC236}">
                  <a16:creationId xmlns:a16="http://schemas.microsoft.com/office/drawing/2014/main" id="{4D99EB4D-E158-BA02-F6F7-276027AB4821}"/>
                </a:ext>
              </a:extLst>
            </p:cNvPr>
            <p:cNvGrpSpPr/>
            <p:nvPr/>
          </p:nvGrpSpPr>
          <p:grpSpPr>
            <a:xfrm>
              <a:off x="9423207" y="3983156"/>
              <a:ext cx="2119814" cy="1895900"/>
              <a:chOff x="9423207" y="3983156"/>
              <a:chExt cx="2119814" cy="1895900"/>
            </a:xfrm>
          </p:grpSpPr>
          <p:sp>
            <p:nvSpPr>
              <p:cNvPr id="67" name="Freeform: Shape 12">
                <a:extLst>
                  <a:ext uri="{FF2B5EF4-FFF2-40B4-BE49-F238E27FC236}">
                    <a16:creationId xmlns:a16="http://schemas.microsoft.com/office/drawing/2014/main" id="{A9787331-BEA4-F68C-6511-CBDC074816BB}"/>
                  </a:ext>
                </a:extLst>
              </p:cNvPr>
              <p:cNvSpPr>
                <a:spLocks/>
              </p:cNvSpPr>
              <p:nvPr/>
            </p:nvSpPr>
            <p:spPr>
              <a:xfrm rot="18902941">
                <a:off x="9423207" y="4277920"/>
                <a:ext cx="2119814" cy="1396196"/>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chemeClr val="bg1">
                  <a:lumMod val="75000"/>
                </a:schemeClr>
              </a:solidFill>
              <a:ln w="9525" cap="flat">
                <a:noFill/>
                <a:prstDash val="solid"/>
                <a:miter/>
              </a:ln>
            </p:spPr>
            <p:txBody>
              <a:bodyPr rtlCol="0" anchor="ctr"/>
              <a:lstStyle/>
              <a:p>
                <a:endParaRPr lang="en-US"/>
              </a:p>
            </p:txBody>
          </p:sp>
          <p:sp>
            <p:nvSpPr>
              <p:cNvPr id="68" name="Freeform: Shape 13">
                <a:extLst>
                  <a:ext uri="{FF2B5EF4-FFF2-40B4-BE49-F238E27FC236}">
                    <a16:creationId xmlns:a16="http://schemas.microsoft.com/office/drawing/2014/main" id="{53B6E3E5-4211-0080-EE5A-19F7650C7D53}"/>
                  </a:ext>
                </a:extLst>
              </p:cNvPr>
              <p:cNvSpPr/>
              <p:nvPr/>
            </p:nvSpPr>
            <p:spPr>
              <a:xfrm rot="18902941">
                <a:off x="9431062" y="4290263"/>
                <a:ext cx="2101836" cy="1370763"/>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69" name="Freeform: Shape 14">
                <a:extLst>
                  <a:ext uri="{FF2B5EF4-FFF2-40B4-BE49-F238E27FC236}">
                    <a16:creationId xmlns:a16="http://schemas.microsoft.com/office/drawing/2014/main" id="{918AACCC-C654-2FC7-C3B9-29F15E3D6768}"/>
                  </a:ext>
                </a:extLst>
              </p:cNvPr>
              <p:cNvSpPr/>
              <p:nvPr/>
            </p:nvSpPr>
            <p:spPr>
              <a:xfrm rot="18902941">
                <a:off x="9510609" y="4379560"/>
                <a:ext cx="1919067" cy="1172764"/>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chemeClr val="accent4"/>
              </a:solidFill>
              <a:ln w="9525" cap="flat">
                <a:noFill/>
                <a:prstDash val="solid"/>
                <a:miter/>
              </a:ln>
            </p:spPr>
            <p:txBody>
              <a:bodyPr rtlCol="0" anchor="ctr"/>
              <a:lstStyle/>
              <a:p>
                <a:endParaRPr lang="en-US" dirty="0"/>
              </a:p>
            </p:txBody>
          </p:sp>
          <p:sp>
            <p:nvSpPr>
              <p:cNvPr id="70" name="Freeform 18">
                <a:extLst>
                  <a:ext uri="{FF2B5EF4-FFF2-40B4-BE49-F238E27FC236}">
                    <a16:creationId xmlns:a16="http://schemas.microsoft.com/office/drawing/2014/main" id="{CB85BD02-14D7-96E9-334A-41BADD1FB715}"/>
                  </a:ext>
                </a:extLst>
              </p:cNvPr>
              <p:cNvSpPr>
                <a:spLocks/>
              </p:cNvSpPr>
              <p:nvPr/>
            </p:nvSpPr>
            <p:spPr bwMode="auto">
              <a:xfrm rot="18902941">
                <a:off x="9922753" y="4999678"/>
                <a:ext cx="239076" cy="879378"/>
              </a:xfrm>
              <a:custGeom>
                <a:avLst/>
                <a:gdLst>
                  <a:gd name="T0" fmla="*/ 564 w 862"/>
                  <a:gd name="T1" fmla="*/ 78 h 2998"/>
                  <a:gd name="T2" fmla="*/ 579 w 862"/>
                  <a:gd name="T3" fmla="*/ 156 h 2998"/>
                  <a:gd name="T4" fmla="*/ 570 w 862"/>
                  <a:gd name="T5" fmla="*/ 282 h 2998"/>
                  <a:gd name="T6" fmla="*/ 531 w 862"/>
                  <a:gd name="T7" fmla="*/ 420 h 2998"/>
                  <a:gd name="T8" fmla="*/ 675 w 862"/>
                  <a:gd name="T9" fmla="*/ 489 h 2998"/>
                  <a:gd name="T10" fmla="*/ 819 w 862"/>
                  <a:gd name="T11" fmla="*/ 589 h 2998"/>
                  <a:gd name="T12" fmla="*/ 851 w 862"/>
                  <a:gd name="T13" fmla="*/ 876 h 2998"/>
                  <a:gd name="T14" fmla="*/ 846 w 862"/>
                  <a:gd name="T15" fmla="*/ 1427 h 2998"/>
                  <a:gd name="T16" fmla="*/ 817 w 862"/>
                  <a:gd name="T17" fmla="*/ 1724 h 2998"/>
                  <a:gd name="T18" fmla="*/ 739 w 862"/>
                  <a:gd name="T19" fmla="*/ 1745 h 2998"/>
                  <a:gd name="T20" fmla="*/ 753 w 862"/>
                  <a:gd name="T21" fmla="*/ 1714 h 2998"/>
                  <a:gd name="T22" fmla="*/ 750 w 862"/>
                  <a:gd name="T23" fmla="*/ 1698 h 2998"/>
                  <a:gd name="T24" fmla="*/ 790 w 862"/>
                  <a:gd name="T25" fmla="*/ 1658 h 2998"/>
                  <a:gd name="T26" fmla="*/ 788 w 862"/>
                  <a:gd name="T27" fmla="*/ 1607 h 2998"/>
                  <a:gd name="T28" fmla="*/ 742 w 862"/>
                  <a:gd name="T29" fmla="*/ 1660 h 2998"/>
                  <a:gd name="T30" fmla="*/ 751 w 862"/>
                  <a:gd name="T31" fmla="*/ 1380 h 2998"/>
                  <a:gd name="T32" fmla="*/ 702 w 862"/>
                  <a:gd name="T33" fmla="*/ 1000 h 2998"/>
                  <a:gd name="T34" fmla="*/ 684 w 862"/>
                  <a:gd name="T35" fmla="*/ 831 h 2998"/>
                  <a:gd name="T36" fmla="*/ 642 w 862"/>
                  <a:gd name="T37" fmla="*/ 1014 h 2998"/>
                  <a:gd name="T38" fmla="*/ 730 w 862"/>
                  <a:gd name="T39" fmla="*/ 1656 h 2998"/>
                  <a:gd name="T40" fmla="*/ 708 w 862"/>
                  <a:gd name="T41" fmla="*/ 1924 h 2998"/>
                  <a:gd name="T42" fmla="*/ 753 w 862"/>
                  <a:gd name="T43" fmla="*/ 2256 h 2998"/>
                  <a:gd name="T44" fmla="*/ 671 w 862"/>
                  <a:gd name="T45" fmla="*/ 2687 h 2998"/>
                  <a:gd name="T46" fmla="*/ 722 w 862"/>
                  <a:gd name="T47" fmla="*/ 2894 h 2998"/>
                  <a:gd name="T48" fmla="*/ 568 w 862"/>
                  <a:gd name="T49" fmla="*/ 2989 h 2998"/>
                  <a:gd name="T50" fmla="*/ 551 w 862"/>
                  <a:gd name="T51" fmla="*/ 2773 h 2998"/>
                  <a:gd name="T52" fmla="*/ 570 w 862"/>
                  <a:gd name="T53" fmla="*/ 2627 h 2998"/>
                  <a:gd name="T54" fmla="*/ 539 w 862"/>
                  <a:gd name="T55" fmla="*/ 2349 h 2998"/>
                  <a:gd name="T56" fmla="*/ 515 w 862"/>
                  <a:gd name="T57" fmla="*/ 1994 h 2998"/>
                  <a:gd name="T58" fmla="*/ 422 w 862"/>
                  <a:gd name="T59" fmla="*/ 1576 h 2998"/>
                  <a:gd name="T60" fmla="*/ 386 w 862"/>
                  <a:gd name="T61" fmla="*/ 1833 h 2998"/>
                  <a:gd name="T62" fmla="*/ 319 w 862"/>
                  <a:gd name="T63" fmla="*/ 2120 h 2998"/>
                  <a:gd name="T64" fmla="*/ 311 w 862"/>
                  <a:gd name="T65" fmla="*/ 2525 h 2998"/>
                  <a:gd name="T66" fmla="*/ 339 w 862"/>
                  <a:gd name="T67" fmla="*/ 2773 h 2998"/>
                  <a:gd name="T68" fmla="*/ 331 w 862"/>
                  <a:gd name="T69" fmla="*/ 2984 h 2998"/>
                  <a:gd name="T70" fmla="*/ 210 w 862"/>
                  <a:gd name="T71" fmla="*/ 2989 h 2998"/>
                  <a:gd name="T72" fmla="*/ 195 w 862"/>
                  <a:gd name="T73" fmla="*/ 2838 h 2998"/>
                  <a:gd name="T74" fmla="*/ 191 w 862"/>
                  <a:gd name="T75" fmla="*/ 2504 h 2998"/>
                  <a:gd name="T76" fmla="*/ 130 w 862"/>
                  <a:gd name="T77" fmla="*/ 2254 h 2998"/>
                  <a:gd name="T78" fmla="*/ 171 w 862"/>
                  <a:gd name="T79" fmla="*/ 1971 h 2998"/>
                  <a:gd name="T80" fmla="*/ 148 w 862"/>
                  <a:gd name="T81" fmla="*/ 1718 h 2998"/>
                  <a:gd name="T82" fmla="*/ 204 w 862"/>
                  <a:gd name="T83" fmla="*/ 1189 h 2998"/>
                  <a:gd name="T84" fmla="*/ 195 w 862"/>
                  <a:gd name="T85" fmla="*/ 809 h 2998"/>
                  <a:gd name="T86" fmla="*/ 168 w 862"/>
                  <a:gd name="T87" fmla="*/ 962 h 2998"/>
                  <a:gd name="T88" fmla="*/ 144 w 862"/>
                  <a:gd name="T89" fmla="*/ 1229 h 2998"/>
                  <a:gd name="T90" fmla="*/ 110 w 862"/>
                  <a:gd name="T91" fmla="*/ 1402 h 2998"/>
                  <a:gd name="T92" fmla="*/ 122 w 862"/>
                  <a:gd name="T93" fmla="*/ 1656 h 2998"/>
                  <a:gd name="T94" fmla="*/ 82 w 862"/>
                  <a:gd name="T95" fmla="*/ 1656 h 2998"/>
                  <a:gd name="T96" fmla="*/ 110 w 862"/>
                  <a:gd name="T97" fmla="*/ 1704 h 2998"/>
                  <a:gd name="T98" fmla="*/ 124 w 862"/>
                  <a:gd name="T99" fmla="*/ 1729 h 2998"/>
                  <a:gd name="T100" fmla="*/ 95 w 862"/>
                  <a:gd name="T101" fmla="*/ 1751 h 2998"/>
                  <a:gd name="T102" fmla="*/ 2 w 862"/>
                  <a:gd name="T103" fmla="*/ 1640 h 2998"/>
                  <a:gd name="T104" fmla="*/ 2 w 862"/>
                  <a:gd name="T105" fmla="*/ 1140 h 2998"/>
                  <a:gd name="T106" fmla="*/ 11 w 862"/>
                  <a:gd name="T107" fmla="*/ 933 h 2998"/>
                  <a:gd name="T108" fmla="*/ 22 w 862"/>
                  <a:gd name="T109" fmla="*/ 693 h 2998"/>
                  <a:gd name="T110" fmla="*/ 99 w 862"/>
                  <a:gd name="T111" fmla="*/ 524 h 2998"/>
                  <a:gd name="T112" fmla="*/ 288 w 862"/>
                  <a:gd name="T113" fmla="*/ 453 h 2998"/>
                  <a:gd name="T114" fmla="*/ 339 w 862"/>
                  <a:gd name="T115" fmla="*/ 311 h 2998"/>
                  <a:gd name="T116" fmla="*/ 299 w 862"/>
                  <a:gd name="T117" fmla="*/ 224 h 2998"/>
                  <a:gd name="T118" fmla="*/ 313 w 862"/>
                  <a:gd name="T119" fmla="*/ 104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2" h="2998">
                    <a:moveTo>
                      <a:pt x="439" y="0"/>
                    </a:moveTo>
                    <a:lnTo>
                      <a:pt x="522" y="27"/>
                    </a:lnTo>
                    <a:lnTo>
                      <a:pt x="551" y="73"/>
                    </a:lnTo>
                    <a:lnTo>
                      <a:pt x="555" y="76"/>
                    </a:lnTo>
                    <a:lnTo>
                      <a:pt x="560" y="78"/>
                    </a:lnTo>
                    <a:lnTo>
                      <a:pt x="564" y="78"/>
                    </a:lnTo>
                    <a:lnTo>
                      <a:pt x="568" y="80"/>
                    </a:lnTo>
                    <a:lnTo>
                      <a:pt x="570" y="80"/>
                    </a:lnTo>
                    <a:lnTo>
                      <a:pt x="573" y="84"/>
                    </a:lnTo>
                    <a:lnTo>
                      <a:pt x="575" y="87"/>
                    </a:lnTo>
                    <a:lnTo>
                      <a:pt x="579" y="93"/>
                    </a:lnTo>
                    <a:lnTo>
                      <a:pt x="579" y="156"/>
                    </a:lnTo>
                    <a:lnTo>
                      <a:pt x="580" y="180"/>
                    </a:lnTo>
                    <a:lnTo>
                      <a:pt x="584" y="202"/>
                    </a:lnTo>
                    <a:lnTo>
                      <a:pt x="588" y="222"/>
                    </a:lnTo>
                    <a:lnTo>
                      <a:pt x="588" y="240"/>
                    </a:lnTo>
                    <a:lnTo>
                      <a:pt x="580" y="262"/>
                    </a:lnTo>
                    <a:lnTo>
                      <a:pt x="570" y="282"/>
                    </a:lnTo>
                    <a:lnTo>
                      <a:pt x="557" y="302"/>
                    </a:lnTo>
                    <a:lnTo>
                      <a:pt x="544" y="324"/>
                    </a:lnTo>
                    <a:lnTo>
                      <a:pt x="533" y="344"/>
                    </a:lnTo>
                    <a:lnTo>
                      <a:pt x="526" y="367"/>
                    </a:lnTo>
                    <a:lnTo>
                      <a:pt x="524" y="393"/>
                    </a:lnTo>
                    <a:lnTo>
                      <a:pt x="531" y="420"/>
                    </a:lnTo>
                    <a:lnTo>
                      <a:pt x="544" y="438"/>
                    </a:lnTo>
                    <a:lnTo>
                      <a:pt x="562" y="453"/>
                    </a:lnTo>
                    <a:lnTo>
                      <a:pt x="586" y="464"/>
                    </a:lnTo>
                    <a:lnTo>
                      <a:pt x="613" y="473"/>
                    </a:lnTo>
                    <a:lnTo>
                      <a:pt x="644" y="482"/>
                    </a:lnTo>
                    <a:lnTo>
                      <a:pt x="675" y="489"/>
                    </a:lnTo>
                    <a:lnTo>
                      <a:pt x="706" y="498"/>
                    </a:lnTo>
                    <a:lnTo>
                      <a:pt x="737" y="507"/>
                    </a:lnTo>
                    <a:lnTo>
                      <a:pt x="762" y="520"/>
                    </a:lnTo>
                    <a:lnTo>
                      <a:pt x="786" y="536"/>
                    </a:lnTo>
                    <a:lnTo>
                      <a:pt x="802" y="556"/>
                    </a:lnTo>
                    <a:lnTo>
                      <a:pt x="819" y="589"/>
                    </a:lnTo>
                    <a:lnTo>
                      <a:pt x="831" y="629"/>
                    </a:lnTo>
                    <a:lnTo>
                      <a:pt x="840" y="674"/>
                    </a:lnTo>
                    <a:lnTo>
                      <a:pt x="846" y="722"/>
                    </a:lnTo>
                    <a:lnTo>
                      <a:pt x="850" y="774"/>
                    </a:lnTo>
                    <a:lnTo>
                      <a:pt x="851" y="825"/>
                    </a:lnTo>
                    <a:lnTo>
                      <a:pt x="851" y="876"/>
                    </a:lnTo>
                    <a:lnTo>
                      <a:pt x="851" y="925"/>
                    </a:lnTo>
                    <a:lnTo>
                      <a:pt x="851" y="973"/>
                    </a:lnTo>
                    <a:lnTo>
                      <a:pt x="862" y="1127"/>
                    </a:lnTo>
                    <a:lnTo>
                      <a:pt x="850" y="1227"/>
                    </a:lnTo>
                    <a:lnTo>
                      <a:pt x="844" y="1329"/>
                    </a:lnTo>
                    <a:lnTo>
                      <a:pt x="846" y="1427"/>
                    </a:lnTo>
                    <a:lnTo>
                      <a:pt x="853" y="1524"/>
                    </a:lnTo>
                    <a:lnTo>
                      <a:pt x="862" y="1616"/>
                    </a:lnTo>
                    <a:lnTo>
                      <a:pt x="862" y="1649"/>
                    </a:lnTo>
                    <a:lnTo>
                      <a:pt x="853" y="1676"/>
                    </a:lnTo>
                    <a:lnTo>
                      <a:pt x="839" y="1702"/>
                    </a:lnTo>
                    <a:lnTo>
                      <a:pt x="817" y="1724"/>
                    </a:lnTo>
                    <a:lnTo>
                      <a:pt x="793" y="1742"/>
                    </a:lnTo>
                    <a:lnTo>
                      <a:pt x="768" y="1754"/>
                    </a:lnTo>
                    <a:lnTo>
                      <a:pt x="742" y="1764"/>
                    </a:lnTo>
                    <a:lnTo>
                      <a:pt x="742" y="1756"/>
                    </a:lnTo>
                    <a:lnTo>
                      <a:pt x="740" y="1751"/>
                    </a:lnTo>
                    <a:lnTo>
                      <a:pt x="739" y="1745"/>
                    </a:lnTo>
                    <a:lnTo>
                      <a:pt x="739" y="1742"/>
                    </a:lnTo>
                    <a:lnTo>
                      <a:pt x="739" y="1736"/>
                    </a:lnTo>
                    <a:lnTo>
                      <a:pt x="739" y="1729"/>
                    </a:lnTo>
                    <a:lnTo>
                      <a:pt x="744" y="1724"/>
                    </a:lnTo>
                    <a:lnTo>
                      <a:pt x="750" y="1720"/>
                    </a:lnTo>
                    <a:lnTo>
                      <a:pt x="753" y="1714"/>
                    </a:lnTo>
                    <a:lnTo>
                      <a:pt x="757" y="1707"/>
                    </a:lnTo>
                    <a:lnTo>
                      <a:pt x="759" y="1700"/>
                    </a:lnTo>
                    <a:lnTo>
                      <a:pt x="755" y="1698"/>
                    </a:lnTo>
                    <a:lnTo>
                      <a:pt x="751" y="1698"/>
                    </a:lnTo>
                    <a:lnTo>
                      <a:pt x="750" y="1698"/>
                    </a:lnTo>
                    <a:lnTo>
                      <a:pt x="750" y="1698"/>
                    </a:lnTo>
                    <a:lnTo>
                      <a:pt x="750" y="1696"/>
                    </a:lnTo>
                    <a:lnTo>
                      <a:pt x="750" y="1694"/>
                    </a:lnTo>
                    <a:lnTo>
                      <a:pt x="748" y="1693"/>
                    </a:lnTo>
                    <a:lnTo>
                      <a:pt x="748" y="1687"/>
                    </a:lnTo>
                    <a:lnTo>
                      <a:pt x="770" y="1674"/>
                    </a:lnTo>
                    <a:lnTo>
                      <a:pt x="790" y="1658"/>
                    </a:lnTo>
                    <a:lnTo>
                      <a:pt x="808" y="1640"/>
                    </a:lnTo>
                    <a:lnTo>
                      <a:pt x="806" y="1631"/>
                    </a:lnTo>
                    <a:lnTo>
                      <a:pt x="804" y="1624"/>
                    </a:lnTo>
                    <a:lnTo>
                      <a:pt x="802" y="1618"/>
                    </a:lnTo>
                    <a:lnTo>
                      <a:pt x="799" y="1613"/>
                    </a:lnTo>
                    <a:lnTo>
                      <a:pt x="788" y="1607"/>
                    </a:lnTo>
                    <a:lnTo>
                      <a:pt x="779" y="1613"/>
                    </a:lnTo>
                    <a:lnTo>
                      <a:pt x="775" y="1625"/>
                    </a:lnTo>
                    <a:lnTo>
                      <a:pt x="771" y="1638"/>
                    </a:lnTo>
                    <a:lnTo>
                      <a:pt x="766" y="1647"/>
                    </a:lnTo>
                    <a:lnTo>
                      <a:pt x="757" y="1656"/>
                    </a:lnTo>
                    <a:lnTo>
                      <a:pt x="742" y="1660"/>
                    </a:lnTo>
                    <a:lnTo>
                      <a:pt x="735" y="1547"/>
                    </a:lnTo>
                    <a:lnTo>
                      <a:pt x="768" y="1493"/>
                    </a:lnTo>
                    <a:lnTo>
                      <a:pt x="768" y="1469"/>
                    </a:lnTo>
                    <a:lnTo>
                      <a:pt x="766" y="1442"/>
                    </a:lnTo>
                    <a:lnTo>
                      <a:pt x="759" y="1413"/>
                    </a:lnTo>
                    <a:lnTo>
                      <a:pt x="751" y="1380"/>
                    </a:lnTo>
                    <a:lnTo>
                      <a:pt x="742" y="1349"/>
                    </a:lnTo>
                    <a:lnTo>
                      <a:pt x="733" y="1318"/>
                    </a:lnTo>
                    <a:lnTo>
                      <a:pt x="724" y="1291"/>
                    </a:lnTo>
                    <a:lnTo>
                      <a:pt x="719" y="1267"/>
                    </a:lnTo>
                    <a:lnTo>
                      <a:pt x="722" y="1056"/>
                    </a:lnTo>
                    <a:lnTo>
                      <a:pt x="702" y="1000"/>
                    </a:lnTo>
                    <a:lnTo>
                      <a:pt x="699" y="974"/>
                    </a:lnTo>
                    <a:lnTo>
                      <a:pt x="697" y="945"/>
                    </a:lnTo>
                    <a:lnTo>
                      <a:pt x="695" y="914"/>
                    </a:lnTo>
                    <a:lnTo>
                      <a:pt x="695" y="884"/>
                    </a:lnTo>
                    <a:lnTo>
                      <a:pt x="691" y="854"/>
                    </a:lnTo>
                    <a:lnTo>
                      <a:pt x="684" y="831"/>
                    </a:lnTo>
                    <a:lnTo>
                      <a:pt x="671" y="813"/>
                    </a:lnTo>
                    <a:lnTo>
                      <a:pt x="668" y="809"/>
                    </a:lnTo>
                    <a:lnTo>
                      <a:pt x="668" y="889"/>
                    </a:lnTo>
                    <a:lnTo>
                      <a:pt x="653" y="927"/>
                    </a:lnTo>
                    <a:lnTo>
                      <a:pt x="644" y="969"/>
                    </a:lnTo>
                    <a:lnTo>
                      <a:pt x="642" y="1014"/>
                    </a:lnTo>
                    <a:lnTo>
                      <a:pt x="642" y="1060"/>
                    </a:lnTo>
                    <a:lnTo>
                      <a:pt x="648" y="1105"/>
                    </a:lnTo>
                    <a:lnTo>
                      <a:pt x="655" y="1149"/>
                    </a:lnTo>
                    <a:lnTo>
                      <a:pt x="662" y="1187"/>
                    </a:lnTo>
                    <a:lnTo>
                      <a:pt x="728" y="1620"/>
                    </a:lnTo>
                    <a:lnTo>
                      <a:pt x="730" y="1656"/>
                    </a:lnTo>
                    <a:lnTo>
                      <a:pt x="728" y="1698"/>
                    </a:lnTo>
                    <a:lnTo>
                      <a:pt x="722" y="1744"/>
                    </a:lnTo>
                    <a:lnTo>
                      <a:pt x="717" y="1789"/>
                    </a:lnTo>
                    <a:lnTo>
                      <a:pt x="710" y="1836"/>
                    </a:lnTo>
                    <a:lnTo>
                      <a:pt x="708" y="1882"/>
                    </a:lnTo>
                    <a:lnTo>
                      <a:pt x="708" y="1924"/>
                    </a:lnTo>
                    <a:lnTo>
                      <a:pt x="713" y="1974"/>
                    </a:lnTo>
                    <a:lnTo>
                      <a:pt x="722" y="2027"/>
                    </a:lnTo>
                    <a:lnTo>
                      <a:pt x="733" y="2082"/>
                    </a:lnTo>
                    <a:lnTo>
                      <a:pt x="744" y="2140"/>
                    </a:lnTo>
                    <a:lnTo>
                      <a:pt x="751" y="2198"/>
                    </a:lnTo>
                    <a:lnTo>
                      <a:pt x="753" y="2256"/>
                    </a:lnTo>
                    <a:lnTo>
                      <a:pt x="748" y="2313"/>
                    </a:lnTo>
                    <a:lnTo>
                      <a:pt x="731" y="2387"/>
                    </a:lnTo>
                    <a:lnTo>
                      <a:pt x="715" y="2458"/>
                    </a:lnTo>
                    <a:lnTo>
                      <a:pt x="699" y="2531"/>
                    </a:lnTo>
                    <a:lnTo>
                      <a:pt x="684" y="2607"/>
                    </a:lnTo>
                    <a:lnTo>
                      <a:pt x="671" y="2687"/>
                    </a:lnTo>
                    <a:lnTo>
                      <a:pt x="670" y="2727"/>
                    </a:lnTo>
                    <a:lnTo>
                      <a:pt x="675" y="2762"/>
                    </a:lnTo>
                    <a:lnTo>
                      <a:pt x="684" y="2796"/>
                    </a:lnTo>
                    <a:lnTo>
                      <a:pt x="697" y="2829"/>
                    </a:lnTo>
                    <a:lnTo>
                      <a:pt x="710" y="2862"/>
                    </a:lnTo>
                    <a:lnTo>
                      <a:pt x="722" y="2894"/>
                    </a:lnTo>
                    <a:lnTo>
                      <a:pt x="731" y="2927"/>
                    </a:lnTo>
                    <a:lnTo>
                      <a:pt x="735" y="2964"/>
                    </a:lnTo>
                    <a:lnTo>
                      <a:pt x="699" y="2980"/>
                    </a:lnTo>
                    <a:lnTo>
                      <a:pt x="659" y="2989"/>
                    </a:lnTo>
                    <a:lnTo>
                      <a:pt x="615" y="2991"/>
                    </a:lnTo>
                    <a:lnTo>
                      <a:pt x="568" y="2989"/>
                    </a:lnTo>
                    <a:lnTo>
                      <a:pt x="559" y="2962"/>
                    </a:lnTo>
                    <a:lnTo>
                      <a:pt x="551" y="2929"/>
                    </a:lnTo>
                    <a:lnTo>
                      <a:pt x="548" y="2894"/>
                    </a:lnTo>
                    <a:lnTo>
                      <a:pt x="551" y="2856"/>
                    </a:lnTo>
                    <a:lnTo>
                      <a:pt x="555" y="2784"/>
                    </a:lnTo>
                    <a:lnTo>
                      <a:pt x="551" y="2773"/>
                    </a:lnTo>
                    <a:lnTo>
                      <a:pt x="546" y="2760"/>
                    </a:lnTo>
                    <a:lnTo>
                      <a:pt x="542" y="2745"/>
                    </a:lnTo>
                    <a:lnTo>
                      <a:pt x="542" y="2727"/>
                    </a:lnTo>
                    <a:lnTo>
                      <a:pt x="551" y="2696"/>
                    </a:lnTo>
                    <a:lnTo>
                      <a:pt x="560" y="2664"/>
                    </a:lnTo>
                    <a:lnTo>
                      <a:pt x="570" y="2627"/>
                    </a:lnTo>
                    <a:lnTo>
                      <a:pt x="575" y="2589"/>
                    </a:lnTo>
                    <a:lnTo>
                      <a:pt x="577" y="2545"/>
                    </a:lnTo>
                    <a:lnTo>
                      <a:pt x="571" y="2500"/>
                    </a:lnTo>
                    <a:lnTo>
                      <a:pt x="560" y="2453"/>
                    </a:lnTo>
                    <a:lnTo>
                      <a:pt x="550" y="2402"/>
                    </a:lnTo>
                    <a:lnTo>
                      <a:pt x="539" y="2349"/>
                    </a:lnTo>
                    <a:lnTo>
                      <a:pt x="535" y="2294"/>
                    </a:lnTo>
                    <a:lnTo>
                      <a:pt x="539" y="2240"/>
                    </a:lnTo>
                    <a:lnTo>
                      <a:pt x="559" y="2116"/>
                    </a:lnTo>
                    <a:lnTo>
                      <a:pt x="548" y="2076"/>
                    </a:lnTo>
                    <a:lnTo>
                      <a:pt x="531" y="2036"/>
                    </a:lnTo>
                    <a:lnTo>
                      <a:pt x="515" y="1994"/>
                    </a:lnTo>
                    <a:lnTo>
                      <a:pt x="502" y="1953"/>
                    </a:lnTo>
                    <a:lnTo>
                      <a:pt x="491" y="1784"/>
                    </a:lnTo>
                    <a:lnTo>
                      <a:pt x="439" y="1540"/>
                    </a:lnTo>
                    <a:lnTo>
                      <a:pt x="431" y="1540"/>
                    </a:lnTo>
                    <a:lnTo>
                      <a:pt x="426" y="1556"/>
                    </a:lnTo>
                    <a:lnTo>
                      <a:pt x="422" y="1576"/>
                    </a:lnTo>
                    <a:lnTo>
                      <a:pt x="422" y="1600"/>
                    </a:lnTo>
                    <a:lnTo>
                      <a:pt x="406" y="1642"/>
                    </a:lnTo>
                    <a:lnTo>
                      <a:pt x="397" y="1685"/>
                    </a:lnTo>
                    <a:lnTo>
                      <a:pt x="391" y="1733"/>
                    </a:lnTo>
                    <a:lnTo>
                      <a:pt x="390" y="1782"/>
                    </a:lnTo>
                    <a:lnTo>
                      <a:pt x="386" y="1833"/>
                    </a:lnTo>
                    <a:lnTo>
                      <a:pt x="382" y="1885"/>
                    </a:lnTo>
                    <a:lnTo>
                      <a:pt x="375" y="1936"/>
                    </a:lnTo>
                    <a:lnTo>
                      <a:pt x="362" y="1985"/>
                    </a:lnTo>
                    <a:lnTo>
                      <a:pt x="346" y="2031"/>
                    </a:lnTo>
                    <a:lnTo>
                      <a:pt x="330" y="2076"/>
                    </a:lnTo>
                    <a:lnTo>
                      <a:pt x="319" y="2120"/>
                    </a:lnTo>
                    <a:lnTo>
                      <a:pt x="339" y="2209"/>
                    </a:lnTo>
                    <a:lnTo>
                      <a:pt x="339" y="2364"/>
                    </a:lnTo>
                    <a:lnTo>
                      <a:pt x="331" y="2400"/>
                    </a:lnTo>
                    <a:lnTo>
                      <a:pt x="322" y="2438"/>
                    </a:lnTo>
                    <a:lnTo>
                      <a:pt x="315" y="2482"/>
                    </a:lnTo>
                    <a:lnTo>
                      <a:pt x="311" y="2525"/>
                    </a:lnTo>
                    <a:lnTo>
                      <a:pt x="315" y="2569"/>
                    </a:lnTo>
                    <a:lnTo>
                      <a:pt x="319" y="2664"/>
                    </a:lnTo>
                    <a:lnTo>
                      <a:pt x="348" y="2727"/>
                    </a:lnTo>
                    <a:lnTo>
                      <a:pt x="348" y="2744"/>
                    </a:lnTo>
                    <a:lnTo>
                      <a:pt x="344" y="2758"/>
                    </a:lnTo>
                    <a:lnTo>
                      <a:pt x="339" y="2773"/>
                    </a:lnTo>
                    <a:lnTo>
                      <a:pt x="335" y="2784"/>
                    </a:lnTo>
                    <a:lnTo>
                      <a:pt x="331" y="2822"/>
                    </a:lnTo>
                    <a:lnTo>
                      <a:pt x="333" y="2862"/>
                    </a:lnTo>
                    <a:lnTo>
                      <a:pt x="335" y="2902"/>
                    </a:lnTo>
                    <a:lnTo>
                      <a:pt x="337" y="2944"/>
                    </a:lnTo>
                    <a:lnTo>
                      <a:pt x="331" y="2984"/>
                    </a:lnTo>
                    <a:lnTo>
                      <a:pt x="322" y="2984"/>
                    </a:lnTo>
                    <a:lnTo>
                      <a:pt x="304" y="2993"/>
                    </a:lnTo>
                    <a:lnTo>
                      <a:pt x="280" y="2998"/>
                    </a:lnTo>
                    <a:lnTo>
                      <a:pt x="257" y="2998"/>
                    </a:lnTo>
                    <a:lnTo>
                      <a:pt x="233" y="2996"/>
                    </a:lnTo>
                    <a:lnTo>
                      <a:pt x="210" y="2989"/>
                    </a:lnTo>
                    <a:lnTo>
                      <a:pt x="190" y="2980"/>
                    </a:lnTo>
                    <a:lnTo>
                      <a:pt x="173" y="2965"/>
                    </a:lnTo>
                    <a:lnTo>
                      <a:pt x="162" y="2949"/>
                    </a:lnTo>
                    <a:lnTo>
                      <a:pt x="159" y="2929"/>
                    </a:lnTo>
                    <a:lnTo>
                      <a:pt x="179" y="2885"/>
                    </a:lnTo>
                    <a:lnTo>
                      <a:pt x="195" y="2838"/>
                    </a:lnTo>
                    <a:lnTo>
                      <a:pt x="206" y="2784"/>
                    </a:lnTo>
                    <a:lnTo>
                      <a:pt x="211" y="2727"/>
                    </a:lnTo>
                    <a:lnTo>
                      <a:pt x="213" y="2671"/>
                    </a:lnTo>
                    <a:lnTo>
                      <a:pt x="210" y="2613"/>
                    </a:lnTo>
                    <a:lnTo>
                      <a:pt x="202" y="2556"/>
                    </a:lnTo>
                    <a:lnTo>
                      <a:pt x="191" y="2504"/>
                    </a:lnTo>
                    <a:lnTo>
                      <a:pt x="179" y="2467"/>
                    </a:lnTo>
                    <a:lnTo>
                      <a:pt x="166" y="2431"/>
                    </a:lnTo>
                    <a:lnTo>
                      <a:pt x="153" y="2389"/>
                    </a:lnTo>
                    <a:lnTo>
                      <a:pt x="140" y="2347"/>
                    </a:lnTo>
                    <a:lnTo>
                      <a:pt x="133" y="2302"/>
                    </a:lnTo>
                    <a:lnTo>
                      <a:pt x="130" y="2254"/>
                    </a:lnTo>
                    <a:lnTo>
                      <a:pt x="135" y="2204"/>
                    </a:lnTo>
                    <a:lnTo>
                      <a:pt x="142" y="2165"/>
                    </a:lnTo>
                    <a:lnTo>
                      <a:pt x="151" y="2120"/>
                    </a:lnTo>
                    <a:lnTo>
                      <a:pt x="159" y="2071"/>
                    </a:lnTo>
                    <a:lnTo>
                      <a:pt x="166" y="2022"/>
                    </a:lnTo>
                    <a:lnTo>
                      <a:pt x="171" y="1971"/>
                    </a:lnTo>
                    <a:lnTo>
                      <a:pt x="171" y="1924"/>
                    </a:lnTo>
                    <a:lnTo>
                      <a:pt x="168" y="1880"/>
                    </a:lnTo>
                    <a:lnTo>
                      <a:pt x="162" y="1847"/>
                    </a:lnTo>
                    <a:lnTo>
                      <a:pt x="157" y="1809"/>
                    </a:lnTo>
                    <a:lnTo>
                      <a:pt x="151" y="1765"/>
                    </a:lnTo>
                    <a:lnTo>
                      <a:pt x="148" y="1718"/>
                    </a:lnTo>
                    <a:lnTo>
                      <a:pt x="144" y="1673"/>
                    </a:lnTo>
                    <a:lnTo>
                      <a:pt x="142" y="1629"/>
                    </a:lnTo>
                    <a:lnTo>
                      <a:pt x="144" y="1591"/>
                    </a:lnTo>
                    <a:lnTo>
                      <a:pt x="148" y="1560"/>
                    </a:lnTo>
                    <a:lnTo>
                      <a:pt x="195" y="1224"/>
                    </a:lnTo>
                    <a:lnTo>
                      <a:pt x="204" y="1189"/>
                    </a:lnTo>
                    <a:lnTo>
                      <a:pt x="213" y="1153"/>
                    </a:lnTo>
                    <a:lnTo>
                      <a:pt x="222" y="1113"/>
                    </a:lnTo>
                    <a:lnTo>
                      <a:pt x="226" y="1071"/>
                    </a:lnTo>
                    <a:lnTo>
                      <a:pt x="222" y="1029"/>
                    </a:lnTo>
                    <a:lnTo>
                      <a:pt x="199" y="904"/>
                    </a:lnTo>
                    <a:lnTo>
                      <a:pt x="195" y="809"/>
                    </a:lnTo>
                    <a:lnTo>
                      <a:pt x="191" y="813"/>
                    </a:lnTo>
                    <a:lnTo>
                      <a:pt x="180" y="836"/>
                    </a:lnTo>
                    <a:lnTo>
                      <a:pt x="175" y="865"/>
                    </a:lnTo>
                    <a:lnTo>
                      <a:pt x="171" y="896"/>
                    </a:lnTo>
                    <a:lnTo>
                      <a:pt x="171" y="929"/>
                    </a:lnTo>
                    <a:lnTo>
                      <a:pt x="168" y="962"/>
                    </a:lnTo>
                    <a:lnTo>
                      <a:pt x="162" y="993"/>
                    </a:lnTo>
                    <a:lnTo>
                      <a:pt x="139" y="1067"/>
                    </a:lnTo>
                    <a:lnTo>
                      <a:pt x="135" y="1107"/>
                    </a:lnTo>
                    <a:lnTo>
                      <a:pt x="135" y="1147"/>
                    </a:lnTo>
                    <a:lnTo>
                      <a:pt x="140" y="1189"/>
                    </a:lnTo>
                    <a:lnTo>
                      <a:pt x="144" y="1229"/>
                    </a:lnTo>
                    <a:lnTo>
                      <a:pt x="144" y="1269"/>
                    </a:lnTo>
                    <a:lnTo>
                      <a:pt x="139" y="1309"/>
                    </a:lnTo>
                    <a:lnTo>
                      <a:pt x="135" y="1325"/>
                    </a:lnTo>
                    <a:lnTo>
                      <a:pt x="128" y="1347"/>
                    </a:lnTo>
                    <a:lnTo>
                      <a:pt x="119" y="1373"/>
                    </a:lnTo>
                    <a:lnTo>
                      <a:pt x="110" y="1402"/>
                    </a:lnTo>
                    <a:lnTo>
                      <a:pt x="102" y="1429"/>
                    </a:lnTo>
                    <a:lnTo>
                      <a:pt x="99" y="1456"/>
                    </a:lnTo>
                    <a:lnTo>
                      <a:pt x="97" y="1480"/>
                    </a:lnTo>
                    <a:lnTo>
                      <a:pt x="99" y="1500"/>
                    </a:lnTo>
                    <a:lnTo>
                      <a:pt x="128" y="1544"/>
                    </a:lnTo>
                    <a:lnTo>
                      <a:pt x="122" y="1656"/>
                    </a:lnTo>
                    <a:lnTo>
                      <a:pt x="108" y="1660"/>
                    </a:lnTo>
                    <a:lnTo>
                      <a:pt x="99" y="1640"/>
                    </a:lnTo>
                    <a:lnTo>
                      <a:pt x="91" y="1616"/>
                    </a:lnTo>
                    <a:lnTo>
                      <a:pt x="68" y="1607"/>
                    </a:lnTo>
                    <a:lnTo>
                      <a:pt x="62" y="1636"/>
                    </a:lnTo>
                    <a:lnTo>
                      <a:pt x="82" y="1656"/>
                    </a:lnTo>
                    <a:lnTo>
                      <a:pt x="104" y="1678"/>
                    </a:lnTo>
                    <a:lnTo>
                      <a:pt x="119" y="1700"/>
                    </a:lnTo>
                    <a:lnTo>
                      <a:pt x="115" y="1702"/>
                    </a:lnTo>
                    <a:lnTo>
                      <a:pt x="111" y="1702"/>
                    </a:lnTo>
                    <a:lnTo>
                      <a:pt x="110" y="1702"/>
                    </a:lnTo>
                    <a:lnTo>
                      <a:pt x="110" y="1704"/>
                    </a:lnTo>
                    <a:lnTo>
                      <a:pt x="110" y="1704"/>
                    </a:lnTo>
                    <a:lnTo>
                      <a:pt x="110" y="1705"/>
                    </a:lnTo>
                    <a:lnTo>
                      <a:pt x="108" y="1707"/>
                    </a:lnTo>
                    <a:lnTo>
                      <a:pt x="108" y="1713"/>
                    </a:lnTo>
                    <a:lnTo>
                      <a:pt x="119" y="1718"/>
                    </a:lnTo>
                    <a:lnTo>
                      <a:pt x="124" y="1729"/>
                    </a:lnTo>
                    <a:lnTo>
                      <a:pt x="128" y="1744"/>
                    </a:lnTo>
                    <a:lnTo>
                      <a:pt x="124" y="1749"/>
                    </a:lnTo>
                    <a:lnTo>
                      <a:pt x="122" y="1754"/>
                    </a:lnTo>
                    <a:lnTo>
                      <a:pt x="119" y="1760"/>
                    </a:lnTo>
                    <a:lnTo>
                      <a:pt x="115" y="1764"/>
                    </a:lnTo>
                    <a:lnTo>
                      <a:pt x="95" y="1751"/>
                    </a:lnTo>
                    <a:lnTo>
                      <a:pt x="75" y="1740"/>
                    </a:lnTo>
                    <a:lnTo>
                      <a:pt x="57" y="1729"/>
                    </a:lnTo>
                    <a:lnTo>
                      <a:pt x="39" y="1714"/>
                    </a:lnTo>
                    <a:lnTo>
                      <a:pt x="24" y="1696"/>
                    </a:lnTo>
                    <a:lnTo>
                      <a:pt x="11" y="1673"/>
                    </a:lnTo>
                    <a:lnTo>
                      <a:pt x="2" y="1640"/>
                    </a:lnTo>
                    <a:lnTo>
                      <a:pt x="2" y="1607"/>
                    </a:lnTo>
                    <a:lnTo>
                      <a:pt x="6" y="1574"/>
                    </a:lnTo>
                    <a:lnTo>
                      <a:pt x="11" y="1540"/>
                    </a:lnTo>
                    <a:lnTo>
                      <a:pt x="17" y="1505"/>
                    </a:lnTo>
                    <a:lnTo>
                      <a:pt x="19" y="1473"/>
                    </a:lnTo>
                    <a:lnTo>
                      <a:pt x="2" y="1140"/>
                    </a:lnTo>
                    <a:lnTo>
                      <a:pt x="0" y="1105"/>
                    </a:lnTo>
                    <a:lnTo>
                      <a:pt x="2" y="1071"/>
                    </a:lnTo>
                    <a:lnTo>
                      <a:pt x="8" y="1038"/>
                    </a:lnTo>
                    <a:lnTo>
                      <a:pt x="13" y="1005"/>
                    </a:lnTo>
                    <a:lnTo>
                      <a:pt x="15" y="969"/>
                    </a:lnTo>
                    <a:lnTo>
                      <a:pt x="11" y="933"/>
                    </a:lnTo>
                    <a:lnTo>
                      <a:pt x="8" y="904"/>
                    </a:lnTo>
                    <a:lnTo>
                      <a:pt x="6" y="867"/>
                    </a:lnTo>
                    <a:lnTo>
                      <a:pt x="8" y="825"/>
                    </a:lnTo>
                    <a:lnTo>
                      <a:pt x="11" y="782"/>
                    </a:lnTo>
                    <a:lnTo>
                      <a:pt x="17" y="736"/>
                    </a:lnTo>
                    <a:lnTo>
                      <a:pt x="22" y="693"/>
                    </a:lnTo>
                    <a:lnTo>
                      <a:pt x="30" y="653"/>
                    </a:lnTo>
                    <a:lnTo>
                      <a:pt x="39" y="616"/>
                    </a:lnTo>
                    <a:lnTo>
                      <a:pt x="46" y="587"/>
                    </a:lnTo>
                    <a:lnTo>
                      <a:pt x="55" y="567"/>
                    </a:lnTo>
                    <a:lnTo>
                      <a:pt x="75" y="544"/>
                    </a:lnTo>
                    <a:lnTo>
                      <a:pt x="99" y="524"/>
                    </a:lnTo>
                    <a:lnTo>
                      <a:pt x="128" y="509"/>
                    </a:lnTo>
                    <a:lnTo>
                      <a:pt x="159" y="496"/>
                    </a:lnTo>
                    <a:lnTo>
                      <a:pt x="191" y="485"/>
                    </a:lnTo>
                    <a:lnTo>
                      <a:pt x="224" y="476"/>
                    </a:lnTo>
                    <a:lnTo>
                      <a:pt x="257" y="465"/>
                    </a:lnTo>
                    <a:lnTo>
                      <a:pt x="288" y="453"/>
                    </a:lnTo>
                    <a:lnTo>
                      <a:pt x="315" y="436"/>
                    </a:lnTo>
                    <a:lnTo>
                      <a:pt x="339" y="416"/>
                    </a:lnTo>
                    <a:lnTo>
                      <a:pt x="339" y="391"/>
                    </a:lnTo>
                    <a:lnTo>
                      <a:pt x="340" y="364"/>
                    </a:lnTo>
                    <a:lnTo>
                      <a:pt x="340" y="336"/>
                    </a:lnTo>
                    <a:lnTo>
                      <a:pt x="339" y="311"/>
                    </a:lnTo>
                    <a:lnTo>
                      <a:pt x="331" y="293"/>
                    </a:lnTo>
                    <a:lnTo>
                      <a:pt x="322" y="280"/>
                    </a:lnTo>
                    <a:lnTo>
                      <a:pt x="313" y="269"/>
                    </a:lnTo>
                    <a:lnTo>
                      <a:pt x="304" y="254"/>
                    </a:lnTo>
                    <a:lnTo>
                      <a:pt x="299" y="236"/>
                    </a:lnTo>
                    <a:lnTo>
                      <a:pt x="299" y="224"/>
                    </a:lnTo>
                    <a:lnTo>
                      <a:pt x="302" y="214"/>
                    </a:lnTo>
                    <a:lnTo>
                      <a:pt x="306" y="207"/>
                    </a:lnTo>
                    <a:lnTo>
                      <a:pt x="311" y="200"/>
                    </a:lnTo>
                    <a:lnTo>
                      <a:pt x="315" y="193"/>
                    </a:lnTo>
                    <a:lnTo>
                      <a:pt x="302" y="133"/>
                    </a:lnTo>
                    <a:lnTo>
                      <a:pt x="313" y="104"/>
                    </a:lnTo>
                    <a:lnTo>
                      <a:pt x="330" y="74"/>
                    </a:lnTo>
                    <a:lnTo>
                      <a:pt x="353" y="47"/>
                    </a:lnTo>
                    <a:lnTo>
                      <a:pt x="380" y="25"/>
                    </a:lnTo>
                    <a:lnTo>
                      <a:pt x="410" y="9"/>
                    </a:lnTo>
                    <a:lnTo>
                      <a:pt x="43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sz="2701"/>
              </a:p>
            </p:txBody>
          </p:sp>
          <p:grpSp>
            <p:nvGrpSpPr>
              <p:cNvPr id="71" name="Group 62">
                <a:extLst>
                  <a:ext uri="{FF2B5EF4-FFF2-40B4-BE49-F238E27FC236}">
                    <a16:creationId xmlns:a16="http://schemas.microsoft.com/office/drawing/2014/main" id="{3597ADB3-85B5-1965-0E48-DDEFD039F29A}"/>
                  </a:ext>
                </a:extLst>
              </p:cNvPr>
              <p:cNvGrpSpPr/>
              <p:nvPr/>
            </p:nvGrpSpPr>
            <p:grpSpPr>
              <a:xfrm rot="18900000">
                <a:off x="10066374" y="4360768"/>
                <a:ext cx="1196173" cy="911419"/>
                <a:chOff x="11413389" y="3573459"/>
                <a:chExt cx="1196173" cy="911419"/>
              </a:xfrm>
            </p:grpSpPr>
            <p:sp>
              <p:nvSpPr>
                <p:cNvPr id="78" name="Rectangle 23">
                  <a:extLst>
                    <a:ext uri="{FF2B5EF4-FFF2-40B4-BE49-F238E27FC236}">
                      <a16:creationId xmlns:a16="http://schemas.microsoft.com/office/drawing/2014/main" id="{6DF9DFEE-84DB-EB22-6F20-18BC6AFB5E30}"/>
                    </a:ext>
                  </a:extLst>
                </p:cNvPr>
                <p:cNvSpPr/>
                <p:nvPr/>
              </p:nvSpPr>
              <p:spPr>
                <a:xfrm>
                  <a:off x="11413389" y="3573459"/>
                  <a:ext cx="1196173" cy="1380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24">
                  <a:extLst>
                    <a:ext uri="{FF2B5EF4-FFF2-40B4-BE49-F238E27FC236}">
                      <a16:creationId xmlns:a16="http://schemas.microsoft.com/office/drawing/2014/main" id="{D79B5059-AA61-734E-8A19-23025D8DD2AB}"/>
                    </a:ext>
                  </a:extLst>
                </p:cNvPr>
                <p:cNvSpPr/>
                <p:nvPr/>
              </p:nvSpPr>
              <p:spPr>
                <a:xfrm>
                  <a:off x="11422238" y="3822358"/>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127">
                  <a:extLst>
                    <a:ext uri="{FF2B5EF4-FFF2-40B4-BE49-F238E27FC236}">
                      <a16:creationId xmlns:a16="http://schemas.microsoft.com/office/drawing/2014/main" id="{EDFCF94A-55F5-D1E7-0812-6B15B8D4FCA2}"/>
                    </a:ext>
                  </a:extLst>
                </p:cNvPr>
                <p:cNvSpPr/>
                <p:nvPr/>
              </p:nvSpPr>
              <p:spPr>
                <a:xfrm>
                  <a:off x="11473996" y="3874089"/>
                  <a:ext cx="451750" cy="301194"/>
                </a:xfrm>
                <a:custGeom>
                  <a:avLst/>
                  <a:gdLst>
                    <a:gd name="connsiteX0" fmla="*/ 146903 w 451750"/>
                    <a:gd name="connsiteY0" fmla="*/ 254995 h 301194"/>
                    <a:gd name="connsiteX1" fmla="*/ 442184 w 451750"/>
                    <a:gd name="connsiteY1" fmla="*/ 254995 h 301194"/>
                    <a:gd name="connsiteX2" fmla="*/ 451747 w 451750"/>
                    <a:gd name="connsiteY2" fmla="*/ 264558 h 301194"/>
                    <a:gd name="connsiteX3" fmla="*/ 451747 w 451750"/>
                    <a:gd name="connsiteY3" fmla="*/ 291631 h 301194"/>
                    <a:gd name="connsiteX4" fmla="*/ 442184 w 451750"/>
                    <a:gd name="connsiteY4" fmla="*/ 301194 h 301194"/>
                    <a:gd name="connsiteX5" fmla="*/ 146903 w 451750"/>
                    <a:gd name="connsiteY5" fmla="*/ 301194 h 301194"/>
                    <a:gd name="connsiteX6" fmla="*/ 137340 w 451750"/>
                    <a:gd name="connsiteY6" fmla="*/ 291631 h 301194"/>
                    <a:gd name="connsiteX7" fmla="*/ 137340 w 451750"/>
                    <a:gd name="connsiteY7" fmla="*/ 264558 h 301194"/>
                    <a:gd name="connsiteX8" fmla="*/ 146903 w 451750"/>
                    <a:gd name="connsiteY8" fmla="*/ 254995 h 301194"/>
                    <a:gd name="connsiteX9" fmla="*/ 9563 w 451750"/>
                    <a:gd name="connsiteY9" fmla="*/ 254995 h 301194"/>
                    <a:gd name="connsiteX10" fmla="*/ 83300 w 451750"/>
                    <a:gd name="connsiteY10" fmla="*/ 254995 h 301194"/>
                    <a:gd name="connsiteX11" fmla="*/ 92863 w 451750"/>
                    <a:gd name="connsiteY11" fmla="*/ 264558 h 301194"/>
                    <a:gd name="connsiteX12" fmla="*/ 92863 w 451750"/>
                    <a:gd name="connsiteY12" fmla="*/ 291631 h 301194"/>
                    <a:gd name="connsiteX13" fmla="*/ 83300 w 451750"/>
                    <a:gd name="connsiteY13" fmla="*/ 301194 h 301194"/>
                    <a:gd name="connsiteX14" fmla="*/ 9563 w 451750"/>
                    <a:gd name="connsiteY14" fmla="*/ 301194 h 301194"/>
                    <a:gd name="connsiteX15" fmla="*/ 0 w 451750"/>
                    <a:gd name="connsiteY15" fmla="*/ 291631 h 301194"/>
                    <a:gd name="connsiteX16" fmla="*/ 0 w 451750"/>
                    <a:gd name="connsiteY16" fmla="*/ 264558 h 301194"/>
                    <a:gd name="connsiteX17" fmla="*/ 9563 w 451750"/>
                    <a:gd name="connsiteY17" fmla="*/ 254995 h 301194"/>
                    <a:gd name="connsiteX18" fmla="*/ 146904 w 451750"/>
                    <a:gd name="connsiteY18" fmla="*/ 169997 h 301194"/>
                    <a:gd name="connsiteX19" fmla="*/ 442185 w 451750"/>
                    <a:gd name="connsiteY19" fmla="*/ 169997 h 301194"/>
                    <a:gd name="connsiteX20" fmla="*/ 451748 w 451750"/>
                    <a:gd name="connsiteY20" fmla="*/ 179560 h 301194"/>
                    <a:gd name="connsiteX21" fmla="*/ 451748 w 451750"/>
                    <a:gd name="connsiteY21" fmla="*/ 206633 h 301194"/>
                    <a:gd name="connsiteX22" fmla="*/ 442185 w 451750"/>
                    <a:gd name="connsiteY22" fmla="*/ 216196 h 301194"/>
                    <a:gd name="connsiteX23" fmla="*/ 146904 w 451750"/>
                    <a:gd name="connsiteY23" fmla="*/ 216196 h 301194"/>
                    <a:gd name="connsiteX24" fmla="*/ 137341 w 451750"/>
                    <a:gd name="connsiteY24" fmla="*/ 206633 h 301194"/>
                    <a:gd name="connsiteX25" fmla="*/ 137341 w 451750"/>
                    <a:gd name="connsiteY25" fmla="*/ 179560 h 301194"/>
                    <a:gd name="connsiteX26" fmla="*/ 146904 w 451750"/>
                    <a:gd name="connsiteY26" fmla="*/ 169997 h 301194"/>
                    <a:gd name="connsiteX27" fmla="*/ 9563 w 451750"/>
                    <a:gd name="connsiteY27" fmla="*/ 169997 h 301194"/>
                    <a:gd name="connsiteX28" fmla="*/ 83300 w 451750"/>
                    <a:gd name="connsiteY28" fmla="*/ 169997 h 301194"/>
                    <a:gd name="connsiteX29" fmla="*/ 92863 w 451750"/>
                    <a:gd name="connsiteY29" fmla="*/ 179560 h 301194"/>
                    <a:gd name="connsiteX30" fmla="*/ 92863 w 451750"/>
                    <a:gd name="connsiteY30" fmla="*/ 206633 h 301194"/>
                    <a:gd name="connsiteX31" fmla="*/ 83300 w 451750"/>
                    <a:gd name="connsiteY31" fmla="*/ 216196 h 301194"/>
                    <a:gd name="connsiteX32" fmla="*/ 9563 w 451750"/>
                    <a:gd name="connsiteY32" fmla="*/ 216196 h 301194"/>
                    <a:gd name="connsiteX33" fmla="*/ 0 w 451750"/>
                    <a:gd name="connsiteY33" fmla="*/ 206633 h 301194"/>
                    <a:gd name="connsiteX34" fmla="*/ 0 w 451750"/>
                    <a:gd name="connsiteY34" fmla="*/ 179560 h 301194"/>
                    <a:gd name="connsiteX35" fmla="*/ 9563 w 451750"/>
                    <a:gd name="connsiteY35" fmla="*/ 169997 h 301194"/>
                    <a:gd name="connsiteX36" fmla="*/ 146903 w 451750"/>
                    <a:gd name="connsiteY36" fmla="*/ 84998 h 301194"/>
                    <a:gd name="connsiteX37" fmla="*/ 442184 w 451750"/>
                    <a:gd name="connsiteY37" fmla="*/ 84998 h 301194"/>
                    <a:gd name="connsiteX38" fmla="*/ 451747 w 451750"/>
                    <a:gd name="connsiteY38" fmla="*/ 94561 h 301194"/>
                    <a:gd name="connsiteX39" fmla="*/ 451747 w 451750"/>
                    <a:gd name="connsiteY39" fmla="*/ 121634 h 301194"/>
                    <a:gd name="connsiteX40" fmla="*/ 442184 w 451750"/>
                    <a:gd name="connsiteY40" fmla="*/ 131197 h 301194"/>
                    <a:gd name="connsiteX41" fmla="*/ 146903 w 451750"/>
                    <a:gd name="connsiteY41" fmla="*/ 131197 h 301194"/>
                    <a:gd name="connsiteX42" fmla="*/ 137340 w 451750"/>
                    <a:gd name="connsiteY42" fmla="*/ 121634 h 301194"/>
                    <a:gd name="connsiteX43" fmla="*/ 137340 w 451750"/>
                    <a:gd name="connsiteY43" fmla="*/ 94561 h 301194"/>
                    <a:gd name="connsiteX44" fmla="*/ 146903 w 451750"/>
                    <a:gd name="connsiteY44" fmla="*/ 84998 h 301194"/>
                    <a:gd name="connsiteX45" fmla="*/ 9563 w 451750"/>
                    <a:gd name="connsiteY45" fmla="*/ 84998 h 301194"/>
                    <a:gd name="connsiteX46" fmla="*/ 83300 w 451750"/>
                    <a:gd name="connsiteY46" fmla="*/ 84998 h 301194"/>
                    <a:gd name="connsiteX47" fmla="*/ 92863 w 451750"/>
                    <a:gd name="connsiteY47" fmla="*/ 94561 h 301194"/>
                    <a:gd name="connsiteX48" fmla="*/ 92863 w 451750"/>
                    <a:gd name="connsiteY48" fmla="*/ 121634 h 301194"/>
                    <a:gd name="connsiteX49" fmla="*/ 83300 w 451750"/>
                    <a:gd name="connsiteY49" fmla="*/ 131197 h 301194"/>
                    <a:gd name="connsiteX50" fmla="*/ 9563 w 451750"/>
                    <a:gd name="connsiteY50" fmla="*/ 131197 h 301194"/>
                    <a:gd name="connsiteX51" fmla="*/ 0 w 451750"/>
                    <a:gd name="connsiteY51" fmla="*/ 121634 h 301194"/>
                    <a:gd name="connsiteX52" fmla="*/ 0 w 451750"/>
                    <a:gd name="connsiteY52" fmla="*/ 94561 h 301194"/>
                    <a:gd name="connsiteX53" fmla="*/ 9563 w 451750"/>
                    <a:gd name="connsiteY53" fmla="*/ 84998 h 301194"/>
                    <a:gd name="connsiteX54" fmla="*/ 9564 w 451750"/>
                    <a:gd name="connsiteY54" fmla="*/ 1 h 301194"/>
                    <a:gd name="connsiteX55" fmla="*/ 83301 w 451750"/>
                    <a:gd name="connsiteY55" fmla="*/ 1 h 301194"/>
                    <a:gd name="connsiteX56" fmla="*/ 92864 w 451750"/>
                    <a:gd name="connsiteY56" fmla="*/ 9564 h 301194"/>
                    <a:gd name="connsiteX57" fmla="*/ 92864 w 451750"/>
                    <a:gd name="connsiteY57" fmla="*/ 36637 h 301194"/>
                    <a:gd name="connsiteX58" fmla="*/ 83301 w 451750"/>
                    <a:gd name="connsiteY58" fmla="*/ 46200 h 301194"/>
                    <a:gd name="connsiteX59" fmla="*/ 9564 w 451750"/>
                    <a:gd name="connsiteY59" fmla="*/ 46200 h 301194"/>
                    <a:gd name="connsiteX60" fmla="*/ 1 w 451750"/>
                    <a:gd name="connsiteY60" fmla="*/ 36637 h 301194"/>
                    <a:gd name="connsiteX61" fmla="*/ 1 w 451750"/>
                    <a:gd name="connsiteY61" fmla="*/ 9564 h 301194"/>
                    <a:gd name="connsiteX62" fmla="*/ 9564 w 451750"/>
                    <a:gd name="connsiteY62" fmla="*/ 1 h 301194"/>
                    <a:gd name="connsiteX63" fmla="*/ 146906 w 451750"/>
                    <a:gd name="connsiteY63" fmla="*/ 0 h 301194"/>
                    <a:gd name="connsiteX64" fmla="*/ 442187 w 451750"/>
                    <a:gd name="connsiteY64" fmla="*/ 0 h 301194"/>
                    <a:gd name="connsiteX65" fmla="*/ 451750 w 451750"/>
                    <a:gd name="connsiteY65" fmla="*/ 9563 h 301194"/>
                    <a:gd name="connsiteX66" fmla="*/ 451750 w 451750"/>
                    <a:gd name="connsiteY66" fmla="*/ 36636 h 301194"/>
                    <a:gd name="connsiteX67" fmla="*/ 442187 w 451750"/>
                    <a:gd name="connsiteY67" fmla="*/ 46199 h 301194"/>
                    <a:gd name="connsiteX68" fmla="*/ 146906 w 451750"/>
                    <a:gd name="connsiteY68" fmla="*/ 46199 h 301194"/>
                    <a:gd name="connsiteX69" fmla="*/ 137343 w 451750"/>
                    <a:gd name="connsiteY69" fmla="*/ 36636 h 301194"/>
                    <a:gd name="connsiteX70" fmla="*/ 137343 w 451750"/>
                    <a:gd name="connsiteY70" fmla="*/ 9563 h 301194"/>
                    <a:gd name="connsiteX71" fmla="*/ 146906 w 451750"/>
                    <a:gd name="connsiteY71" fmla="*/ 0 h 30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1750" h="301194">
                      <a:moveTo>
                        <a:pt x="146903" y="254995"/>
                      </a:moveTo>
                      <a:lnTo>
                        <a:pt x="442184" y="254995"/>
                      </a:lnTo>
                      <a:cubicBezTo>
                        <a:pt x="447465" y="254995"/>
                        <a:pt x="451747" y="259277"/>
                        <a:pt x="451747" y="264558"/>
                      </a:cubicBezTo>
                      <a:lnTo>
                        <a:pt x="451747" y="291631"/>
                      </a:lnTo>
                      <a:cubicBezTo>
                        <a:pt x="451747" y="296912"/>
                        <a:pt x="447465" y="301194"/>
                        <a:pt x="442184" y="301194"/>
                      </a:cubicBezTo>
                      <a:lnTo>
                        <a:pt x="146903" y="301194"/>
                      </a:lnTo>
                      <a:cubicBezTo>
                        <a:pt x="141622" y="301194"/>
                        <a:pt x="137340" y="296912"/>
                        <a:pt x="137340" y="291631"/>
                      </a:cubicBezTo>
                      <a:lnTo>
                        <a:pt x="137340" y="264558"/>
                      </a:lnTo>
                      <a:cubicBezTo>
                        <a:pt x="137340" y="259277"/>
                        <a:pt x="141622" y="254995"/>
                        <a:pt x="146903" y="254995"/>
                      </a:cubicBezTo>
                      <a:close/>
                      <a:moveTo>
                        <a:pt x="9563" y="254995"/>
                      </a:moveTo>
                      <a:lnTo>
                        <a:pt x="83300" y="254995"/>
                      </a:lnTo>
                      <a:cubicBezTo>
                        <a:pt x="88581" y="254995"/>
                        <a:pt x="92863" y="259277"/>
                        <a:pt x="92863" y="264558"/>
                      </a:cubicBezTo>
                      <a:lnTo>
                        <a:pt x="92863" y="291631"/>
                      </a:lnTo>
                      <a:cubicBezTo>
                        <a:pt x="92863" y="296912"/>
                        <a:pt x="88581" y="301194"/>
                        <a:pt x="83300" y="301194"/>
                      </a:cubicBezTo>
                      <a:lnTo>
                        <a:pt x="9563" y="301194"/>
                      </a:lnTo>
                      <a:cubicBezTo>
                        <a:pt x="4282" y="301194"/>
                        <a:pt x="0" y="296912"/>
                        <a:pt x="0" y="291631"/>
                      </a:cubicBezTo>
                      <a:lnTo>
                        <a:pt x="0" y="264558"/>
                      </a:lnTo>
                      <a:cubicBezTo>
                        <a:pt x="0" y="259277"/>
                        <a:pt x="4282" y="254995"/>
                        <a:pt x="9563" y="254995"/>
                      </a:cubicBezTo>
                      <a:close/>
                      <a:moveTo>
                        <a:pt x="146904" y="169997"/>
                      </a:moveTo>
                      <a:lnTo>
                        <a:pt x="442185" y="169997"/>
                      </a:lnTo>
                      <a:cubicBezTo>
                        <a:pt x="447466" y="169997"/>
                        <a:pt x="451748" y="174279"/>
                        <a:pt x="451748" y="179560"/>
                      </a:cubicBezTo>
                      <a:lnTo>
                        <a:pt x="451748" y="206633"/>
                      </a:lnTo>
                      <a:cubicBezTo>
                        <a:pt x="451748" y="211914"/>
                        <a:pt x="447466" y="216196"/>
                        <a:pt x="442185" y="216196"/>
                      </a:cubicBezTo>
                      <a:lnTo>
                        <a:pt x="146904" y="216196"/>
                      </a:lnTo>
                      <a:cubicBezTo>
                        <a:pt x="141623" y="216196"/>
                        <a:pt x="137341" y="211914"/>
                        <a:pt x="137341" y="206633"/>
                      </a:cubicBezTo>
                      <a:lnTo>
                        <a:pt x="137341" y="179560"/>
                      </a:lnTo>
                      <a:cubicBezTo>
                        <a:pt x="137341" y="174279"/>
                        <a:pt x="141623" y="169997"/>
                        <a:pt x="146904" y="169997"/>
                      </a:cubicBezTo>
                      <a:close/>
                      <a:moveTo>
                        <a:pt x="9563" y="169997"/>
                      </a:moveTo>
                      <a:lnTo>
                        <a:pt x="83300" y="169997"/>
                      </a:lnTo>
                      <a:cubicBezTo>
                        <a:pt x="88581" y="169997"/>
                        <a:pt x="92863" y="174279"/>
                        <a:pt x="92863" y="179560"/>
                      </a:cubicBezTo>
                      <a:lnTo>
                        <a:pt x="92863" y="206633"/>
                      </a:lnTo>
                      <a:cubicBezTo>
                        <a:pt x="92863" y="211914"/>
                        <a:pt x="88581" y="216196"/>
                        <a:pt x="83300" y="216196"/>
                      </a:cubicBezTo>
                      <a:lnTo>
                        <a:pt x="9563" y="216196"/>
                      </a:lnTo>
                      <a:cubicBezTo>
                        <a:pt x="4282" y="216196"/>
                        <a:pt x="0" y="211914"/>
                        <a:pt x="0" y="206633"/>
                      </a:cubicBezTo>
                      <a:lnTo>
                        <a:pt x="0" y="179560"/>
                      </a:lnTo>
                      <a:cubicBezTo>
                        <a:pt x="0" y="174279"/>
                        <a:pt x="4282" y="169997"/>
                        <a:pt x="9563" y="169997"/>
                      </a:cubicBezTo>
                      <a:close/>
                      <a:moveTo>
                        <a:pt x="146903" y="84998"/>
                      </a:moveTo>
                      <a:lnTo>
                        <a:pt x="442184" y="84998"/>
                      </a:lnTo>
                      <a:cubicBezTo>
                        <a:pt x="447465" y="84998"/>
                        <a:pt x="451747" y="89280"/>
                        <a:pt x="451747" y="94561"/>
                      </a:cubicBezTo>
                      <a:lnTo>
                        <a:pt x="451747" y="121634"/>
                      </a:lnTo>
                      <a:cubicBezTo>
                        <a:pt x="451747" y="126915"/>
                        <a:pt x="447465" y="131197"/>
                        <a:pt x="442184" y="131197"/>
                      </a:cubicBezTo>
                      <a:lnTo>
                        <a:pt x="146903" y="131197"/>
                      </a:lnTo>
                      <a:cubicBezTo>
                        <a:pt x="141622" y="131197"/>
                        <a:pt x="137340" y="126915"/>
                        <a:pt x="137340" y="121634"/>
                      </a:cubicBezTo>
                      <a:lnTo>
                        <a:pt x="137340" y="94561"/>
                      </a:lnTo>
                      <a:cubicBezTo>
                        <a:pt x="137340" y="89280"/>
                        <a:pt x="141622" y="84998"/>
                        <a:pt x="146903" y="84998"/>
                      </a:cubicBezTo>
                      <a:close/>
                      <a:moveTo>
                        <a:pt x="9563" y="84998"/>
                      </a:moveTo>
                      <a:lnTo>
                        <a:pt x="83300" y="84998"/>
                      </a:lnTo>
                      <a:cubicBezTo>
                        <a:pt x="88581" y="84998"/>
                        <a:pt x="92863" y="89280"/>
                        <a:pt x="92863" y="94561"/>
                      </a:cubicBezTo>
                      <a:lnTo>
                        <a:pt x="92863" y="121634"/>
                      </a:lnTo>
                      <a:cubicBezTo>
                        <a:pt x="92863" y="126915"/>
                        <a:pt x="88581" y="131197"/>
                        <a:pt x="83300" y="131197"/>
                      </a:cubicBezTo>
                      <a:lnTo>
                        <a:pt x="9563" y="131197"/>
                      </a:lnTo>
                      <a:cubicBezTo>
                        <a:pt x="4282" y="131197"/>
                        <a:pt x="0" y="126915"/>
                        <a:pt x="0" y="121634"/>
                      </a:cubicBezTo>
                      <a:lnTo>
                        <a:pt x="0" y="94561"/>
                      </a:lnTo>
                      <a:cubicBezTo>
                        <a:pt x="0" y="89280"/>
                        <a:pt x="4282" y="84998"/>
                        <a:pt x="9563" y="84998"/>
                      </a:cubicBezTo>
                      <a:close/>
                      <a:moveTo>
                        <a:pt x="9564" y="1"/>
                      </a:moveTo>
                      <a:lnTo>
                        <a:pt x="83301" y="1"/>
                      </a:lnTo>
                      <a:cubicBezTo>
                        <a:pt x="88582" y="1"/>
                        <a:pt x="92864" y="4283"/>
                        <a:pt x="92864" y="9564"/>
                      </a:cubicBezTo>
                      <a:lnTo>
                        <a:pt x="92864" y="36637"/>
                      </a:lnTo>
                      <a:cubicBezTo>
                        <a:pt x="92864" y="41918"/>
                        <a:pt x="88582" y="46200"/>
                        <a:pt x="83301" y="46200"/>
                      </a:cubicBezTo>
                      <a:lnTo>
                        <a:pt x="9564" y="46200"/>
                      </a:lnTo>
                      <a:cubicBezTo>
                        <a:pt x="4283" y="46200"/>
                        <a:pt x="1" y="41918"/>
                        <a:pt x="1" y="36637"/>
                      </a:cubicBezTo>
                      <a:lnTo>
                        <a:pt x="1" y="9564"/>
                      </a:lnTo>
                      <a:cubicBezTo>
                        <a:pt x="1" y="4283"/>
                        <a:pt x="4283" y="1"/>
                        <a:pt x="9564" y="1"/>
                      </a:cubicBezTo>
                      <a:close/>
                      <a:moveTo>
                        <a:pt x="146906" y="0"/>
                      </a:moveTo>
                      <a:lnTo>
                        <a:pt x="442187" y="0"/>
                      </a:lnTo>
                      <a:cubicBezTo>
                        <a:pt x="447468" y="0"/>
                        <a:pt x="451750" y="4282"/>
                        <a:pt x="451750" y="9563"/>
                      </a:cubicBezTo>
                      <a:lnTo>
                        <a:pt x="451750" y="36636"/>
                      </a:lnTo>
                      <a:cubicBezTo>
                        <a:pt x="451750" y="41917"/>
                        <a:pt x="447468" y="46199"/>
                        <a:pt x="442187" y="46199"/>
                      </a:cubicBezTo>
                      <a:lnTo>
                        <a:pt x="146906" y="46199"/>
                      </a:lnTo>
                      <a:cubicBezTo>
                        <a:pt x="141625" y="46199"/>
                        <a:pt x="137343" y="41917"/>
                        <a:pt x="137343" y="36636"/>
                      </a:cubicBezTo>
                      <a:lnTo>
                        <a:pt x="137343" y="9563"/>
                      </a:lnTo>
                      <a:cubicBezTo>
                        <a:pt x="137343" y="4282"/>
                        <a:pt x="141625" y="0"/>
                        <a:pt x="146906"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Rectangle 33">
                  <a:extLst>
                    <a:ext uri="{FF2B5EF4-FFF2-40B4-BE49-F238E27FC236}">
                      <a16:creationId xmlns:a16="http://schemas.microsoft.com/office/drawing/2014/main" id="{C24AFA9B-40B7-DB29-F4A8-F13CD141D12A}"/>
                    </a:ext>
                  </a:extLst>
                </p:cNvPr>
                <p:cNvSpPr/>
                <p:nvPr/>
              </p:nvSpPr>
              <p:spPr>
                <a:xfrm>
                  <a:off x="12066277" y="3822357"/>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34">
                  <a:extLst>
                    <a:ext uri="{FF2B5EF4-FFF2-40B4-BE49-F238E27FC236}">
                      <a16:creationId xmlns:a16="http://schemas.microsoft.com/office/drawing/2014/main" id="{D5627783-8292-7173-888E-2BDA0E2C1591}"/>
                    </a:ext>
                  </a:extLst>
                </p:cNvPr>
                <p:cNvSpPr/>
                <p:nvPr/>
              </p:nvSpPr>
              <p:spPr>
                <a:xfrm>
                  <a:off x="12140596" y="3858434"/>
                  <a:ext cx="394645" cy="307976"/>
                </a:xfrm>
                <a:custGeom>
                  <a:avLst/>
                  <a:gdLst>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343 h 700878"/>
                    <a:gd name="connsiteX1" fmla="*/ 62563 w 785813"/>
                    <a:gd name="connsiteY1" fmla="*/ 487817 h 700878"/>
                    <a:gd name="connsiteX2" fmla="*/ 88205 w 785813"/>
                    <a:gd name="connsiteY2" fmla="*/ 449038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262 h 700797"/>
                    <a:gd name="connsiteX1" fmla="*/ 62563 w 785813"/>
                    <a:gd name="connsiteY1" fmla="*/ 487736 h 700797"/>
                    <a:gd name="connsiteX2" fmla="*/ 88205 w 785813"/>
                    <a:gd name="connsiteY2" fmla="*/ 448957 h 700797"/>
                    <a:gd name="connsiteX3" fmla="*/ 206794 w 785813"/>
                    <a:gd name="connsiteY3" fmla="*/ 525933 h 700797"/>
                    <a:gd name="connsiteX4" fmla="*/ 204788 w 785813"/>
                    <a:gd name="connsiteY4" fmla="*/ 1006 h 700797"/>
                    <a:gd name="connsiteX5" fmla="*/ 290513 w 785813"/>
                    <a:gd name="connsiteY5" fmla="*/ 686806 h 700797"/>
                    <a:gd name="connsiteX6" fmla="*/ 447675 w 785813"/>
                    <a:gd name="connsiteY6" fmla="*/ 451062 h 700797"/>
                    <a:gd name="connsiteX7" fmla="*/ 581025 w 785813"/>
                    <a:gd name="connsiteY7" fmla="*/ 310568 h 700797"/>
                    <a:gd name="connsiteX8" fmla="*/ 745331 w 785813"/>
                    <a:gd name="connsiteY8" fmla="*/ 422487 h 700797"/>
                    <a:gd name="connsiteX9" fmla="*/ 785813 w 785813"/>
                    <a:gd name="connsiteY9" fmla="*/ 448681 h 700797"/>
                    <a:gd name="connsiteX0" fmla="*/ 0 w 785813"/>
                    <a:gd name="connsiteY0" fmla="*/ 527247 h 700782"/>
                    <a:gd name="connsiteX1" fmla="*/ 62563 w 785813"/>
                    <a:gd name="connsiteY1" fmla="*/ 487721 h 700782"/>
                    <a:gd name="connsiteX2" fmla="*/ 88205 w 785813"/>
                    <a:gd name="connsiteY2" fmla="*/ 448942 h 700782"/>
                    <a:gd name="connsiteX3" fmla="*/ 206794 w 785813"/>
                    <a:gd name="connsiteY3" fmla="*/ 525918 h 700782"/>
                    <a:gd name="connsiteX4" fmla="*/ 204788 w 785813"/>
                    <a:gd name="connsiteY4" fmla="*/ 991 h 700782"/>
                    <a:gd name="connsiteX5" fmla="*/ 290513 w 785813"/>
                    <a:gd name="connsiteY5" fmla="*/ 686791 h 700782"/>
                    <a:gd name="connsiteX6" fmla="*/ 447675 w 785813"/>
                    <a:gd name="connsiteY6" fmla="*/ 451047 h 700782"/>
                    <a:gd name="connsiteX7" fmla="*/ 581025 w 785813"/>
                    <a:gd name="connsiteY7" fmla="*/ 310553 h 700782"/>
                    <a:gd name="connsiteX8" fmla="*/ 745331 w 785813"/>
                    <a:gd name="connsiteY8" fmla="*/ 422472 h 700782"/>
                    <a:gd name="connsiteX9" fmla="*/ 785813 w 785813"/>
                    <a:gd name="connsiteY9" fmla="*/ 448666 h 700782"/>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57 h 700892"/>
                    <a:gd name="connsiteX1" fmla="*/ 62563 w 785813"/>
                    <a:gd name="connsiteY1" fmla="*/ 487831 h 700892"/>
                    <a:gd name="connsiteX2" fmla="*/ 91915 w 785813"/>
                    <a:gd name="connsiteY2" fmla="*/ 447198 h 700892"/>
                    <a:gd name="connsiteX3" fmla="*/ 204011 w 785813"/>
                    <a:gd name="connsiteY3" fmla="*/ 525100 h 700892"/>
                    <a:gd name="connsiteX4" fmla="*/ 204788 w 785813"/>
                    <a:gd name="connsiteY4" fmla="*/ 1101 h 700892"/>
                    <a:gd name="connsiteX5" fmla="*/ 290513 w 785813"/>
                    <a:gd name="connsiteY5" fmla="*/ 686901 h 700892"/>
                    <a:gd name="connsiteX6" fmla="*/ 447675 w 785813"/>
                    <a:gd name="connsiteY6" fmla="*/ 451157 h 700892"/>
                    <a:gd name="connsiteX7" fmla="*/ 581025 w 785813"/>
                    <a:gd name="connsiteY7" fmla="*/ 310663 h 700892"/>
                    <a:gd name="connsiteX8" fmla="*/ 745331 w 785813"/>
                    <a:gd name="connsiteY8" fmla="*/ 422582 h 700892"/>
                    <a:gd name="connsiteX9" fmla="*/ 785813 w 785813"/>
                    <a:gd name="connsiteY9" fmla="*/ 448776 h 700892"/>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47675 w 785813"/>
                    <a:gd name="connsiteY6" fmla="*/ 450056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85340 h 744884"/>
                    <a:gd name="connsiteX1" fmla="*/ 62563 w 791379"/>
                    <a:gd name="connsiteY1" fmla="*/ 545814 h 744884"/>
                    <a:gd name="connsiteX2" fmla="*/ 91915 w 791379"/>
                    <a:gd name="connsiteY2" fmla="*/ 505181 h 744884"/>
                    <a:gd name="connsiteX3" fmla="*/ 204011 w 791379"/>
                    <a:gd name="connsiteY3" fmla="*/ 583083 h 744884"/>
                    <a:gd name="connsiteX4" fmla="*/ 204788 w 791379"/>
                    <a:gd name="connsiteY4" fmla="*/ 59084 h 744884"/>
                    <a:gd name="connsiteX5" fmla="*/ 211293 w 791379"/>
                    <a:gd name="connsiteY5" fmla="*/ 89141 h 744884"/>
                    <a:gd name="connsiteX6" fmla="*/ 290513 w 791379"/>
                    <a:gd name="connsiteY6" fmla="*/ 744884 h 744884"/>
                    <a:gd name="connsiteX7" fmla="*/ 481994 w 791379"/>
                    <a:gd name="connsiteY7" fmla="*/ 522126 h 744884"/>
                    <a:gd name="connsiteX8" fmla="*/ 603286 w 791379"/>
                    <a:gd name="connsiteY8" fmla="*/ 351023 h 744884"/>
                    <a:gd name="connsiteX9" fmla="*/ 693389 w 791379"/>
                    <a:gd name="connsiteY9" fmla="*/ 466652 h 744884"/>
                    <a:gd name="connsiteX10" fmla="*/ 791379 w 791379"/>
                    <a:gd name="connsiteY10" fmla="*/ 512324 h 744884"/>
                    <a:gd name="connsiteX0" fmla="*/ 0 w 791379"/>
                    <a:gd name="connsiteY0" fmla="*/ 554003 h 713547"/>
                    <a:gd name="connsiteX1" fmla="*/ 62563 w 791379"/>
                    <a:gd name="connsiteY1" fmla="*/ 514477 h 713547"/>
                    <a:gd name="connsiteX2" fmla="*/ 91915 w 791379"/>
                    <a:gd name="connsiteY2" fmla="*/ 473844 h 713547"/>
                    <a:gd name="connsiteX3" fmla="*/ 204011 w 791379"/>
                    <a:gd name="connsiteY3" fmla="*/ 551746 h 713547"/>
                    <a:gd name="connsiteX4" fmla="*/ 207463 w 791379"/>
                    <a:gd name="connsiteY4" fmla="*/ 102636 h 713547"/>
                    <a:gd name="connsiteX5" fmla="*/ 211293 w 791379"/>
                    <a:gd name="connsiteY5" fmla="*/ 57804 h 713547"/>
                    <a:gd name="connsiteX6" fmla="*/ 290513 w 791379"/>
                    <a:gd name="connsiteY6" fmla="*/ 713547 h 713547"/>
                    <a:gd name="connsiteX7" fmla="*/ 481994 w 791379"/>
                    <a:gd name="connsiteY7" fmla="*/ 490789 h 713547"/>
                    <a:gd name="connsiteX8" fmla="*/ 603286 w 791379"/>
                    <a:gd name="connsiteY8" fmla="*/ 319686 h 713547"/>
                    <a:gd name="connsiteX9" fmla="*/ 693389 w 791379"/>
                    <a:gd name="connsiteY9" fmla="*/ 435315 h 713547"/>
                    <a:gd name="connsiteX10" fmla="*/ 791379 w 791379"/>
                    <a:gd name="connsiteY10" fmla="*/ 480987 h 713547"/>
                    <a:gd name="connsiteX0" fmla="*/ 0 w 791379"/>
                    <a:gd name="connsiteY0" fmla="*/ 541094 h 700638"/>
                    <a:gd name="connsiteX1" fmla="*/ 62563 w 791379"/>
                    <a:gd name="connsiteY1" fmla="*/ 501568 h 700638"/>
                    <a:gd name="connsiteX2" fmla="*/ 91915 w 791379"/>
                    <a:gd name="connsiteY2" fmla="*/ 460935 h 700638"/>
                    <a:gd name="connsiteX3" fmla="*/ 204011 w 791379"/>
                    <a:gd name="connsiteY3" fmla="*/ 538837 h 700638"/>
                    <a:gd name="connsiteX4" fmla="*/ 207463 w 791379"/>
                    <a:gd name="connsiteY4" fmla="*/ 89727 h 700638"/>
                    <a:gd name="connsiteX5" fmla="*/ 211293 w 791379"/>
                    <a:gd name="connsiteY5" fmla="*/ 44895 h 700638"/>
                    <a:gd name="connsiteX6" fmla="*/ 290513 w 791379"/>
                    <a:gd name="connsiteY6" fmla="*/ 700638 h 700638"/>
                    <a:gd name="connsiteX7" fmla="*/ 481994 w 791379"/>
                    <a:gd name="connsiteY7" fmla="*/ 477880 h 700638"/>
                    <a:gd name="connsiteX8" fmla="*/ 603286 w 791379"/>
                    <a:gd name="connsiteY8" fmla="*/ 306777 h 700638"/>
                    <a:gd name="connsiteX9" fmla="*/ 693389 w 791379"/>
                    <a:gd name="connsiteY9" fmla="*/ 422406 h 700638"/>
                    <a:gd name="connsiteX10" fmla="*/ 791379 w 791379"/>
                    <a:gd name="connsiteY10" fmla="*/ 468078 h 700638"/>
                    <a:gd name="connsiteX0" fmla="*/ 0 w 791379"/>
                    <a:gd name="connsiteY0" fmla="*/ 506900 h 666444"/>
                    <a:gd name="connsiteX1" fmla="*/ 62563 w 791379"/>
                    <a:gd name="connsiteY1" fmla="*/ 467374 h 666444"/>
                    <a:gd name="connsiteX2" fmla="*/ 91915 w 791379"/>
                    <a:gd name="connsiteY2" fmla="*/ 426741 h 666444"/>
                    <a:gd name="connsiteX3" fmla="*/ 204011 w 791379"/>
                    <a:gd name="connsiteY3" fmla="*/ 504643 h 666444"/>
                    <a:gd name="connsiteX4" fmla="*/ 207463 w 791379"/>
                    <a:gd name="connsiteY4" fmla="*/ 55533 h 666444"/>
                    <a:gd name="connsiteX5" fmla="*/ 218425 w 791379"/>
                    <a:gd name="connsiteY5" fmla="*/ 56169 h 666444"/>
                    <a:gd name="connsiteX6" fmla="*/ 290513 w 791379"/>
                    <a:gd name="connsiteY6" fmla="*/ 666444 h 666444"/>
                    <a:gd name="connsiteX7" fmla="*/ 481994 w 791379"/>
                    <a:gd name="connsiteY7" fmla="*/ 443686 h 666444"/>
                    <a:gd name="connsiteX8" fmla="*/ 603286 w 791379"/>
                    <a:gd name="connsiteY8" fmla="*/ 272583 h 666444"/>
                    <a:gd name="connsiteX9" fmla="*/ 693389 w 791379"/>
                    <a:gd name="connsiteY9" fmla="*/ 388212 h 666444"/>
                    <a:gd name="connsiteX10" fmla="*/ 791379 w 791379"/>
                    <a:gd name="connsiteY10" fmla="*/ 433884 h 666444"/>
                    <a:gd name="connsiteX0" fmla="*/ 0 w 791379"/>
                    <a:gd name="connsiteY0" fmla="*/ 489672 h 649216"/>
                    <a:gd name="connsiteX1" fmla="*/ 62563 w 791379"/>
                    <a:gd name="connsiteY1" fmla="*/ 450146 h 649216"/>
                    <a:gd name="connsiteX2" fmla="*/ 91915 w 791379"/>
                    <a:gd name="connsiteY2" fmla="*/ 409513 h 649216"/>
                    <a:gd name="connsiteX3" fmla="*/ 204011 w 791379"/>
                    <a:gd name="connsiteY3" fmla="*/ 487415 h 649216"/>
                    <a:gd name="connsiteX4" fmla="*/ 207463 w 791379"/>
                    <a:gd name="connsiteY4" fmla="*/ 38305 h 649216"/>
                    <a:gd name="connsiteX5" fmla="*/ 218425 w 791379"/>
                    <a:gd name="connsiteY5" fmla="*/ 38941 h 649216"/>
                    <a:gd name="connsiteX6" fmla="*/ 290513 w 791379"/>
                    <a:gd name="connsiteY6" fmla="*/ 649216 h 649216"/>
                    <a:gd name="connsiteX7" fmla="*/ 481994 w 791379"/>
                    <a:gd name="connsiteY7" fmla="*/ 426458 h 649216"/>
                    <a:gd name="connsiteX8" fmla="*/ 603286 w 791379"/>
                    <a:gd name="connsiteY8" fmla="*/ 255355 h 649216"/>
                    <a:gd name="connsiteX9" fmla="*/ 693389 w 791379"/>
                    <a:gd name="connsiteY9" fmla="*/ 370984 h 649216"/>
                    <a:gd name="connsiteX10" fmla="*/ 791379 w 791379"/>
                    <a:gd name="connsiteY10" fmla="*/ 416656 h 649216"/>
                    <a:gd name="connsiteX0" fmla="*/ 0 w 791379"/>
                    <a:gd name="connsiteY0" fmla="*/ 489672 h 665434"/>
                    <a:gd name="connsiteX1" fmla="*/ 62563 w 791379"/>
                    <a:gd name="connsiteY1" fmla="*/ 450146 h 665434"/>
                    <a:gd name="connsiteX2" fmla="*/ 91915 w 791379"/>
                    <a:gd name="connsiteY2" fmla="*/ 409513 h 665434"/>
                    <a:gd name="connsiteX3" fmla="*/ 204011 w 791379"/>
                    <a:gd name="connsiteY3" fmla="*/ 487415 h 665434"/>
                    <a:gd name="connsiteX4" fmla="*/ 207463 w 791379"/>
                    <a:gd name="connsiteY4" fmla="*/ 38305 h 665434"/>
                    <a:gd name="connsiteX5" fmla="*/ 218425 w 791379"/>
                    <a:gd name="connsiteY5" fmla="*/ 38941 h 665434"/>
                    <a:gd name="connsiteX6" fmla="*/ 267460 w 791379"/>
                    <a:gd name="connsiteY6" fmla="*/ 580102 h 665434"/>
                    <a:gd name="connsiteX7" fmla="*/ 290513 w 791379"/>
                    <a:gd name="connsiteY7" fmla="*/ 649216 h 665434"/>
                    <a:gd name="connsiteX8" fmla="*/ 481994 w 791379"/>
                    <a:gd name="connsiteY8" fmla="*/ 426458 h 665434"/>
                    <a:gd name="connsiteX9" fmla="*/ 603286 w 791379"/>
                    <a:gd name="connsiteY9" fmla="*/ 255355 h 665434"/>
                    <a:gd name="connsiteX10" fmla="*/ 693389 w 791379"/>
                    <a:gd name="connsiteY10" fmla="*/ 370984 h 665434"/>
                    <a:gd name="connsiteX11" fmla="*/ 791379 w 791379"/>
                    <a:gd name="connsiteY11" fmla="*/ 416656 h 665434"/>
                    <a:gd name="connsiteX0" fmla="*/ 0 w 791379"/>
                    <a:gd name="connsiteY0" fmla="*/ 489672 h 664647"/>
                    <a:gd name="connsiteX1" fmla="*/ 62563 w 791379"/>
                    <a:gd name="connsiteY1" fmla="*/ 450146 h 664647"/>
                    <a:gd name="connsiteX2" fmla="*/ 91915 w 791379"/>
                    <a:gd name="connsiteY2" fmla="*/ 409513 h 664647"/>
                    <a:gd name="connsiteX3" fmla="*/ 204011 w 791379"/>
                    <a:gd name="connsiteY3" fmla="*/ 487415 h 664647"/>
                    <a:gd name="connsiteX4" fmla="*/ 207463 w 791379"/>
                    <a:gd name="connsiteY4" fmla="*/ 38305 h 664647"/>
                    <a:gd name="connsiteX5" fmla="*/ 218425 w 791379"/>
                    <a:gd name="connsiteY5" fmla="*/ 38941 h 664647"/>
                    <a:gd name="connsiteX6" fmla="*/ 275484 w 791379"/>
                    <a:gd name="connsiteY6" fmla="*/ 577428 h 664647"/>
                    <a:gd name="connsiteX7" fmla="*/ 290513 w 791379"/>
                    <a:gd name="connsiteY7" fmla="*/ 649216 h 664647"/>
                    <a:gd name="connsiteX8" fmla="*/ 481994 w 791379"/>
                    <a:gd name="connsiteY8" fmla="*/ 426458 h 664647"/>
                    <a:gd name="connsiteX9" fmla="*/ 603286 w 791379"/>
                    <a:gd name="connsiteY9" fmla="*/ 255355 h 664647"/>
                    <a:gd name="connsiteX10" fmla="*/ 693389 w 791379"/>
                    <a:gd name="connsiteY10" fmla="*/ 370984 h 664647"/>
                    <a:gd name="connsiteX11" fmla="*/ 791379 w 791379"/>
                    <a:gd name="connsiteY11" fmla="*/ 416656 h 664647"/>
                    <a:gd name="connsiteX0" fmla="*/ 0 w 791379"/>
                    <a:gd name="connsiteY0" fmla="*/ 489672 h 658593"/>
                    <a:gd name="connsiteX1" fmla="*/ 62563 w 791379"/>
                    <a:gd name="connsiteY1" fmla="*/ 450146 h 658593"/>
                    <a:gd name="connsiteX2" fmla="*/ 91915 w 791379"/>
                    <a:gd name="connsiteY2" fmla="*/ 409513 h 658593"/>
                    <a:gd name="connsiteX3" fmla="*/ 204011 w 791379"/>
                    <a:gd name="connsiteY3" fmla="*/ 487415 h 658593"/>
                    <a:gd name="connsiteX4" fmla="*/ 207463 w 791379"/>
                    <a:gd name="connsiteY4" fmla="*/ 38305 h 658593"/>
                    <a:gd name="connsiteX5" fmla="*/ 218425 w 791379"/>
                    <a:gd name="connsiteY5" fmla="*/ 38941 h 658593"/>
                    <a:gd name="connsiteX6" fmla="*/ 275484 w 791379"/>
                    <a:gd name="connsiteY6" fmla="*/ 577428 h 658593"/>
                    <a:gd name="connsiteX7" fmla="*/ 290513 w 791379"/>
                    <a:gd name="connsiteY7" fmla="*/ 649216 h 658593"/>
                    <a:gd name="connsiteX8" fmla="*/ 481994 w 791379"/>
                    <a:gd name="connsiteY8" fmla="*/ 426458 h 658593"/>
                    <a:gd name="connsiteX9" fmla="*/ 603286 w 791379"/>
                    <a:gd name="connsiteY9" fmla="*/ 255355 h 658593"/>
                    <a:gd name="connsiteX10" fmla="*/ 693389 w 791379"/>
                    <a:gd name="connsiteY10" fmla="*/ 370984 h 658593"/>
                    <a:gd name="connsiteX11" fmla="*/ 791379 w 791379"/>
                    <a:gd name="connsiteY11" fmla="*/ 416656 h 658593"/>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7575"/>
                    <a:gd name="connsiteX1" fmla="*/ 62563 w 791379"/>
                    <a:gd name="connsiteY1" fmla="*/ 450146 h 627575"/>
                    <a:gd name="connsiteX2" fmla="*/ 91915 w 791379"/>
                    <a:gd name="connsiteY2" fmla="*/ 409513 h 627575"/>
                    <a:gd name="connsiteX3" fmla="*/ 204011 w 791379"/>
                    <a:gd name="connsiteY3" fmla="*/ 487415 h 627575"/>
                    <a:gd name="connsiteX4" fmla="*/ 207463 w 791379"/>
                    <a:gd name="connsiteY4" fmla="*/ 38305 h 627575"/>
                    <a:gd name="connsiteX5" fmla="*/ 218425 w 791379"/>
                    <a:gd name="connsiteY5" fmla="*/ 38941 h 627575"/>
                    <a:gd name="connsiteX6" fmla="*/ 275484 w 791379"/>
                    <a:gd name="connsiteY6" fmla="*/ 577428 h 627575"/>
                    <a:gd name="connsiteX7" fmla="*/ 309235 w 791379"/>
                    <a:gd name="connsiteY7" fmla="*/ 597507 h 627575"/>
                    <a:gd name="connsiteX8" fmla="*/ 481994 w 791379"/>
                    <a:gd name="connsiteY8" fmla="*/ 426458 h 627575"/>
                    <a:gd name="connsiteX9" fmla="*/ 603286 w 791379"/>
                    <a:gd name="connsiteY9" fmla="*/ 255355 h 627575"/>
                    <a:gd name="connsiteX10" fmla="*/ 693389 w 791379"/>
                    <a:gd name="connsiteY10" fmla="*/ 370984 h 627575"/>
                    <a:gd name="connsiteX11" fmla="*/ 791379 w 791379"/>
                    <a:gd name="connsiteY11" fmla="*/ 416656 h 627575"/>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1994 w 791379"/>
                    <a:gd name="connsiteY8" fmla="*/ 42645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12812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29123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31798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4082 h 616343"/>
                    <a:gd name="connsiteX1" fmla="*/ 62563 w 791379"/>
                    <a:gd name="connsiteY1" fmla="*/ 444556 h 616343"/>
                    <a:gd name="connsiteX2" fmla="*/ 91915 w 791379"/>
                    <a:gd name="connsiteY2" fmla="*/ 403923 h 616343"/>
                    <a:gd name="connsiteX3" fmla="*/ 195987 w 791379"/>
                    <a:gd name="connsiteY3" fmla="*/ 481825 h 616343"/>
                    <a:gd name="connsiteX4" fmla="*/ 212812 w 791379"/>
                    <a:gd name="connsiteY4" fmla="*/ 32715 h 616343"/>
                    <a:gd name="connsiteX5" fmla="*/ 231798 w 791379"/>
                    <a:gd name="connsiteY5" fmla="*/ 33351 h 616343"/>
                    <a:gd name="connsiteX6" fmla="*/ 275484 w 791379"/>
                    <a:gd name="connsiteY6" fmla="*/ 571838 h 616343"/>
                    <a:gd name="connsiteX7" fmla="*/ 308343 w 791379"/>
                    <a:gd name="connsiteY7" fmla="*/ 580327 h 616343"/>
                    <a:gd name="connsiteX8" fmla="*/ 480211 w 791379"/>
                    <a:gd name="connsiteY8" fmla="*/ 414628 h 616343"/>
                    <a:gd name="connsiteX9" fmla="*/ 603286 w 791379"/>
                    <a:gd name="connsiteY9" fmla="*/ 249765 h 616343"/>
                    <a:gd name="connsiteX10" fmla="*/ 693389 w 791379"/>
                    <a:gd name="connsiteY10" fmla="*/ 365394 h 616343"/>
                    <a:gd name="connsiteX11" fmla="*/ 791379 w 791379"/>
                    <a:gd name="connsiteY11" fmla="*/ 411066 h 616343"/>
                    <a:gd name="connsiteX0" fmla="*/ 0 w 791379"/>
                    <a:gd name="connsiteY0" fmla="*/ 486297 h 618558"/>
                    <a:gd name="connsiteX1" fmla="*/ 62563 w 791379"/>
                    <a:gd name="connsiteY1" fmla="*/ 446771 h 618558"/>
                    <a:gd name="connsiteX2" fmla="*/ 91915 w 791379"/>
                    <a:gd name="connsiteY2" fmla="*/ 406138 h 618558"/>
                    <a:gd name="connsiteX3" fmla="*/ 195987 w 791379"/>
                    <a:gd name="connsiteY3" fmla="*/ 484040 h 618558"/>
                    <a:gd name="connsiteX4" fmla="*/ 212812 w 791379"/>
                    <a:gd name="connsiteY4" fmla="*/ 34930 h 618558"/>
                    <a:gd name="connsiteX5" fmla="*/ 231798 w 791379"/>
                    <a:gd name="connsiteY5" fmla="*/ 35566 h 618558"/>
                    <a:gd name="connsiteX6" fmla="*/ 275484 w 791379"/>
                    <a:gd name="connsiteY6" fmla="*/ 574053 h 618558"/>
                    <a:gd name="connsiteX7" fmla="*/ 308343 w 791379"/>
                    <a:gd name="connsiteY7" fmla="*/ 582542 h 618558"/>
                    <a:gd name="connsiteX8" fmla="*/ 480211 w 791379"/>
                    <a:gd name="connsiteY8" fmla="*/ 416843 h 618558"/>
                    <a:gd name="connsiteX9" fmla="*/ 603286 w 791379"/>
                    <a:gd name="connsiteY9" fmla="*/ 251980 h 618558"/>
                    <a:gd name="connsiteX10" fmla="*/ 693389 w 791379"/>
                    <a:gd name="connsiteY10" fmla="*/ 367609 h 618558"/>
                    <a:gd name="connsiteX11" fmla="*/ 791379 w 791379"/>
                    <a:gd name="connsiteY11" fmla="*/ 413281 h 618558"/>
                    <a:gd name="connsiteX0" fmla="*/ 0 w 791379"/>
                    <a:gd name="connsiteY0" fmla="*/ 486297 h 617583"/>
                    <a:gd name="connsiteX1" fmla="*/ 62563 w 791379"/>
                    <a:gd name="connsiteY1" fmla="*/ 446771 h 617583"/>
                    <a:gd name="connsiteX2" fmla="*/ 91915 w 791379"/>
                    <a:gd name="connsiteY2" fmla="*/ 406138 h 617583"/>
                    <a:gd name="connsiteX3" fmla="*/ 195987 w 791379"/>
                    <a:gd name="connsiteY3" fmla="*/ 484040 h 617583"/>
                    <a:gd name="connsiteX4" fmla="*/ 212812 w 791379"/>
                    <a:gd name="connsiteY4" fmla="*/ 34930 h 617583"/>
                    <a:gd name="connsiteX5" fmla="*/ 231798 w 791379"/>
                    <a:gd name="connsiteY5" fmla="*/ 35566 h 617583"/>
                    <a:gd name="connsiteX6" fmla="*/ 279942 w 791379"/>
                    <a:gd name="connsiteY6" fmla="*/ 572270 h 617583"/>
                    <a:gd name="connsiteX7" fmla="*/ 308343 w 791379"/>
                    <a:gd name="connsiteY7" fmla="*/ 582542 h 617583"/>
                    <a:gd name="connsiteX8" fmla="*/ 480211 w 791379"/>
                    <a:gd name="connsiteY8" fmla="*/ 416843 h 617583"/>
                    <a:gd name="connsiteX9" fmla="*/ 603286 w 791379"/>
                    <a:gd name="connsiteY9" fmla="*/ 251980 h 617583"/>
                    <a:gd name="connsiteX10" fmla="*/ 693389 w 791379"/>
                    <a:gd name="connsiteY10" fmla="*/ 367609 h 617583"/>
                    <a:gd name="connsiteX11" fmla="*/ 791379 w 791379"/>
                    <a:gd name="connsiteY11" fmla="*/ 413281 h 6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379" h="617583">
                      <a:moveTo>
                        <a:pt x="0" y="486297"/>
                      </a:moveTo>
                      <a:cubicBezTo>
                        <a:pt x="25399" y="486200"/>
                        <a:pt x="40751" y="485019"/>
                        <a:pt x="62563" y="446771"/>
                      </a:cubicBezTo>
                      <a:cubicBezTo>
                        <a:pt x="73244" y="426146"/>
                        <a:pt x="71587" y="408120"/>
                        <a:pt x="91915" y="406138"/>
                      </a:cubicBezTo>
                      <a:cubicBezTo>
                        <a:pt x="118735" y="403228"/>
                        <a:pt x="142855" y="528863"/>
                        <a:pt x="195987" y="484040"/>
                      </a:cubicBezTo>
                      <a:cubicBezTo>
                        <a:pt x="225606" y="441712"/>
                        <a:pt x="205815" y="120194"/>
                        <a:pt x="212812" y="34930"/>
                      </a:cubicBezTo>
                      <a:cubicBezTo>
                        <a:pt x="211352" y="11447"/>
                        <a:pt x="226425" y="-30591"/>
                        <a:pt x="231798" y="35566"/>
                      </a:cubicBezTo>
                      <a:cubicBezTo>
                        <a:pt x="241797" y="125865"/>
                        <a:pt x="267927" y="470558"/>
                        <a:pt x="279942" y="572270"/>
                      </a:cubicBezTo>
                      <a:cubicBezTo>
                        <a:pt x="285717" y="641887"/>
                        <a:pt x="304682" y="619739"/>
                        <a:pt x="308343" y="582542"/>
                      </a:cubicBezTo>
                      <a:cubicBezTo>
                        <a:pt x="326320" y="385074"/>
                        <a:pt x="431054" y="471937"/>
                        <a:pt x="480211" y="416843"/>
                      </a:cubicBezTo>
                      <a:cubicBezTo>
                        <a:pt x="529368" y="361749"/>
                        <a:pt x="567756" y="260186"/>
                        <a:pt x="603286" y="251980"/>
                      </a:cubicBezTo>
                      <a:cubicBezTo>
                        <a:pt x="638816" y="243774"/>
                        <a:pt x="659258" y="344590"/>
                        <a:pt x="693389" y="367609"/>
                      </a:cubicBezTo>
                      <a:cubicBezTo>
                        <a:pt x="726593" y="396193"/>
                        <a:pt x="757594" y="408910"/>
                        <a:pt x="791379" y="413281"/>
                      </a:cubicBezTo>
                    </a:path>
                  </a:pathLst>
                </a:custGeom>
                <a:noFill/>
                <a:ln w="15875">
                  <a:gradFill>
                    <a:gsLst>
                      <a:gs pos="23000">
                        <a:schemeClr val="accent3"/>
                      </a:gs>
                      <a:gs pos="0">
                        <a:schemeClr val="bg1">
                          <a:alpha val="0"/>
                        </a:schemeClr>
                      </a:gs>
                      <a:gs pos="100000">
                        <a:schemeClr val="accent3"/>
                      </a:gs>
                    </a:gsLst>
                    <a:lin ang="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35">
                  <a:extLst>
                    <a:ext uri="{FF2B5EF4-FFF2-40B4-BE49-F238E27FC236}">
                      <a16:creationId xmlns:a16="http://schemas.microsoft.com/office/drawing/2014/main" id="{D10380CB-8DAD-215B-E897-0811E7B29D30}"/>
                    </a:ext>
                  </a:extLst>
                </p:cNvPr>
                <p:cNvSpPr/>
                <p:nvPr/>
              </p:nvSpPr>
              <p:spPr>
                <a:xfrm>
                  <a:off x="11505753" y="4304075"/>
                  <a:ext cx="180803" cy="1808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ross 36">
                  <a:extLst>
                    <a:ext uri="{FF2B5EF4-FFF2-40B4-BE49-F238E27FC236}">
                      <a16:creationId xmlns:a16="http://schemas.microsoft.com/office/drawing/2014/main" id="{04199ED7-1419-625E-EB1A-D2A5C917F42B}"/>
                    </a:ext>
                  </a:extLst>
                </p:cNvPr>
                <p:cNvSpPr/>
                <p:nvPr/>
              </p:nvSpPr>
              <p:spPr>
                <a:xfrm>
                  <a:off x="11535888" y="4334209"/>
                  <a:ext cx="120536" cy="120536"/>
                </a:xfrm>
                <a:prstGeom prst="plus">
                  <a:avLst>
                    <a:gd name="adj" fmla="val 363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50">
                  <a:extLst>
                    <a:ext uri="{FF2B5EF4-FFF2-40B4-BE49-F238E27FC236}">
                      <a16:creationId xmlns:a16="http://schemas.microsoft.com/office/drawing/2014/main" id="{281DFB7A-022E-D078-79D9-86EA68AD6D71}"/>
                    </a:ext>
                  </a:extLst>
                </p:cNvPr>
                <p:cNvSpPr/>
                <p:nvPr/>
              </p:nvSpPr>
              <p:spPr>
                <a:xfrm>
                  <a:off x="11745842" y="4314812"/>
                  <a:ext cx="43935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47">
                  <a:extLst>
                    <a:ext uri="{FF2B5EF4-FFF2-40B4-BE49-F238E27FC236}">
                      <a16:creationId xmlns:a16="http://schemas.microsoft.com/office/drawing/2014/main" id="{FCBB2B36-40E1-4E36-D845-7C9CE3F61638}"/>
                    </a:ext>
                  </a:extLst>
                </p:cNvPr>
                <p:cNvSpPr/>
                <p:nvPr/>
              </p:nvSpPr>
              <p:spPr>
                <a:xfrm>
                  <a:off x="12244484" y="4314810"/>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44">
                  <a:extLst>
                    <a:ext uri="{FF2B5EF4-FFF2-40B4-BE49-F238E27FC236}">
                      <a16:creationId xmlns:a16="http://schemas.microsoft.com/office/drawing/2014/main" id="{F9453186-85BA-5A2B-18B2-DBABC3E6EDE9}"/>
                    </a:ext>
                  </a:extLst>
                </p:cNvPr>
                <p:cNvSpPr/>
                <p:nvPr/>
              </p:nvSpPr>
              <p:spPr>
                <a:xfrm>
                  <a:off x="11745842" y="4399539"/>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41">
                  <a:extLst>
                    <a:ext uri="{FF2B5EF4-FFF2-40B4-BE49-F238E27FC236}">
                      <a16:creationId xmlns:a16="http://schemas.microsoft.com/office/drawing/2014/main" id="{E93D7161-B2A0-CD98-A33B-C52CAEDEF4BF}"/>
                    </a:ext>
                  </a:extLst>
                </p:cNvPr>
                <p:cNvSpPr/>
                <p:nvPr/>
              </p:nvSpPr>
              <p:spPr>
                <a:xfrm>
                  <a:off x="12030922" y="4398532"/>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128">
                  <a:extLst>
                    <a:ext uri="{FF2B5EF4-FFF2-40B4-BE49-F238E27FC236}">
                      <a16:creationId xmlns:a16="http://schemas.microsoft.com/office/drawing/2014/main" id="{B36125D3-9B1D-0190-E011-1A25AEA0A838}"/>
                    </a:ext>
                  </a:extLst>
                </p:cNvPr>
                <p:cNvSpPr/>
                <p:nvPr/>
              </p:nvSpPr>
              <p:spPr>
                <a:xfrm>
                  <a:off x="11772627" y="4331149"/>
                  <a:ext cx="686368" cy="105236"/>
                </a:xfrm>
                <a:custGeom>
                  <a:avLst/>
                  <a:gdLst>
                    <a:gd name="connsiteX0" fmla="*/ 153859 w 686368"/>
                    <a:gd name="connsiteY0" fmla="*/ 84729 h 105236"/>
                    <a:gd name="connsiteX1" fmla="*/ 183481 w 686368"/>
                    <a:gd name="connsiteY1" fmla="*/ 84729 h 105236"/>
                    <a:gd name="connsiteX2" fmla="*/ 187726 w 686368"/>
                    <a:gd name="connsiteY2" fmla="*/ 88974 h 105236"/>
                    <a:gd name="connsiteX3" fmla="*/ 187726 w 686368"/>
                    <a:gd name="connsiteY3" fmla="*/ 100991 h 105236"/>
                    <a:gd name="connsiteX4" fmla="*/ 183481 w 686368"/>
                    <a:gd name="connsiteY4" fmla="*/ 105236 h 105236"/>
                    <a:gd name="connsiteX5" fmla="*/ 153859 w 686368"/>
                    <a:gd name="connsiteY5" fmla="*/ 105236 h 105236"/>
                    <a:gd name="connsiteX6" fmla="*/ 149614 w 686368"/>
                    <a:gd name="connsiteY6" fmla="*/ 100991 h 105236"/>
                    <a:gd name="connsiteX7" fmla="*/ 149614 w 686368"/>
                    <a:gd name="connsiteY7" fmla="*/ 88974 h 105236"/>
                    <a:gd name="connsiteX8" fmla="*/ 153859 w 686368"/>
                    <a:gd name="connsiteY8" fmla="*/ 84729 h 105236"/>
                    <a:gd name="connsiteX9" fmla="*/ 4245 w 686368"/>
                    <a:gd name="connsiteY9" fmla="*/ 84729 h 105236"/>
                    <a:gd name="connsiteX10" fmla="*/ 114508 w 686368"/>
                    <a:gd name="connsiteY10" fmla="*/ 84729 h 105236"/>
                    <a:gd name="connsiteX11" fmla="*/ 118753 w 686368"/>
                    <a:gd name="connsiteY11" fmla="*/ 88974 h 105236"/>
                    <a:gd name="connsiteX12" fmla="*/ 118753 w 686368"/>
                    <a:gd name="connsiteY12" fmla="*/ 100991 h 105236"/>
                    <a:gd name="connsiteX13" fmla="*/ 114508 w 686368"/>
                    <a:gd name="connsiteY13" fmla="*/ 105236 h 105236"/>
                    <a:gd name="connsiteX14" fmla="*/ 4245 w 686368"/>
                    <a:gd name="connsiteY14" fmla="*/ 105236 h 105236"/>
                    <a:gd name="connsiteX15" fmla="*/ 0 w 686368"/>
                    <a:gd name="connsiteY15" fmla="*/ 100991 h 105236"/>
                    <a:gd name="connsiteX16" fmla="*/ 0 w 686368"/>
                    <a:gd name="connsiteY16" fmla="*/ 88974 h 105236"/>
                    <a:gd name="connsiteX17" fmla="*/ 4245 w 686368"/>
                    <a:gd name="connsiteY17" fmla="*/ 84729 h 105236"/>
                    <a:gd name="connsiteX18" fmla="*/ 438939 w 686368"/>
                    <a:gd name="connsiteY18" fmla="*/ 83722 h 105236"/>
                    <a:gd name="connsiteX19" fmla="*/ 468561 w 686368"/>
                    <a:gd name="connsiteY19" fmla="*/ 83722 h 105236"/>
                    <a:gd name="connsiteX20" fmla="*/ 472806 w 686368"/>
                    <a:gd name="connsiteY20" fmla="*/ 87967 h 105236"/>
                    <a:gd name="connsiteX21" fmla="*/ 472806 w 686368"/>
                    <a:gd name="connsiteY21" fmla="*/ 99984 h 105236"/>
                    <a:gd name="connsiteX22" fmla="*/ 468561 w 686368"/>
                    <a:gd name="connsiteY22" fmla="*/ 104229 h 105236"/>
                    <a:gd name="connsiteX23" fmla="*/ 438939 w 686368"/>
                    <a:gd name="connsiteY23" fmla="*/ 104229 h 105236"/>
                    <a:gd name="connsiteX24" fmla="*/ 434694 w 686368"/>
                    <a:gd name="connsiteY24" fmla="*/ 99984 h 105236"/>
                    <a:gd name="connsiteX25" fmla="*/ 434694 w 686368"/>
                    <a:gd name="connsiteY25" fmla="*/ 87967 h 105236"/>
                    <a:gd name="connsiteX26" fmla="*/ 438939 w 686368"/>
                    <a:gd name="connsiteY26" fmla="*/ 83722 h 105236"/>
                    <a:gd name="connsiteX27" fmla="*/ 289325 w 686368"/>
                    <a:gd name="connsiteY27" fmla="*/ 83722 h 105236"/>
                    <a:gd name="connsiteX28" fmla="*/ 399588 w 686368"/>
                    <a:gd name="connsiteY28" fmla="*/ 83722 h 105236"/>
                    <a:gd name="connsiteX29" fmla="*/ 403833 w 686368"/>
                    <a:gd name="connsiteY29" fmla="*/ 87967 h 105236"/>
                    <a:gd name="connsiteX30" fmla="*/ 403833 w 686368"/>
                    <a:gd name="connsiteY30" fmla="*/ 99984 h 105236"/>
                    <a:gd name="connsiteX31" fmla="*/ 399588 w 686368"/>
                    <a:gd name="connsiteY31" fmla="*/ 104229 h 105236"/>
                    <a:gd name="connsiteX32" fmla="*/ 289325 w 686368"/>
                    <a:gd name="connsiteY32" fmla="*/ 104229 h 105236"/>
                    <a:gd name="connsiteX33" fmla="*/ 285080 w 686368"/>
                    <a:gd name="connsiteY33" fmla="*/ 99984 h 105236"/>
                    <a:gd name="connsiteX34" fmla="*/ 285080 w 686368"/>
                    <a:gd name="connsiteY34" fmla="*/ 87967 h 105236"/>
                    <a:gd name="connsiteX35" fmla="*/ 289325 w 686368"/>
                    <a:gd name="connsiteY35" fmla="*/ 83722 h 105236"/>
                    <a:gd name="connsiteX36" fmla="*/ 353589 w 686368"/>
                    <a:gd name="connsiteY36" fmla="*/ 2 h 105236"/>
                    <a:gd name="connsiteX37" fmla="*/ 383211 w 686368"/>
                    <a:gd name="connsiteY37" fmla="*/ 2 h 105236"/>
                    <a:gd name="connsiteX38" fmla="*/ 387456 w 686368"/>
                    <a:gd name="connsiteY38" fmla="*/ 4247 h 105236"/>
                    <a:gd name="connsiteX39" fmla="*/ 387456 w 686368"/>
                    <a:gd name="connsiteY39" fmla="*/ 16264 h 105236"/>
                    <a:gd name="connsiteX40" fmla="*/ 383211 w 686368"/>
                    <a:gd name="connsiteY40" fmla="*/ 20509 h 105236"/>
                    <a:gd name="connsiteX41" fmla="*/ 353589 w 686368"/>
                    <a:gd name="connsiteY41" fmla="*/ 20509 h 105236"/>
                    <a:gd name="connsiteX42" fmla="*/ 349344 w 686368"/>
                    <a:gd name="connsiteY42" fmla="*/ 16264 h 105236"/>
                    <a:gd name="connsiteX43" fmla="*/ 349344 w 686368"/>
                    <a:gd name="connsiteY43" fmla="*/ 4247 h 105236"/>
                    <a:gd name="connsiteX44" fmla="*/ 353589 w 686368"/>
                    <a:gd name="connsiteY44" fmla="*/ 2 h 105236"/>
                    <a:gd name="connsiteX45" fmla="*/ 8320 w 686368"/>
                    <a:gd name="connsiteY45" fmla="*/ 2 h 105236"/>
                    <a:gd name="connsiteX46" fmla="*/ 314237 w 686368"/>
                    <a:gd name="connsiteY46" fmla="*/ 2 h 105236"/>
                    <a:gd name="connsiteX47" fmla="*/ 318482 w 686368"/>
                    <a:gd name="connsiteY47" fmla="*/ 4247 h 105236"/>
                    <a:gd name="connsiteX48" fmla="*/ 318482 w 686368"/>
                    <a:gd name="connsiteY48" fmla="*/ 16264 h 105236"/>
                    <a:gd name="connsiteX49" fmla="*/ 314237 w 686368"/>
                    <a:gd name="connsiteY49" fmla="*/ 20509 h 105236"/>
                    <a:gd name="connsiteX50" fmla="*/ 8320 w 686368"/>
                    <a:gd name="connsiteY50" fmla="*/ 20509 h 105236"/>
                    <a:gd name="connsiteX51" fmla="*/ 4075 w 686368"/>
                    <a:gd name="connsiteY51" fmla="*/ 16264 h 105236"/>
                    <a:gd name="connsiteX52" fmla="*/ 4075 w 686368"/>
                    <a:gd name="connsiteY52" fmla="*/ 4247 h 105236"/>
                    <a:gd name="connsiteX53" fmla="*/ 8320 w 686368"/>
                    <a:gd name="connsiteY53" fmla="*/ 2 h 105236"/>
                    <a:gd name="connsiteX54" fmla="*/ 652501 w 686368"/>
                    <a:gd name="connsiteY54" fmla="*/ 0 h 105236"/>
                    <a:gd name="connsiteX55" fmla="*/ 682123 w 686368"/>
                    <a:gd name="connsiteY55" fmla="*/ 0 h 105236"/>
                    <a:gd name="connsiteX56" fmla="*/ 686368 w 686368"/>
                    <a:gd name="connsiteY56" fmla="*/ 4245 h 105236"/>
                    <a:gd name="connsiteX57" fmla="*/ 686368 w 686368"/>
                    <a:gd name="connsiteY57" fmla="*/ 16262 h 105236"/>
                    <a:gd name="connsiteX58" fmla="*/ 682123 w 686368"/>
                    <a:gd name="connsiteY58" fmla="*/ 20507 h 105236"/>
                    <a:gd name="connsiteX59" fmla="*/ 652501 w 686368"/>
                    <a:gd name="connsiteY59" fmla="*/ 20507 h 105236"/>
                    <a:gd name="connsiteX60" fmla="*/ 648256 w 686368"/>
                    <a:gd name="connsiteY60" fmla="*/ 16262 h 105236"/>
                    <a:gd name="connsiteX61" fmla="*/ 648256 w 686368"/>
                    <a:gd name="connsiteY61" fmla="*/ 4245 h 105236"/>
                    <a:gd name="connsiteX62" fmla="*/ 652501 w 686368"/>
                    <a:gd name="connsiteY62" fmla="*/ 0 h 105236"/>
                    <a:gd name="connsiteX63" fmla="*/ 502887 w 686368"/>
                    <a:gd name="connsiteY63" fmla="*/ 0 h 105236"/>
                    <a:gd name="connsiteX64" fmla="*/ 613150 w 686368"/>
                    <a:gd name="connsiteY64" fmla="*/ 0 h 105236"/>
                    <a:gd name="connsiteX65" fmla="*/ 617395 w 686368"/>
                    <a:gd name="connsiteY65" fmla="*/ 4245 h 105236"/>
                    <a:gd name="connsiteX66" fmla="*/ 617395 w 686368"/>
                    <a:gd name="connsiteY66" fmla="*/ 16262 h 105236"/>
                    <a:gd name="connsiteX67" fmla="*/ 613150 w 686368"/>
                    <a:gd name="connsiteY67" fmla="*/ 20507 h 105236"/>
                    <a:gd name="connsiteX68" fmla="*/ 502887 w 686368"/>
                    <a:gd name="connsiteY68" fmla="*/ 20507 h 105236"/>
                    <a:gd name="connsiteX69" fmla="*/ 498642 w 686368"/>
                    <a:gd name="connsiteY69" fmla="*/ 16262 h 105236"/>
                    <a:gd name="connsiteX70" fmla="*/ 498642 w 686368"/>
                    <a:gd name="connsiteY70" fmla="*/ 4245 h 105236"/>
                    <a:gd name="connsiteX71" fmla="*/ 502887 w 686368"/>
                    <a:gd name="connsiteY71" fmla="*/ 0 h 10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86368" h="105236">
                      <a:moveTo>
                        <a:pt x="153859" y="84729"/>
                      </a:moveTo>
                      <a:lnTo>
                        <a:pt x="183481" y="84729"/>
                      </a:lnTo>
                      <a:cubicBezTo>
                        <a:pt x="185825" y="84729"/>
                        <a:pt x="187726" y="86630"/>
                        <a:pt x="187726" y="88974"/>
                      </a:cubicBezTo>
                      <a:lnTo>
                        <a:pt x="187726" y="100991"/>
                      </a:lnTo>
                      <a:cubicBezTo>
                        <a:pt x="187726" y="103335"/>
                        <a:pt x="185825" y="105236"/>
                        <a:pt x="183481" y="105236"/>
                      </a:cubicBezTo>
                      <a:lnTo>
                        <a:pt x="153859" y="105236"/>
                      </a:lnTo>
                      <a:cubicBezTo>
                        <a:pt x="151515" y="105236"/>
                        <a:pt x="149614" y="103335"/>
                        <a:pt x="149614" y="100991"/>
                      </a:cubicBezTo>
                      <a:lnTo>
                        <a:pt x="149614" y="88974"/>
                      </a:lnTo>
                      <a:cubicBezTo>
                        <a:pt x="149614" y="86630"/>
                        <a:pt x="151515" y="84729"/>
                        <a:pt x="153859" y="84729"/>
                      </a:cubicBezTo>
                      <a:close/>
                      <a:moveTo>
                        <a:pt x="4245" y="84729"/>
                      </a:moveTo>
                      <a:lnTo>
                        <a:pt x="114508" y="84729"/>
                      </a:lnTo>
                      <a:cubicBezTo>
                        <a:pt x="116852" y="84729"/>
                        <a:pt x="118753" y="86630"/>
                        <a:pt x="118753" y="88974"/>
                      </a:cubicBezTo>
                      <a:lnTo>
                        <a:pt x="118753" y="100991"/>
                      </a:lnTo>
                      <a:cubicBezTo>
                        <a:pt x="118753" y="103335"/>
                        <a:pt x="116852" y="105236"/>
                        <a:pt x="114508" y="105236"/>
                      </a:cubicBezTo>
                      <a:lnTo>
                        <a:pt x="4245" y="105236"/>
                      </a:lnTo>
                      <a:cubicBezTo>
                        <a:pt x="1901" y="105236"/>
                        <a:pt x="0" y="103335"/>
                        <a:pt x="0" y="100991"/>
                      </a:cubicBezTo>
                      <a:lnTo>
                        <a:pt x="0" y="88974"/>
                      </a:lnTo>
                      <a:cubicBezTo>
                        <a:pt x="0" y="86630"/>
                        <a:pt x="1901" y="84729"/>
                        <a:pt x="4245" y="84729"/>
                      </a:cubicBezTo>
                      <a:close/>
                      <a:moveTo>
                        <a:pt x="438939" y="83722"/>
                      </a:moveTo>
                      <a:lnTo>
                        <a:pt x="468561" y="83722"/>
                      </a:lnTo>
                      <a:cubicBezTo>
                        <a:pt x="470905" y="83722"/>
                        <a:pt x="472806" y="85623"/>
                        <a:pt x="472806" y="87967"/>
                      </a:cubicBezTo>
                      <a:lnTo>
                        <a:pt x="472806" y="99984"/>
                      </a:lnTo>
                      <a:cubicBezTo>
                        <a:pt x="472806" y="102328"/>
                        <a:pt x="470905" y="104229"/>
                        <a:pt x="468561" y="104229"/>
                      </a:cubicBezTo>
                      <a:lnTo>
                        <a:pt x="438939" y="104229"/>
                      </a:lnTo>
                      <a:cubicBezTo>
                        <a:pt x="436595" y="104229"/>
                        <a:pt x="434694" y="102328"/>
                        <a:pt x="434694" y="99984"/>
                      </a:cubicBezTo>
                      <a:lnTo>
                        <a:pt x="434694" y="87967"/>
                      </a:lnTo>
                      <a:cubicBezTo>
                        <a:pt x="434694" y="85623"/>
                        <a:pt x="436595" y="83722"/>
                        <a:pt x="438939" y="83722"/>
                      </a:cubicBezTo>
                      <a:close/>
                      <a:moveTo>
                        <a:pt x="289325" y="83722"/>
                      </a:moveTo>
                      <a:lnTo>
                        <a:pt x="399588" y="83722"/>
                      </a:lnTo>
                      <a:cubicBezTo>
                        <a:pt x="401932" y="83722"/>
                        <a:pt x="403833" y="85623"/>
                        <a:pt x="403833" y="87967"/>
                      </a:cubicBezTo>
                      <a:lnTo>
                        <a:pt x="403833" y="99984"/>
                      </a:lnTo>
                      <a:cubicBezTo>
                        <a:pt x="403833" y="102328"/>
                        <a:pt x="401932" y="104229"/>
                        <a:pt x="399588" y="104229"/>
                      </a:cubicBezTo>
                      <a:lnTo>
                        <a:pt x="289325" y="104229"/>
                      </a:lnTo>
                      <a:cubicBezTo>
                        <a:pt x="286981" y="104229"/>
                        <a:pt x="285080" y="102328"/>
                        <a:pt x="285080" y="99984"/>
                      </a:cubicBezTo>
                      <a:lnTo>
                        <a:pt x="285080" y="87967"/>
                      </a:lnTo>
                      <a:cubicBezTo>
                        <a:pt x="285080" y="85623"/>
                        <a:pt x="286981" y="83722"/>
                        <a:pt x="289325" y="83722"/>
                      </a:cubicBezTo>
                      <a:close/>
                      <a:moveTo>
                        <a:pt x="353589" y="2"/>
                      </a:moveTo>
                      <a:lnTo>
                        <a:pt x="383211" y="2"/>
                      </a:lnTo>
                      <a:cubicBezTo>
                        <a:pt x="385555" y="2"/>
                        <a:pt x="387456" y="1903"/>
                        <a:pt x="387456" y="4247"/>
                      </a:cubicBezTo>
                      <a:lnTo>
                        <a:pt x="387456" y="16264"/>
                      </a:lnTo>
                      <a:cubicBezTo>
                        <a:pt x="387456" y="18608"/>
                        <a:pt x="385555" y="20509"/>
                        <a:pt x="383211" y="20509"/>
                      </a:cubicBezTo>
                      <a:lnTo>
                        <a:pt x="353589" y="20509"/>
                      </a:lnTo>
                      <a:cubicBezTo>
                        <a:pt x="351245" y="20509"/>
                        <a:pt x="349344" y="18608"/>
                        <a:pt x="349344" y="16264"/>
                      </a:cubicBezTo>
                      <a:lnTo>
                        <a:pt x="349344" y="4247"/>
                      </a:lnTo>
                      <a:cubicBezTo>
                        <a:pt x="349344" y="1903"/>
                        <a:pt x="351245" y="2"/>
                        <a:pt x="353589" y="2"/>
                      </a:cubicBezTo>
                      <a:close/>
                      <a:moveTo>
                        <a:pt x="8320" y="2"/>
                      </a:moveTo>
                      <a:lnTo>
                        <a:pt x="314237" y="2"/>
                      </a:lnTo>
                      <a:cubicBezTo>
                        <a:pt x="316581" y="2"/>
                        <a:pt x="318482" y="1903"/>
                        <a:pt x="318482" y="4247"/>
                      </a:cubicBezTo>
                      <a:lnTo>
                        <a:pt x="318482" y="16264"/>
                      </a:lnTo>
                      <a:cubicBezTo>
                        <a:pt x="318482" y="18608"/>
                        <a:pt x="316581" y="20509"/>
                        <a:pt x="314237" y="20509"/>
                      </a:cubicBezTo>
                      <a:lnTo>
                        <a:pt x="8320" y="20509"/>
                      </a:lnTo>
                      <a:cubicBezTo>
                        <a:pt x="5976" y="20509"/>
                        <a:pt x="4075" y="18608"/>
                        <a:pt x="4075" y="16264"/>
                      </a:cubicBezTo>
                      <a:lnTo>
                        <a:pt x="4075" y="4247"/>
                      </a:lnTo>
                      <a:cubicBezTo>
                        <a:pt x="4075" y="1903"/>
                        <a:pt x="5976" y="2"/>
                        <a:pt x="8320" y="2"/>
                      </a:cubicBezTo>
                      <a:close/>
                      <a:moveTo>
                        <a:pt x="652501" y="0"/>
                      </a:moveTo>
                      <a:lnTo>
                        <a:pt x="682123" y="0"/>
                      </a:lnTo>
                      <a:cubicBezTo>
                        <a:pt x="684467" y="0"/>
                        <a:pt x="686368" y="1901"/>
                        <a:pt x="686368" y="4245"/>
                      </a:cubicBezTo>
                      <a:lnTo>
                        <a:pt x="686368" y="16262"/>
                      </a:lnTo>
                      <a:cubicBezTo>
                        <a:pt x="686368" y="18606"/>
                        <a:pt x="684467" y="20507"/>
                        <a:pt x="682123" y="20507"/>
                      </a:cubicBezTo>
                      <a:lnTo>
                        <a:pt x="652501" y="20507"/>
                      </a:lnTo>
                      <a:cubicBezTo>
                        <a:pt x="650157" y="20507"/>
                        <a:pt x="648256" y="18606"/>
                        <a:pt x="648256" y="16262"/>
                      </a:cubicBezTo>
                      <a:lnTo>
                        <a:pt x="648256" y="4245"/>
                      </a:lnTo>
                      <a:cubicBezTo>
                        <a:pt x="648256" y="1901"/>
                        <a:pt x="650157" y="0"/>
                        <a:pt x="652501" y="0"/>
                      </a:cubicBezTo>
                      <a:close/>
                      <a:moveTo>
                        <a:pt x="502887" y="0"/>
                      </a:moveTo>
                      <a:lnTo>
                        <a:pt x="613150" y="0"/>
                      </a:lnTo>
                      <a:cubicBezTo>
                        <a:pt x="615494" y="0"/>
                        <a:pt x="617395" y="1901"/>
                        <a:pt x="617395" y="4245"/>
                      </a:cubicBezTo>
                      <a:lnTo>
                        <a:pt x="617395" y="16262"/>
                      </a:lnTo>
                      <a:cubicBezTo>
                        <a:pt x="617395" y="18606"/>
                        <a:pt x="615494" y="20507"/>
                        <a:pt x="613150" y="20507"/>
                      </a:cubicBezTo>
                      <a:lnTo>
                        <a:pt x="502887" y="20507"/>
                      </a:lnTo>
                      <a:cubicBezTo>
                        <a:pt x="500543" y="20507"/>
                        <a:pt x="498642" y="18606"/>
                        <a:pt x="498642" y="16262"/>
                      </a:cubicBezTo>
                      <a:lnTo>
                        <a:pt x="498642" y="4245"/>
                      </a:lnTo>
                      <a:cubicBezTo>
                        <a:pt x="498642" y="1901"/>
                        <a:pt x="500543" y="0"/>
                        <a:pt x="502887"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2" name="Freeform: Shape 17">
                <a:extLst>
                  <a:ext uri="{FF2B5EF4-FFF2-40B4-BE49-F238E27FC236}">
                    <a16:creationId xmlns:a16="http://schemas.microsoft.com/office/drawing/2014/main" id="{4331A78D-6C06-F320-5A7D-CCF018CD693D}"/>
                  </a:ext>
                </a:extLst>
              </p:cNvPr>
              <p:cNvSpPr/>
              <p:nvPr/>
            </p:nvSpPr>
            <p:spPr>
              <a:xfrm rot="18902941">
                <a:off x="10242661" y="3983156"/>
                <a:ext cx="1144096" cy="1352486"/>
              </a:xfrm>
              <a:custGeom>
                <a:avLst/>
                <a:gdLst>
                  <a:gd name="connsiteX0" fmla="*/ 1697155 w 3375646"/>
                  <a:gd name="connsiteY0" fmla="*/ 0 h 3990500"/>
                  <a:gd name="connsiteX1" fmla="*/ 3236340 w 3375646"/>
                  <a:gd name="connsiteY1" fmla="*/ 0 h 3990500"/>
                  <a:gd name="connsiteX2" fmla="*/ 3375646 w 3375646"/>
                  <a:gd name="connsiteY2" fmla="*/ 184244 h 3990500"/>
                  <a:gd name="connsiteX3" fmla="*/ 3375646 w 3375646"/>
                  <a:gd name="connsiteY3" fmla="*/ 3806252 h 3990500"/>
                  <a:gd name="connsiteX4" fmla="*/ 3236340 w 3375646"/>
                  <a:gd name="connsiteY4" fmla="*/ 3990500 h 3990500"/>
                  <a:gd name="connsiteX5" fmla="*/ 0 w 3375646"/>
                  <a:gd name="connsiteY5" fmla="*/ 3990500 h 39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5646" h="3990500">
                    <a:moveTo>
                      <a:pt x="1697155" y="0"/>
                    </a:moveTo>
                    <a:lnTo>
                      <a:pt x="3236340" y="0"/>
                    </a:lnTo>
                    <a:cubicBezTo>
                      <a:pt x="3312732" y="0"/>
                      <a:pt x="3375646" y="80888"/>
                      <a:pt x="3375646" y="184244"/>
                    </a:cubicBezTo>
                    <a:lnTo>
                      <a:pt x="3375646" y="3806252"/>
                    </a:lnTo>
                    <a:cubicBezTo>
                      <a:pt x="3375646" y="3905115"/>
                      <a:pt x="3312732" y="3990500"/>
                      <a:pt x="3236340" y="3990500"/>
                    </a:cubicBezTo>
                    <a:lnTo>
                      <a:pt x="0" y="3990500"/>
                    </a:lnTo>
                    <a:close/>
                  </a:path>
                </a:pathLst>
              </a:custGeom>
              <a:solidFill>
                <a:schemeClr val="bg1">
                  <a:alpha val="10000"/>
                </a:schemeClr>
              </a:solidFill>
              <a:ln w="9525" cap="flat">
                <a:noFill/>
                <a:prstDash val="solid"/>
                <a:miter/>
              </a:ln>
            </p:spPr>
            <p:txBody>
              <a:bodyPr wrap="square" rtlCol="0" anchor="ctr">
                <a:noAutofit/>
              </a:bodyPr>
              <a:lstStyle/>
              <a:p>
                <a:endParaRPr lang="en-US"/>
              </a:p>
            </p:txBody>
          </p:sp>
          <p:grpSp>
            <p:nvGrpSpPr>
              <p:cNvPr id="73" name="Group 18">
                <a:extLst>
                  <a:ext uri="{FF2B5EF4-FFF2-40B4-BE49-F238E27FC236}">
                    <a16:creationId xmlns:a16="http://schemas.microsoft.com/office/drawing/2014/main" id="{70153327-3902-29DD-8C87-CA37ACB33AE5}"/>
                  </a:ext>
                </a:extLst>
              </p:cNvPr>
              <p:cNvGrpSpPr/>
              <p:nvPr/>
            </p:nvGrpSpPr>
            <p:grpSpPr>
              <a:xfrm rot="18902941">
                <a:off x="9825321" y="5247373"/>
                <a:ext cx="109147" cy="109147"/>
                <a:chOff x="8118251" y="2289511"/>
                <a:chExt cx="453435" cy="453435"/>
              </a:xfrm>
              <a:solidFill>
                <a:schemeClr val="accent1">
                  <a:alpha val="40000"/>
                </a:schemeClr>
              </a:solidFill>
            </p:grpSpPr>
            <p:sp>
              <p:nvSpPr>
                <p:cNvPr id="74" name="Oval 19">
                  <a:extLst>
                    <a:ext uri="{FF2B5EF4-FFF2-40B4-BE49-F238E27FC236}">
                      <a16:creationId xmlns:a16="http://schemas.microsoft.com/office/drawing/2014/main" id="{A85D2D6C-653F-E1CA-DD83-A7071B7F097A}"/>
                    </a:ext>
                  </a:extLst>
                </p:cNvPr>
                <p:cNvSpPr/>
                <p:nvPr/>
              </p:nvSpPr>
              <p:spPr>
                <a:xfrm>
                  <a:off x="8118251" y="2289511"/>
                  <a:ext cx="453435" cy="4534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20">
                  <a:extLst>
                    <a:ext uri="{FF2B5EF4-FFF2-40B4-BE49-F238E27FC236}">
                      <a16:creationId xmlns:a16="http://schemas.microsoft.com/office/drawing/2014/main" id="{1D82513C-93F3-7EAF-2277-E2884411B652}"/>
                    </a:ext>
                  </a:extLst>
                </p:cNvPr>
                <p:cNvSpPr/>
                <p:nvPr/>
              </p:nvSpPr>
              <p:spPr>
                <a:xfrm>
                  <a:off x="8160877" y="2332137"/>
                  <a:ext cx="368182" cy="368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21">
                  <a:extLst>
                    <a:ext uri="{FF2B5EF4-FFF2-40B4-BE49-F238E27FC236}">
                      <a16:creationId xmlns:a16="http://schemas.microsoft.com/office/drawing/2014/main" id="{D7789134-F8A4-6A21-FEF2-1E2AC807783C}"/>
                    </a:ext>
                  </a:extLst>
                </p:cNvPr>
                <p:cNvSpPr/>
                <p:nvPr/>
              </p:nvSpPr>
              <p:spPr>
                <a:xfrm>
                  <a:off x="8207808" y="2379068"/>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22">
                  <a:extLst>
                    <a:ext uri="{FF2B5EF4-FFF2-40B4-BE49-F238E27FC236}">
                      <a16:creationId xmlns:a16="http://schemas.microsoft.com/office/drawing/2014/main" id="{81407CB3-78D9-723E-1166-05B2FD5C29A0}"/>
                    </a:ext>
                  </a:extLst>
                </p:cNvPr>
                <p:cNvSpPr/>
                <p:nvPr/>
              </p:nvSpPr>
              <p:spPr>
                <a:xfrm>
                  <a:off x="8253528" y="2424788"/>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0" name="Freeform: Shape 195">
              <a:extLst>
                <a:ext uri="{FF2B5EF4-FFF2-40B4-BE49-F238E27FC236}">
                  <a16:creationId xmlns:a16="http://schemas.microsoft.com/office/drawing/2014/main" id="{E94EDC07-FA6C-5A74-8367-3C36F848907A}"/>
                </a:ext>
              </a:extLst>
            </p:cNvPr>
            <p:cNvSpPr/>
            <p:nvPr/>
          </p:nvSpPr>
          <p:spPr>
            <a:xfrm rot="19146890">
              <a:off x="9497118" y="4865112"/>
              <a:ext cx="2647906" cy="2053702"/>
            </a:xfrm>
            <a:custGeom>
              <a:avLst/>
              <a:gdLst>
                <a:gd name="connsiteX0" fmla="*/ 802501 w 2647906"/>
                <a:gd name="connsiteY0" fmla="*/ 64780 h 2053702"/>
                <a:gd name="connsiteX1" fmla="*/ 824412 w 2647906"/>
                <a:gd name="connsiteY1" fmla="*/ 137612 h 2053702"/>
                <a:gd name="connsiteX2" fmla="*/ 735907 w 2647906"/>
                <a:gd name="connsiteY2" fmla="*/ 300638 h 2053702"/>
                <a:gd name="connsiteX3" fmla="*/ 672970 w 2647906"/>
                <a:gd name="connsiteY3" fmla="*/ 375812 h 2053702"/>
                <a:gd name="connsiteX4" fmla="*/ 644123 w 2647906"/>
                <a:gd name="connsiteY4" fmla="*/ 429134 h 2053702"/>
                <a:gd name="connsiteX5" fmla="*/ 630356 w 2647906"/>
                <a:gd name="connsiteY5" fmla="*/ 546704 h 2053702"/>
                <a:gd name="connsiteX6" fmla="*/ 618992 w 2647906"/>
                <a:gd name="connsiteY6" fmla="*/ 620349 h 2053702"/>
                <a:gd name="connsiteX7" fmla="*/ 576379 w 2647906"/>
                <a:gd name="connsiteY7" fmla="*/ 714318 h 2053702"/>
                <a:gd name="connsiteX8" fmla="*/ 559114 w 2647906"/>
                <a:gd name="connsiteY8" fmla="*/ 771355 h 2053702"/>
                <a:gd name="connsiteX9" fmla="*/ 507760 w 2647906"/>
                <a:gd name="connsiteY9" fmla="*/ 891329 h 2053702"/>
                <a:gd name="connsiteX10" fmla="*/ 462960 w 2647906"/>
                <a:gd name="connsiteY10" fmla="*/ 948802 h 2053702"/>
                <a:gd name="connsiteX11" fmla="*/ 412480 w 2647906"/>
                <a:gd name="connsiteY11" fmla="*/ 1078829 h 2053702"/>
                <a:gd name="connsiteX12" fmla="*/ 403301 w 2647906"/>
                <a:gd name="connsiteY12" fmla="*/ 1333200 h 2053702"/>
                <a:gd name="connsiteX13" fmla="*/ 421058 w 2647906"/>
                <a:gd name="connsiteY13" fmla="*/ 1503955 h 2053702"/>
                <a:gd name="connsiteX14" fmla="*/ 425443 w 2647906"/>
                <a:gd name="connsiteY14" fmla="*/ 1540797 h 2053702"/>
                <a:gd name="connsiteX15" fmla="*/ 0 w 2647906"/>
                <a:gd name="connsiteY15" fmla="*/ 1172459 h 2053702"/>
                <a:gd name="connsiteX16" fmla="*/ 16659 w 2647906"/>
                <a:gd name="connsiteY16" fmla="*/ 1116181 h 2053702"/>
                <a:gd name="connsiteX17" fmla="*/ 118337 w 2647906"/>
                <a:gd name="connsiteY17" fmla="*/ 780533 h 2053702"/>
                <a:gd name="connsiteX18" fmla="*/ 209683 w 2647906"/>
                <a:gd name="connsiteY18" fmla="*/ 463662 h 2053702"/>
                <a:gd name="connsiteX19" fmla="*/ 259071 w 2647906"/>
                <a:gd name="connsiteY19" fmla="*/ 293425 h 2053702"/>
                <a:gd name="connsiteX20" fmla="*/ 276772 w 2647906"/>
                <a:gd name="connsiteY20" fmla="*/ 205139 h 2053702"/>
                <a:gd name="connsiteX21" fmla="*/ 329219 w 2647906"/>
                <a:gd name="connsiteY21" fmla="*/ 137394 h 2053702"/>
                <a:gd name="connsiteX22" fmla="*/ 512349 w 2647906"/>
                <a:gd name="connsiteY22" fmla="*/ 41458 h 2053702"/>
                <a:gd name="connsiteX23" fmla="*/ 578564 w 2647906"/>
                <a:gd name="connsiteY23" fmla="*/ 3434 h 2053702"/>
                <a:gd name="connsiteX24" fmla="*/ 598232 w 2647906"/>
                <a:gd name="connsiteY24" fmla="*/ 2123 h 2053702"/>
                <a:gd name="connsiteX25" fmla="*/ 603914 w 2647906"/>
                <a:gd name="connsiteY25" fmla="*/ 16546 h 2053702"/>
                <a:gd name="connsiteX26" fmla="*/ 614402 w 2647906"/>
                <a:gd name="connsiteY26" fmla="*/ 153128 h 2053702"/>
                <a:gd name="connsiteX27" fmla="*/ 624237 w 2647906"/>
                <a:gd name="connsiteY27" fmla="*/ 147446 h 2053702"/>
                <a:gd name="connsiteX28" fmla="*/ 710120 w 2647906"/>
                <a:gd name="connsiteY28" fmla="*/ 63749 h 2053702"/>
                <a:gd name="connsiteX29" fmla="*/ 779832 w 2647906"/>
                <a:gd name="connsiteY29" fmla="*/ 50418 h 2053702"/>
                <a:gd name="connsiteX30" fmla="*/ 802501 w 2647906"/>
                <a:gd name="connsiteY30" fmla="*/ 64780 h 2053702"/>
                <a:gd name="connsiteX31" fmla="*/ 2419034 w 2647906"/>
                <a:gd name="connsiteY31" fmla="*/ 721093 h 2053702"/>
                <a:gd name="connsiteX32" fmla="*/ 2504043 w 2647906"/>
                <a:gd name="connsiteY32" fmla="*/ 904441 h 2053702"/>
                <a:gd name="connsiteX33" fmla="*/ 2545782 w 2647906"/>
                <a:gd name="connsiteY33" fmla="*/ 1068995 h 2053702"/>
                <a:gd name="connsiteX34" fmla="*/ 2540975 w 2647906"/>
                <a:gd name="connsiteY34" fmla="*/ 1200552 h 2053702"/>
                <a:gd name="connsiteX35" fmla="*/ 2527207 w 2647906"/>
                <a:gd name="connsiteY35" fmla="*/ 1309818 h 2053702"/>
                <a:gd name="connsiteX36" fmla="*/ 2533108 w 2647906"/>
                <a:gd name="connsiteY36" fmla="*/ 1417991 h 2053702"/>
                <a:gd name="connsiteX37" fmla="*/ 2647906 w 2647906"/>
                <a:gd name="connsiteY37" fmla="*/ 1623311 h 2053702"/>
                <a:gd name="connsiteX38" fmla="*/ 2238821 w 2647906"/>
                <a:gd name="connsiteY38" fmla="*/ 2053445 h 2053702"/>
                <a:gd name="connsiteX39" fmla="*/ 2107487 w 2647906"/>
                <a:gd name="connsiteY39" fmla="*/ 1625728 h 2053702"/>
                <a:gd name="connsiteX40" fmla="*/ 1832058 w 2647906"/>
                <a:gd name="connsiteY40" fmla="*/ 1241636 h 2053702"/>
                <a:gd name="connsiteX41" fmla="*/ 1746394 w 2647906"/>
                <a:gd name="connsiteY41" fmla="*/ 1095656 h 2053702"/>
                <a:gd name="connsiteX42" fmla="*/ 1701159 w 2647906"/>
                <a:gd name="connsiteY42" fmla="*/ 1015237 h 2053702"/>
                <a:gd name="connsiteX43" fmla="*/ 1666849 w 2647906"/>
                <a:gd name="connsiteY43" fmla="*/ 935910 h 2053702"/>
                <a:gd name="connsiteX44" fmla="*/ 1618990 w 2647906"/>
                <a:gd name="connsiteY44" fmla="*/ 854398 h 2053702"/>
                <a:gd name="connsiteX45" fmla="*/ 1588178 w 2647906"/>
                <a:gd name="connsiteY45" fmla="*/ 825770 h 2053702"/>
                <a:gd name="connsiteX46" fmla="*/ 1612435 w 2647906"/>
                <a:gd name="connsiteY46" fmla="*/ 764145 h 2053702"/>
                <a:gd name="connsiteX47" fmla="*/ 1642592 w 2647906"/>
                <a:gd name="connsiteY47" fmla="*/ 763488 h 2053702"/>
                <a:gd name="connsiteX48" fmla="*/ 1691106 w 2647906"/>
                <a:gd name="connsiteY48" fmla="*/ 775726 h 2053702"/>
                <a:gd name="connsiteX49" fmla="*/ 1749017 w 2647906"/>
                <a:gd name="connsiteY49" fmla="*/ 812658 h 2053702"/>
                <a:gd name="connsiteX50" fmla="*/ 1751420 w 2647906"/>
                <a:gd name="connsiteY50" fmla="*/ 814843 h 2053702"/>
                <a:gd name="connsiteX51" fmla="*/ 1755354 w 2647906"/>
                <a:gd name="connsiteY51" fmla="*/ 815280 h 2053702"/>
                <a:gd name="connsiteX52" fmla="*/ 1638003 w 2647906"/>
                <a:gd name="connsiteY52" fmla="*/ 354397 h 2053702"/>
                <a:gd name="connsiteX53" fmla="*/ 1635598 w 2647906"/>
                <a:gd name="connsiteY53" fmla="*/ 303261 h 2053702"/>
                <a:gd name="connsiteX54" fmla="*/ 1657234 w 2647906"/>
                <a:gd name="connsiteY54" fmla="*/ 263925 h 2053702"/>
                <a:gd name="connsiteX55" fmla="*/ 1707714 w 2647906"/>
                <a:gd name="connsiteY55" fmla="*/ 258243 h 2053702"/>
                <a:gd name="connsiteX56" fmla="*/ 1784419 w 2647906"/>
                <a:gd name="connsiteY56" fmla="*/ 306538 h 2053702"/>
                <a:gd name="connsiteX57" fmla="*/ 1823973 w 2647906"/>
                <a:gd name="connsiteY57" fmla="*/ 408592 h 2053702"/>
                <a:gd name="connsiteX58" fmla="*/ 1907234 w 2647906"/>
                <a:gd name="connsiteY58" fmla="*/ 690280 h 2053702"/>
                <a:gd name="connsiteX59" fmla="*/ 1926465 w 2647906"/>
                <a:gd name="connsiteY59" fmla="*/ 698148 h 2053702"/>
                <a:gd name="connsiteX60" fmla="*/ 2046438 w 2647906"/>
                <a:gd name="connsiteY60" fmla="*/ 694651 h 2053702"/>
                <a:gd name="connsiteX61" fmla="*/ 2065013 w 2647906"/>
                <a:gd name="connsiteY61" fmla="*/ 706014 h 2053702"/>
                <a:gd name="connsiteX62" fmla="*/ 2076595 w 2647906"/>
                <a:gd name="connsiteY62" fmla="*/ 703392 h 2053702"/>
                <a:gd name="connsiteX63" fmla="*/ 2142155 w 2647906"/>
                <a:gd name="connsiteY63" fmla="*/ 667553 h 2053702"/>
                <a:gd name="connsiteX64" fmla="*/ 2230442 w 2647906"/>
                <a:gd name="connsiteY64" fmla="*/ 696399 h 2053702"/>
                <a:gd name="connsiteX65" fmla="*/ 2279612 w 2647906"/>
                <a:gd name="connsiteY65" fmla="*/ 706670 h 2053702"/>
                <a:gd name="connsiteX66" fmla="*/ 2328562 w 2647906"/>
                <a:gd name="connsiteY66" fmla="*/ 691592 h 2053702"/>
                <a:gd name="connsiteX67" fmla="*/ 2419034 w 2647906"/>
                <a:gd name="connsiteY67" fmla="*/ 721093 h 205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7906" h="2053702">
                  <a:moveTo>
                    <a:pt x="802501" y="64780"/>
                  </a:moveTo>
                  <a:cubicBezTo>
                    <a:pt x="822159" y="83035"/>
                    <a:pt x="831951" y="111553"/>
                    <a:pt x="824412" y="137612"/>
                  </a:cubicBezTo>
                  <a:cubicBezTo>
                    <a:pt x="813704" y="174981"/>
                    <a:pt x="750767" y="282281"/>
                    <a:pt x="735907" y="300638"/>
                  </a:cubicBezTo>
                  <a:cubicBezTo>
                    <a:pt x="715146" y="325768"/>
                    <a:pt x="691108" y="348277"/>
                    <a:pt x="672970" y="375812"/>
                  </a:cubicBezTo>
                  <a:cubicBezTo>
                    <a:pt x="665758" y="386739"/>
                    <a:pt x="658546" y="395480"/>
                    <a:pt x="644123" y="429134"/>
                  </a:cubicBezTo>
                  <a:cubicBezTo>
                    <a:pt x="629045" y="467158"/>
                    <a:pt x="625330" y="506275"/>
                    <a:pt x="630356" y="546704"/>
                  </a:cubicBezTo>
                  <a:cubicBezTo>
                    <a:pt x="633634" y="572054"/>
                    <a:pt x="626641" y="596310"/>
                    <a:pt x="618992" y="620349"/>
                  </a:cubicBezTo>
                  <a:cubicBezTo>
                    <a:pt x="608285" y="653348"/>
                    <a:pt x="595391" y="685035"/>
                    <a:pt x="576379" y="714318"/>
                  </a:cubicBezTo>
                  <a:cubicBezTo>
                    <a:pt x="565452" y="731363"/>
                    <a:pt x="563704" y="752124"/>
                    <a:pt x="559114" y="771355"/>
                  </a:cubicBezTo>
                  <a:cubicBezTo>
                    <a:pt x="548625" y="814187"/>
                    <a:pt x="536387" y="856145"/>
                    <a:pt x="507760" y="891329"/>
                  </a:cubicBezTo>
                  <a:cubicBezTo>
                    <a:pt x="492462" y="910122"/>
                    <a:pt x="476947" y="929135"/>
                    <a:pt x="462960" y="948802"/>
                  </a:cubicBezTo>
                  <a:cubicBezTo>
                    <a:pt x="435426" y="987919"/>
                    <a:pt x="422751" y="1032937"/>
                    <a:pt x="412480" y="1078829"/>
                  </a:cubicBezTo>
                  <a:cubicBezTo>
                    <a:pt x="404395" y="1115761"/>
                    <a:pt x="399150" y="1285779"/>
                    <a:pt x="403301" y="1333200"/>
                  </a:cubicBezTo>
                  <a:cubicBezTo>
                    <a:pt x="407890" y="1384883"/>
                    <a:pt x="414447" y="1446399"/>
                    <a:pt x="421058" y="1503955"/>
                  </a:cubicBezTo>
                  <a:lnTo>
                    <a:pt x="425443" y="1540797"/>
                  </a:lnTo>
                  <a:lnTo>
                    <a:pt x="0" y="1172459"/>
                  </a:lnTo>
                  <a:lnTo>
                    <a:pt x="16659" y="1116181"/>
                  </a:lnTo>
                  <a:cubicBezTo>
                    <a:pt x="58412" y="975757"/>
                    <a:pt x="97686" y="845601"/>
                    <a:pt x="118337" y="780533"/>
                  </a:cubicBezTo>
                  <a:cubicBezTo>
                    <a:pt x="151553" y="675857"/>
                    <a:pt x="183240" y="570524"/>
                    <a:pt x="209683" y="463662"/>
                  </a:cubicBezTo>
                  <a:cubicBezTo>
                    <a:pt x="223888" y="406188"/>
                    <a:pt x="240714" y="349588"/>
                    <a:pt x="259071" y="293425"/>
                  </a:cubicBezTo>
                  <a:cubicBezTo>
                    <a:pt x="268467" y="264798"/>
                    <a:pt x="273276" y="234859"/>
                    <a:pt x="276772" y="205139"/>
                  </a:cubicBezTo>
                  <a:cubicBezTo>
                    <a:pt x="280924" y="171922"/>
                    <a:pt x="298407" y="147883"/>
                    <a:pt x="329219" y="137394"/>
                  </a:cubicBezTo>
                  <a:cubicBezTo>
                    <a:pt x="395216" y="114667"/>
                    <a:pt x="452472" y="75550"/>
                    <a:pt x="512349" y="41458"/>
                  </a:cubicBezTo>
                  <a:cubicBezTo>
                    <a:pt x="534421" y="28784"/>
                    <a:pt x="556492" y="16109"/>
                    <a:pt x="578564" y="3434"/>
                  </a:cubicBezTo>
                  <a:cubicBezTo>
                    <a:pt x="584901" y="-282"/>
                    <a:pt x="591457" y="-1374"/>
                    <a:pt x="598232" y="2123"/>
                  </a:cubicBezTo>
                  <a:cubicBezTo>
                    <a:pt x="603477" y="5620"/>
                    <a:pt x="603258" y="11082"/>
                    <a:pt x="603914" y="16546"/>
                  </a:cubicBezTo>
                  <a:cubicBezTo>
                    <a:pt x="605880" y="34466"/>
                    <a:pt x="609159" y="149195"/>
                    <a:pt x="614402" y="153128"/>
                  </a:cubicBezTo>
                  <a:cubicBezTo>
                    <a:pt x="618774" y="152910"/>
                    <a:pt x="621177" y="149413"/>
                    <a:pt x="624237" y="147446"/>
                  </a:cubicBezTo>
                  <a:cubicBezTo>
                    <a:pt x="646309" y="129745"/>
                    <a:pt x="701160" y="71616"/>
                    <a:pt x="710120" y="63749"/>
                  </a:cubicBezTo>
                  <a:cubicBezTo>
                    <a:pt x="730881" y="45829"/>
                    <a:pt x="753827" y="40147"/>
                    <a:pt x="779832" y="50418"/>
                  </a:cubicBezTo>
                  <a:cubicBezTo>
                    <a:pt x="788300" y="53751"/>
                    <a:pt x="795948" y="58695"/>
                    <a:pt x="802501" y="64780"/>
                  </a:cubicBezTo>
                  <a:close/>
                  <a:moveTo>
                    <a:pt x="2419034" y="721093"/>
                  </a:moveTo>
                  <a:cubicBezTo>
                    <a:pt x="2425371" y="728523"/>
                    <a:pt x="2486342" y="856583"/>
                    <a:pt x="2504043" y="904441"/>
                  </a:cubicBezTo>
                  <a:cubicBezTo>
                    <a:pt x="2523711" y="957763"/>
                    <a:pt x="2539227" y="1012396"/>
                    <a:pt x="2545782" y="1068995"/>
                  </a:cubicBezTo>
                  <a:cubicBezTo>
                    <a:pt x="2550809" y="1113139"/>
                    <a:pt x="2547749" y="1156846"/>
                    <a:pt x="2540975" y="1200552"/>
                  </a:cubicBezTo>
                  <a:cubicBezTo>
                    <a:pt x="2535512" y="1236828"/>
                    <a:pt x="2528737" y="1273104"/>
                    <a:pt x="2527207" y="1309818"/>
                  </a:cubicBezTo>
                  <a:cubicBezTo>
                    <a:pt x="2525678" y="1346531"/>
                    <a:pt x="2522181" y="1383026"/>
                    <a:pt x="2533108" y="1417991"/>
                  </a:cubicBezTo>
                  <a:cubicBezTo>
                    <a:pt x="2547750" y="1465631"/>
                    <a:pt x="2626271" y="1578730"/>
                    <a:pt x="2647906" y="1623311"/>
                  </a:cubicBezTo>
                  <a:cubicBezTo>
                    <a:pt x="2530422" y="1724748"/>
                    <a:pt x="2319956" y="2043116"/>
                    <a:pt x="2238821" y="2053445"/>
                  </a:cubicBezTo>
                  <a:cubicBezTo>
                    <a:pt x="2157686" y="2063775"/>
                    <a:pt x="2175281" y="1761030"/>
                    <a:pt x="2107487" y="1625728"/>
                  </a:cubicBezTo>
                  <a:cubicBezTo>
                    <a:pt x="2039693" y="1490426"/>
                    <a:pt x="1892241" y="1329981"/>
                    <a:pt x="1832058" y="1241636"/>
                  </a:cubicBezTo>
                  <a:cubicBezTo>
                    <a:pt x="1771877" y="1153291"/>
                    <a:pt x="1768248" y="1148541"/>
                    <a:pt x="1746394" y="1095656"/>
                  </a:cubicBezTo>
                  <a:cubicBezTo>
                    <a:pt x="1734812" y="1067248"/>
                    <a:pt x="1721044" y="1039494"/>
                    <a:pt x="1701159" y="1015237"/>
                  </a:cubicBezTo>
                  <a:cubicBezTo>
                    <a:pt x="1682365" y="992291"/>
                    <a:pt x="1674716" y="964100"/>
                    <a:pt x="1666849" y="935910"/>
                  </a:cubicBezTo>
                  <a:cubicBezTo>
                    <a:pt x="1658108" y="904878"/>
                    <a:pt x="1643904" y="876251"/>
                    <a:pt x="1618990" y="854398"/>
                  </a:cubicBezTo>
                  <a:cubicBezTo>
                    <a:pt x="1611342" y="850027"/>
                    <a:pt x="1591237" y="830578"/>
                    <a:pt x="1588178" y="825770"/>
                  </a:cubicBezTo>
                  <a:cubicBezTo>
                    <a:pt x="1570913" y="800202"/>
                    <a:pt x="1582277" y="771355"/>
                    <a:pt x="1612435" y="764145"/>
                  </a:cubicBezTo>
                  <a:cubicBezTo>
                    <a:pt x="1622487" y="761740"/>
                    <a:pt x="1632321" y="761303"/>
                    <a:pt x="1642592" y="763488"/>
                  </a:cubicBezTo>
                  <a:cubicBezTo>
                    <a:pt x="1658982" y="766985"/>
                    <a:pt x="1675153" y="770481"/>
                    <a:pt x="1691106" y="775726"/>
                  </a:cubicBezTo>
                  <a:cubicBezTo>
                    <a:pt x="1713614" y="783156"/>
                    <a:pt x="1733719" y="793864"/>
                    <a:pt x="1749017" y="812658"/>
                  </a:cubicBezTo>
                  <a:cubicBezTo>
                    <a:pt x="1749672" y="813532"/>
                    <a:pt x="1750546" y="814188"/>
                    <a:pt x="1751420" y="814843"/>
                  </a:cubicBezTo>
                  <a:cubicBezTo>
                    <a:pt x="1752076" y="815281"/>
                    <a:pt x="1752732" y="815499"/>
                    <a:pt x="1755354" y="815280"/>
                  </a:cubicBezTo>
                  <a:cubicBezTo>
                    <a:pt x="1742242" y="765455"/>
                    <a:pt x="1644559" y="387177"/>
                    <a:pt x="1638003" y="354397"/>
                  </a:cubicBezTo>
                  <a:cubicBezTo>
                    <a:pt x="1637129" y="346749"/>
                    <a:pt x="1635162" y="310909"/>
                    <a:pt x="1635598" y="303261"/>
                  </a:cubicBezTo>
                  <a:cubicBezTo>
                    <a:pt x="1636691" y="286652"/>
                    <a:pt x="1642810" y="273103"/>
                    <a:pt x="1657234" y="263925"/>
                  </a:cubicBezTo>
                  <a:cubicBezTo>
                    <a:pt x="1673186" y="255184"/>
                    <a:pt x="1690451" y="255839"/>
                    <a:pt x="1707714" y="258243"/>
                  </a:cubicBezTo>
                  <a:cubicBezTo>
                    <a:pt x="1739401" y="264580"/>
                    <a:pt x="1764314" y="281845"/>
                    <a:pt x="1784419" y="306538"/>
                  </a:cubicBezTo>
                  <a:cubicBezTo>
                    <a:pt x="1802339" y="328610"/>
                    <a:pt x="1813921" y="382369"/>
                    <a:pt x="1823973" y="408592"/>
                  </a:cubicBezTo>
                  <a:cubicBezTo>
                    <a:pt x="1827469" y="417771"/>
                    <a:pt x="1906797" y="688095"/>
                    <a:pt x="1907234" y="690280"/>
                  </a:cubicBezTo>
                  <a:cubicBezTo>
                    <a:pt x="1911386" y="705140"/>
                    <a:pt x="1912915" y="704266"/>
                    <a:pt x="1926465" y="698148"/>
                  </a:cubicBezTo>
                  <a:cubicBezTo>
                    <a:pt x="1965581" y="680010"/>
                    <a:pt x="2005791" y="670613"/>
                    <a:pt x="2046438" y="694651"/>
                  </a:cubicBezTo>
                  <a:cubicBezTo>
                    <a:pt x="2052776" y="698366"/>
                    <a:pt x="2059113" y="702081"/>
                    <a:pt x="2065013" y="706014"/>
                  </a:cubicBezTo>
                  <a:cubicBezTo>
                    <a:pt x="2069820" y="709293"/>
                    <a:pt x="2073536" y="709074"/>
                    <a:pt x="2076595" y="703392"/>
                  </a:cubicBezTo>
                  <a:cubicBezTo>
                    <a:pt x="2090581" y="677168"/>
                    <a:pt x="2114401" y="669082"/>
                    <a:pt x="2142155" y="667553"/>
                  </a:cubicBezTo>
                  <a:cubicBezTo>
                    <a:pt x="2175371" y="665804"/>
                    <a:pt x="2204873" y="675420"/>
                    <a:pt x="2230442" y="696399"/>
                  </a:cubicBezTo>
                  <a:cubicBezTo>
                    <a:pt x="2245302" y="708637"/>
                    <a:pt x="2261255" y="711259"/>
                    <a:pt x="2279612" y="706670"/>
                  </a:cubicBezTo>
                  <a:cubicBezTo>
                    <a:pt x="2296220" y="702518"/>
                    <a:pt x="2312391" y="696399"/>
                    <a:pt x="2328562" y="691592"/>
                  </a:cubicBezTo>
                  <a:cubicBezTo>
                    <a:pt x="2365712" y="680446"/>
                    <a:pt x="2394996" y="692903"/>
                    <a:pt x="2419034" y="721093"/>
                  </a:cubicBezTo>
                  <a:close/>
                </a:path>
              </a:pathLst>
            </a:custGeom>
            <a:solidFill>
              <a:srgbClr val="FCD9C1"/>
            </a:solidFill>
            <a:ln w="2539" cap="flat">
              <a:noFill/>
              <a:prstDash val="solid"/>
              <a:miter/>
            </a:ln>
          </p:spPr>
          <p:txBody>
            <a:bodyPr rtlCol="0" anchor="ctr"/>
            <a:lstStyle/>
            <a:p>
              <a:endParaRPr lang="en-US"/>
            </a:p>
          </p:txBody>
        </p:sp>
        <p:sp>
          <p:nvSpPr>
            <p:cNvPr id="91" name="Freeform: Shape 143">
              <a:extLst>
                <a:ext uri="{FF2B5EF4-FFF2-40B4-BE49-F238E27FC236}">
                  <a16:creationId xmlns:a16="http://schemas.microsoft.com/office/drawing/2014/main" id="{BA55426F-2288-20B3-BEF2-48CE04ECDBFD}"/>
                </a:ext>
              </a:extLst>
            </p:cNvPr>
            <p:cNvSpPr/>
            <p:nvPr/>
          </p:nvSpPr>
          <p:spPr>
            <a:xfrm rot="18494506">
              <a:off x="9879777" y="6410245"/>
              <a:ext cx="627402" cy="671928"/>
            </a:xfrm>
            <a:custGeom>
              <a:avLst/>
              <a:gdLst>
                <a:gd name="connsiteX0" fmla="*/ 627099 w 627402"/>
                <a:gd name="connsiteY0" fmla="*/ 265576 h 671928"/>
                <a:gd name="connsiteX1" fmla="*/ 622871 w 627402"/>
                <a:gd name="connsiteY1" fmla="*/ 282230 h 671928"/>
                <a:gd name="connsiteX2" fmla="*/ 438705 w 627402"/>
                <a:gd name="connsiteY2" fmla="*/ 670937 h 671928"/>
                <a:gd name="connsiteX3" fmla="*/ 438236 w 627402"/>
                <a:gd name="connsiteY3" fmla="*/ 671928 h 671928"/>
                <a:gd name="connsiteX4" fmla="*/ 0 w 627402"/>
                <a:gd name="connsiteY4" fmla="*/ 115864 h 671928"/>
                <a:gd name="connsiteX5" fmla="*/ 52443 w 627402"/>
                <a:gd name="connsiteY5" fmla="*/ 14129 h 671928"/>
                <a:gd name="connsiteX6" fmla="*/ 94818 w 627402"/>
                <a:gd name="connsiteY6" fmla="*/ 9241 h 671928"/>
                <a:gd name="connsiteX7" fmla="*/ 350695 w 627402"/>
                <a:gd name="connsiteY7" fmla="*/ 128216 h 671928"/>
                <a:gd name="connsiteX8" fmla="*/ 556865 w 627402"/>
                <a:gd name="connsiteY8" fmla="*/ 223558 h 671928"/>
                <a:gd name="connsiteX9" fmla="*/ 577237 w 627402"/>
                <a:gd name="connsiteY9" fmla="*/ 239449 h 671928"/>
                <a:gd name="connsiteX10" fmla="*/ 613907 w 627402"/>
                <a:gd name="connsiteY10" fmla="*/ 255339 h 671928"/>
                <a:gd name="connsiteX11" fmla="*/ 627099 w 627402"/>
                <a:gd name="connsiteY11" fmla="*/ 265576 h 6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402" h="671928">
                  <a:moveTo>
                    <a:pt x="627099" y="265576"/>
                  </a:moveTo>
                  <a:cubicBezTo>
                    <a:pt x="628168" y="269906"/>
                    <a:pt x="626334" y="275304"/>
                    <a:pt x="622871" y="282230"/>
                  </a:cubicBezTo>
                  <a:cubicBezTo>
                    <a:pt x="560938" y="411799"/>
                    <a:pt x="499822" y="541369"/>
                    <a:pt x="438705" y="670937"/>
                  </a:cubicBezTo>
                  <a:lnTo>
                    <a:pt x="438236" y="671928"/>
                  </a:lnTo>
                  <a:lnTo>
                    <a:pt x="0" y="115864"/>
                  </a:lnTo>
                  <a:lnTo>
                    <a:pt x="52443" y="14129"/>
                  </a:lnTo>
                  <a:cubicBezTo>
                    <a:pt x="66297" y="-3798"/>
                    <a:pt x="67111" y="-3798"/>
                    <a:pt x="94818" y="9241"/>
                  </a:cubicBezTo>
                  <a:cubicBezTo>
                    <a:pt x="180382" y="48355"/>
                    <a:pt x="265131" y="89101"/>
                    <a:pt x="350695" y="128216"/>
                  </a:cubicBezTo>
                  <a:cubicBezTo>
                    <a:pt x="419554" y="159589"/>
                    <a:pt x="488006" y="192592"/>
                    <a:pt x="556865" y="223558"/>
                  </a:cubicBezTo>
                  <a:cubicBezTo>
                    <a:pt x="565422" y="227225"/>
                    <a:pt x="574385" y="229670"/>
                    <a:pt x="577237" y="239449"/>
                  </a:cubicBezTo>
                  <a:cubicBezTo>
                    <a:pt x="589461" y="244745"/>
                    <a:pt x="601276" y="251265"/>
                    <a:pt x="613907" y="255339"/>
                  </a:cubicBezTo>
                  <a:cubicBezTo>
                    <a:pt x="622056" y="257988"/>
                    <a:pt x="626029" y="261247"/>
                    <a:pt x="627099" y="265576"/>
                  </a:cubicBezTo>
                  <a:close/>
                </a:path>
              </a:pathLst>
            </a:custGeom>
            <a:solidFill>
              <a:schemeClr val="bg1"/>
            </a:solidFill>
            <a:ln w="4251" cap="flat">
              <a:noFill/>
              <a:prstDash val="solid"/>
              <a:miter/>
            </a:ln>
          </p:spPr>
          <p:txBody>
            <a:bodyPr wrap="square" rtlCol="0" anchor="ctr">
              <a:noAutofit/>
            </a:bodyPr>
            <a:lstStyle/>
            <a:p>
              <a:endParaRPr lang="en-US"/>
            </a:p>
          </p:txBody>
        </p:sp>
        <p:sp>
          <p:nvSpPr>
            <p:cNvPr id="92" name="Freeform: Shape 136">
              <a:extLst>
                <a:ext uri="{FF2B5EF4-FFF2-40B4-BE49-F238E27FC236}">
                  <a16:creationId xmlns:a16="http://schemas.microsoft.com/office/drawing/2014/main" id="{1D08F4BB-D272-6648-FE50-10F889DC2426}"/>
                </a:ext>
              </a:extLst>
            </p:cNvPr>
            <p:cNvSpPr/>
            <p:nvPr/>
          </p:nvSpPr>
          <p:spPr>
            <a:xfrm rot="16200000">
              <a:off x="11607898" y="5530783"/>
              <a:ext cx="777883" cy="405480"/>
            </a:xfrm>
            <a:custGeom>
              <a:avLst/>
              <a:gdLst>
                <a:gd name="connsiteX0" fmla="*/ 777580 w 777883"/>
                <a:gd name="connsiteY0" fmla="*/ 265577 h 405480"/>
                <a:gd name="connsiteX1" fmla="*/ 773352 w 777883"/>
                <a:gd name="connsiteY1" fmla="*/ 282231 h 405480"/>
                <a:gd name="connsiteX2" fmla="*/ 714957 w 777883"/>
                <a:gd name="connsiteY2" fmla="*/ 405480 h 405480"/>
                <a:gd name="connsiteX3" fmla="*/ 0 w 777883"/>
                <a:gd name="connsiteY3" fmla="*/ 405480 h 405480"/>
                <a:gd name="connsiteX4" fmla="*/ 128362 w 777883"/>
                <a:gd name="connsiteY4" fmla="*/ 158774 h 405480"/>
                <a:gd name="connsiteX5" fmla="*/ 202924 w 777883"/>
                <a:gd name="connsiteY5" fmla="*/ 14130 h 405480"/>
                <a:gd name="connsiteX6" fmla="*/ 245299 w 777883"/>
                <a:gd name="connsiteY6" fmla="*/ 9241 h 405480"/>
                <a:gd name="connsiteX7" fmla="*/ 501176 w 777883"/>
                <a:gd name="connsiteY7" fmla="*/ 128216 h 405480"/>
                <a:gd name="connsiteX8" fmla="*/ 707346 w 777883"/>
                <a:gd name="connsiteY8" fmla="*/ 223558 h 405480"/>
                <a:gd name="connsiteX9" fmla="*/ 727718 w 777883"/>
                <a:gd name="connsiteY9" fmla="*/ 239449 h 405480"/>
                <a:gd name="connsiteX10" fmla="*/ 764388 w 777883"/>
                <a:gd name="connsiteY10" fmla="*/ 255339 h 405480"/>
                <a:gd name="connsiteX11" fmla="*/ 777580 w 777883"/>
                <a:gd name="connsiteY11" fmla="*/ 265577 h 4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883" h="405480">
                  <a:moveTo>
                    <a:pt x="777580" y="265577"/>
                  </a:moveTo>
                  <a:cubicBezTo>
                    <a:pt x="778649" y="269906"/>
                    <a:pt x="776815" y="275305"/>
                    <a:pt x="773352" y="282231"/>
                  </a:cubicBezTo>
                  <a:lnTo>
                    <a:pt x="714957" y="405480"/>
                  </a:lnTo>
                  <a:lnTo>
                    <a:pt x="0" y="405480"/>
                  </a:lnTo>
                  <a:lnTo>
                    <a:pt x="128362" y="158774"/>
                  </a:lnTo>
                  <a:cubicBezTo>
                    <a:pt x="153623" y="110695"/>
                    <a:pt x="178885" y="62617"/>
                    <a:pt x="202924" y="14130"/>
                  </a:cubicBezTo>
                  <a:cubicBezTo>
                    <a:pt x="216778" y="-3799"/>
                    <a:pt x="217592" y="-3799"/>
                    <a:pt x="245299" y="9241"/>
                  </a:cubicBezTo>
                  <a:cubicBezTo>
                    <a:pt x="330863" y="48356"/>
                    <a:pt x="415612" y="89101"/>
                    <a:pt x="501176" y="128216"/>
                  </a:cubicBezTo>
                  <a:cubicBezTo>
                    <a:pt x="570035" y="159589"/>
                    <a:pt x="638487" y="192593"/>
                    <a:pt x="707346" y="223558"/>
                  </a:cubicBezTo>
                  <a:cubicBezTo>
                    <a:pt x="715902" y="227226"/>
                    <a:pt x="724866" y="229670"/>
                    <a:pt x="727718" y="239449"/>
                  </a:cubicBezTo>
                  <a:cubicBezTo>
                    <a:pt x="739942" y="244746"/>
                    <a:pt x="751757" y="251265"/>
                    <a:pt x="764388" y="255339"/>
                  </a:cubicBezTo>
                  <a:cubicBezTo>
                    <a:pt x="772537" y="257988"/>
                    <a:pt x="776510" y="261248"/>
                    <a:pt x="777580" y="265577"/>
                  </a:cubicBezTo>
                  <a:close/>
                </a:path>
              </a:pathLst>
            </a:custGeom>
            <a:solidFill>
              <a:schemeClr val="bg1"/>
            </a:solidFill>
            <a:ln w="4251" cap="flat">
              <a:noFill/>
              <a:prstDash val="solid"/>
              <a:miter/>
            </a:ln>
          </p:spPr>
          <p:txBody>
            <a:bodyPr wrap="square" rtlCol="0" anchor="ctr">
              <a:noAutofit/>
            </a:bodyPr>
            <a:lstStyle/>
            <a:p>
              <a:endParaRPr lang="en-US"/>
            </a:p>
          </p:txBody>
        </p:sp>
      </p:grpSp>
      <p:pic>
        <p:nvPicPr>
          <p:cNvPr id="6" name="Imagem 5" descr="Uma imagem contendo Texto&#10;&#10;Descrição gerada automaticamente">
            <a:extLst>
              <a:ext uri="{FF2B5EF4-FFF2-40B4-BE49-F238E27FC236}">
                <a16:creationId xmlns:a16="http://schemas.microsoft.com/office/drawing/2014/main" id="{A49D1ACE-407E-9590-D52B-C41AE68CF1AA}"/>
              </a:ext>
            </a:extLst>
          </p:cNvPr>
          <p:cNvPicPr>
            <a:picLocks noChangeAspect="1"/>
          </p:cNvPicPr>
          <p:nvPr/>
        </p:nvPicPr>
        <p:blipFill>
          <a:blip r:embed="rId2"/>
          <a:stretch>
            <a:fillRect/>
          </a:stretch>
        </p:blipFill>
        <p:spPr>
          <a:xfrm>
            <a:off x="9916886" y="88231"/>
            <a:ext cx="1934285" cy="551218"/>
          </a:xfrm>
          <a:prstGeom prst="rect">
            <a:avLst/>
          </a:prstGeom>
        </p:spPr>
      </p:pic>
      <p:pic>
        <p:nvPicPr>
          <p:cNvPr id="5122" name="Picture 2" descr="Tudo que você precisa saber sobre SESMT">
            <a:extLst>
              <a:ext uri="{FF2B5EF4-FFF2-40B4-BE49-F238E27FC236}">
                <a16:creationId xmlns:a16="http://schemas.microsoft.com/office/drawing/2014/main" id="{090F9CA3-2E8B-455A-E095-5945D24EE40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05" b="99850" l="10000" r="90000">
                        <a14:foregroundMark x1="43600" y1="11261" x2="43600" y2="11261"/>
                        <a14:foregroundMark x1="44500" y1="5255" x2="44500" y2="5255"/>
                        <a14:foregroundMark x1="40500" y1="63363" x2="37500" y2="99850"/>
                        <a14:foregroundMark x1="37500" y1="99850" x2="37500" y2="99850"/>
                        <a14:foregroundMark x1="58500" y1="85135" x2="58200" y2="95796"/>
                        <a14:foregroundMark x1="68400" y1="90841" x2="68400" y2="92643"/>
                      </a14:backgroundRemoval>
                    </a14:imgEffect>
                  </a14:imgLayer>
                </a14:imgProps>
              </a:ext>
              <a:ext uri="{28A0092B-C50C-407E-A947-70E740481C1C}">
                <a14:useLocalDpi xmlns:a14="http://schemas.microsoft.com/office/drawing/2010/main" val="0"/>
              </a:ext>
            </a:extLst>
          </a:blip>
          <a:srcRect/>
          <a:stretch>
            <a:fillRect/>
          </a:stretch>
        </p:blipFill>
        <p:spPr bwMode="auto">
          <a:xfrm>
            <a:off x="-2334599" y="494938"/>
            <a:ext cx="9525000" cy="63436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Software para Auditoria de Segurança no Trabalho | Checkmob">
            <a:extLst>
              <a:ext uri="{FF2B5EF4-FFF2-40B4-BE49-F238E27FC236}">
                <a16:creationId xmlns:a16="http://schemas.microsoft.com/office/drawing/2014/main" id="{30FD3AE7-FB14-B9D7-840E-28388FA5BD6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5" name="Imagem 4">
            <a:extLst>
              <a:ext uri="{FF2B5EF4-FFF2-40B4-BE49-F238E27FC236}">
                <a16:creationId xmlns:a16="http://schemas.microsoft.com/office/drawing/2014/main" id="{9E247929-66F7-9E94-D438-1B07706D50A9}"/>
              </a:ext>
            </a:extLst>
          </p:cNvPr>
          <p:cNvPicPr>
            <a:picLocks noChangeAspect="1"/>
          </p:cNvPicPr>
          <p:nvPr/>
        </p:nvPicPr>
        <p:blipFill>
          <a:blip r:embed="rId5"/>
          <a:stretch>
            <a:fillRect/>
          </a:stretch>
        </p:blipFill>
        <p:spPr>
          <a:xfrm>
            <a:off x="5437295" y="3046625"/>
            <a:ext cx="5018646" cy="3340536"/>
          </a:xfrm>
          <a:prstGeom prst="rect">
            <a:avLst/>
          </a:prstGeom>
        </p:spPr>
      </p:pic>
    </p:spTree>
    <p:extLst>
      <p:ext uri="{BB962C8B-B14F-4D97-AF65-F5344CB8AC3E}">
        <p14:creationId xmlns:p14="http://schemas.microsoft.com/office/powerpoint/2010/main" val="383065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9DDAB76-F8D7-3597-DD20-BDEA05ED75B2}"/>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grpSp>
        <p:nvGrpSpPr>
          <p:cNvPr id="11" name="Group 9"/>
          <p:cNvGrpSpPr>
            <a:grpSpLocks/>
          </p:cNvGrpSpPr>
          <p:nvPr/>
        </p:nvGrpSpPr>
        <p:grpSpPr bwMode="auto">
          <a:xfrm>
            <a:off x="3948509" y="3884613"/>
            <a:ext cx="4294981" cy="2583656"/>
            <a:chOff x="-1" y="-1"/>
            <a:chExt cx="8589752" cy="5166707"/>
          </a:xfrm>
        </p:grpSpPr>
        <p:sp>
          <p:nvSpPr>
            <p:cNvPr id="12" name="AutoShape 10"/>
            <p:cNvSpPr>
              <a:spLocks/>
            </p:cNvSpPr>
            <p:nvPr/>
          </p:nvSpPr>
          <p:spPr bwMode="auto">
            <a:xfrm>
              <a:off x="-1" y="207938"/>
              <a:ext cx="8589752" cy="4958768"/>
            </a:xfrm>
            <a:custGeom>
              <a:avLst/>
              <a:gdLst>
                <a:gd name="T0" fmla="*/ 4294672 w 21063"/>
                <a:gd name="T1" fmla="*/ 2553717 h 20765"/>
                <a:gd name="T2" fmla="*/ 4294672 w 21063"/>
                <a:gd name="T3" fmla="*/ 2553717 h 20765"/>
                <a:gd name="T4" fmla="*/ 4294672 w 21063"/>
                <a:gd name="T5" fmla="*/ 2553717 h 20765"/>
                <a:gd name="T6" fmla="*/ 4294672 w 21063"/>
                <a:gd name="T7" fmla="*/ 2553717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5"/>
                  </a:lnTo>
                  <a:cubicBezTo>
                    <a:pt x="165" y="9355"/>
                    <a:pt x="-239" y="9744"/>
                    <a:pt x="216" y="10500"/>
                  </a:cubicBezTo>
                  <a:lnTo>
                    <a:pt x="7673" y="20432"/>
                  </a:lnTo>
                  <a:cubicBezTo>
                    <a:pt x="7673" y="20432"/>
                    <a:pt x="8175" y="21288"/>
                    <a:pt x="9125" y="20252"/>
                  </a:cubicBezTo>
                  <a:lnTo>
                    <a:pt x="20916" y="5391"/>
                  </a:lnTo>
                  <a:cubicBezTo>
                    <a:pt x="20916" y="5391"/>
                    <a:pt x="21361" y="4383"/>
                    <a:pt x="20701" y="3843"/>
                  </a:cubicBezTo>
                  <a:lnTo>
                    <a:pt x="12871" y="185"/>
                  </a:lnTo>
                  <a:cubicBezTo>
                    <a:pt x="12871" y="185"/>
                    <a:pt x="12317" y="-311"/>
                    <a:pt x="11525" y="320"/>
                  </a:cubicBezTo>
                  <a:close/>
                </a:path>
              </a:pathLst>
            </a:custGeom>
            <a:solidFill>
              <a:srgbClr val="929598"/>
            </a:solidFill>
            <a:ln>
              <a:noFill/>
            </a:ln>
            <a:effectLst/>
            <a:extLst>
              <a:ext uri="{91240B29-F687-4f45-9708-019B960494DF}">
                <a14:hiddenLine xmlns=""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3" name="AutoShape 11"/>
            <p:cNvSpPr>
              <a:spLocks/>
            </p:cNvSpPr>
            <p:nvPr/>
          </p:nvSpPr>
          <p:spPr bwMode="auto">
            <a:xfrm>
              <a:off x="-1" y="166667"/>
              <a:ext cx="8589752" cy="4958768"/>
            </a:xfrm>
            <a:custGeom>
              <a:avLst/>
              <a:gdLst>
                <a:gd name="T0" fmla="*/ 4294672 w 21063"/>
                <a:gd name="T1" fmla="*/ 2553702 h 20765"/>
                <a:gd name="T2" fmla="*/ 4294672 w 21063"/>
                <a:gd name="T3" fmla="*/ 2553702 h 20765"/>
                <a:gd name="T4" fmla="*/ 4294672 w 21063"/>
                <a:gd name="T5" fmla="*/ 2553702 h 20765"/>
                <a:gd name="T6" fmla="*/ 4294672 w 21063"/>
                <a:gd name="T7" fmla="*/ 2553702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4"/>
                  </a:lnTo>
                  <a:cubicBezTo>
                    <a:pt x="165" y="9354"/>
                    <a:pt x="-239" y="9743"/>
                    <a:pt x="216" y="10500"/>
                  </a:cubicBezTo>
                  <a:lnTo>
                    <a:pt x="7673" y="20432"/>
                  </a:lnTo>
                  <a:cubicBezTo>
                    <a:pt x="7673" y="20432"/>
                    <a:pt x="8175" y="21289"/>
                    <a:pt x="9125" y="20251"/>
                  </a:cubicBezTo>
                  <a:lnTo>
                    <a:pt x="20916" y="5391"/>
                  </a:lnTo>
                  <a:cubicBezTo>
                    <a:pt x="20916" y="5391"/>
                    <a:pt x="21361" y="4384"/>
                    <a:pt x="20701" y="3842"/>
                  </a:cubicBezTo>
                  <a:lnTo>
                    <a:pt x="12871" y="184"/>
                  </a:lnTo>
                  <a:cubicBezTo>
                    <a:pt x="12871" y="184"/>
                    <a:pt x="12317" y="-311"/>
                    <a:pt x="11525" y="320"/>
                  </a:cubicBezTo>
                  <a:close/>
                </a:path>
              </a:pathLst>
            </a:custGeom>
            <a:solidFill>
              <a:srgbClr val="D1D3D5"/>
            </a:solidFill>
            <a:ln>
              <a:noFill/>
            </a:ln>
            <a:effectLst/>
            <a:extLst>
              <a:ext uri="{91240B29-F687-4f45-9708-019B960494DF}">
                <a14:hiddenLine xmlns=""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4" name="AutoShape 12"/>
            <p:cNvSpPr>
              <a:spLocks/>
            </p:cNvSpPr>
            <p:nvPr/>
          </p:nvSpPr>
          <p:spPr bwMode="auto">
            <a:xfrm>
              <a:off x="-1" y="-1"/>
              <a:ext cx="8573877" cy="4927022"/>
            </a:xfrm>
            <a:custGeom>
              <a:avLst/>
              <a:gdLst>
                <a:gd name="T0" fmla="*/ 4286435 w 21151"/>
                <a:gd name="T1" fmla="*/ 2537166 h 20765"/>
                <a:gd name="T2" fmla="*/ 4286435 w 21151"/>
                <a:gd name="T3" fmla="*/ 2537166 h 20765"/>
                <a:gd name="T4" fmla="*/ 4286435 w 21151"/>
                <a:gd name="T5" fmla="*/ 2537166 h 20765"/>
                <a:gd name="T6" fmla="*/ 4286435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3" y="5057"/>
                    <a:pt x="20859" y="4649"/>
                  </a:cubicBezTo>
                  <a:lnTo>
                    <a:pt x="12789" y="185"/>
                  </a:lnTo>
                  <a:cubicBezTo>
                    <a:pt x="12789" y="185"/>
                    <a:pt x="12235" y="-311"/>
                    <a:pt x="11444" y="320"/>
                  </a:cubicBezTo>
                  <a:close/>
                </a:path>
              </a:pathLst>
            </a:custGeom>
            <a:solidFill>
              <a:srgbClr val="B7B9BC"/>
            </a:solidFill>
            <a:ln>
              <a:noFill/>
            </a:ln>
            <a:effectLst/>
            <a:extLst>
              <a:ext uri="{91240B29-F687-4f45-9708-019B960494DF}">
                <a14:hiddenLine xmlns=""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5" name="AutoShape 13"/>
            <p:cNvSpPr>
              <a:spLocks/>
            </p:cNvSpPr>
            <p:nvPr/>
          </p:nvSpPr>
          <p:spPr bwMode="auto">
            <a:xfrm>
              <a:off x="-1" y="-1"/>
              <a:ext cx="8573877" cy="4927022"/>
            </a:xfrm>
            <a:custGeom>
              <a:avLst/>
              <a:gdLst>
                <a:gd name="T0" fmla="*/ 4286441 w 21151"/>
                <a:gd name="T1" fmla="*/ 2537166 h 20765"/>
                <a:gd name="T2" fmla="*/ 4286441 w 21151"/>
                <a:gd name="T3" fmla="*/ 2537166 h 20765"/>
                <a:gd name="T4" fmla="*/ 4286441 w 21151"/>
                <a:gd name="T5" fmla="*/ 2537166 h 20765"/>
                <a:gd name="T6" fmla="*/ 4286441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4" y="5057"/>
                    <a:pt x="20859" y="4649"/>
                  </a:cubicBezTo>
                  <a:lnTo>
                    <a:pt x="12789" y="185"/>
                  </a:lnTo>
                  <a:cubicBezTo>
                    <a:pt x="12789" y="185"/>
                    <a:pt x="12235" y="-311"/>
                    <a:pt x="11444" y="320"/>
                  </a:cubicBezTo>
                  <a:close/>
                </a:path>
              </a:pathLst>
            </a:custGeom>
            <a:solidFill>
              <a:srgbClr val="FFFFFF"/>
            </a:solidFill>
            <a:ln>
              <a:noFill/>
            </a:ln>
            <a:effectLst/>
            <a:extLst>
              <a:ext uri="{91240B29-F687-4f45-9708-019B960494DF}">
                <a14:hiddenLine xmlns=""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6" name="AutoShape 14"/>
            <p:cNvSpPr>
              <a:spLocks/>
            </p:cNvSpPr>
            <p:nvPr/>
          </p:nvSpPr>
          <p:spPr bwMode="auto">
            <a:xfrm>
              <a:off x="41273" y="-1"/>
              <a:ext cx="8429419" cy="4842895"/>
            </a:xfrm>
            <a:custGeom>
              <a:avLst/>
              <a:gdLst>
                <a:gd name="T0" fmla="*/ 4214892 w 21166"/>
                <a:gd name="T1" fmla="*/ 2493835 h 20765"/>
                <a:gd name="T2" fmla="*/ 4214892 w 21166"/>
                <a:gd name="T3" fmla="*/ 2493835 h 20765"/>
                <a:gd name="T4" fmla="*/ 4214892 w 21166"/>
                <a:gd name="T5" fmla="*/ 2493835 h 20765"/>
                <a:gd name="T6" fmla="*/ 4214892 w 21166"/>
                <a:gd name="T7" fmla="*/ 2493835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6" h="20765">
                  <a:moveTo>
                    <a:pt x="11460" y="320"/>
                  </a:moveTo>
                  <a:lnTo>
                    <a:pt x="528" y="9699"/>
                  </a:lnTo>
                  <a:cubicBezTo>
                    <a:pt x="528" y="9699"/>
                    <a:pt x="-198" y="10218"/>
                    <a:pt x="52" y="10827"/>
                  </a:cubicBezTo>
                  <a:lnTo>
                    <a:pt x="7604" y="20432"/>
                  </a:lnTo>
                  <a:cubicBezTo>
                    <a:pt x="7604" y="20432"/>
                    <a:pt x="8106" y="21288"/>
                    <a:pt x="9057" y="20251"/>
                  </a:cubicBezTo>
                  <a:lnTo>
                    <a:pt x="21045" y="5551"/>
                  </a:lnTo>
                  <a:cubicBezTo>
                    <a:pt x="21045" y="5551"/>
                    <a:pt x="21402" y="5010"/>
                    <a:pt x="20887" y="4649"/>
                  </a:cubicBezTo>
                  <a:lnTo>
                    <a:pt x="12806" y="185"/>
                  </a:lnTo>
                  <a:cubicBezTo>
                    <a:pt x="12806" y="185"/>
                    <a:pt x="12252" y="-311"/>
                    <a:pt x="11460" y="320"/>
                  </a:cubicBezTo>
                  <a:close/>
                </a:path>
              </a:pathLst>
            </a:custGeom>
            <a:solidFill>
              <a:srgbClr val="020202"/>
            </a:solidFill>
            <a:ln>
              <a:noFill/>
            </a:ln>
            <a:effectLst/>
            <a:extLst>
              <a:ext uri="{91240B29-F687-4f45-9708-019B960494DF}">
                <a14:hiddenLine xmlns=""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pic>
          <p:nvPicPr>
            <p:cNvPr id="17" name="Picture 15" descr="shutte3rstock_8702847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693" y="249208"/>
              <a:ext cx="7003879" cy="4046062"/>
            </a:xfrm>
            <a:prstGeom prst="rect">
              <a:avLst/>
            </a:prstGeom>
            <a:noFill/>
            <a:ln>
              <a:noFill/>
            </a:ln>
            <a:extLst>
              <a:ext uri="{909E8E84-426E-40dd-AFC4-6F175D3DCCD1}">
                <a14:hiddenFill xmlns="" xmlns:p14="http://schemas.microsoft.com/office/powerpoint/2010/main" xmlns:a14="http://schemas.microsoft.com/office/drawing/2010/main">
                  <a:solidFill>
                    <a:srgbClr val="FFFFFF"/>
                  </a:solidFill>
                </a14:hiddenFill>
              </a:ex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pic>
        <p:sp>
          <p:nvSpPr>
            <p:cNvPr id="18" name="AutoShape 16"/>
            <p:cNvSpPr>
              <a:spLocks/>
            </p:cNvSpPr>
            <p:nvPr/>
          </p:nvSpPr>
          <p:spPr bwMode="auto">
            <a:xfrm>
              <a:off x="725468" y="257144"/>
              <a:ext cx="7089602" cy="4066698"/>
            </a:xfrm>
            <a:custGeom>
              <a:avLst/>
              <a:gdLst>
                <a:gd name="T0" fmla="*/ 3544719 w 21600"/>
                <a:gd name="T1" fmla="*/ 2033324 h 21600"/>
                <a:gd name="T2" fmla="*/ 3544719 w 21600"/>
                <a:gd name="T3" fmla="*/ 2033324 h 21600"/>
                <a:gd name="T4" fmla="*/ 3544719 w 21600"/>
                <a:gd name="T5" fmla="*/ 2033324 h 21600"/>
                <a:gd name="T6" fmla="*/ 3544719 w 21600"/>
                <a:gd name="T7" fmla="*/ 203332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1364"/>
                  </a:moveTo>
                  <a:lnTo>
                    <a:pt x="12545" y="0"/>
                  </a:lnTo>
                  <a:lnTo>
                    <a:pt x="21600" y="5721"/>
                  </a:lnTo>
                  <a:lnTo>
                    <a:pt x="8562" y="21599"/>
                  </a:lnTo>
                  <a:lnTo>
                    <a:pt x="0" y="11364"/>
                  </a:lnTo>
                  <a:close/>
                </a:path>
              </a:pathLst>
            </a:custGeom>
            <a:solidFill>
              <a:srgbClr val="FFFFFF"/>
            </a:solidFill>
            <a:ln>
              <a:noFill/>
            </a:ln>
            <a:effectLst/>
            <a:extLst>
              <a:ext uri="{91240B29-F687-4f45-9708-019B960494DF}">
                <a14:hiddenLine xmlns="" xmlns:p14="http://schemas.microsoft.com/office/powerpoint/2010/main" xmlns:a14="http://schemas.microsoft.com/office/drawing/2010/main" w="12700" cap="flat" cmpd="sng">
                  <a:solidFill>
                    <a:srgbClr val="000000"/>
                  </a:solidFill>
                  <a:prstDash val="solid"/>
                  <a:miter lim="0"/>
                  <a:headEnd/>
                  <a:tailEnd/>
                </a14:hiddenLine>
              </a:ext>
              <a:ext uri="{AF507438-7753-43e0-B8FC-AC1667EBCBE1}">
                <a14:hiddenEffects xmlns="" xmlns:p14="http://schemas.microsoft.com/office/powerpoint/2010/main"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r" eaLnBrk="1">
                <a:lnSpc>
                  <a:spcPct val="120000"/>
                </a:lnSpc>
                <a:defRPr/>
              </a:pPr>
              <a:endParaRPr lang="id-ID" sz="900" dirty="0">
                <a:latin typeface="Roboto Light" panose="02000000000000000000" pitchFamily="2" charset="0"/>
              </a:endParaRPr>
            </a:p>
          </p:txBody>
        </p:sp>
      </p:grpSp>
      <p:sp>
        <p:nvSpPr>
          <p:cNvPr id="19" name="AutoShape 17"/>
          <p:cNvSpPr>
            <a:spLocks/>
          </p:cNvSpPr>
          <p:nvPr/>
        </p:nvSpPr>
        <p:spPr bwMode="auto">
          <a:xfrm rot="-368024">
            <a:off x="7314521" y="2416484"/>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0" name="AutoShape 18"/>
          <p:cNvSpPr>
            <a:spLocks/>
          </p:cNvSpPr>
          <p:nvPr/>
        </p:nvSpPr>
        <p:spPr bwMode="auto">
          <a:xfrm>
            <a:off x="8997137" y="4735133"/>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1" name="AutoShape 19"/>
          <p:cNvSpPr>
            <a:spLocks/>
          </p:cNvSpPr>
          <p:nvPr/>
        </p:nvSpPr>
        <p:spPr bwMode="auto">
          <a:xfrm rot="18263087" flipH="1">
            <a:off x="1218062" y="2639561"/>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2" name="AutoShape 20"/>
          <p:cNvSpPr>
            <a:spLocks/>
          </p:cNvSpPr>
          <p:nvPr/>
        </p:nvSpPr>
        <p:spPr bwMode="auto">
          <a:xfrm>
            <a:off x="7797697" y="5757871"/>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3" name="AutoShape 21"/>
          <p:cNvSpPr>
            <a:spLocks/>
          </p:cNvSpPr>
          <p:nvPr/>
        </p:nvSpPr>
        <p:spPr bwMode="auto">
          <a:xfrm>
            <a:off x="455612" y="532090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4" name="AutoShape 19">
            <a:extLst>
              <a:ext uri="{FF2B5EF4-FFF2-40B4-BE49-F238E27FC236}">
                <a16:creationId xmlns:a16="http://schemas.microsoft.com/office/drawing/2014/main" id="{E6D85C20-CAA0-8352-B876-3CC927D27CC7}"/>
              </a:ext>
            </a:extLst>
          </p:cNvPr>
          <p:cNvSpPr>
            <a:spLocks/>
          </p:cNvSpPr>
          <p:nvPr/>
        </p:nvSpPr>
        <p:spPr bwMode="auto">
          <a:xfrm rot="18900000" flipH="1">
            <a:off x="4424990" y="1741550"/>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5" name="AutoShape 21">
            <a:extLst>
              <a:ext uri="{FF2B5EF4-FFF2-40B4-BE49-F238E27FC236}">
                <a16:creationId xmlns:a16="http://schemas.microsoft.com/office/drawing/2014/main" id="{CEF55248-EC83-2BE3-B53C-F8350E8BE03B}"/>
              </a:ext>
            </a:extLst>
          </p:cNvPr>
          <p:cNvSpPr>
            <a:spLocks/>
          </p:cNvSpPr>
          <p:nvPr/>
        </p:nvSpPr>
        <p:spPr bwMode="auto">
          <a:xfrm>
            <a:off x="2255583" y="160626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6" name="AutoShape 18">
            <a:extLst>
              <a:ext uri="{FF2B5EF4-FFF2-40B4-BE49-F238E27FC236}">
                <a16:creationId xmlns:a16="http://schemas.microsoft.com/office/drawing/2014/main" id="{AD257BC9-F28B-C78D-A8BF-48D4E04EC4D3}"/>
              </a:ext>
            </a:extLst>
          </p:cNvPr>
          <p:cNvSpPr>
            <a:spLocks/>
          </p:cNvSpPr>
          <p:nvPr/>
        </p:nvSpPr>
        <p:spPr bwMode="auto">
          <a:xfrm>
            <a:off x="9094492" y="2049715"/>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7" name="AutoShape 20">
            <a:extLst>
              <a:ext uri="{FF2B5EF4-FFF2-40B4-BE49-F238E27FC236}">
                <a16:creationId xmlns:a16="http://schemas.microsoft.com/office/drawing/2014/main" id="{B785A905-E027-856B-4CC2-0561BE4F1222}"/>
              </a:ext>
            </a:extLst>
          </p:cNvPr>
          <p:cNvSpPr>
            <a:spLocks/>
          </p:cNvSpPr>
          <p:nvPr/>
        </p:nvSpPr>
        <p:spPr bwMode="auto">
          <a:xfrm>
            <a:off x="9751886" y="3538538"/>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8" name="AutoShape 17">
            <a:extLst>
              <a:ext uri="{FF2B5EF4-FFF2-40B4-BE49-F238E27FC236}">
                <a16:creationId xmlns:a16="http://schemas.microsoft.com/office/drawing/2014/main" id="{81B65F78-47C1-ACC4-C37D-1AFE2ED94A17}"/>
              </a:ext>
            </a:extLst>
          </p:cNvPr>
          <p:cNvSpPr>
            <a:spLocks/>
          </p:cNvSpPr>
          <p:nvPr/>
        </p:nvSpPr>
        <p:spPr bwMode="auto">
          <a:xfrm rot="19731743">
            <a:off x="6126375" y="1279332"/>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9" name="AutoShape 19">
            <a:extLst>
              <a:ext uri="{FF2B5EF4-FFF2-40B4-BE49-F238E27FC236}">
                <a16:creationId xmlns:a16="http://schemas.microsoft.com/office/drawing/2014/main" id="{DD066E56-6AC3-A4C5-6AD8-4F4E8B035724}"/>
              </a:ext>
            </a:extLst>
          </p:cNvPr>
          <p:cNvSpPr>
            <a:spLocks/>
          </p:cNvSpPr>
          <p:nvPr/>
        </p:nvSpPr>
        <p:spPr bwMode="auto">
          <a:xfrm rot="18900000" flipH="1">
            <a:off x="1566532" y="4046266"/>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pic>
        <p:nvPicPr>
          <p:cNvPr id="3076" name="Picture 4" descr="Você sabe o que é SESMT? - Blog Seton">
            <a:extLst>
              <a:ext uri="{FF2B5EF4-FFF2-40B4-BE49-F238E27FC236}">
                <a16:creationId xmlns:a16="http://schemas.microsoft.com/office/drawing/2014/main" id="{B4970643-E4E5-0E8F-ACE4-9ED40713C8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73" t="19365" r="17470" b="19410"/>
          <a:stretch/>
        </p:blipFill>
        <p:spPr bwMode="auto">
          <a:xfrm>
            <a:off x="5550238" y="4425496"/>
            <a:ext cx="1091523" cy="1028820"/>
          </a:xfrm>
          <a:prstGeom prst="rect">
            <a:avLst/>
          </a:prstGeom>
          <a:noFill/>
          <a:scene3d>
            <a:camera prst="perspectiveRelaxed"/>
            <a:lightRig rig="threePt" dir="t"/>
          </a:scene3d>
          <a:extLst>
            <a:ext uri="{909E8E84-426E-40DD-AFC4-6F175D3DCCD1}">
              <a14:hiddenFill xmlns:a14="http://schemas.microsoft.com/office/drawing/2010/main">
                <a:solidFill>
                  <a:srgbClr val="FFFFFF"/>
                </a:solidFill>
              </a14:hiddenFill>
            </a:ext>
          </a:extLst>
        </p:spPr>
      </p:pic>
      <p:sp>
        <p:nvSpPr>
          <p:cNvPr id="10" name="文本框 1">
            <a:extLst>
              <a:ext uri="{FF2B5EF4-FFF2-40B4-BE49-F238E27FC236}">
                <a16:creationId xmlns:a16="http://schemas.microsoft.com/office/drawing/2014/main" id="{3E33E946-6E39-5C5A-E61C-014EA0B88546}"/>
              </a:ext>
            </a:extLst>
          </p:cNvPr>
          <p:cNvSpPr txBox="1"/>
          <p:nvPr/>
        </p:nvSpPr>
        <p:spPr>
          <a:xfrm>
            <a:off x="838008" y="563830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A</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4" name="文本框 1">
            <a:extLst>
              <a:ext uri="{FF2B5EF4-FFF2-40B4-BE49-F238E27FC236}">
                <a16:creationId xmlns:a16="http://schemas.microsoft.com/office/drawing/2014/main" id="{A204EFA7-4A7B-90AF-E44D-6F4F9CB9C6D5}"/>
              </a:ext>
            </a:extLst>
          </p:cNvPr>
          <p:cNvSpPr txBox="1"/>
          <p:nvPr/>
        </p:nvSpPr>
        <p:spPr>
          <a:xfrm>
            <a:off x="1827906" y="435513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B</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3" name="文本框 1">
            <a:extLst>
              <a:ext uri="{FF2B5EF4-FFF2-40B4-BE49-F238E27FC236}">
                <a16:creationId xmlns:a16="http://schemas.microsoft.com/office/drawing/2014/main" id="{8252473E-4DFC-D4F2-75AC-BBBA2D3D9303}"/>
              </a:ext>
            </a:extLst>
          </p:cNvPr>
          <p:cNvSpPr txBox="1"/>
          <p:nvPr/>
        </p:nvSpPr>
        <p:spPr>
          <a:xfrm>
            <a:off x="1424907" y="2991048"/>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C</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4" name="文本框 1">
            <a:extLst>
              <a:ext uri="{FF2B5EF4-FFF2-40B4-BE49-F238E27FC236}">
                <a16:creationId xmlns:a16="http://schemas.microsoft.com/office/drawing/2014/main" id="{5DCAC47A-E467-8A50-B00B-AE924CFB01E2}"/>
              </a:ext>
            </a:extLst>
          </p:cNvPr>
          <p:cNvSpPr txBox="1"/>
          <p:nvPr/>
        </p:nvSpPr>
        <p:spPr>
          <a:xfrm>
            <a:off x="2604710" y="1890946"/>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D</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5" name="文本框 1">
            <a:extLst>
              <a:ext uri="{FF2B5EF4-FFF2-40B4-BE49-F238E27FC236}">
                <a16:creationId xmlns:a16="http://schemas.microsoft.com/office/drawing/2014/main" id="{37C67D43-F242-9266-6815-6E2E7F579018}"/>
              </a:ext>
            </a:extLst>
          </p:cNvPr>
          <p:cNvSpPr txBox="1"/>
          <p:nvPr/>
        </p:nvSpPr>
        <p:spPr>
          <a:xfrm>
            <a:off x="4667021" y="198419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E</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6" name="文本框 1">
            <a:extLst>
              <a:ext uri="{FF2B5EF4-FFF2-40B4-BE49-F238E27FC236}">
                <a16:creationId xmlns:a16="http://schemas.microsoft.com/office/drawing/2014/main" id="{8F3BE20A-0BEB-9EDC-0E80-0D16CD48AD48}"/>
              </a:ext>
            </a:extLst>
          </p:cNvPr>
          <p:cNvSpPr txBox="1"/>
          <p:nvPr/>
        </p:nvSpPr>
        <p:spPr>
          <a:xfrm>
            <a:off x="6496408" y="1646395"/>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F</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7" name="文本框 1">
            <a:extLst>
              <a:ext uri="{FF2B5EF4-FFF2-40B4-BE49-F238E27FC236}">
                <a16:creationId xmlns:a16="http://schemas.microsoft.com/office/drawing/2014/main" id="{392A4489-1EFC-712A-7F22-B435EAB56116}"/>
              </a:ext>
            </a:extLst>
          </p:cNvPr>
          <p:cNvSpPr txBox="1"/>
          <p:nvPr/>
        </p:nvSpPr>
        <p:spPr>
          <a:xfrm>
            <a:off x="7721297" y="275748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G</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8" name="文本框 1">
            <a:extLst>
              <a:ext uri="{FF2B5EF4-FFF2-40B4-BE49-F238E27FC236}">
                <a16:creationId xmlns:a16="http://schemas.microsoft.com/office/drawing/2014/main" id="{0EB9F9AC-1C46-FE3D-E890-A674E2A5915F}"/>
              </a:ext>
            </a:extLst>
          </p:cNvPr>
          <p:cNvSpPr txBox="1"/>
          <p:nvPr/>
        </p:nvSpPr>
        <p:spPr>
          <a:xfrm>
            <a:off x="9456274" y="234502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H</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9" name="文本框 1">
            <a:extLst>
              <a:ext uri="{FF2B5EF4-FFF2-40B4-BE49-F238E27FC236}">
                <a16:creationId xmlns:a16="http://schemas.microsoft.com/office/drawing/2014/main" id="{ED9407C4-4F80-C3B3-EF1A-4CA0158AE594}"/>
              </a:ext>
            </a:extLst>
          </p:cNvPr>
          <p:cNvSpPr txBox="1"/>
          <p:nvPr/>
        </p:nvSpPr>
        <p:spPr>
          <a:xfrm>
            <a:off x="9957140" y="369620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I</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1" name="文本框 1">
            <a:extLst>
              <a:ext uri="{FF2B5EF4-FFF2-40B4-BE49-F238E27FC236}">
                <a16:creationId xmlns:a16="http://schemas.microsoft.com/office/drawing/2014/main" id="{035700C2-4A8B-A944-51FE-CE36BE16F522}"/>
              </a:ext>
            </a:extLst>
          </p:cNvPr>
          <p:cNvSpPr txBox="1"/>
          <p:nvPr/>
        </p:nvSpPr>
        <p:spPr>
          <a:xfrm>
            <a:off x="9411833" y="503289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J</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2" name="文本框 1">
            <a:extLst>
              <a:ext uri="{FF2B5EF4-FFF2-40B4-BE49-F238E27FC236}">
                <a16:creationId xmlns:a16="http://schemas.microsoft.com/office/drawing/2014/main" id="{5B8F38D8-362D-7A05-93DA-9A8BD61B6707}"/>
              </a:ext>
            </a:extLst>
          </p:cNvPr>
          <p:cNvSpPr txBox="1"/>
          <p:nvPr/>
        </p:nvSpPr>
        <p:spPr>
          <a:xfrm>
            <a:off x="7972677" y="593068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K</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pic>
        <p:nvPicPr>
          <p:cNvPr id="27" name="Imagem 26" descr="Uma imagem contendo Texto&#10;&#10;Descrição gerada automaticamente">
            <a:extLst>
              <a:ext uri="{FF2B5EF4-FFF2-40B4-BE49-F238E27FC236}">
                <a16:creationId xmlns:a16="http://schemas.microsoft.com/office/drawing/2014/main" id="{7317A408-DB4F-41EE-F627-41EE7BEDD899}"/>
              </a:ext>
            </a:extLst>
          </p:cNvPr>
          <p:cNvPicPr>
            <a:picLocks noChangeAspect="1"/>
          </p:cNvPicPr>
          <p:nvPr/>
        </p:nvPicPr>
        <p:blipFill>
          <a:blip r:embed="rId4"/>
          <a:stretch>
            <a:fillRect/>
          </a:stretch>
        </p:blipFill>
        <p:spPr>
          <a:xfrm>
            <a:off x="9916886" y="88231"/>
            <a:ext cx="1934285" cy="551218"/>
          </a:xfrm>
          <a:prstGeom prst="rect">
            <a:avLst/>
          </a:prstGeom>
        </p:spPr>
      </p:pic>
    </p:spTree>
    <p:extLst>
      <p:ext uri="{BB962C8B-B14F-4D97-AF65-F5344CB8AC3E}">
        <p14:creationId xmlns:p14="http://schemas.microsoft.com/office/powerpoint/2010/main" val="383542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CB330E4D-7A20-4E43-5280-B2299F1035E2}"/>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grpSp>
        <p:nvGrpSpPr>
          <p:cNvPr id="11" name="Group 9"/>
          <p:cNvGrpSpPr>
            <a:grpSpLocks/>
          </p:cNvGrpSpPr>
          <p:nvPr/>
        </p:nvGrpSpPr>
        <p:grpSpPr bwMode="auto">
          <a:xfrm>
            <a:off x="3948509" y="3884613"/>
            <a:ext cx="4294981" cy="2583656"/>
            <a:chOff x="-1" y="-1"/>
            <a:chExt cx="8589752" cy="5166707"/>
          </a:xfrm>
        </p:grpSpPr>
        <p:sp>
          <p:nvSpPr>
            <p:cNvPr id="12" name="AutoShape 10"/>
            <p:cNvSpPr>
              <a:spLocks/>
            </p:cNvSpPr>
            <p:nvPr/>
          </p:nvSpPr>
          <p:spPr bwMode="auto">
            <a:xfrm>
              <a:off x="-1" y="207938"/>
              <a:ext cx="8589752" cy="4958768"/>
            </a:xfrm>
            <a:custGeom>
              <a:avLst/>
              <a:gdLst>
                <a:gd name="T0" fmla="*/ 4294672 w 21063"/>
                <a:gd name="T1" fmla="*/ 2553717 h 20765"/>
                <a:gd name="T2" fmla="*/ 4294672 w 21063"/>
                <a:gd name="T3" fmla="*/ 2553717 h 20765"/>
                <a:gd name="T4" fmla="*/ 4294672 w 21063"/>
                <a:gd name="T5" fmla="*/ 2553717 h 20765"/>
                <a:gd name="T6" fmla="*/ 4294672 w 21063"/>
                <a:gd name="T7" fmla="*/ 2553717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5"/>
                  </a:lnTo>
                  <a:cubicBezTo>
                    <a:pt x="165" y="9355"/>
                    <a:pt x="-239" y="9744"/>
                    <a:pt x="216" y="10500"/>
                  </a:cubicBezTo>
                  <a:lnTo>
                    <a:pt x="7673" y="20432"/>
                  </a:lnTo>
                  <a:cubicBezTo>
                    <a:pt x="7673" y="20432"/>
                    <a:pt x="8175" y="21288"/>
                    <a:pt x="9125" y="20252"/>
                  </a:cubicBezTo>
                  <a:lnTo>
                    <a:pt x="20916" y="5391"/>
                  </a:lnTo>
                  <a:cubicBezTo>
                    <a:pt x="20916" y="5391"/>
                    <a:pt x="21361" y="4383"/>
                    <a:pt x="20701" y="3843"/>
                  </a:cubicBezTo>
                  <a:lnTo>
                    <a:pt x="12871" y="185"/>
                  </a:lnTo>
                  <a:cubicBezTo>
                    <a:pt x="12871" y="185"/>
                    <a:pt x="12317" y="-311"/>
                    <a:pt x="11525" y="320"/>
                  </a:cubicBezTo>
                  <a:close/>
                </a:path>
              </a:pathLst>
            </a:custGeom>
            <a:solidFill>
              <a:srgbClr val="929598"/>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3" name="AutoShape 11"/>
            <p:cNvSpPr>
              <a:spLocks/>
            </p:cNvSpPr>
            <p:nvPr/>
          </p:nvSpPr>
          <p:spPr bwMode="auto">
            <a:xfrm>
              <a:off x="-1" y="166667"/>
              <a:ext cx="8589752" cy="4958768"/>
            </a:xfrm>
            <a:custGeom>
              <a:avLst/>
              <a:gdLst>
                <a:gd name="T0" fmla="*/ 4294672 w 21063"/>
                <a:gd name="T1" fmla="*/ 2553702 h 20765"/>
                <a:gd name="T2" fmla="*/ 4294672 w 21063"/>
                <a:gd name="T3" fmla="*/ 2553702 h 20765"/>
                <a:gd name="T4" fmla="*/ 4294672 w 21063"/>
                <a:gd name="T5" fmla="*/ 2553702 h 20765"/>
                <a:gd name="T6" fmla="*/ 4294672 w 21063"/>
                <a:gd name="T7" fmla="*/ 2553702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4"/>
                  </a:lnTo>
                  <a:cubicBezTo>
                    <a:pt x="165" y="9354"/>
                    <a:pt x="-239" y="9743"/>
                    <a:pt x="216" y="10500"/>
                  </a:cubicBezTo>
                  <a:lnTo>
                    <a:pt x="7673" y="20432"/>
                  </a:lnTo>
                  <a:cubicBezTo>
                    <a:pt x="7673" y="20432"/>
                    <a:pt x="8175" y="21289"/>
                    <a:pt x="9125" y="20251"/>
                  </a:cubicBezTo>
                  <a:lnTo>
                    <a:pt x="20916" y="5391"/>
                  </a:lnTo>
                  <a:cubicBezTo>
                    <a:pt x="20916" y="5391"/>
                    <a:pt x="21361" y="4384"/>
                    <a:pt x="20701" y="3842"/>
                  </a:cubicBezTo>
                  <a:lnTo>
                    <a:pt x="12871" y="184"/>
                  </a:lnTo>
                  <a:cubicBezTo>
                    <a:pt x="12871" y="184"/>
                    <a:pt x="12317" y="-311"/>
                    <a:pt x="11525" y="320"/>
                  </a:cubicBezTo>
                  <a:close/>
                </a:path>
              </a:pathLst>
            </a:custGeom>
            <a:solidFill>
              <a:srgbClr val="D1D3D5"/>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4" name="AutoShape 12"/>
            <p:cNvSpPr>
              <a:spLocks/>
            </p:cNvSpPr>
            <p:nvPr/>
          </p:nvSpPr>
          <p:spPr bwMode="auto">
            <a:xfrm>
              <a:off x="-1" y="-1"/>
              <a:ext cx="8573877" cy="4927022"/>
            </a:xfrm>
            <a:custGeom>
              <a:avLst/>
              <a:gdLst>
                <a:gd name="T0" fmla="*/ 4286435 w 21151"/>
                <a:gd name="T1" fmla="*/ 2537166 h 20765"/>
                <a:gd name="T2" fmla="*/ 4286435 w 21151"/>
                <a:gd name="T3" fmla="*/ 2537166 h 20765"/>
                <a:gd name="T4" fmla="*/ 4286435 w 21151"/>
                <a:gd name="T5" fmla="*/ 2537166 h 20765"/>
                <a:gd name="T6" fmla="*/ 4286435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3" y="5057"/>
                    <a:pt x="20859" y="4649"/>
                  </a:cubicBezTo>
                  <a:lnTo>
                    <a:pt x="12789" y="185"/>
                  </a:lnTo>
                  <a:cubicBezTo>
                    <a:pt x="12789" y="185"/>
                    <a:pt x="12235" y="-311"/>
                    <a:pt x="11444" y="320"/>
                  </a:cubicBezTo>
                  <a:close/>
                </a:path>
              </a:pathLst>
            </a:custGeom>
            <a:solidFill>
              <a:srgbClr val="B7B9BC"/>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5" name="AutoShape 13"/>
            <p:cNvSpPr>
              <a:spLocks/>
            </p:cNvSpPr>
            <p:nvPr/>
          </p:nvSpPr>
          <p:spPr bwMode="auto">
            <a:xfrm>
              <a:off x="-1" y="-1"/>
              <a:ext cx="8573877" cy="4927022"/>
            </a:xfrm>
            <a:custGeom>
              <a:avLst/>
              <a:gdLst>
                <a:gd name="T0" fmla="*/ 4286441 w 21151"/>
                <a:gd name="T1" fmla="*/ 2537166 h 20765"/>
                <a:gd name="T2" fmla="*/ 4286441 w 21151"/>
                <a:gd name="T3" fmla="*/ 2537166 h 20765"/>
                <a:gd name="T4" fmla="*/ 4286441 w 21151"/>
                <a:gd name="T5" fmla="*/ 2537166 h 20765"/>
                <a:gd name="T6" fmla="*/ 4286441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4" y="5057"/>
                    <a:pt x="20859" y="4649"/>
                  </a:cubicBezTo>
                  <a:lnTo>
                    <a:pt x="12789" y="185"/>
                  </a:lnTo>
                  <a:cubicBezTo>
                    <a:pt x="12789" y="185"/>
                    <a:pt x="12235" y="-311"/>
                    <a:pt x="11444" y="320"/>
                  </a:cubicBez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6" name="AutoShape 14"/>
            <p:cNvSpPr>
              <a:spLocks/>
            </p:cNvSpPr>
            <p:nvPr/>
          </p:nvSpPr>
          <p:spPr bwMode="auto">
            <a:xfrm>
              <a:off x="41273" y="-1"/>
              <a:ext cx="8429419" cy="4842895"/>
            </a:xfrm>
            <a:custGeom>
              <a:avLst/>
              <a:gdLst>
                <a:gd name="T0" fmla="*/ 4214892 w 21166"/>
                <a:gd name="T1" fmla="*/ 2493835 h 20765"/>
                <a:gd name="T2" fmla="*/ 4214892 w 21166"/>
                <a:gd name="T3" fmla="*/ 2493835 h 20765"/>
                <a:gd name="T4" fmla="*/ 4214892 w 21166"/>
                <a:gd name="T5" fmla="*/ 2493835 h 20765"/>
                <a:gd name="T6" fmla="*/ 4214892 w 21166"/>
                <a:gd name="T7" fmla="*/ 2493835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6" h="20765">
                  <a:moveTo>
                    <a:pt x="11460" y="320"/>
                  </a:moveTo>
                  <a:lnTo>
                    <a:pt x="528" y="9699"/>
                  </a:lnTo>
                  <a:cubicBezTo>
                    <a:pt x="528" y="9699"/>
                    <a:pt x="-198" y="10218"/>
                    <a:pt x="52" y="10827"/>
                  </a:cubicBezTo>
                  <a:lnTo>
                    <a:pt x="7604" y="20432"/>
                  </a:lnTo>
                  <a:cubicBezTo>
                    <a:pt x="7604" y="20432"/>
                    <a:pt x="8106" y="21288"/>
                    <a:pt x="9057" y="20251"/>
                  </a:cubicBezTo>
                  <a:lnTo>
                    <a:pt x="21045" y="5551"/>
                  </a:lnTo>
                  <a:cubicBezTo>
                    <a:pt x="21045" y="5551"/>
                    <a:pt x="21402" y="5010"/>
                    <a:pt x="20887" y="4649"/>
                  </a:cubicBezTo>
                  <a:lnTo>
                    <a:pt x="12806" y="185"/>
                  </a:lnTo>
                  <a:cubicBezTo>
                    <a:pt x="12806" y="185"/>
                    <a:pt x="12252" y="-311"/>
                    <a:pt x="11460" y="320"/>
                  </a:cubicBezTo>
                  <a:close/>
                </a:path>
              </a:pathLst>
            </a:custGeom>
            <a:solidFill>
              <a:srgbClr val="020202"/>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pic>
          <p:nvPicPr>
            <p:cNvPr id="17" name="Picture 15" descr="shutte3rstock_8702847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693" y="249208"/>
              <a:ext cx="7003879" cy="4046062"/>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pic>
        <p:sp>
          <p:nvSpPr>
            <p:cNvPr id="18" name="AutoShape 16"/>
            <p:cNvSpPr>
              <a:spLocks/>
            </p:cNvSpPr>
            <p:nvPr/>
          </p:nvSpPr>
          <p:spPr bwMode="auto">
            <a:xfrm>
              <a:off x="725468" y="257144"/>
              <a:ext cx="7089602" cy="4066698"/>
            </a:xfrm>
            <a:custGeom>
              <a:avLst/>
              <a:gdLst>
                <a:gd name="T0" fmla="*/ 3544719 w 21600"/>
                <a:gd name="T1" fmla="*/ 2033324 h 21600"/>
                <a:gd name="T2" fmla="*/ 3544719 w 21600"/>
                <a:gd name="T3" fmla="*/ 2033324 h 21600"/>
                <a:gd name="T4" fmla="*/ 3544719 w 21600"/>
                <a:gd name="T5" fmla="*/ 2033324 h 21600"/>
                <a:gd name="T6" fmla="*/ 3544719 w 21600"/>
                <a:gd name="T7" fmla="*/ 203332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1364"/>
                  </a:moveTo>
                  <a:lnTo>
                    <a:pt x="12545" y="0"/>
                  </a:lnTo>
                  <a:lnTo>
                    <a:pt x="21600" y="5721"/>
                  </a:lnTo>
                  <a:lnTo>
                    <a:pt x="8562" y="21599"/>
                  </a:lnTo>
                  <a:lnTo>
                    <a:pt x="0" y="11364"/>
                  </a:ln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0" tIns="0" rIns="0" bIns="0" anchor="ctr"/>
            <a:lstStyle/>
            <a:p>
              <a:pPr algn="r" eaLnBrk="1">
                <a:lnSpc>
                  <a:spcPct val="120000"/>
                </a:lnSpc>
                <a:defRPr/>
              </a:pPr>
              <a:endParaRPr lang="id-ID" sz="900" dirty="0">
                <a:latin typeface="Roboto Light" panose="02000000000000000000" pitchFamily="2" charset="0"/>
              </a:endParaRPr>
            </a:p>
          </p:txBody>
        </p:sp>
      </p:grpSp>
      <p:sp>
        <p:nvSpPr>
          <p:cNvPr id="19" name="AutoShape 17"/>
          <p:cNvSpPr>
            <a:spLocks/>
          </p:cNvSpPr>
          <p:nvPr/>
        </p:nvSpPr>
        <p:spPr bwMode="auto">
          <a:xfrm rot="-368024">
            <a:off x="7314521" y="2416484"/>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0" name="AutoShape 18"/>
          <p:cNvSpPr>
            <a:spLocks/>
          </p:cNvSpPr>
          <p:nvPr/>
        </p:nvSpPr>
        <p:spPr bwMode="auto">
          <a:xfrm>
            <a:off x="8997137" y="4735133"/>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1" name="AutoShape 19"/>
          <p:cNvSpPr>
            <a:spLocks/>
          </p:cNvSpPr>
          <p:nvPr/>
        </p:nvSpPr>
        <p:spPr bwMode="auto">
          <a:xfrm rot="18263087" flipH="1">
            <a:off x="1218062" y="2639561"/>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2" name="AutoShape 20"/>
          <p:cNvSpPr>
            <a:spLocks/>
          </p:cNvSpPr>
          <p:nvPr/>
        </p:nvSpPr>
        <p:spPr bwMode="auto">
          <a:xfrm>
            <a:off x="7797697" y="5757871"/>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3" name="AutoShape 21"/>
          <p:cNvSpPr>
            <a:spLocks/>
          </p:cNvSpPr>
          <p:nvPr/>
        </p:nvSpPr>
        <p:spPr bwMode="auto">
          <a:xfrm>
            <a:off x="455612" y="532090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4" name="AutoShape 19">
            <a:extLst>
              <a:ext uri="{FF2B5EF4-FFF2-40B4-BE49-F238E27FC236}">
                <a16:creationId xmlns:a16="http://schemas.microsoft.com/office/drawing/2014/main" id="{E6D85C20-CAA0-8352-B876-3CC927D27CC7}"/>
              </a:ext>
            </a:extLst>
          </p:cNvPr>
          <p:cNvSpPr>
            <a:spLocks/>
          </p:cNvSpPr>
          <p:nvPr/>
        </p:nvSpPr>
        <p:spPr bwMode="auto">
          <a:xfrm rot="18900000" flipH="1">
            <a:off x="4424990" y="1741550"/>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5" name="AutoShape 21">
            <a:extLst>
              <a:ext uri="{FF2B5EF4-FFF2-40B4-BE49-F238E27FC236}">
                <a16:creationId xmlns:a16="http://schemas.microsoft.com/office/drawing/2014/main" id="{CEF55248-EC83-2BE3-B53C-F8350E8BE03B}"/>
              </a:ext>
            </a:extLst>
          </p:cNvPr>
          <p:cNvSpPr>
            <a:spLocks/>
          </p:cNvSpPr>
          <p:nvPr/>
        </p:nvSpPr>
        <p:spPr bwMode="auto">
          <a:xfrm>
            <a:off x="2255583" y="160626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6" name="AutoShape 18">
            <a:extLst>
              <a:ext uri="{FF2B5EF4-FFF2-40B4-BE49-F238E27FC236}">
                <a16:creationId xmlns:a16="http://schemas.microsoft.com/office/drawing/2014/main" id="{AD257BC9-F28B-C78D-A8BF-48D4E04EC4D3}"/>
              </a:ext>
            </a:extLst>
          </p:cNvPr>
          <p:cNvSpPr>
            <a:spLocks/>
          </p:cNvSpPr>
          <p:nvPr/>
        </p:nvSpPr>
        <p:spPr bwMode="auto">
          <a:xfrm>
            <a:off x="9094492" y="2049715"/>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7" name="AutoShape 20">
            <a:extLst>
              <a:ext uri="{FF2B5EF4-FFF2-40B4-BE49-F238E27FC236}">
                <a16:creationId xmlns:a16="http://schemas.microsoft.com/office/drawing/2014/main" id="{B785A905-E027-856B-4CC2-0561BE4F1222}"/>
              </a:ext>
            </a:extLst>
          </p:cNvPr>
          <p:cNvSpPr>
            <a:spLocks/>
          </p:cNvSpPr>
          <p:nvPr/>
        </p:nvSpPr>
        <p:spPr bwMode="auto">
          <a:xfrm>
            <a:off x="9751886" y="3538538"/>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8" name="AutoShape 17">
            <a:extLst>
              <a:ext uri="{FF2B5EF4-FFF2-40B4-BE49-F238E27FC236}">
                <a16:creationId xmlns:a16="http://schemas.microsoft.com/office/drawing/2014/main" id="{81B65F78-47C1-ACC4-C37D-1AFE2ED94A17}"/>
              </a:ext>
            </a:extLst>
          </p:cNvPr>
          <p:cNvSpPr>
            <a:spLocks/>
          </p:cNvSpPr>
          <p:nvPr/>
        </p:nvSpPr>
        <p:spPr bwMode="auto">
          <a:xfrm rot="19731743">
            <a:off x="6126375" y="1279332"/>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9" name="AutoShape 19">
            <a:extLst>
              <a:ext uri="{FF2B5EF4-FFF2-40B4-BE49-F238E27FC236}">
                <a16:creationId xmlns:a16="http://schemas.microsoft.com/office/drawing/2014/main" id="{DD066E56-6AC3-A4C5-6AD8-4F4E8B035724}"/>
              </a:ext>
            </a:extLst>
          </p:cNvPr>
          <p:cNvSpPr>
            <a:spLocks/>
          </p:cNvSpPr>
          <p:nvPr/>
        </p:nvSpPr>
        <p:spPr bwMode="auto">
          <a:xfrm rot="18900000" flipH="1">
            <a:off x="1566532" y="4046266"/>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pic>
        <p:nvPicPr>
          <p:cNvPr id="3076" name="Picture 4" descr="Você sabe o que é SESMT? - Blog Seton">
            <a:extLst>
              <a:ext uri="{FF2B5EF4-FFF2-40B4-BE49-F238E27FC236}">
                <a16:creationId xmlns:a16="http://schemas.microsoft.com/office/drawing/2014/main" id="{B4970643-E4E5-0E8F-ACE4-9ED40713C8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73" t="19365" r="17470" b="19410"/>
          <a:stretch/>
        </p:blipFill>
        <p:spPr bwMode="auto">
          <a:xfrm>
            <a:off x="5550238" y="4425496"/>
            <a:ext cx="1091523" cy="1028820"/>
          </a:xfrm>
          <a:prstGeom prst="rect">
            <a:avLst/>
          </a:prstGeom>
          <a:noFill/>
          <a:scene3d>
            <a:camera prst="perspectiveRelaxed"/>
            <a:lightRig rig="threePt" dir="t"/>
          </a:scene3d>
          <a:extLst>
            <a:ext uri="{909E8E84-426E-40DD-AFC4-6F175D3DCCD1}">
              <a14:hiddenFill xmlns:a14="http://schemas.microsoft.com/office/drawing/2010/main">
                <a:solidFill>
                  <a:srgbClr val="FFFFFF"/>
                </a:solidFill>
              </a14:hiddenFill>
            </a:ext>
          </a:extLst>
        </p:spPr>
      </p:pic>
      <p:sp>
        <p:nvSpPr>
          <p:cNvPr id="10" name="文本框 1">
            <a:extLst>
              <a:ext uri="{FF2B5EF4-FFF2-40B4-BE49-F238E27FC236}">
                <a16:creationId xmlns:a16="http://schemas.microsoft.com/office/drawing/2014/main" id="{3E33E946-6E39-5C5A-E61C-014EA0B88546}"/>
              </a:ext>
            </a:extLst>
          </p:cNvPr>
          <p:cNvSpPr txBox="1"/>
          <p:nvPr/>
        </p:nvSpPr>
        <p:spPr>
          <a:xfrm>
            <a:off x="838008" y="563830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A</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4" name="文本框 1">
            <a:extLst>
              <a:ext uri="{FF2B5EF4-FFF2-40B4-BE49-F238E27FC236}">
                <a16:creationId xmlns:a16="http://schemas.microsoft.com/office/drawing/2014/main" id="{A204EFA7-4A7B-90AF-E44D-6F4F9CB9C6D5}"/>
              </a:ext>
            </a:extLst>
          </p:cNvPr>
          <p:cNvSpPr txBox="1"/>
          <p:nvPr/>
        </p:nvSpPr>
        <p:spPr>
          <a:xfrm>
            <a:off x="1827906" y="435513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B</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3" name="文本框 1">
            <a:extLst>
              <a:ext uri="{FF2B5EF4-FFF2-40B4-BE49-F238E27FC236}">
                <a16:creationId xmlns:a16="http://schemas.microsoft.com/office/drawing/2014/main" id="{8252473E-4DFC-D4F2-75AC-BBBA2D3D9303}"/>
              </a:ext>
            </a:extLst>
          </p:cNvPr>
          <p:cNvSpPr txBox="1"/>
          <p:nvPr/>
        </p:nvSpPr>
        <p:spPr>
          <a:xfrm>
            <a:off x="1424907" y="2991048"/>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C</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4" name="文本框 1">
            <a:extLst>
              <a:ext uri="{FF2B5EF4-FFF2-40B4-BE49-F238E27FC236}">
                <a16:creationId xmlns:a16="http://schemas.microsoft.com/office/drawing/2014/main" id="{5DCAC47A-E467-8A50-B00B-AE924CFB01E2}"/>
              </a:ext>
            </a:extLst>
          </p:cNvPr>
          <p:cNvSpPr txBox="1"/>
          <p:nvPr/>
        </p:nvSpPr>
        <p:spPr>
          <a:xfrm>
            <a:off x="2604710" y="1890946"/>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D</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5" name="文本框 1">
            <a:extLst>
              <a:ext uri="{FF2B5EF4-FFF2-40B4-BE49-F238E27FC236}">
                <a16:creationId xmlns:a16="http://schemas.microsoft.com/office/drawing/2014/main" id="{37C67D43-F242-9266-6815-6E2E7F579018}"/>
              </a:ext>
            </a:extLst>
          </p:cNvPr>
          <p:cNvSpPr txBox="1"/>
          <p:nvPr/>
        </p:nvSpPr>
        <p:spPr>
          <a:xfrm>
            <a:off x="4667021" y="198419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E</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6" name="文本框 1">
            <a:extLst>
              <a:ext uri="{FF2B5EF4-FFF2-40B4-BE49-F238E27FC236}">
                <a16:creationId xmlns:a16="http://schemas.microsoft.com/office/drawing/2014/main" id="{8F3BE20A-0BEB-9EDC-0E80-0D16CD48AD48}"/>
              </a:ext>
            </a:extLst>
          </p:cNvPr>
          <p:cNvSpPr txBox="1"/>
          <p:nvPr/>
        </p:nvSpPr>
        <p:spPr>
          <a:xfrm>
            <a:off x="6496408" y="1646395"/>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F</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7" name="文本框 1">
            <a:extLst>
              <a:ext uri="{FF2B5EF4-FFF2-40B4-BE49-F238E27FC236}">
                <a16:creationId xmlns:a16="http://schemas.microsoft.com/office/drawing/2014/main" id="{392A4489-1EFC-712A-7F22-B435EAB56116}"/>
              </a:ext>
            </a:extLst>
          </p:cNvPr>
          <p:cNvSpPr txBox="1"/>
          <p:nvPr/>
        </p:nvSpPr>
        <p:spPr>
          <a:xfrm>
            <a:off x="7721297" y="275748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G</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8" name="文本框 1">
            <a:extLst>
              <a:ext uri="{FF2B5EF4-FFF2-40B4-BE49-F238E27FC236}">
                <a16:creationId xmlns:a16="http://schemas.microsoft.com/office/drawing/2014/main" id="{0EB9F9AC-1C46-FE3D-E890-A674E2A5915F}"/>
              </a:ext>
            </a:extLst>
          </p:cNvPr>
          <p:cNvSpPr txBox="1"/>
          <p:nvPr/>
        </p:nvSpPr>
        <p:spPr>
          <a:xfrm>
            <a:off x="9456274" y="234502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H</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9" name="文本框 1">
            <a:extLst>
              <a:ext uri="{FF2B5EF4-FFF2-40B4-BE49-F238E27FC236}">
                <a16:creationId xmlns:a16="http://schemas.microsoft.com/office/drawing/2014/main" id="{ED9407C4-4F80-C3B3-EF1A-4CA0158AE594}"/>
              </a:ext>
            </a:extLst>
          </p:cNvPr>
          <p:cNvSpPr txBox="1"/>
          <p:nvPr/>
        </p:nvSpPr>
        <p:spPr>
          <a:xfrm>
            <a:off x="9957140" y="369620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I</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1" name="文本框 1">
            <a:extLst>
              <a:ext uri="{FF2B5EF4-FFF2-40B4-BE49-F238E27FC236}">
                <a16:creationId xmlns:a16="http://schemas.microsoft.com/office/drawing/2014/main" id="{035700C2-4A8B-A944-51FE-CE36BE16F522}"/>
              </a:ext>
            </a:extLst>
          </p:cNvPr>
          <p:cNvSpPr txBox="1"/>
          <p:nvPr/>
        </p:nvSpPr>
        <p:spPr>
          <a:xfrm>
            <a:off x="9411833" y="503289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J</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2" name="文本框 1">
            <a:extLst>
              <a:ext uri="{FF2B5EF4-FFF2-40B4-BE49-F238E27FC236}">
                <a16:creationId xmlns:a16="http://schemas.microsoft.com/office/drawing/2014/main" id="{5B8F38D8-362D-7A05-93DA-9A8BD61B6707}"/>
              </a:ext>
            </a:extLst>
          </p:cNvPr>
          <p:cNvSpPr txBox="1"/>
          <p:nvPr/>
        </p:nvSpPr>
        <p:spPr>
          <a:xfrm>
            <a:off x="7972677" y="593068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K</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pic>
        <p:nvPicPr>
          <p:cNvPr id="27" name="Imagem 26" descr="Uma imagem contendo Texto&#10;&#10;Descrição gerada automaticamente">
            <a:extLst>
              <a:ext uri="{FF2B5EF4-FFF2-40B4-BE49-F238E27FC236}">
                <a16:creationId xmlns:a16="http://schemas.microsoft.com/office/drawing/2014/main" id="{BF681DFB-D73F-F353-E5B2-631074A62DFA}"/>
              </a:ext>
            </a:extLst>
          </p:cNvPr>
          <p:cNvPicPr>
            <a:picLocks noChangeAspect="1"/>
          </p:cNvPicPr>
          <p:nvPr/>
        </p:nvPicPr>
        <p:blipFill>
          <a:blip r:embed="rId4"/>
          <a:stretch>
            <a:fillRect/>
          </a:stretch>
        </p:blipFill>
        <p:spPr>
          <a:xfrm>
            <a:off x="9916886" y="88231"/>
            <a:ext cx="1934285" cy="551218"/>
          </a:xfrm>
          <a:prstGeom prst="rect">
            <a:avLst/>
          </a:prstGeom>
        </p:spPr>
      </p:pic>
    </p:spTree>
    <p:extLst>
      <p:ext uri="{BB962C8B-B14F-4D97-AF65-F5344CB8AC3E}">
        <p14:creationId xmlns:p14="http://schemas.microsoft.com/office/powerpoint/2010/main" val="265780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Simple Certificate Border Template With Blue Color, Simple Certificate  Border, Certificate Border, Templates PNG and Vector with Transparent  Background for Free Download">
            <a:extLst>
              <a:ext uri="{FF2B5EF4-FFF2-40B4-BE49-F238E27FC236}">
                <a16:creationId xmlns:a16="http://schemas.microsoft.com/office/drawing/2014/main" id="{92AB4190-5E2B-DD97-7437-CF4BAAF3E23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21" b="90512" l="1250" r="90000">
                        <a14:foregroundMark x1="11667" y1="12235" x2="11667" y2="12235"/>
                        <a14:foregroundMark x1="15417" y1="3620" x2="15417" y2="3620"/>
                        <a14:foregroundMark x1="21667" y1="5618" x2="21667" y2="5618"/>
                        <a14:foregroundMark x1="18167" y1="8989" x2="18167" y2="8989"/>
                        <a14:foregroundMark x1="14083" y1="5993" x2="5500" y2="18602"/>
                        <a14:foregroundMark x1="16583" y1="10237" x2="2000" y2="45194"/>
                        <a14:foregroundMark x1="1250" y1="82147" x2="2083" y2="90512"/>
                        <a14:foregroundMark x1="6000" y1="3121" x2="2167" y2="21598"/>
                        <a14:foregroundMark x1="7417" y1="49563" x2="5917" y2="62422"/>
                        <a14:foregroundMark x1="8500" y1="46692" x2="1500" y2="73034"/>
                        <a14:foregroundMark x1="3333" y1="70287" x2="2500" y2="90512"/>
                        <a14:foregroundMark x1="7750" y1="62297" x2="7750" y2="62297"/>
                        <a14:foregroundMark x1="8583" y1="60674" x2="8583" y2="60674"/>
                        <a14:foregroundMark x1="8917" y1="60300" x2="8917" y2="60300"/>
                        <a14:foregroundMark x1="9750" y1="58552" x2="9750" y2="58552"/>
                        <a14:foregroundMark x1="10167" y1="57678" x2="10167" y2="57678"/>
                        <a14:backgroundMark x1="35917" y1="19351" x2="36000" y2="22846"/>
                      </a14:backgroundRemoval>
                    </a14:imgEffect>
                  </a14:imgLayer>
                </a14:imgProps>
              </a:ext>
              <a:ext uri="{28A0092B-C50C-407E-A947-70E740481C1C}">
                <a14:useLocalDpi xmlns:a14="http://schemas.microsoft.com/office/drawing/2010/main" val="0"/>
              </a:ext>
            </a:extLst>
          </a:blip>
          <a:srcRect/>
          <a:stretch>
            <a:fillRect/>
          </a:stretch>
        </p:blipFill>
        <p:spPr bwMode="auto">
          <a:xfrm>
            <a:off x="20575" y="-61389"/>
            <a:ext cx="11994245" cy="6919389"/>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4F5AB8A9-957F-8B28-84E2-81ED316E7AAE}"/>
              </a:ext>
            </a:extLst>
          </p:cNvPr>
          <p:cNvSpPr/>
          <p:nvPr/>
        </p:nvSpPr>
        <p:spPr>
          <a:xfrm>
            <a:off x="7456277" y="4533744"/>
            <a:ext cx="4637754" cy="117209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515CD5F-67F9-50F5-89B0-612E7153B7D6}"/>
              </a:ext>
            </a:extLst>
          </p:cNvPr>
          <p:cNvSpPr/>
          <p:nvPr/>
        </p:nvSpPr>
        <p:spPr>
          <a:xfrm>
            <a:off x="7336970" y="4412640"/>
            <a:ext cx="4637754" cy="117209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116">
            <a:extLst>
              <a:ext uri="{FF2B5EF4-FFF2-40B4-BE49-F238E27FC236}">
                <a16:creationId xmlns:a16="http://schemas.microsoft.com/office/drawing/2014/main" id="{B57ADB5D-22FA-410F-B49B-A5E54B92D59B}"/>
              </a:ext>
            </a:extLst>
          </p:cNvPr>
          <p:cNvSpPr txBox="1"/>
          <p:nvPr/>
        </p:nvSpPr>
        <p:spPr>
          <a:xfrm>
            <a:off x="7253872" y="3219873"/>
            <a:ext cx="3599191" cy="1323439"/>
          </a:xfrm>
          <a:prstGeom prst="rect">
            <a:avLst/>
          </a:prstGeom>
          <a:noFill/>
        </p:spPr>
        <p:txBody>
          <a:bodyPr wrap="square" rtlCol="0" anchor="ctr">
            <a:spAutoFit/>
          </a:bodyPr>
          <a:lstStyle/>
          <a:p>
            <a:r>
              <a:rPr lang="en-US" altLang="ko-KR" sz="8000" dirty="0">
                <a:solidFill>
                  <a:schemeClr val="bg1"/>
                </a:solidFill>
                <a:latin typeface="Impact" panose="020B0806030902050204" pitchFamily="34" charset="0"/>
                <a:cs typeface="Arial" pitchFamily="34" charset="0"/>
              </a:rPr>
              <a:t>01</a:t>
            </a:r>
            <a:endParaRPr lang="ko-KR" altLang="en-US" sz="8000" dirty="0">
              <a:solidFill>
                <a:schemeClr val="bg1"/>
              </a:solidFill>
              <a:latin typeface="Impact" panose="020B0806030902050204" pitchFamily="34" charset="0"/>
              <a:cs typeface="Arial" pitchFamily="34" charset="0"/>
            </a:endParaRPr>
          </a:p>
        </p:txBody>
      </p:sp>
      <p:sp>
        <p:nvSpPr>
          <p:cNvPr id="118" name="TextBox 117">
            <a:extLst>
              <a:ext uri="{FF2B5EF4-FFF2-40B4-BE49-F238E27FC236}">
                <a16:creationId xmlns:a16="http://schemas.microsoft.com/office/drawing/2014/main" id="{155A68A0-2380-4E67-8DF4-427ED4BAFEFE}"/>
              </a:ext>
            </a:extLst>
          </p:cNvPr>
          <p:cNvSpPr txBox="1"/>
          <p:nvPr/>
        </p:nvSpPr>
        <p:spPr>
          <a:xfrm>
            <a:off x="7336970" y="4631072"/>
            <a:ext cx="3204262" cy="707886"/>
          </a:xfrm>
          <a:prstGeom prst="rect">
            <a:avLst/>
          </a:prstGeom>
          <a:noFill/>
        </p:spPr>
        <p:txBody>
          <a:bodyPr wrap="square" rtlCol="0" anchor="ctr">
            <a:spAutoFit/>
          </a:bodyPr>
          <a:lstStyle/>
          <a:p>
            <a:r>
              <a:rPr lang="en-US" altLang="ko-KR" sz="4000" dirty="0">
                <a:ln w="0"/>
                <a:effectLst>
                  <a:outerShdw blurRad="38100" dist="19050" dir="2700000" algn="tl" rotWithShape="0">
                    <a:schemeClr val="dk1">
                      <a:alpha val="40000"/>
                    </a:schemeClr>
                  </a:outerShdw>
                </a:effectLst>
                <a:latin typeface="+mj-lt"/>
                <a:cs typeface="Arial" pitchFamily="34" charset="0"/>
              </a:rPr>
              <a:t>Introdução</a:t>
            </a:r>
            <a:endParaRPr lang="ko-KR" altLang="en-US" sz="4000" dirty="0">
              <a:ln w="0"/>
              <a:effectLst>
                <a:outerShdw blurRad="38100" dist="19050" dir="2700000" algn="tl" rotWithShape="0">
                  <a:schemeClr val="dk1">
                    <a:alpha val="40000"/>
                  </a:schemeClr>
                </a:outerShdw>
              </a:effectLst>
              <a:latin typeface="+mj-lt"/>
              <a:cs typeface="Arial" pitchFamily="34" charset="0"/>
            </a:endParaRPr>
          </a:p>
        </p:txBody>
      </p:sp>
      <p:pic>
        <p:nvPicPr>
          <p:cNvPr id="9" name="Imagem 8" descr="Uma imagem contendo Texto&#10;&#10;Descrição gerada automaticamente">
            <a:extLst>
              <a:ext uri="{FF2B5EF4-FFF2-40B4-BE49-F238E27FC236}">
                <a16:creationId xmlns:a16="http://schemas.microsoft.com/office/drawing/2014/main" id="{679574C0-22A4-D259-B06C-7B0B3EAC10CF}"/>
              </a:ext>
            </a:extLst>
          </p:cNvPr>
          <p:cNvPicPr>
            <a:picLocks noChangeAspect="1"/>
          </p:cNvPicPr>
          <p:nvPr/>
        </p:nvPicPr>
        <p:blipFill>
          <a:blip r:embed="rId4"/>
          <a:stretch>
            <a:fillRect/>
          </a:stretch>
        </p:blipFill>
        <p:spPr>
          <a:xfrm>
            <a:off x="9874452" y="123283"/>
            <a:ext cx="1957221" cy="557754"/>
          </a:xfrm>
          <a:prstGeom prst="rect">
            <a:avLst/>
          </a:prstGeom>
        </p:spPr>
      </p:pic>
      <p:sp>
        <p:nvSpPr>
          <p:cNvPr id="6" name="AutoShape 2" descr="Mega - Segurança do trabalho">
            <a:extLst>
              <a:ext uri="{FF2B5EF4-FFF2-40B4-BE49-F238E27FC236}">
                <a16:creationId xmlns:a16="http://schemas.microsoft.com/office/drawing/2014/main" id="{A28FD7DC-60F6-5775-110F-87713F94B6A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7" name="Imagem 6">
            <a:extLst>
              <a:ext uri="{FF2B5EF4-FFF2-40B4-BE49-F238E27FC236}">
                <a16:creationId xmlns:a16="http://schemas.microsoft.com/office/drawing/2014/main" id="{CAC79268-7C05-9C7A-B6C2-4752065250DC}"/>
              </a:ext>
            </a:extLst>
          </p:cNvPr>
          <p:cNvPicPr>
            <a:picLocks noChangeAspect="1"/>
          </p:cNvPicPr>
          <p:nvPr/>
        </p:nvPicPr>
        <p:blipFill>
          <a:blip r:embed="rId5"/>
          <a:stretch>
            <a:fillRect/>
          </a:stretch>
        </p:blipFill>
        <p:spPr>
          <a:xfrm>
            <a:off x="0" y="123283"/>
            <a:ext cx="4518448" cy="6757319"/>
          </a:xfrm>
          <a:prstGeom prst="rect">
            <a:avLst/>
          </a:prstGeom>
        </p:spPr>
      </p:pic>
    </p:spTree>
    <p:extLst>
      <p:ext uri="{BB962C8B-B14F-4D97-AF65-F5344CB8AC3E}">
        <p14:creationId xmlns:p14="http://schemas.microsoft.com/office/powerpoint/2010/main" val="173270984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F57679F-C528-3688-F278-3CCB591AD8BC}"/>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23" name="AutoShape 21"/>
          <p:cNvSpPr>
            <a:spLocks/>
          </p:cNvSpPr>
          <p:nvPr/>
        </p:nvSpPr>
        <p:spPr bwMode="auto">
          <a:xfrm>
            <a:off x="455612" y="532090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10" name="文本框 1">
            <a:extLst>
              <a:ext uri="{FF2B5EF4-FFF2-40B4-BE49-F238E27FC236}">
                <a16:creationId xmlns:a16="http://schemas.microsoft.com/office/drawing/2014/main" id="{3E33E946-6E39-5C5A-E61C-014EA0B88546}"/>
              </a:ext>
            </a:extLst>
          </p:cNvPr>
          <p:cNvSpPr txBox="1"/>
          <p:nvPr/>
        </p:nvSpPr>
        <p:spPr>
          <a:xfrm>
            <a:off x="838008" y="563830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A</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6" name="文本框 1">
            <a:extLst>
              <a:ext uri="{FF2B5EF4-FFF2-40B4-BE49-F238E27FC236}">
                <a16:creationId xmlns:a16="http://schemas.microsoft.com/office/drawing/2014/main" id="{D690085C-0515-6A7D-C234-FFEA0506CECB}"/>
              </a:ext>
            </a:extLst>
          </p:cNvPr>
          <p:cNvSpPr txBox="1"/>
          <p:nvPr/>
        </p:nvSpPr>
        <p:spPr>
          <a:xfrm>
            <a:off x="5142508" y="2285930"/>
            <a:ext cx="5569281" cy="1143070"/>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elaborar ou participar da elaboração do inventário de riscos;</a:t>
            </a:r>
          </a:p>
        </p:txBody>
      </p:sp>
      <p:pic>
        <p:nvPicPr>
          <p:cNvPr id="7170" name="Picture 2" descr="Como fazer o inventário de risco do PGR? - RS Data">
            <a:extLst>
              <a:ext uri="{FF2B5EF4-FFF2-40B4-BE49-F238E27FC236}">
                <a16:creationId xmlns:a16="http://schemas.microsoft.com/office/drawing/2014/main" id="{A5EAA394-8BCE-1F19-F98E-C39DC1E0F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798" y="3866388"/>
            <a:ext cx="4702629" cy="2461533"/>
          </a:xfrm>
          <a:prstGeom prst="round2DiagRect">
            <a:avLst>
              <a:gd name="adj1" fmla="val 34273"/>
              <a:gd name="adj2" fmla="val 0"/>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Imagem 5" descr="Uma imagem contendo Texto&#10;&#10;Descrição gerada automaticamente">
            <a:extLst>
              <a:ext uri="{FF2B5EF4-FFF2-40B4-BE49-F238E27FC236}">
                <a16:creationId xmlns:a16="http://schemas.microsoft.com/office/drawing/2014/main" id="{89E258AD-7F56-C089-AAAF-E5594D143E4C}"/>
              </a:ext>
            </a:extLst>
          </p:cNvPr>
          <p:cNvPicPr>
            <a:picLocks noChangeAspect="1"/>
          </p:cNvPicPr>
          <p:nvPr/>
        </p:nvPicPr>
        <p:blipFill>
          <a:blip r:embed="rId3"/>
          <a:stretch>
            <a:fillRect/>
          </a:stretch>
        </p:blipFill>
        <p:spPr>
          <a:xfrm>
            <a:off x="9916886" y="88231"/>
            <a:ext cx="1934285" cy="551218"/>
          </a:xfrm>
          <a:prstGeom prst="rect">
            <a:avLst/>
          </a:prstGeom>
        </p:spPr>
      </p:pic>
      <p:pic>
        <p:nvPicPr>
          <p:cNvPr id="8" name="Imagem 7" descr="Homem de terno e gravata laranja&#10;&#10;Descrição gerada automaticamente">
            <a:extLst>
              <a:ext uri="{FF2B5EF4-FFF2-40B4-BE49-F238E27FC236}">
                <a16:creationId xmlns:a16="http://schemas.microsoft.com/office/drawing/2014/main" id="{B05CE945-D4A6-ECFF-0DFB-24C8A9DD6668}"/>
              </a:ext>
            </a:extLst>
          </p:cNvPr>
          <p:cNvPicPr>
            <a:picLocks noChangeAspect="1"/>
          </p:cNvPicPr>
          <p:nvPr/>
        </p:nvPicPr>
        <p:blipFill>
          <a:blip r:embed="rId4"/>
          <a:stretch>
            <a:fillRect/>
          </a:stretch>
        </p:blipFill>
        <p:spPr>
          <a:xfrm>
            <a:off x="1213757" y="1335390"/>
            <a:ext cx="4882243" cy="5695950"/>
          </a:xfrm>
          <a:prstGeom prst="rect">
            <a:avLst/>
          </a:prstGeom>
        </p:spPr>
      </p:pic>
    </p:spTree>
    <p:extLst>
      <p:ext uri="{BB962C8B-B14F-4D97-AF65-F5344CB8AC3E}">
        <p14:creationId xmlns:p14="http://schemas.microsoft.com/office/powerpoint/2010/main" val="142589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2"/>
                                        </p:tgtEl>
                                      </p:cBhvr>
                                    </p:animEffect>
                                    <p:animScale>
                                      <p:cBhvr>
                                        <p:cTn id="1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CA1D4214-39E9-2D8A-B6DD-30376442D429}"/>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grpSp>
        <p:nvGrpSpPr>
          <p:cNvPr id="11" name="Group 9"/>
          <p:cNvGrpSpPr>
            <a:grpSpLocks/>
          </p:cNvGrpSpPr>
          <p:nvPr/>
        </p:nvGrpSpPr>
        <p:grpSpPr bwMode="auto">
          <a:xfrm>
            <a:off x="3948509" y="3884613"/>
            <a:ext cx="4294981" cy="2583656"/>
            <a:chOff x="-1" y="-1"/>
            <a:chExt cx="8589752" cy="5166707"/>
          </a:xfrm>
        </p:grpSpPr>
        <p:sp>
          <p:nvSpPr>
            <p:cNvPr id="12" name="AutoShape 10"/>
            <p:cNvSpPr>
              <a:spLocks/>
            </p:cNvSpPr>
            <p:nvPr/>
          </p:nvSpPr>
          <p:spPr bwMode="auto">
            <a:xfrm>
              <a:off x="-1" y="207938"/>
              <a:ext cx="8589752" cy="4958768"/>
            </a:xfrm>
            <a:custGeom>
              <a:avLst/>
              <a:gdLst>
                <a:gd name="T0" fmla="*/ 4294672 w 21063"/>
                <a:gd name="T1" fmla="*/ 2553717 h 20765"/>
                <a:gd name="T2" fmla="*/ 4294672 w 21063"/>
                <a:gd name="T3" fmla="*/ 2553717 h 20765"/>
                <a:gd name="T4" fmla="*/ 4294672 w 21063"/>
                <a:gd name="T5" fmla="*/ 2553717 h 20765"/>
                <a:gd name="T6" fmla="*/ 4294672 w 21063"/>
                <a:gd name="T7" fmla="*/ 2553717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5"/>
                  </a:lnTo>
                  <a:cubicBezTo>
                    <a:pt x="165" y="9355"/>
                    <a:pt x="-239" y="9744"/>
                    <a:pt x="216" y="10500"/>
                  </a:cubicBezTo>
                  <a:lnTo>
                    <a:pt x="7673" y="20432"/>
                  </a:lnTo>
                  <a:cubicBezTo>
                    <a:pt x="7673" y="20432"/>
                    <a:pt x="8175" y="21288"/>
                    <a:pt x="9125" y="20252"/>
                  </a:cubicBezTo>
                  <a:lnTo>
                    <a:pt x="20916" y="5391"/>
                  </a:lnTo>
                  <a:cubicBezTo>
                    <a:pt x="20916" y="5391"/>
                    <a:pt x="21361" y="4383"/>
                    <a:pt x="20701" y="3843"/>
                  </a:cubicBezTo>
                  <a:lnTo>
                    <a:pt x="12871" y="185"/>
                  </a:lnTo>
                  <a:cubicBezTo>
                    <a:pt x="12871" y="185"/>
                    <a:pt x="12317" y="-311"/>
                    <a:pt x="11525" y="320"/>
                  </a:cubicBezTo>
                  <a:close/>
                </a:path>
              </a:pathLst>
            </a:custGeom>
            <a:solidFill>
              <a:srgbClr val="929598"/>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3" name="AutoShape 11"/>
            <p:cNvSpPr>
              <a:spLocks/>
            </p:cNvSpPr>
            <p:nvPr/>
          </p:nvSpPr>
          <p:spPr bwMode="auto">
            <a:xfrm>
              <a:off x="-1" y="166667"/>
              <a:ext cx="8589752" cy="4958768"/>
            </a:xfrm>
            <a:custGeom>
              <a:avLst/>
              <a:gdLst>
                <a:gd name="T0" fmla="*/ 4294672 w 21063"/>
                <a:gd name="T1" fmla="*/ 2553702 h 20765"/>
                <a:gd name="T2" fmla="*/ 4294672 w 21063"/>
                <a:gd name="T3" fmla="*/ 2553702 h 20765"/>
                <a:gd name="T4" fmla="*/ 4294672 w 21063"/>
                <a:gd name="T5" fmla="*/ 2553702 h 20765"/>
                <a:gd name="T6" fmla="*/ 4294672 w 21063"/>
                <a:gd name="T7" fmla="*/ 2553702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4"/>
                  </a:lnTo>
                  <a:cubicBezTo>
                    <a:pt x="165" y="9354"/>
                    <a:pt x="-239" y="9743"/>
                    <a:pt x="216" y="10500"/>
                  </a:cubicBezTo>
                  <a:lnTo>
                    <a:pt x="7673" y="20432"/>
                  </a:lnTo>
                  <a:cubicBezTo>
                    <a:pt x="7673" y="20432"/>
                    <a:pt x="8175" y="21289"/>
                    <a:pt x="9125" y="20251"/>
                  </a:cubicBezTo>
                  <a:lnTo>
                    <a:pt x="20916" y="5391"/>
                  </a:lnTo>
                  <a:cubicBezTo>
                    <a:pt x="20916" y="5391"/>
                    <a:pt x="21361" y="4384"/>
                    <a:pt x="20701" y="3842"/>
                  </a:cubicBezTo>
                  <a:lnTo>
                    <a:pt x="12871" y="184"/>
                  </a:lnTo>
                  <a:cubicBezTo>
                    <a:pt x="12871" y="184"/>
                    <a:pt x="12317" y="-311"/>
                    <a:pt x="11525" y="320"/>
                  </a:cubicBezTo>
                  <a:close/>
                </a:path>
              </a:pathLst>
            </a:custGeom>
            <a:solidFill>
              <a:srgbClr val="D1D3D5"/>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4" name="AutoShape 12"/>
            <p:cNvSpPr>
              <a:spLocks/>
            </p:cNvSpPr>
            <p:nvPr/>
          </p:nvSpPr>
          <p:spPr bwMode="auto">
            <a:xfrm>
              <a:off x="-1" y="-1"/>
              <a:ext cx="8573877" cy="4927022"/>
            </a:xfrm>
            <a:custGeom>
              <a:avLst/>
              <a:gdLst>
                <a:gd name="T0" fmla="*/ 4286435 w 21151"/>
                <a:gd name="T1" fmla="*/ 2537166 h 20765"/>
                <a:gd name="T2" fmla="*/ 4286435 w 21151"/>
                <a:gd name="T3" fmla="*/ 2537166 h 20765"/>
                <a:gd name="T4" fmla="*/ 4286435 w 21151"/>
                <a:gd name="T5" fmla="*/ 2537166 h 20765"/>
                <a:gd name="T6" fmla="*/ 4286435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3" y="5057"/>
                    <a:pt x="20859" y="4649"/>
                  </a:cubicBezTo>
                  <a:lnTo>
                    <a:pt x="12789" y="185"/>
                  </a:lnTo>
                  <a:cubicBezTo>
                    <a:pt x="12789" y="185"/>
                    <a:pt x="12235" y="-311"/>
                    <a:pt x="11444" y="320"/>
                  </a:cubicBezTo>
                  <a:close/>
                </a:path>
              </a:pathLst>
            </a:custGeom>
            <a:solidFill>
              <a:srgbClr val="B7B9BC"/>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5" name="AutoShape 13"/>
            <p:cNvSpPr>
              <a:spLocks/>
            </p:cNvSpPr>
            <p:nvPr/>
          </p:nvSpPr>
          <p:spPr bwMode="auto">
            <a:xfrm>
              <a:off x="-1" y="-1"/>
              <a:ext cx="8573877" cy="4927022"/>
            </a:xfrm>
            <a:custGeom>
              <a:avLst/>
              <a:gdLst>
                <a:gd name="T0" fmla="*/ 4286441 w 21151"/>
                <a:gd name="T1" fmla="*/ 2537166 h 20765"/>
                <a:gd name="T2" fmla="*/ 4286441 w 21151"/>
                <a:gd name="T3" fmla="*/ 2537166 h 20765"/>
                <a:gd name="T4" fmla="*/ 4286441 w 21151"/>
                <a:gd name="T5" fmla="*/ 2537166 h 20765"/>
                <a:gd name="T6" fmla="*/ 4286441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4" y="5057"/>
                    <a:pt x="20859" y="4649"/>
                  </a:cubicBezTo>
                  <a:lnTo>
                    <a:pt x="12789" y="185"/>
                  </a:lnTo>
                  <a:cubicBezTo>
                    <a:pt x="12789" y="185"/>
                    <a:pt x="12235" y="-311"/>
                    <a:pt x="11444" y="320"/>
                  </a:cubicBez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6" name="AutoShape 14"/>
            <p:cNvSpPr>
              <a:spLocks/>
            </p:cNvSpPr>
            <p:nvPr/>
          </p:nvSpPr>
          <p:spPr bwMode="auto">
            <a:xfrm>
              <a:off x="41273" y="-1"/>
              <a:ext cx="8429419" cy="4842895"/>
            </a:xfrm>
            <a:custGeom>
              <a:avLst/>
              <a:gdLst>
                <a:gd name="T0" fmla="*/ 4214892 w 21166"/>
                <a:gd name="T1" fmla="*/ 2493835 h 20765"/>
                <a:gd name="T2" fmla="*/ 4214892 w 21166"/>
                <a:gd name="T3" fmla="*/ 2493835 h 20765"/>
                <a:gd name="T4" fmla="*/ 4214892 w 21166"/>
                <a:gd name="T5" fmla="*/ 2493835 h 20765"/>
                <a:gd name="T6" fmla="*/ 4214892 w 21166"/>
                <a:gd name="T7" fmla="*/ 2493835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6" h="20765">
                  <a:moveTo>
                    <a:pt x="11460" y="320"/>
                  </a:moveTo>
                  <a:lnTo>
                    <a:pt x="528" y="9699"/>
                  </a:lnTo>
                  <a:cubicBezTo>
                    <a:pt x="528" y="9699"/>
                    <a:pt x="-198" y="10218"/>
                    <a:pt x="52" y="10827"/>
                  </a:cubicBezTo>
                  <a:lnTo>
                    <a:pt x="7604" y="20432"/>
                  </a:lnTo>
                  <a:cubicBezTo>
                    <a:pt x="7604" y="20432"/>
                    <a:pt x="8106" y="21288"/>
                    <a:pt x="9057" y="20251"/>
                  </a:cubicBezTo>
                  <a:lnTo>
                    <a:pt x="21045" y="5551"/>
                  </a:lnTo>
                  <a:cubicBezTo>
                    <a:pt x="21045" y="5551"/>
                    <a:pt x="21402" y="5010"/>
                    <a:pt x="20887" y="4649"/>
                  </a:cubicBezTo>
                  <a:lnTo>
                    <a:pt x="12806" y="185"/>
                  </a:lnTo>
                  <a:cubicBezTo>
                    <a:pt x="12806" y="185"/>
                    <a:pt x="12252" y="-311"/>
                    <a:pt x="11460" y="320"/>
                  </a:cubicBezTo>
                  <a:close/>
                </a:path>
              </a:pathLst>
            </a:custGeom>
            <a:solidFill>
              <a:srgbClr val="020202"/>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pic>
          <p:nvPicPr>
            <p:cNvPr id="17" name="Picture 15" descr="shutte3rstock_8702847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693" y="249208"/>
              <a:ext cx="7003879" cy="4046062"/>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pic>
        <p:sp>
          <p:nvSpPr>
            <p:cNvPr id="18" name="AutoShape 16"/>
            <p:cNvSpPr>
              <a:spLocks/>
            </p:cNvSpPr>
            <p:nvPr/>
          </p:nvSpPr>
          <p:spPr bwMode="auto">
            <a:xfrm>
              <a:off x="725468" y="257144"/>
              <a:ext cx="7089602" cy="4066698"/>
            </a:xfrm>
            <a:custGeom>
              <a:avLst/>
              <a:gdLst>
                <a:gd name="T0" fmla="*/ 3544719 w 21600"/>
                <a:gd name="T1" fmla="*/ 2033324 h 21600"/>
                <a:gd name="T2" fmla="*/ 3544719 w 21600"/>
                <a:gd name="T3" fmla="*/ 2033324 h 21600"/>
                <a:gd name="T4" fmla="*/ 3544719 w 21600"/>
                <a:gd name="T5" fmla="*/ 2033324 h 21600"/>
                <a:gd name="T6" fmla="*/ 3544719 w 21600"/>
                <a:gd name="T7" fmla="*/ 203332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1364"/>
                  </a:moveTo>
                  <a:lnTo>
                    <a:pt x="12545" y="0"/>
                  </a:lnTo>
                  <a:lnTo>
                    <a:pt x="21600" y="5721"/>
                  </a:lnTo>
                  <a:lnTo>
                    <a:pt x="8562" y="21599"/>
                  </a:lnTo>
                  <a:lnTo>
                    <a:pt x="0" y="11364"/>
                  </a:ln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0" tIns="0" rIns="0" bIns="0" anchor="ctr"/>
            <a:lstStyle/>
            <a:p>
              <a:pPr algn="r" eaLnBrk="1">
                <a:lnSpc>
                  <a:spcPct val="120000"/>
                </a:lnSpc>
                <a:defRPr/>
              </a:pPr>
              <a:endParaRPr lang="id-ID" sz="900" dirty="0">
                <a:latin typeface="Roboto Light" panose="02000000000000000000" pitchFamily="2" charset="0"/>
              </a:endParaRPr>
            </a:p>
          </p:txBody>
        </p:sp>
      </p:grpSp>
      <p:sp>
        <p:nvSpPr>
          <p:cNvPr id="19" name="AutoShape 17"/>
          <p:cNvSpPr>
            <a:spLocks/>
          </p:cNvSpPr>
          <p:nvPr/>
        </p:nvSpPr>
        <p:spPr bwMode="auto">
          <a:xfrm rot="-368024">
            <a:off x="7314521" y="2416484"/>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0" name="AutoShape 18"/>
          <p:cNvSpPr>
            <a:spLocks/>
          </p:cNvSpPr>
          <p:nvPr/>
        </p:nvSpPr>
        <p:spPr bwMode="auto">
          <a:xfrm>
            <a:off x="8997137" y="4735133"/>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1" name="AutoShape 19"/>
          <p:cNvSpPr>
            <a:spLocks/>
          </p:cNvSpPr>
          <p:nvPr/>
        </p:nvSpPr>
        <p:spPr bwMode="auto">
          <a:xfrm rot="18263087" flipH="1">
            <a:off x="1218062" y="2639561"/>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2" name="AutoShape 20"/>
          <p:cNvSpPr>
            <a:spLocks/>
          </p:cNvSpPr>
          <p:nvPr/>
        </p:nvSpPr>
        <p:spPr bwMode="auto">
          <a:xfrm>
            <a:off x="7797697" y="5757871"/>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3" name="AutoShape 21"/>
          <p:cNvSpPr>
            <a:spLocks/>
          </p:cNvSpPr>
          <p:nvPr/>
        </p:nvSpPr>
        <p:spPr bwMode="auto">
          <a:xfrm>
            <a:off x="455612" y="532090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4" name="AutoShape 19">
            <a:extLst>
              <a:ext uri="{FF2B5EF4-FFF2-40B4-BE49-F238E27FC236}">
                <a16:creationId xmlns:a16="http://schemas.microsoft.com/office/drawing/2014/main" id="{E6D85C20-CAA0-8352-B876-3CC927D27CC7}"/>
              </a:ext>
            </a:extLst>
          </p:cNvPr>
          <p:cNvSpPr>
            <a:spLocks/>
          </p:cNvSpPr>
          <p:nvPr/>
        </p:nvSpPr>
        <p:spPr bwMode="auto">
          <a:xfrm rot="18900000" flipH="1">
            <a:off x="4424990" y="1741550"/>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5" name="AutoShape 21">
            <a:extLst>
              <a:ext uri="{FF2B5EF4-FFF2-40B4-BE49-F238E27FC236}">
                <a16:creationId xmlns:a16="http://schemas.microsoft.com/office/drawing/2014/main" id="{CEF55248-EC83-2BE3-B53C-F8350E8BE03B}"/>
              </a:ext>
            </a:extLst>
          </p:cNvPr>
          <p:cNvSpPr>
            <a:spLocks/>
          </p:cNvSpPr>
          <p:nvPr/>
        </p:nvSpPr>
        <p:spPr bwMode="auto">
          <a:xfrm>
            <a:off x="2255583" y="160626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6" name="AutoShape 18">
            <a:extLst>
              <a:ext uri="{FF2B5EF4-FFF2-40B4-BE49-F238E27FC236}">
                <a16:creationId xmlns:a16="http://schemas.microsoft.com/office/drawing/2014/main" id="{AD257BC9-F28B-C78D-A8BF-48D4E04EC4D3}"/>
              </a:ext>
            </a:extLst>
          </p:cNvPr>
          <p:cNvSpPr>
            <a:spLocks/>
          </p:cNvSpPr>
          <p:nvPr/>
        </p:nvSpPr>
        <p:spPr bwMode="auto">
          <a:xfrm>
            <a:off x="9094492" y="2049715"/>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7" name="AutoShape 20">
            <a:extLst>
              <a:ext uri="{FF2B5EF4-FFF2-40B4-BE49-F238E27FC236}">
                <a16:creationId xmlns:a16="http://schemas.microsoft.com/office/drawing/2014/main" id="{B785A905-E027-856B-4CC2-0561BE4F1222}"/>
              </a:ext>
            </a:extLst>
          </p:cNvPr>
          <p:cNvSpPr>
            <a:spLocks/>
          </p:cNvSpPr>
          <p:nvPr/>
        </p:nvSpPr>
        <p:spPr bwMode="auto">
          <a:xfrm>
            <a:off x="9751886" y="3538538"/>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8" name="AutoShape 17">
            <a:extLst>
              <a:ext uri="{FF2B5EF4-FFF2-40B4-BE49-F238E27FC236}">
                <a16:creationId xmlns:a16="http://schemas.microsoft.com/office/drawing/2014/main" id="{81B65F78-47C1-ACC4-C37D-1AFE2ED94A17}"/>
              </a:ext>
            </a:extLst>
          </p:cNvPr>
          <p:cNvSpPr>
            <a:spLocks/>
          </p:cNvSpPr>
          <p:nvPr/>
        </p:nvSpPr>
        <p:spPr bwMode="auto">
          <a:xfrm rot="19731743">
            <a:off x="6126375" y="1279332"/>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9" name="AutoShape 19">
            <a:extLst>
              <a:ext uri="{FF2B5EF4-FFF2-40B4-BE49-F238E27FC236}">
                <a16:creationId xmlns:a16="http://schemas.microsoft.com/office/drawing/2014/main" id="{DD066E56-6AC3-A4C5-6AD8-4F4E8B035724}"/>
              </a:ext>
            </a:extLst>
          </p:cNvPr>
          <p:cNvSpPr>
            <a:spLocks/>
          </p:cNvSpPr>
          <p:nvPr/>
        </p:nvSpPr>
        <p:spPr bwMode="auto">
          <a:xfrm rot="18900000" flipH="1">
            <a:off x="1566532" y="4046266"/>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pic>
        <p:nvPicPr>
          <p:cNvPr id="3076" name="Picture 4" descr="Você sabe o que é SESMT? - Blog Seton">
            <a:extLst>
              <a:ext uri="{FF2B5EF4-FFF2-40B4-BE49-F238E27FC236}">
                <a16:creationId xmlns:a16="http://schemas.microsoft.com/office/drawing/2014/main" id="{B4970643-E4E5-0E8F-ACE4-9ED40713C8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73" t="19365" r="17470" b="19410"/>
          <a:stretch/>
        </p:blipFill>
        <p:spPr bwMode="auto">
          <a:xfrm>
            <a:off x="5550238" y="4425496"/>
            <a:ext cx="1091523" cy="1028820"/>
          </a:xfrm>
          <a:prstGeom prst="rect">
            <a:avLst/>
          </a:prstGeom>
          <a:noFill/>
          <a:scene3d>
            <a:camera prst="perspectiveRelaxed"/>
            <a:lightRig rig="threePt" dir="t"/>
          </a:scene3d>
          <a:extLst>
            <a:ext uri="{909E8E84-426E-40DD-AFC4-6F175D3DCCD1}">
              <a14:hiddenFill xmlns:a14="http://schemas.microsoft.com/office/drawing/2010/main">
                <a:solidFill>
                  <a:srgbClr val="FFFFFF"/>
                </a:solidFill>
              </a14:hiddenFill>
            </a:ext>
          </a:extLst>
        </p:spPr>
      </p:pic>
      <p:sp>
        <p:nvSpPr>
          <p:cNvPr id="10" name="文本框 1">
            <a:extLst>
              <a:ext uri="{FF2B5EF4-FFF2-40B4-BE49-F238E27FC236}">
                <a16:creationId xmlns:a16="http://schemas.microsoft.com/office/drawing/2014/main" id="{3E33E946-6E39-5C5A-E61C-014EA0B88546}"/>
              </a:ext>
            </a:extLst>
          </p:cNvPr>
          <p:cNvSpPr txBox="1"/>
          <p:nvPr/>
        </p:nvSpPr>
        <p:spPr>
          <a:xfrm>
            <a:off x="838008" y="563830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A</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4" name="文本框 1">
            <a:extLst>
              <a:ext uri="{FF2B5EF4-FFF2-40B4-BE49-F238E27FC236}">
                <a16:creationId xmlns:a16="http://schemas.microsoft.com/office/drawing/2014/main" id="{A204EFA7-4A7B-90AF-E44D-6F4F9CB9C6D5}"/>
              </a:ext>
            </a:extLst>
          </p:cNvPr>
          <p:cNvSpPr txBox="1"/>
          <p:nvPr/>
        </p:nvSpPr>
        <p:spPr>
          <a:xfrm>
            <a:off x="1827906" y="435513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B</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3" name="文本框 1">
            <a:extLst>
              <a:ext uri="{FF2B5EF4-FFF2-40B4-BE49-F238E27FC236}">
                <a16:creationId xmlns:a16="http://schemas.microsoft.com/office/drawing/2014/main" id="{8252473E-4DFC-D4F2-75AC-BBBA2D3D9303}"/>
              </a:ext>
            </a:extLst>
          </p:cNvPr>
          <p:cNvSpPr txBox="1"/>
          <p:nvPr/>
        </p:nvSpPr>
        <p:spPr>
          <a:xfrm>
            <a:off x="1424907" y="2991048"/>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C</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4" name="文本框 1">
            <a:extLst>
              <a:ext uri="{FF2B5EF4-FFF2-40B4-BE49-F238E27FC236}">
                <a16:creationId xmlns:a16="http://schemas.microsoft.com/office/drawing/2014/main" id="{5DCAC47A-E467-8A50-B00B-AE924CFB01E2}"/>
              </a:ext>
            </a:extLst>
          </p:cNvPr>
          <p:cNvSpPr txBox="1"/>
          <p:nvPr/>
        </p:nvSpPr>
        <p:spPr>
          <a:xfrm>
            <a:off x="2604710" y="1890946"/>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D</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5" name="文本框 1">
            <a:extLst>
              <a:ext uri="{FF2B5EF4-FFF2-40B4-BE49-F238E27FC236}">
                <a16:creationId xmlns:a16="http://schemas.microsoft.com/office/drawing/2014/main" id="{37C67D43-F242-9266-6815-6E2E7F579018}"/>
              </a:ext>
            </a:extLst>
          </p:cNvPr>
          <p:cNvSpPr txBox="1"/>
          <p:nvPr/>
        </p:nvSpPr>
        <p:spPr>
          <a:xfrm>
            <a:off x="4667021" y="198419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E</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6" name="文本框 1">
            <a:extLst>
              <a:ext uri="{FF2B5EF4-FFF2-40B4-BE49-F238E27FC236}">
                <a16:creationId xmlns:a16="http://schemas.microsoft.com/office/drawing/2014/main" id="{8F3BE20A-0BEB-9EDC-0E80-0D16CD48AD48}"/>
              </a:ext>
            </a:extLst>
          </p:cNvPr>
          <p:cNvSpPr txBox="1"/>
          <p:nvPr/>
        </p:nvSpPr>
        <p:spPr>
          <a:xfrm>
            <a:off x="6496408" y="1646395"/>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F</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7" name="文本框 1">
            <a:extLst>
              <a:ext uri="{FF2B5EF4-FFF2-40B4-BE49-F238E27FC236}">
                <a16:creationId xmlns:a16="http://schemas.microsoft.com/office/drawing/2014/main" id="{392A4489-1EFC-712A-7F22-B435EAB56116}"/>
              </a:ext>
            </a:extLst>
          </p:cNvPr>
          <p:cNvSpPr txBox="1"/>
          <p:nvPr/>
        </p:nvSpPr>
        <p:spPr>
          <a:xfrm>
            <a:off x="7721297" y="275748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G</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8" name="文本框 1">
            <a:extLst>
              <a:ext uri="{FF2B5EF4-FFF2-40B4-BE49-F238E27FC236}">
                <a16:creationId xmlns:a16="http://schemas.microsoft.com/office/drawing/2014/main" id="{0EB9F9AC-1C46-FE3D-E890-A674E2A5915F}"/>
              </a:ext>
            </a:extLst>
          </p:cNvPr>
          <p:cNvSpPr txBox="1"/>
          <p:nvPr/>
        </p:nvSpPr>
        <p:spPr>
          <a:xfrm>
            <a:off x="9456274" y="234502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H</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9" name="文本框 1">
            <a:extLst>
              <a:ext uri="{FF2B5EF4-FFF2-40B4-BE49-F238E27FC236}">
                <a16:creationId xmlns:a16="http://schemas.microsoft.com/office/drawing/2014/main" id="{ED9407C4-4F80-C3B3-EF1A-4CA0158AE594}"/>
              </a:ext>
            </a:extLst>
          </p:cNvPr>
          <p:cNvSpPr txBox="1"/>
          <p:nvPr/>
        </p:nvSpPr>
        <p:spPr>
          <a:xfrm>
            <a:off x="9957140" y="369620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I</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1" name="文本框 1">
            <a:extLst>
              <a:ext uri="{FF2B5EF4-FFF2-40B4-BE49-F238E27FC236}">
                <a16:creationId xmlns:a16="http://schemas.microsoft.com/office/drawing/2014/main" id="{035700C2-4A8B-A944-51FE-CE36BE16F522}"/>
              </a:ext>
            </a:extLst>
          </p:cNvPr>
          <p:cNvSpPr txBox="1"/>
          <p:nvPr/>
        </p:nvSpPr>
        <p:spPr>
          <a:xfrm>
            <a:off x="9411833" y="503289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J</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2" name="文本框 1">
            <a:extLst>
              <a:ext uri="{FF2B5EF4-FFF2-40B4-BE49-F238E27FC236}">
                <a16:creationId xmlns:a16="http://schemas.microsoft.com/office/drawing/2014/main" id="{5B8F38D8-362D-7A05-93DA-9A8BD61B6707}"/>
              </a:ext>
            </a:extLst>
          </p:cNvPr>
          <p:cNvSpPr txBox="1"/>
          <p:nvPr/>
        </p:nvSpPr>
        <p:spPr>
          <a:xfrm>
            <a:off x="7972677" y="593068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K</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pic>
        <p:nvPicPr>
          <p:cNvPr id="27" name="Imagem 26" descr="Uma imagem contendo Texto&#10;&#10;Descrição gerada automaticamente">
            <a:extLst>
              <a:ext uri="{FF2B5EF4-FFF2-40B4-BE49-F238E27FC236}">
                <a16:creationId xmlns:a16="http://schemas.microsoft.com/office/drawing/2014/main" id="{2EAFA892-D2B1-195A-189C-1140C2229601}"/>
              </a:ext>
            </a:extLst>
          </p:cNvPr>
          <p:cNvPicPr>
            <a:picLocks noChangeAspect="1"/>
          </p:cNvPicPr>
          <p:nvPr/>
        </p:nvPicPr>
        <p:blipFill>
          <a:blip r:embed="rId4"/>
          <a:stretch>
            <a:fillRect/>
          </a:stretch>
        </p:blipFill>
        <p:spPr>
          <a:xfrm>
            <a:off x="9916886" y="88231"/>
            <a:ext cx="1934285" cy="551218"/>
          </a:xfrm>
          <a:prstGeom prst="rect">
            <a:avLst/>
          </a:prstGeom>
        </p:spPr>
      </p:pic>
    </p:spTree>
    <p:extLst>
      <p:ext uri="{BB962C8B-B14F-4D97-AF65-F5344CB8AC3E}">
        <p14:creationId xmlns:p14="http://schemas.microsoft.com/office/powerpoint/2010/main" val="70400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F156309-E79A-ACC7-DB2C-7DAF0439A30D}"/>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9" name="AutoShape 19">
            <a:extLst>
              <a:ext uri="{FF2B5EF4-FFF2-40B4-BE49-F238E27FC236}">
                <a16:creationId xmlns:a16="http://schemas.microsoft.com/office/drawing/2014/main" id="{DD066E56-6AC3-A4C5-6AD8-4F4E8B035724}"/>
              </a:ext>
            </a:extLst>
          </p:cNvPr>
          <p:cNvSpPr>
            <a:spLocks/>
          </p:cNvSpPr>
          <p:nvPr/>
        </p:nvSpPr>
        <p:spPr bwMode="auto">
          <a:xfrm rot="18900000" flipH="1">
            <a:off x="1566532" y="4046266"/>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4" name="文本框 1">
            <a:extLst>
              <a:ext uri="{FF2B5EF4-FFF2-40B4-BE49-F238E27FC236}">
                <a16:creationId xmlns:a16="http://schemas.microsoft.com/office/drawing/2014/main" id="{A204EFA7-4A7B-90AF-E44D-6F4F9CB9C6D5}"/>
              </a:ext>
            </a:extLst>
          </p:cNvPr>
          <p:cNvSpPr txBox="1"/>
          <p:nvPr/>
        </p:nvSpPr>
        <p:spPr>
          <a:xfrm>
            <a:off x="1827906" y="435513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B</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6" name="文本框 1">
            <a:extLst>
              <a:ext uri="{FF2B5EF4-FFF2-40B4-BE49-F238E27FC236}">
                <a16:creationId xmlns:a16="http://schemas.microsoft.com/office/drawing/2014/main" id="{4ECC4912-89C6-1BE2-CA13-93027EA1EE4D}"/>
              </a:ext>
            </a:extLst>
          </p:cNvPr>
          <p:cNvSpPr txBox="1"/>
          <p:nvPr/>
        </p:nvSpPr>
        <p:spPr>
          <a:xfrm>
            <a:off x="3625076" y="1937928"/>
            <a:ext cx="7049492" cy="589072"/>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acompanhar a implementação do plano de ação do PGR</a:t>
            </a:r>
          </a:p>
        </p:txBody>
      </p:sp>
      <p:pic>
        <p:nvPicPr>
          <p:cNvPr id="8194" name="Picture 2" descr="Como Elaborar Plano de Ação efetivo para o GRO / PGR | GreenLegis">
            <a:extLst>
              <a:ext uri="{FF2B5EF4-FFF2-40B4-BE49-F238E27FC236}">
                <a16:creationId xmlns:a16="http://schemas.microsoft.com/office/drawing/2014/main" id="{813EA0BB-3837-C8A1-CF35-B4442B05D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3667" y="2911077"/>
            <a:ext cx="5523470" cy="3472882"/>
          </a:xfrm>
          <a:prstGeom prst="roundRect">
            <a:avLst>
              <a:gd name="adj" fmla="val 11652"/>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Imagem 5" descr="Uma imagem contendo Texto&#10;&#10;Descrição gerada automaticamente">
            <a:extLst>
              <a:ext uri="{FF2B5EF4-FFF2-40B4-BE49-F238E27FC236}">
                <a16:creationId xmlns:a16="http://schemas.microsoft.com/office/drawing/2014/main" id="{D7350628-18D8-6DA5-AE08-3FF250FAF8EE}"/>
              </a:ext>
            </a:extLst>
          </p:cNvPr>
          <p:cNvPicPr>
            <a:picLocks noChangeAspect="1"/>
          </p:cNvPicPr>
          <p:nvPr/>
        </p:nvPicPr>
        <p:blipFill>
          <a:blip r:embed="rId3"/>
          <a:stretch>
            <a:fillRect/>
          </a:stretch>
        </p:blipFill>
        <p:spPr>
          <a:xfrm>
            <a:off x="9916886" y="88231"/>
            <a:ext cx="1934285" cy="551218"/>
          </a:xfrm>
          <a:prstGeom prst="rect">
            <a:avLst/>
          </a:prstGeom>
        </p:spPr>
      </p:pic>
      <p:pic>
        <p:nvPicPr>
          <p:cNvPr id="8" name="Imagem 7" descr="Homem de chapéu segurando um capacete&#10;&#10;Descrição gerada automaticamente">
            <a:extLst>
              <a:ext uri="{FF2B5EF4-FFF2-40B4-BE49-F238E27FC236}">
                <a16:creationId xmlns:a16="http://schemas.microsoft.com/office/drawing/2014/main" id="{7F9EBD3B-5D04-F24C-9D84-8F149F3B8988}"/>
              </a:ext>
            </a:extLst>
          </p:cNvPr>
          <p:cNvPicPr>
            <a:picLocks noChangeAspect="1"/>
          </p:cNvPicPr>
          <p:nvPr/>
        </p:nvPicPr>
        <p:blipFill>
          <a:blip r:embed="rId4"/>
          <a:stretch>
            <a:fillRect/>
          </a:stretch>
        </p:blipFill>
        <p:spPr>
          <a:xfrm>
            <a:off x="8883192" y="2232464"/>
            <a:ext cx="3308808" cy="4592626"/>
          </a:xfrm>
          <a:prstGeom prst="rect">
            <a:avLst/>
          </a:prstGeom>
        </p:spPr>
      </p:pic>
    </p:spTree>
    <p:extLst>
      <p:ext uri="{BB962C8B-B14F-4D97-AF65-F5344CB8AC3E}">
        <p14:creationId xmlns:p14="http://schemas.microsoft.com/office/powerpoint/2010/main" val="83458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anim calcmode="lin" valueType="num">
                                      <p:cBhvr>
                                        <p:cTn id="13" dur="1000" fill="hold"/>
                                        <p:tgtEl>
                                          <p:spTgt spid="8194"/>
                                        </p:tgtEl>
                                        <p:attrNameLst>
                                          <p:attrName>ppt_x</p:attrName>
                                        </p:attrNameLst>
                                      </p:cBhvr>
                                      <p:tavLst>
                                        <p:tav tm="0">
                                          <p:val>
                                            <p:strVal val="#ppt_x"/>
                                          </p:val>
                                        </p:tav>
                                        <p:tav tm="100000">
                                          <p:val>
                                            <p:strVal val="#ppt_x"/>
                                          </p:val>
                                        </p:tav>
                                      </p:tavLst>
                                    </p:anim>
                                    <p:anim calcmode="lin" valueType="num">
                                      <p:cBhvr>
                                        <p:cTn id="14"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2"/>
                                        </p:tgtEl>
                                      </p:cBhvr>
                                    </p:animEffect>
                                    <p:animScale>
                                      <p:cBhvr>
                                        <p:cTn id="19"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ADE71AE9-DF0A-8BE4-E2CC-DDB52EAE4723}"/>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grpSp>
        <p:nvGrpSpPr>
          <p:cNvPr id="11" name="Group 9"/>
          <p:cNvGrpSpPr>
            <a:grpSpLocks/>
          </p:cNvGrpSpPr>
          <p:nvPr/>
        </p:nvGrpSpPr>
        <p:grpSpPr bwMode="auto">
          <a:xfrm>
            <a:off x="3948509" y="3884613"/>
            <a:ext cx="4294981" cy="2583656"/>
            <a:chOff x="-1" y="-1"/>
            <a:chExt cx="8589752" cy="5166707"/>
          </a:xfrm>
        </p:grpSpPr>
        <p:sp>
          <p:nvSpPr>
            <p:cNvPr id="12" name="AutoShape 10"/>
            <p:cNvSpPr>
              <a:spLocks/>
            </p:cNvSpPr>
            <p:nvPr/>
          </p:nvSpPr>
          <p:spPr bwMode="auto">
            <a:xfrm>
              <a:off x="-1" y="207938"/>
              <a:ext cx="8589752" cy="4958768"/>
            </a:xfrm>
            <a:custGeom>
              <a:avLst/>
              <a:gdLst>
                <a:gd name="T0" fmla="*/ 4294672 w 21063"/>
                <a:gd name="T1" fmla="*/ 2553717 h 20765"/>
                <a:gd name="T2" fmla="*/ 4294672 w 21063"/>
                <a:gd name="T3" fmla="*/ 2553717 h 20765"/>
                <a:gd name="T4" fmla="*/ 4294672 w 21063"/>
                <a:gd name="T5" fmla="*/ 2553717 h 20765"/>
                <a:gd name="T6" fmla="*/ 4294672 w 21063"/>
                <a:gd name="T7" fmla="*/ 2553717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5"/>
                  </a:lnTo>
                  <a:cubicBezTo>
                    <a:pt x="165" y="9355"/>
                    <a:pt x="-239" y="9744"/>
                    <a:pt x="216" y="10500"/>
                  </a:cubicBezTo>
                  <a:lnTo>
                    <a:pt x="7673" y="20432"/>
                  </a:lnTo>
                  <a:cubicBezTo>
                    <a:pt x="7673" y="20432"/>
                    <a:pt x="8175" y="21288"/>
                    <a:pt x="9125" y="20252"/>
                  </a:cubicBezTo>
                  <a:lnTo>
                    <a:pt x="20916" y="5391"/>
                  </a:lnTo>
                  <a:cubicBezTo>
                    <a:pt x="20916" y="5391"/>
                    <a:pt x="21361" y="4383"/>
                    <a:pt x="20701" y="3843"/>
                  </a:cubicBezTo>
                  <a:lnTo>
                    <a:pt x="12871" y="185"/>
                  </a:lnTo>
                  <a:cubicBezTo>
                    <a:pt x="12871" y="185"/>
                    <a:pt x="12317" y="-311"/>
                    <a:pt x="11525" y="320"/>
                  </a:cubicBezTo>
                  <a:close/>
                </a:path>
              </a:pathLst>
            </a:custGeom>
            <a:solidFill>
              <a:srgbClr val="929598"/>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3" name="AutoShape 11"/>
            <p:cNvSpPr>
              <a:spLocks/>
            </p:cNvSpPr>
            <p:nvPr/>
          </p:nvSpPr>
          <p:spPr bwMode="auto">
            <a:xfrm>
              <a:off x="-1" y="166667"/>
              <a:ext cx="8589752" cy="4958768"/>
            </a:xfrm>
            <a:custGeom>
              <a:avLst/>
              <a:gdLst>
                <a:gd name="T0" fmla="*/ 4294672 w 21063"/>
                <a:gd name="T1" fmla="*/ 2553702 h 20765"/>
                <a:gd name="T2" fmla="*/ 4294672 w 21063"/>
                <a:gd name="T3" fmla="*/ 2553702 h 20765"/>
                <a:gd name="T4" fmla="*/ 4294672 w 21063"/>
                <a:gd name="T5" fmla="*/ 2553702 h 20765"/>
                <a:gd name="T6" fmla="*/ 4294672 w 21063"/>
                <a:gd name="T7" fmla="*/ 2553702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4"/>
                  </a:lnTo>
                  <a:cubicBezTo>
                    <a:pt x="165" y="9354"/>
                    <a:pt x="-239" y="9743"/>
                    <a:pt x="216" y="10500"/>
                  </a:cubicBezTo>
                  <a:lnTo>
                    <a:pt x="7673" y="20432"/>
                  </a:lnTo>
                  <a:cubicBezTo>
                    <a:pt x="7673" y="20432"/>
                    <a:pt x="8175" y="21289"/>
                    <a:pt x="9125" y="20251"/>
                  </a:cubicBezTo>
                  <a:lnTo>
                    <a:pt x="20916" y="5391"/>
                  </a:lnTo>
                  <a:cubicBezTo>
                    <a:pt x="20916" y="5391"/>
                    <a:pt x="21361" y="4384"/>
                    <a:pt x="20701" y="3842"/>
                  </a:cubicBezTo>
                  <a:lnTo>
                    <a:pt x="12871" y="184"/>
                  </a:lnTo>
                  <a:cubicBezTo>
                    <a:pt x="12871" y="184"/>
                    <a:pt x="12317" y="-311"/>
                    <a:pt x="11525" y="320"/>
                  </a:cubicBezTo>
                  <a:close/>
                </a:path>
              </a:pathLst>
            </a:custGeom>
            <a:solidFill>
              <a:srgbClr val="D1D3D5"/>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4" name="AutoShape 12"/>
            <p:cNvSpPr>
              <a:spLocks/>
            </p:cNvSpPr>
            <p:nvPr/>
          </p:nvSpPr>
          <p:spPr bwMode="auto">
            <a:xfrm>
              <a:off x="-1" y="-1"/>
              <a:ext cx="8573877" cy="4927022"/>
            </a:xfrm>
            <a:custGeom>
              <a:avLst/>
              <a:gdLst>
                <a:gd name="T0" fmla="*/ 4286435 w 21151"/>
                <a:gd name="T1" fmla="*/ 2537166 h 20765"/>
                <a:gd name="T2" fmla="*/ 4286435 w 21151"/>
                <a:gd name="T3" fmla="*/ 2537166 h 20765"/>
                <a:gd name="T4" fmla="*/ 4286435 w 21151"/>
                <a:gd name="T5" fmla="*/ 2537166 h 20765"/>
                <a:gd name="T6" fmla="*/ 4286435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3" y="5057"/>
                    <a:pt x="20859" y="4649"/>
                  </a:cubicBezTo>
                  <a:lnTo>
                    <a:pt x="12789" y="185"/>
                  </a:lnTo>
                  <a:cubicBezTo>
                    <a:pt x="12789" y="185"/>
                    <a:pt x="12235" y="-311"/>
                    <a:pt x="11444" y="320"/>
                  </a:cubicBezTo>
                  <a:close/>
                </a:path>
              </a:pathLst>
            </a:custGeom>
            <a:solidFill>
              <a:srgbClr val="B7B9BC"/>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5" name="AutoShape 13"/>
            <p:cNvSpPr>
              <a:spLocks/>
            </p:cNvSpPr>
            <p:nvPr/>
          </p:nvSpPr>
          <p:spPr bwMode="auto">
            <a:xfrm>
              <a:off x="-1" y="-1"/>
              <a:ext cx="8573877" cy="4927022"/>
            </a:xfrm>
            <a:custGeom>
              <a:avLst/>
              <a:gdLst>
                <a:gd name="T0" fmla="*/ 4286441 w 21151"/>
                <a:gd name="T1" fmla="*/ 2537166 h 20765"/>
                <a:gd name="T2" fmla="*/ 4286441 w 21151"/>
                <a:gd name="T3" fmla="*/ 2537166 h 20765"/>
                <a:gd name="T4" fmla="*/ 4286441 w 21151"/>
                <a:gd name="T5" fmla="*/ 2537166 h 20765"/>
                <a:gd name="T6" fmla="*/ 4286441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4" y="5057"/>
                    <a:pt x="20859" y="4649"/>
                  </a:cubicBezTo>
                  <a:lnTo>
                    <a:pt x="12789" y="185"/>
                  </a:lnTo>
                  <a:cubicBezTo>
                    <a:pt x="12789" y="185"/>
                    <a:pt x="12235" y="-311"/>
                    <a:pt x="11444" y="320"/>
                  </a:cubicBez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6" name="AutoShape 14"/>
            <p:cNvSpPr>
              <a:spLocks/>
            </p:cNvSpPr>
            <p:nvPr/>
          </p:nvSpPr>
          <p:spPr bwMode="auto">
            <a:xfrm>
              <a:off x="41273" y="-1"/>
              <a:ext cx="8429419" cy="4842895"/>
            </a:xfrm>
            <a:custGeom>
              <a:avLst/>
              <a:gdLst>
                <a:gd name="T0" fmla="*/ 4214892 w 21166"/>
                <a:gd name="T1" fmla="*/ 2493835 h 20765"/>
                <a:gd name="T2" fmla="*/ 4214892 w 21166"/>
                <a:gd name="T3" fmla="*/ 2493835 h 20765"/>
                <a:gd name="T4" fmla="*/ 4214892 w 21166"/>
                <a:gd name="T5" fmla="*/ 2493835 h 20765"/>
                <a:gd name="T6" fmla="*/ 4214892 w 21166"/>
                <a:gd name="T7" fmla="*/ 2493835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6" h="20765">
                  <a:moveTo>
                    <a:pt x="11460" y="320"/>
                  </a:moveTo>
                  <a:lnTo>
                    <a:pt x="528" y="9699"/>
                  </a:lnTo>
                  <a:cubicBezTo>
                    <a:pt x="528" y="9699"/>
                    <a:pt x="-198" y="10218"/>
                    <a:pt x="52" y="10827"/>
                  </a:cubicBezTo>
                  <a:lnTo>
                    <a:pt x="7604" y="20432"/>
                  </a:lnTo>
                  <a:cubicBezTo>
                    <a:pt x="7604" y="20432"/>
                    <a:pt x="8106" y="21288"/>
                    <a:pt x="9057" y="20251"/>
                  </a:cubicBezTo>
                  <a:lnTo>
                    <a:pt x="21045" y="5551"/>
                  </a:lnTo>
                  <a:cubicBezTo>
                    <a:pt x="21045" y="5551"/>
                    <a:pt x="21402" y="5010"/>
                    <a:pt x="20887" y="4649"/>
                  </a:cubicBezTo>
                  <a:lnTo>
                    <a:pt x="12806" y="185"/>
                  </a:lnTo>
                  <a:cubicBezTo>
                    <a:pt x="12806" y="185"/>
                    <a:pt x="12252" y="-311"/>
                    <a:pt x="11460" y="320"/>
                  </a:cubicBezTo>
                  <a:close/>
                </a:path>
              </a:pathLst>
            </a:custGeom>
            <a:solidFill>
              <a:srgbClr val="020202"/>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pic>
          <p:nvPicPr>
            <p:cNvPr id="17" name="Picture 15" descr="shutte3rstock_8702847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693" y="249208"/>
              <a:ext cx="7003879" cy="4046062"/>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pic>
        <p:sp>
          <p:nvSpPr>
            <p:cNvPr id="18" name="AutoShape 16"/>
            <p:cNvSpPr>
              <a:spLocks/>
            </p:cNvSpPr>
            <p:nvPr/>
          </p:nvSpPr>
          <p:spPr bwMode="auto">
            <a:xfrm>
              <a:off x="725468" y="257144"/>
              <a:ext cx="7089602" cy="4066698"/>
            </a:xfrm>
            <a:custGeom>
              <a:avLst/>
              <a:gdLst>
                <a:gd name="T0" fmla="*/ 3544719 w 21600"/>
                <a:gd name="T1" fmla="*/ 2033324 h 21600"/>
                <a:gd name="T2" fmla="*/ 3544719 w 21600"/>
                <a:gd name="T3" fmla="*/ 2033324 h 21600"/>
                <a:gd name="T4" fmla="*/ 3544719 w 21600"/>
                <a:gd name="T5" fmla="*/ 2033324 h 21600"/>
                <a:gd name="T6" fmla="*/ 3544719 w 21600"/>
                <a:gd name="T7" fmla="*/ 203332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1364"/>
                  </a:moveTo>
                  <a:lnTo>
                    <a:pt x="12545" y="0"/>
                  </a:lnTo>
                  <a:lnTo>
                    <a:pt x="21600" y="5721"/>
                  </a:lnTo>
                  <a:lnTo>
                    <a:pt x="8562" y="21599"/>
                  </a:lnTo>
                  <a:lnTo>
                    <a:pt x="0" y="11364"/>
                  </a:ln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0" tIns="0" rIns="0" bIns="0" anchor="ctr"/>
            <a:lstStyle/>
            <a:p>
              <a:pPr algn="r" eaLnBrk="1">
                <a:lnSpc>
                  <a:spcPct val="120000"/>
                </a:lnSpc>
                <a:defRPr/>
              </a:pPr>
              <a:endParaRPr lang="id-ID" sz="900" dirty="0">
                <a:latin typeface="Roboto Light" panose="02000000000000000000" pitchFamily="2" charset="0"/>
              </a:endParaRPr>
            </a:p>
          </p:txBody>
        </p:sp>
      </p:grpSp>
      <p:sp>
        <p:nvSpPr>
          <p:cNvPr id="19" name="AutoShape 17"/>
          <p:cNvSpPr>
            <a:spLocks/>
          </p:cNvSpPr>
          <p:nvPr/>
        </p:nvSpPr>
        <p:spPr bwMode="auto">
          <a:xfrm rot="-368024">
            <a:off x="7314521" y="2416484"/>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0" name="AutoShape 18"/>
          <p:cNvSpPr>
            <a:spLocks/>
          </p:cNvSpPr>
          <p:nvPr/>
        </p:nvSpPr>
        <p:spPr bwMode="auto">
          <a:xfrm>
            <a:off x="8997137" y="4735133"/>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1" name="AutoShape 19"/>
          <p:cNvSpPr>
            <a:spLocks/>
          </p:cNvSpPr>
          <p:nvPr/>
        </p:nvSpPr>
        <p:spPr bwMode="auto">
          <a:xfrm rot="18263087" flipH="1">
            <a:off x="1218062" y="2639561"/>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2" name="AutoShape 20"/>
          <p:cNvSpPr>
            <a:spLocks/>
          </p:cNvSpPr>
          <p:nvPr/>
        </p:nvSpPr>
        <p:spPr bwMode="auto">
          <a:xfrm>
            <a:off x="7797697" y="5757871"/>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3" name="AutoShape 21"/>
          <p:cNvSpPr>
            <a:spLocks/>
          </p:cNvSpPr>
          <p:nvPr/>
        </p:nvSpPr>
        <p:spPr bwMode="auto">
          <a:xfrm>
            <a:off x="455612" y="532090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4" name="AutoShape 19">
            <a:extLst>
              <a:ext uri="{FF2B5EF4-FFF2-40B4-BE49-F238E27FC236}">
                <a16:creationId xmlns:a16="http://schemas.microsoft.com/office/drawing/2014/main" id="{E6D85C20-CAA0-8352-B876-3CC927D27CC7}"/>
              </a:ext>
            </a:extLst>
          </p:cNvPr>
          <p:cNvSpPr>
            <a:spLocks/>
          </p:cNvSpPr>
          <p:nvPr/>
        </p:nvSpPr>
        <p:spPr bwMode="auto">
          <a:xfrm rot="18900000" flipH="1">
            <a:off x="4424990" y="1741550"/>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5" name="AutoShape 21">
            <a:extLst>
              <a:ext uri="{FF2B5EF4-FFF2-40B4-BE49-F238E27FC236}">
                <a16:creationId xmlns:a16="http://schemas.microsoft.com/office/drawing/2014/main" id="{CEF55248-EC83-2BE3-B53C-F8350E8BE03B}"/>
              </a:ext>
            </a:extLst>
          </p:cNvPr>
          <p:cNvSpPr>
            <a:spLocks/>
          </p:cNvSpPr>
          <p:nvPr/>
        </p:nvSpPr>
        <p:spPr bwMode="auto">
          <a:xfrm>
            <a:off x="2255583" y="160626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6" name="AutoShape 18">
            <a:extLst>
              <a:ext uri="{FF2B5EF4-FFF2-40B4-BE49-F238E27FC236}">
                <a16:creationId xmlns:a16="http://schemas.microsoft.com/office/drawing/2014/main" id="{AD257BC9-F28B-C78D-A8BF-48D4E04EC4D3}"/>
              </a:ext>
            </a:extLst>
          </p:cNvPr>
          <p:cNvSpPr>
            <a:spLocks/>
          </p:cNvSpPr>
          <p:nvPr/>
        </p:nvSpPr>
        <p:spPr bwMode="auto">
          <a:xfrm>
            <a:off x="9094492" y="2049715"/>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7" name="AutoShape 20">
            <a:extLst>
              <a:ext uri="{FF2B5EF4-FFF2-40B4-BE49-F238E27FC236}">
                <a16:creationId xmlns:a16="http://schemas.microsoft.com/office/drawing/2014/main" id="{B785A905-E027-856B-4CC2-0561BE4F1222}"/>
              </a:ext>
            </a:extLst>
          </p:cNvPr>
          <p:cNvSpPr>
            <a:spLocks/>
          </p:cNvSpPr>
          <p:nvPr/>
        </p:nvSpPr>
        <p:spPr bwMode="auto">
          <a:xfrm>
            <a:off x="9751886" y="3538538"/>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8" name="AutoShape 17">
            <a:extLst>
              <a:ext uri="{FF2B5EF4-FFF2-40B4-BE49-F238E27FC236}">
                <a16:creationId xmlns:a16="http://schemas.microsoft.com/office/drawing/2014/main" id="{81B65F78-47C1-ACC4-C37D-1AFE2ED94A17}"/>
              </a:ext>
            </a:extLst>
          </p:cNvPr>
          <p:cNvSpPr>
            <a:spLocks/>
          </p:cNvSpPr>
          <p:nvPr/>
        </p:nvSpPr>
        <p:spPr bwMode="auto">
          <a:xfrm rot="19731743">
            <a:off x="6126375" y="1279332"/>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9" name="AutoShape 19">
            <a:extLst>
              <a:ext uri="{FF2B5EF4-FFF2-40B4-BE49-F238E27FC236}">
                <a16:creationId xmlns:a16="http://schemas.microsoft.com/office/drawing/2014/main" id="{DD066E56-6AC3-A4C5-6AD8-4F4E8B035724}"/>
              </a:ext>
            </a:extLst>
          </p:cNvPr>
          <p:cNvSpPr>
            <a:spLocks/>
          </p:cNvSpPr>
          <p:nvPr/>
        </p:nvSpPr>
        <p:spPr bwMode="auto">
          <a:xfrm rot="18900000" flipH="1">
            <a:off x="1566532" y="4046266"/>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pic>
        <p:nvPicPr>
          <p:cNvPr id="3076" name="Picture 4" descr="Você sabe o que é SESMT? - Blog Seton">
            <a:extLst>
              <a:ext uri="{FF2B5EF4-FFF2-40B4-BE49-F238E27FC236}">
                <a16:creationId xmlns:a16="http://schemas.microsoft.com/office/drawing/2014/main" id="{B4970643-E4E5-0E8F-ACE4-9ED40713C8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73" t="19365" r="17470" b="19410"/>
          <a:stretch/>
        </p:blipFill>
        <p:spPr bwMode="auto">
          <a:xfrm>
            <a:off x="5550238" y="4425496"/>
            <a:ext cx="1091523" cy="1028820"/>
          </a:xfrm>
          <a:prstGeom prst="rect">
            <a:avLst/>
          </a:prstGeom>
          <a:noFill/>
          <a:scene3d>
            <a:camera prst="perspectiveRelaxed"/>
            <a:lightRig rig="threePt" dir="t"/>
          </a:scene3d>
          <a:extLst>
            <a:ext uri="{909E8E84-426E-40DD-AFC4-6F175D3DCCD1}">
              <a14:hiddenFill xmlns:a14="http://schemas.microsoft.com/office/drawing/2010/main">
                <a:solidFill>
                  <a:srgbClr val="FFFFFF"/>
                </a:solidFill>
              </a14:hiddenFill>
            </a:ext>
          </a:extLst>
        </p:spPr>
      </p:pic>
      <p:sp>
        <p:nvSpPr>
          <p:cNvPr id="10" name="文本框 1">
            <a:extLst>
              <a:ext uri="{FF2B5EF4-FFF2-40B4-BE49-F238E27FC236}">
                <a16:creationId xmlns:a16="http://schemas.microsoft.com/office/drawing/2014/main" id="{3E33E946-6E39-5C5A-E61C-014EA0B88546}"/>
              </a:ext>
            </a:extLst>
          </p:cNvPr>
          <p:cNvSpPr txBox="1"/>
          <p:nvPr/>
        </p:nvSpPr>
        <p:spPr>
          <a:xfrm>
            <a:off x="838008" y="563830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A</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4" name="文本框 1">
            <a:extLst>
              <a:ext uri="{FF2B5EF4-FFF2-40B4-BE49-F238E27FC236}">
                <a16:creationId xmlns:a16="http://schemas.microsoft.com/office/drawing/2014/main" id="{A204EFA7-4A7B-90AF-E44D-6F4F9CB9C6D5}"/>
              </a:ext>
            </a:extLst>
          </p:cNvPr>
          <p:cNvSpPr txBox="1"/>
          <p:nvPr/>
        </p:nvSpPr>
        <p:spPr>
          <a:xfrm>
            <a:off x="1827906" y="435513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B</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3" name="文本框 1">
            <a:extLst>
              <a:ext uri="{FF2B5EF4-FFF2-40B4-BE49-F238E27FC236}">
                <a16:creationId xmlns:a16="http://schemas.microsoft.com/office/drawing/2014/main" id="{8252473E-4DFC-D4F2-75AC-BBBA2D3D9303}"/>
              </a:ext>
            </a:extLst>
          </p:cNvPr>
          <p:cNvSpPr txBox="1"/>
          <p:nvPr/>
        </p:nvSpPr>
        <p:spPr>
          <a:xfrm>
            <a:off x="1424907" y="2991048"/>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C</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4" name="文本框 1">
            <a:extLst>
              <a:ext uri="{FF2B5EF4-FFF2-40B4-BE49-F238E27FC236}">
                <a16:creationId xmlns:a16="http://schemas.microsoft.com/office/drawing/2014/main" id="{5DCAC47A-E467-8A50-B00B-AE924CFB01E2}"/>
              </a:ext>
            </a:extLst>
          </p:cNvPr>
          <p:cNvSpPr txBox="1"/>
          <p:nvPr/>
        </p:nvSpPr>
        <p:spPr>
          <a:xfrm>
            <a:off x="2604710" y="1890946"/>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D</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5" name="文本框 1">
            <a:extLst>
              <a:ext uri="{FF2B5EF4-FFF2-40B4-BE49-F238E27FC236}">
                <a16:creationId xmlns:a16="http://schemas.microsoft.com/office/drawing/2014/main" id="{37C67D43-F242-9266-6815-6E2E7F579018}"/>
              </a:ext>
            </a:extLst>
          </p:cNvPr>
          <p:cNvSpPr txBox="1"/>
          <p:nvPr/>
        </p:nvSpPr>
        <p:spPr>
          <a:xfrm>
            <a:off x="4667021" y="198419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E</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6" name="文本框 1">
            <a:extLst>
              <a:ext uri="{FF2B5EF4-FFF2-40B4-BE49-F238E27FC236}">
                <a16:creationId xmlns:a16="http://schemas.microsoft.com/office/drawing/2014/main" id="{8F3BE20A-0BEB-9EDC-0E80-0D16CD48AD48}"/>
              </a:ext>
            </a:extLst>
          </p:cNvPr>
          <p:cNvSpPr txBox="1"/>
          <p:nvPr/>
        </p:nvSpPr>
        <p:spPr>
          <a:xfrm>
            <a:off x="6496408" y="1646395"/>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F</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7" name="文本框 1">
            <a:extLst>
              <a:ext uri="{FF2B5EF4-FFF2-40B4-BE49-F238E27FC236}">
                <a16:creationId xmlns:a16="http://schemas.microsoft.com/office/drawing/2014/main" id="{392A4489-1EFC-712A-7F22-B435EAB56116}"/>
              </a:ext>
            </a:extLst>
          </p:cNvPr>
          <p:cNvSpPr txBox="1"/>
          <p:nvPr/>
        </p:nvSpPr>
        <p:spPr>
          <a:xfrm>
            <a:off x="7721297" y="275748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G</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8" name="文本框 1">
            <a:extLst>
              <a:ext uri="{FF2B5EF4-FFF2-40B4-BE49-F238E27FC236}">
                <a16:creationId xmlns:a16="http://schemas.microsoft.com/office/drawing/2014/main" id="{0EB9F9AC-1C46-FE3D-E890-A674E2A5915F}"/>
              </a:ext>
            </a:extLst>
          </p:cNvPr>
          <p:cNvSpPr txBox="1"/>
          <p:nvPr/>
        </p:nvSpPr>
        <p:spPr>
          <a:xfrm>
            <a:off x="9456274" y="234502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H</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9" name="文本框 1">
            <a:extLst>
              <a:ext uri="{FF2B5EF4-FFF2-40B4-BE49-F238E27FC236}">
                <a16:creationId xmlns:a16="http://schemas.microsoft.com/office/drawing/2014/main" id="{ED9407C4-4F80-C3B3-EF1A-4CA0158AE594}"/>
              </a:ext>
            </a:extLst>
          </p:cNvPr>
          <p:cNvSpPr txBox="1"/>
          <p:nvPr/>
        </p:nvSpPr>
        <p:spPr>
          <a:xfrm>
            <a:off x="9957140" y="369620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I</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1" name="文本框 1">
            <a:extLst>
              <a:ext uri="{FF2B5EF4-FFF2-40B4-BE49-F238E27FC236}">
                <a16:creationId xmlns:a16="http://schemas.microsoft.com/office/drawing/2014/main" id="{035700C2-4A8B-A944-51FE-CE36BE16F522}"/>
              </a:ext>
            </a:extLst>
          </p:cNvPr>
          <p:cNvSpPr txBox="1"/>
          <p:nvPr/>
        </p:nvSpPr>
        <p:spPr>
          <a:xfrm>
            <a:off x="9411833" y="503289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J</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2" name="文本框 1">
            <a:extLst>
              <a:ext uri="{FF2B5EF4-FFF2-40B4-BE49-F238E27FC236}">
                <a16:creationId xmlns:a16="http://schemas.microsoft.com/office/drawing/2014/main" id="{5B8F38D8-362D-7A05-93DA-9A8BD61B6707}"/>
              </a:ext>
            </a:extLst>
          </p:cNvPr>
          <p:cNvSpPr txBox="1"/>
          <p:nvPr/>
        </p:nvSpPr>
        <p:spPr>
          <a:xfrm>
            <a:off x="7972677" y="593068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K</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pic>
        <p:nvPicPr>
          <p:cNvPr id="27" name="Imagem 26" descr="Uma imagem contendo Texto&#10;&#10;Descrição gerada automaticamente">
            <a:extLst>
              <a:ext uri="{FF2B5EF4-FFF2-40B4-BE49-F238E27FC236}">
                <a16:creationId xmlns:a16="http://schemas.microsoft.com/office/drawing/2014/main" id="{2FAF2F22-7CDA-C291-9A24-3C094928F984}"/>
              </a:ext>
            </a:extLst>
          </p:cNvPr>
          <p:cNvPicPr>
            <a:picLocks noChangeAspect="1"/>
          </p:cNvPicPr>
          <p:nvPr/>
        </p:nvPicPr>
        <p:blipFill>
          <a:blip r:embed="rId4"/>
          <a:stretch>
            <a:fillRect/>
          </a:stretch>
        </p:blipFill>
        <p:spPr>
          <a:xfrm>
            <a:off x="9916886" y="88231"/>
            <a:ext cx="1934285" cy="551218"/>
          </a:xfrm>
          <a:prstGeom prst="rect">
            <a:avLst/>
          </a:prstGeom>
        </p:spPr>
      </p:pic>
    </p:spTree>
    <p:extLst>
      <p:ext uri="{BB962C8B-B14F-4D97-AF65-F5344CB8AC3E}">
        <p14:creationId xmlns:p14="http://schemas.microsoft.com/office/powerpoint/2010/main" val="380781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C5667DA-D388-7E96-6039-706C190156C1}"/>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21" name="AutoShape 19"/>
          <p:cNvSpPr>
            <a:spLocks/>
          </p:cNvSpPr>
          <p:nvPr/>
        </p:nvSpPr>
        <p:spPr bwMode="auto">
          <a:xfrm rot="18263087" flipH="1">
            <a:off x="7953307" y="1087689"/>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43" name="文本框 1">
            <a:extLst>
              <a:ext uri="{FF2B5EF4-FFF2-40B4-BE49-F238E27FC236}">
                <a16:creationId xmlns:a16="http://schemas.microsoft.com/office/drawing/2014/main" id="{8252473E-4DFC-D4F2-75AC-BBBA2D3D9303}"/>
              </a:ext>
            </a:extLst>
          </p:cNvPr>
          <p:cNvSpPr txBox="1"/>
          <p:nvPr/>
        </p:nvSpPr>
        <p:spPr>
          <a:xfrm>
            <a:off x="8160152" y="1439176"/>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C</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5" name="文本框 1">
            <a:extLst>
              <a:ext uri="{FF2B5EF4-FFF2-40B4-BE49-F238E27FC236}">
                <a16:creationId xmlns:a16="http://schemas.microsoft.com/office/drawing/2014/main" id="{A4446BBD-4C0C-9761-2028-5798F057701B}"/>
              </a:ext>
            </a:extLst>
          </p:cNvPr>
          <p:cNvSpPr txBox="1"/>
          <p:nvPr/>
        </p:nvSpPr>
        <p:spPr>
          <a:xfrm>
            <a:off x="4869098" y="2251736"/>
            <a:ext cx="3666894" cy="2805063"/>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implementar medidas de prevenção de acordo com a classificação de risco do PGR e na ordem de prioridade estabelecida na NR-01;</a:t>
            </a:r>
          </a:p>
        </p:txBody>
      </p:sp>
      <p:pic>
        <p:nvPicPr>
          <p:cNvPr id="9218" name="Picture 2" descr="Saúde e Segurança do trabalho. TI na Segurança do Trabalho | by Nayara  Vanessa | Medium">
            <a:extLst>
              <a:ext uri="{FF2B5EF4-FFF2-40B4-BE49-F238E27FC236}">
                <a16:creationId xmlns:a16="http://schemas.microsoft.com/office/drawing/2014/main" id="{D34CE515-CDEA-CD19-3AF6-7C2329C49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535992" y="1945548"/>
            <a:ext cx="3666894" cy="2675774"/>
          </a:xfrm>
          <a:prstGeom prst="flowChartDelay">
            <a:avLst/>
          </a:prstGeom>
          <a:noFill/>
          <a:extLst>
            <a:ext uri="{909E8E84-426E-40DD-AFC4-6F175D3DCCD1}">
              <a14:hiddenFill xmlns:a14="http://schemas.microsoft.com/office/drawing/2010/main">
                <a:solidFill>
                  <a:srgbClr val="FFFFFF"/>
                </a:solidFill>
              </a14:hiddenFill>
            </a:ext>
          </a:extLst>
        </p:spPr>
      </p:pic>
      <p:pic>
        <p:nvPicPr>
          <p:cNvPr id="6" name="Imagem 5" descr="Uma imagem contendo Texto&#10;&#10;Descrição gerada automaticamente">
            <a:extLst>
              <a:ext uri="{FF2B5EF4-FFF2-40B4-BE49-F238E27FC236}">
                <a16:creationId xmlns:a16="http://schemas.microsoft.com/office/drawing/2014/main" id="{3A61B9E9-0FCC-C54B-ACC6-93CD91555FC4}"/>
              </a:ext>
            </a:extLst>
          </p:cNvPr>
          <p:cNvPicPr>
            <a:picLocks noChangeAspect="1"/>
          </p:cNvPicPr>
          <p:nvPr/>
        </p:nvPicPr>
        <p:blipFill>
          <a:blip r:embed="rId3"/>
          <a:stretch>
            <a:fillRect/>
          </a:stretch>
        </p:blipFill>
        <p:spPr>
          <a:xfrm>
            <a:off x="9916886" y="88231"/>
            <a:ext cx="1934285" cy="551218"/>
          </a:xfrm>
          <a:prstGeom prst="rect">
            <a:avLst/>
          </a:prstGeom>
        </p:spPr>
      </p:pic>
      <p:pic>
        <p:nvPicPr>
          <p:cNvPr id="50178" name="Picture 2" descr="Home - Ultramed Saúde">
            <a:extLst>
              <a:ext uri="{FF2B5EF4-FFF2-40B4-BE49-F238E27FC236}">
                <a16:creationId xmlns:a16="http://schemas.microsoft.com/office/drawing/2014/main" id="{B52D8E82-87A9-C897-6513-BA8277CA18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863" y="1098839"/>
            <a:ext cx="8488848" cy="5591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38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F97703EE-7605-8F06-CEFF-400B205D1509}"/>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grpSp>
        <p:nvGrpSpPr>
          <p:cNvPr id="11" name="Group 9"/>
          <p:cNvGrpSpPr>
            <a:grpSpLocks/>
          </p:cNvGrpSpPr>
          <p:nvPr/>
        </p:nvGrpSpPr>
        <p:grpSpPr bwMode="auto">
          <a:xfrm>
            <a:off x="3948509" y="3884613"/>
            <a:ext cx="4294981" cy="2583656"/>
            <a:chOff x="-1" y="-1"/>
            <a:chExt cx="8589752" cy="5166707"/>
          </a:xfrm>
        </p:grpSpPr>
        <p:sp>
          <p:nvSpPr>
            <p:cNvPr id="12" name="AutoShape 10"/>
            <p:cNvSpPr>
              <a:spLocks/>
            </p:cNvSpPr>
            <p:nvPr/>
          </p:nvSpPr>
          <p:spPr bwMode="auto">
            <a:xfrm>
              <a:off x="-1" y="207938"/>
              <a:ext cx="8589752" cy="4958768"/>
            </a:xfrm>
            <a:custGeom>
              <a:avLst/>
              <a:gdLst>
                <a:gd name="T0" fmla="*/ 4294672 w 21063"/>
                <a:gd name="T1" fmla="*/ 2553717 h 20765"/>
                <a:gd name="T2" fmla="*/ 4294672 w 21063"/>
                <a:gd name="T3" fmla="*/ 2553717 h 20765"/>
                <a:gd name="T4" fmla="*/ 4294672 w 21063"/>
                <a:gd name="T5" fmla="*/ 2553717 h 20765"/>
                <a:gd name="T6" fmla="*/ 4294672 w 21063"/>
                <a:gd name="T7" fmla="*/ 2553717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5"/>
                  </a:lnTo>
                  <a:cubicBezTo>
                    <a:pt x="165" y="9355"/>
                    <a:pt x="-239" y="9744"/>
                    <a:pt x="216" y="10500"/>
                  </a:cubicBezTo>
                  <a:lnTo>
                    <a:pt x="7673" y="20432"/>
                  </a:lnTo>
                  <a:cubicBezTo>
                    <a:pt x="7673" y="20432"/>
                    <a:pt x="8175" y="21288"/>
                    <a:pt x="9125" y="20252"/>
                  </a:cubicBezTo>
                  <a:lnTo>
                    <a:pt x="20916" y="5391"/>
                  </a:lnTo>
                  <a:cubicBezTo>
                    <a:pt x="20916" y="5391"/>
                    <a:pt x="21361" y="4383"/>
                    <a:pt x="20701" y="3843"/>
                  </a:cubicBezTo>
                  <a:lnTo>
                    <a:pt x="12871" y="185"/>
                  </a:lnTo>
                  <a:cubicBezTo>
                    <a:pt x="12871" y="185"/>
                    <a:pt x="12317" y="-311"/>
                    <a:pt x="11525" y="320"/>
                  </a:cubicBezTo>
                  <a:close/>
                </a:path>
              </a:pathLst>
            </a:custGeom>
            <a:solidFill>
              <a:srgbClr val="929598"/>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3" name="AutoShape 11"/>
            <p:cNvSpPr>
              <a:spLocks/>
            </p:cNvSpPr>
            <p:nvPr/>
          </p:nvSpPr>
          <p:spPr bwMode="auto">
            <a:xfrm>
              <a:off x="-1" y="166667"/>
              <a:ext cx="8589752" cy="4958768"/>
            </a:xfrm>
            <a:custGeom>
              <a:avLst/>
              <a:gdLst>
                <a:gd name="T0" fmla="*/ 4294672 w 21063"/>
                <a:gd name="T1" fmla="*/ 2553702 h 20765"/>
                <a:gd name="T2" fmla="*/ 4294672 w 21063"/>
                <a:gd name="T3" fmla="*/ 2553702 h 20765"/>
                <a:gd name="T4" fmla="*/ 4294672 w 21063"/>
                <a:gd name="T5" fmla="*/ 2553702 h 20765"/>
                <a:gd name="T6" fmla="*/ 4294672 w 21063"/>
                <a:gd name="T7" fmla="*/ 2553702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4"/>
                  </a:lnTo>
                  <a:cubicBezTo>
                    <a:pt x="165" y="9354"/>
                    <a:pt x="-239" y="9743"/>
                    <a:pt x="216" y="10500"/>
                  </a:cubicBezTo>
                  <a:lnTo>
                    <a:pt x="7673" y="20432"/>
                  </a:lnTo>
                  <a:cubicBezTo>
                    <a:pt x="7673" y="20432"/>
                    <a:pt x="8175" y="21289"/>
                    <a:pt x="9125" y="20251"/>
                  </a:cubicBezTo>
                  <a:lnTo>
                    <a:pt x="20916" y="5391"/>
                  </a:lnTo>
                  <a:cubicBezTo>
                    <a:pt x="20916" y="5391"/>
                    <a:pt x="21361" y="4384"/>
                    <a:pt x="20701" y="3842"/>
                  </a:cubicBezTo>
                  <a:lnTo>
                    <a:pt x="12871" y="184"/>
                  </a:lnTo>
                  <a:cubicBezTo>
                    <a:pt x="12871" y="184"/>
                    <a:pt x="12317" y="-311"/>
                    <a:pt x="11525" y="320"/>
                  </a:cubicBezTo>
                  <a:close/>
                </a:path>
              </a:pathLst>
            </a:custGeom>
            <a:solidFill>
              <a:srgbClr val="D1D3D5"/>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4" name="AutoShape 12"/>
            <p:cNvSpPr>
              <a:spLocks/>
            </p:cNvSpPr>
            <p:nvPr/>
          </p:nvSpPr>
          <p:spPr bwMode="auto">
            <a:xfrm>
              <a:off x="-1" y="-1"/>
              <a:ext cx="8573877" cy="4927022"/>
            </a:xfrm>
            <a:custGeom>
              <a:avLst/>
              <a:gdLst>
                <a:gd name="T0" fmla="*/ 4286435 w 21151"/>
                <a:gd name="T1" fmla="*/ 2537166 h 20765"/>
                <a:gd name="T2" fmla="*/ 4286435 w 21151"/>
                <a:gd name="T3" fmla="*/ 2537166 h 20765"/>
                <a:gd name="T4" fmla="*/ 4286435 w 21151"/>
                <a:gd name="T5" fmla="*/ 2537166 h 20765"/>
                <a:gd name="T6" fmla="*/ 4286435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3" y="5057"/>
                    <a:pt x="20859" y="4649"/>
                  </a:cubicBezTo>
                  <a:lnTo>
                    <a:pt x="12789" y="185"/>
                  </a:lnTo>
                  <a:cubicBezTo>
                    <a:pt x="12789" y="185"/>
                    <a:pt x="12235" y="-311"/>
                    <a:pt x="11444" y="320"/>
                  </a:cubicBezTo>
                  <a:close/>
                </a:path>
              </a:pathLst>
            </a:custGeom>
            <a:solidFill>
              <a:srgbClr val="B7B9BC"/>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5" name="AutoShape 13"/>
            <p:cNvSpPr>
              <a:spLocks/>
            </p:cNvSpPr>
            <p:nvPr/>
          </p:nvSpPr>
          <p:spPr bwMode="auto">
            <a:xfrm>
              <a:off x="-1" y="-1"/>
              <a:ext cx="8573877" cy="4927022"/>
            </a:xfrm>
            <a:custGeom>
              <a:avLst/>
              <a:gdLst>
                <a:gd name="T0" fmla="*/ 4286441 w 21151"/>
                <a:gd name="T1" fmla="*/ 2537166 h 20765"/>
                <a:gd name="T2" fmla="*/ 4286441 w 21151"/>
                <a:gd name="T3" fmla="*/ 2537166 h 20765"/>
                <a:gd name="T4" fmla="*/ 4286441 w 21151"/>
                <a:gd name="T5" fmla="*/ 2537166 h 20765"/>
                <a:gd name="T6" fmla="*/ 4286441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4" y="5057"/>
                    <a:pt x="20859" y="4649"/>
                  </a:cubicBezTo>
                  <a:lnTo>
                    <a:pt x="12789" y="185"/>
                  </a:lnTo>
                  <a:cubicBezTo>
                    <a:pt x="12789" y="185"/>
                    <a:pt x="12235" y="-311"/>
                    <a:pt x="11444" y="320"/>
                  </a:cubicBez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6" name="AutoShape 14"/>
            <p:cNvSpPr>
              <a:spLocks/>
            </p:cNvSpPr>
            <p:nvPr/>
          </p:nvSpPr>
          <p:spPr bwMode="auto">
            <a:xfrm>
              <a:off x="41273" y="-1"/>
              <a:ext cx="8429419" cy="4842895"/>
            </a:xfrm>
            <a:custGeom>
              <a:avLst/>
              <a:gdLst>
                <a:gd name="T0" fmla="*/ 4214892 w 21166"/>
                <a:gd name="T1" fmla="*/ 2493835 h 20765"/>
                <a:gd name="T2" fmla="*/ 4214892 w 21166"/>
                <a:gd name="T3" fmla="*/ 2493835 h 20765"/>
                <a:gd name="T4" fmla="*/ 4214892 w 21166"/>
                <a:gd name="T5" fmla="*/ 2493835 h 20765"/>
                <a:gd name="T6" fmla="*/ 4214892 w 21166"/>
                <a:gd name="T7" fmla="*/ 2493835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6" h="20765">
                  <a:moveTo>
                    <a:pt x="11460" y="320"/>
                  </a:moveTo>
                  <a:lnTo>
                    <a:pt x="528" y="9699"/>
                  </a:lnTo>
                  <a:cubicBezTo>
                    <a:pt x="528" y="9699"/>
                    <a:pt x="-198" y="10218"/>
                    <a:pt x="52" y="10827"/>
                  </a:cubicBezTo>
                  <a:lnTo>
                    <a:pt x="7604" y="20432"/>
                  </a:lnTo>
                  <a:cubicBezTo>
                    <a:pt x="7604" y="20432"/>
                    <a:pt x="8106" y="21288"/>
                    <a:pt x="9057" y="20251"/>
                  </a:cubicBezTo>
                  <a:lnTo>
                    <a:pt x="21045" y="5551"/>
                  </a:lnTo>
                  <a:cubicBezTo>
                    <a:pt x="21045" y="5551"/>
                    <a:pt x="21402" y="5010"/>
                    <a:pt x="20887" y="4649"/>
                  </a:cubicBezTo>
                  <a:lnTo>
                    <a:pt x="12806" y="185"/>
                  </a:lnTo>
                  <a:cubicBezTo>
                    <a:pt x="12806" y="185"/>
                    <a:pt x="12252" y="-311"/>
                    <a:pt x="11460" y="320"/>
                  </a:cubicBezTo>
                  <a:close/>
                </a:path>
              </a:pathLst>
            </a:custGeom>
            <a:solidFill>
              <a:srgbClr val="020202"/>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pic>
          <p:nvPicPr>
            <p:cNvPr id="17" name="Picture 15" descr="shutte3rstock_8702847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693" y="249208"/>
              <a:ext cx="7003879" cy="4046062"/>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pic>
        <p:sp>
          <p:nvSpPr>
            <p:cNvPr id="18" name="AutoShape 16"/>
            <p:cNvSpPr>
              <a:spLocks/>
            </p:cNvSpPr>
            <p:nvPr/>
          </p:nvSpPr>
          <p:spPr bwMode="auto">
            <a:xfrm>
              <a:off x="725468" y="257144"/>
              <a:ext cx="7089602" cy="4066698"/>
            </a:xfrm>
            <a:custGeom>
              <a:avLst/>
              <a:gdLst>
                <a:gd name="T0" fmla="*/ 3544719 w 21600"/>
                <a:gd name="T1" fmla="*/ 2033324 h 21600"/>
                <a:gd name="T2" fmla="*/ 3544719 w 21600"/>
                <a:gd name="T3" fmla="*/ 2033324 h 21600"/>
                <a:gd name="T4" fmla="*/ 3544719 w 21600"/>
                <a:gd name="T5" fmla="*/ 2033324 h 21600"/>
                <a:gd name="T6" fmla="*/ 3544719 w 21600"/>
                <a:gd name="T7" fmla="*/ 203332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1364"/>
                  </a:moveTo>
                  <a:lnTo>
                    <a:pt x="12545" y="0"/>
                  </a:lnTo>
                  <a:lnTo>
                    <a:pt x="21600" y="5721"/>
                  </a:lnTo>
                  <a:lnTo>
                    <a:pt x="8562" y="21599"/>
                  </a:lnTo>
                  <a:lnTo>
                    <a:pt x="0" y="11364"/>
                  </a:ln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0" tIns="0" rIns="0" bIns="0" anchor="ctr"/>
            <a:lstStyle/>
            <a:p>
              <a:pPr algn="r" eaLnBrk="1">
                <a:lnSpc>
                  <a:spcPct val="120000"/>
                </a:lnSpc>
                <a:defRPr/>
              </a:pPr>
              <a:endParaRPr lang="id-ID" sz="900" dirty="0">
                <a:latin typeface="Roboto Light" panose="02000000000000000000" pitchFamily="2" charset="0"/>
              </a:endParaRPr>
            </a:p>
          </p:txBody>
        </p:sp>
      </p:grpSp>
      <p:sp>
        <p:nvSpPr>
          <p:cNvPr id="19" name="AutoShape 17"/>
          <p:cNvSpPr>
            <a:spLocks/>
          </p:cNvSpPr>
          <p:nvPr/>
        </p:nvSpPr>
        <p:spPr bwMode="auto">
          <a:xfrm rot="-368024">
            <a:off x="7314521" y="2416484"/>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0" name="AutoShape 18"/>
          <p:cNvSpPr>
            <a:spLocks/>
          </p:cNvSpPr>
          <p:nvPr/>
        </p:nvSpPr>
        <p:spPr bwMode="auto">
          <a:xfrm>
            <a:off x="8997137" y="4735133"/>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1" name="AutoShape 19"/>
          <p:cNvSpPr>
            <a:spLocks/>
          </p:cNvSpPr>
          <p:nvPr/>
        </p:nvSpPr>
        <p:spPr bwMode="auto">
          <a:xfrm rot="18263087" flipH="1">
            <a:off x="1218062" y="2639561"/>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2" name="AutoShape 20"/>
          <p:cNvSpPr>
            <a:spLocks/>
          </p:cNvSpPr>
          <p:nvPr/>
        </p:nvSpPr>
        <p:spPr bwMode="auto">
          <a:xfrm>
            <a:off x="7797697" y="5757871"/>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3" name="AutoShape 21"/>
          <p:cNvSpPr>
            <a:spLocks/>
          </p:cNvSpPr>
          <p:nvPr/>
        </p:nvSpPr>
        <p:spPr bwMode="auto">
          <a:xfrm>
            <a:off x="455612" y="532090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4" name="AutoShape 19">
            <a:extLst>
              <a:ext uri="{FF2B5EF4-FFF2-40B4-BE49-F238E27FC236}">
                <a16:creationId xmlns:a16="http://schemas.microsoft.com/office/drawing/2014/main" id="{E6D85C20-CAA0-8352-B876-3CC927D27CC7}"/>
              </a:ext>
            </a:extLst>
          </p:cNvPr>
          <p:cNvSpPr>
            <a:spLocks/>
          </p:cNvSpPr>
          <p:nvPr/>
        </p:nvSpPr>
        <p:spPr bwMode="auto">
          <a:xfrm rot="18900000" flipH="1">
            <a:off x="4424990" y="1741550"/>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5" name="AutoShape 21">
            <a:extLst>
              <a:ext uri="{FF2B5EF4-FFF2-40B4-BE49-F238E27FC236}">
                <a16:creationId xmlns:a16="http://schemas.microsoft.com/office/drawing/2014/main" id="{CEF55248-EC83-2BE3-B53C-F8350E8BE03B}"/>
              </a:ext>
            </a:extLst>
          </p:cNvPr>
          <p:cNvSpPr>
            <a:spLocks/>
          </p:cNvSpPr>
          <p:nvPr/>
        </p:nvSpPr>
        <p:spPr bwMode="auto">
          <a:xfrm>
            <a:off x="2255583" y="160626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6" name="AutoShape 18">
            <a:extLst>
              <a:ext uri="{FF2B5EF4-FFF2-40B4-BE49-F238E27FC236}">
                <a16:creationId xmlns:a16="http://schemas.microsoft.com/office/drawing/2014/main" id="{AD257BC9-F28B-C78D-A8BF-48D4E04EC4D3}"/>
              </a:ext>
            </a:extLst>
          </p:cNvPr>
          <p:cNvSpPr>
            <a:spLocks/>
          </p:cNvSpPr>
          <p:nvPr/>
        </p:nvSpPr>
        <p:spPr bwMode="auto">
          <a:xfrm>
            <a:off x="9094492" y="2049715"/>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7" name="AutoShape 20">
            <a:extLst>
              <a:ext uri="{FF2B5EF4-FFF2-40B4-BE49-F238E27FC236}">
                <a16:creationId xmlns:a16="http://schemas.microsoft.com/office/drawing/2014/main" id="{B785A905-E027-856B-4CC2-0561BE4F1222}"/>
              </a:ext>
            </a:extLst>
          </p:cNvPr>
          <p:cNvSpPr>
            <a:spLocks/>
          </p:cNvSpPr>
          <p:nvPr/>
        </p:nvSpPr>
        <p:spPr bwMode="auto">
          <a:xfrm>
            <a:off x="9751886" y="3538538"/>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8" name="AutoShape 17">
            <a:extLst>
              <a:ext uri="{FF2B5EF4-FFF2-40B4-BE49-F238E27FC236}">
                <a16:creationId xmlns:a16="http://schemas.microsoft.com/office/drawing/2014/main" id="{81B65F78-47C1-ACC4-C37D-1AFE2ED94A17}"/>
              </a:ext>
            </a:extLst>
          </p:cNvPr>
          <p:cNvSpPr>
            <a:spLocks/>
          </p:cNvSpPr>
          <p:nvPr/>
        </p:nvSpPr>
        <p:spPr bwMode="auto">
          <a:xfrm rot="19731743">
            <a:off x="6126375" y="1279332"/>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9" name="AutoShape 19">
            <a:extLst>
              <a:ext uri="{FF2B5EF4-FFF2-40B4-BE49-F238E27FC236}">
                <a16:creationId xmlns:a16="http://schemas.microsoft.com/office/drawing/2014/main" id="{DD066E56-6AC3-A4C5-6AD8-4F4E8B035724}"/>
              </a:ext>
            </a:extLst>
          </p:cNvPr>
          <p:cNvSpPr>
            <a:spLocks/>
          </p:cNvSpPr>
          <p:nvPr/>
        </p:nvSpPr>
        <p:spPr bwMode="auto">
          <a:xfrm rot="18900000" flipH="1">
            <a:off x="1566532" y="4046266"/>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pic>
        <p:nvPicPr>
          <p:cNvPr id="3076" name="Picture 4" descr="Você sabe o que é SESMT? - Blog Seton">
            <a:extLst>
              <a:ext uri="{FF2B5EF4-FFF2-40B4-BE49-F238E27FC236}">
                <a16:creationId xmlns:a16="http://schemas.microsoft.com/office/drawing/2014/main" id="{B4970643-E4E5-0E8F-ACE4-9ED40713C8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73" t="19365" r="17470" b="19410"/>
          <a:stretch/>
        </p:blipFill>
        <p:spPr bwMode="auto">
          <a:xfrm>
            <a:off x="5550238" y="4425496"/>
            <a:ext cx="1091523" cy="1028820"/>
          </a:xfrm>
          <a:prstGeom prst="rect">
            <a:avLst/>
          </a:prstGeom>
          <a:noFill/>
          <a:scene3d>
            <a:camera prst="perspectiveRelaxed"/>
            <a:lightRig rig="threePt" dir="t"/>
          </a:scene3d>
          <a:extLst>
            <a:ext uri="{909E8E84-426E-40DD-AFC4-6F175D3DCCD1}">
              <a14:hiddenFill xmlns:a14="http://schemas.microsoft.com/office/drawing/2010/main">
                <a:solidFill>
                  <a:srgbClr val="FFFFFF"/>
                </a:solidFill>
              </a14:hiddenFill>
            </a:ext>
          </a:extLst>
        </p:spPr>
      </p:pic>
      <p:sp>
        <p:nvSpPr>
          <p:cNvPr id="10" name="文本框 1">
            <a:extLst>
              <a:ext uri="{FF2B5EF4-FFF2-40B4-BE49-F238E27FC236}">
                <a16:creationId xmlns:a16="http://schemas.microsoft.com/office/drawing/2014/main" id="{3E33E946-6E39-5C5A-E61C-014EA0B88546}"/>
              </a:ext>
            </a:extLst>
          </p:cNvPr>
          <p:cNvSpPr txBox="1"/>
          <p:nvPr/>
        </p:nvSpPr>
        <p:spPr>
          <a:xfrm>
            <a:off x="838008" y="563830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A</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4" name="文本框 1">
            <a:extLst>
              <a:ext uri="{FF2B5EF4-FFF2-40B4-BE49-F238E27FC236}">
                <a16:creationId xmlns:a16="http://schemas.microsoft.com/office/drawing/2014/main" id="{A204EFA7-4A7B-90AF-E44D-6F4F9CB9C6D5}"/>
              </a:ext>
            </a:extLst>
          </p:cNvPr>
          <p:cNvSpPr txBox="1"/>
          <p:nvPr/>
        </p:nvSpPr>
        <p:spPr>
          <a:xfrm>
            <a:off x="1827906" y="435513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B</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3" name="文本框 1">
            <a:extLst>
              <a:ext uri="{FF2B5EF4-FFF2-40B4-BE49-F238E27FC236}">
                <a16:creationId xmlns:a16="http://schemas.microsoft.com/office/drawing/2014/main" id="{8252473E-4DFC-D4F2-75AC-BBBA2D3D9303}"/>
              </a:ext>
            </a:extLst>
          </p:cNvPr>
          <p:cNvSpPr txBox="1"/>
          <p:nvPr/>
        </p:nvSpPr>
        <p:spPr>
          <a:xfrm>
            <a:off x="1424907" y="2991048"/>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C</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4" name="文本框 1">
            <a:extLst>
              <a:ext uri="{FF2B5EF4-FFF2-40B4-BE49-F238E27FC236}">
                <a16:creationId xmlns:a16="http://schemas.microsoft.com/office/drawing/2014/main" id="{5DCAC47A-E467-8A50-B00B-AE924CFB01E2}"/>
              </a:ext>
            </a:extLst>
          </p:cNvPr>
          <p:cNvSpPr txBox="1"/>
          <p:nvPr/>
        </p:nvSpPr>
        <p:spPr>
          <a:xfrm>
            <a:off x="2604710" y="1890946"/>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D</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5" name="文本框 1">
            <a:extLst>
              <a:ext uri="{FF2B5EF4-FFF2-40B4-BE49-F238E27FC236}">
                <a16:creationId xmlns:a16="http://schemas.microsoft.com/office/drawing/2014/main" id="{37C67D43-F242-9266-6815-6E2E7F579018}"/>
              </a:ext>
            </a:extLst>
          </p:cNvPr>
          <p:cNvSpPr txBox="1"/>
          <p:nvPr/>
        </p:nvSpPr>
        <p:spPr>
          <a:xfrm>
            <a:off x="4667021" y="198419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E</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6" name="文本框 1">
            <a:extLst>
              <a:ext uri="{FF2B5EF4-FFF2-40B4-BE49-F238E27FC236}">
                <a16:creationId xmlns:a16="http://schemas.microsoft.com/office/drawing/2014/main" id="{8F3BE20A-0BEB-9EDC-0E80-0D16CD48AD48}"/>
              </a:ext>
            </a:extLst>
          </p:cNvPr>
          <p:cNvSpPr txBox="1"/>
          <p:nvPr/>
        </p:nvSpPr>
        <p:spPr>
          <a:xfrm>
            <a:off x="6496408" y="1646395"/>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F</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7" name="文本框 1">
            <a:extLst>
              <a:ext uri="{FF2B5EF4-FFF2-40B4-BE49-F238E27FC236}">
                <a16:creationId xmlns:a16="http://schemas.microsoft.com/office/drawing/2014/main" id="{392A4489-1EFC-712A-7F22-B435EAB56116}"/>
              </a:ext>
            </a:extLst>
          </p:cNvPr>
          <p:cNvSpPr txBox="1"/>
          <p:nvPr/>
        </p:nvSpPr>
        <p:spPr>
          <a:xfrm>
            <a:off x="7721297" y="275748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G</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8" name="文本框 1">
            <a:extLst>
              <a:ext uri="{FF2B5EF4-FFF2-40B4-BE49-F238E27FC236}">
                <a16:creationId xmlns:a16="http://schemas.microsoft.com/office/drawing/2014/main" id="{0EB9F9AC-1C46-FE3D-E890-A674E2A5915F}"/>
              </a:ext>
            </a:extLst>
          </p:cNvPr>
          <p:cNvSpPr txBox="1"/>
          <p:nvPr/>
        </p:nvSpPr>
        <p:spPr>
          <a:xfrm>
            <a:off x="9456274" y="234502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H</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9" name="文本框 1">
            <a:extLst>
              <a:ext uri="{FF2B5EF4-FFF2-40B4-BE49-F238E27FC236}">
                <a16:creationId xmlns:a16="http://schemas.microsoft.com/office/drawing/2014/main" id="{ED9407C4-4F80-C3B3-EF1A-4CA0158AE594}"/>
              </a:ext>
            </a:extLst>
          </p:cNvPr>
          <p:cNvSpPr txBox="1"/>
          <p:nvPr/>
        </p:nvSpPr>
        <p:spPr>
          <a:xfrm>
            <a:off x="9957140" y="369620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I</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1" name="文本框 1">
            <a:extLst>
              <a:ext uri="{FF2B5EF4-FFF2-40B4-BE49-F238E27FC236}">
                <a16:creationId xmlns:a16="http://schemas.microsoft.com/office/drawing/2014/main" id="{035700C2-4A8B-A944-51FE-CE36BE16F522}"/>
              </a:ext>
            </a:extLst>
          </p:cNvPr>
          <p:cNvSpPr txBox="1"/>
          <p:nvPr/>
        </p:nvSpPr>
        <p:spPr>
          <a:xfrm>
            <a:off x="9411833" y="503289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J</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2" name="文本框 1">
            <a:extLst>
              <a:ext uri="{FF2B5EF4-FFF2-40B4-BE49-F238E27FC236}">
                <a16:creationId xmlns:a16="http://schemas.microsoft.com/office/drawing/2014/main" id="{5B8F38D8-362D-7A05-93DA-9A8BD61B6707}"/>
              </a:ext>
            </a:extLst>
          </p:cNvPr>
          <p:cNvSpPr txBox="1"/>
          <p:nvPr/>
        </p:nvSpPr>
        <p:spPr>
          <a:xfrm>
            <a:off x="7972677" y="593068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K</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pic>
        <p:nvPicPr>
          <p:cNvPr id="27" name="Imagem 26" descr="Uma imagem contendo Texto&#10;&#10;Descrição gerada automaticamente">
            <a:extLst>
              <a:ext uri="{FF2B5EF4-FFF2-40B4-BE49-F238E27FC236}">
                <a16:creationId xmlns:a16="http://schemas.microsoft.com/office/drawing/2014/main" id="{936A41C8-62E1-E090-BA3D-A13FDA91166F}"/>
              </a:ext>
            </a:extLst>
          </p:cNvPr>
          <p:cNvPicPr>
            <a:picLocks noChangeAspect="1"/>
          </p:cNvPicPr>
          <p:nvPr/>
        </p:nvPicPr>
        <p:blipFill>
          <a:blip r:embed="rId4"/>
          <a:stretch>
            <a:fillRect/>
          </a:stretch>
        </p:blipFill>
        <p:spPr>
          <a:xfrm>
            <a:off x="9916886" y="88231"/>
            <a:ext cx="1934285" cy="551218"/>
          </a:xfrm>
          <a:prstGeom prst="rect">
            <a:avLst/>
          </a:prstGeom>
        </p:spPr>
      </p:pic>
    </p:spTree>
    <p:extLst>
      <p:ext uri="{BB962C8B-B14F-4D97-AF65-F5344CB8AC3E}">
        <p14:creationId xmlns:p14="http://schemas.microsoft.com/office/powerpoint/2010/main" val="160374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FD7C17D3-395C-5023-AD16-C65B463F81F3}"/>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5" name="AutoShape 21">
            <a:extLst>
              <a:ext uri="{FF2B5EF4-FFF2-40B4-BE49-F238E27FC236}">
                <a16:creationId xmlns:a16="http://schemas.microsoft.com/office/drawing/2014/main" id="{CEF55248-EC83-2BE3-B53C-F8350E8BE03B}"/>
              </a:ext>
            </a:extLst>
          </p:cNvPr>
          <p:cNvSpPr>
            <a:spLocks/>
          </p:cNvSpPr>
          <p:nvPr/>
        </p:nvSpPr>
        <p:spPr bwMode="auto">
          <a:xfrm>
            <a:off x="2255583" y="160626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44" name="文本框 1">
            <a:extLst>
              <a:ext uri="{FF2B5EF4-FFF2-40B4-BE49-F238E27FC236}">
                <a16:creationId xmlns:a16="http://schemas.microsoft.com/office/drawing/2014/main" id="{5DCAC47A-E467-8A50-B00B-AE924CFB01E2}"/>
              </a:ext>
            </a:extLst>
          </p:cNvPr>
          <p:cNvSpPr txBox="1"/>
          <p:nvPr/>
        </p:nvSpPr>
        <p:spPr>
          <a:xfrm>
            <a:off x="2604710" y="1890946"/>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D</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5" name="文本框 1">
            <a:extLst>
              <a:ext uri="{FF2B5EF4-FFF2-40B4-BE49-F238E27FC236}">
                <a16:creationId xmlns:a16="http://schemas.microsoft.com/office/drawing/2014/main" id="{EE3E2A12-EF59-4DE3-C781-C1C3CC3BC7FB}"/>
              </a:ext>
            </a:extLst>
          </p:cNvPr>
          <p:cNvSpPr txBox="1"/>
          <p:nvPr/>
        </p:nvSpPr>
        <p:spPr>
          <a:xfrm>
            <a:off x="4326596" y="2839458"/>
            <a:ext cx="4435867" cy="2251065"/>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elaborar plano de trabalho e monitorar metas, indicadores e resultados de segurança e saúde no trabalho;</a:t>
            </a:r>
          </a:p>
        </p:txBody>
      </p:sp>
      <p:grpSp>
        <p:nvGrpSpPr>
          <p:cNvPr id="26" name="Agrupar 25">
            <a:extLst>
              <a:ext uri="{FF2B5EF4-FFF2-40B4-BE49-F238E27FC236}">
                <a16:creationId xmlns:a16="http://schemas.microsoft.com/office/drawing/2014/main" id="{A00236E8-9897-BA4F-9B80-4D11ED64D3D6}"/>
              </a:ext>
            </a:extLst>
          </p:cNvPr>
          <p:cNvGrpSpPr/>
          <p:nvPr/>
        </p:nvGrpSpPr>
        <p:grpSpPr>
          <a:xfrm>
            <a:off x="8433607" y="4539342"/>
            <a:ext cx="3595574" cy="2338623"/>
            <a:chOff x="2941813" y="2980119"/>
            <a:chExt cx="5391064" cy="3876235"/>
          </a:xfrm>
        </p:grpSpPr>
        <p:sp>
          <p:nvSpPr>
            <p:cNvPr id="27" name="Freeform: Shape 65">
              <a:extLst>
                <a:ext uri="{FF2B5EF4-FFF2-40B4-BE49-F238E27FC236}">
                  <a16:creationId xmlns:a16="http://schemas.microsoft.com/office/drawing/2014/main" id="{001C7FD0-D372-AD8E-B374-53FCE06109B0}"/>
                </a:ext>
              </a:extLst>
            </p:cNvPr>
            <p:cNvSpPr>
              <a:spLocks noChangeAspect="1"/>
            </p:cNvSpPr>
            <p:nvPr/>
          </p:nvSpPr>
          <p:spPr>
            <a:xfrm rot="21005696">
              <a:off x="7824613" y="5615183"/>
              <a:ext cx="508264" cy="809479"/>
            </a:xfrm>
            <a:custGeom>
              <a:avLst/>
              <a:gdLst>
                <a:gd name="connsiteX0" fmla="*/ 535055 w 1065905"/>
                <a:gd name="connsiteY0" fmla="*/ 156808 h 1697595"/>
                <a:gd name="connsiteX1" fmla="*/ 623457 w 1065905"/>
                <a:gd name="connsiteY1" fmla="*/ 310223 h 1697595"/>
                <a:gd name="connsiteX2" fmla="*/ 535055 w 1065905"/>
                <a:gd name="connsiteY2" fmla="*/ 463638 h 1697595"/>
                <a:gd name="connsiteX3" fmla="*/ 446652 w 1065905"/>
                <a:gd name="connsiteY3" fmla="*/ 310223 h 1697595"/>
                <a:gd name="connsiteX4" fmla="*/ 535055 w 1065905"/>
                <a:gd name="connsiteY4" fmla="*/ 156808 h 1697595"/>
                <a:gd name="connsiteX5" fmla="*/ 411386 w 1065905"/>
                <a:gd name="connsiteY5" fmla="*/ 0 h 1697595"/>
                <a:gd name="connsiteX6" fmla="*/ 411386 w 1065905"/>
                <a:gd name="connsiteY6" fmla="*/ 615052 h 1697595"/>
                <a:gd name="connsiteX7" fmla="*/ 488157 w 1065905"/>
                <a:gd name="connsiteY7" fmla="*/ 716376 h 1697595"/>
                <a:gd name="connsiteX8" fmla="*/ 488157 w 1065905"/>
                <a:gd name="connsiteY8" fmla="*/ 931518 h 1697595"/>
                <a:gd name="connsiteX9" fmla="*/ 534818 w 1065905"/>
                <a:gd name="connsiteY9" fmla="*/ 978179 h 1697595"/>
                <a:gd name="connsiteX10" fmla="*/ 581479 w 1065905"/>
                <a:gd name="connsiteY10" fmla="*/ 931518 h 1697595"/>
                <a:gd name="connsiteX11" fmla="*/ 581479 w 1065905"/>
                <a:gd name="connsiteY11" fmla="*/ 716523 h 1697595"/>
                <a:gd name="connsiteX12" fmla="*/ 658724 w 1065905"/>
                <a:gd name="connsiteY12" fmla="*/ 615052 h 1697595"/>
                <a:gd name="connsiteX13" fmla="*/ 658724 w 1065905"/>
                <a:gd name="connsiteY13" fmla="*/ 641 h 1697595"/>
                <a:gd name="connsiteX14" fmla="*/ 1065904 w 1065905"/>
                <a:gd name="connsiteY14" fmla="*/ 465924 h 1697595"/>
                <a:gd name="connsiteX15" fmla="*/ 1065904 w 1065905"/>
                <a:gd name="connsiteY15" fmla="*/ 760441 h 1697595"/>
                <a:gd name="connsiteX16" fmla="*/ 1065905 w 1065905"/>
                <a:gd name="connsiteY16" fmla="*/ 760441 h 1697595"/>
                <a:gd name="connsiteX17" fmla="*/ 1065905 w 1065905"/>
                <a:gd name="connsiteY17" fmla="*/ 1229018 h 1697595"/>
                <a:gd name="connsiteX18" fmla="*/ 597327 w 1065905"/>
                <a:gd name="connsiteY18" fmla="*/ 1697595 h 1697595"/>
                <a:gd name="connsiteX19" fmla="*/ 468579 w 1065905"/>
                <a:gd name="connsiteY19" fmla="*/ 1697595 h 1697595"/>
                <a:gd name="connsiteX20" fmla="*/ 1 w 1065905"/>
                <a:gd name="connsiteY20" fmla="*/ 1229018 h 1697595"/>
                <a:gd name="connsiteX21" fmla="*/ 1 w 1065905"/>
                <a:gd name="connsiteY21" fmla="*/ 767827 h 1697595"/>
                <a:gd name="connsiteX22" fmla="*/ 0 w 1065905"/>
                <a:gd name="connsiteY22" fmla="*/ 767827 h 1697595"/>
                <a:gd name="connsiteX23" fmla="*/ 0 w 1065905"/>
                <a:gd name="connsiteY23" fmla="*/ 465924 h 1697595"/>
                <a:gd name="connsiteX24" fmla="*/ 411386 w 1065905"/>
                <a:gd name="connsiteY24" fmla="*/ 0 h 169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5905" h="1697595">
                  <a:moveTo>
                    <a:pt x="535055" y="156808"/>
                  </a:moveTo>
                  <a:cubicBezTo>
                    <a:pt x="583878" y="156808"/>
                    <a:pt x="623457" y="225494"/>
                    <a:pt x="623457" y="310223"/>
                  </a:cubicBezTo>
                  <a:cubicBezTo>
                    <a:pt x="623457" y="394952"/>
                    <a:pt x="583878" y="463638"/>
                    <a:pt x="535055" y="463638"/>
                  </a:cubicBezTo>
                  <a:cubicBezTo>
                    <a:pt x="486231" y="463638"/>
                    <a:pt x="446652" y="394952"/>
                    <a:pt x="446652" y="310223"/>
                  </a:cubicBezTo>
                  <a:cubicBezTo>
                    <a:pt x="446652" y="225494"/>
                    <a:pt x="486231" y="156808"/>
                    <a:pt x="535055" y="156808"/>
                  </a:cubicBezTo>
                  <a:close/>
                  <a:moveTo>
                    <a:pt x="411386" y="0"/>
                  </a:moveTo>
                  <a:lnTo>
                    <a:pt x="411386" y="615052"/>
                  </a:lnTo>
                  <a:cubicBezTo>
                    <a:pt x="411386" y="663385"/>
                    <a:pt x="443769" y="704154"/>
                    <a:pt x="488157" y="716376"/>
                  </a:cubicBezTo>
                  <a:cubicBezTo>
                    <a:pt x="488157" y="788090"/>
                    <a:pt x="488157" y="859804"/>
                    <a:pt x="488157" y="931518"/>
                  </a:cubicBezTo>
                  <a:cubicBezTo>
                    <a:pt x="488157" y="957288"/>
                    <a:pt x="509048" y="978179"/>
                    <a:pt x="534818" y="978179"/>
                  </a:cubicBezTo>
                  <a:cubicBezTo>
                    <a:pt x="560588" y="978179"/>
                    <a:pt x="581479" y="957288"/>
                    <a:pt x="581479" y="931518"/>
                  </a:cubicBezTo>
                  <a:lnTo>
                    <a:pt x="581479" y="716523"/>
                  </a:lnTo>
                  <a:cubicBezTo>
                    <a:pt x="626107" y="704448"/>
                    <a:pt x="658724" y="663559"/>
                    <a:pt x="658724" y="615052"/>
                  </a:cubicBezTo>
                  <a:lnTo>
                    <a:pt x="658724" y="641"/>
                  </a:lnTo>
                  <a:cubicBezTo>
                    <a:pt x="888628" y="30848"/>
                    <a:pt x="1065904" y="227684"/>
                    <a:pt x="1065904" y="465924"/>
                  </a:cubicBezTo>
                  <a:lnTo>
                    <a:pt x="1065904" y="760441"/>
                  </a:lnTo>
                  <a:lnTo>
                    <a:pt x="1065905" y="760441"/>
                  </a:lnTo>
                  <a:lnTo>
                    <a:pt x="1065905" y="1229018"/>
                  </a:lnTo>
                  <a:cubicBezTo>
                    <a:pt x="1065905" y="1487806"/>
                    <a:pt x="856115" y="1697595"/>
                    <a:pt x="597327" y="1697595"/>
                  </a:cubicBezTo>
                  <a:lnTo>
                    <a:pt x="468579" y="1697595"/>
                  </a:lnTo>
                  <a:cubicBezTo>
                    <a:pt x="209790" y="1697595"/>
                    <a:pt x="1" y="1487806"/>
                    <a:pt x="1" y="1229018"/>
                  </a:cubicBezTo>
                  <a:lnTo>
                    <a:pt x="1" y="767827"/>
                  </a:lnTo>
                  <a:lnTo>
                    <a:pt x="0" y="767827"/>
                  </a:lnTo>
                  <a:lnTo>
                    <a:pt x="0" y="465924"/>
                  </a:lnTo>
                  <a:cubicBezTo>
                    <a:pt x="0" y="226227"/>
                    <a:pt x="179451" y="28442"/>
                    <a:pt x="411386"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grpSp>
          <p:nvGrpSpPr>
            <p:cNvPr id="28" name="Graphic 10">
              <a:extLst>
                <a:ext uri="{FF2B5EF4-FFF2-40B4-BE49-F238E27FC236}">
                  <a16:creationId xmlns:a16="http://schemas.microsoft.com/office/drawing/2014/main" id="{D099965D-71D6-697C-73D6-E5A00708ED17}"/>
                </a:ext>
              </a:extLst>
            </p:cNvPr>
            <p:cNvGrpSpPr/>
            <p:nvPr/>
          </p:nvGrpSpPr>
          <p:grpSpPr>
            <a:xfrm>
              <a:off x="2941813" y="2980119"/>
              <a:ext cx="1858687" cy="3146425"/>
              <a:chOff x="947897" y="1831704"/>
              <a:chExt cx="2670285" cy="4520317"/>
            </a:xfrm>
          </p:grpSpPr>
          <p:sp>
            <p:nvSpPr>
              <p:cNvPr id="53" name="Freeform: Shape 111">
                <a:extLst>
                  <a:ext uri="{FF2B5EF4-FFF2-40B4-BE49-F238E27FC236}">
                    <a16:creationId xmlns:a16="http://schemas.microsoft.com/office/drawing/2014/main" id="{E590D9D7-CA2F-368A-3044-D17CFC6B9351}"/>
                  </a:ext>
                </a:extLst>
              </p:cNvPr>
              <p:cNvSpPr/>
              <p:nvPr/>
            </p:nvSpPr>
            <p:spPr>
              <a:xfrm>
                <a:off x="3129268" y="5540427"/>
                <a:ext cx="488914" cy="502556"/>
              </a:xfrm>
              <a:custGeom>
                <a:avLst/>
                <a:gdLst>
                  <a:gd name="connsiteX0" fmla="*/ 491422 w 488903"/>
                  <a:gd name="connsiteY0" fmla="*/ 222634 h 498489"/>
                  <a:gd name="connsiteX1" fmla="*/ 488546 w 488903"/>
                  <a:gd name="connsiteY1" fmla="*/ 246600 h 498489"/>
                  <a:gd name="connsiteX2" fmla="*/ 312157 w 488903"/>
                  <a:gd name="connsiteY2" fmla="*/ 483862 h 498489"/>
                  <a:gd name="connsiteX3" fmla="*/ 296819 w 488903"/>
                  <a:gd name="connsiteY3" fmla="*/ 488175 h 498489"/>
                  <a:gd name="connsiteX4" fmla="*/ 273812 w 488903"/>
                  <a:gd name="connsiteY4" fmla="*/ 496324 h 498489"/>
                  <a:gd name="connsiteX5" fmla="*/ 208625 w 488903"/>
                  <a:gd name="connsiteY5" fmla="*/ 495365 h 498489"/>
                  <a:gd name="connsiteX6" fmla="*/ 184180 w 488903"/>
                  <a:gd name="connsiteY6" fmla="*/ 502555 h 498489"/>
                  <a:gd name="connsiteX7" fmla="*/ 167883 w 488903"/>
                  <a:gd name="connsiteY7" fmla="*/ 480506 h 498489"/>
                  <a:gd name="connsiteX8" fmla="*/ 122 w 488903"/>
                  <a:gd name="connsiteY8" fmla="*/ 239410 h 498489"/>
                  <a:gd name="connsiteX9" fmla="*/ 205749 w 488903"/>
                  <a:gd name="connsiteY9" fmla="*/ 3586 h 498489"/>
                  <a:gd name="connsiteX10" fmla="*/ 487108 w 488903"/>
                  <a:gd name="connsiteY10" fmla="*/ 192437 h 498489"/>
                  <a:gd name="connsiteX11" fmla="*/ 490942 w 488903"/>
                  <a:gd name="connsiteY11" fmla="*/ 202023 h 498489"/>
                  <a:gd name="connsiteX12" fmla="*/ 491422 w 488903"/>
                  <a:gd name="connsiteY12" fmla="*/ 222634 h 498489"/>
                  <a:gd name="connsiteX0" fmla="*/ 491422 w 509389"/>
                  <a:gd name="connsiteY0" fmla="*/ 222634 h 502555"/>
                  <a:gd name="connsiteX1" fmla="*/ 488546 w 509389"/>
                  <a:gd name="connsiteY1" fmla="*/ 246600 h 502555"/>
                  <a:gd name="connsiteX2" fmla="*/ 312157 w 509389"/>
                  <a:gd name="connsiteY2" fmla="*/ 483862 h 502555"/>
                  <a:gd name="connsiteX3" fmla="*/ 296819 w 509389"/>
                  <a:gd name="connsiteY3" fmla="*/ 488175 h 502555"/>
                  <a:gd name="connsiteX4" fmla="*/ 273812 w 509389"/>
                  <a:gd name="connsiteY4" fmla="*/ 496324 h 502555"/>
                  <a:gd name="connsiteX5" fmla="*/ 208625 w 509389"/>
                  <a:gd name="connsiteY5" fmla="*/ 495365 h 502555"/>
                  <a:gd name="connsiteX6" fmla="*/ 184180 w 509389"/>
                  <a:gd name="connsiteY6" fmla="*/ 502555 h 502555"/>
                  <a:gd name="connsiteX7" fmla="*/ 167883 w 509389"/>
                  <a:gd name="connsiteY7" fmla="*/ 480506 h 502555"/>
                  <a:gd name="connsiteX8" fmla="*/ 122 w 509389"/>
                  <a:gd name="connsiteY8" fmla="*/ 239410 h 502555"/>
                  <a:gd name="connsiteX9" fmla="*/ 205749 w 509389"/>
                  <a:gd name="connsiteY9" fmla="*/ 3586 h 502555"/>
                  <a:gd name="connsiteX10" fmla="*/ 487108 w 509389"/>
                  <a:gd name="connsiteY10" fmla="*/ 192437 h 502555"/>
                  <a:gd name="connsiteX11" fmla="*/ 491422 w 509389"/>
                  <a:gd name="connsiteY11" fmla="*/ 222634 h 502555"/>
                  <a:gd name="connsiteX0" fmla="*/ 487108 w 516710"/>
                  <a:gd name="connsiteY0" fmla="*/ 192437 h 502555"/>
                  <a:gd name="connsiteX1" fmla="*/ 488546 w 516710"/>
                  <a:gd name="connsiteY1" fmla="*/ 246600 h 502555"/>
                  <a:gd name="connsiteX2" fmla="*/ 312157 w 516710"/>
                  <a:gd name="connsiteY2" fmla="*/ 483862 h 502555"/>
                  <a:gd name="connsiteX3" fmla="*/ 296819 w 516710"/>
                  <a:gd name="connsiteY3" fmla="*/ 488175 h 502555"/>
                  <a:gd name="connsiteX4" fmla="*/ 273812 w 516710"/>
                  <a:gd name="connsiteY4" fmla="*/ 496324 h 502555"/>
                  <a:gd name="connsiteX5" fmla="*/ 208625 w 516710"/>
                  <a:gd name="connsiteY5" fmla="*/ 495365 h 502555"/>
                  <a:gd name="connsiteX6" fmla="*/ 184180 w 516710"/>
                  <a:gd name="connsiteY6" fmla="*/ 502555 h 502555"/>
                  <a:gd name="connsiteX7" fmla="*/ 167883 w 516710"/>
                  <a:gd name="connsiteY7" fmla="*/ 480506 h 502555"/>
                  <a:gd name="connsiteX8" fmla="*/ 122 w 516710"/>
                  <a:gd name="connsiteY8" fmla="*/ 239410 h 502555"/>
                  <a:gd name="connsiteX9" fmla="*/ 205749 w 516710"/>
                  <a:gd name="connsiteY9" fmla="*/ 3586 h 502555"/>
                  <a:gd name="connsiteX10" fmla="*/ 487108 w 516710"/>
                  <a:gd name="connsiteY10" fmla="*/ 192437 h 502555"/>
                  <a:gd name="connsiteX0" fmla="*/ 487108 w 502324"/>
                  <a:gd name="connsiteY0" fmla="*/ 192437 h 502555"/>
                  <a:gd name="connsiteX1" fmla="*/ 488546 w 502324"/>
                  <a:gd name="connsiteY1" fmla="*/ 246600 h 502555"/>
                  <a:gd name="connsiteX2" fmla="*/ 312157 w 502324"/>
                  <a:gd name="connsiteY2" fmla="*/ 483862 h 502555"/>
                  <a:gd name="connsiteX3" fmla="*/ 296819 w 502324"/>
                  <a:gd name="connsiteY3" fmla="*/ 488175 h 502555"/>
                  <a:gd name="connsiteX4" fmla="*/ 273812 w 502324"/>
                  <a:gd name="connsiteY4" fmla="*/ 496324 h 502555"/>
                  <a:gd name="connsiteX5" fmla="*/ 208625 w 502324"/>
                  <a:gd name="connsiteY5" fmla="*/ 495365 h 502555"/>
                  <a:gd name="connsiteX6" fmla="*/ 184180 w 502324"/>
                  <a:gd name="connsiteY6" fmla="*/ 502555 h 502555"/>
                  <a:gd name="connsiteX7" fmla="*/ 167883 w 502324"/>
                  <a:gd name="connsiteY7" fmla="*/ 480506 h 502555"/>
                  <a:gd name="connsiteX8" fmla="*/ 122 w 502324"/>
                  <a:gd name="connsiteY8" fmla="*/ 239410 h 502555"/>
                  <a:gd name="connsiteX9" fmla="*/ 205749 w 502324"/>
                  <a:gd name="connsiteY9" fmla="*/ 3586 h 502555"/>
                  <a:gd name="connsiteX10" fmla="*/ 487108 w 502324"/>
                  <a:gd name="connsiteY10" fmla="*/ 192437 h 502555"/>
                  <a:gd name="connsiteX0" fmla="*/ 487108 w 489819"/>
                  <a:gd name="connsiteY0" fmla="*/ 192437 h 502555"/>
                  <a:gd name="connsiteX1" fmla="*/ 488546 w 489819"/>
                  <a:gd name="connsiteY1" fmla="*/ 246600 h 502555"/>
                  <a:gd name="connsiteX2" fmla="*/ 312157 w 489819"/>
                  <a:gd name="connsiteY2" fmla="*/ 483862 h 502555"/>
                  <a:gd name="connsiteX3" fmla="*/ 296819 w 489819"/>
                  <a:gd name="connsiteY3" fmla="*/ 488175 h 502555"/>
                  <a:gd name="connsiteX4" fmla="*/ 273812 w 489819"/>
                  <a:gd name="connsiteY4" fmla="*/ 496324 h 502555"/>
                  <a:gd name="connsiteX5" fmla="*/ 208625 w 489819"/>
                  <a:gd name="connsiteY5" fmla="*/ 495365 h 502555"/>
                  <a:gd name="connsiteX6" fmla="*/ 184180 w 489819"/>
                  <a:gd name="connsiteY6" fmla="*/ 502555 h 502555"/>
                  <a:gd name="connsiteX7" fmla="*/ 167883 w 489819"/>
                  <a:gd name="connsiteY7" fmla="*/ 480506 h 502555"/>
                  <a:gd name="connsiteX8" fmla="*/ 122 w 489819"/>
                  <a:gd name="connsiteY8" fmla="*/ 239410 h 502555"/>
                  <a:gd name="connsiteX9" fmla="*/ 205749 w 489819"/>
                  <a:gd name="connsiteY9" fmla="*/ 3586 h 502555"/>
                  <a:gd name="connsiteX10" fmla="*/ 487108 w 489819"/>
                  <a:gd name="connsiteY10" fmla="*/ 192437 h 502555"/>
                  <a:gd name="connsiteX0" fmla="*/ 487108 w 489819"/>
                  <a:gd name="connsiteY0" fmla="*/ 192437 h 503175"/>
                  <a:gd name="connsiteX1" fmla="*/ 488546 w 489819"/>
                  <a:gd name="connsiteY1" fmla="*/ 246600 h 503175"/>
                  <a:gd name="connsiteX2" fmla="*/ 312157 w 489819"/>
                  <a:gd name="connsiteY2" fmla="*/ 483862 h 503175"/>
                  <a:gd name="connsiteX3" fmla="*/ 296819 w 489819"/>
                  <a:gd name="connsiteY3" fmla="*/ 488175 h 503175"/>
                  <a:gd name="connsiteX4" fmla="*/ 273812 w 489819"/>
                  <a:gd name="connsiteY4" fmla="*/ 496324 h 503175"/>
                  <a:gd name="connsiteX5" fmla="*/ 184180 w 489819"/>
                  <a:gd name="connsiteY5" fmla="*/ 502555 h 503175"/>
                  <a:gd name="connsiteX6" fmla="*/ 167883 w 489819"/>
                  <a:gd name="connsiteY6" fmla="*/ 480506 h 503175"/>
                  <a:gd name="connsiteX7" fmla="*/ 122 w 489819"/>
                  <a:gd name="connsiteY7" fmla="*/ 239410 h 503175"/>
                  <a:gd name="connsiteX8" fmla="*/ 205749 w 489819"/>
                  <a:gd name="connsiteY8" fmla="*/ 3586 h 503175"/>
                  <a:gd name="connsiteX9" fmla="*/ 487108 w 489819"/>
                  <a:gd name="connsiteY9" fmla="*/ 192437 h 503175"/>
                  <a:gd name="connsiteX0" fmla="*/ 487108 w 489819"/>
                  <a:gd name="connsiteY0" fmla="*/ 192437 h 502646"/>
                  <a:gd name="connsiteX1" fmla="*/ 488546 w 489819"/>
                  <a:gd name="connsiteY1" fmla="*/ 246600 h 502646"/>
                  <a:gd name="connsiteX2" fmla="*/ 312157 w 489819"/>
                  <a:gd name="connsiteY2" fmla="*/ 483862 h 502646"/>
                  <a:gd name="connsiteX3" fmla="*/ 296819 w 489819"/>
                  <a:gd name="connsiteY3" fmla="*/ 488175 h 502646"/>
                  <a:gd name="connsiteX4" fmla="*/ 184180 w 489819"/>
                  <a:gd name="connsiteY4" fmla="*/ 502555 h 502646"/>
                  <a:gd name="connsiteX5" fmla="*/ 167883 w 489819"/>
                  <a:gd name="connsiteY5" fmla="*/ 480506 h 502646"/>
                  <a:gd name="connsiteX6" fmla="*/ 122 w 489819"/>
                  <a:gd name="connsiteY6" fmla="*/ 239410 h 502646"/>
                  <a:gd name="connsiteX7" fmla="*/ 205749 w 489819"/>
                  <a:gd name="connsiteY7" fmla="*/ 3586 h 502646"/>
                  <a:gd name="connsiteX8" fmla="*/ 487108 w 489819"/>
                  <a:gd name="connsiteY8" fmla="*/ 192437 h 502646"/>
                  <a:gd name="connsiteX0" fmla="*/ 487108 w 489819"/>
                  <a:gd name="connsiteY0" fmla="*/ 192437 h 502555"/>
                  <a:gd name="connsiteX1" fmla="*/ 488546 w 489819"/>
                  <a:gd name="connsiteY1" fmla="*/ 246600 h 502555"/>
                  <a:gd name="connsiteX2" fmla="*/ 312157 w 489819"/>
                  <a:gd name="connsiteY2" fmla="*/ 483862 h 502555"/>
                  <a:gd name="connsiteX3" fmla="*/ 184180 w 489819"/>
                  <a:gd name="connsiteY3" fmla="*/ 502555 h 502555"/>
                  <a:gd name="connsiteX4" fmla="*/ 167883 w 489819"/>
                  <a:gd name="connsiteY4" fmla="*/ 480506 h 502555"/>
                  <a:gd name="connsiteX5" fmla="*/ 122 w 489819"/>
                  <a:gd name="connsiteY5" fmla="*/ 239410 h 502555"/>
                  <a:gd name="connsiteX6" fmla="*/ 205749 w 489819"/>
                  <a:gd name="connsiteY6" fmla="*/ 3586 h 502555"/>
                  <a:gd name="connsiteX7" fmla="*/ 487108 w 489819"/>
                  <a:gd name="connsiteY7" fmla="*/ 192437 h 502555"/>
                  <a:gd name="connsiteX0" fmla="*/ 487108 w 488913"/>
                  <a:gd name="connsiteY0" fmla="*/ 192437 h 502555"/>
                  <a:gd name="connsiteX1" fmla="*/ 488546 w 488913"/>
                  <a:gd name="connsiteY1" fmla="*/ 246600 h 502555"/>
                  <a:gd name="connsiteX2" fmla="*/ 312157 w 488913"/>
                  <a:gd name="connsiteY2" fmla="*/ 483862 h 502555"/>
                  <a:gd name="connsiteX3" fmla="*/ 184180 w 488913"/>
                  <a:gd name="connsiteY3" fmla="*/ 502555 h 502555"/>
                  <a:gd name="connsiteX4" fmla="*/ 167883 w 488913"/>
                  <a:gd name="connsiteY4" fmla="*/ 480506 h 502555"/>
                  <a:gd name="connsiteX5" fmla="*/ 122 w 488913"/>
                  <a:gd name="connsiteY5" fmla="*/ 239410 h 502555"/>
                  <a:gd name="connsiteX6" fmla="*/ 205749 w 488913"/>
                  <a:gd name="connsiteY6" fmla="*/ 3586 h 502555"/>
                  <a:gd name="connsiteX7" fmla="*/ 487108 w 488913"/>
                  <a:gd name="connsiteY7" fmla="*/ 192437 h 502555"/>
                  <a:gd name="connsiteX0" fmla="*/ 487108 w 488913"/>
                  <a:gd name="connsiteY0" fmla="*/ 192437 h 502555"/>
                  <a:gd name="connsiteX1" fmla="*/ 488546 w 488913"/>
                  <a:gd name="connsiteY1" fmla="*/ 246600 h 502555"/>
                  <a:gd name="connsiteX2" fmla="*/ 312157 w 488913"/>
                  <a:gd name="connsiteY2" fmla="*/ 483862 h 502555"/>
                  <a:gd name="connsiteX3" fmla="*/ 184180 w 488913"/>
                  <a:gd name="connsiteY3" fmla="*/ 502555 h 502555"/>
                  <a:gd name="connsiteX4" fmla="*/ 167883 w 488913"/>
                  <a:gd name="connsiteY4" fmla="*/ 480506 h 502555"/>
                  <a:gd name="connsiteX5" fmla="*/ 122 w 488913"/>
                  <a:gd name="connsiteY5" fmla="*/ 239410 h 502555"/>
                  <a:gd name="connsiteX6" fmla="*/ 205749 w 488913"/>
                  <a:gd name="connsiteY6" fmla="*/ 3586 h 502555"/>
                  <a:gd name="connsiteX7" fmla="*/ 487108 w 488913"/>
                  <a:gd name="connsiteY7" fmla="*/ 192437 h 50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913" h="502555">
                    <a:moveTo>
                      <a:pt x="487108" y="192437"/>
                    </a:moveTo>
                    <a:cubicBezTo>
                      <a:pt x="492332" y="226652"/>
                      <a:pt x="482083" y="229460"/>
                      <a:pt x="488546" y="246600"/>
                    </a:cubicBezTo>
                    <a:cubicBezTo>
                      <a:pt x="495256" y="362115"/>
                      <a:pt x="408979" y="457499"/>
                      <a:pt x="312157" y="483862"/>
                    </a:cubicBezTo>
                    <a:lnTo>
                      <a:pt x="184180" y="502555"/>
                    </a:lnTo>
                    <a:cubicBezTo>
                      <a:pt x="185138" y="490572"/>
                      <a:pt x="180345" y="484820"/>
                      <a:pt x="167883" y="480506"/>
                    </a:cubicBezTo>
                    <a:cubicBezTo>
                      <a:pt x="62912" y="444078"/>
                      <a:pt x="-3233" y="350612"/>
                      <a:pt x="122" y="239410"/>
                    </a:cubicBezTo>
                    <a:cubicBezTo>
                      <a:pt x="3956" y="116705"/>
                      <a:pt x="95985" y="22759"/>
                      <a:pt x="205749" y="3586"/>
                    </a:cubicBezTo>
                    <a:cubicBezTo>
                      <a:pt x="338040" y="-19421"/>
                      <a:pt x="460266" y="71170"/>
                      <a:pt x="487108" y="192437"/>
                    </a:cubicBezTo>
                    <a:close/>
                  </a:path>
                </a:pathLst>
              </a:custGeom>
              <a:solidFill>
                <a:schemeClr val="accent5"/>
              </a:solidFill>
              <a:ln w="4780" cap="flat">
                <a:noFill/>
                <a:prstDash val="solid"/>
                <a:miter/>
              </a:ln>
            </p:spPr>
            <p:txBody>
              <a:bodyPr rtlCol="0" anchor="ctr"/>
              <a:lstStyle/>
              <a:p>
                <a:endParaRPr lang="en-US" dirty="0"/>
              </a:p>
            </p:txBody>
          </p:sp>
          <p:sp>
            <p:nvSpPr>
              <p:cNvPr id="54" name="Freeform: Shape 112">
                <a:extLst>
                  <a:ext uri="{FF2B5EF4-FFF2-40B4-BE49-F238E27FC236}">
                    <a16:creationId xmlns:a16="http://schemas.microsoft.com/office/drawing/2014/main" id="{68F5AAE3-A848-9ECF-B444-C24EB47ECAA6}"/>
                  </a:ext>
                </a:extLst>
              </p:cNvPr>
              <p:cNvSpPr/>
              <p:nvPr/>
            </p:nvSpPr>
            <p:spPr>
              <a:xfrm>
                <a:off x="1674333" y="1831704"/>
                <a:ext cx="273211" cy="158175"/>
              </a:xfrm>
              <a:custGeom>
                <a:avLst/>
                <a:gdLst>
                  <a:gd name="connsiteX0" fmla="*/ 2247 w 273210"/>
                  <a:gd name="connsiteY0" fmla="*/ 48890 h 158174"/>
                  <a:gd name="connsiteX1" fmla="*/ 36278 w 273210"/>
                  <a:gd name="connsiteY1" fmla="*/ 11504 h 158174"/>
                  <a:gd name="connsiteX2" fmla="*/ 192536 w 273210"/>
                  <a:gd name="connsiteY2" fmla="*/ 2876 h 158174"/>
                  <a:gd name="connsiteX3" fmla="*/ 228005 w 273210"/>
                  <a:gd name="connsiteY3" fmla="*/ 0 h 158174"/>
                  <a:gd name="connsiteX4" fmla="*/ 263475 w 273210"/>
                  <a:gd name="connsiteY4" fmla="*/ 0 h 158174"/>
                  <a:gd name="connsiteX5" fmla="*/ 272102 w 273210"/>
                  <a:gd name="connsiteY5" fmla="*/ 23966 h 158174"/>
                  <a:gd name="connsiteX6" fmla="*/ 277854 w 273210"/>
                  <a:gd name="connsiteY6" fmla="*/ 120309 h 158174"/>
                  <a:gd name="connsiteX7" fmla="*/ 257723 w 273210"/>
                  <a:gd name="connsiteY7" fmla="*/ 142836 h 158174"/>
                  <a:gd name="connsiteX8" fmla="*/ 161380 w 273210"/>
                  <a:gd name="connsiteY8" fmla="*/ 149068 h 158174"/>
                  <a:gd name="connsiteX9" fmla="*/ 123514 w 273210"/>
                  <a:gd name="connsiteY9" fmla="*/ 156257 h 158174"/>
                  <a:gd name="connsiteX10" fmla="*/ 37237 w 273210"/>
                  <a:gd name="connsiteY10" fmla="*/ 160571 h 158174"/>
                  <a:gd name="connsiteX11" fmla="*/ 809 w 273210"/>
                  <a:gd name="connsiteY11" fmla="*/ 123184 h 158174"/>
                  <a:gd name="connsiteX12" fmla="*/ 809 w 273210"/>
                  <a:gd name="connsiteY12" fmla="*/ 92987 h 158174"/>
                  <a:gd name="connsiteX13" fmla="*/ 2247 w 273210"/>
                  <a:gd name="connsiteY13" fmla="*/ 48890 h 15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3210" h="158174">
                    <a:moveTo>
                      <a:pt x="2247" y="48890"/>
                    </a:moveTo>
                    <a:cubicBezTo>
                      <a:pt x="330" y="15338"/>
                      <a:pt x="2726" y="12942"/>
                      <a:pt x="36278" y="11504"/>
                    </a:cubicBezTo>
                    <a:cubicBezTo>
                      <a:pt x="88524" y="8628"/>
                      <a:pt x="140290" y="5752"/>
                      <a:pt x="192536" y="2876"/>
                    </a:cubicBezTo>
                    <a:cubicBezTo>
                      <a:pt x="204039" y="-959"/>
                      <a:pt x="216501" y="4314"/>
                      <a:pt x="228005" y="0"/>
                    </a:cubicBezTo>
                    <a:cubicBezTo>
                      <a:pt x="239988" y="0"/>
                      <a:pt x="251492" y="0"/>
                      <a:pt x="263475" y="0"/>
                    </a:cubicBezTo>
                    <a:cubicBezTo>
                      <a:pt x="268747" y="7190"/>
                      <a:pt x="271623" y="14859"/>
                      <a:pt x="272102" y="23966"/>
                    </a:cubicBezTo>
                    <a:cubicBezTo>
                      <a:pt x="273540" y="56080"/>
                      <a:pt x="275457" y="88194"/>
                      <a:pt x="277854" y="120309"/>
                    </a:cubicBezTo>
                    <a:cubicBezTo>
                      <a:pt x="278813" y="135167"/>
                      <a:pt x="272102" y="141878"/>
                      <a:pt x="257723" y="142836"/>
                    </a:cubicBezTo>
                    <a:cubicBezTo>
                      <a:pt x="225609" y="144754"/>
                      <a:pt x="193494" y="147150"/>
                      <a:pt x="161380" y="149068"/>
                    </a:cubicBezTo>
                    <a:cubicBezTo>
                      <a:pt x="149876" y="156737"/>
                      <a:pt x="136456" y="155299"/>
                      <a:pt x="123514" y="156257"/>
                    </a:cubicBezTo>
                    <a:cubicBezTo>
                      <a:pt x="94755" y="158175"/>
                      <a:pt x="65996" y="160092"/>
                      <a:pt x="37237" y="160571"/>
                    </a:cubicBezTo>
                    <a:cubicBezTo>
                      <a:pt x="8957" y="161530"/>
                      <a:pt x="809" y="151943"/>
                      <a:pt x="809" y="123184"/>
                    </a:cubicBezTo>
                    <a:cubicBezTo>
                      <a:pt x="809" y="113119"/>
                      <a:pt x="809" y="103053"/>
                      <a:pt x="809" y="92987"/>
                    </a:cubicBezTo>
                    <a:cubicBezTo>
                      <a:pt x="-629" y="78608"/>
                      <a:pt x="-150" y="63749"/>
                      <a:pt x="2247" y="48890"/>
                    </a:cubicBezTo>
                    <a:close/>
                  </a:path>
                </a:pathLst>
              </a:custGeom>
              <a:solidFill>
                <a:schemeClr val="tx1"/>
              </a:solidFill>
              <a:ln w="4780" cap="flat">
                <a:noFill/>
                <a:prstDash val="solid"/>
                <a:miter/>
              </a:ln>
            </p:spPr>
            <p:txBody>
              <a:bodyPr rtlCol="0" anchor="ctr"/>
              <a:lstStyle/>
              <a:p>
                <a:endParaRPr lang="en-US"/>
              </a:p>
            </p:txBody>
          </p:sp>
          <p:sp>
            <p:nvSpPr>
              <p:cNvPr id="55" name="Freeform: Shape 113">
                <a:extLst>
                  <a:ext uri="{FF2B5EF4-FFF2-40B4-BE49-F238E27FC236}">
                    <a16:creationId xmlns:a16="http://schemas.microsoft.com/office/drawing/2014/main" id="{2DE86BEE-51BC-DEE1-5481-9A14F648755A}"/>
                  </a:ext>
                </a:extLst>
              </p:cNvPr>
              <p:cNvSpPr/>
              <p:nvPr/>
            </p:nvSpPr>
            <p:spPr>
              <a:xfrm>
                <a:off x="1866868" y="1831704"/>
                <a:ext cx="33552" cy="4793"/>
              </a:xfrm>
              <a:custGeom>
                <a:avLst/>
                <a:gdLst>
                  <a:gd name="connsiteX0" fmla="*/ 35469 w 33552"/>
                  <a:gd name="connsiteY0" fmla="*/ 0 h 0"/>
                  <a:gd name="connsiteX1" fmla="*/ 0 w 33552"/>
                  <a:gd name="connsiteY1" fmla="*/ 2876 h 0"/>
                  <a:gd name="connsiteX2" fmla="*/ 479 w 33552"/>
                  <a:gd name="connsiteY2" fmla="*/ 0 h 0"/>
                  <a:gd name="connsiteX3" fmla="*/ 35469 w 33552"/>
                  <a:gd name="connsiteY3" fmla="*/ 0 h 0"/>
                </a:gdLst>
                <a:ahLst/>
                <a:cxnLst>
                  <a:cxn ang="0">
                    <a:pos x="connsiteX0" y="connsiteY0"/>
                  </a:cxn>
                  <a:cxn ang="0">
                    <a:pos x="connsiteX1" y="connsiteY1"/>
                  </a:cxn>
                  <a:cxn ang="0">
                    <a:pos x="connsiteX2" y="connsiteY2"/>
                  </a:cxn>
                  <a:cxn ang="0">
                    <a:pos x="connsiteX3" y="connsiteY3"/>
                  </a:cxn>
                </a:cxnLst>
                <a:rect l="l" t="t" r="r" b="b"/>
                <a:pathLst>
                  <a:path w="33552">
                    <a:moveTo>
                      <a:pt x="35469" y="0"/>
                    </a:moveTo>
                    <a:cubicBezTo>
                      <a:pt x="23966" y="5752"/>
                      <a:pt x="11983" y="3835"/>
                      <a:pt x="0" y="2876"/>
                    </a:cubicBezTo>
                    <a:cubicBezTo>
                      <a:pt x="479" y="1917"/>
                      <a:pt x="479" y="959"/>
                      <a:pt x="479" y="0"/>
                    </a:cubicBezTo>
                    <a:cubicBezTo>
                      <a:pt x="11983" y="0"/>
                      <a:pt x="23966" y="0"/>
                      <a:pt x="35469" y="0"/>
                    </a:cubicBezTo>
                    <a:close/>
                  </a:path>
                </a:pathLst>
              </a:custGeom>
              <a:solidFill>
                <a:srgbClr val="888888"/>
              </a:solidFill>
              <a:ln w="4780" cap="flat">
                <a:noFill/>
                <a:prstDash val="solid"/>
                <a:miter/>
              </a:ln>
            </p:spPr>
            <p:txBody>
              <a:bodyPr rtlCol="0" anchor="ctr"/>
              <a:lstStyle/>
              <a:p>
                <a:endParaRPr lang="en-US"/>
              </a:p>
            </p:txBody>
          </p:sp>
          <p:sp>
            <p:nvSpPr>
              <p:cNvPr id="56" name="Freeform: Shape 114">
                <a:extLst>
                  <a:ext uri="{FF2B5EF4-FFF2-40B4-BE49-F238E27FC236}">
                    <a16:creationId xmlns:a16="http://schemas.microsoft.com/office/drawing/2014/main" id="{BEAAF6CB-E513-DDBD-0CCA-6F81A7EACFE9}"/>
                  </a:ext>
                </a:extLst>
              </p:cNvPr>
              <p:cNvSpPr/>
              <p:nvPr/>
            </p:nvSpPr>
            <p:spPr>
              <a:xfrm>
                <a:off x="947897" y="2809870"/>
                <a:ext cx="2478068" cy="3542151"/>
              </a:xfrm>
              <a:custGeom>
                <a:avLst/>
                <a:gdLst>
                  <a:gd name="connsiteX0" fmla="*/ 2365550 w 2478068"/>
                  <a:gd name="connsiteY0" fmla="*/ 3232633 h 3542151"/>
                  <a:gd name="connsiteX1" fmla="*/ 2388078 w 2478068"/>
                  <a:gd name="connsiteY1" fmla="*/ 3219691 h 3542151"/>
                  <a:gd name="connsiteX2" fmla="*/ 2478189 w 2478068"/>
                  <a:gd name="connsiteY2" fmla="*/ 3217774 h 3542151"/>
                  <a:gd name="connsiteX3" fmla="*/ 2355005 w 2478068"/>
                  <a:gd name="connsiteY3" fmla="*/ 3476126 h 3542151"/>
                  <a:gd name="connsiteX4" fmla="*/ 2072687 w 2478068"/>
                  <a:gd name="connsiteY4" fmla="*/ 3510157 h 3542151"/>
                  <a:gd name="connsiteX5" fmla="*/ 1861308 w 2478068"/>
                  <a:gd name="connsiteY5" fmla="*/ 3353900 h 3542151"/>
                  <a:gd name="connsiteX6" fmla="*/ 1673416 w 2478068"/>
                  <a:gd name="connsiteY6" fmla="*/ 3133414 h 3542151"/>
                  <a:gd name="connsiteX7" fmla="*/ 1531539 w 2478068"/>
                  <a:gd name="connsiteY7" fmla="*/ 3003999 h 3542151"/>
                  <a:gd name="connsiteX8" fmla="*/ 1192182 w 2478068"/>
                  <a:gd name="connsiteY8" fmla="*/ 3018858 h 3542151"/>
                  <a:gd name="connsiteX9" fmla="*/ 1014356 w 2478068"/>
                  <a:gd name="connsiteY9" fmla="*/ 3204832 h 3542151"/>
                  <a:gd name="connsiteX10" fmla="*/ 841322 w 2478068"/>
                  <a:gd name="connsiteY10" fmla="*/ 3400873 h 3542151"/>
                  <a:gd name="connsiteX11" fmla="*/ 549898 w 2478068"/>
                  <a:gd name="connsiteY11" fmla="*/ 3543230 h 3542151"/>
                  <a:gd name="connsiteX12" fmla="*/ 180824 w 2478068"/>
                  <a:gd name="connsiteY12" fmla="*/ 3373552 h 3542151"/>
                  <a:gd name="connsiteX13" fmla="*/ 63870 w 2478068"/>
                  <a:gd name="connsiteY13" fmla="*/ 3055286 h 3542151"/>
                  <a:gd name="connsiteX14" fmla="*/ 132413 w 2478068"/>
                  <a:gd name="connsiteY14" fmla="*/ 2584596 h 3542151"/>
                  <a:gd name="connsiteX15" fmla="*/ 387888 w 2478068"/>
                  <a:gd name="connsiteY15" fmla="*/ 2089941 h 3542151"/>
                  <a:gd name="connsiteX16" fmla="*/ 630902 w 2478068"/>
                  <a:gd name="connsiteY16" fmla="*/ 1706488 h 3542151"/>
                  <a:gd name="connsiteX17" fmla="*/ 804415 w 2478068"/>
                  <a:gd name="connsiteY17" fmla="*/ 1289003 h 3542151"/>
                  <a:gd name="connsiteX18" fmla="*/ 804894 w 2478068"/>
                  <a:gd name="connsiteY18" fmla="*/ 1027296 h 3542151"/>
                  <a:gd name="connsiteX19" fmla="*/ 13542 w 2478068"/>
                  <a:gd name="connsiteY19" fmla="*/ 491899 h 3542151"/>
                  <a:gd name="connsiteX20" fmla="*/ 31756 w 2478068"/>
                  <a:gd name="connsiteY20" fmla="*/ 153501 h 3542151"/>
                  <a:gd name="connsiteX21" fmla="*/ 73936 w 2478068"/>
                  <a:gd name="connsiteY21" fmla="*/ 95983 h 3542151"/>
                  <a:gd name="connsiteX22" fmla="*/ 151585 w 2478068"/>
                  <a:gd name="connsiteY22" fmla="*/ 127139 h 3542151"/>
                  <a:gd name="connsiteX23" fmla="*/ 151585 w 2478068"/>
                  <a:gd name="connsiteY23" fmla="*/ 173633 h 3542151"/>
                  <a:gd name="connsiteX24" fmla="*/ 124264 w 2478068"/>
                  <a:gd name="connsiteY24" fmla="*/ 281479 h 3542151"/>
                  <a:gd name="connsiteX25" fmla="*/ 238342 w 2478068"/>
                  <a:gd name="connsiteY25" fmla="*/ 713343 h 3542151"/>
                  <a:gd name="connsiteX26" fmla="*/ 612209 w 2478068"/>
                  <a:gd name="connsiteY26" fmla="*/ 918970 h 3542151"/>
                  <a:gd name="connsiteX27" fmla="*/ 1174927 w 2478068"/>
                  <a:gd name="connsiteY27" fmla="*/ 839404 h 3542151"/>
                  <a:gd name="connsiteX28" fmla="*/ 1440468 w 2478068"/>
                  <a:gd name="connsiteY28" fmla="*/ 476561 h 3542151"/>
                  <a:gd name="connsiteX29" fmla="*/ 1385826 w 2478068"/>
                  <a:gd name="connsiteY29" fmla="*/ 113718 h 3542151"/>
                  <a:gd name="connsiteX30" fmla="*/ 1371926 w 2478068"/>
                  <a:gd name="connsiteY30" fmla="*/ 89273 h 3542151"/>
                  <a:gd name="connsiteX31" fmla="*/ 1372405 w 2478068"/>
                  <a:gd name="connsiteY31" fmla="*/ 35589 h 3542151"/>
                  <a:gd name="connsiteX32" fmla="*/ 1403561 w 2478068"/>
                  <a:gd name="connsiteY32" fmla="*/ 5392 h 3542151"/>
                  <a:gd name="connsiteX33" fmla="*/ 1446220 w 2478068"/>
                  <a:gd name="connsiteY33" fmla="*/ 8268 h 3542151"/>
                  <a:gd name="connsiteX34" fmla="*/ 1500862 w 2478068"/>
                  <a:gd name="connsiteY34" fmla="*/ 77290 h 3542151"/>
                  <a:gd name="connsiteX35" fmla="*/ 1505655 w 2478068"/>
                  <a:gd name="connsiteY35" fmla="*/ 647198 h 3542151"/>
                  <a:gd name="connsiteX36" fmla="*/ 1166299 w 2478068"/>
                  <a:gd name="connsiteY36" fmla="*/ 969778 h 3542151"/>
                  <a:gd name="connsiteX37" fmla="*/ 929037 w 2478068"/>
                  <a:gd name="connsiteY37" fmla="*/ 1021544 h 3542151"/>
                  <a:gd name="connsiteX38" fmla="*/ 875354 w 2478068"/>
                  <a:gd name="connsiteY38" fmla="*/ 1439508 h 3542151"/>
                  <a:gd name="connsiteX39" fmla="*/ 663975 w 2478068"/>
                  <a:gd name="connsiteY39" fmla="*/ 1870894 h 3542151"/>
                  <a:gd name="connsiteX40" fmla="*/ 427672 w 2478068"/>
                  <a:gd name="connsiteY40" fmla="*/ 2228943 h 3542151"/>
                  <a:gd name="connsiteX41" fmla="*/ 186575 w 2478068"/>
                  <a:gd name="connsiteY41" fmla="*/ 2759547 h 3542151"/>
                  <a:gd name="connsiteX42" fmla="*/ 205269 w 2478068"/>
                  <a:gd name="connsiteY42" fmla="*/ 3166008 h 3542151"/>
                  <a:gd name="connsiteX43" fmla="*/ 376864 w 2478068"/>
                  <a:gd name="connsiteY43" fmla="*/ 3386014 h 3542151"/>
                  <a:gd name="connsiteX44" fmla="*/ 648158 w 2478068"/>
                  <a:gd name="connsiteY44" fmla="*/ 3392725 h 3542151"/>
                  <a:gd name="connsiteX45" fmla="*/ 824546 w 2478068"/>
                  <a:gd name="connsiteY45" fmla="*/ 3237426 h 3542151"/>
                  <a:gd name="connsiteX46" fmla="*/ 1007166 w 2478068"/>
                  <a:gd name="connsiteY46" fmla="*/ 3022213 h 3542151"/>
                  <a:gd name="connsiteX47" fmla="*/ 1211355 w 2478068"/>
                  <a:gd name="connsiteY47" fmla="*/ 2864997 h 3542151"/>
                  <a:gd name="connsiteX48" fmla="*/ 1563653 w 2478068"/>
                  <a:gd name="connsiteY48" fmla="*/ 2888004 h 3542151"/>
                  <a:gd name="connsiteX49" fmla="*/ 1733810 w 2478068"/>
                  <a:gd name="connsiteY49" fmla="*/ 3029882 h 3542151"/>
                  <a:gd name="connsiteX50" fmla="*/ 1896299 w 2478068"/>
                  <a:gd name="connsiteY50" fmla="*/ 3227360 h 3542151"/>
                  <a:gd name="connsiteX51" fmla="*/ 2089943 w 2478068"/>
                  <a:gd name="connsiteY51" fmla="*/ 3395600 h 3542151"/>
                  <a:gd name="connsiteX52" fmla="*/ 2168071 w 2478068"/>
                  <a:gd name="connsiteY52" fmla="*/ 3421484 h 3542151"/>
                  <a:gd name="connsiteX53" fmla="*/ 2314742 w 2478068"/>
                  <a:gd name="connsiteY53" fmla="*/ 3358693 h 3542151"/>
                  <a:gd name="connsiteX54" fmla="*/ 2365550 w 2478068"/>
                  <a:gd name="connsiteY54" fmla="*/ 3232633 h 354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478068" h="3542151">
                    <a:moveTo>
                      <a:pt x="2365550" y="3232633"/>
                    </a:moveTo>
                    <a:cubicBezTo>
                      <a:pt x="2368905" y="3220650"/>
                      <a:pt x="2375136" y="3217774"/>
                      <a:pt x="2388078" y="3219691"/>
                    </a:cubicBezTo>
                    <a:cubicBezTo>
                      <a:pt x="2418275" y="3224484"/>
                      <a:pt x="2448472" y="3223046"/>
                      <a:pt x="2478189" y="3217774"/>
                    </a:cubicBezTo>
                    <a:cubicBezTo>
                      <a:pt x="2470520" y="3319868"/>
                      <a:pt x="2436489" y="3410939"/>
                      <a:pt x="2355005" y="3476126"/>
                    </a:cubicBezTo>
                    <a:cubicBezTo>
                      <a:pt x="2269687" y="3544189"/>
                      <a:pt x="2172385" y="3548982"/>
                      <a:pt x="2072687" y="3510157"/>
                    </a:cubicBezTo>
                    <a:cubicBezTo>
                      <a:pt x="1988327" y="3477084"/>
                      <a:pt x="1922661" y="3418128"/>
                      <a:pt x="1861308" y="3353900"/>
                    </a:cubicBezTo>
                    <a:cubicBezTo>
                      <a:pt x="1794683" y="3283920"/>
                      <a:pt x="1738124" y="3205312"/>
                      <a:pt x="1673416" y="3133414"/>
                    </a:cubicBezTo>
                    <a:cubicBezTo>
                      <a:pt x="1630278" y="3085482"/>
                      <a:pt x="1585701" y="3039468"/>
                      <a:pt x="1531539" y="3003999"/>
                    </a:cubicBezTo>
                    <a:cubicBezTo>
                      <a:pt x="1417940" y="2930184"/>
                      <a:pt x="1299070" y="2935456"/>
                      <a:pt x="1192182" y="3018858"/>
                    </a:cubicBezTo>
                    <a:cubicBezTo>
                      <a:pt x="1123640" y="3072062"/>
                      <a:pt x="1069477" y="3138687"/>
                      <a:pt x="1014356" y="3204832"/>
                    </a:cubicBezTo>
                    <a:cubicBezTo>
                      <a:pt x="958755" y="3271937"/>
                      <a:pt x="905551" y="3340958"/>
                      <a:pt x="841322" y="3400873"/>
                    </a:cubicBezTo>
                    <a:cubicBezTo>
                      <a:pt x="758880" y="3478043"/>
                      <a:pt x="663975" y="3531247"/>
                      <a:pt x="549898" y="3543230"/>
                    </a:cubicBezTo>
                    <a:cubicBezTo>
                      <a:pt x="394120" y="3559047"/>
                      <a:pt x="270935" y="3499133"/>
                      <a:pt x="180824" y="3373552"/>
                    </a:cubicBezTo>
                    <a:cubicBezTo>
                      <a:pt x="113240" y="3278647"/>
                      <a:pt x="78729" y="3169842"/>
                      <a:pt x="63870" y="3055286"/>
                    </a:cubicBezTo>
                    <a:cubicBezTo>
                      <a:pt x="42301" y="2892318"/>
                      <a:pt x="75853" y="2736540"/>
                      <a:pt x="132413" y="2584596"/>
                    </a:cubicBezTo>
                    <a:cubicBezTo>
                      <a:pt x="198079" y="2409646"/>
                      <a:pt x="286753" y="2246678"/>
                      <a:pt x="387888" y="2089941"/>
                    </a:cubicBezTo>
                    <a:cubicBezTo>
                      <a:pt x="469852" y="1962922"/>
                      <a:pt x="555170" y="1837821"/>
                      <a:pt x="630902" y="1706488"/>
                    </a:cubicBezTo>
                    <a:cubicBezTo>
                      <a:pt x="706634" y="1574676"/>
                      <a:pt x="770383" y="1438070"/>
                      <a:pt x="804415" y="1289003"/>
                    </a:cubicBezTo>
                    <a:cubicBezTo>
                      <a:pt x="823108" y="1207040"/>
                      <a:pt x="817356" y="1024899"/>
                      <a:pt x="804894" y="1027296"/>
                    </a:cubicBezTo>
                    <a:cubicBezTo>
                      <a:pt x="456910" y="1092004"/>
                      <a:pt x="87357" y="886377"/>
                      <a:pt x="13542" y="491899"/>
                    </a:cubicBezTo>
                    <a:cubicBezTo>
                      <a:pt x="-8027" y="377342"/>
                      <a:pt x="-5151" y="264703"/>
                      <a:pt x="31756" y="153501"/>
                    </a:cubicBezTo>
                    <a:cubicBezTo>
                      <a:pt x="39425" y="130015"/>
                      <a:pt x="47573" y="106049"/>
                      <a:pt x="73936" y="95983"/>
                    </a:cubicBezTo>
                    <a:cubicBezTo>
                      <a:pt x="110843" y="81124"/>
                      <a:pt x="131454" y="89273"/>
                      <a:pt x="151585" y="127139"/>
                    </a:cubicBezTo>
                    <a:cubicBezTo>
                      <a:pt x="158775" y="142477"/>
                      <a:pt x="157337" y="157815"/>
                      <a:pt x="151585" y="173633"/>
                    </a:cubicBezTo>
                    <a:cubicBezTo>
                      <a:pt x="139123" y="208623"/>
                      <a:pt x="128578" y="244092"/>
                      <a:pt x="124264" y="281479"/>
                    </a:cubicBezTo>
                    <a:cubicBezTo>
                      <a:pt x="103654" y="441091"/>
                      <a:pt x="139123" y="586324"/>
                      <a:pt x="238342" y="713343"/>
                    </a:cubicBezTo>
                    <a:cubicBezTo>
                      <a:pt x="332767" y="834611"/>
                      <a:pt x="460745" y="899318"/>
                      <a:pt x="612209" y="918970"/>
                    </a:cubicBezTo>
                    <a:cubicBezTo>
                      <a:pt x="687941" y="928557"/>
                      <a:pt x="1002373" y="925681"/>
                      <a:pt x="1174927" y="839404"/>
                    </a:cubicBezTo>
                    <a:cubicBezTo>
                      <a:pt x="1303863" y="754085"/>
                      <a:pt x="1405478" y="630422"/>
                      <a:pt x="1440468" y="476561"/>
                    </a:cubicBezTo>
                    <a:cubicBezTo>
                      <a:pt x="1469707" y="349062"/>
                      <a:pt x="1451013" y="227316"/>
                      <a:pt x="1385826" y="113718"/>
                    </a:cubicBezTo>
                    <a:cubicBezTo>
                      <a:pt x="1381033" y="105570"/>
                      <a:pt x="1376240" y="97421"/>
                      <a:pt x="1371926" y="89273"/>
                    </a:cubicBezTo>
                    <a:cubicBezTo>
                      <a:pt x="1362819" y="71059"/>
                      <a:pt x="1361860" y="53324"/>
                      <a:pt x="1372405" y="35589"/>
                    </a:cubicBezTo>
                    <a:cubicBezTo>
                      <a:pt x="1381033" y="23606"/>
                      <a:pt x="1389661" y="11623"/>
                      <a:pt x="1403561" y="5392"/>
                    </a:cubicBezTo>
                    <a:cubicBezTo>
                      <a:pt x="1417940" y="-839"/>
                      <a:pt x="1432799" y="-3715"/>
                      <a:pt x="1446220" y="8268"/>
                    </a:cubicBezTo>
                    <a:cubicBezTo>
                      <a:pt x="1476417" y="21689"/>
                      <a:pt x="1487441" y="50927"/>
                      <a:pt x="1500862" y="77290"/>
                    </a:cubicBezTo>
                    <a:cubicBezTo>
                      <a:pt x="1597205" y="266141"/>
                      <a:pt x="1598643" y="456909"/>
                      <a:pt x="1505655" y="647198"/>
                    </a:cubicBezTo>
                    <a:cubicBezTo>
                      <a:pt x="1433279" y="795786"/>
                      <a:pt x="1317284" y="900277"/>
                      <a:pt x="1166299" y="969778"/>
                    </a:cubicBezTo>
                    <a:cubicBezTo>
                      <a:pt x="1080981" y="1003330"/>
                      <a:pt x="929037" y="1021544"/>
                      <a:pt x="929037" y="1021544"/>
                    </a:cubicBezTo>
                    <a:cubicBezTo>
                      <a:pt x="929037" y="1021544"/>
                      <a:pt x="941020" y="1268392"/>
                      <a:pt x="875354" y="1439508"/>
                    </a:cubicBezTo>
                    <a:cubicBezTo>
                      <a:pt x="824546" y="1592890"/>
                      <a:pt x="750731" y="1735247"/>
                      <a:pt x="663975" y="1870894"/>
                    </a:cubicBezTo>
                    <a:cubicBezTo>
                      <a:pt x="586805" y="1991202"/>
                      <a:pt x="504842" y="2108635"/>
                      <a:pt x="427672" y="2228943"/>
                    </a:cubicBezTo>
                    <a:cubicBezTo>
                      <a:pt x="321743" y="2393828"/>
                      <a:pt x="230673" y="2566382"/>
                      <a:pt x="186575" y="2759547"/>
                    </a:cubicBezTo>
                    <a:cubicBezTo>
                      <a:pt x="155420" y="2896152"/>
                      <a:pt x="154940" y="3032758"/>
                      <a:pt x="205269" y="3166008"/>
                    </a:cubicBezTo>
                    <a:cubicBezTo>
                      <a:pt x="239780" y="3256599"/>
                      <a:pt x="292984" y="3333768"/>
                      <a:pt x="376864" y="3386014"/>
                    </a:cubicBezTo>
                    <a:cubicBezTo>
                      <a:pt x="466017" y="3441615"/>
                      <a:pt x="556129" y="3441615"/>
                      <a:pt x="648158" y="3392725"/>
                    </a:cubicBezTo>
                    <a:cubicBezTo>
                      <a:pt x="719576" y="3354859"/>
                      <a:pt x="772780" y="3296861"/>
                      <a:pt x="824546" y="3237426"/>
                    </a:cubicBezTo>
                    <a:cubicBezTo>
                      <a:pt x="886378" y="3166487"/>
                      <a:pt x="944855" y="3092672"/>
                      <a:pt x="1007166" y="3022213"/>
                    </a:cubicBezTo>
                    <a:cubicBezTo>
                      <a:pt x="1064684" y="2956546"/>
                      <a:pt x="1130830" y="2901425"/>
                      <a:pt x="1211355" y="2864997"/>
                    </a:cubicBezTo>
                    <a:cubicBezTo>
                      <a:pt x="1332622" y="2809875"/>
                      <a:pt x="1450055" y="2825693"/>
                      <a:pt x="1563653" y="2888004"/>
                    </a:cubicBezTo>
                    <a:cubicBezTo>
                      <a:pt x="1629319" y="2923953"/>
                      <a:pt x="1682523" y="2976198"/>
                      <a:pt x="1733810" y="3029882"/>
                    </a:cubicBezTo>
                    <a:cubicBezTo>
                      <a:pt x="1793246" y="3091713"/>
                      <a:pt x="1839260" y="3164091"/>
                      <a:pt x="1896299" y="3227360"/>
                    </a:cubicBezTo>
                    <a:cubicBezTo>
                      <a:pt x="1953817" y="3291109"/>
                      <a:pt x="2011335" y="3355338"/>
                      <a:pt x="2089943" y="3395600"/>
                    </a:cubicBezTo>
                    <a:cubicBezTo>
                      <a:pt x="2114867" y="3408542"/>
                      <a:pt x="2140750" y="3417649"/>
                      <a:pt x="2168071" y="3421484"/>
                    </a:cubicBezTo>
                    <a:cubicBezTo>
                      <a:pt x="2229424" y="3430111"/>
                      <a:pt x="2277835" y="3406146"/>
                      <a:pt x="2314742" y="3358693"/>
                    </a:cubicBezTo>
                    <a:cubicBezTo>
                      <a:pt x="2343501" y="3321786"/>
                      <a:pt x="2358360" y="3278647"/>
                      <a:pt x="2365550" y="3232633"/>
                    </a:cubicBezTo>
                    <a:close/>
                  </a:path>
                </a:pathLst>
              </a:custGeom>
              <a:solidFill>
                <a:schemeClr val="tx1">
                  <a:lumMod val="75000"/>
                  <a:lumOff val="25000"/>
                </a:schemeClr>
              </a:solidFill>
              <a:ln w="4780" cap="flat">
                <a:noFill/>
                <a:prstDash val="solid"/>
                <a:miter/>
              </a:ln>
            </p:spPr>
            <p:txBody>
              <a:bodyPr rtlCol="0" anchor="ctr"/>
              <a:lstStyle/>
              <a:p>
                <a:endParaRPr lang="en-US" dirty="0"/>
              </a:p>
            </p:txBody>
          </p:sp>
          <p:sp>
            <p:nvSpPr>
              <p:cNvPr id="57" name="Freeform: Shape 115">
                <a:extLst>
                  <a:ext uri="{FF2B5EF4-FFF2-40B4-BE49-F238E27FC236}">
                    <a16:creationId xmlns:a16="http://schemas.microsoft.com/office/drawing/2014/main" id="{1FFE06CF-A079-1D9F-DD48-1FB886111089}"/>
                  </a:ext>
                </a:extLst>
              </p:cNvPr>
              <p:cNvSpPr/>
              <p:nvPr/>
            </p:nvSpPr>
            <p:spPr>
              <a:xfrm>
                <a:off x="1601327" y="1922774"/>
                <a:ext cx="790873" cy="920288"/>
              </a:xfrm>
              <a:custGeom>
                <a:avLst/>
                <a:gdLst>
                  <a:gd name="connsiteX0" fmla="*/ 792790 w 790872"/>
                  <a:gd name="connsiteY0" fmla="*/ 894885 h 920288"/>
                  <a:gd name="connsiteX1" fmla="*/ 722331 w 790872"/>
                  <a:gd name="connsiteY1" fmla="*/ 923644 h 920288"/>
                  <a:gd name="connsiteX2" fmla="*/ 707951 w 790872"/>
                  <a:gd name="connsiteY2" fmla="*/ 904471 h 920288"/>
                  <a:gd name="connsiteX3" fmla="*/ 583329 w 790872"/>
                  <a:gd name="connsiteY3" fmla="*/ 645161 h 920288"/>
                  <a:gd name="connsiteX4" fmla="*/ 425154 w 790872"/>
                  <a:gd name="connsiteY4" fmla="*/ 363322 h 920288"/>
                  <a:gd name="connsiteX5" fmla="*/ 307721 w 790872"/>
                  <a:gd name="connsiteY5" fmla="*/ 220006 h 920288"/>
                  <a:gd name="connsiteX6" fmla="*/ 15817 w 790872"/>
                  <a:gd name="connsiteY6" fmla="*/ 65187 h 920288"/>
                  <a:gd name="connsiteX7" fmla="*/ 0 w 790872"/>
                  <a:gd name="connsiteY7" fmla="*/ 58956 h 920288"/>
                  <a:gd name="connsiteX8" fmla="*/ 46973 w 790872"/>
                  <a:gd name="connsiteY8" fmla="*/ 38345 h 920288"/>
                  <a:gd name="connsiteX9" fmla="*/ 70939 w 790872"/>
                  <a:gd name="connsiteY9" fmla="*/ 10066 h 920288"/>
                  <a:gd name="connsiteX10" fmla="*/ 78129 w 790872"/>
                  <a:gd name="connsiteY10" fmla="*/ 0 h 920288"/>
                  <a:gd name="connsiteX11" fmla="*/ 79087 w 790872"/>
                  <a:gd name="connsiteY11" fmla="*/ 33552 h 920288"/>
                  <a:gd name="connsiteX12" fmla="*/ 107846 w 790872"/>
                  <a:gd name="connsiteY12" fmla="*/ 63749 h 920288"/>
                  <a:gd name="connsiteX13" fmla="*/ 234386 w 790872"/>
                  <a:gd name="connsiteY13" fmla="*/ 57039 h 920288"/>
                  <a:gd name="connsiteX14" fmla="*/ 249724 w 790872"/>
                  <a:gd name="connsiteY14" fmla="*/ 72377 h 920288"/>
                  <a:gd name="connsiteX15" fmla="*/ 464458 w 790872"/>
                  <a:gd name="connsiteY15" fmla="*/ 278962 h 920288"/>
                  <a:gd name="connsiteX16" fmla="*/ 621674 w 790872"/>
                  <a:gd name="connsiteY16" fmla="*/ 544504 h 920288"/>
                  <a:gd name="connsiteX17" fmla="*/ 784162 w 790872"/>
                  <a:gd name="connsiteY17" fmla="*/ 869481 h 920288"/>
                  <a:gd name="connsiteX18" fmla="*/ 792790 w 790872"/>
                  <a:gd name="connsiteY18" fmla="*/ 894885 h 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0872" h="920288">
                    <a:moveTo>
                      <a:pt x="792790" y="894885"/>
                    </a:moveTo>
                    <a:cubicBezTo>
                      <a:pt x="760676" y="883860"/>
                      <a:pt x="739586" y="898240"/>
                      <a:pt x="722331" y="923644"/>
                    </a:cubicBezTo>
                    <a:cubicBezTo>
                      <a:pt x="713224" y="920768"/>
                      <a:pt x="711306" y="911661"/>
                      <a:pt x="707951" y="904471"/>
                    </a:cubicBezTo>
                    <a:cubicBezTo>
                      <a:pt x="668647" y="816756"/>
                      <a:pt x="626946" y="730479"/>
                      <a:pt x="583329" y="645161"/>
                    </a:cubicBezTo>
                    <a:cubicBezTo>
                      <a:pt x="533959" y="549297"/>
                      <a:pt x="485548" y="452954"/>
                      <a:pt x="425154" y="363322"/>
                    </a:cubicBezTo>
                    <a:cubicBezTo>
                      <a:pt x="390164" y="312035"/>
                      <a:pt x="352777" y="262666"/>
                      <a:pt x="307721" y="220006"/>
                    </a:cubicBezTo>
                    <a:cubicBezTo>
                      <a:pt x="224800" y="141398"/>
                      <a:pt x="130374" y="84360"/>
                      <a:pt x="15817" y="65187"/>
                    </a:cubicBezTo>
                    <a:cubicBezTo>
                      <a:pt x="10066" y="64228"/>
                      <a:pt x="3835" y="65187"/>
                      <a:pt x="0" y="58956"/>
                    </a:cubicBezTo>
                    <a:cubicBezTo>
                      <a:pt x="12942" y="45535"/>
                      <a:pt x="30676" y="43139"/>
                      <a:pt x="46973" y="38345"/>
                    </a:cubicBezTo>
                    <a:cubicBezTo>
                      <a:pt x="61832" y="33552"/>
                      <a:pt x="72856" y="28280"/>
                      <a:pt x="70939" y="10066"/>
                    </a:cubicBezTo>
                    <a:cubicBezTo>
                      <a:pt x="70460" y="6231"/>
                      <a:pt x="71418" y="479"/>
                      <a:pt x="78129" y="0"/>
                    </a:cubicBezTo>
                    <a:cubicBezTo>
                      <a:pt x="79087" y="11024"/>
                      <a:pt x="80046" y="22049"/>
                      <a:pt x="79087" y="33552"/>
                    </a:cubicBezTo>
                    <a:cubicBezTo>
                      <a:pt x="77170" y="57518"/>
                      <a:pt x="83880" y="64708"/>
                      <a:pt x="107846" y="63749"/>
                    </a:cubicBezTo>
                    <a:cubicBezTo>
                      <a:pt x="150026" y="61832"/>
                      <a:pt x="192206" y="59435"/>
                      <a:pt x="234386" y="57039"/>
                    </a:cubicBezTo>
                    <a:cubicBezTo>
                      <a:pt x="233907" y="67104"/>
                      <a:pt x="243972" y="68542"/>
                      <a:pt x="249724" y="72377"/>
                    </a:cubicBezTo>
                    <a:cubicBezTo>
                      <a:pt x="335042" y="127498"/>
                      <a:pt x="404064" y="198437"/>
                      <a:pt x="464458" y="278962"/>
                    </a:cubicBezTo>
                    <a:cubicBezTo>
                      <a:pt x="526290" y="361884"/>
                      <a:pt x="573742" y="453434"/>
                      <a:pt x="621674" y="544504"/>
                    </a:cubicBezTo>
                    <a:cubicBezTo>
                      <a:pt x="677754" y="651871"/>
                      <a:pt x="731437" y="760676"/>
                      <a:pt x="784162" y="869481"/>
                    </a:cubicBezTo>
                    <a:cubicBezTo>
                      <a:pt x="787518" y="878108"/>
                      <a:pt x="793269" y="885778"/>
                      <a:pt x="792790" y="894885"/>
                    </a:cubicBezTo>
                    <a:close/>
                  </a:path>
                </a:pathLst>
              </a:custGeom>
              <a:solidFill>
                <a:schemeClr val="accent5">
                  <a:lumMod val="40000"/>
                  <a:lumOff val="60000"/>
                </a:schemeClr>
              </a:solidFill>
              <a:ln w="4780" cap="flat">
                <a:noFill/>
                <a:prstDash val="solid"/>
                <a:miter/>
              </a:ln>
            </p:spPr>
            <p:txBody>
              <a:bodyPr rtlCol="0" anchor="ctr"/>
              <a:lstStyle/>
              <a:p>
                <a:endParaRPr lang="en-US"/>
              </a:p>
            </p:txBody>
          </p:sp>
          <p:sp>
            <p:nvSpPr>
              <p:cNvPr id="58" name="Freeform: Shape 116">
                <a:extLst>
                  <a:ext uri="{FF2B5EF4-FFF2-40B4-BE49-F238E27FC236}">
                    <a16:creationId xmlns:a16="http://schemas.microsoft.com/office/drawing/2014/main" id="{7D5E79D6-A6CE-05EF-4596-32EC68CE1EEB}"/>
                  </a:ext>
                </a:extLst>
              </p:cNvPr>
              <p:cNvSpPr/>
              <p:nvPr/>
            </p:nvSpPr>
            <p:spPr>
              <a:xfrm>
                <a:off x="1021833" y="1881553"/>
                <a:ext cx="656664" cy="1054497"/>
              </a:xfrm>
              <a:custGeom>
                <a:avLst/>
                <a:gdLst>
                  <a:gd name="connsiteX0" fmla="*/ 657143 w 656664"/>
                  <a:gd name="connsiteY0" fmla="*/ 42180 h 1054497"/>
                  <a:gd name="connsiteX1" fmla="*/ 654747 w 656664"/>
                  <a:gd name="connsiteY1" fmla="*/ 46494 h 1054497"/>
                  <a:gd name="connsiteX2" fmla="*/ 622633 w 656664"/>
                  <a:gd name="connsiteY2" fmla="*/ 86756 h 1054497"/>
                  <a:gd name="connsiteX3" fmla="*/ 579973 w 656664"/>
                  <a:gd name="connsiteY3" fmla="*/ 102094 h 1054497"/>
                  <a:gd name="connsiteX4" fmla="*/ 535397 w 656664"/>
                  <a:gd name="connsiteY4" fmla="*/ 132291 h 1054497"/>
                  <a:gd name="connsiteX5" fmla="*/ 389685 w 656664"/>
                  <a:gd name="connsiteY5" fmla="*/ 256435 h 1054497"/>
                  <a:gd name="connsiteX6" fmla="*/ 228634 w 656664"/>
                  <a:gd name="connsiteY6" fmla="*/ 555049 h 1054497"/>
                  <a:gd name="connsiteX7" fmla="*/ 92029 w 656664"/>
                  <a:gd name="connsiteY7" fmla="*/ 996979 h 1054497"/>
                  <a:gd name="connsiteX8" fmla="*/ 74294 w 656664"/>
                  <a:gd name="connsiteY8" fmla="*/ 1057373 h 1054497"/>
                  <a:gd name="connsiteX9" fmla="*/ 0 w 656664"/>
                  <a:gd name="connsiteY9" fmla="*/ 1025259 h 1054497"/>
                  <a:gd name="connsiteX10" fmla="*/ 9107 w 656664"/>
                  <a:gd name="connsiteY10" fmla="*/ 1009441 h 1054497"/>
                  <a:gd name="connsiteX11" fmla="*/ 130854 w 656664"/>
                  <a:gd name="connsiteY11" fmla="*/ 601063 h 1054497"/>
                  <a:gd name="connsiteX12" fmla="*/ 286152 w 656664"/>
                  <a:gd name="connsiteY12" fmla="*/ 266500 h 1054497"/>
                  <a:gd name="connsiteX13" fmla="*/ 382495 w 656664"/>
                  <a:gd name="connsiteY13" fmla="*/ 153381 h 1054497"/>
                  <a:gd name="connsiteX14" fmla="*/ 363802 w 656664"/>
                  <a:gd name="connsiteY14" fmla="*/ 151464 h 1054497"/>
                  <a:gd name="connsiteX15" fmla="*/ 366198 w 656664"/>
                  <a:gd name="connsiteY15" fmla="*/ 147150 h 1054497"/>
                  <a:gd name="connsiteX16" fmla="*/ 416047 w 656664"/>
                  <a:gd name="connsiteY16" fmla="*/ 115995 h 1054497"/>
                  <a:gd name="connsiteX17" fmla="*/ 546421 w 656664"/>
                  <a:gd name="connsiteY17" fmla="*/ 32594 h 1054497"/>
                  <a:gd name="connsiteX18" fmla="*/ 551694 w 656664"/>
                  <a:gd name="connsiteY18" fmla="*/ 32114 h 1054497"/>
                  <a:gd name="connsiteX19" fmla="*/ 654747 w 656664"/>
                  <a:gd name="connsiteY19" fmla="*/ 0 h 1054497"/>
                  <a:gd name="connsiteX20" fmla="*/ 657143 w 656664"/>
                  <a:gd name="connsiteY20" fmla="*/ 42180 h 1054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664" h="1054497">
                    <a:moveTo>
                      <a:pt x="657143" y="42180"/>
                    </a:moveTo>
                    <a:cubicBezTo>
                      <a:pt x="656185" y="43618"/>
                      <a:pt x="654267" y="45535"/>
                      <a:pt x="654747" y="46494"/>
                    </a:cubicBezTo>
                    <a:cubicBezTo>
                      <a:pt x="660019" y="72856"/>
                      <a:pt x="645640" y="81963"/>
                      <a:pt x="622633" y="86756"/>
                    </a:cubicBezTo>
                    <a:cubicBezTo>
                      <a:pt x="608253" y="89632"/>
                      <a:pt x="594353" y="96822"/>
                      <a:pt x="579973" y="102094"/>
                    </a:cubicBezTo>
                    <a:cubicBezTo>
                      <a:pt x="569428" y="118391"/>
                      <a:pt x="551214" y="123664"/>
                      <a:pt x="535397" y="132291"/>
                    </a:cubicBezTo>
                    <a:cubicBezTo>
                      <a:pt x="477879" y="163447"/>
                      <a:pt x="431385" y="206106"/>
                      <a:pt x="389685" y="256435"/>
                    </a:cubicBezTo>
                    <a:cubicBezTo>
                      <a:pt x="315870" y="345108"/>
                      <a:pt x="266979" y="447203"/>
                      <a:pt x="228634" y="555049"/>
                    </a:cubicBezTo>
                    <a:cubicBezTo>
                      <a:pt x="176389" y="700282"/>
                      <a:pt x="132291" y="847912"/>
                      <a:pt x="92029" y="996979"/>
                    </a:cubicBezTo>
                    <a:cubicBezTo>
                      <a:pt x="86756" y="1017110"/>
                      <a:pt x="83880" y="1038200"/>
                      <a:pt x="74294" y="1057373"/>
                    </a:cubicBezTo>
                    <a:cubicBezTo>
                      <a:pt x="58477" y="1026217"/>
                      <a:pt x="33552" y="1016152"/>
                      <a:pt x="0" y="1025259"/>
                    </a:cubicBezTo>
                    <a:cubicBezTo>
                      <a:pt x="6231" y="1021904"/>
                      <a:pt x="7190" y="1015672"/>
                      <a:pt x="9107" y="1009441"/>
                    </a:cubicBezTo>
                    <a:cubicBezTo>
                      <a:pt x="46014" y="872357"/>
                      <a:pt x="85318" y="735751"/>
                      <a:pt x="130854" y="601063"/>
                    </a:cubicBezTo>
                    <a:cubicBezTo>
                      <a:pt x="170637" y="484110"/>
                      <a:pt x="215693" y="369074"/>
                      <a:pt x="286152" y="266500"/>
                    </a:cubicBezTo>
                    <a:cubicBezTo>
                      <a:pt x="313953" y="226238"/>
                      <a:pt x="345108" y="189330"/>
                      <a:pt x="382495" y="153381"/>
                    </a:cubicBezTo>
                    <a:cubicBezTo>
                      <a:pt x="374826" y="152423"/>
                      <a:pt x="369074" y="151943"/>
                      <a:pt x="363802" y="151464"/>
                    </a:cubicBezTo>
                    <a:cubicBezTo>
                      <a:pt x="363802" y="149547"/>
                      <a:pt x="364760" y="147150"/>
                      <a:pt x="366198" y="147150"/>
                    </a:cubicBezTo>
                    <a:cubicBezTo>
                      <a:pt x="387767" y="144274"/>
                      <a:pt x="400709" y="128457"/>
                      <a:pt x="416047" y="115995"/>
                    </a:cubicBezTo>
                    <a:cubicBezTo>
                      <a:pt x="455830" y="82443"/>
                      <a:pt x="500886" y="57039"/>
                      <a:pt x="546421" y="32594"/>
                    </a:cubicBezTo>
                    <a:cubicBezTo>
                      <a:pt x="547859" y="31635"/>
                      <a:pt x="549776" y="31635"/>
                      <a:pt x="551694" y="32114"/>
                    </a:cubicBezTo>
                    <a:cubicBezTo>
                      <a:pt x="587163" y="24924"/>
                      <a:pt x="621195" y="12462"/>
                      <a:pt x="654747" y="0"/>
                    </a:cubicBezTo>
                    <a:cubicBezTo>
                      <a:pt x="658102" y="13421"/>
                      <a:pt x="657623" y="27800"/>
                      <a:pt x="657143" y="42180"/>
                    </a:cubicBezTo>
                    <a:close/>
                  </a:path>
                </a:pathLst>
              </a:custGeom>
              <a:solidFill>
                <a:schemeClr val="accent5">
                  <a:lumMod val="40000"/>
                  <a:lumOff val="60000"/>
                </a:schemeClr>
              </a:solidFill>
              <a:ln w="4780" cap="flat">
                <a:noFill/>
                <a:prstDash val="solid"/>
                <a:miter/>
              </a:ln>
            </p:spPr>
            <p:txBody>
              <a:bodyPr rtlCol="0" anchor="ctr"/>
              <a:lstStyle/>
              <a:p>
                <a:endParaRPr lang="en-US"/>
              </a:p>
            </p:txBody>
          </p:sp>
          <p:sp>
            <p:nvSpPr>
              <p:cNvPr id="59" name="Freeform: Shape 117">
                <a:extLst>
                  <a:ext uri="{FF2B5EF4-FFF2-40B4-BE49-F238E27FC236}">
                    <a16:creationId xmlns:a16="http://schemas.microsoft.com/office/drawing/2014/main" id="{2DC513CC-32DD-EB35-846C-8D45C7E00965}"/>
                  </a:ext>
                </a:extLst>
              </p:cNvPr>
              <p:cNvSpPr/>
              <p:nvPr/>
            </p:nvSpPr>
            <p:spPr>
              <a:xfrm>
                <a:off x="1299963" y="1870238"/>
                <a:ext cx="273211" cy="167761"/>
              </a:xfrm>
              <a:custGeom>
                <a:avLst/>
                <a:gdLst>
                  <a:gd name="connsiteX0" fmla="*/ 273564 w 273210"/>
                  <a:gd name="connsiteY0" fmla="*/ 42950 h 167760"/>
                  <a:gd name="connsiteX1" fmla="*/ 258226 w 273210"/>
                  <a:gd name="connsiteY1" fmla="*/ 54454 h 167760"/>
                  <a:gd name="connsiteX2" fmla="*/ 120662 w 273210"/>
                  <a:gd name="connsiteY2" fmla="*/ 148400 h 167760"/>
                  <a:gd name="connsiteX3" fmla="*/ 85672 w 273210"/>
                  <a:gd name="connsiteY3" fmla="*/ 162779 h 167760"/>
                  <a:gd name="connsiteX4" fmla="*/ 36302 w 273210"/>
                  <a:gd name="connsiteY4" fmla="*/ 167573 h 167760"/>
                  <a:gd name="connsiteX5" fmla="*/ 11377 w 273210"/>
                  <a:gd name="connsiteY5" fmla="*/ 147441 h 167760"/>
                  <a:gd name="connsiteX6" fmla="*/ 353 w 273210"/>
                  <a:gd name="connsiteY6" fmla="*/ 51099 h 167760"/>
                  <a:gd name="connsiteX7" fmla="*/ 20964 w 273210"/>
                  <a:gd name="connsiteY7" fmla="*/ 25216 h 167760"/>
                  <a:gd name="connsiteX8" fmla="*/ 236656 w 273210"/>
                  <a:gd name="connsiteY8" fmla="*/ 770 h 167760"/>
                  <a:gd name="connsiteX9" fmla="*/ 269250 w 273210"/>
                  <a:gd name="connsiteY9" fmla="*/ 28571 h 167760"/>
                  <a:gd name="connsiteX10" fmla="*/ 273564 w 273210"/>
                  <a:gd name="connsiteY10" fmla="*/ 42950 h 16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210" h="167760">
                    <a:moveTo>
                      <a:pt x="273564" y="42950"/>
                    </a:moveTo>
                    <a:cubicBezTo>
                      <a:pt x="269729" y="48223"/>
                      <a:pt x="264457" y="51578"/>
                      <a:pt x="258226" y="54454"/>
                    </a:cubicBezTo>
                    <a:cubicBezTo>
                      <a:pt x="207897" y="78899"/>
                      <a:pt x="161404" y="110055"/>
                      <a:pt x="120662" y="148400"/>
                    </a:cubicBezTo>
                    <a:cubicBezTo>
                      <a:pt x="110117" y="157986"/>
                      <a:pt x="97655" y="158466"/>
                      <a:pt x="85672" y="162779"/>
                    </a:cubicBezTo>
                    <a:cubicBezTo>
                      <a:pt x="69375" y="164217"/>
                      <a:pt x="52599" y="165655"/>
                      <a:pt x="36302" y="167573"/>
                    </a:cubicBezTo>
                    <a:cubicBezTo>
                      <a:pt x="20964" y="169011"/>
                      <a:pt x="13295" y="163259"/>
                      <a:pt x="11377" y="147441"/>
                    </a:cubicBezTo>
                    <a:cubicBezTo>
                      <a:pt x="8022" y="115327"/>
                      <a:pt x="4667" y="83213"/>
                      <a:pt x="353" y="51099"/>
                    </a:cubicBezTo>
                    <a:cubicBezTo>
                      <a:pt x="-1564" y="34802"/>
                      <a:pt x="4188" y="27133"/>
                      <a:pt x="20964" y="25216"/>
                    </a:cubicBezTo>
                    <a:cubicBezTo>
                      <a:pt x="92861" y="17546"/>
                      <a:pt x="164759" y="8919"/>
                      <a:pt x="236656" y="770"/>
                    </a:cubicBezTo>
                    <a:cubicBezTo>
                      <a:pt x="263019" y="-2106"/>
                      <a:pt x="267812" y="2208"/>
                      <a:pt x="269250" y="28571"/>
                    </a:cubicBezTo>
                    <a:cubicBezTo>
                      <a:pt x="270209" y="32885"/>
                      <a:pt x="269729" y="38157"/>
                      <a:pt x="273564" y="42950"/>
                    </a:cubicBezTo>
                    <a:close/>
                  </a:path>
                </a:pathLst>
              </a:custGeom>
              <a:solidFill>
                <a:schemeClr val="tx1"/>
              </a:solidFill>
              <a:ln w="4780" cap="flat">
                <a:noFill/>
                <a:prstDash val="solid"/>
                <a:miter/>
              </a:ln>
            </p:spPr>
            <p:txBody>
              <a:bodyPr rtlCol="0" anchor="ctr"/>
              <a:lstStyle/>
              <a:p>
                <a:endParaRPr lang="en-US"/>
              </a:p>
            </p:txBody>
          </p:sp>
          <p:sp>
            <p:nvSpPr>
              <p:cNvPr id="60" name="Freeform: Shape 118">
                <a:extLst>
                  <a:ext uri="{FF2B5EF4-FFF2-40B4-BE49-F238E27FC236}">
                    <a16:creationId xmlns:a16="http://schemas.microsoft.com/office/drawing/2014/main" id="{C1AB553B-B5EA-291E-D195-7C28A0CB3464}"/>
                  </a:ext>
                </a:extLst>
              </p:cNvPr>
              <p:cNvSpPr/>
              <p:nvPr/>
            </p:nvSpPr>
            <p:spPr>
              <a:xfrm>
                <a:off x="3206080" y="5617828"/>
                <a:ext cx="335522" cy="335522"/>
              </a:xfrm>
              <a:custGeom>
                <a:avLst/>
                <a:gdLst>
                  <a:gd name="connsiteX0" fmla="*/ 169678 w 335521"/>
                  <a:gd name="connsiteY0" fmla="*/ 339835 h 335521"/>
                  <a:gd name="connsiteX1" fmla="*/ 0 w 335521"/>
                  <a:gd name="connsiteY1" fmla="*/ 171116 h 335521"/>
                  <a:gd name="connsiteX2" fmla="*/ 169678 w 335521"/>
                  <a:gd name="connsiteY2" fmla="*/ 0 h 335521"/>
                  <a:gd name="connsiteX3" fmla="*/ 339836 w 335521"/>
                  <a:gd name="connsiteY3" fmla="*/ 169199 h 335521"/>
                  <a:gd name="connsiteX4" fmla="*/ 169678 w 335521"/>
                  <a:gd name="connsiteY4" fmla="*/ 339835 h 335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521" h="335521">
                    <a:moveTo>
                      <a:pt x="169678" y="339835"/>
                    </a:moveTo>
                    <a:cubicBezTo>
                      <a:pt x="74773" y="339835"/>
                      <a:pt x="479" y="266021"/>
                      <a:pt x="0" y="171116"/>
                    </a:cubicBezTo>
                    <a:cubicBezTo>
                      <a:pt x="0" y="75732"/>
                      <a:pt x="74294" y="0"/>
                      <a:pt x="169678" y="0"/>
                    </a:cubicBezTo>
                    <a:cubicBezTo>
                      <a:pt x="263624" y="0"/>
                      <a:pt x="339836" y="75732"/>
                      <a:pt x="339836" y="169199"/>
                    </a:cubicBezTo>
                    <a:cubicBezTo>
                      <a:pt x="340315" y="264103"/>
                      <a:pt x="265062" y="339835"/>
                      <a:pt x="169678" y="339835"/>
                    </a:cubicBezTo>
                    <a:close/>
                  </a:path>
                </a:pathLst>
              </a:custGeom>
              <a:solidFill>
                <a:schemeClr val="accent5">
                  <a:lumMod val="50000"/>
                </a:schemeClr>
              </a:solidFill>
              <a:ln w="4780" cap="flat">
                <a:noFill/>
                <a:prstDash val="solid"/>
                <a:miter/>
              </a:ln>
            </p:spPr>
            <p:txBody>
              <a:bodyPr rtlCol="0" anchor="ctr"/>
              <a:lstStyle/>
              <a:p>
                <a:endParaRPr lang="en-US"/>
              </a:p>
            </p:txBody>
          </p:sp>
        </p:grpSp>
        <p:grpSp>
          <p:nvGrpSpPr>
            <p:cNvPr id="29" name="Group 217">
              <a:extLst>
                <a:ext uri="{FF2B5EF4-FFF2-40B4-BE49-F238E27FC236}">
                  <a16:creationId xmlns:a16="http://schemas.microsoft.com/office/drawing/2014/main" id="{59BB843D-D497-B5BD-3F82-D5BA8D5E9095}"/>
                </a:ext>
              </a:extLst>
            </p:cNvPr>
            <p:cNvGrpSpPr/>
            <p:nvPr/>
          </p:nvGrpSpPr>
          <p:grpSpPr>
            <a:xfrm rot="19991619">
              <a:off x="3371205" y="4866131"/>
              <a:ext cx="1316147" cy="518672"/>
              <a:chOff x="8060641" y="1503156"/>
              <a:chExt cx="3004811" cy="1184147"/>
            </a:xfrm>
            <a:solidFill>
              <a:schemeClr val="accent4"/>
            </a:solidFill>
          </p:grpSpPr>
          <p:sp>
            <p:nvSpPr>
              <p:cNvPr id="37" name="Freeform 7">
                <a:extLst>
                  <a:ext uri="{FF2B5EF4-FFF2-40B4-BE49-F238E27FC236}">
                    <a16:creationId xmlns:a16="http://schemas.microsoft.com/office/drawing/2014/main" id="{C2A2F855-53D2-97CF-11C9-8E09B6A85D68}"/>
                  </a:ext>
                </a:extLst>
              </p:cNvPr>
              <p:cNvSpPr/>
              <p:nvPr/>
            </p:nvSpPr>
            <p:spPr>
              <a:xfrm>
                <a:off x="8131879" y="1640533"/>
                <a:ext cx="2907039" cy="1046770"/>
              </a:xfrm>
              <a:custGeom>
                <a:avLst/>
                <a:gdLst>
                  <a:gd name="connsiteX0" fmla="*/ 5481115 w 5481115"/>
                  <a:gd name="connsiteY0" fmla="*/ 0 h 1897513"/>
                  <a:gd name="connsiteX1" fmla="*/ 1009540 w 5481115"/>
                  <a:gd name="connsiteY1" fmla="*/ 623695 h 1897513"/>
                  <a:gd name="connsiteX2" fmla="*/ 0 w 5481115"/>
                  <a:gd name="connsiteY2" fmla="*/ 1812944 h 1897513"/>
                  <a:gd name="connsiteX3" fmla="*/ 581411 w 5481115"/>
                  <a:gd name="connsiteY3" fmla="*/ 1897513 h 1897513"/>
                  <a:gd name="connsiteX4" fmla="*/ 1205106 w 5481115"/>
                  <a:gd name="connsiteY4" fmla="*/ 813975 h 1897513"/>
                  <a:gd name="connsiteX5" fmla="*/ 5433545 w 5481115"/>
                  <a:gd name="connsiteY5" fmla="*/ 253707 h 1897513"/>
                  <a:gd name="connsiteX6" fmla="*/ 5481115 w 5481115"/>
                  <a:gd name="connsiteY6" fmla="*/ 0 h 1897513"/>
                  <a:gd name="connsiteX0" fmla="*/ 5481115 w 5481115"/>
                  <a:gd name="connsiteY0" fmla="*/ 1951 h 1899464"/>
                  <a:gd name="connsiteX1" fmla="*/ 1009540 w 5481115"/>
                  <a:gd name="connsiteY1" fmla="*/ 625646 h 1899464"/>
                  <a:gd name="connsiteX2" fmla="*/ 0 w 5481115"/>
                  <a:gd name="connsiteY2" fmla="*/ 1814895 h 1899464"/>
                  <a:gd name="connsiteX3" fmla="*/ 581411 w 5481115"/>
                  <a:gd name="connsiteY3" fmla="*/ 1899464 h 1899464"/>
                  <a:gd name="connsiteX4" fmla="*/ 1205106 w 5481115"/>
                  <a:gd name="connsiteY4" fmla="*/ 815926 h 1899464"/>
                  <a:gd name="connsiteX5" fmla="*/ 5433545 w 5481115"/>
                  <a:gd name="connsiteY5" fmla="*/ 255658 h 1899464"/>
                  <a:gd name="connsiteX6" fmla="*/ 5481115 w 5481115"/>
                  <a:gd name="connsiteY6" fmla="*/ 1951 h 1899464"/>
                  <a:gd name="connsiteX0" fmla="*/ 5481115 w 5481115"/>
                  <a:gd name="connsiteY0" fmla="*/ 1726 h 1899239"/>
                  <a:gd name="connsiteX1" fmla="*/ 1009540 w 5481115"/>
                  <a:gd name="connsiteY1" fmla="*/ 625421 h 1899239"/>
                  <a:gd name="connsiteX2" fmla="*/ 0 w 5481115"/>
                  <a:gd name="connsiteY2" fmla="*/ 1814670 h 1899239"/>
                  <a:gd name="connsiteX3" fmla="*/ 581411 w 5481115"/>
                  <a:gd name="connsiteY3" fmla="*/ 1899239 h 1899239"/>
                  <a:gd name="connsiteX4" fmla="*/ 1205106 w 5481115"/>
                  <a:gd name="connsiteY4" fmla="*/ 815701 h 1899239"/>
                  <a:gd name="connsiteX5" fmla="*/ 5433545 w 5481115"/>
                  <a:gd name="connsiteY5" fmla="*/ 255433 h 1899239"/>
                  <a:gd name="connsiteX6" fmla="*/ 5481115 w 5481115"/>
                  <a:gd name="connsiteY6" fmla="*/ 1726 h 1899239"/>
                  <a:gd name="connsiteX0" fmla="*/ 5496972 w 5496972"/>
                  <a:gd name="connsiteY0" fmla="*/ 1726 h 1899239"/>
                  <a:gd name="connsiteX1" fmla="*/ 1025397 w 5496972"/>
                  <a:gd name="connsiteY1" fmla="*/ 625421 h 1899239"/>
                  <a:gd name="connsiteX2" fmla="*/ 0 w 5496972"/>
                  <a:gd name="connsiteY2" fmla="*/ 1798814 h 1899239"/>
                  <a:gd name="connsiteX3" fmla="*/ 597268 w 5496972"/>
                  <a:gd name="connsiteY3" fmla="*/ 1899239 h 1899239"/>
                  <a:gd name="connsiteX4" fmla="*/ 1220963 w 5496972"/>
                  <a:gd name="connsiteY4" fmla="*/ 815701 h 1899239"/>
                  <a:gd name="connsiteX5" fmla="*/ 5449402 w 5496972"/>
                  <a:gd name="connsiteY5" fmla="*/ 255433 h 1899239"/>
                  <a:gd name="connsiteX6" fmla="*/ 5496972 w 5496972"/>
                  <a:gd name="connsiteY6" fmla="*/ 1726 h 1899239"/>
                  <a:gd name="connsiteX0" fmla="*/ 5499844 w 5499844"/>
                  <a:gd name="connsiteY0" fmla="*/ 1726 h 1899239"/>
                  <a:gd name="connsiteX1" fmla="*/ 1028269 w 5499844"/>
                  <a:gd name="connsiteY1" fmla="*/ 625421 h 1899239"/>
                  <a:gd name="connsiteX2" fmla="*/ 2872 w 5499844"/>
                  <a:gd name="connsiteY2" fmla="*/ 1798814 h 1899239"/>
                  <a:gd name="connsiteX3" fmla="*/ 600140 w 5499844"/>
                  <a:gd name="connsiteY3" fmla="*/ 1899239 h 1899239"/>
                  <a:gd name="connsiteX4" fmla="*/ 1223835 w 5499844"/>
                  <a:gd name="connsiteY4" fmla="*/ 815701 h 1899239"/>
                  <a:gd name="connsiteX5" fmla="*/ 5452274 w 5499844"/>
                  <a:gd name="connsiteY5" fmla="*/ 255433 h 1899239"/>
                  <a:gd name="connsiteX6" fmla="*/ 5499844 w 5499844"/>
                  <a:gd name="connsiteY6" fmla="*/ 1726 h 1899239"/>
                  <a:gd name="connsiteX0" fmla="*/ 5499844 w 5499844"/>
                  <a:gd name="connsiteY0" fmla="*/ 1726 h 1932850"/>
                  <a:gd name="connsiteX1" fmla="*/ 1028269 w 5499844"/>
                  <a:gd name="connsiteY1" fmla="*/ 625421 h 1932850"/>
                  <a:gd name="connsiteX2" fmla="*/ 2872 w 5499844"/>
                  <a:gd name="connsiteY2" fmla="*/ 1798814 h 1932850"/>
                  <a:gd name="connsiteX3" fmla="*/ 600140 w 5499844"/>
                  <a:gd name="connsiteY3" fmla="*/ 1899239 h 1932850"/>
                  <a:gd name="connsiteX4" fmla="*/ 1223835 w 5499844"/>
                  <a:gd name="connsiteY4" fmla="*/ 815701 h 1932850"/>
                  <a:gd name="connsiteX5" fmla="*/ 5452274 w 5499844"/>
                  <a:gd name="connsiteY5" fmla="*/ 255433 h 1932850"/>
                  <a:gd name="connsiteX6" fmla="*/ 5499844 w 5499844"/>
                  <a:gd name="connsiteY6" fmla="*/ 1726 h 1932850"/>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23835 w 5499844"/>
                  <a:gd name="connsiteY4" fmla="*/ 815701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80390"/>
                  <a:gd name="connsiteX1" fmla="*/ 1028269 w 5499844"/>
                  <a:gd name="connsiteY1" fmla="*/ 625421 h 1980390"/>
                  <a:gd name="connsiteX2" fmla="*/ 2872 w 5499844"/>
                  <a:gd name="connsiteY2" fmla="*/ 1798814 h 1980390"/>
                  <a:gd name="connsiteX3" fmla="*/ 600140 w 5499844"/>
                  <a:gd name="connsiteY3" fmla="*/ 1899239 h 1980390"/>
                  <a:gd name="connsiteX4" fmla="*/ 1244977 w 5499844"/>
                  <a:gd name="connsiteY4" fmla="*/ 836843 h 1980390"/>
                  <a:gd name="connsiteX5" fmla="*/ 5452274 w 5499844"/>
                  <a:gd name="connsiteY5" fmla="*/ 255433 h 1980390"/>
                  <a:gd name="connsiteX6" fmla="*/ 5499844 w 5499844"/>
                  <a:gd name="connsiteY6" fmla="*/ 1726 h 198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9844" h="1980390">
                    <a:moveTo>
                      <a:pt x="5499844" y="1726"/>
                    </a:moveTo>
                    <a:cubicBezTo>
                      <a:pt x="3824325" y="-33511"/>
                      <a:pt x="1155122" y="480949"/>
                      <a:pt x="1028269" y="625421"/>
                    </a:cubicBezTo>
                    <a:cubicBezTo>
                      <a:pt x="686470" y="1016552"/>
                      <a:pt x="-51745" y="1677245"/>
                      <a:pt x="2872" y="1798814"/>
                    </a:cubicBezTo>
                    <a:cubicBezTo>
                      <a:pt x="154391" y="2096567"/>
                      <a:pt x="549046" y="1950333"/>
                      <a:pt x="600140" y="1899239"/>
                    </a:cubicBezTo>
                    <a:cubicBezTo>
                      <a:pt x="815086" y="1545107"/>
                      <a:pt x="1146313" y="879127"/>
                      <a:pt x="1244977" y="836843"/>
                    </a:cubicBezTo>
                    <a:cubicBezTo>
                      <a:pt x="2287991" y="399905"/>
                      <a:pt x="4007558" y="126817"/>
                      <a:pt x="5452274" y="255433"/>
                    </a:cubicBezTo>
                    <a:lnTo>
                      <a:pt x="5499844" y="17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8" name="Freeform 10">
                <a:extLst>
                  <a:ext uri="{FF2B5EF4-FFF2-40B4-BE49-F238E27FC236}">
                    <a16:creationId xmlns:a16="http://schemas.microsoft.com/office/drawing/2014/main" id="{4C5ED345-325F-9AF6-16C3-D3B3E96493EE}"/>
                  </a:ext>
                </a:extLst>
              </p:cNvPr>
              <p:cNvSpPr/>
              <p:nvPr/>
            </p:nvSpPr>
            <p:spPr>
              <a:xfrm flipH="1">
                <a:off x="8131879" y="1640533"/>
                <a:ext cx="2907039" cy="1046770"/>
              </a:xfrm>
              <a:custGeom>
                <a:avLst/>
                <a:gdLst>
                  <a:gd name="connsiteX0" fmla="*/ 5481115 w 5481115"/>
                  <a:gd name="connsiteY0" fmla="*/ 0 h 1897513"/>
                  <a:gd name="connsiteX1" fmla="*/ 1009540 w 5481115"/>
                  <a:gd name="connsiteY1" fmla="*/ 623695 h 1897513"/>
                  <a:gd name="connsiteX2" fmla="*/ 0 w 5481115"/>
                  <a:gd name="connsiteY2" fmla="*/ 1812944 h 1897513"/>
                  <a:gd name="connsiteX3" fmla="*/ 581411 w 5481115"/>
                  <a:gd name="connsiteY3" fmla="*/ 1897513 h 1897513"/>
                  <a:gd name="connsiteX4" fmla="*/ 1205106 w 5481115"/>
                  <a:gd name="connsiteY4" fmla="*/ 813975 h 1897513"/>
                  <a:gd name="connsiteX5" fmla="*/ 5433545 w 5481115"/>
                  <a:gd name="connsiteY5" fmla="*/ 253707 h 1897513"/>
                  <a:gd name="connsiteX6" fmla="*/ 5481115 w 5481115"/>
                  <a:gd name="connsiteY6" fmla="*/ 0 h 1897513"/>
                  <a:gd name="connsiteX0" fmla="*/ 5481115 w 5481115"/>
                  <a:gd name="connsiteY0" fmla="*/ 1951 h 1899464"/>
                  <a:gd name="connsiteX1" fmla="*/ 1009540 w 5481115"/>
                  <a:gd name="connsiteY1" fmla="*/ 625646 h 1899464"/>
                  <a:gd name="connsiteX2" fmla="*/ 0 w 5481115"/>
                  <a:gd name="connsiteY2" fmla="*/ 1814895 h 1899464"/>
                  <a:gd name="connsiteX3" fmla="*/ 581411 w 5481115"/>
                  <a:gd name="connsiteY3" fmla="*/ 1899464 h 1899464"/>
                  <a:gd name="connsiteX4" fmla="*/ 1205106 w 5481115"/>
                  <a:gd name="connsiteY4" fmla="*/ 815926 h 1899464"/>
                  <a:gd name="connsiteX5" fmla="*/ 5433545 w 5481115"/>
                  <a:gd name="connsiteY5" fmla="*/ 255658 h 1899464"/>
                  <a:gd name="connsiteX6" fmla="*/ 5481115 w 5481115"/>
                  <a:gd name="connsiteY6" fmla="*/ 1951 h 1899464"/>
                  <a:gd name="connsiteX0" fmla="*/ 5481115 w 5481115"/>
                  <a:gd name="connsiteY0" fmla="*/ 1726 h 1899239"/>
                  <a:gd name="connsiteX1" fmla="*/ 1009540 w 5481115"/>
                  <a:gd name="connsiteY1" fmla="*/ 625421 h 1899239"/>
                  <a:gd name="connsiteX2" fmla="*/ 0 w 5481115"/>
                  <a:gd name="connsiteY2" fmla="*/ 1814670 h 1899239"/>
                  <a:gd name="connsiteX3" fmla="*/ 581411 w 5481115"/>
                  <a:gd name="connsiteY3" fmla="*/ 1899239 h 1899239"/>
                  <a:gd name="connsiteX4" fmla="*/ 1205106 w 5481115"/>
                  <a:gd name="connsiteY4" fmla="*/ 815701 h 1899239"/>
                  <a:gd name="connsiteX5" fmla="*/ 5433545 w 5481115"/>
                  <a:gd name="connsiteY5" fmla="*/ 255433 h 1899239"/>
                  <a:gd name="connsiteX6" fmla="*/ 5481115 w 5481115"/>
                  <a:gd name="connsiteY6" fmla="*/ 1726 h 1899239"/>
                  <a:gd name="connsiteX0" fmla="*/ 5496972 w 5496972"/>
                  <a:gd name="connsiteY0" fmla="*/ 1726 h 1899239"/>
                  <a:gd name="connsiteX1" fmla="*/ 1025397 w 5496972"/>
                  <a:gd name="connsiteY1" fmla="*/ 625421 h 1899239"/>
                  <a:gd name="connsiteX2" fmla="*/ 0 w 5496972"/>
                  <a:gd name="connsiteY2" fmla="*/ 1798814 h 1899239"/>
                  <a:gd name="connsiteX3" fmla="*/ 597268 w 5496972"/>
                  <a:gd name="connsiteY3" fmla="*/ 1899239 h 1899239"/>
                  <a:gd name="connsiteX4" fmla="*/ 1220963 w 5496972"/>
                  <a:gd name="connsiteY4" fmla="*/ 815701 h 1899239"/>
                  <a:gd name="connsiteX5" fmla="*/ 5449402 w 5496972"/>
                  <a:gd name="connsiteY5" fmla="*/ 255433 h 1899239"/>
                  <a:gd name="connsiteX6" fmla="*/ 5496972 w 5496972"/>
                  <a:gd name="connsiteY6" fmla="*/ 1726 h 1899239"/>
                  <a:gd name="connsiteX0" fmla="*/ 5499844 w 5499844"/>
                  <a:gd name="connsiteY0" fmla="*/ 1726 h 1899239"/>
                  <a:gd name="connsiteX1" fmla="*/ 1028269 w 5499844"/>
                  <a:gd name="connsiteY1" fmla="*/ 625421 h 1899239"/>
                  <a:gd name="connsiteX2" fmla="*/ 2872 w 5499844"/>
                  <a:gd name="connsiteY2" fmla="*/ 1798814 h 1899239"/>
                  <a:gd name="connsiteX3" fmla="*/ 600140 w 5499844"/>
                  <a:gd name="connsiteY3" fmla="*/ 1899239 h 1899239"/>
                  <a:gd name="connsiteX4" fmla="*/ 1223835 w 5499844"/>
                  <a:gd name="connsiteY4" fmla="*/ 815701 h 1899239"/>
                  <a:gd name="connsiteX5" fmla="*/ 5452274 w 5499844"/>
                  <a:gd name="connsiteY5" fmla="*/ 255433 h 1899239"/>
                  <a:gd name="connsiteX6" fmla="*/ 5499844 w 5499844"/>
                  <a:gd name="connsiteY6" fmla="*/ 1726 h 1899239"/>
                  <a:gd name="connsiteX0" fmla="*/ 5499844 w 5499844"/>
                  <a:gd name="connsiteY0" fmla="*/ 1726 h 1932850"/>
                  <a:gd name="connsiteX1" fmla="*/ 1028269 w 5499844"/>
                  <a:gd name="connsiteY1" fmla="*/ 625421 h 1932850"/>
                  <a:gd name="connsiteX2" fmla="*/ 2872 w 5499844"/>
                  <a:gd name="connsiteY2" fmla="*/ 1798814 h 1932850"/>
                  <a:gd name="connsiteX3" fmla="*/ 600140 w 5499844"/>
                  <a:gd name="connsiteY3" fmla="*/ 1899239 h 1932850"/>
                  <a:gd name="connsiteX4" fmla="*/ 1223835 w 5499844"/>
                  <a:gd name="connsiteY4" fmla="*/ 815701 h 1932850"/>
                  <a:gd name="connsiteX5" fmla="*/ 5452274 w 5499844"/>
                  <a:gd name="connsiteY5" fmla="*/ 255433 h 1932850"/>
                  <a:gd name="connsiteX6" fmla="*/ 5499844 w 5499844"/>
                  <a:gd name="connsiteY6" fmla="*/ 1726 h 1932850"/>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23835 w 5499844"/>
                  <a:gd name="connsiteY4" fmla="*/ 815701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80390"/>
                  <a:gd name="connsiteX1" fmla="*/ 1028269 w 5499844"/>
                  <a:gd name="connsiteY1" fmla="*/ 625421 h 1980390"/>
                  <a:gd name="connsiteX2" fmla="*/ 2872 w 5499844"/>
                  <a:gd name="connsiteY2" fmla="*/ 1798814 h 1980390"/>
                  <a:gd name="connsiteX3" fmla="*/ 600140 w 5499844"/>
                  <a:gd name="connsiteY3" fmla="*/ 1899239 h 1980390"/>
                  <a:gd name="connsiteX4" fmla="*/ 1244977 w 5499844"/>
                  <a:gd name="connsiteY4" fmla="*/ 836843 h 1980390"/>
                  <a:gd name="connsiteX5" fmla="*/ 5452274 w 5499844"/>
                  <a:gd name="connsiteY5" fmla="*/ 255433 h 1980390"/>
                  <a:gd name="connsiteX6" fmla="*/ 5499844 w 5499844"/>
                  <a:gd name="connsiteY6" fmla="*/ 1726 h 198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9844" h="1980390">
                    <a:moveTo>
                      <a:pt x="5499844" y="1726"/>
                    </a:moveTo>
                    <a:cubicBezTo>
                      <a:pt x="3824325" y="-33511"/>
                      <a:pt x="1155122" y="480949"/>
                      <a:pt x="1028269" y="625421"/>
                    </a:cubicBezTo>
                    <a:cubicBezTo>
                      <a:pt x="686470" y="1016552"/>
                      <a:pt x="-51745" y="1677245"/>
                      <a:pt x="2872" y="1798814"/>
                    </a:cubicBezTo>
                    <a:cubicBezTo>
                      <a:pt x="154391" y="2096567"/>
                      <a:pt x="549046" y="1950333"/>
                      <a:pt x="600140" y="1899239"/>
                    </a:cubicBezTo>
                    <a:cubicBezTo>
                      <a:pt x="815086" y="1545107"/>
                      <a:pt x="1146313" y="879127"/>
                      <a:pt x="1244977" y="836843"/>
                    </a:cubicBezTo>
                    <a:cubicBezTo>
                      <a:pt x="2287991" y="399905"/>
                      <a:pt x="4007558" y="126817"/>
                      <a:pt x="5452274" y="255433"/>
                    </a:cubicBezTo>
                    <a:lnTo>
                      <a:pt x="5499844" y="17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39" name="Freeform 3">
                <a:extLst>
                  <a:ext uri="{FF2B5EF4-FFF2-40B4-BE49-F238E27FC236}">
                    <a16:creationId xmlns:a16="http://schemas.microsoft.com/office/drawing/2014/main" id="{7DF72FDC-6CF0-DE19-72CB-9510220880E7}"/>
                  </a:ext>
                </a:extLst>
              </p:cNvPr>
              <p:cNvSpPr/>
              <p:nvPr/>
            </p:nvSpPr>
            <p:spPr>
              <a:xfrm>
                <a:off x="8277122" y="1601670"/>
                <a:ext cx="1111280" cy="842659"/>
              </a:xfrm>
              <a:custGeom>
                <a:avLst/>
                <a:gdLst>
                  <a:gd name="connsiteX0" fmla="*/ 0 w 1818229"/>
                  <a:gd name="connsiteY0" fmla="*/ 21143 h 924972"/>
                  <a:gd name="connsiteX1" fmla="*/ 0 w 1818229"/>
                  <a:gd name="connsiteY1" fmla="*/ 21143 h 924972"/>
                  <a:gd name="connsiteX2" fmla="*/ 89855 w 1818229"/>
                  <a:gd name="connsiteY2" fmla="*/ 21143 h 924972"/>
                  <a:gd name="connsiteX3" fmla="*/ 1818229 w 1818229"/>
                  <a:gd name="connsiteY3" fmla="*/ 0 h 924972"/>
                  <a:gd name="connsiteX4" fmla="*/ 1580380 w 1818229"/>
                  <a:gd name="connsiteY4" fmla="*/ 924972 h 924972"/>
                  <a:gd name="connsiteX5" fmla="*/ 147996 w 1818229"/>
                  <a:gd name="connsiteY5" fmla="*/ 872116 h 924972"/>
                  <a:gd name="connsiteX6" fmla="*/ 0 w 1818229"/>
                  <a:gd name="connsiteY6" fmla="*/ 21143 h 924972"/>
                  <a:gd name="connsiteX0" fmla="*/ 0 w 1818229"/>
                  <a:gd name="connsiteY0" fmla="*/ 21143 h 924972"/>
                  <a:gd name="connsiteX1" fmla="*/ 0 w 1818229"/>
                  <a:gd name="connsiteY1" fmla="*/ 21143 h 924972"/>
                  <a:gd name="connsiteX2" fmla="*/ 1818229 w 1818229"/>
                  <a:gd name="connsiteY2" fmla="*/ 0 h 924972"/>
                  <a:gd name="connsiteX3" fmla="*/ 1580380 w 1818229"/>
                  <a:gd name="connsiteY3" fmla="*/ 924972 h 924972"/>
                  <a:gd name="connsiteX4" fmla="*/ 147996 w 1818229"/>
                  <a:gd name="connsiteY4" fmla="*/ 872116 h 924972"/>
                  <a:gd name="connsiteX5" fmla="*/ 0 w 1818229"/>
                  <a:gd name="connsiteY5" fmla="*/ 21143 h 924972"/>
                  <a:gd name="connsiteX0" fmla="*/ 162452 w 1943682"/>
                  <a:gd name="connsiteY0" fmla="*/ 68713 h 924972"/>
                  <a:gd name="connsiteX1" fmla="*/ 125453 w 1943682"/>
                  <a:gd name="connsiteY1" fmla="*/ 21143 h 924972"/>
                  <a:gd name="connsiteX2" fmla="*/ 1943682 w 1943682"/>
                  <a:gd name="connsiteY2" fmla="*/ 0 h 924972"/>
                  <a:gd name="connsiteX3" fmla="*/ 1705833 w 1943682"/>
                  <a:gd name="connsiteY3" fmla="*/ 924972 h 924972"/>
                  <a:gd name="connsiteX4" fmla="*/ 273449 w 1943682"/>
                  <a:gd name="connsiteY4" fmla="*/ 872116 h 924972"/>
                  <a:gd name="connsiteX5" fmla="*/ 162452 w 1943682"/>
                  <a:gd name="connsiteY5" fmla="*/ 68713 h 924972"/>
                  <a:gd name="connsiteX0" fmla="*/ 0 w 1781230"/>
                  <a:gd name="connsiteY0" fmla="*/ 148099 h 1004358"/>
                  <a:gd name="connsiteX1" fmla="*/ 1781230 w 1781230"/>
                  <a:gd name="connsiteY1" fmla="*/ 79386 h 1004358"/>
                  <a:gd name="connsiteX2" fmla="*/ 1543381 w 1781230"/>
                  <a:gd name="connsiteY2" fmla="*/ 1004358 h 1004358"/>
                  <a:gd name="connsiteX3" fmla="*/ 110997 w 1781230"/>
                  <a:gd name="connsiteY3" fmla="*/ 951502 h 1004358"/>
                  <a:gd name="connsiteX4" fmla="*/ 0 w 1781230"/>
                  <a:gd name="connsiteY4" fmla="*/ 148099 h 1004358"/>
                  <a:gd name="connsiteX0" fmla="*/ 0 w 1844656"/>
                  <a:gd name="connsiteY0" fmla="*/ 174041 h 993302"/>
                  <a:gd name="connsiteX1" fmla="*/ 1844656 w 1844656"/>
                  <a:gd name="connsiteY1" fmla="*/ 68330 h 993302"/>
                  <a:gd name="connsiteX2" fmla="*/ 1606807 w 1844656"/>
                  <a:gd name="connsiteY2" fmla="*/ 993302 h 993302"/>
                  <a:gd name="connsiteX3" fmla="*/ 174423 w 1844656"/>
                  <a:gd name="connsiteY3" fmla="*/ 940446 h 993302"/>
                  <a:gd name="connsiteX4" fmla="*/ 0 w 1844656"/>
                  <a:gd name="connsiteY4" fmla="*/ 174041 h 993302"/>
                  <a:gd name="connsiteX0" fmla="*/ 0 w 1844656"/>
                  <a:gd name="connsiteY0" fmla="*/ 224630 h 1043891"/>
                  <a:gd name="connsiteX1" fmla="*/ 1844656 w 1844656"/>
                  <a:gd name="connsiteY1" fmla="*/ 118919 h 1043891"/>
                  <a:gd name="connsiteX2" fmla="*/ 1606807 w 1844656"/>
                  <a:gd name="connsiteY2" fmla="*/ 1043891 h 1043891"/>
                  <a:gd name="connsiteX3" fmla="*/ 174423 w 1844656"/>
                  <a:gd name="connsiteY3" fmla="*/ 991035 h 1043891"/>
                  <a:gd name="connsiteX4" fmla="*/ 0 w 1844656"/>
                  <a:gd name="connsiteY4" fmla="*/ 224630 h 1043891"/>
                  <a:gd name="connsiteX0" fmla="*/ 0 w 2188217"/>
                  <a:gd name="connsiteY0" fmla="*/ 167717 h 986978"/>
                  <a:gd name="connsiteX1" fmla="*/ 2188217 w 2188217"/>
                  <a:gd name="connsiteY1" fmla="*/ 194145 h 986978"/>
                  <a:gd name="connsiteX2" fmla="*/ 1606807 w 2188217"/>
                  <a:gd name="connsiteY2" fmla="*/ 986978 h 986978"/>
                  <a:gd name="connsiteX3" fmla="*/ 174423 w 2188217"/>
                  <a:gd name="connsiteY3" fmla="*/ 934122 h 986978"/>
                  <a:gd name="connsiteX4" fmla="*/ 0 w 2188217"/>
                  <a:gd name="connsiteY4" fmla="*/ 167717 h 986978"/>
                  <a:gd name="connsiteX0" fmla="*/ 0 w 2188217"/>
                  <a:gd name="connsiteY0" fmla="*/ 167717 h 1462677"/>
                  <a:gd name="connsiteX1" fmla="*/ 2188217 w 2188217"/>
                  <a:gd name="connsiteY1" fmla="*/ 194145 h 1462677"/>
                  <a:gd name="connsiteX2" fmla="*/ 1849942 w 2188217"/>
                  <a:gd name="connsiteY2" fmla="*/ 1462677 h 1462677"/>
                  <a:gd name="connsiteX3" fmla="*/ 174423 w 2188217"/>
                  <a:gd name="connsiteY3" fmla="*/ 934122 h 1462677"/>
                  <a:gd name="connsiteX4" fmla="*/ 0 w 2188217"/>
                  <a:gd name="connsiteY4" fmla="*/ 167717 h 1462677"/>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80494"/>
                  <a:gd name="connsiteX1" fmla="*/ 2188217 w 2188217"/>
                  <a:gd name="connsiteY1" fmla="*/ 194145 h 1580494"/>
                  <a:gd name="connsiteX2" fmla="*/ 1849942 w 2188217"/>
                  <a:gd name="connsiteY2" fmla="*/ 1462677 h 1580494"/>
                  <a:gd name="connsiteX3" fmla="*/ 243135 w 2188217"/>
                  <a:gd name="connsiteY3" fmla="*/ 1520818 h 1580494"/>
                  <a:gd name="connsiteX4" fmla="*/ 0 w 2188217"/>
                  <a:gd name="connsiteY4" fmla="*/ 167717 h 1580494"/>
                  <a:gd name="connsiteX0" fmla="*/ 0 w 2188217"/>
                  <a:gd name="connsiteY0" fmla="*/ 167717 h 1614140"/>
                  <a:gd name="connsiteX1" fmla="*/ 2188217 w 2188217"/>
                  <a:gd name="connsiteY1" fmla="*/ 194145 h 1614140"/>
                  <a:gd name="connsiteX2" fmla="*/ 1849942 w 2188217"/>
                  <a:gd name="connsiteY2" fmla="*/ 1462677 h 1614140"/>
                  <a:gd name="connsiteX3" fmla="*/ 243135 w 2188217"/>
                  <a:gd name="connsiteY3" fmla="*/ 1520818 h 1614140"/>
                  <a:gd name="connsiteX4" fmla="*/ 0 w 2188217"/>
                  <a:gd name="connsiteY4" fmla="*/ 167717 h 1614140"/>
                  <a:gd name="connsiteX0" fmla="*/ 0 w 2188217"/>
                  <a:gd name="connsiteY0" fmla="*/ 167717 h 1571746"/>
                  <a:gd name="connsiteX1" fmla="*/ 2188217 w 2188217"/>
                  <a:gd name="connsiteY1" fmla="*/ 194145 h 1571746"/>
                  <a:gd name="connsiteX2" fmla="*/ 1849942 w 2188217"/>
                  <a:gd name="connsiteY2" fmla="*/ 1462677 h 1571746"/>
                  <a:gd name="connsiteX3" fmla="*/ 237850 w 2188217"/>
                  <a:gd name="connsiteY3" fmla="*/ 1441535 h 1571746"/>
                  <a:gd name="connsiteX4" fmla="*/ 0 w 2188217"/>
                  <a:gd name="connsiteY4" fmla="*/ 167717 h 1571746"/>
                  <a:gd name="connsiteX0" fmla="*/ 18665 w 2206882"/>
                  <a:gd name="connsiteY0" fmla="*/ 167717 h 1571746"/>
                  <a:gd name="connsiteX1" fmla="*/ 2206882 w 2206882"/>
                  <a:gd name="connsiteY1" fmla="*/ 194145 h 1571746"/>
                  <a:gd name="connsiteX2" fmla="*/ 1868607 w 2206882"/>
                  <a:gd name="connsiteY2" fmla="*/ 1462677 h 1571746"/>
                  <a:gd name="connsiteX3" fmla="*/ 256515 w 2206882"/>
                  <a:gd name="connsiteY3" fmla="*/ 1441535 h 1571746"/>
                  <a:gd name="connsiteX4" fmla="*/ 18665 w 2206882"/>
                  <a:gd name="connsiteY4" fmla="*/ 167717 h 1571746"/>
                  <a:gd name="connsiteX0" fmla="*/ 18665 w 2206882"/>
                  <a:gd name="connsiteY0" fmla="*/ 161918 h 1565947"/>
                  <a:gd name="connsiteX1" fmla="*/ 2206882 w 2206882"/>
                  <a:gd name="connsiteY1" fmla="*/ 188346 h 1565947"/>
                  <a:gd name="connsiteX2" fmla="*/ 1868607 w 2206882"/>
                  <a:gd name="connsiteY2" fmla="*/ 1456878 h 1565947"/>
                  <a:gd name="connsiteX3" fmla="*/ 256515 w 2206882"/>
                  <a:gd name="connsiteY3" fmla="*/ 1435736 h 1565947"/>
                  <a:gd name="connsiteX4" fmla="*/ 18665 w 2206882"/>
                  <a:gd name="connsiteY4" fmla="*/ 161918 h 1565947"/>
                  <a:gd name="connsiteX0" fmla="*/ 18665 w 2218042"/>
                  <a:gd name="connsiteY0" fmla="*/ 161918 h 1565947"/>
                  <a:gd name="connsiteX1" fmla="*/ 2206882 w 2218042"/>
                  <a:gd name="connsiteY1" fmla="*/ 188346 h 1565947"/>
                  <a:gd name="connsiteX2" fmla="*/ 1868607 w 2218042"/>
                  <a:gd name="connsiteY2" fmla="*/ 1456878 h 1565947"/>
                  <a:gd name="connsiteX3" fmla="*/ 256515 w 2218042"/>
                  <a:gd name="connsiteY3" fmla="*/ 1435736 h 1565947"/>
                  <a:gd name="connsiteX4" fmla="*/ 18665 w 2218042"/>
                  <a:gd name="connsiteY4" fmla="*/ 161918 h 1565947"/>
                  <a:gd name="connsiteX0" fmla="*/ 18665 w 2107110"/>
                  <a:gd name="connsiteY0" fmla="*/ 158561 h 1562590"/>
                  <a:gd name="connsiteX1" fmla="*/ 2090599 w 2107110"/>
                  <a:gd name="connsiteY1" fmla="*/ 195561 h 1562590"/>
                  <a:gd name="connsiteX2" fmla="*/ 1868607 w 2107110"/>
                  <a:gd name="connsiteY2" fmla="*/ 1453521 h 1562590"/>
                  <a:gd name="connsiteX3" fmla="*/ 256515 w 2107110"/>
                  <a:gd name="connsiteY3" fmla="*/ 1432379 h 1562590"/>
                  <a:gd name="connsiteX4" fmla="*/ 18665 w 2107110"/>
                  <a:gd name="connsiteY4" fmla="*/ 158561 h 1562590"/>
                  <a:gd name="connsiteX0" fmla="*/ 18665 w 2107110"/>
                  <a:gd name="connsiteY0" fmla="*/ 230473 h 1634502"/>
                  <a:gd name="connsiteX1" fmla="*/ 2090599 w 2107110"/>
                  <a:gd name="connsiteY1" fmla="*/ 267473 h 1634502"/>
                  <a:gd name="connsiteX2" fmla="*/ 1868607 w 2107110"/>
                  <a:gd name="connsiteY2" fmla="*/ 1525433 h 1634502"/>
                  <a:gd name="connsiteX3" fmla="*/ 256515 w 2107110"/>
                  <a:gd name="connsiteY3" fmla="*/ 1504291 h 1634502"/>
                  <a:gd name="connsiteX4" fmla="*/ 18665 w 2107110"/>
                  <a:gd name="connsiteY4" fmla="*/ 230473 h 1634502"/>
                  <a:gd name="connsiteX0" fmla="*/ 18665 w 2107450"/>
                  <a:gd name="connsiteY0" fmla="*/ 230473 h 1634502"/>
                  <a:gd name="connsiteX1" fmla="*/ 2090599 w 2107450"/>
                  <a:gd name="connsiteY1" fmla="*/ 267473 h 1634502"/>
                  <a:gd name="connsiteX2" fmla="*/ 1868607 w 2107450"/>
                  <a:gd name="connsiteY2" fmla="*/ 1525433 h 1634502"/>
                  <a:gd name="connsiteX3" fmla="*/ 256515 w 2107450"/>
                  <a:gd name="connsiteY3" fmla="*/ 1504291 h 1634502"/>
                  <a:gd name="connsiteX4" fmla="*/ 18665 w 2107450"/>
                  <a:gd name="connsiteY4" fmla="*/ 230473 h 1634502"/>
                  <a:gd name="connsiteX0" fmla="*/ 18665 w 2107450"/>
                  <a:gd name="connsiteY0" fmla="*/ 230473 h 1602563"/>
                  <a:gd name="connsiteX1" fmla="*/ 2090599 w 2107450"/>
                  <a:gd name="connsiteY1" fmla="*/ 267473 h 1602563"/>
                  <a:gd name="connsiteX2" fmla="*/ 1868607 w 2107450"/>
                  <a:gd name="connsiteY2" fmla="*/ 1525433 h 1602563"/>
                  <a:gd name="connsiteX3" fmla="*/ 256515 w 2107450"/>
                  <a:gd name="connsiteY3" fmla="*/ 1504291 h 1602563"/>
                  <a:gd name="connsiteX4" fmla="*/ 18665 w 2107450"/>
                  <a:gd name="connsiteY4" fmla="*/ 230473 h 1602563"/>
                  <a:gd name="connsiteX0" fmla="*/ 13652 w 2102437"/>
                  <a:gd name="connsiteY0" fmla="*/ 230473 h 1602563"/>
                  <a:gd name="connsiteX1" fmla="*/ 2085586 w 2102437"/>
                  <a:gd name="connsiteY1" fmla="*/ 267473 h 1602563"/>
                  <a:gd name="connsiteX2" fmla="*/ 1863594 w 2102437"/>
                  <a:gd name="connsiteY2" fmla="*/ 1525433 h 1602563"/>
                  <a:gd name="connsiteX3" fmla="*/ 251502 w 2102437"/>
                  <a:gd name="connsiteY3" fmla="*/ 1504291 h 1602563"/>
                  <a:gd name="connsiteX4" fmla="*/ 13652 w 2102437"/>
                  <a:gd name="connsiteY4" fmla="*/ 230473 h 1602563"/>
                  <a:gd name="connsiteX0" fmla="*/ 13652 w 2102437"/>
                  <a:gd name="connsiteY0" fmla="*/ 230473 h 1594232"/>
                  <a:gd name="connsiteX1" fmla="*/ 2085586 w 2102437"/>
                  <a:gd name="connsiteY1" fmla="*/ 267473 h 1594232"/>
                  <a:gd name="connsiteX2" fmla="*/ 1863594 w 2102437"/>
                  <a:gd name="connsiteY2" fmla="*/ 1525433 h 1594232"/>
                  <a:gd name="connsiteX3" fmla="*/ 251502 w 2102437"/>
                  <a:gd name="connsiteY3" fmla="*/ 1504291 h 1594232"/>
                  <a:gd name="connsiteX4" fmla="*/ 13652 w 2102437"/>
                  <a:gd name="connsiteY4" fmla="*/ 230473 h 1594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437" h="1594232">
                    <a:moveTo>
                      <a:pt x="13652" y="230473"/>
                    </a:moveTo>
                    <a:cubicBezTo>
                      <a:pt x="434734" y="-84017"/>
                      <a:pt x="1807214" y="-81374"/>
                      <a:pt x="2085586" y="267473"/>
                    </a:cubicBezTo>
                    <a:cubicBezTo>
                      <a:pt x="2157823" y="463038"/>
                      <a:pt x="1981638" y="1430293"/>
                      <a:pt x="1863594" y="1525433"/>
                    </a:cubicBezTo>
                    <a:cubicBezTo>
                      <a:pt x="1655697" y="1602953"/>
                      <a:pt x="501683" y="1638192"/>
                      <a:pt x="251502" y="1504291"/>
                    </a:cubicBezTo>
                    <a:cubicBezTo>
                      <a:pt x="175742" y="1428531"/>
                      <a:pt x="-58584" y="359088"/>
                      <a:pt x="13652" y="23047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0" name="Freeform 11">
                <a:extLst>
                  <a:ext uri="{FF2B5EF4-FFF2-40B4-BE49-F238E27FC236}">
                    <a16:creationId xmlns:a16="http://schemas.microsoft.com/office/drawing/2014/main" id="{8CC3040E-74B4-8681-6167-48B4AEB31CB6}"/>
                  </a:ext>
                </a:extLst>
              </p:cNvPr>
              <p:cNvSpPr/>
              <p:nvPr/>
            </p:nvSpPr>
            <p:spPr>
              <a:xfrm>
                <a:off x="9719064" y="1601670"/>
                <a:ext cx="1111280" cy="842659"/>
              </a:xfrm>
              <a:custGeom>
                <a:avLst/>
                <a:gdLst>
                  <a:gd name="connsiteX0" fmla="*/ 0 w 1818229"/>
                  <a:gd name="connsiteY0" fmla="*/ 21143 h 924972"/>
                  <a:gd name="connsiteX1" fmla="*/ 0 w 1818229"/>
                  <a:gd name="connsiteY1" fmla="*/ 21143 h 924972"/>
                  <a:gd name="connsiteX2" fmla="*/ 89855 w 1818229"/>
                  <a:gd name="connsiteY2" fmla="*/ 21143 h 924972"/>
                  <a:gd name="connsiteX3" fmla="*/ 1818229 w 1818229"/>
                  <a:gd name="connsiteY3" fmla="*/ 0 h 924972"/>
                  <a:gd name="connsiteX4" fmla="*/ 1580380 w 1818229"/>
                  <a:gd name="connsiteY4" fmla="*/ 924972 h 924972"/>
                  <a:gd name="connsiteX5" fmla="*/ 147996 w 1818229"/>
                  <a:gd name="connsiteY5" fmla="*/ 872116 h 924972"/>
                  <a:gd name="connsiteX6" fmla="*/ 0 w 1818229"/>
                  <a:gd name="connsiteY6" fmla="*/ 21143 h 924972"/>
                  <a:gd name="connsiteX0" fmla="*/ 0 w 1818229"/>
                  <a:gd name="connsiteY0" fmla="*/ 21143 h 924972"/>
                  <a:gd name="connsiteX1" fmla="*/ 0 w 1818229"/>
                  <a:gd name="connsiteY1" fmla="*/ 21143 h 924972"/>
                  <a:gd name="connsiteX2" fmla="*/ 1818229 w 1818229"/>
                  <a:gd name="connsiteY2" fmla="*/ 0 h 924972"/>
                  <a:gd name="connsiteX3" fmla="*/ 1580380 w 1818229"/>
                  <a:gd name="connsiteY3" fmla="*/ 924972 h 924972"/>
                  <a:gd name="connsiteX4" fmla="*/ 147996 w 1818229"/>
                  <a:gd name="connsiteY4" fmla="*/ 872116 h 924972"/>
                  <a:gd name="connsiteX5" fmla="*/ 0 w 1818229"/>
                  <a:gd name="connsiteY5" fmla="*/ 21143 h 924972"/>
                  <a:gd name="connsiteX0" fmla="*/ 162452 w 1943682"/>
                  <a:gd name="connsiteY0" fmla="*/ 68713 h 924972"/>
                  <a:gd name="connsiteX1" fmla="*/ 125453 w 1943682"/>
                  <a:gd name="connsiteY1" fmla="*/ 21143 h 924972"/>
                  <a:gd name="connsiteX2" fmla="*/ 1943682 w 1943682"/>
                  <a:gd name="connsiteY2" fmla="*/ 0 h 924972"/>
                  <a:gd name="connsiteX3" fmla="*/ 1705833 w 1943682"/>
                  <a:gd name="connsiteY3" fmla="*/ 924972 h 924972"/>
                  <a:gd name="connsiteX4" fmla="*/ 273449 w 1943682"/>
                  <a:gd name="connsiteY4" fmla="*/ 872116 h 924972"/>
                  <a:gd name="connsiteX5" fmla="*/ 162452 w 1943682"/>
                  <a:gd name="connsiteY5" fmla="*/ 68713 h 924972"/>
                  <a:gd name="connsiteX0" fmla="*/ 0 w 1781230"/>
                  <a:gd name="connsiteY0" fmla="*/ 148099 h 1004358"/>
                  <a:gd name="connsiteX1" fmla="*/ 1781230 w 1781230"/>
                  <a:gd name="connsiteY1" fmla="*/ 79386 h 1004358"/>
                  <a:gd name="connsiteX2" fmla="*/ 1543381 w 1781230"/>
                  <a:gd name="connsiteY2" fmla="*/ 1004358 h 1004358"/>
                  <a:gd name="connsiteX3" fmla="*/ 110997 w 1781230"/>
                  <a:gd name="connsiteY3" fmla="*/ 951502 h 1004358"/>
                  <a:gd name="connsiteX4" fmla="*/ 0 w 1781230"/>
                  <a:gd name="connsiteY4" fmla="*/ 148099 h 1004358"/>
                  <a:gd name="connsiteX0" fmla="*/ 0 w 1844656"/>
                  <a:gd name="connsiteY0" fmla="*/ 174041 h 993302"/>
                  <a:gd name="connsiteX1" fmla="*/ 1844656 w 1844656"/>
                  <a:gd name="connsiteY1" fmla="*/ 68330 h 993302"/>
                  <a:gd name="connsiteX2" fmla="*/ 1606807 w 1844656"/>
                  <a:gd name="connsiteY2" fmla="*/ 993302 h 993302"/>
                  <a:gd name="connsiteX3" fmla="*/ 174423 w 1844656"/>
                  <a:gd name="connsiteY3" fmla="*/ 940446 h 993302"/>
                  <a:gd name="connsiteX4" fmla="*/ 0 w 1844656"/>
                  <a:gd name="connsiteY4" fmla="*/ 174041 h 993302"/>
                  <a:gd name="connsiteX0" fmla="*/ 0 w 1844656"/>
                  <a:gd name="connsiteY0" fmla="*/ 224630 h 1043891"/>
                  <a:gd name="connsiteX1" fmla="*/ 1844656 w 1844656"/>
                  <a:gd name="connsiteY1" fmla="*/ 118919 h 1043891"/>
                  <a:gd name="connsiteX2" fmla="*/ 1606807 w 1844656"/>
                  <a:gd name="connsiteY2" fmla="*/ 1043891 h 1043891"/>
                  <a:gd name="connsiteX3" fmla="*/ 174423 w 1844656"/>
                  <a:gd name="connsiteY3" fmla="*/ 991035 h 1043891"/>
                  <a:gd name="connsiteX4" fmla="*/ 0 w 1844656"/>
                  <a:gd name="connsiteY4" fmla="*/ 224630 h 1043891"/>
                  <a:gd name="connsiteX0" fmla="*/ 0 w 2188217"/>
                  <a:gd name="connsiteY0" fmla="*/ 167717 h 986978"/>
                  <a:gd name="connsiteX1" fmla="*/ 2188217 w 2188217"/>
                  <a:gd name="connsiteY1" fmla="*/ 194145 h 986978"/>
                  <a:gd name="connsiteX2" fmla="*/ 1606807 w 2188217"/>
                  <a:gd name="connsiteY2" fmla="*/ 986978 h 986978"/>
                  <a:gd name="connsiteX3" fmla="*/ 174423 w 2188217"/>
                  <a:gd name="connsiteY3" fmla="*/ 934122 h 986978"/>
                  <a:gd name="connsiteX4" fmla="*/ 0 w 2188217"/>
                  <a:gd name="connsiteY4" fmla="*/ 167717 h 986978"/>
                  <a:gd name="connsiteX0" fmla="*/ 0 w 2188217"/>
                  <a:gd name="connsiteY0" fmla="*/ 167717 h 1462677"/>
                  <a:gd name="connsiteX1" fmla="*/ 2188217 w 2188217"/>
                  <a:gd name="connsiteY1" fmla="*/ 194145 h 1462677"/>
                  <a:gd name="connsiteX2" fmla="*/ 1849942 w 2188217"/>
                  <a:gd name="connsiteY2" fmla="*/ 1462677 h 1462677"/>
                  <a:gd name="connsiteX3" fmla="*/ 174423 w 2188217"/>
                  <a:gd name="connsiteY3" fmla="*/ 934122 h 1462677"/>
                  <a:gd name="connsiteX4" fmla="*/ 0 w 2188217"/>
                  <a:gd name="connsiteY4" fmla="*/ 167717 h 1462677"/>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80494"/>
                  <a:gd name="connsiteX1" fmla="*/ 2188217 w 2188217"/>
                  <a:gd name="connsiteY1" fmla="*/ 194145 h 1580494"/>
                  <a:gd name="connsiteX2" fmla="*/ 1849942 w 2188217"/>
                  <a:gd name="connsiteY2" fmla="*/ 1462677 h 1580494"/>
                  <a:gd name="connsiteX3" fmla="*/ 243135 w 2188217"/>
                  <a:gd name="connsiteY3" fmla="*/ 1520818 h 1580494"/>
                  <a:gd name="connsiteX4" fmla="*/ 0 w 2188217"/>
                  <a:gd name="connsiteY4" fmla="*/ 167717 h 1580494"/>
                  <a:gd name="connsiteX0" fmla="*/ 0 w 2188217"/>
                  <a:gd name="connsiteY0" fmla="*/ 167717 h 1614140"/>
                  <a:gd name="connsiteX1" fmla="*/ 2188217 w 2188217"/>
                  <a:gd name="connsiteY1" fmla="*/ 194145 h 1614140"/>
                  <a:gd name="connsiteX2" fmla="*/ 1849942 w 2188217"/>
                  <a:gd name="connsiteY2" fmla="*/ 1462677 h 1614140"/>
                  <a:gd name="connsiteX3" fmla="*/ 243135 w 2188217"/>
                  <a:gd name="connsiteY3" fmla="*/ 1520818 h 1614140"/>
                  <a:gd name="connsiteX4" fmla="*/ 0 w 2188217"/>
                  <a:gd name="connsiteY4" fmla="*/ 167717 h 1614140"/>
                  <a:gd name="connsiteX0" fmla="*/ 0 w 2188217"/>
                  <a:gd name="connsiteY0" fmla="*/ 167717 h 1571746"/>
                  <a:gd name="connsiteX1" fmla="*/ 2188217 w 2188217"/>
                  <a:gd name="connsiteY1" fmla="*/ 194145 h 1571746"/>
                  <a:gd name="connsiteX2" fmla="*/ 1849942 w 2188217"/>
                  <a:gd name="connsiteY2" fmla="*/ 1462677 h 1571746"/>
                  <a:gd name="connsiteX3" fmla="*/ 237850 w 2188217"/>
                  <a:gd name="connsiteY3" fmla="*/ 1441535 h 1571746"/>
                  <a:gd name="connsiteX4" fmla="*/ 0 w 2188217"/>
                  <a:gd name="connsiteY4" fmla="*/ 167717 h 1571746"/>
                  <a:gd name="connsiteX0" fmla="*/ 18665 w 2206882"/>
                  <a:gd name="connsiteY0" fmla="*/ 167717 h 1571746"/>
                  <a:gd name="connsiteX1" fmla="*/ 2206882 w 2206882"/>
                  <a:gd name="connsiteY1" fmla="*/ 194145 h 1571746"/>
                  <a:gd name="connsiteX2" fmla="*/ 1868607 w 2206882"/>
                  <a:gd name="connsiteY2" fmla="*/ 1462677 h 1571746"/>
                  <a:gd name="connsiteX3" fmla="*/ 256515 w 2206882"/>
                  <a:gd name="connsiteY3" fmla="*/ 1441535 h 1571746"/>
                  <a:gd name="connsiteX4" fmla="*/ 18665 w 2206882"/>
                  <a:gd name="connsiteY4" fmla="*/ 167717 h 1571746"/>
                  <a:gd name="connsiteX0" fmla="*/ 18665 w 2206882"/>
                  <a:gd name="connsiteY0" fmla="*/ 161918 h 1565947"/>
                  <a:gd name="connsiteX1" fmla="*/ 2206882 w 2206882"/>
                  <a:gd name="connsiteY1" fmla="*/ 188346 h 1565947"/>
                  <a:gd name="connsiteX2" fmla="*/ 1868607 w 2206882"/>
                  <a:gd name="connsiteY2" fmla="*/ 1456878 h 1565947"/>
                  <a:gd name="connsiteX3" fmla="*/ 256515 w 2206882"/>
                  <a:gd name="connsiteY3" fmla="*/ 1435736 h 1565947"/>
                  <a:gd name="connsiteX4" fmla="*/ 18665 w 2206882"/>
                  <a:gd name="connsiteY4" fmla="*/ 161918 h 1565947"/>
                  <a:gd name="connsiteX0" fmla="*/ 18665 w 2218042"/>
                  <a:gd name="connsiteY0" fmla="*/ 161918 h 1565947"/>
                  <a:gd name="connsiteX1" fmla="*/ 2206882 w 2218042"/>
                  <a:gd name="connsiteY1" fmla="*/ 188346 h 1565947"/>
                  <a:gd name="connsiteX2" fmla="*/ 1868607 w 2218042"/>
                  <a:gd name="connsiteY2" fmla="*/ 1456878 h 1565947"/>
                  <a:gd name="connsiteX3" fmla="*/ 256515 w 2218042"/>
                  <a:gd name="connsiteY3" fmla="*/ 1435736 h 1565947"/>
                  <a:gd name="connsiteX4" fmla="*/ 18665 w 2218042"/>
                  <a:gd name="connsiteY4" fmla="*/ 161918 h 1565947"/>
                  <a:gd name="connsiteX0" fmla="*/ 18665 w 2107110"/>
                  <a:gd name="connsiteY0" fmla="*/ 158561 h 1562590"/>
                  <a:gd name="connsiteX1" fmla="*/ 2090599 w 2107110"/>
                  <a:gd name="connsiteY1" fmla="*/ 195561 h 1562590"/>
                  <a:gd name="connsiteX2" fmla="*/ 1868607 w 2107110"/>
                  <a:gd name="connsiteY2" fmla="*/ 1453521 h 1562590"/>
                  <a:gd name="connsiteX3" fmla="*/ 256515 w 2107110"/>
                  <a:gd name="connsiteY3" fmla="*/ 1432379 h 1562590"/>
                  <a:gd name="connsiteX4" fmla="*/ 18665 w 2107110"/>
                  <a:gd name="connsiteY4" fmla="*/ 158561 h 1562590"/>
                  <a:gd name="connsiteX0" fmla="*/ 18665 w 2107110"/>
                  <a:gd name="connsiteY0" fmla="*/ 230473 h 1634502"/>
                  <a:gd name="connsiteX1" fmla="*/ 2090599 w 2107110"/>
                  <a:gd name="connsiteY1" fmla="*/ 267473 h 1634502"/>
                  <a:gd name="connsiteX2" fmla="*/ 1868607 w 2107110"/>
                  <a:gd name="connsiteY2" fmla="*/ 1525433 h 1634502"/>
                  <a:gd name="connsiteX3" fmla="*/ 256515 w 2107110"/>
                  <a:gd name="connsiteY3" fmla="*/ 1504291 h 1634502"/>
                  <a:gd name="connsiteX4" fmla="*/ 18665 w 2107110"/>
                  <a:gd name="connsiteY4" fmla="*/ 230473 h 1634502"/>
                  <a:gd name="connsiteX0" fmla="*/ 18665 w 2107450"/>
                  <a:gd name="connsiteY0" fmla="*/ 230473 h 1634502"/>
                  <a:gd name="connsiteX1" fmla="*/ 2090599 w 2107450"/>
                  <a:gd name="connsiteY1" fmla="*/ 267473 h 1634502"/>
                  <a:gd name="connsiteX2" fmla="*/ 1868607 w 2107450"/>
                  <a:gd name="connsiteY2" fmla="*/ 1525433 h 1634502"/>
                  <a:gd name="connsiteX3" fmla="*/ 256515 w 2107450"/>
                  <a:gd name="connsiteY3" fmla="*/ 1504291 h 1634502"/>
                  <a:gd name="connsiteX4" fmla="*/ 18665 w 2107450"/>
                  <a:gd name="connsiteY4" fmla="*/ 230473 h 1634502"/>
                  <a:gd name="connsiteX0" fmla="*/ 18665 w 2107450"/>
                  <a:gd name="connsiteY0" fmla="*/ 230473 h 1602563"/>
                  <a:gd name="connsiteX1" fmla="*/ 2090599 w 2107450"/>
                  <a:gd name="connsiteY1" fmla="*/ 267473 h 1602563"/>
                  <a:gd name="connsiteX2" fmla="*/ 1868607 w 2107450"/>
                  <a:gd name="connsiteY2" fmla="*/ 1525433 h 1602563"/>
                  <a:gd name="connsiteX3" fmla="*/ 256515 w 2107450"/>
                  <a:gd name="connsiteY3" fmla="*/ 1504291 h 1602563"/>
                  <a:gd name="connsiteX4" fmla="*/ 18665 w 2107450"/>
                  <a:gd name="connsiteY4" fmla="*/ 230473 h 1602563"/>
                  <a:gd name="connsiteX0" fmla="*/ 13652 w 2102437"/>
                  <a:gd name="connsiteY0" fmla="*/ 230473 h 1602563"/>
                  <a:gd name="connsiteX1" fmla="*/ 2085586 w 2102437"/>
                  <a:gd name="connsiteY1" fmla="*/ 267473 h 1602563"/>
                  <a:gd name="connsiteX2" fmla="*/ 1863594 w 2102437"/>
                  <a:gd name="connsiteY2" fmla="*/ 1525433 h 1602563"/>
                  <a:gd name="connsiteX3" fmla="*/ 251502 w 2102437"/>
                  <a:gd name="connsiteY3" fmla="*/ 1504291 h 1602563"/>
                  <a:gd name="connsiteX4" fmla="*/ 13652 w 2102437"/>
                  <a:gd name="connsiteY4" fmla="*/ 230473 h 1602563"/>
                  <a:gd name="connsiteX0" fmla="*/ 13652 w 2102437"/>
                  <a:gd name="connsiteY0" fmla="*/ 230473 h 1594232"/>
                  <a:gd name="connsiteX1" fmla="*/ 2085586 w 2102437"/>
                  <a:gd name="connsiteY1" fmla="*/ 267473 h 1594232"/>
                  <a:gd name="connsiteX2" fmla="*/ 1863594 w 2102437"/>
                  <a:gd name="connsiteY2" fmla="*/ 1525433 h 1594232"/>
                  <a:gd name="connsiteX3" fmla="*/ 251502 w 2102437"/>
                  <a:gd name="connsiteY3" fmla="*/ 1504291 h 1594232"/>
                  <a:gd name="connsiteX4" fmla="*/ 13652 w 2102437"/>
                  <a:gd name="connsiteY4" fmla="*/ 230473 h 1594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437" h="1594232">
                    <a:moveTo>
                      <a:pt x="13652" y="230473"/>
                    </a:moveTo>
                    <a:cubicBezTo>
                      <a:pt x="434734" y="-84017"/>
                      <a:pt x="1807214" y="-81374"/>
                      <a:pt x="2085586" y="267473"/>
                    </a:cubicBezTo>
                    <a:cubicBezTo>
                      <a:pt x="2157823" y="463038"/>
                      <a:pt x="1981638" y="1430293"/>
                      <a:pt x="1863594" y="1525433"/>
                    </a:cubicBezTo>
                    <a:cubicBezTo>
                      <a:pt x="1655697" y="1602953"/>
                      <a:pt x="501683" y="1638192"/>
                      <a:pt x="251502" y="1504291"/>
                    </a:cubicBezTo>
                    <a:cubicBezTo>
                      <a:pt x="175742" y="1428531"/>
                      <a:pt x="-58584" y="359088"/>
                      <a:pt x="13652" y="23047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41" name="그룹 167">
                <a:extLst>
                  <a:ext uri="{FF2B5EF4-FFF2-40B4-BE49-F238E27FC236}">
                    <a16:creationId xmlns:a16="http://schemas.microsoft.com/office/drawing/2014/main" id="{285CCB87-88FC-8173-4BE0-63D24E6AE8BB}"/>
                  </a:ext>
                </a:extLst>
              </p:cNvPr>
              <p:cNvGrpSpPr/>
              <p:nvPr/>
            </p:nvGrpSpPr>
            <p:grpSpPr>
              <a:xfrm>
                <a:off x="8060641" y="1503156"/>
                <a:ext cx="3004811" cy="1032308"/>
                <a:chOff x="3493700" y="2896331"/>
                <a:chExt cx="5204600" cy="1788050"/>
              </a:xfrm>
              <a:grpFill/>
            </p:grpSpPr>
            <p:sp>
              <p:nvSpPr>
                <p:cNvPr id="42" name="Freeform 4">
                  <a:extLst>
                    <a:ext uri="{FF2B5EF4-FFF2-40B4-BE49-F238E27FC236}">
                      <a16:creationId xmlns:a16="http://schemas.microsoft.com/office/drawing/2014/main" id="{277CCB70-A82F-6CBA-7B9A-6C2990B0C5F1}"/>
                    </a:ext>
                  </a:extLst>
                </p:cNvPr>
                <p:cNvSpPr/>
                <p:nvPr/>
              </p:nvSpPr>
              <p:spPr>
                <a:xfrm>
                  <a:off x="6086321" y="2896331"/>
                  <a:ext cx="2611979" cy="1788050"/>
                </a:xfrm>
                <a:custGeom>
                  <a:avLst/>
                  <a:gdLst>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01571 w 2852982"/>
                    <a:gd name="connsiteY13" fmla="*/ 740601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185714 w 2852982"/>
                    <a:gd name="connsiteY13" fmla="*/ 756457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54912 h 1952672"/>
                    <a:gd name="connsiteX1" fmla="*/ 409745 w 2852982"/>
                    <a:gd name="connsiteY1" fmla="*/ 483554 h 1952672"/>
                    <a:gd name="connsiteX2" fmla="*/ 710473 w 2852982"/>
                    <a:gd name="connsiteY2" fmla="*/ 1614957 h 1952672"/>
                    <a:gd name="connsiteX3" fmla="*/ 2025982 w 2852982"/>
                    <a:gd name="connsiteY3" fmla="*/ 1662907 h 1952672"/>
                    <a:gd name="connsiteX4" fmla="*/ 2292162 w 2852982"/>
                    <a:gd name="connsiteY4" fmla="*/ 417717 h 1952672"/>
                    <a:gd name="connsiteX5" fmla="*/ 1431639 w 2852982"/>
                    <a:gd name="connsiteY5" fmla="*/ 254912 h 1952672"/>
                    <a:gd name="connsiteX6" fmla="*/ 1436523 w 2852982"/>
                    <a:gd name="connsiteY6" fmla="*/ 38 h 1952672"/>
                    <a:gd name="connsiteX7" fmla="*/ 2523744 w 2852982"/>
                    <a:gd name="connsiteY7" fmla="*/ 219605 h 1952672"/>
                    <a:gd name="connsiteX8" fmla="*/ 2830984 w 2852982"/>
                    <a:gd name="connsiteY8" fmla="*/ 278127 h 1952672"/>
                    <a:gd name="connsiteX9" fmla="*/ 2823667 w 2852982"/>
                    <a:gd name="connsiteY9" fmla="*/ 526844 h 1952672"/>
                    <a:gd name="connsiteX10" fmla="*/ 2604212 w 2852982"/>
                    <a:gd name="connsiteY10" fmla="*/ 636571 h 1952672"/>
                    <a:gd name="connsiteX11" fmla="*/ 2296973 w 2852982"/>
                    <a:gd name="connsiteY11" fmla="*/ 1777743 h 1952672"/>
                    <a:gd name="connsiteX12" fmla="*/ 534010 w 2852982"/>
                    <a:gd name="connsiteY12" fmla="*/ 1792373 h 1952672"/>
                    <a:gd name="connsiteX13" fmla="*/ 185714 w 2852982"/>
                    <a:gd name="connsiteY13" fmla="*/ 777588 h 1952672"/>
                    <a:gd name="connsiteX14" fmla="*/ 7315 w 2852982"/>
                    <a:gd name="connsiteY14" fmla="*/ 725573 h 1952672"/>
                    <a:gd name="connsiteX15" fmla="*/ 0 w 2852982"/>
                    <a:gd name="connsiteY15" fmla="*/ 238887 h 1952672"/>
                    <a:gd name="connsiteX16" fmla="*/ 277978 w 2852982"/>
                    <a:gd name="connsiteY16" fmla="*/ 234236 h 1952672"/>
                    <a:gd name="connsiteX17" fmla="*/ 1436523 w 2852982"/>
                    <a:gd name="connsiteY17" fmla="*/ 38 h 1952672"/>
                    <a:gd name="connsiteX0" fmla="*/ 1431639 w 2852982"/>
                    <a:gd name="connsiteY0" fmla="*/ 255592 h 1953352"/>
                    <a:gd name="connsiteX1" fmla="*/ 409745 w 2852982"/>
                    <a:gd name="connsiteY1" fmla="*/ 484234 h 1953352"/>
                    <a:gd name="connsiteX2" fmla="*/ 710473 w 2852982"/>
                    <a:gd name="connsiteY2" fmla="*/ 1615637 h 1953352"/>
                    <a:gd name="connsiteX3" fmla="*/ 2025982 w 2852982"/>
                    <a:gd name="connsiteY3" fmla="*/ 1663587 h 1953352"/>
                    <a:gd name="connsiteX4" fmla="*/ 2292162 w 2852982"/>
                    <a:gd name="connsiteY4" fmla="*/ 418397 h 1953352"/>
                    <a:gd name="connsiteX5" fmla="*/ 1431639 w 2852982"/>
                    <a:gd name="connsiteY5" fmla="*/ 255592 h 1953352"/>
                    <a:gd name="connsiteX6" fmla="*/ 1436523 w 2852982"/>
                    <a:gd name="connsiteY6" fmla="*/ 718 h 1953352"/>
                    <a:gd name="connsiteX7" fmla="*/ 2523744 w 2852982"/>
                    <a:gd name="connsiteY7" fmla="*/ 220285 h 1953352"/>
                    <a:gd name="connsiteX8" fmla="*/ 2830984 w 2852982"/>
                    <a:gd name="connsiteY8" fmla="*/ 278807 h 1953352"/>
                    <a:gd name="connsiteX9" fmla="*/ 2823667 w 2852982"/>
                    <a:gd name="connsiteY9" fmla="*/ 527524 h 1953352"/>
                    <a:gd name="connsiteX10" fmla="*/ 2604212 w 2852982"/>
                    <a:gd name="connsiteY10" fmla="*/ 637251 h 1953352"/>
                    <a:gd name="connsiteX11" fmla="*/ 2296973 w 2852982"/>
                    <a:gd name="connsiteY11" fmla="*/ 1778423 h 1953352"/>
                    <a:gd name="connsiteX12" fmla="*/ 534010 w 2852982"/>
                    <a:gd name="connsiteY12" fmla="*/ 1793053 h 1953352"/>
                    <a:gd name="connsiteX13" fmla="*/ 185714 w 2852982"/>
                    <a:gd name="connsiteY13" fmla="*/ 778268 h 1953352"/>
                    <a:gd name="connsiteX14" fmla="*/ 7315 w 2852982"/>
                    <a:gd name="connsiteY14" fmla="*/ 726253 h 1953352"/>
                    <a:gd name="connsiteX15" fmla="*/ 0 w 2852982"/>
                    <a:gd name="connsiteY15" fmla="*/ 239567 h 1953352"/>
                    <a:gd name="connsiteX16" fmla="*/ 277978 w 2852982"/>
                    <a:gd name="connsiteY16" fmla="*/ 234916 h 1953352"/>
                    <a:gd name="connsiteX17" fmla="*/ 1436523 w 2852982"/>
                    <a:gd name="connsiteY17" fmla="*/ 718 h 1953352"/>
                    <a:gd name="connsiteX0" fmla="*/ 1431639 w 2852982"/>
                    <a:gd name="connsiteY0" fmla="*/ 256008 h 1953768"/>
                    <a:gd name="connsiteX1" fmla="*/ 409745 w 2852982"/>
                    <a:gd name="connsiteY1" fmla="*/ 484650 h 1953768"/>
                    <a:gd name="connsiteX2" fmla="*/ 710473 w 2852982"/>
                    <a:gd name="connsiteY2" fmla="*/ 1616053 h 1953768"/>
                    <a:gd name="connsiteX3" fmla="*/ 2025982 w 2852982"/>
                    <a:gd name="connsiteY3" fmla="*/ 1664003 h 1953768"/>
                    <a:gd name="connsiteX4" fmla="*/ 2292162 w 2852982"/>
                    <a:gd name="connsiteY4" fmla="*/ 418813 h 1953768"/>
                    <a:gd name="connsiteX5" fmla="*/ 1431639 w 2852982"/>
                    <a:gd name="connsiteY5" fmla="*/ 256008 h 1953768"/>
                    <a:gd name="connsiteX6" fmla="*/ 1436523 w 2852982"/>
                    <a:gd name="connsiteY6" fmla="*/ 1134 h 1953768"/>
                    <a:gd name="connsiteX7" fmla="*/ 2523744 w 2852982"/>
                    <a:gd name="connsiteY7" fmla="*/ 220701 h 1953768"/>
                    <a:gd name="connsiteX8" fmla="*/ 2830984 w 2852982"/>
                    <a:gd name="connsiteY8" fmla="*/ 279223 h 1953768"/>
                    <a:gd name="connsiteX9" fmla="*/ 2823667 w 2852982"/>
                    <a:gd name="connsiteY9" fmla="*/ 527940 h 1953768"/>
                    <a:gd name="connsiteX10" fmla="*/ 2604212 w 2852982"/>
                    <a:gd name="connsiteY10" fmla="*/ 637667 h 1953768"/>
                    <a:gd name="connsiteX11" fmla="*/ 2296973 w 2852982"/>
                    <a:gd name="connsiteY11" fmla="*/ 1778839 h 1953768"/>
                    <a:gd name="connsiteX12" fmla="*/ 534010 w 2852982"/>
                    <a:gd name="connsiteY12" fmla="*/ 1793469 h 1953768"/>
                    <a:gd name="connsiteX13" fmla="*/ 185714 w 2852982"/>
                    <a:gd name="connsiteY13" fmla="*/ 778684 h 1953768"/>
                    <a:gd name="connsiteX14" fmla="*/ 7315 w 2852982"/>
                    <a:gd name="connsiteY14" fmla="*/ 726669 h 1953768"/>
                    <a:gd name="connsiteX15" fmla="*/ 0 w 2852982"/>
                    <a:gd name="connsiteY15" fmla="*/ 239983 h 1953768"/>
                    <a:gd name="connsiteX16" fmla="*/ 277978 w 2852982"/>
                    <a:gd name="connsiteY16" fmla="*/ 235332 h 1953768"/>
                    <a:gd name="connsiteX17" fmla="*/ 1436523 w 2852982"/>
                    <a:gd name="connsiteY17" fmla="*/ 1134 h 1953768"/>
                    <a:gd name="connsiteX0" fmla="*/ 1431639 w 2852982"/>
                    <a:gd name="connsiteY0" fmla="*/ 255925 h 1953685"/>
                    <a:gd name="connsiteX1" fmla="*/ 409745 w 2852982"/>
                    <a:gd name="connsiteY1" fmla="*/ 484567 h 1953685"/>
                    <a:gd name="connsiteX2" fmla="*/ 710473 w 2852982"/>
                    <a:gd name="connsiteY2" fmla="*/ 1615970 h 1953685"/>
                    <a:gd name="connsiteX3" fmla="*/ 2025982 w 2852982"/>
                    <a:gd name="connsiteY3" fmla="*/ 1663920 h 1953685"/>
                    <a:gd name="connsiteX4" fmla="*/ 2292162 w 2852982"/>
                    <a:gd name="connsiteY4" fmla="*/ 418730 h 1953685"/>
                    <a:gd name="connsiteX5" fmla="*/ 1431639 w 2852982"/>
                    <a:gd name="connsiteY5" fmla="*/ 255925 h 1953685"/>
                    <a:gd name="connsiteX6" fmla="*/ 1436523 w 2852982"/>
                    <a:gd name="connsiteY6" fmla="*/ 1051 h 1953685"/>
                    <a:gd name="connsiteX7" fmla="*/ 2523744 w 2852982"/>
                    <a:gd name="connsiteY7" fmla="*/ 220618 h 1953685"/>
                    <a:gd name="connsiteX8" fmla="*/ 2830984 w 2852982"/>
                    <a:gd name="connsiteY8" fmla="*/ 279140 h 1953685"/>
                    <a:gd name="connsiteX9" fmla="*/ 2823667 w 2852982"/>
                    <a:gd name="connsiteY9" fmla="*/ 527857 h 1953685"/>
                    <a:gd name="connsiteX10" fmla="*/ 2604212 w 2852982"/>
                    <a:gd name="connsiteY10" fmla="*/ 637584 h 1953685"/>
                    <a:gd name="connsiteX11" fmla="*/ 2296973 w 2852982"/>
                    <a:gd name="connsiteY11" fmla="*/ 1778756 h 1953685"/>
                    <a:gd name="connsiteX12" fmla="*/ 534010 w 2852982"/>
                    <a:gd name="connsiteY12" fmla="*/ 1793386 h 1953685"/>
                    <a:gd name="connsiteX13" fmla="*/ 185714 w 2852982"/>
                    <a:gd name="connsiteY13" fmla="*/ 778601 h 1953685"/>
                    <a:gd name="connsiteX14" fmla="*/ 7315 w 2852982"/>
                    <a:gd name="connsiteY14" fmla="*/ 726586 h 1953685"/>
                    <a:gd name="connsiteX15" fmla="*/ 0 w 2852982"/>
                    <a:gd name="connsiteY15" fmla="*/ 239900 h 1953685"/>
                    <a:gd name="connsiteX16" fmla="*/ 277978 w 2852982"/>
                    <a:gd name="connsiteY16" fmla="*/ 235249 h 1953685"/>
                    <a:gd name="connsiteX17" fmla="*/ 1436523 w 2852982"/>
                    <a:gd name="connsiteY17" fmla="*/ 1051 h 1953685"/>
                    <a:gd name="connsiteX0" fmla="*/ 1431639 w 2852982"/>
                    <a:gd name="connsiteY0" fmla="*/ 255853 h 1953613"/>
                    <a:gd name="connsiteX1" fmla="*/ 409745 w 2852982"/>
                    <a:gd name="connsiteY1" fmla="*/ 484495 h 1953613"/>
                    <a:gd name="connsiteX2" fmla="*/ 710473 w 2852982"/>
                    <a:gd name="connsiteY2" fmla="*/ 1615898 h 1953613"/>
                    <a:gd name="connsiteX3" fmla="*/ 2025982 w 2852982"/>
                    <a:gd name="connsiteY3" fmla="*/ 1663848 h 1953613"/>
                    <a:gd name="connsiteX4" fmla="*/ 2292162 w 2852982"/>
                    <a:gd name="connsiteY4" fmla="*/ 418658 h 1953613"/>
                    <a:gd name="connsiteX5" fmla="*/ 1431639 w 2852982"/>
                    <a:gd name="connsiteY5" fmla="*/ 255853 h 1953613"/>
                    <a:gd name="connsiteX6" fmla="*/ 1436523 w 2852982"/>
                    <a:gd name="connsiteY6" fmla="*/ 979 h 1953613"/>
                    <a:gd name="connsiteX7" fmla="*/ 2523744 w 2852982"/>
                    <a:gd name="connsiteY7" fmla="*/ 220546 h 1953613"/>
                    <a:gd name="connsiteX8" fmla="*/ 2830984 w 2852982"/>
                    <a:gd name="connsiteY8" fmla="*/ 279068 h 1953613"/>
                    <a:gd name="connsiteX9" fmla="*/ 2823667 w 2852982"/>
                    <a:gd name="connsiteY9" fmla="*/ 527785 h 1953613"/>
                    <a:gd name="connsiteX10" fmla="*/ 2604212 w 2852982"/>
                    <a:gd name="connsiteY10" fmla="*/ 637512 h 1953613"/>
                    <a:gd name="connsiteX11" fmla="*/ 2296973 w 2852982"/>
                    <a:gd name="connsiteY11" fmla="*/ 1778684 h 1953613"/>
                    <a:gd name="connsiteX12" fmla="*/ 534010 w 2852982"/>
                    <a:gd name="connsiteY12" fmla="*/ 1793314 h 1953613"/>
                    <a:gd name="connsiteX13" fmla="*/ 185714 w 2852982"/>
                    <a:gd name="connsiteY13" fmla="*/ 778529 h 1953613"/>
                    <a:gd name="connsiteX14" fmla="*/ 7315 w 2852982"/>
                    <a:gd name="connsiteY14" fmla="*/ 726514 h 1953613"/>
                    <a:gd name="connsiteX15" fmla="*/ 0 w 2852982"/>
                    <a:gd name="connsiteY15" fmla="*/ 239828 h 1953613"/>
                    <a:gd name="connsiteX16" fmla="*/ 277978 w 2852982"/>
                    <a:gd name="connsiteY16" fmla="*/ 235177 h 1953613"/>
                    <a:gd name="connsiteX17" fmla="*/ 1436523 w 2852982"/>
                    <a:gd name="connsiteY17" fmla="*/ 979 h 1953613"/>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292162 w 2852982"/>
                    <a:gd name="connsiteY4" fmla="*/ 418075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2982" h="1953030">
                      <a:moveTo>
                        <a:pt x="1431639" y="255270"/>
                      </a:moveTo>
                      <a:cubicBezTo>
                        <a:pt x="1059056" y="254353"/>
                        <a:pt x="453324" y="421040"/>
                        <a:pt x="409745" y="483912"/>
                      </a:cubicBezTo>
                      <a:cubicBezTo>
                        <a:pt x="352043" y="631047"/>
                        <a:pt x="579249" y="1544207"/>
                        <a:pt x="710473" y="1615315"/>
                      </a:cubicBezTo>
                      <a:cubicBezTo>
                        <a:pt x="1044490" y="1732344"/>
                        <a:pt x="1862666" y="1767300"/>
                        <a:pt x="2025982" y="1663265"/>
                      </a:cubicBezTo>
                      <a:cubicBezTo>
                        <a:pt x="2288497" y="1462133"/>
                        <a:pt x="2398240" y="522123"/>
                        <a:pt x="2308019" y="439217"/>
                      </a:cubicBezTo>
                      <a:cubicBezTo>
                        <a:pt x="2192280" y="309941"/>
                        <a:pt x="1804222" y="256187"/>
                        <a:pt x="1431639" y="255270"/>
                      </a:cubicBezTo>
                      <a:close/>
                      <a:moveTo>
                        <a:pt x="1436523" y="396"/>
                      </a:moveTo>
                      <a:cubicBezTo>
                        <a:pt x="1830622" y="-8042"/>
                        <a:pt x="2276721" y="120154"/>
                        <a:pt x="2523744" y="219963"/>
                      </a:cubicBezTo>
                      <a:cubicBezTo>
                        <a:pt x="2592464" y="247729"/>
                        <a:pt x="2792142" y="218487"/>
                        <a:pt x="2830984" y="278485"/>
                      </a:cubicBezTo>
                      <a:cubicBezTo>
                        <a:pt x="2870787" y="344701"/>
                        <a:pt x="2849288" y="490248"/>
                        <a:pt x="2823667" y="527202"/>
                      </a:cubicBezTo>
                      <a:cubicBezTo>
                        <a:pt x="2762708" y="601419"/>
                        <a:pt x="2611493" y="592488"/>
                        <a:pt x="2604212" y="636929"/>
                      </a:cubicBezTo>
                      <a:cubicBezTo>
                        <a:pt x="2589582" y="978305"/>
                        <a:pt x="2501799" y="1429410"/>
                        <a:pt x="2296973" y="1778101"/>
                      </a:cubicBezTo>
                      <a:cubicBezTo>
                        <a:pt x="2114092" y="2034134"/>
                        <a:pt x="716890" y="1982925"/>
                        <a:pt x="534010" y="1792731"/>
                      </a:cubicBezTo>
                      <a:cubicBezTo>
                        <a:pt x="453818" y="1716179"/>
                        <a:pt x="197906" y="1238804"/>
                        <a:pt x="185714" y="777946"/>
                      </a:cubicBezTo>
                      <a:cubicBezTo>
                        <a:pt x="182794" y="723747"/>
                        <a:pt x="78957" y="730676"/>
                        <a:pt x="7315" y="725931"/>
                      </a:cubicBezTo>
                      <a:cubicBezTo>
                        <a:pt x="7315" y="571018"/>
                        <a:pt x="0" y="394158"/>
                        <a:pt x="0" y="239245"/>
                      </a:cubicBezTo>
                      <a:cubicBezTo>
                        <a:pt x="81791" y="236688"/>
                        <a:pt x="250861" y="250277"/>
                        <a:pt x="277978" y="234594"/>
                      </a:cubicBezTo>
                      <a:cubicBezTo>
                        <a:pt x="604724" y="85852"/>
                        <a:pt x="1042424" y="8834"/>
                        <a:pt x="1436523" y="3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0" name="Freeform 9">
                  <a:extLst>
                    <a:ext uri="{FF2B5EF4-FFF2-40B4-BE49-F238E27FC236}">
                      <a16:creationId xmlns:a16="http://schemas.microsoft.com/office/drawing/2014/main" id="{527EE25D-1A23-D6C2-249F-86D1FE0458ED}"/>
                    </a:ext>
                  </a:extLst>
                </p:cNvPr>
                <p:cNvSpPr/>
                <p:nvPr/>
              </p:nvSpPr>
              <p:spPr>
                <a:xfrm flipH="1">
                  <a:off x="3493700" y="2896331"/>
                  <a:ext cx="2611979" cy="1788050"/>
                </a:xfrm>
                <a:custGeom>
                  <a:avLst/>
                  <a:gdLst>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01571 w 2852982"/>
                    <a:gd name="connsiteY13" fmla="*/ 740601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185714 w 2852982"/>
                    <a:gd name="connsiteY13" fmla="*/ 756457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54912 h 1952672"/>
                    <a:gd name="connsiteX1" fmla="*/ 409745 w 2852982"/>
                    <a:gd name="connsiteY1" fmla="*/ 483554 h 1952672"/>
                    <a:gd name="connsiteX2" fmla="*/ 710473 w 2852982"/>
                    <a:gd name="connsiteY2" fmla="*/ 1614957 h 1952672"/>
                    <a:gd name="connsiteX3" fmla="*/ 2025982 w 2852982"/>
                    <a:gd name="connsiteY3" fmla="*/ 1662907 h 1952672"/>
                    <a:gd name="connsiteX4" fmla="*/ 2292162 w 2852982"/>
                    <a:gd name="connsiteY4" fmla="*/ 417717 h 1952672"/>
                    <a:gd name="connsiteX5" fmla="*/ 1431639 w 2852982"/>
                    <a:gd name="connsiteY5" fmla="*/ 254912 h 1952672"/>
                    <a:gd name="connsiteX6" fmla="*/ 1436523 w 2852982"/>
                    <a:gd name="connsiteY6" fmla="*/ 38 h 1952672"/>
                    <a:gd name="connsiteX7" fmla="*/ 2523744 w 2852982"/>
                    <a:gd name="connsiteY7" fmla="*/ 219605 h 1952672"/>
                    <a:gd name="connsiteX8" fmla="*/ 2830984 w 2852982"/>
                    <a:gd name="connsiteY8" fmla="*/ 278127 h 1952672"/>
                    <a:gd name="connsiteX9" fmla="*/ 2823667 w 2852982"/>
                    <a:gd name="connsiteY9" fmla="*/ 526844 h 1952672"/>
                    <a:gd name="connsiteX10" fmla="*/ 2604212 w 2852982"/>
                    <a:gd name="connsiteY10" fmla="*/ 636571 h 1952672"/>
                    <a:gd name="connsiteX11" fmla="*/ 2296973 w 2852982"/>
                    <a:gd name="connsiteY11" fmla="*/ 1777743 h 1952672"/>
                    <a:gd name="connsiteX12" fmla="*/ 534010 w 2852982"/>
                    <a:gd name="connsiteY12" fmla="*/ 1792373 h 1952672"/>
                    <a:gd name="connsiteX13" fmla="*/ 185714 w 2852982"/>
                    <a:gd name="connsiteY13" fmla="*/ 777588 h 1952672"/>
                    <a:gd name="connsiteX14" fmla="*/ 7315 w 2852982"/>
                    <a:gd name="connsiteY14" fmla="*/ 725573 h 1952672"/>
                    <a:gd name="connsiteX15" fmla="*/ 0 w 2852982"/>
                    <a:gd name="connsiteY15" fmla="*/ 238887 h 1952672"/>
                    <a:gd name="connsiteX16" fmla="*/ 277978 w 2852982"/>
                    <a:gd name="connsiteY16" fmla="*/ 234236 h 1952672"/>
                    <a:gd name="connsiteX17" fmla="*/ 1436523 w 2852982"/>
                    <a:gd name="connsiteY17" fmla="*/ 38 h 1952672"/>
                    <a:gd name="connsiteX0" fmla="*/ 1431639 w 2852982"/>
                    <a:gd name="connsiteY0" fmla="*/ 255592 h 1953352"/>
                    <a:gd name="connsiteX1" fmla="*/ 409745 w 2852982"/>
                    <a:gd name="connsiteY1" fmla="*/ 484234 h 1953352"/>
                    <a:gd name="connsiteX2" fmla="*/ 710473 w 2852982"/>
                    <a:gd name="connsiteY2" fmla="*/ 1615637 h 1953352"/>
                    <a:gd name="connsiteX3" fmla="*/ 2025982 w 2852982"/>
                    <a:gd name="connsiteY3" fmla="*/ 1663587 h 1953352"/>
                    <a:gd name="connsiteX4" fmla="*/ 2292162 w 2852982"/>
                    <a:gd name="connsiteY4" fmla="*/ 418397 h 1953352"/>
                    <a:gd name="connsiteX5" fmla="*/ 1431639 w 2852982"/>
                    <a:gd name="connsiteY5" fmla="*/ 255592 h 1953352"/>
                    <a:gd name="connsiteX6" fmla="*/ 1436523 w 2852982"/>
                    <a:gd name="connsiteY6" fmla="*/ 718 h 1953352"/>
                    <a:gd name="connsiteX7" fmla="*/ 2523744 w 2852982"/>
                    <a:gd name="connsiteY7" fmla="*/ 220285 h 1953352"/>
                    <a:gd name="connsiteX8" fmla="*/ 2830984 w 2852982"/>
                    <a:gd name="connsiteY8" fmla="*/ 278807 h 1953352"/>
                    <a:gd name="connsiteX9" fmla="*/ 2823667 w 2852982"/>
                    <a:gd name="connsiteY9" fmla="*/ 527524 h 1953352"/>
                    <a:gd name="connsiteX10" fmla="*/ 2604212 w 2852982"/>
                    <a:gd name="connsiteY10" fmla="*/ 637251 h 1953352"/>
                    <a:gd name="connsiteX11" fmla="*/ 2296973 w 2852982"/>
                    <a:gd name="connsiteY11" fmla="*/ 1778423 h 1953352"/>
                    <a:gd name="connsiteX12" fmla="*/ 534010 w 2852982"/>
                    <a:gd name="connsiteY12" fmla="*/ 1793053 h 1953352"/>
                    <a:gd name="connsiteX13" fmla="*/ 185714 w 2852982"/>
                    <a:gd name="connsiteY13" fmla="*/ 778268 h 1953352"/>
                    <a:gd name="connsiteX14" fmla="*/ 7315 w 2852982"/>
                    <a:gd name="connsiteY14" fmla="*/ 726253 h 1953352"/>
                    <a:gd name="connsiteX15" fmla="*/ 0 w 2852982"/>
                    <a:gd name="connsiteY15" fmla="*/ 239567 h 1953352"/>
                    <a:gd name="connsiteX16" fmla="*/ 277978 w 2852982"/>
                    <a:gd name="connsiteY16" fmla="*/ 234916 h 1953352"/>
                    <a:gd name="connsiteX17" fmla="*/ 1436523 w 2852982"/>
                    <a:gd name="connsiteY17" fmla="*/ 718 h 1953352"/>
                    <a:gd name="connsiteX0" fmla="*/ 1431639 w 2852982"/>
                    <a:gd name="connsiteY0" fmla="*/ 256008 h 1953768"/>
                    <a:gd name="connsiteX1" fmla="*/ 409745 w 2852982"/>
                    <a:gd name="connsiteY1" fmla="*/ 484650 h 1953768"/>
                    <a:gd name="connsiteX2" fmla="*/ 710473 w 2852982"/>
                    <a:gd name="connsiteY2" fmla="*/ 1616053 h 1953768"/>
                    <a:gd name="connsiteX3" fmla="*/ 2025982 w 2852982"/>
                    <a:gd name="connsiteY3" fmla="*/ 1664003 h 1953768"/>
                    <a:gd name="connsiteX4" fmla="*/ 2292162 w 2852982"/>
                    <a:gd name="connsiteY4" fmla="*/ 418813 h 1953768"/>
                    <a:gd name="connsiteX5" fmla="*/ 1431639 w 2852982"/>
                    <a:gd name="connsiteY5" fmla="*/ 256008 h 1953768"/>
                    <a:gd name="connsiteX6" fmla="*/ 1436523 w 2852982"/>
                    <a:gd name="connsiteY6" fmla="*/ 1134 h 1953768"/>
                    <a:gd name="connsiteX7" fmla="*/ 2523744 w 2852982"/>
                    <a:gd name="connsiteY7" fmla="*/ 220701 h 1953768"/>
                    <a:gd name="connsiteX8" fmla="*/ 2830984 w 2852982"/>
                    <a:gd name="connsiteY8" fmla="*/ 279223 h 1953768"/>
                    <a:gd name="connsiteX9" fmla="*/ 2823667 w 2852982"/>
                    <a:gd name="connsiteY9" fmla="*/ 527940 h 1953768"/>
                    <a:gd name="connsiteX10" fmla="*/ 2604212 w 2852982"/>
                    <a:gd name="connsiteY10" fmla="*/ 637667 h 1953768"/>
                    <a:gd name="connsiteX11" fmla="*/ 2296973 w 2852982"/>
                    <a:gd name="connsiteY11" fmla="*/ 1778839 h 1953768"/>
                    <a:gd name="connsiteX12" fmla="*/ 534010 w 2852982"/>
                    <a:gd name="connsiteY12" fmla="*/ 1793469 h 1953768"/>
                    <a:gd name="connsiteX13" fmla="*/ 185714 w 2852982"/>
                    <a:gd name="connsiteY13" fmla="*/ 778684 h 1953768"/>
                    <a:gd name="connsiteX14" fmla="*/ 7315 w 2852982"/>
                    <a:gd name="connsiteY14" fmla="*/ 726669 h 1953768"/>
                    <a:gd name="connsiteX15" fmla="*/ 0 w 2852982"/>
                    <a:gd name="connsiteY15" fmla="*/ 239983 h 1953768"/>
                    <a:gd name="connsiteX16" fmla="*/ 277978 w 2852982"/>
                    <a:gd name="connsiteY16" fmla="*/ 235332 h 1953768"/>
                    <a:gd name="connsiteX17" fmla="*/ 1436523 w 2852982"/>
                    <a:gd name="connsiteY17" fmla="*/ 1134 h 1953768"/>
                    <a:gd name="connsiteX0" fmla="*/ 1431639 w 2852982"/>
                    <a:gd name="connsiteY0" fmla="*/ 255925 h 1953685"/>
                    <a:gd name="connsiteX1" fmla="*/ 409745 w 2852982"/>
                    <a:gd name="connsiteY1" fmla="*/ 484567 h 1953685"/>
                    <a:gd name="connsiteX2" fmla="*/ 710473 w 2852982"/>
                    <a:gd name="connsiteY2" fmla="*/ 1615970 h 1953685"/>
                    <a:gd name="connsiteX3" fmla="*/ 2025982 w 2852982"/>
                    <a:gd name="connsiteY3" fmla="*/ 1663920 h 1953685"/>
                    <a:gd name="connsiteX4" fmla="*/ 2292162 w 2852982"/>
                    <a:gd name="connsiteY4" fmla="*/ 418730 h 1953685"/>
                    <a:gd name="connsiteX5" fmla="*/ 1431639 w 2852982"/>
                    <a:gd name="connsiteY5" fmla="*/ 255925 h 1953685"/>
                    <a:gd name="connsiteX6" fmla="*/ 1436523 w 2852982"/>
                    <a:gd name="connsiteY6" fmla="*/ 1051 h 1953685"/>
                    <a:gd name="connsiteX7" fmla="*/ 2523744 w 2852982"/>
                    <a:gd name="connsiteY7" fmla="*/ 220618 h 1953685"/>
                    <a:gd name="connsiteX8" fmla="*/ 2830984 w 2852982"/>
                    <a:gd name="connsiteY8" fmla="*/ 279140 h 1953685"/>
                    <a:gd name="connsiteX9" fmla="*/ 2823667 w 2852982"/>
                    <a:gd name="connsiteY9" fmla="*/ 527857 h 1953685"/>
                    <a:gd name="connsiteX10" fmla="*/ 2604212 w 2852982"/>
                    <a:gd name="connsiteY10" fmla="*/ 637584 h 1953685"/>
                    <a:gd name="connsiteX11" fmla="*/ 2296973 w 2852982"/>
                    <a:gd name="connsiteY11" fmla="*/ 1778756 h 1953685"/>
                    <a:gd name="connsiteX12" fmla="*/ 534010 w 2852982"/>
                    <a:gd name="connsiteY12" fmla="*/ 1793386 h 1953685"/>
                    <a:gd name="connsiteX13" fmla="*/ 185714 w 2852982"/>
                    <a:gd name="connsiteY13" fmla="*/ 778601 h 1953685"/>
                    <a:gd name="connsiteX14" fmla="*/ 7315 w 2852982"/>
                    <a:gd name="connsiteY14" fmla="*/ 726586 h 1953685"/>
                    <a:gd name="connsiteX15" fmla="*/ 0 w 2852982"/>
                    <a:gd name="connsiteY15" fmla="*/ 239900 h 1953685"/>
                    <a:gd name="connsiteX16" fmla="*/ 277978 w 2852982"/>
                    <a:gd name="connsiteY16" fmla="*/ 235249 h 1953685"/>
                    <a:gd name="connsiteX17" fmla="*/ 1436523 w 2852982"/>
                    <a:gd name="connsiteY17" fmla="*/ 1051 h 1953685"/>
                    <a:gd name="connsiteX0" fmla="*/ 1431639 w 2852982"/>
                    <a:gd name="connsiteY0" fmla="*/ 255853 h 1953613"/>
                    <a:gd name="connsiteX1" fmla="*/ 409745 w 2852982"/>
                    <a:gd name="connsiteY1" fmla="*/ 484495 h 1953613"/>
                    <a:gd name="connsiteX2" fmla="*/ 710473 w 2852982"/>
                    <a:gd name="connsiteY2" fmla="*/ 1615898 h 1953613"/>
                    <a:gd name="connsiteX3" fmla="*/ 2025982 w 2852982"/>
                    <a:gd name="connsiteY3" fmla="*/ 1663848 h 1953613"/>
                    <a:gd name="connsiteX4" fmla="*/ 2292162 w 2852982"/>
                    <a:gd name="connsiteY4" fmla="*/ 418658 h 1953613"/>
                    <a:gd name="connsiteX5" fmla="*/ 1431639 w 2852982"/>
                    <a:gd name="connsiteY5" fmla="*/ 255853 h 1953613"/>
                    <a:gd name="connsiteX6" fmla="*/ 1436523 w 2852982"/>
                    <a:gd name="connsiteY6" fmla="*/ 979 h 1953613"/>
                    <a:gd name="connsiteX7" fmla="*/ 2523744 w 2852982"/>
                    <a:gd name="connsiteY7" fmla="*/ 220546 h 1953613"/>
                    <a:gd name="connsiteX8" fmla="*/ 2830984 w 2852982"/>
                    <a:gd name="connsiteY8" fmla="*/ 279068 h 1953613"/>
                    <a:gd name="connsiteX9" fmla="*/ 2823667 w 2852982"/>
                    <a:gd name="connsiteY9" fmla="*/ 527785 h 1953613"/>
                    <a:gd name="connsiteX10" fmla="*/ 2604212 w 2852982"/>
                    <a:gd name="connsiteY10" fmla="*/ 637512 h 1953613"/>
                    <a:gd name="connsiteX11" fmla="*/ 2296973 w 2852982"/>
                    <a:gd name="connsiteY11" fmla="*/ 1778684 h 1953613"/>
                    <a:gd name="connsiteX12" fmla="*/ 534010 w 2852982"/>
                    <a:gd name="connsiteY12" fmla="*/ 1793314 h 1953613"/>
                    <a:gd name="connsiteX13" fmla="*/ 185714 w 2852982"/>
                    <a:gd name="connsiteY13" fmla="*/ 778529 h 1953613"/>
                    <a:gd name="connsiteX14" fmla="*/ 7315 w 2852982"/>
                    <a:gd name="connsiteY14" fmla="*/ 726514 h 1953613"/>
                    <a:gd name="connsiteX15" fmla="*/ 0 w 2852982"/>
                    <a:gd name="connsiteY15" fmla="*/ 239828 h 1953613"/>
                    <a:gd name="connsiteX16" fmla="*/ 277978 w 2852982"/>
                    <a:gd name="connsiteY16" fmla="*/ 235177 h 1953613"/>
                    <a:gd name="connsiteX17" fmla="*/ 1436523 w 2852982"/>
                    <a:gd name="connsiteY17" fmla="*/ 979 h 1953613"/>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292162 w 2852982"/>
                    <a:gd name="connsiteY4" fmla="*/ 418075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2982" h="1953030">
                      <a:moveTo>
                        <a:pt x="1431639" y="255270"/>
                      </a:moveTo>
                      <a:cubicBezTo>
                        <a:pt x="1059056" y="254353"/>
                        <a:pt x="453324" y="421040"/>
                        <a:pt x="409745" y="483912"/>
                      </a:cubicBezTo>
                      <a:cubicBezTo>
                        <a:pt x="352043" y="631047"/>
                        <a:pt x="579249" y="1544207"/>
                        <a:pt x="710473" y="1615315"/>
                      </a:cubicBezTo>
                      <a:cubicBezTo>
                        <a:pt x="1044490" y="1732344"/>
                        <a:pt x="1862666" y="1767300"/>
                        <a:pt x="2025982" y="1663265"/>
                      </a:cubicBezTo>
                      <a:cubicBezTo>
                        <a:pt x="2288497" y="1462133"/>
                        <a:pt x="2398240" y="522123"/>
                        <a:pt x="2308019" y="439217"/>
                      </a:cubicBezTo>
                      <a:cubicBezTo>
                        <a:pt x="2192280" y="309941"/>
                        <a:pt x="1804222" y="256187"/>
                        <a:pt x="1431639" y="255270"/>
                      </a:cubicBezTo>
                      <a:close/>
                      <a:moveTo>
                        <a:pt x="1436523" y="396"/>
                      </a:moveTo>
                      <a:cubicBezTo>
                        <a:pt x="1830622" y="-8042"/>
                        <a:pt x="2276721" y="120154"/>
                        <a:pt x="2523744" y="219963"/>
                      </a:cubicBezTo>
                      <a:cubicBezTo>
                        <a:pt x="2592464" y="247729"/>
                        <a:pt x="2792142" y="218487"/>
                        <a:pt x="2830984" y="278485"/>
                      </a:cubicBezTo>
                      <a:cubicBezTo>
                        <a:pt x="2870787" y="344701"/>
                        <a:pt x="2849288" y="490248"/>
                        <a:pt x="2823667" y="527202"/>
                      </a:cubicBezTo>
                      <a:cubicBezTo>
                        <a:pt x="2762708" y="601419"/>
                        <a:pt x="2611493" y="592488"/>
                        <a:pt x="2604212" y="636929"/>
                      </a:cubicBezTo>
                      <a:cubicBezTo>
                        <a:pt x="2589582" y="978305"/>
                        <a:pt x="2501799" y="1429410"/>
                        <a:pt x="2296973" y="1778101"/>
                      </a:cubicBezTo>
                      <a:cubicBezTo>
                        <a:pt x="2114092" y="2034134"/>
                        <a:pt x="716890" y="1982925"/>
                        <a:pt x="534010" y="1792731"/>
                      </a:cubicBezTo>
                      <a:cubicBezTo>
                        <a:pt x="453818" y="1716179"/>
                        <a:pt x="197906" y="1238804"/>
                        <a:pt x="185714" y="777946"/>
                      </a:cubicBezTo>
                      <a:cubicBezTo>
                        <a:pt x="182794" y="723747"/>
                        <a:pt x="78957" y="730676"/>
                        <a:pt x="7315" y="725931"/>
                      </a:cubicBezTo>
                      <a:cubicBezTo>
                        <a:pt x="7315" y="571018"/>
                        <a:pt x="0" y="394158"/>
                        <a:pt x="0" y="239245"/>
                      </a:cubicBezTo>
                      <a:cubicBezTo>
                        <a:pt x="81791" y="236688"/>
                        <a:pt x="250861" y="250277"/>
                        <a:pt x="277978" y="234594"/>
                      </a:cubicBezTo>
                      <a:cubicBezTo>
                        <a:pt x="604724" y="85852"/>
                        <a:pt x="1042424" y="8834"/>
                        <a:pt x="1436523" y="3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grpSp>
          <p:nvGrpSpPr>
            <p:cNvPr id="30" name="Group 130">
              <a:extLst>
                <a:ext uri="{FF2B5EF4-FFF2-40B4-BE49-F238E27FC236}">
                  <a16:creationId xmlns:a16="http://schemas.microsoft.com/office/drawing/2014/main" id="{6C2BB334-8E33-B1D7-5470-6D583CEDF3DD}"/>
                </a:ext>
              </a:extLst>
            </p:cNvPr>
            <p:cNvGrpSpPr/>
            <p:nvPr/>
          </p:nvGrpSpPr>
          <p:grpSpPr>
            <a:xfrm>
              <a:off x="4619223" y="3443908"/>
              <a:ext cx="2929511" cy="3412446"/>
              <a:chOff x="4619223" y="3443908"/>
              <a:chExt cx="2929511" cy="3412446"/>
            </a:xfrm>
          </p:grpSpPr>
          <p:sp>
            <p:nvSpPr>
              <p:cNvPr id="31" name="Freeform: Shape 54">
                <a:extLst>
                  <a:ext uri="{FF2B5EF4-FFF2-40B4-BE49-F238E27FC236}">
                    <a16:creationId xmlns:a16="http://schemas.microsoft.com/office/drawing/2014/main" id="{8C2E4115-1515-5A93-6C75-652FEF088240}"/>
                  </a:ext>
                </a:extLst>
              </p:cNvPr>
              <p:cNvSpPr/>
              <p:nvPr/>
            </p:nvSpPr>
            <p:spPr>
              <a:xfrm>
                <a:off x="4691847" y="3443908"/>
                <a:ext cx="2856887" cy="3092940"/>
              </a:xfrm>
              <a:custGeom>
                <a:avLst/>
                <a:gdLst>
                  <a:gd name="connsiteX0" fmla="*/ 2985610 w 2985996"/>
                  <a:gd name="connsiteY0" fmla="*/ 94967 h 3232717"/>
                  <a:gd name="connsiteX1" fmla="*/ 2979648 w 2985996"/>
                  <a:gd name="connsiteY1" fmla="*/ 68990 h 3232717"/>
                  <a:gd name="connsiteX2" fmla="*/ 2943023 w 2985996"/>
                  <a:gd name="connsiteY2" fmla="*/ 19590 h 3232717"/>
                  <a:gd name="connsiteX3" fmla="*/ 2904696 w 2985996"/>
                  <a:gd name="connsiteY3" fmla="*/ 0 h 3232717"/>
                  <a:gd name="connsiteX4" fmla="*/ 94433 w 2985996"/>
                  <a:gd name="connsiteY4" fmla="*/ 8517 h 3232717"/>
                  <a:gd name="connsiteX5" fmla="*/ 62493 w 2985996"/>
                  <a:gd name="connsiteY5" fmla="*/ 21293 h 3232717"/>
                  <a:gd name="connsiteX6" fmla="*/ 8834 w 2985996"/>
                  <a:gd name="connsiteY6" fmla="*/ 72822 h 3232717"/>
                  <a:gd name="connsiteX7" fmla="*/ 1169 w 2985996"/>
                  <a:gd name="connsiteY7" fmla="*/ 108595 h 3232717"/>
                  <a:gd name="connsiteX8" fmla="*/ 145110 w 2985996"/>
                  <a:gd name="connsiteY8" fmla="*/ 1323153 h 3232717"/>
                  <a:gd name="connsiteX9" fmla="*/ 138296 w 2985996"/>
                  <a:gd name="connsiteY9" fmla="*/ 1399382 h 3232717"/>
                  <a:gd name="connsiteX10" fmla="*/ 136593 w 2985996"/>
                  <a:gd name="connsiteY10" fmla="*/ 1418120 h 3232717"/>
                  <a:gd name="connsiteX11" fmla="*/ 142129 w 2985996"/>
                  <a:gd name="connsiteY11" fmla="*/ 3154785 h 3232717"/>
                  <a:gd name="connsiteX12" fmla="*/ 180031 w 2985996"/>
                  <a:gd name="connsiteY12" fmla="*/ 3232718 h 3232717"/>
                  <a:gd name="connsiteX13" fmla="*/ 2854019 w 2985996"/>
                  <a:gd name="connsiteY13" fmla="*/ 3190132 h 3232717"/>
                  <a:gd name="connsiteX14" fmla="*/ 2879570 w 2985996"/>
                  <a:gd name="connsiteY14" fmla="*/ 3164580 h 3232717"/>
                  <a:gd name="connsiteX15" fmla="*/ 2877015 w 2985996"/>
                  <a:gd name="connsiteY15" fmla="*/ 1895937 h 3232717"/>
                  <a:gd name="connsiteX16" fmla="*/ 2871053 w 2985996"/>
                  <a:gd name="connsiteY16" fmla="*/ 1336355 h 3232717"/>
                  <a:gd name="connsiteX17" fmla="*/ 2868072 w 2985996"/>
                  <a:gd name="connsiteY17" fmla="*/ 1272901 h 3232717"/>
                  <a:gd name="connsiteX18" fmla="*/ 2985610 w 2985996"/>
                  <a:gd name="connsiteY18" fmla="*/ 94967 h 32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85996" h="3232717">
                    <a:moveTo>
                      <a:pt x="2985610" y="94967"/>
                    </a:moveTo>
                    <a:cubicBezTo>
                      <a:pt x="2986462" y="85598"/>
                      <a:pt x="2986462" y="77081"/>
                      <a:pt x="2979648" y="68990"/>
                    </a:cubicBezTo>
                    <a:cubicBezTo>
                      <a:pt x="2966446" y="53233"/>
                      <a:pt x="2954096" y="36624"/>
                      <a:pt x="2943023" y="19590"/>
                    </a:cubicBezTo>
                    <a:cubicBezTo>
                      <a:pt x="2933655" y="5110"/>
                      <a:pt x="2922582" y="0"/>
                      <a:pt x="2904696" y="0"/>
                    </a:cubicBezTo>
                    <a:cubicBezTo>
                      <a:pt x="2693894" y="2555"/>
                      <a:pt x="237096" y="8517"/>
                      <a:pt x="94433" y="8517"/>
                    </a:cubicBezTo>
                    <a:cubicBezTo>
                      <a:pt x="81231" y="8517"/>
                      <a:pt x="71436" y="11924"/>
                      <a:pt x="62493" y="21293"/>
                    </a:cubicBezTo>
                    <a:cubicBezTo>
                      <a:pt x="45033" y="38753"/>
                      <a:pt x="26721" y="55788"/>
                      <a:pt x="8834" y="72822"/>
                    </a:cubicBezTo>
                    <a:cubicBezTo>
                      <a:pt x="-2664" y="82617"/>
                      <a:pt x="-109" y="95819"/>
                      <a:pt x="1169" y="108595"/>
                    </a:cubicBezTo>
                    <a:cubicBezTo>
                      <a:pt x="5002" y="147774"/>
                      <a:pt x="126798" y="1206893"/>
                      <a:pt x="145110" y="1323153"/>
                    </a:cubicBezTo>
                    <a:cubicBezTo>
                      <a:pt x="148943" y="1348705"/>
                      <a:pt x="160441" y="1375108"/>
                      <a:pt x="138296" y="1399382"/>
                    </a:cubicBezTo>
                    <a:cubicBezTo>
                      <a:pt x="134889" y="1403215"/>
                      <a:pt x="136593" y="1411732"/>
                      <a:pt x="136593" y="1418120"/>
                    </a:cubicBezTo>
                    <a:cubicBezTo>
                      <a:pt x="138722" y="1735813"/>
                      <a:pt x="141703" y="2893732"/>
                      <a:pt x="142129" y="3154785"/>
                    </a:cubicBezTo>
                    <a:cubicBezTo>
                      <a:pt x="141703" y="3200353"/>
                      <a:pt x="119559" y="3232718"/>
                      <a:pt x="180031" y="3232718"/>
                    </a:cubicBezTo>
                    <a:cubicBezTo>
                      <a:pt x="180031" y="3232718"/>
                      <a:pt x="2838687" y="3188428"/>
                      <a:pt x="2854019" y="3190132"/>
                    </a:cubicBezTo>
                    <a:cubicBezTo>
                      <a:pt x="2874460" y="3192261"/>
                      <a:pt x="2879570" y="3185447"/>
                      <a:pt x="2879570" y="3164580"/>
                    </a:cubicBezTo>
                    <a:cubicBezTo>
                      <a:pt x="2877867" y="2741699"/>
                      <a:pt x="2881273" y="2318818"/>
                      <a:pt x="2877015" y="1895937"/>
                    </a:cubicBezTo>
                    <a:cubicBezTo>
                      <a:pt x="2874886" y="1709410"/>
                      <a:pt x="2876163" y="1522882"/>
                      <a:pt x="2871053" y="1336355"/>
                    </a:cubicBezTo>
                    <a:cubicBezTo>
                      <a:pt x="2870627" y="1315062"/>
                      <a:pt x="2865943" y="1294194"/>
                      <a:pt x="2868072" y="1272901"/>
                    </a:cubicBezTo>
                    <a:cubicBezTo>
                      <a:pt x="2877441" y="1177082"/>
                      <a:pt x="2977944" y="170345"/>
                      <a:pt x="2985610" y="94967"/>
                    </a:cubicBezTo>
                    <a:close/>
                  </a:path>
                </a:pathLst>
              </a:custGeom>
              <a:solidFill>
                <a:srgbClr val="000000"/>
              </a:solidFill>
              <a:ln w="4251" cap="flat">
                <a:noFill/>
                <a:prstDash val="solid"/>
                <a:miter/>
              </a:ln>
            </p:spPr>
            <p:txBody>
              <a:bodyPr rtlCol="0" anchor="ctr"/>
              <a:lstStyle/>
              <a:p>
                <a:endParaRPr lang="en-US"/>
              </a:p>
            </p:txBody>
          </p:sp>
          <p:sp>
            <p:nvSpPr>
              <p:cNvPr id="32" name="Freeform: Shape 142">
                <a:extLst>
                  <a:ext uri="{FF2B5EF4-FFF2-40B4-BE49-F238E27FC236}">
                    <a16:creationId xmlns:a16="http://schemas.microsoft.com/office/drawing/2014/main" id="{3B5069C4-1B6A-F80D-3833-A0F4FF5D3369}"/>
                  </a:ext>
                </a:extLst>
              </p:cNvPr>
              <p:cNvSpPr/>
              <p:nvPr/>
            </p:nvSpPr>
            <p:spPr>
              <a:xfrm>
                <a:off x="6638374" y="6120789"/>
                <a:ext cx="874183" cy="735565"/>
              </a:xfrm>
              <a:custGeom>
                <a:avLst/>
                <a:gdLst>
                  <a:gd name="connsiteX0" fmla="*/ 577622 w 874183"/>
                  <a:gd name="connsiteY0" fmla="*/ 896 h 735565"/>
                  <a:gd name="connsiteX1" fmla="*/ 613777 w 874183"/>
                  <a:gd name="connsiteY1" fmla="*/ 39170 h 735565"/>
                  <a:gd name="connsiteX2" fmla="*/ 715639 w 874183"/>
                  <a:gd name="connsiteY2" fmla="*/ 304826 h 735565"/>
                  <a:gd name="connsiteX3" fmla="*/ 738863 w 874183"/>
                  <a:gd name="connsiteY3" fmla="*/ 375315 h 735565"/>
                  <a:gd name="connsiteX4" fmla="*/ 775534 w 874183"/>
                  <a:gd name="connsiteY4" fmla="*/ 475955 h 735565"/>
                  <a:gd name="connsiteX5" fmla="*/ 850097 w 874183"/>
                  <a:gd name="connsiteY5" fmla="*/ 673161 h 735565"/>
                  <a:gd name="connsiteX6" fmla="*/ 874183 w 874183"/>
                  <a:gd name="connsiteY6" fmla="*/ 735565 h 735565"/>
                  <a:gd name="connsiteX7" fmla="*/ 178915 w 874183"/>
                  <a:gd name="connsiteY7" fmla="*/ 735565 h 735565"/>
                  <a:gd name="connsiteX8" fmla="*/ 162731 w 874183"/>
                  <a:gd name="connsiteY8" fmla="*/ 687829 h 735565"/>
                  <a:gd name="connsiteX9" fmla="*/ 60869 w 874183"/>
                  <a:gd name="connsiteY9" fmla="*/ 392021 h 735565"/>
                  <a:gd name="connsiteX10" fmla="*/ 6678 w 874183"/>
                  <a:gd name="connsiteY10" fmla="*/ 229041 h 735565"/>
                  <a:gd name="connsiteX11" fmla="*/ 27051 w 874183"/>
                  <a:gd name="connsiteY11" fmla="*/ 183814 h 735565"/>
                  <a:gd name="connsiteX12" fmla="*/ 38053 w 874183"/>
                  <a:gd name="connsiteY12" fmla="*/ 178518 h 735565"/>
                  <a:gd name="connsiteX13" fmla="*/ 232813 w 874183"/>
                  <a:gd name="connsiteY13" fmla="*/ 114956 h 735565"/>
                  <a:gd name="connsiteX14" fmla="*/ 550622 w 874183"/>
                  <a:gd name="connsiteY14" fmla="*/ 8612 h 735565"/>
                  <a:gd name="connsiteX15" fmla="*/ 577622 w 874183"/>
                  <a:gd name="connsiteY15" fmla="*/ 896 h 7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4183" h="735565">
                    <a:moveTo>
                      <a:pt x="577622" y="896"/>
                    </a:moveTo>
                    <a:cubicBezTo>
                      <a:pt x="597810" y="-3077"/>
                      <a:pt x="600636" y="5556"/>
                      <a:pt x="613777" y="39170"/>
                    </a:cubicBezTo>
                    <a:cubicBezTo>
                      <a:pt x="648410" y="127586"/>
                      <a:pt x="681006" y="216410"/>
                      <a:pt x="715639" y="304826"/>
                    </a:cubicBezTo>
                    <a:cubicBezTo>
                      <a:pt x="724195" y="327237"/>
                      <a:pt x="734382" y="350461"/>
                      <a:pt x="738863" y="375315"/>
                    </a:cubicBezTo>
                    <a:cubicBezTo>
                      <a:pt x="746198" y="410763"/>
                      <a:pt x="762903" y="442545"/>
                      <a:pt x="775534" y="475955"/>
                    </a:cubicBezTo>
                    <a:cubicBezTo>
                      <a:pt x="799980" y="541962"/>
                      <a:pt x="824835" y="607561"/>
                      <a:pt x="850097" y="673161"/>
                    </a:cubicBezTo>
                    <a:lnTo>
                      <a:pt x="874183" y="735565"/>
                    </a:lnTo>
                    <a:lnTo>
                      <a:pt x="178915" y="735565"/>
                    </a:lnTo>
                    <a:lnTo>
                      <a:pt x="162731" y="687829"/>
                    </a:lnTo>
                    <a:cubicBezTo>
                      <a:pt x="128913" y="589226"/>
                      <a:pt x="97539" y="489401"/>
                      <a:pt x="60869" y="392021"/>
                    </a:cubicBezTo>
                    <a:cubicBezTo>
                      <a:pt x="45386" y="336607"/>
                      <a:pt x="23792" y="283639"/>
                      <a:pt x="6678" y="229041"/>
                    </a:cubicBezTo>
                    <a:cubicBezTo>
                      <a:pt x="-3101" y="198075"/>
                      <a:pt x="-6360" y="194409"/>
                      <a:pt x="27051" y="183814"/>
                    </a:cubicBezTo>
                    <a:cubicBezTo>
                      <a:pt x="30718" y="182593"/>
                      <a:pt x="34385" y="180148"/>
                      <a:pt x="38053" y="178518"/>
                    </a:cubicBezTo>
                    <a:cubicBezTo>
                      <a:pt x="104059" y="160997"/>
                      <a:pt x="168029" y="136144"/>
                      <a:pt x="232813" y="114956"/>
                    </a:cubicBezTo>
                    <a:cubicBezTo>
                      <a:pt x="338749" y="79915"/>
                      <a:pt x="445093" y="44468"/>
                      <a:pt x="550622" y="8612"/>
                    </a:cubicBezTo>
                    <a:cubicBezTo>
                      <a:pt x="562234" y="4945"/>
                      <a:pt x="570893" y="2220"/>
                      <a:pt x="577622" y="896"/>
                    </a:cubicBezTo>
                    <a:close/>
                  </a:path>
                </a:pathLst>
              </a:custGeom>
              <a:solidFill>
                <a:schemeClr val="bg1"/>
              </a:solidFill>
              <a:ln w="4251" cap="flat">
                <a:noFill/>
                <a:prstDash val="solid"/>
                <a:miter/>
              </a:ln>
            </p:spPr>
            <p:txBody>
              <a:bodyPr wrap="square" rtlCol="0" anchor="ctr">
                <a:noAutofit/>
              </a:bodyPr>
              <a:lstStyle/>
              <a:p>
                <a:endParaRPr lang="en-US"/>
              </a:p>
            </p:txBody>
          </p:sp>
          <p:sp>
            <p:nvSpPr>
              <p:cNvPr id="33" name="Freeform: Shape 141">
                <a:extLst>
                  <a:ext uri="{FF2B5EF4-FFF2-40B4-BE49-F238E27FC236}">
                    <a16:creationId xmlns:a16="http://schemas.microsoft.com/office/drawing/2014/main" id="{66475DE4-4B39-BF6B-21DF-182D97C409D8}"/>
                  </a:ext>
                </a:extLst>
              </p:cNvPr>
              <p:cNvSpPr/>
              <p:nvPr/>
            </p:nvSpPr>
            <p:spPr>
              <a:xfrm>
                <a:off x="4619223" y="6448563"/>
                <a:ext cx="779087" cy="407791"/>
              </a:xfrm>
              <a:custGeom>
                <a:avLst/>
                <a:gdLst>
                  <a:gd name="connsiteX0" fmla="*/ 220120 w 779087"/>
                  <a:gd name="connsiteY0" fmla="*/ 73 h 407791"/>
                  <a:gd name="connsiteX1" fmla="*/ 246502 w 779087"/>
                  <a:gd name="connsiteY1" fmla="*/ 9241 h 407791"/>
                  <a:gd name="connsiteX2" fmla="*/ 502380 w 779087"/>
                  <a:gd name="connsiteY2" fmla="*/ 128216 h 407791"/>
                  <a:gd name="connsiteX3" fmla="*/ 708550 w 779087"/>
                  <a:gd name="connsiteY3" fmla="*/ 223558 h 407791"/>
                  <a:gd name="connsiteX4" fmla="*/ 728921 w 779087"/>
                  <a:gd name="connsiteY4" fmla="*/ 239449 h 407791"/>
                  <a:gd name="connsiteX5" fmla="*/ 765591 w 779087"/>
                  <a:gd name="connsiteY5" fmla="*/ 255339 h 407791"/>
                  <a:gd name="connsiteX6" fmla="*/ 774556 w 779087"/>
                  <a:gd name="connsiteY6" fmla="*/ 282231 h 407791"/>
                  <a:gd name="connsiteX7" fmla="*/ 715066 w 779087"/>
                  <a:gd name="connsiteY7" fmla="*/ 407791 h 407791"/>
                  <a:gd name="connsiteX8" fmla="*/ 0 w 779087"/>
                  <a:gd name="connsiteY8" fmla="*/ 407791 h 407791"/>
                  <a:gd name="connsiteX9" fmla="*/ 129565 w 779087"/>
                  <a:gd name="connsiteY9" fmla="*/ 158774 h 407791"/>
                  <a:gd name="connsiteX10" fmla="*/ 204128 w 779087"/>
                  <a:gd name="connsiteY10" fmla="*/ 14130 h 407791"/>
                  <a:gd name="connsiteX11" fmla="*/ 220120 w 779087"/>
                  <a:gd name="connsiteY11" fmla="*/ 73 h 40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9087" h="407791">
                    <a:moveTo>
                      <a:pt x="220120" y="73"/>
                    </a:moveTo>
                    <a:cubicBezTo>
                      <a:pt x="225519" y="-539"/>
                      <a:pt x="232649" y="2721"/>
                      <a:pt x="246502" y="9241"/>
                    </a:cubicBezTo>
                    <a:cubicBezTo>
                      <a:pt x="332067" y="48356"/>
                      <a:pt x="416815" y="89101"/>
                      <a:pt x="502380" y="128216"/>
                    </a:cubicBezTo>
                    <a:cubicBezTo>
                      <a:pt x="571239" y="159589"/>
                      <a:pt x="639690" y="192593"/>
                      <a:pt x="708550" y="223558"/>
                    </a:cubicBezTo>
                    <a:cubicBezTo>
                      <a:pt x="717105" y="227225"/>
                      <a:pt x="726070" y="229670"/>
                      <a:pt x="728921" y="239449"/>
                    </a:cubicBezTo>
                    <a:cubicBezTo>
                      <a:pt x="741145" y="244746"/>
                      <a:pt x="752960" y="251265"/>
                      <a:pt x="765591" y="255339"/>
                    </a:cubicBezTo>
                    <a:cubicBezTo>
                      <a:pt x="781890" y="260636"/>
                      <a:pt x="781483" y="268378"/>
                      <a:pt x="774556" y="282231"/>
                    </a:cubicBezTo>
                    <a:lnTo>
                      <a:pt x="715066" y="407791"/>
                    </a:lnTo>
                    <a:lnTo>
                      <a:pt x="0" y="407791"/>
                    </a:lnTo>
                    <a:lnTo>
                      <a:pt x="129565" y="158774"/>
                    </a:lnTo>
                    <a:cubicBezTo>
                      <a:pt x="154826" y="110695"/>
                      <a:pt x="180088" y="62616"/>
                      <a:pt x="204128" y="14130"/>
                    </a:cubicBezTo>
                    <a:cubicBezTo>
                      <a:pt x="211055" y="5166"/>
                      <a:pt x="214722" y="684"/>
                      <a:pt x="220120" y="73"/>
                    </a:cubicBezTo>
                    <a:close/>
                  </a:path>
                </a:pathLst>
              </a:custGeom>
              <a:solidFill>
                <a:schemeClr val="bg1"/>
              </a:solidFill>
              <a:ln w="4251" cap="flat">
                <a:noFill/>
                <a:prstDash val="solid"/>
                <a:miter/>
              </a:ln>
            </p:spPr>
            <p:txBody>
              <a:bodyPr wrap="square" rtlCol="0" anchor="ctr">
                <a:noAutofit/>
              </a:bodyPr>
              <a:lstStyle/>
              <a:p>
                <a:endParaRPr lang="en-US"/>
              </a:p>
            </p:txBody>
          </p:sp>
          <p:sp>
            <p:nvSpPr>
              <p:cNvPr id="34" name="Freeform: Shape 149">
                <a:extLst>
                  <a:ext uri="{FF2B5EF4-FFF2-40B4-BE49-F238E27FC236}">
                    <a16:creationId xmlns:a16="http://schemas.microsoft.com/office/drawing/2014/main" id="{65EA5A56-F2A7-DC72-1770-F8F5463479B9}"/>
                  </a:ext>
                </a:extLst>
              </p:cNvPr>
              <p:cNvSpPr/>
              <p:nvPr/>
            </p:nvSpPr>
            <p:spPr>
              <a:xfrm>
                <a:off x="4863278" y="5024451"/>
                <a:ext cx="2453282" cy="1663969"/>
              </a:xfrm>
              <a:custGeom>
                <a:avLst/>
                <a:gdLst>
                  <a:gd name="connsiteX0" fmla="*/ 532166 w 2453282"/>
                  <a:gd name="connsiteY0" fmla="*/ 402375 h 1663969"/>
                  <a:gd name="connsiteX1" fmla="*/ 574910 w 2453282"/>
                  <a:gd name="connsiteY1" fmla="*/ 445291 h 1663969"/>
                  <a:gd name="connsiteX2" fmla="*/ 561465 w 2453282"/>
                  <a:gd name="connsiteY2" fmla="*/ 514150 h 1663969"/>
                  <a:gd name="connsiteX3" fmla="*/ 489753 w 2453282"/>
                  <a:gd name="connsiteY3" fmla="*/ 661646 h 1663969"/>
                  <a:gd name="connsiteX4" fmla="*/ 455935 w 2453282"/>
                  <a:gd name="connsiteY4" fmla="*/ 913450 h 1663969"/>
                  <a:gd name="connsiteX5" fmla="*/ 455935 w 2453282"/>
                  <a:gd name="connsiteY5" fmla="*/ 948898 h 1663969"/>
                  <a:gd name="connsiteX6" fmla="*/ 565946 w 2453282"/>
                  <a:gd name="connsiteY6" fmla="*/ 741914 h 1663969"/>
                  <a:gd name="connsiteX7" fmla="*/ 622989 w 2453282"/>
                  <a:gd name="connsiteY7" fmla="*/ 553672 h 1663969"/>
                  <a:gd name="connsiteX8" fmla="*/ 653141 w 2453282"/>
                  <a:gd name="connsiteY8" fmla="*/ 499074 h 1663969"/>
                  <a:gd name="connsiteX9" fmla="*/ 711406 w 2453282"/>
                  <a:gd name="connsiteY9" fmla="*/ 480739 h 1663969"/>
                  <a:gd name="connsiteX10" fmla="*/ 736667 w 2453282"/>
                  <a:gd name="connsiteY10" fmla="*/ 527595 h 1663969"/>
                  <a:gd name="connsiteX11" fmla="*/ 718739 w 2453282"/>
                  <a:gd name="connsiteY11" fmla="*/ 674277 h 1663969"/>
                  <a:gd name="connsiteX12" fmla="*/ 650289 w 2453282"/>
                  <a:gd name="connsiteY12" fmla="*/ 970899 h 1663969"/>
                  <a:gd name="connsiteX13" fmla="*/ 595282 w 2453282"/>
                  <a:gd name="connsiteY13" fmla="*/ 1278931 h 1663969"/>
                  <a:gd name="connsiteX14" fmla="*/ 595282 w 2453282"/>
                  <a:gd name="connsiteY14" fmla="*/ 1287080 h 1663969"/>
                  <a:gd name="connsiteX15" fmla="*/ 602617 w 2453282"/>
                  <a:gd name="connsiteY15" fmla="*/ 1276079 h 1663969"/>
                  <a:gd name="connsiteX16" fmla="*/ 709776 w 2453282"/>
                  <a:gd name="connsiteY16" fmla="*/ 1009607 h 1663969"/>
                  <a:gd name="connsiteX17" fmla="*/ 828751 w 2453282"/>
                  <a:gd name="connsiteY17" fmla="*/ 915487 h 1663969"/>
                  <a:gd name="connsiteX18" fmla="*/ 880905 w 2453282"/>
                  <a:gd name="connsiteY18" fmla="*/ 919154 h 1663969"/>
                  <a:gd name="connsiteX19" fmla="*/ 891498 w 2453282"/>
                  <a:gd name="connsiteY19" fmla="*/ 941971 h 1663969"/>
                  <a:gd name="connsiteX20" fmla="*/ 774153 w 2453282"/>
                  <a:gd name="connsiteY20" fmla="*/ 1252039 h 1663969"/>
                  <a:gd name="connsiteX21" fmla="*/ 642954 w 2453282"/>
                  <a:gd name="connsiteY21" fmla="*/ 1508732 h 1663969"/>
                  <a:gd name="connsiteX22" fmla="*/ 585912 w 2453282"/>
                  <a:gd name="connsiteY22" fmla="*/ 1573516 h 1663969"/>
                  <a:gd name="connsiteX23" fmla="*/ 506052 w 2453282"/>
                  <a:gd name="connsiteY23" fmla="*/ 1650524 h 1663969"/>
                  <a:gd name="connsiteX24" fmla="*/ 484457 w 2453282"/>
                  <a:gd name="connsiteY24" fmla="*/ 1663969 h 1663969"/>
                  <a:gd name="connsiteX25" fmla="*/ 19557 w 2453282"/>
                  <a:gd name="connsiteY25" fmla="*/ 1447207 h 1663969"/>
                  <a:gd name="connsiteX26" fmla="*/ 0 w 2453282"/>
                  <a:gd name="connsiteY26" fmla="*/ 1437428 h 1663969"/>
                  <a:gd name="connsiteX27" fmla="*/ 13039 w 2453282"/>
                  <a:gd name="connsiteY27" fmla="*/ 1040574 h 1663969"/>
                  <a:gd name="connsiteX28" fmla="*/ 57450 w 2453282"/>
                  <a:gd name="connsiteY28" fmla="*/ 669795 h 1663969"/>
                  <a:gd name="connsiteX29" fmla="*/ 104714 w 2453282"/>
                  <a:gd name="connsiteY29" fmla="*/ 560599 h 1663969"/>
                  <a:gd name="connsiteX30" fmla="*/ 152793 w 2453282"/>
                  <a:gd name="connsiteY30" fmla="*/ 532485 h 1663969"/>
                  <a:gd name="connsiteX31" fmla="*/ 191909 w 2453282"/>
                  <a:gd name="connsiteY31" fmla="*/ 583009 h 1663969"/>
                  <a:gd name="connsiteX32" fmla="*/ 185389 w 2453282"/>
                  <a:gd name="connsiteY32" fmla="*/ 651460 h 1663969"/>
                  <a:gd name="connsiteX33" fmla="*/ 235913 w 2453282"/>
                  <a:gd name="connsiteY33" fmla="*/ 574453 h 1663969"/>
                  <a:gd name="connsiteX34" fmla="*/ 314551 w 2453282"/>
                  <a:gd name="connsiteY34" fmla="*/ 476257 h 1663969"/>
                  <a:gd name="connsiteX35" fmla="*/ 354888 w 2453282"/>
                  <a:gd name="connsiteY35" fmla="*/ 445698 h 1663969"/>
                  <a:gd name="connsiteX36" fmla="*/ 424154 w 2453282"/>
                  <a:gd name="connsiteY36" fmla="*/ 491741 h 1663969"/>
                  <a:gd name="connsiteX37" fmla="*/ 475900 w 2453282"/>
                  <a:gd name="connsiteY37" fmla="*/ 431845 h 1663969"/>
                  <a:gd name="connsiteX38" fmla="*/ 508496 w 2453282"/>
                  <a:gd name="connsiteY38" fmla="*/ 408213 h 1663969"/>
                  <a:gd name="connsiteX39" fmla="*/ 532166 w 2453282"/>
                  <a:gd name="connsiteY39" fmla="*/ 402375 h 1663969"/>
                  <a:gd name="connsiteX40" fmla="*/ 2040094 w 2453282"/>
                  <a:gd name="connsiteY40" fmla="*/ 1578 h 1663969"/>
                  <a:gd name="connsiteX41" fmla="*/ 2089803 w 2453282"/>
                  <a:gd name="connsiteY41" fmla="*/ 22358 h 1663969"/>
                  <a:gd name="connsiteX42" fmla="*/ 2134622 w 2453282"/>
                  <a:gd name="connsiteY42" fmla="*/ 98959 h 1663969"/>
                  <a:gd name="connsiteX43" fmla="*/ 2141957 w 2453282"/>
                  <a:gd name="connsiteY43" fmla="*/ 116071 h 1663969"/>
                  <a:gd name="connsiteX44" fmla="*/ 2172515 w 2453282"/>
                  <a:gd name="connsiteY44" fmla="*/ 73697 h 1663969"/>
                  <a:gd name="connsiteX45" fmla="*/ 2223854 w 2453282"/>
                  <a:gd name="connsiteY45" fmla="*/ 90810 h 1663969"/>
                  <a:gd name="connsiteX46" fmla="*/ 2273562 w 2453282"/>
                  <a:gd name="connsiteY46" fmla="*/ 167002 h 1663969"/>
                  <a:gd name="connsiteX47" fmla="*/ 2326530 w 2453282"/>
                  <a:gd name="connsiteY47" fmla="*/ 307164 h 1663969"/>
                  <a:gd name="connsiteX48" fmla="*/ 2333864 w 2453282"/>
                  <a:gd name="connsiteY48" fmla="*/ 328352 h 1663969"/>
                  <a:gd name="connsiteX49" fmla="*/ 2338346 w 2453282"/>
                  <a:gd name="connsiteY49" fmla="*/ 282718 h 1663969"/>
                  <a:gd name="connsiteX50" fmla="*/ 2350570 w 2453282"/>
                  <a:gd name="connsiteY50" fmla="*/ 250937 h 1663969"/>
                  <a:gd name="connsiteX51" fmla="*/ 2396611 w 2453282"/>
                  <a:gd name="connsiteY51" fmla="*/ 222823 h 1663969"/>
                  <a:gd name="connsiteX52" fmla="*/ 2432874 w 2453282"/>
                  <a:gd name="connsiteY52" fmla="*/ 257049 h 1663969"/>
                  <a:gd name="connsiteX53" fmla="*/ 2453247 w 2453282"/>
                  <a:gd name="connsiteY53" fmla="*/ 394766 h 1663969"/>
                  <a:gd name="connsiteX54" fmla="*/ 2414132 w 2453282"/>
                  <a:gd name="connsiteY54" fmla="*/ 698723 h 1663969"/>
                  <a:gd name="connsiteX55" fmla="*/ 2327346 w 2453282"/>
                  <a:gd name="connsiteY55" fmla="*/ 1097208 h 1663969"/>
                  <a:gd name="connsiteX56" fmla="*/ 2326123 w 2453282"/>
                  <a:gd name="connsiteY56" fmla="*/ 1107393 h 1663969"/>
                  <a:gd name="connsiteX57" fmla="*/ 2176590 w 2453282"/>
                  <a:gd name="connsiteY57" fmla="*/ 1159140 h 1663969"/>
                  <a:gd name="connsiteX58" fmla="*/ 1839222 w 2453282"/>
                  <a:gd name="connsiteY58" fmla="*/ 1271596 h 1663969"/>
                  <a:gd name="connsiteX59" fmla="*/ 1813146 w 2453282"/>
                  <a:gd name="connsiteY59" fmla="*/ 1276892 h 1663969"/>
                  <a:gd name="connsiteX60" fmla="*/ 1672983 w 2453282"/>
                  <a:gd name="connsiteY60" fmla="*/ 1034868 h 1663969"/>
                  <a:gd name="connsiteX61" fmla="*/ 1617570 w 2453282"/>
                  <a:gd name="connsiteY61" fmla="*/ 796918 h 1663969"/>
                  <a:gd name="connsiteX62" fmla="*/ 1597198 w 2453282"/>
                  <a:gd name="connsiteY62" fmla="*/ 527187 h 1663969"/>
                  <a:gd name="connsiteX63" fmla="*/ 1579270 w 2453282"/>
                  <a:gd name="connsiteY63" fmla="*/ 442031 h 1663969"/>
                  <a:gd name="connsiteX64" fmla="*/ 1598013 w 2453282"/>
                  <a:gd name="connsiteY64" fmla="*/ 416768 h 1663969"/>
                  <a:gd name="connsiteX65" fmla="*/ 1695801 w 2453282"/>
                  <a:gd name="connsiteY65" fmla="*/ 466478 h 1663969"/>
                  <a:gd name="connsiteX66" fmla="*/ 1752029 w 2453282"/>
                  <a:gd name="connsiteY66" fmla="*/ 612344 h 1663969"/>
                  <a:gd name="connsiteX67" fmla="*/ 1772808 w 2453282"/>
                  <a:gd name="connsiteY67" fmla="*/ 812401 h 1663969"/>
                  <a:gd name="connsiteX68" fmla="*/ 1777290 w 2453282"/>
                  <a:gd name="connsiteY68" fmla="*/ 842145 h 1663969"/>
                  <a:gd name="connsiteX69" fmla="*/ 1787883 w 2453282"/>
                  <a:gd name="connsiteY69" fmla="*/ 761878 h 1663969"/>
                  <a:gd name="connsiteX70" fmla="*/ 1809886 w 2453282"/>
                  <a:gd name="connsiteY70" fmla="*/ 251751 h 1663969"/>
                  <a:gd name="connsiteX71" fmla="*/ 1824962 w 2453282"/>
                  <a:gd name="connsiteY71" fmla="*/ 92032 h 1663969"/>
                  <a:gd name="connsiteX72" fmla="*/ 1834741 w 2453282"/>
                  <a:gd name="connsiteY72" fmla="*/ 61066 h 1663969"/>
                  <a:gd name="connsiteX73" fmla="*/ 1906859 w 2453282"/>
                  <a:gd name="connsiteY73" fmla="*/ 50065 h 1663969"/>
                  <a:gd name="connsiteX74" fmla="*/ 1934972 w 2453282"/>
                  <a:gd name="connsiteY74" fmla="*/ 135222 h 1663969"/>
                  <a:gd name="connsiteX75" fmla="*/ 1943529 w 2453282"/>
                  <a:gd name="connsiteY75" fmla="*/ 336501 h 1663969"/>
                  <a:gd name="connsiteX76" fmla="*/ 1996905 w 2453282"/>
                  <a:gd name="connsiteY76" fmla="*/ 549597 h 1663969"/>
                  <a:gd name="connsiteX77" fmla="*/ 2040094 w 2453282"/>
                  <a:gd name="connsiteY77" fmla="*/ 305942 h 1663969"/>
                  <a:gd name="connsiteX78" fmla="*/ 2006683 w 2453282"/>
                  <a:gd name="connsiteY78" fmla="*/ 122183 h 1663969"/>
                  <a:gd name="connsiteX79" fmla="*/ 2003424 w 2453282"/>
                  <a:gd name="connsiteY79" fmla="*/ 43953 h 1663969"/>
                  <a:gd name="connsiteX80" fmla="*/ 2040094 w 2453282"/>
                  <a:gd name="connsiteY80" fmla="*/ 1578 h 166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53282" h="1663969">
                    <a:moveTo>
                      <a:pt x="532166" y="402375"/>
                    </a:moveTo>
                    <a:cubicBezTo>
                      <a:pt x="554436" y="402126"/>
                      <a:pt x="571549" y="418093"/>
                      <a:pt x="574910" y="445291"/>
                    </a:cubicBezTo>
                    <a:cubicBezTo>
                      <a:pt x="577762" y="469738"/>
                      <a:pt x="571650" y="492555"/>
                      <a:pt x="561465" y="514150"/>
                    </a:cubicBezTo>
                    <a:cubicBezTo>
                      <a:pt x="537833" y="563451"/>
                      <a:pt x="512164" y="611938"/>
                      <a:pt x="489753" y="661646"/>
                    </a:cubicBezTo>
                    <a:cubicBezTo>
                      <a:pt x="454305" y="741914"/>
                      <a:pt x="453898" y="827478"/>
                      <a:pt x="455935" y="913450"/>
                    </a:cubicBezTo>
                    <a:cubicBezTo>
                      <a:pt x="456342" y="923228"/>
                      <a:pt x="455935" y="933414"/>
                      <a:pt x="455935" y="948898"/>
                    </a:cubicBezTo>
                    <a:cubicBezTo>
                      <a:pt x="503606" y="881261"/>
                      <a:pt x="542722" y="815662"/>
                      <a:pt x="565946" y="741914"/>
                    </a:cubicBezTo>
                    <a:cubicBezTo>
                      <a:pt x="585504" y="679166"/>
                      <a:pt x="603840" y="616419"/>
                      <a:pt x="622989" y="553672"/>
                    </a:cubicBezTo>
                    <a:cubicBezTo>
                      <a:pt x="629101" y="533707"/>
                      <a:pt x="638065" y="514557"/>
                      <a:pt x="653141" y="499074"/>
                    </a:cubicBezTo>
                    <a:cubicBezTo>
                      <a:pt x="669031" y="482369"/>
                      <a:pt x="688181" y="472590"/>
                      <a:pt x="711406" y="480739"/>
                    </a:cubicBezTo>
                    <a:cubicBezTo>
                      <a:pt x="733001" y="488481"/>
                      <a:pt x="735445" y="508853"/>
                      <a:pt x="736667" y="527595"/>
                    </a:cubicBezTo>
                    <a:cubicBezTo>
                      <a:pt x="740334" y="577304"/>
                      <a:pt x="729741" y="626198"/>
                      <a:pt x="718739" y="674277"/>
                    </a:cubicBezTo>
                    <a:cubicBezTo>
                      <a:pt x="696330" y="773287"/>
                      <a:pt x="671069" y="871482"/>
                      <a:pt x="650289" y="970899"/>
                    </a:cubicBezTo>
                    <a:cubicBezTo>
                      <a:pt x="629101" y="1072762"/>
                      <a:pt x="611173" y="1175846"/>
                      <a:pt x="595282" y="1278931"/>
                    </a:cubicBezTo>
                    <a:cubicBezTo>
                      <a:pt x="594876" y="1281375"/>
                      <a:pt x="595282" y="1284227"/>
                      <a:pt x="595282" y="1287080"/>
                    </a:cubicBezTo>
                    <a:cubicBezTo>
                      <a:pt x="601802" y="1285857"/>
                      <a:pt x="601394" y="1280560"/>
                      <a:pt x="602617" y="1276079"/>
                    </a:cubicBezTo>
                    <a:cubicBezTo>
                      <a:pt x="633583" y="1185217"/>
                      <a:pt x="660474" y="1092727"/>
                      <a:pt x="709776" y="1009607"/>
                    </a:cubicBezTo>
                    <a:cubicBezTo>
                      <a:pt x="737075" y="963566"/>
                      <a:pt x="772930" y="926895"/>
                      <a:pt x="828751" y="915487"/>
                    </a:cubicBezTo>
                    <a:cubicBezTo>
                      <a:pt x="846678" y="911819"/>
                      <a:pt x="864199" y="913857"/>
                      <a:pt x="880905" y="919154"/>
                    </a:cubicBezTo>
                    <a:cubicBezTo>
                      <a:pt x="891090" y="922414"/>
                      <a:pt x="899240" y="928524"/>
                      <a:pt x="891498" y="941971"/>
                    </a:cubicBezTo>
                    <a:cubicBezTo>
                      <a:pt x="834048" y="1038536"/>
                      <a:pt x="810009" y="1147732"/>
                      <a:pt x="774153" y="1252039"/>
                    </a:cubicBezTo>
                    <a:cubicBezTo>
                      <a:pt x="742779" y="1344123"/>
                      <a:pt x="704886" y="1432539"/>
                      <a:pt x="642954" y="1508732"/>
                    </a:cubicBezTo>
                    <a:cubicBezTo>
                      <a:pt x="623804" y="1530327"/>
                      <a:pt x="605061" y="1551921"/>
                      <a:pt x="585912" y="1573516"/>
                    </a:cubicBezTo>
                    <a:cubicBezTo>
                      <a:pt x="559427" y="1599185"/>
                      <a:pt x="532536" y="1625261"/>
                      <a:pt x="506052" y="1650524"/>
                    </a:cubicBezTo>
                    <a:cubicBezTo>
                      <a:pt x="499940" y="1656636"/>
                      <a:pt x="494236" y="1663969"/>
                      <a:pt x="484457" y="1663969"/>
                    </a:cubicBezTo>
                    <a:cubicBezTo>
                      <a:pt x="329626" y="1591851"/>
                      <a:pt x="174388" y="1519733"/>
                      <a:pt x="19557" y="1447207"/>
                    </a:cubicBezTo>
                    <a:cubicBezTo>
                      <a:pt x="13446" y="1443947"/>
                      <a:pt x="6520" y="1440688"/>
                      <a:pt x="0" y="1437428"/>
                    </a:cubicBezTo>
                    <a:cubicBezTo>
                      <a:pt x="3260" y="1305007"/>
                      <a:pt x="4889" y="1172994"/>
                      <a:pt x="13039" y="1040574"/>
                    </a:cubicBezTo>
                    <a:cubicBezTo>
                      <a:pt x="20780" y="916302"/>
                      <a:pt x="26077" y="791215"/>
                      <a:pt x="57450" y="669795"/>
                    </a:cubicBezTo>
                    <a:cubicBezTo>
                      <a:pt x="67229" y="631087"/>
                      <a:pt x="81083" y="593602"/>
                      <a:pt x="104714" y="560599"/>
                    </a:cubicBezTo>
                    <a:cubicBezTo>
                      <a:pt x="116530" y="543894"/>
                      <a:pt x="130384" y="529633"/>
                      <a:pt x="152793" y="532485"/>
                    </a:cubicBezTo>
                    <a:cubicBezTo>
                      <a:pt x="169092" y="534522"/>
                      <a:pt x="188649" y="561006"/>
                      <a:pt x="191909" y="583009"/>
                    </a:cubicBezTo>
                    <a:cubicBezTo>
                      <a:pt x="195168" y="606233"/>
                      <a:pt x="190686" y="628643"/>
                      <a:pt x="185389" y="651460"/>
                    </a:cubicBezTo>
                    <a:cubicBezTo>
                      <a:pt x="202094" y="625791"/>
                      <a:pt x="218800" y="599714"/>
                      <a:pt x="235913" y="574453"/>
                    </a:cubicBezTo>
                    <a:cubicBezTo>
                      <a:pt x="259545" y="539411"/>
                      <a:pt x="284400" y="506001"/>
                      <a:pt x="314551" y="476257"/>
                    </a:cubicBezTo>
                    <a:cubicBezTo>
                      <a:pt x="326774" y="464034"/>
                      <a:pt x="340220" y="453847"/>
                      <a:pt x="354888" y="445698"/>
                    </a:cubicBezTo>
                    <a:cubicBezTo>
                      <a:pt x="394004" y="424918"/>
                      <a:pt x="425784" y="445291"/>
                      <a:pt x="424154" y="491741"/>
                    </a:cubicBezTo>
                    <a:cubicBezTo>
                      <a:pt x="442489" y="470961"/>
                      <a:pt x="456750" y="449366"/>
                      <a:pt x="475900" y="431845"/>
                    </a:cubicBezTo>
                    <a:cubicBezTo>
                      <a:pt x="486086" y="422881"/>
                      <a:pt x="496273" y="413917"/>
                      <a:pt x="508496" y="408213"/>
                    </a:cubicBezTo>
                    <a:cubicBezTo>
                      <a:pt x="516747" y="404343"/>
                      <a:pt x="524743" y="402458"/>
                      <a:pt x="532166" y="402375"/>
                    </a:cubicBezTo>
                    <a:close/>
                    <a:moveTo>
                      <a:pt x="2040094" y="1578"/>
                    </a:moveTo>
                    <a:cubicBezTo>
                      <a:pt x="2061282" y="-4533"/>
                      <a:pt x="2076358" y="8098"/>
                      <a:pt x="2089803" y="22358"/>
                    </a:cubicBezTo>
                    <a:cubicBezTo>
                      <a:pt x="2110175" y="44768"/>
                      <a:pt x="2121991" y="72067"/>
                      <a:pt x="2134622" y="98959"/>
                    </a:cubicBezTo>
                    <a:cubicBezTo>
                      <a:pt x="2136659" y="103440"/>
                      <a:pt x="2138696" y="108330"/>
                      <a:pt x="2141957" y="116071"/>
                    </a:cubicBezTo>
                    <a:cubicBezTo>
                      <a:pt x="2143994" y="93662"/>
                      <a:pt x="2154179" y="79401"/>
                      <a:pt x="2172515" y="73697"/>
                    </a:cubicBezTo>
                    <a:cubicBezTo>
                      <a:pt x="2192887" y="67993"/>
                      <a:pt x="2209593" y="76142"/>
                      <a:pt x="2223854" y="90810"/>
                    </a:cubicBezTo>
                    <a:cubicBezTo>
                      <a:pt x="2245855" y="112811"/>
                      <a:pt x="2260524" y="139296"/>
                      <a:pt x="2273562" y="167002"/>
                    </a:cubicBezTo>
                    <a:cubicBezTo>
                      <a:pt x="2294750" y="212230"/>
                      <a:pt x="2311047" y="259494"/>
                      <a:pt x="2326530" y="307164"/>
                    </a:cubicBezTo>
                    <a:cubicBezTo>
                      <a:pt x="2328567" y="313276"/>
                      <a:pt x="2330605" y="319388"/>
                      <a:pt x="2333864" y="328352"/>
                    </a:cubicBezTo>
                    <a:cubicBezTo>
                      <a:pt x="2335494" y="310831"/>
                      <a:pt x="2336717" y="296571"/>
                      <a:pt x="2338346" y="282718"/>
                    </a:cubicBezTo>
                    <a:cubicBezTo>
                      <a:pt x="2339976" y="271310"/>
                      <a:pt x="2343643" y="260308"/>
                      <a:pt x="2350570" y="250937"/>
                    </a:cubicBezTo>
                    <a:cubicBezTo>
                      <a:pt x="2361978" y="235046"/>
                      <a:pt x="2376239" y="221193"/>
                      <a:pt x="2396611" y="222823"/>
                    </a:cubicBezTo>
                    <a:cubicBezTo>
                      <a:pt x="2416577" y="224046"/>
                      <a:pt x="2425948" y="240343"/>
                      <a:pt x="2432874" y="257049"/>
                    </a:cubicBezTo>
                    <a:cubicBezTo>
                      <a:pt x="2450802" y="301460"/>
                      <a:pt x="2453654" y="347910"/>
                      <a:pt x="2453247" y="394766"/>
                    </a:cubicBezTo>
                    <a:cubicBezTo>
                      <a:pt x="2451617" y="497443"/>
                      <a:pt x="2432874" y="598083"/>
                      <a:pt x="2414132" y="698723"/>
                    </a:cubicBezTo>
                    <a:cubicBezTo>
                      <a:pt x="2389278" y="832366"/>
                      <a:pt x="2359126" y="965195"/>
                      <a:pt x="2327346" y="1097208"/>
                    </a:cubicBezTo>
                    <a:cubicBezTo>
                      <a:pt x="2326530" y="1100467"/>
                      <a:pt x="2326530" y="1104135"/>
                      <a:pt x="2326123" y="1107393"/>
                    </a:cubicBezTo>
                    <a:cubicBezTo>
                      <a:pt x="2276414" y="1124507"/>
                      <a:pt x="2226706" y="1142434"/>
                      <a:pt x="2176590" y="1159140"/>
                    </a:cubicBezTo>
                    <a:cubicBezTo>
                      <a:pt x="2064134" y="1197032"/>
                      <a:pt x="1951678" y="1234517"/>
                      <a:pt x="1839222" y="1271596"/>
                    </a:cubicBezTo>
                    <a:cubicBezTo>
                      <a:pt x="1831074" y="1275263"/>
                      <a:pt x="1822924" y="1282189"/>
                      <a:pt x="1813146" y="1276892"/>
                    </a:cubicBezTo>
                    <a:cubicBezTo>
                      <a:pt x="1763030" y="1198255"/>
                      <a:pt x="1711283" y="1120432"/>
                      <a:pt x="1672983" y="1034868"/>
                    </a:cubicBezTo>
                    <a:cubicBezTo>
                      <a:pt x="1639165" y="959083"/>
                      <a:pt x="1623682" y="879223"/>
                      <a:pt x="1617570" y="796918"/>
                    </a:cubicBezTo>
                    <a:cubicBezTo>
                      <a:pt x="1611051" y="706872"/>
                      <a:pt x="1605347" y="616826"/>
                      <a:pt x="1597198" y="527187"/>
                    </a:cubicBezTo>
                    <a:cubicBezTo>
                      <a:pt x="1594754" y="498259"/>
                      <a:pt x="1585790" y="470144"/>
                      <a:pt x="1579270" y="442031"/>
                    </a:cubicBezTo>
                    <a:cubicBezTo>
                      <a:pt x="1574789" y="422880"/>
                      <a:pt x="1578048" y="416768"/>
                      <a:pt x="1598013" y="416768"/>
                    </a:cubicBezTo>
                    <a:cubicBezTo>
                      <a:pt x="1639165" y="416768"/>
                      <a:pt x="1670539" y="435919"/>
                      <a:pt x="1695801" y="466478"/>
                    </a:cubicBezTo>
                    <a:cubicBezTo>
                      <a:pt x="1730841" y="508852"/>
                      <a:pt x="1742250" y="560191"/>
                      <a:pt x="1752029" y="612344"/>
                    </a:cubicBezTo>
                    <a:cubicBezTo>
                      <a:pt x="1763844" y="678351"/>
                      <a:pt x="1768734" y="745580"/>
                      <a:pt x="1772808" y="812401"/>
                    </a:cubicBezTo>
                    <a:cubicBezTo>
                      <a:pt x="1773623" y="822587"/>
                      <a:pt x="1774846" y="832366"/>
                      <a:pt x="1777290" y="842145"/>
                    </a:cubicBezTo>
                    <a:cubicBezTo>
                      <a:pt x="1785031" y="816068"/>
                      <a:pt x="1785847" y="788769"/>
                      <a:pt x="1787883" y="761878"/>
                    </a:cubicBezTo>
                    <a:cubicBezTo>
                      <a:pt x="1802552" y="591972"/>
                      <a:pt x="1809886" y="422066"/>
                      <a:pt x="1809886" y="251751"/>
                    </a:cubicBezTo>
                    <a:cubicBezTo>
                      <a:pt x="1809886" y="198376"/>
                      <a:pt x="1811923" y="144593"/>
                      <a:pt x="1824962" y="92032"/>
                    </a:cubicBezTo>
                    <a:cubicBezTo>
                      <a:pt x="1827406" y="81438"/>
                      <a:pt x="1830258" y="70845"/>
                      <a:pt x="1834741" y="61066"/>
                    </a:cubicBezTo>
                    <a:cubicBezTo>
                      <a:pt x="1850223" y="28063"/>
                      <a:pt x="1881190" y="23173"/>
                      <a:pt x="1906859" y="50065"/>
                    </a:cubicBezTo>
                    <a:cubicBezTo>
                      <a:pt x="1929269" y="73697"/>
                      <a:pt x="1933343" y="104663"/>
                      <a:pt x="1934972" y="135222"/>
                    </a:cubicBezTo>
                    <a:cubicBezTo>
                      <a:pt x="1938639" y="202043"/>
                      <a:pt x="1939455" y="269272"/>
                      <a:pt x="1943529" y="336501"/>
                    </a:cubicBezTo>
                    <a:cubicBezTo>
                      <a:pt x="1948011" y="409027"/>
                      <a:pt x="1969606" y="477886"/>
                      <a:pt x="1996905" y="549597"/>
                    </a:cubicBezTo>
                    <a:cubicBezTo>
                      <a:pt x="2020945" y="466885"/>
                      <a:pt x="2043762" y="388654"/>
                      <a:pt x="2040094" y="305942"/>
                    </a:cubicBezTo>
                    <a:cubicBezTo>
                      <a:pt x="2037242" y="243195"/>
                      <a:pt x="2019314" y="183300"/>
                      <a:pt x="2006683" y="122183"/>
                    </a:cubicBezTo>
                    <a:cubicBezTo>
                      <a:pt x="2001387" y="96106"/>
                      <a:pt x="1996090" y="70437"/>
                      <a:pt x="2003424" y="43953"/>
                    </a:cubicBezTo>
                    <a:cubicBezTo>
                      <a:pt x="2009128" y="23581"/>
                      <a:pt x="2019314" y="7690"/>
                      <a:pt x="2040094" y="1578"/>
                    </a:cubicBezTo>
                    <a:close/>
                  </a:path>
                </a:pathLst>
              </a:custGeom>
              <a:solidFill>
                <a:srgbClr val="FDCA93"/>
              </a:solidFill>
              <a:ln w="4251" cap="flat">
                <a:noFill/>
                <a:prstDash val="solid"/>
                <a:miter/>
              </a:ln>
            </p:spPr>
            <p:txBody>
              <a:bodyPr wrap="square" rtlCol="0" anchor="ctr">
                <a:noAutofit/>
              </a:bodyPr>
              <a:lstStyle/>
              <a:p>
                <a:endParaRPr lang="en-US"/>
              </a:p>
            </p:txBody>
          </p:sp>
          <p:sp>
            <p:nvSpPr>
              <p:cNvPr id="35" name="Freeform: Shape 59">
                <a:extLst>
                  <a:ext uri="{FF2B5EF4-FFF2-40B4-BE49-F238E27FC236}">
                    <a16:creationId xmlns:a16="http://schemas.microsoft.com/office/drawing/2014/main" id="{91CFDD7C-58AB-B014-2F42-B1D4F57E0C3F}"/>
                  </a:ext>
                </a:extLst>
              </p:cNvPr>
              <p:cNvSpPr/>
              <p:nvPr/>
            </p:nvSpPr>
            <p:spPr>
              <a:xfrm>
                <a:off x="4805835" y="3545770"/>
                <a:ext cx="2650044" cy="1059772"/>
              </a:xfrm>
              <a:custGeom>
                <a:avLst/>
                <a:gdLst>
                  <a:gd name="connsiteX0" fmla="*/ 2748080 w 2769805"/>
                  <a:gd name="connsiteY0" fmla="*/ 0 h 1107666"/>
                  <a:gd name="connsiteX1" fmla="*/ 2769374 w 2769805"/>
                  <a:gd name="connsiteY1" fmla="*/ 22571 h 1107666"/>
                  <a:gd name="connsiteX2" fmla="*/ 2667167 w 2769805"/>
                  <a:gd name="connsiteY2" fmla="*/ 1082541 h 1107666"/>
                  <a:gd name="connsiteX3" fmla="*/ 2647577 w 2769805"/>
                  <a:gd name="connsiteY3" fmla="*/ 1101279 h 1107666"/>
                  <a:gd name="connsiteX4" fmla="*/ 135843 w 2769805"/>
                  <a:gd name="connsiteY4" fmla="*/ 1107667 h 1107666"/>
                  <a:gd name="connsiteX5" fmla="*/ 110717 w 2769805"/>
                  <a:gd name="connsiteY5" fmla="*/ 1085096 h 1107666"/>
                  <a:gd name="connsiteX6" fmla="*/ 5529 w 2769805"/>
                  <a:gd name="connsiteY6" fmla="*/ 48974 h 1107666"/>
                  <a:gd name="connsiteX7" fmla="*/ 3826 w 2769805"/>
                  <a:gd name="connsiteY7" fmla="*/ 11072 h 1107666"/>
                  <a:gd name="connsiteX8" fmla="*/ 43005 w 2769805"/>
                  <a:gd name="connsiteY8" fmla="*/ 8091 h 1107666"/>
                  <a:gd name="connsiteX9" fmla="*/ 2748080 w 2769805"/>
                  <a:gd name="connsiteY9" fmla="*/ 0 h 110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9805" h="1107666">
                    <a:moveTo>
                      <a:pt x="2748080" y="0"/>
                    </a:moveTo>
                    <a:cubicBezTo>
                      <a:pt x="2765966" y="0"/>
                      <a:pt x="2771503" y="2129"/>
                      <a:pt x="2769374" y="22571"/>
                    </a:cubicBezTo>
                    <a:cubicBezTo>
                      <a:pt x="2758301" y="121797"/>
                      <a:pt x="2671851" y="1019088"/>
                      <a:pt x="2667167" y="1082541"/>
                    </a:cubicBezTo>
                    <a:cubicBezTo>
                      <a:pt x="2665889" y="1097446"/>
                      <a:pt x="2662056" y="1101279"/>
                      <a:pt x="2647577" y="1101279"/>
                    </a:cubicBezTo>
                    <a:cubicBezTo>
                      <a:pt x="2514282" y="1101279"/>
                      <a:pt x="256362" y="1106815"/>
                      <a:pt x="135843" y="1107667"/>
                    </a:cubicBezTo>
                    <a:cubicBezTo>
                      <a:pt x="118382" y="1107667"/>
                      <a:pt x="112420" y="1104260"/>
                      <a:pt x="110717" y="1085096"/>
                    </a:cubicBezTo>
                    <a:cubicBezTo>
                      <a:pt x="103051" y="994814"/>
                      <a:pt x="14046" y="140109"/>
                      <a:pt x="5529" y="48974"/>
                    </a:cubicBezTo>
                    <a:cubicBezTo>
                      <a:pt x="4251" y="36198"/>
                      <a:pt x="-5118" y="18738"/>
                      <a:pt x="3826" y="11072"/>
                    </a:cubicBezTo>
                    <a:cubicBezTo>
                      <a:pt x="11917" y="4259"/>
                      <a:pt x="29377" y="8517"/>
                      <a:pt x="43005" y="8091"/>
                    </a:cubicBezTo>
                    <a:cubicBezTo>
                      <a:pt x="111569" y="8091"/>
                      <a:pt x="2492563" y="1703"/>
                      <a:pt x="2748080" y="0"/>
                    </a:cubicBezTo>
                    <a:close/>
                  </a:path>
                </a:pathLst>
              </a:custGeom>
              <a:solidFill>
                <a:schemeClr val="accent4"/>
              </a:solidFill>
              <a:ln w="4251" cap="flat">
                <a:noFill/>
                <a:prstDash val="solid"/>
                <a:miter/>
              </a:ln>
            </p:spPr>
            <p:txBody>
              <a:bodyPr rtlCol="0" anchor="ctr"/>
              <a:lstStyle/>
              <a:p>
                <a:endParaRPr lang="en-US"/>
              </a:p>
            </p:txBody>
          </p:sp>
          <p:sp>
            <p:nvSpPr>
              <p:cNvPr id="36" name="Freeform: Shape 153">
                <a:extLst>
                  <a:ext uri="{FF2B5EF4-FFF2-40B4-BE49-F238E27FC236}">
                    <a16:creationId xmlns:a16="http://schemas.microsoft.com/office/drawing/2014/main" id="{D0810548-BD53-6BC8-11B4-0426C90FF430}"/>
                  </a:ext>
                </a:extLst>
              </p:cNvPr>
              <p:cNvSpPr/>
              <p:nvPr/>
            </p:nvSpPr>
            <p:spPr>
              <a:xfrm>
                <a:off x="5816361" y="3545771"/>
                <a:ext cx="1639520" cy="1056893"/>
              </a:xfrm>
              <a:custGeom>
                <a:avLst/>
                <a:gdLst>
                  <a:gd name="connsiteX0" fmla="*/ 1492947 w 1513733"/>
                  <a:gd name="connsiteY0" fmla="*/ 0 h 1056893"/>
                  <a:gd name="connsiteX1" fmla="*/ 1513321 w 1513733"/>
                  <a:gd name="connsiteY1" fmla="*/ 21595 h 1056893"/>
                  <a:gd name="connsiteX2" fmla="*/ 1415533 w 1513733"/>
                  <a:gd name="connsiteY2" fmla="*/ 1035734 h 1056893"/>
                  <a:gd name="connsiteX3" fmla="*/ 1396790 w 1513733"/>
                  <a:gd name="connsiteY3" fmla="*/ 1053661 h 1056893"/>
                  <a:gd name="connsiteX4" fmla="*/ 190641 w 1513733"/>
                  <a:gd name="connsiteY4" fmla="*/ 1056412 h 1056893"/>
                  <a:gd name="connsiteX5" fmla="*/ 0 w 1513733"/>
                  <a:gd name="connsiteY5" fmla="*/ 1056893 h 1056893"/>
                  <a:gd name="connsiteX6" fmla="*/ 938674 w 1513733"/>
                  <a:gd name="connsiteY6" fmla="*/ 2073 h 1056893"/>
                  <a:gd name="connsiteX7" fmla="*/ 994644 w 1513733"/>
                  <a:gd name="connsiteY7" fmla="*/ 1897 h 1056893"/>
                  <a:gd name="connsiteX8" fmla="*/ 1492947 w 1513733"/>
                  <a:gd name="connsiteY8" fmla="*/ 0 h 10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733" h="1056893">
                    <a:moveTo>
                      <a:pt x="1492947" y="0"/>
                    </a:moveTo>
                    <a:cubicBezTo>
                      <a:pt x="1510060" y="0"/>
                      <a:pt x="1515358" y="2037"/>
                      <a:pt x="1513321" y="21595"/>
                    </a:cubicBezTo>
                    <a:cubicBezTo>
                      <a:pt x="1502727" y="116531"/>
                      <a:pt x="1420014" y="975024"/>
                      <a:pt x="1415533" y="1035734"/>
                    </a:cubicBezTo>
                    <a:cubicBezTo>
                      <a:pt x="1414310" y="1049994"/>
                      <a:pt x="1410643" y="1053661"/>
                      <a:pt x="1396790" y="1053661"/>
                    </a:cubicBezTo>
                    <a:cubicBezTo>
                      <a:pt x="1333024" y="1053661"/>
                      <a:pt x="761068" y="1054986"/>
                      <a:pt x="190641" y="1056412"/>
                    </a:cubicBezTo>
                    <a:lnTo>
                      <a:pt x="0" y="1056893"/>
                    </a:lnTo>
                    <a:lnTo>
                      <a:pt x="938674" y="2073"/>
                    </a:lnTo>
                    <a:lnTo>
                      <a:pt x="994644" y="1897"/>
                    </a:lnTo>
                    <a:cubicBezTo>
                      <a:pt x="1243615" y="1095"/>
                      <a:pt x="1431830" y="407"/>
                      <a:pt x="1492947" y="0"/>
                    </a:cubicBezTo>
                    <a:close/>
                  </a:path>
                </a:pathLst>
              </a:custGeom>
              <a:solidFill>
                <a:schemeClr val="accent4">
                  <a:lumMod val="75000"/>
                </a:schemeClr>
              </a:solidFill>
              <a:ln w="4251" cap="flat">
                <a:noFill/>
                <a:prstDash val="solid"/>
                <a:miter/>
              </a:ln>
            </p:spPr>
            <p:txBody>
              <a:bodyPr wrap="square" rtlCol="0" anchor="ctr">
                <a:noAutofit/>
              </a:bodyPr>
              <a:lstStyle/>
              <a:p>
                <a:endParaRPr lang="en-US"/>
              </a:p>
            </p:txBody>
          </p:sp>
        </p:grpSp>
      </p:grpSp>
      <p:pic>
        <p:nvPicPr>
          <p:cNvPr id="7" name="Imagem 6" descr="Uma imagem contendo Texto&#10;&#10;Descrição gerada automaticamente">
            <a:extLst>
              <a:ext uri="{FF2B5EF4-FFF2-40B4-BE49-F238E27FC236}">
                <a16:creationId xmlns:a16="http://schemas.microsoft.com/office/drawing/2014/main" id="{5949D0D5-72D0-2B2A-33CF-24D42051674A}"/>
              </a:ext>
            </a:extLst>
          </p:cNvPr>
          <p:cNvPicPr>
            <a:picLocks noChangeAspect="1"/>
          </p:cNvPicPr>
          <p:nvPr/>
        </p:nvPicPr>
        <p:blipFill>
          <a:blip r:embed="rId2"/>
          <a:stretch>
            <a:fillRect/>
          </a:stretch>
        </p:blipFill>
        <p:spPr>
          <a:xfrm>
            <a:off x="9916886" y="88231"/>
            <a:ext cx="1934285" cy="551218"/>
          </a:xfrm>
          <a:prstGeom prst="rect">
            <a:avLst/>
          </a:prstGeom>
        </p:spPr>
      </p:pic>
      <p:pic>
        <p:nvPicPr>
          <p:cNvPr id="9" name="Imagem 8" descr="Homem com uniforme laranja e capacete&#10;&#10;Descrição gerada automaticamente">
            <a:extLst>
              <a:ext uri="{FF2B5EF4-FFF2-40B4-BE49-F238E27FC236}">
                <a16:creationId xmlns:a16="http://schemas.microsoft.com/office/drawing/2014/main" id="{379F365B-D2B4-F0AD-5E52-045C6CD1554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08" b="99219" l="9961" r="98535">
                        <a14:foregroundMark x1="46680" y1="13965" x2="46777" y2="14453"/>
                        <a14:foregroundMark x1="62207" y1="62109" x2="62207" y2="62109"/>
                        <a14:foregroundMark x1="55859" y1="56152" x2="55859" y2="56152"/>
                        <a14:foregroundMark x1="29004" y1="70020" x2="29004" y2="70020"/>
                        <a14:foregroundMark x1="36523" y1="91602" x2="50977" y2="93164"/>
                        <a14:foregroundMark x1="83984" y1="87891" x2="77734" y2="91699"/>
                        <a14:foregroundMark x1="77734" y1="91699" x2="55176" y2="92188"/>
                        <a14:foregroundMark x1="28418" y1="79688" x2="26660" y2="50000"/>
                        <a14:foregroundMark x1="45020" y1="20117" x2="44922" y2="56543"/>
                        <a14:foregroundMark x1="55176" y1="46973" x2="67871" y2="80469"/>
                        <a14:foregroundMark x1="46777" y1="36328" x2="55859" y2="72266"/>
                        <a14:foregroundMark x1="45898" y1="39063" x2="29199" y2="57031"/>
                        <a14:foregroundMark x1="18066" y1="70801" x2="33203" y2="95117"/>
                        <a14:foregroundMark x1="33203" y1="95117" x2="33496" y2="95215"/>
                        <a14:foregroundMark x1="43652" y1="66992" x2="33789" y2="98242"/>
                        <a14:foregroundMark x1="33789" y1="98242" x2="33301" y2="98535"/>
                        <a14:foregroundMark x1="45996" y1="8105" x2="50586" y2="14746"/>
                        <a14:foregroundMark x1="49023" y1="20996" x2="48828" y2="37891"/>
                        <a14:foregroundMark x1="34863" y1="20605" x2="36816" y2="32031"/>
                        <a14:foregroundMark x1="52246" y1="55273" x2="56152" y2="63965"/>
                        <a14:foregroundMark x1="52051" y1="49707" x2="56836" y2="59863"/>
                        <a14:foregroundMark x1="52539" y1="47168" x2="57910" y2="57324"/>
                        <a14:foregroundMark x1="51367" y1="42871" x2="56641" y2="51953"/>
                        <a14:foregroundMark x1="24121" y1="53223" x2="18848" y2="83008"/>
                        <a14:foregroundMark x1="36035" y1="66797" x2="26660" y2="92090"/>
                        <a14:foregroundMark x1="63477" y1="77734" x2="48535" y2="91406"/>
                        <a14:foregroundMark x1="42480" y1="84082" x2="39355" y2="91309"/>
                        <a14:foregroundMark x1="23828" y1="89160" x2="23340" y2="95215"/>
                        <a14:foregroundMark x1="51758" y1="81445" x2="45410" y2="88867"/>
                        <a14:foregroundMark x1="20020" y1="89844" x2="22168" y2="99219"/>
                        <a14:foregroundMark x1="98535" y1="69727" x2="92090" y2="77441"/>
                      </a14:backgroundRemoval>
                    </a14:imgEffect>
                  </a14:imgLayer>
                </a14:imgProps>
              </a:ext>
            </a:extLst>
          </a:blip>
          <a:stretch>
            <a:fillRect/>
          </a:stretch>
        </p:blipFill>
        <p:spPr>
          <a:xfrm>
            <a:off x="-637107" y="1743490"/>
            <a:ext cx="5033156" cy="5033156"/>
          </a:xfrm>
          <a:prstGeom prst="rect">
            <a:avLst/>
          </a:prstGeom>
        </p:spPr>
      </p:pic>
    </p:spTree>
    <p:extLst>
      <p:ext uri="{BB962C8B-B14F-4D97-AF65-F5344CB8AC3E}">
        <p14:creationId xmlns:p14="http://schemas.microsoft.com/office/powerpoint/2010/main" val="92717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9"/>
          <p:cNvGrpSpPr>
            <a:grpSpLocks/>
          </p:cNvGrpSpPr>
          <p:nvPr/>
        </p:nvGrpSpPr>
        <p:grpSpPr bwMode="auto">
          <a:xfrm>
            <a:off x="3948509" y="3884613"/>
            <a:ext cx="4294981" cy="2583656"/>
            <a:chOff x="-1" y="-1"/>
            <a:chExt cx="8589752" cy="5166707"/>
          </a:xfrm>
        </p:grpSpPr>
        <p:sp>
          <p:nvSpPr>
            <p:cNvPr id="12" name="AutoShape 10"/>
            <p:cNvSpPr>
              <a:spLocks/>
            </p:cNvSpPr>
            <p:nvPr/>
          </p:nvSpPr>
          <p:spPr bwMode="auto">
            <a:xfrm>
              <a:off x="-1" y="207938"/>
              <a:ext cx="8589752" cy="4958768"/>
            </a:xfrm>
            <a:custGeom>
              <a:avLst/>
              <a:gdLst>
                <a:gd name="T0" fmla="*/ 4294672 w 21063"/>
                <a:gd name="T1" fmla="*/ 2553717 h 20765"/>
                <a:gd name="T2" fmla="*/ 4294672 w 21063"/>
                <a:gd name="T3" fmla="*/ 2553717 h 20765"/>
                <a:gd name="T4" fmla="*/ 4294672 w 21063"/>
                <a:gd name="T5" fmla="*/ 2553717 h 20765"/>
                <a:gd name="T6" fmla="*/ 4294672 w 21063"/>
                <a:gd name="T7" fmla="*/ 2553717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5"/>
                  </a:lnTo>
                  <a:cubicBezTo>
                    <a:pt x="165" y="9355"/>
                    <a:pt x="-239" y="9744"/>
                    <a:pt x="216" y="10500"/>
                  </a:cubicBezTo>
                  <a:lnTo>
                    <a:pt x="7673" y="20432"/>
                  </a:lnTo>
                  <a:cubicBezTo>
                    <a:pt x="7673" y="20432"/>
                    <a:pt x="8175" y="21288"/>
                    <a:pt x="9125" y="20252"/>
                  </a:cubicBezTo>
                  <a:lnTo>
                    <a:pt x="20916" y="5391"/>
                  </a:lnTo>
                  <a:cubicBezTo>
                    <a:pt x="20916" y="5391"/>
                    <a:pt x="21361" y="4383"/>
                    <a:pt x="20701" y="3843"/>
                  </a:cubicBezTo>
                  <a:lnTo>
                    <a:pt x="12871" y="185"/>
                  </a:lnTo>
                  <a:cubicBezTo>
                    <a:pt x="12871" y="185"/>
                    <a:pt x="12317" y="-311"/>
                    <a:pt x="11525" y="320"/>
                  </a:cubicBezTo>
                  <a:close/>
                </a:path>
              </a:pathLst>
            </a:custGeom>
            <a:solidFill>
              <a:srgbClr val="929598"/>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3" name="AutoShape 11"/>
            <p:cNvSpPr>
              <a:spLocks/>
            </p:cNvSpPr>
            <p:nvPr/>
          </p:nvSpPr>
          <p:spPr bwMode="auto">
            <a:xfrm>
              <a:off x="-1" y="166667"/>
              <a:ext cx="8589752" cy="4958768"/>
            </a:xfrm>
            <a:custGeom>
              <a:avLst/>
              <a:gdLst>
                <a:gd name="T0" fmla="*/ 4294672 w 21063"/>
                <a:gd name="T1" fmla="*/ 2553702 h 20765"/>
                <a:gd name="T2" fmla="*/ 4294672 w 21063"/>
                <a:gd name="T3" fmla="*/ 2553702 h 20765"/>
                <a:gd name="T4" fmla="*/ 4294672 w 21063"/>
                <a:gd name="T5" fmla="*/ 2553702 h 20765"/>
                <a:gd name="T6" fmla="*/ 4294672 w 21063"/>
                <a:gd name="T7" fmla="*/ 2553702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4"/>
                  </a:lnTo>
                  <a:cubicBezTo>
                    <a:pt x="165" y="9354"/>
                    <a:pt x="-239" y="9743"/>
                    <a:pt x="216" y="10500"/>
                  </a:cubicBezTo>
                  <a:lnTo>
                    <a:pt x="7673" y="20432"/>
                  </a:lnTo>
                  <a:cubicBezTo>
                    <a:pt x="7673" y="20432"/>
                    <a:pt x="8175" y="21289"/>
                    <a:pt x="9125" y="20251"/>
                  </a:cubicBezTo>
                  <a:lnTo>
                    <a:pt x="20916" y="5391"/>
                  </a:lnTo>
                  <a:cubicBezTo>
                    <a:pt x="20916" y="5391"/>
                    <a:pt x="21361" y="4384"/>
                    <a:pt x="20701" y="3842"/>
                  </a:cubicBezTo>
                  <a:lnTo>
                    <a:pt x="12871" y="184"/>
                  </a:lnTo>
                  <a:cubicBezTo>
                    <a:pt x="12871" y="184"/>
                    <a:pt x="12317" y="-311"/>
                    <a:pt x="11525" y="320"/>
                  </a:cubicBezTo>
                  <a:close/>
                </a:path>
              </a:pathLst>
            </a:custGeom>
            <a:solidFill>
              <a:srgbClr val="D1D3D5"/>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4" name="AutoShape 12"/>
            <p:cNvSpPr>
              <a:spLocks/>
            </p:cNvSpPr>
            <p:nvPr/>
          </p:nvSpPr>
          <p:spPr bwMode="auto">
            <a:xfrm>
              <a:off x="-1" y="-1"/>
              <a:ext cx="8573877" cy="4927022"/>
            </a:xfrm>
            <a:custGeom>
              <a:avLst/>
              <a:gdLst>
                <a:gd name="T0" fmla="*/ 4286435 w 21151"/>
                <a:gd name="T1" fmla="*/ 2537166 h 20765"/>
                <a:gd name="T2" fmla="*/ 4286435 w 21151"/>
                <a:gd name="T3" fmla="*/ 2537166 h 20765"/>
                <a:gd name="T4" fmla="*/ 4286435 w 21151"/>
                <a:gd name="T5" fmla="*/ 2537166 h 20765"/>
                <a:gd name="T6" fmla="*/ 4286435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3" y="5057"/>
                    <a:pt x="20859" y="4649"/>
                  </a:cubicBezTo>
                  <a:lnTo>
                    <a:pt x="12789" y="185"/>
                  </a:lnTo>
                  <a:cubicBezTo>
                    <a:pt x="12789" y="185"/>
                    <a:pt x="12235" y="-311"/>
                    <a:pt x="11444" y="320"/>
                  </a:cubicBezTo>
                  <a:close/>
                </a:path>
              </a:pathLst>
            </a:custGeom>
            <a:solidFill>
              <a:srgbClr val="B7B9BC"/>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5" name="AutoShape 13"/>
            <p:cNvSpPr>
              <a:spLocks/>
            </p:cNvSpPr>
            <p:nvPr/>
          </p:nvSpPr>
          <p:spPr bwMode="auto">
            <a:xfrm>
              <a:off x="-1" y="-1"/>
              <a:ext cx="8573877" cy="4927022"/>
            </a:xfrm>
            <a:custGeom>
              <a:avLst/>
              <a:gdLst>
                <a:gd name="T0" fmla="*/ 4286441 w 21151"/>
                <a:gd name="T1" fmla="*/ 2537166 h 20765"/>
                <a:gd name="T2" fmla="*/ 4286441 w 21151"/>
                <a:gd name="T3" fmla="*/ 2537166 h 20765"/>
                <a:gd name="T4" fmla="*/ 4286441 w 21151"/>
                <a:gd name="T5" fmla="*/ 2537166 h 20765"/>
                <a:gd name="T6" fmla="*/ 4286441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4" y="5057"/>
                    <a:pt x="20859" y="4649"/>
                  </a:cubicBezTo>
                  <a:lnTo>
                    <a:pt x="12789" y="185"/>
                  </a:lnTo>
                  <a:cubicBezTo>
                    <a:pt x="12789" y="185"/>
                    <a:pt x="12235" y="-311"/>
                    <a:pt x="11444" y="320"/>
                  </a:cubicBez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6" name="AutoShape 14"/>
            <p:cNvSpPr>
              <a:spLocks/>
            </p:cNvSpPr>
            <p:nvPr/>
          </p:nvSpPr>
          <p:spPr bwMode="auto">
            <a:xfrm>
              <a:off x="41273" y="-1"/>
              <a:ext cx="8429419" cy="4842895"/>
            </a:xfrm>
            <a:custGeom>
              <a:avLst/>
              <a:gdLst>
                <a:gd name="T0" fmla="*/ 4214892 w 21166"/>
                <a:gd name="T1" fmla="*/ 2493835 h 20765"/>
                <a:gd name="T2" fmla="*/ 4214892 w 21166"/>
                <a:gd name="T3" fmla="*/ 2493835 h 20765"/>
                <a:gd name="T4" fmla="*/ 4214892 w 21166"/>
                <a:gd name="T5" fmla="*/ 2493835 h 20765"/>
                <a:gd name="T6" fmla="*/ 4214892 w 21166"/>
                <a:gd name="T7" fmla="*/ 2493835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6" h="20765">
                  <a:moveTo>
                    <a:pt x="11460" y="320"/>
                  </a:moveTo>
                  <a:lnTo>
                    <a:pt x="528" y="9699"/>
                  </a:lnTo>
                  <a:cubicBezTo>
                    <a:pt x="528" y="9699"/>
                    <a:pt x="-198" y="10218"/>
                    <a:pt x="52" y="10827"/>
                  </a:cubicBezTo>
                  <a:lnTo>
                    <a:pt x="7604" y="20432"/>
                  </a:lnTo>
                  <a:cubicBezTo>
                    <a:pt x="7604" y="20432"/>
                    <a:pt x="8106" y="21288"/>
                    <a:pt x="9057" y="20251"/>
                  </a:cubicBezTo>
                  <a:lnTo>
                    <a:pt x="21045" y="5551"/>
                  </a:lnTo>
                  <a:cubicBezTo>
                    <a:pt x="21045" y="5551"/>
                    <a:pt x="21402" y="5010"/>
                    <a:pt x="20887" y="4649"/>
                  </a:cubicBezTo>
                  <a:lnTo>
                    <a:pt x="12806" y="185"/>
                  </a:lnTo>
                  <a:cubicBezTo>
                    <a:pt x="12806" y="185"/>
                    <a:pt x="12252" y="-311"/>
                    <a:pt x="11460" y="320"/>
                  </a:cubicBezTo>
                  <a:close/>
                </a:path>
              </a:pathLst>
            </a:custGeom>
            <a:solidFill>
              <a:srgbClr val="020202"/>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pic>
          <p:nvPicPr>
            <p:cNvPr id="17" name="Picture 15" descr="shutte3rstock_8702847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693" y="249208"/>
              <a:ext cx="7003879" cy="4046062"/>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pic>
        <p:sp>
          <p:nvSpPr>
            <p:cNvPr id="18" name="AutoShape 16"/>
            <p:cNvSpPr>
              <a:spLocks/>
            </p:cNvSpPr>
            <p:nvPr/>
          </p:nvSpPr>
          <p:spPr bwMode="auto">
            <a:xfrm>
              <a:off x="725468" y="257144"/>
              <a:ext cx="7089602" cy="4066698"/>
            </a:xfrm>
            <a:custGeom>
              <a:avLst/>
              <a:gdLst>
                <a:gd name="T0" fmla="*/ 3544719 w 21600"/>
                <a:gd name="T1" fmla="*/ 2033324 h 21600"/>
                <a:gd name="T2" fmla="*/ 3544719 w 21600"/>
                <a:gd name="T3" fmla="*/ 2033324 h 21600"/>
                <a:gd name="T4" fmla="*/ 3544719 w 21600"/>
                <a:gd name="T5" fmla="*/ 2033324 h 21600"/>
                <a:gd name="T6" fmla="*/ 3544719 w 21600"/>
                <a:gd name="T7" fmla="*/ 203332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1364"/>
                  </a:moveTo>
                  <a:lnTo>
                    <a:pt x="12545" y="0"/>
                  </a:lnTo>
                  <a:lnTo>
                    <a:pt x="21600" y="5721"/>
                  </a:lnTo>
                  <a:lnTo>
                    <a:pt x="8562" y="21599"/>
                  </a:lnTo>
                  <a:lnTo>
                    <a:pt x="0" y="11364"/>
                  </a:ln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0" tIns="0" rIns="0" bIns="0" anchor="ctr"/>
            <a:lstStyle/>
            <a:p>
              <a:pPr algn="r" eaLnBrk="1">
                <a:lnSpc>
                  <a:spcPct val="120000"/>
                </a:lnSpc>
                <a:defRPr/>
              </a:pPr>
              <a:endParaRPr lang="id-ID" sz="900" dirty="0">
                <a:latin typeface="Roboto Light" panose="02000000000000000000" pitchFamily="2" charset="0"/>
              </a:endParaRPr>
            </a:p>
          </p:txBody>
        </p:sp>
      </p:grpSp>
      <p:sp>
        <p:nvSpPr>
          <p:cNvPr id="19" name="AutoShape 17"/>
          <p:cNvSpPr>
            <a:spLocks/>
          </p:cNvSpPr>
          <p:nvPr/>
        </p:nvSpPr>
        <p:spPr bwMode="auto">
          <a:xfrm rot="-368024">
            <a:off x="7314521" y="2416484"/>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0" name="AutoShape 18"/>
          <p:cNvSpPr>
            <a:spLocks/>
          </p:cNvSpPr>
          <p:nvPr/>
        </p:nvSpPr>
        <p:spPr bwMode="auto">
          <a:xfrm>
            <a:off x="8997137" y="4735133"/>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1" name="AutoShape 19"/>
          <p:cNvSpPr>
            <a:spLocks/>
          </p:cNvSpPr>
          <p:nvPr/>
        </p:nvSpPr>
        <p:spPr bwMode="auto">
          <a:xfrm rot="18263087" flipH="1">
            <a:off x="1218062" y="2639561"/>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2" name="AutoShape 20"/>
          <p:cNvSpPr>
            <a:spLocks/>
          </p:cNvSpPr>
          <p:nvPr/>
        </p:nvSpPr>
        <p:spPr bwMode="auto">
          <a:xfrm>
            <a:off x="7797697" y="5757871"/>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3" name="AutoShape 21"/>
          <p:cNvSpPr>
            <a:spLocks/>
          </p:cNvSpPr>
          <p:nvPr/>
        </p:nvSpPr>
        <p:spPr bwMode="auto">
          <a:xfrm>
            <a:off x="455612" y="532090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ea typeface="华文圆体 Regular" panose="020F0502040101010101" pitchFamily="34" charset="-122"/>
                <a:cs typeface="Yuanti SC" charset="-122"/>
              </a:rPr>
              <a:t>Compete ao SESMT</a:t>
            </a:r>
            <a:endParaRPr kumimoji="1" lang="zh-CN" altLang="en-US" sz="2400" b="1" dirty="0">
              <a:ea typeface="华文圆体 Regular" panose="020F0502040101010101" pitchFamily="34" charset="-122"/>
              <a:cs typeface="Yuanti SC" charset="-122"/>
            </a:endParaRPr>
          </a:p>
        </p:txBody>
      </p:sp>
      <p:sp>
        <p:nvSpPr>
          <p:cNvPr id="4" name="AutoShape 19">
            <a:extLst>
              <a:ext uri="{FF2B5EF4-FFF2-40B4-BE49-F238E27FC236}">
                <a16:creationId xmlns:a16="http://schemas.microsoft.com/office/drawing/2014/main" id="{E6D85C20-CAA0-8352-B876-3CC927D27CC7}"/>
              </a:ext>
            </a:extLst>
          </p:cNvPr>
          <p:cNvSpPr>
            <a:spLocks/>
          </p:cNvSpPr>
          <p:nvPr/>
        </p:nvSpPr>
        <p:spPr bwMode="auto">
          <a:xfrm rot="18900000" flipH="1">
            <a:off x="4424990" y="1741550"/>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5" name="AutoShape 21">
            <a:extLst>
              <a:ext uri="{FF2B5EF4-FFF2-40B4-BE49-F238E27FC236}">
                <a16:creationId xmlns:a16="http://schemas.microsoft.com/office/drawing/2014/main" id="{CEF55248-EC83-2BE3-B53C-F8350E8BE03B}"/>
              </a:ext>
            </a:extLst>
          </p:cNvPr>
          <p:cNvSpPr>
            <a:spLocks/>
          </p:cNvSpPr>
          <p:nvPr/>
        </p:nvSpPr>
        <p:spPr bwMode="auto">
          <a:xfrm>
            <a:off x="2255583" y="160626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6" name="AutoShape 18">
            <a:extLst>
              <a:ext uri="{FF2B5EF4-FFF2-40B4-BE49-F238E27FC236}">
                <a16:creationId xmlns:a16="http://schemas.microsoft.com/office/drawing/2014/main" id="{AD257BC9-F28B-C78D-A8BF-48D4E04EC4D3}"/>
              </a:ext>
            </a:extLst>
          </p:cNvPr>
          <p:cNvSpPr>
            <a:spLocks/>
          </p:cNvSpPr>
          <p:nvPr/>
        </p:nvSpPr>
        <p:spPr bwMode="auto">
          <a:xfrm>
            <a:off x="9094492" y="2049715"/>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7" name="AutoShape 20">
            <a:extLst>
              <a:ext uri="{FF2B5EF4-FFF2-40B4-BE49-F238E27FC236}">
                <a16:creationId xmlns:a16="http://schemas.microsoft.com/office/drawing/2014/main" id="{B785A905-E027-856B-4CC2-0561BE4F1222}"/>
              </a:ext>
            </a:extLst>
          </p:cNvPr>
          <p:cNvSpPr>
            <a:spLocks/>
          </p:cNvSpPr>
          <p:nvPr/>
        </p:nvSpPr>
        <p:spPr bwMode="auto">
          <a:xfrm>
            <a:off x="9751886" y="3538538"/>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8" name="AutoShape 17">
            <a:extLst>
              <a:ext uri="{FF2B5EF4-FFF2-40B4-BE49-F238E27FC236}">
                <a16:creationId xmlns:a16="http://schemas.microsoft.com/office/drawing/2014/main" id="{81B65F78-47C1-ACC4-C37D-1AFE2ED94A17}"/>
              </a:ext>
            </a:extLst>
          </p:cNvPr>
          <p:cNvSpPr>
            <a:spLocks/>
          </p:cNvSpPr>
          <p:nvPr/>
        </p:nvSpPr>
        <p:spPr bwMode="auto">
          <a:xfrm rot="19731743">
            <a:off x="6126375" y="1279332"/>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9" name="AutoShape 19">
            <a:extLst>
              <a:ext uri="{FF2B5EF4-FFF2-40B4-BE49-F238E27FC236}">
                <a16:creationId xmlns:a16="http://schemas.microsoft.com/office/drawing/2014/main" id="{DD066E56-6AC3-A4C5-6AD8-4F4E8B035724}"/>
              </a:ext>
            </a:extLst>
          </p:cNvPr>
          <p:cNvSpPr>
            <a:spLocks/>
          </p:cNvSpPr>
          <p:nvPr/>
        </p:nvSpPr>
        <p:spPr bwMode="auto">
          <a:xfrm rot="18900000" flipH="1">
            <a:off x="1566532" y="4046266"/>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pic>
        <p:nvPicPr>
          <p:cNvPr id="3076" name="Picture 4" descr="Você sabe o que é SESMT? - Blog Seton">
            <a:extLst>
              <a:ext uri="{FF2B5EF4-FFF2-40B4-BE49-F238E27FC236}">
                <a16:creationId xmlns:a16="http://schemas.microsoft.com/office/drawing/2014/main" id="{B4970643-E4E5-0E8F-ACE4-9ED40713C8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73" t="19365" r="17470" b="19410"/>
          <a:stretch/>
        </p:blipFill>
        <p:spPr bwMode="auto">
          <a:xfrm>
            <a:off x="5550238" y="4425496"/>
            <a:ext cx="1091523" cy="1028820"/>
          </a:xfrm>
          <a:prstGeom prst="rect">
            <a:avLst/>
          </a:prstGeom>
          <a:noFill/>
          <a:scene3d>
            <a:camera prst="perspectiveRelaxed"/>
            <a:lightRig rig="threePt" dir="t"/>
          </a:scene3d>
          <a:extLst>
            <a:ext uri="{909E8E84-426E-40DD-AFC4-6F175D3DCCD1}">
              <a14:hiddenFill xmlns:a14="http://schemas.microsoft.com/office/drawing/2010/main">
                <a:solidFill>
                  <a:srgbClr val="FFFFFF"/>
                </a:solidFill>
              </a14:hiddenFill>
            </a:ext>
          </a:extLst>
        </p:spPr>
      </p:pic>
      <p:sp>
        <p:nvSpPr>
          <p:cNvPr id="10" name="文本框 1">
            <a:extLst>
              <a:ext uri="{FF2B5EF4-FFF2-40B4-BE49-F238E27FC236}">
                <a16:creationId xmlns:a16="http://schemas.microsoft.com/office/drawing/2014/main" id="{3E33E946-6E39-5C5A-E61C-014EA0B88546}"/>
              </a:ext>
            </a:extLst>
          </p:cNvPr>
          <p:cNvSpPr txBox="1"/>
          <p:nvPr/>
        </p:nvSpPr>
        <p:spPr>
          <a:xfrm>
            <a:off x="838008" y="563830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A</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4" name="文本框 1">
            <a:extLst>
              <a:ext uri="{FF2B5EF4-FFF2-40B4-BE49-F238E27FC236}">
                <a16:creationId xmlns:a16="http://schemas.microsoft.com/office/drawing/2014/main" id="{A204EFA7-4A7B-90AF-E44D-6F4F9CB9C6D5}"/>
              </a:ext>
            </a:extLst>
          </p:cNvPr>
          <p:cNvSpPr txBox="1"/>
          <p:nvPr/>
        </p:nvSpPr>
        <p:spPr>
          <a:xfrm>
            <a:off x="1827906" y="435513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B</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3" name="文本框 1">
            <a:extLst>
              <a:ext uri="{FF2B5EF4-FFF2-40B4-BE49-F238E27FC236}">
                <a16:creationId xmlns:a16="http://schemas.microsoft.com/office/drawing/2014/main" id="{8252473E-4DFC-D4F2-75AC-BBBA2D3D9303}"/>
              </a:ext>
            </a:extLst>
          </p:cNvPr>
          <p:cNvSpPr txBox="1"/>
          <p:nvPr/>
        </p:nvSpPr>
        <p:spPr>
          <a:xfrm>
            <a:off x="1424907" y="2991048"/>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C</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4" name="文本框 1">
            <a:extLst>
              <a:ext uri="{FF2B5EF4-FFF2-40B4-BE49-F238E27FC236}">
                <a16:creationId xmlns:a16="http://schemas.microsoft.com/office/drawing/2014/main" id="{5DCAC47A-E467-8A50-B00B-AE924CFB01E2}"/>
              </a:ext>
            </a:extLst>
          </p:cNvPr>
          <p:cNvSpPr txBox="1"/>
          <p:nvPr/>
        </p:nvSpPr>
        <p:spPr>
          <a:xfrm>
            <a:off x="2604710" y="1890946"/>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D</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5" name="文本框 1">
            <a:extLst>
              <a:ext uri="{FF2B5EF4-FFF2-40B4-BE49-F238E27FC236}">
                <a16:creationId xmlns:a16="http://schemas.microsoft.com/office/drawing/2014/main" id="{37C67D43-F242-9266-6815-6E2E7F579018}"/>
              </a:ext>
            </a:extLst>
          </p:cNvPr>
          <p:cNvSpPr txBox="1"/>
          <p:nvPr/>
        </p:nvSpPr>
        <p:spPr>
          <a:xfrm>
            <a:off x="4667021" y="198419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E</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6" name="文本框 1">
            <a:extLst>
              <a:ext uri="{FF2B5EF4-FFF2-40B4-BE49-F238E27FC236}">
                <a16:creationId xmlns:a16="http://schemas.microsoft.com/office/drawing/2014/main" id="{8F3BE20A-0BEB-9EDC-0E80-0D16CD48AD48}"/>
              </a:ext>
            </a:extLst>
          </p:cNvPr>
          <p:cNvSpPr txBox="1"/>
          <p:nvPr/>
        </p:nvSpPr>
        <p:spPr>
          <a:xfrm>
            <a:off x="6496408" y="1646395"/>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F</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7" name="文本框 1">
            <a:extLst>
              <a:ext uri="{FF2B5EF4-FFF2-40B4-BE49-F238E27FC236}">
                <a16:creationId xmlns:a16="http://schemas.microsoft.com/office/drawing/2014/main" id="{392A4489-1EFC-712A-7F22-B435EAB56116}"/>
              </a:ext>
            </a:extLst>
          </p:cNvPr>
          <p:cNvSpPr txBox="1"/>
          <p:nvPr/>
        </p:nvSpPr>
        <p:spPr>
          <a:xfrm>
            <a:off x="7721297" y="275748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G</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8" name="文本框 1">
            <a:extLst>
              <a:ext uri="{FF2B5EF4-FFF2-40B4-BE49-F238E27FC236}">
                <a16:creationId xmlns:a16="http://schemas.microsoft.com/office/drawing/2014/main" id="{0EB9F9AC-1C46-FE3D-E890-A674E2A5915F}"/>
              </a:ext>
            </a:extLst>
          </p:cNvPr>
          <p:cNvSpPr txBox="1"/>
          <p:nvPr/>
        </p:nvSpPr>
        <p:spPr>
          <a:xfrm>
            <a:off x="9456274" y="234502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H</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9" name="文本框 1">
            <a:extLst>
              <a:ext uri="{FF2B5EF4-FFF2-40B4-BE49-F238E27FC236}">
                <a16:creationId xmlns:a16="http://schemas.microsoft.com/office/drawing/2014/main" id="{ED9407C4-4F80-C3B3-EF1A-4CA0158AE594}"/>
              </a:ext>
            </a:extLst>
          </p:cNvPr>
          <p:cNvSpPr txBox="1"/>
          <p:nvPr/>
        </p:nvSpPr>
        <p:spPr>
          <a:xfrm>
            <a:off x="9957140" y="369620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I</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1" name="文本框 1">
            <a:extLst>
              <a:ext uri="{FF2B5EF4-FFF2-40B4-BE49-F238E27FC236}">
                <a16:creationId xmlns:a16="http://schemas.microsoft.com/office/drawing/2014/main" id="{035700C2-4A8B-A944-51FE-CE36BE16F522}"/>
              </a:ext>
            </a:extLst>
          </p:cNvPr>
          <p:cNvSpPr txBox="1"/>
          <p:nvPr/>
        </p:nvSpPr>
        <p:spPr>
          <a:xfrm>
            <a:off x="9411833" y="503289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J</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2" name="文本框 1">
            <a:extLst>
              <a:ext uri="{FF2B5EF4-FFF2-40B4-BE49-F238E27FC236}">
                <a16:creationId xmlns:a16="http://schemas.microsoft.com/office/drawing/2014/main" id="{5B8F38D8-362D-7A05-93DA-9A8BD61B6707}"/>
              </a:ext>
            </a:extLst>
          </p:cNvPr>
          <p:cNvSpPr txBox="1"/>
          <p:nvPr/>
        </p:nvSpPr>
        <p:spPr>
          <a:xfrm>
            <a:off x="7972677" y="593068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K</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pic>
        <p:nvPicPr>
          <p:cNvPr id="27" name="Imagem 26" descr="Uma imagem contendo Texto&#10;&#10;Descrição gerada automaticamente">
            <a:extLst>
              <a:ext uri="{FF2B5EF4-FFF2-40B4-BE49-F238E27FC236}">
                <a16:creationId xmlns:a16="http://schemas.microsoft.com/office/drawing/2014/main" id="{2F01A4BA-CC7B-470B-A1B6-1D0771284B22}"/>
              </a:ext>
            </a:extLst>
          </p:cNvPr>
          <p:cNvPicPr>
            <a:picLocks noChangeAspect="1"/>
          </p:cNvPicPr>
          <p:nvPr/>
        </p:nvPicPr>
        <p:blipFill>
          <a:blip r:embed="rId4"/>
          <a:stretch>
            <a:fillRect/>
          </a:stretch>
        </p:blipFill>
        <p:spPr>
          <a:xfrm>
            <a:off x="9916886" y="88231"/>
            <a:ext cx="1934285" cy="551218"/>
          </a:xfrm>
          <a:prstGeom prst="rect">
            <a:avLst/>
          </a:prstGeom>
        </p:spPr>
      </p:pic>
    </p:spTree>
    <p:extLst>
      <p:ext uri="{BB962C8B-B14F-4D97-AF65-F5344CB8AC3E}">
        <p14:creationId xmlns:p14="http://schemas.microsoft.com/office/powerpoint/2010/main" val="368041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791095C8-8AED-5311-1A12-B73F099F6B0F}"/>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3" name="文本框 1">
            <a:extLst>
              <a:ext uri="{FF2B5EF4-FFF2-40B4-BE49-F238E27FC236}">
                <a16:creationId xmlns:a16="http://schemas.microsoft.com/office/drawing/2014/main" id="{3AA27A89-115D-6215-DE90-6C136DD38509}"/>
              </a:ext>
            </a:extLst>
          </p:cNvPr>
          <p:cNvSpPr txBox="1"/>
          <p:nvPr/>
        </p:nvSpPr>
        <p:spPr>
          <a:xfrm>
            <a:off x="4112217" y="818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4" name="AutoShape 19">
            <a:extLst>
              <a:ext uri="{FF2B5EF4-FFF2-40B4-BE49-F238E27FC236}">
                <a16:creationId xmlns:a16="http://schemas.microsoft.com/office/drawing/2014/main" id="{E6D85C20-CAA0-8352-B876-3CC927D27CC7}"/>
              </a:ext>
            </a:extLst>
          </p:cNvPr>
          <p:cNvSpPr>
            <a:spLocks/>
          </p:cNvSpPr>
          <p:nvPr/>
        </p:nvSpPr>
        <p:spPr bwMode="auto">
          <a:xfrm rot="18900000" flipH="1">
            <a:off x="4424990" y="1741550"/>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45" name="文本框 1">
            <a:extLst>
              <a:ext uri="{FF2B5EF4-FFF2-40B4-BE49-F238E27FC236}">
                <a16:creationId xmlns:a16="http://schemas.microsoft.com/office/drawing/2014/main" id="{37C67D43-F242-9266-6815-6E2E7F579018}"/>
              </a:ext>
            </a:extLst>
          </p:cNvPr>
          <p:cNvSpPr txBox="1"/>
          <p:nvPr/>
        </p:nvSpPr>
        <p:spPr>
          <a:xfrm>
            <a:off x="4667021" y="198419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E</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5" name="文本框 1">
            <a:extLst>
              <a:ext uri="{FF2B5EF4-FFF2-40B4-BE49-F238E27FC236}">
                <a16:creationId xmlns:a16="http://schemas.microsoft.com/office/drawing/2014/main" id="{73DB8121-5AAA-910C-DEDF-4B48DC4CA339}"/>
              </a:ext>
            </a:extLst>
          </p:cNvPr>
          <p:cNvSpPr txBox="1"/>
          <p:nvPr/>
        </p:nvSpPr>
        <p:spPr>
          <a:xfrm>
            <a:off x="4192587" y="3563679"/>
            <a:ext cx="4229575" cy="2251065"/>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responsabilizar-se tecnicamente pela orientação quanto ao cumprimento do disposto nas </a:t>
            </a:r>
            <a:r>
              <a:rPr kumimoji="1" lang="pt-BR" altLang="zh-CN" sz="2400" b="1" dirty="0" err="1">
                <a:solidFill>
                  <a:schemeClr val="bg1"/>
                </a:solidFill>
                <a:latin typeface="+mj-lt"/>
                <a:ea typeface="华文圆体 Regular" panose="020F0502040101010101" pitchFamily="34" charset="-122"/>
                <a:cs typeface="Yuanti SC" charset="-122"/>
              </a:rPr>
              <a:t>NRs</a:t>
            </a:r>
            <a:r>
              <a:rPr kumimoji="1" lang="pt-BR" altLang="zh-CN" sz="2400" b="1" dirty="0">
                <a:solidFill>
                  <a:schemeClr val="bg1"/>
                </a:solidFill>
                <a:latin typeface="+mj-lt"/>
                <a:ea typeface="华文圆体 Regular" panose="020F0502040101010101" pitchFamily="34" charset="-122"/>
                <a:cs typeface="Yuanti SC" charset="-122"/>
              </a:rPr>
              <a:t> aplicáveis na organização</a:t>
            </a:r>
            <a:r>
              <a:rPr kumimoji="1" lang="pt-BR" altLang="zh-CN" sz="2400" b="1" dirty="0">
                <a:latin typeface="+mj-lt"/>
                <a:ea typeface="华文圆体 Regular" panose="020F0502040101010101" pitchFamily="34" charset="-122"/>
                <a:cs typeface="Yuanti SC" charset="-122"/>
              </a:rPr>
              <a:t>;</a:t>
            </a:r>
          </a:p>
        </p:txBody>
      </p:sp>
      <p:pic>
        <p:nvPicPr>
          <p:cNvPr id="27" name="Imagem 26">
            <a:extLst>
              <a:ext uri="{FF2B5EF4-FFF2-40B4-BE49-F238E27FC236}">
                <a16:creationId xmlns:a16="http://schemas.microsoft.com/office/drawing/2014/main" id="{2BA9B186-EE80-CC8B-DD30-4D6C3CBC04BE}"/>
              </a:ext>
            </a:extLst>
          </p:cNvPr>
          <p:cNvPicPr>
            <a:picLocks noChangeAspect="1"/>
          </p:cNvPicPr>
          <p:nvPr/>
        </p:nvPicPr>
        <p:blipFill>
          <a:blip r:embed="rId2"/>
          <a:stretch>
            <a:fillRect/>
          </a:stretch>
        </p:blipFill>
        <p:spPr>
          <a:xfrm>
            <a:off x="8850087" y="3651155"/>
            <a:ext cx="2340428" cy="2251065"/>
          </a:xfrm>
          <a:prstGeom prst="ellipse">
            <a:avLst/>
          </a:prstGeom>
          <a:effectLst>
            <a:outerShdw blurRad="63500" sx="102000" sy="102000" algn="ctr" rotWithShape="0">
              <a:prstClr val="black">
                <a:alpha val="40000"/>
              </a:prstClr>
            </a:outerShdw>
          </a:effectLst>
        </p:spPr>
      </p:pic>
      <p:pic>
        <p:nvPicPr>
          <p:cNvPr id="7" name="Imagem 6" descr="Uma imagem contendo Texto&#10;&#10;Descrição gerada automaticamente">
            <a:extLst>
              <a:ext uri="{FF2B5EF4-FFF2-40B4-BE49-F238E27FC236}">
                <a16:creationId xmlns:a16="http://schemas.microsoft.com/office/drawing/2014/main" id="{D791EEBE-433E-3944-2E7D-ED1EBB0FCEEF}"/>
              </a:ext>
            </a:extLst>
          </p:cNvPr>
          <p:cNvPicPr>
            <a:picLocks noChangeAspect="1"/>
          </p:cNvPicPr>
          <p:nvPr/>
        </p:nvPicPr>
        <p:blipFill>
          <a:blip r:embed="rId3"/>
          <a:stretch>
            <a:fillRect/>
          </a:stretch>
        </p:blipFill>
        <p:spPr>
          <a:xfrm>
            <a:off x="9916886" y="88231"/>
            <a:ext cx="1934285" cy="551218"/>
          </a:xfrm>
          <a:prstGeom prst="rect">
            <a:avLst/>
          </a:prstGeom>
        </p:spPr>
      </p:pic>
      <p:pic>
        <p:nvPicPr>
          <p:cNvPr id="9" name="Imagem 8" descr="Homem de chapéu e camisa verde&#10;&#10;Descrição gerada automaticamente">
            <a:extLst>
              <a:ext uri="{FF2B5EF4-FFF2-40B4-BE49-F238E27FC236}">
                <a16:creationId xmlns:a16="http://schemas.microsoft.com/office/drawing/2014/main" id="{BF26273B-0CC4-1EB3-0A89-B3722D43FCF4}"/>
              </a:ext>
            </a:extLst>
          </p:cNvPr>
          <p:cNvPicPr>
            <a:picLocks noChangeAspect="1"/>
          </p:cNvPicPr>
          <p:nvPr/>
        </p:nvPicPr>
        <p:blipFill>
          <a:blip r:embed="rId4"/>
          <a:stretch>
            <a:fillRect/>
          </a:stretch>
        </p:blipFill>
        <p:spPr>
          <a:xfrm>
            <a:off x="-976" y="709226"/>
            <a:ext cx="4113193" cy="6148773"/>
          </a:xfrm>
          <a:prstGeom prst="rect">
            <a:avLst/>
          </a:prstGeom>
        </p:spPr>
      </p:pic>
    </p:spTree>
    <p:extLst>
      <p:ext uri="{BB962C8B-B14F-4D97-AF65-F5344CB8AC3E}">
        <p14:creationId xmlns:p14="http://schemas.microsoft.com/office/powerpoint/2010/main" val="183330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0A60FE33-1AF7-E489-A909-59D8A24905DD}"/>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grpSp>
        <p:nvGrpSpPr>
          <p:cNvPr id="11" name="Group 9"/>
          <p:cNvGrpSpPr>
            <a:grpSpLocks/>
          </p:cNvGrpSpPr>
          <p:nvPr/>
        </p:nvGrpSpPr>
        <p:grpSpPr bwMode="auto">
          <a:xfrm>
            <a:off x="3948509" y="3884613"/>
            <a:ext cx="4294981" cy="2583656"/>
            <a:chOff x="-1" y="-1"/>
            <a:chExt cx="8589752" cy="5166707"/>
          </a:xfrm>
        </p:grpSpPr>
        <p:sp>
          <p:nvSpPr>
            <p:cNvPr id="12" name="AutoShape 10"/>
            <p:cNvSpPr>
              <a:spLocks/>
            </p:cNvSpPr>
            <p:nvPr/>
          </p:nvSpPr>
          <p:spPr bwMode="auto">
            <a:xfrm>
              <a:off x="-1" y="207938"/>
              <a:ext cx="8589752" cy="4958768"/>
            </a:xfrm>
            <a:custGeom>
              <a:avLst/>
              <a:gdLst>
                <a:gd name="T0" fmla="*/ 4294672 w 21063"/>
                <a:gd name="T1" fmla="*/ 2553717 h 20765"/>
                <a:gd name="T2" fmla="*/ 4294672 w 21063"/>
                <a:gd name="T3" fmla="*/ 2553717 h 20765"/>
                <a:gd name="T4" fmla="*/ 4294672 w 21063"/>
                <a:gd name="T5" fmla="*/ 2553717 h 20765"/>
                <a:gd name="T6" fmla="*/ 4294672 w 21063"/>
                <a:gd name="T7" fmla="*/ 2553717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5"/>
                  </a:lnTo>
                  <a:cubicBezTo>
                    <a:pt x="165" y="9355"/>
                    <a:pt x="-239" y="9744"/>
                    <a:pt x="216" y="10500"/>
                  </a:cubicBezTo>
                  <a:lnTo>
                    <a:pt x="7673" y="20432"/>
                  </a:lnTo>
                  <a:cubicBezTo>
                    <a:pt x="7673" y="20432"/>
                    <a:pt x="8175" y="21288"/>
                    <a:pt x="9125" y="20252"/>
                  </a:cubicBezTo>
                  <a:lnTo>
                    <a:pt x="20916" y="5391"/>
                  </a:lnTo>
                  <a:cubicBezTo>
                    <a:pt x="20916" y="5391"/>
                    <a:pt x="21361" y="4383"/>
                    <a:pt x="20701" y="3843"/>
                  </a:cubicBezTo>
                  <a:lnTo>
                    <a:pt x="12871" y="185"/>
                  </a:lnTo>
                  <a:cubicBezTo>
                    <a:pt x="12871" y="185"/>
                    <a:pt x="12317" y="-311"/>
                    <a:pt x="11525" y="320"/>
                  </a:cubicBezTo>
                  <a:close/>
                </a:path>
              </a:pathLst>
            </a:custGeom>
            <a:solidFill>
              <a:srgbClr val="929598"/>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3" name="AutoShape 11"/>
            <p:cNvSpPr>
              <a:spLocks/>
            </p:cNvSpPr>
            <p:nvPr/>
          </p:nvSpPr>
          <p:spPr bwMode="auto">
            <a:xfrm>
              <a:off x="-1" y="166667"/>
              <a:ext cx="8589752" cy="4958768"/>
            </a:xfrm>
            <a:custGeom>
              <a:avLst/>
              <a:gdLst>
                <a:gd name="T0" fmla="*/ 4294672 w 21063"/>
                <a:gd name="T1" fmla="*/ 2553702 h 20765"/>
                <a:gd name="T2" fmla="*/ 4294672 w 21063"/>
                <a:gd name="T3" fmla="*/ 2553702 h 20765"/>
                <a:gd name="T4" fmla="*/ 4294672 w 21063"/>
                <a:gd name="T5" fmla="*/ 2553702 h 20765"/>
                <a:gd name="T6" fmla="*/ 4294672 w 21063"/>
                <a:gd name="T7" fmla="*/ 2553702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4"/>
                  </a:lnTo>
                  <a:cubicBezTo>
                    <a:pt x="165" y="9354"/>
                    <a:pt x="-239" y="9743"/>
                    <a:pt x="216" y="10500"/>
                  </a:cubicBezTo>
                  <a:lnTo>
                    <a:pt x="7673" y="20432"/>
                  </a:lnTo>
                  <a:cubicBezTo>
                    <a:pt x="7673" y="20432"/>
                    <a:pt x="8175" y="21289"/>
                    <a:pt x="9125" y="20251"/>
                  </a:cubicBezTo>
                  <a:lnTo>
                    <a:pt x="20916" y="5391"/>
                  </a:lnTo>
                  <a:cubicBezTo>
                    <a:pt x="20916" y="5391"/>
                    <a:pt x="21361" y="4384"/>
                    <a:pt x="20701" y="3842"/>
                  </a:cubicBezTo>
                  <a:lnTo>
                    <a:pt x="12871" y="184"/>
                  </a:lnTo>
                  <a:cubicBezTo>
                    <a:pt x="12871" y="184"/>
                    <a:pt x="12317" y="-311"/>
                    <a:pt x="11525" y="320"/>
                  </a:cubicBezTo>
                  <a:close/>
                </a:path>
              </a:pathLst>
            </a:custGeom>
            <a:solidFill>
              <a:srgbClr val="D1D3D5"/>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4" name="AutoShape 12"/>
            <p:cNvSpPr>
              <a:spLocks/>
            </p:cNvSpPr>
            <p:nvPr/>
          </p:nvSpPr>
          <p:spPr bwMode="auto">
            <a:xfrm>
              <a:off x="-1" y="-1"/>
              <a:ext cx="8573877" cy="4927022"/>
            </a:xfrm>
            <a:custGeom>
              <a:avLst/>
              <a:gdLst>
                <a:gd name="T0" fmla="*/ 4286435 w 21151"/>
                <a:gd name="T1" fmla="*/ 2537166 h 20765"/>
                <a:gd name="T2" fmla="*/ 4286435 w 21151"/>
                <a:gd name="T3" fmla="*/ 2537166 h 20765"/>
                <a:gd name="T4" fmla="*/ 4286435 w 21151"/>
                <a:gd name="T5" fmla="*/ 2537166 h 20765"/>
                <a:gd name="T6" fmla="*/ 4286435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3" y="5057"/>
                    <a:pt x="20859" y="4649"/>
                  </a:cubicBezTo>
                  <a:lnTo>
                    <a:pt x="12789" y="185"/>
                  </a:lnTo>
                  <a:cubicBezTo>
                    <a:pt x="12789" y="185"/>
                    <a:pt x="12235" y="-311"/>
                    <a:pt x="11444" y="320"/>
                  </a:cubicBezTo>
                  <a:close/>
                </a:path>
              </a:pathLst>
            </a:custGeom>
            <a:solidFill>
              <a:srgbClr val="B7B9BC"/>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5" name="AutoShape 13"/>
            <p:cNvSpPr>
              <a:spLocks/>
            </p:cNvSpPr>
            <p:nvPr/>
          </p:nvSpPr>
          <p:spPr bwMode="auto">
            <a:xfrm>
              <a:off x="-1" y="-1"/>
              <a:ext cx="8573877" cy="4927022"/>
            </a:xfrm>
            <a:custGeom>
              <a:avLst/>
              <a:gdLst>
                <a:gd name="T0" fmla="*/ 4286441 w 21151"/>
                <a:gd name="T1" fmla="*/ 2537166 h 20765"/>
                <a:gd name="T2" fmla="*/ 4286441 w 21151"/>
                <a:gd name="T3" fmla="*/ 2537166 h 20765"/>
                <a:gd name="T4" fmla="*/ 4286441 w 21151"/>
                <a:gd name="T5" fmla="*/ 2537166 h 20765"/>
                <a:gd name="T6" fmla="*/ 4286441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4" y="5057"/>
                    <a:pt x="20859" y="4649"/>
                  </a:cubicBezTo>
                  <a:lnTo>
                    <a:pt x="12789" y="185"/>
                  </a:lnTo>
                  <a:cubicBezTo>
                    <a:pt x="12789" y="185"/>
                    <a:pt x="12235" y="-311"/>
                    <a:pt x="11444" y="320"/>
                  </a:cubicBez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6" name="AutoShape 14"/>
            <p:cNvSpPr>
              <a:spLocks/>
            </p:cNvSpPr>
            <p:nvPr/>
          </p:nvSpPr>
          <p:spPr bwMode="auto">
            <a:xfrm>
              <a:off x="41273" y="-1"/>
              <a:ext cx="8429419" cy="4842895"/>
            </a:xfrm>
            <a:custGeom>
              <a:avLst/>
              <a:gdLst>
                <a:gd name="T0" fmla="*/ 4214892 w 21166"/>
                <a:gd name="T1" fmla="*/ 2493835 h 20765"/>
                <a:gd name="T2" fmla="*/ 4214892 w 21166"/>
                <a:gd name="T3" fmla="*/ 2493835 h 20765"/>
                <a:gd name="T4" fmla="*/ 4214892 w 21166"/>
                <a:gd name="T5" fmla="*/ 2493835 h 20765"/>
                <a:gd name="T6" fmla="*/ 4214892 w 21166"/>
                <a:gd name="T7" fmla="*/ 2493835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6" h="20765">
                  <a:moveTo>
                    <a:pt x="11460" y="320"/>
                  </a:moveTo>
                  <a:lnTo>
                    <a:pt x="528" y="9699"/>
                  </a:lnTo>
                  <a:cubicBezTo>
                    <a:pt x="528" y="9699"/>
                    <a:pt x="-198" y="10218"/>
                    <a:pt x="52" y="10827"/>
                  </a:cubicBezTo>
                  <a:lnTo>
                    <a:pt x="7604" y="20432"/>
                  </a:lnTo>
                  <a:cubicBezTo>
                    <a:pt x="7604" y="20432"/>
                    <a:pt x="8106" y="21288"/>
                    <a:pt x="9057" y="20251"/>
                  </a:cubicBezTo>
                  <a:lnTo>
                    <a:pt x="21045" y="5551"/>
                  </a:lnTo>
                  <a:cubicBezTo>
                    <a:pt x="21045" y="5551"/>
                    <a:pt x="21402" y="5010"/>
                    <a:pt x="20887" y="4649"/>
                  </a:cubicBezTo>
                  <a:lnTo>
                    <a:pt x="12806" y="185"/>
                  </a:lnTo>
                  <a:cubicBezTo>
                    <a:pt x="12806" y="185"/>
                    <a:pt x="12252" y="-311"/>
                    <a:pt x="11460" y="320"/>
                  </a:cubicBezTo>
                  <a:close/>
                </a:path>
              </a:pathLst>
            </a:custGeom>
            <a:solidFill>
              <a:srgbClr val="020202"/>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pic>
          <p:nvPicPr>
            <p:cNvPr id="17" name="Picture 15" descr="shutte3rstock_8702847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693" y="249208"/>
              <a:ext cx="7003879" cy="4046062"/>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pic>
        <p:sp>
          <p:nvSpPr>
            <p:cNvPr id="18" name="AutoShape 16"/>
            <p:cNvSpPr>
              <a:spLocks/>
            </p:cNvSpPr>
            <p:nvPr/>
          </p:nvSpPr>
          <p:spPr bwMode="auto">
            <a:xfrm>
              <a:off x="725468" y="257144"/>
              <a:ext cx="7089602" cy="4066698"/>
            </a:xfrm>
            <a:custGeom>
              <a:avLst/>
              <a:gdLst>
                <a:gd name="T0" fmla="*/ 3544719 w 21600"/>
                <a:gd name="T1" fmla="*/ 2033324 h 21600"/>
                <a:gd name="T2" fmla="*/ 3544719 w 21600"/>
                <a:gd name="T3" fmla="*/ 2033324 h 21600"/>
                <a:gd name="T4" fmla="*/ 3544719 w 21600"/>
                <a:gd name="T5" fmla="*/ 2033324 h 21600"/>
                <a:gd name="T6" fmla="*/ 3544719 w 21600"/>
                <a:gd name="T7" fmla="*/ 203332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1364"/>
                  </a:moveTo>
                  <a:lnTo>
                    <a:pt x="12545" y="0"/>
                  </a:lnTo>
                  <a:lnTo>
                    <a:pt x="21600" y="5721"/>
                  </a:lnTo>
                  <a:lnTo>
                    <a:pt x="8562" y="21599"/>
                  </a:lnTo>
                  <a:lnTo>
                    <a:pt x="0" y="11364"/>
                  </a:ln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0" tIns="0" rIns="0" bIns="0" anchor="ctr"/>
            <a:lstStyle/>
            <a:p>
              <a:pPr algn="r" eaLnBrk="1">
                <a:lnSpc>
                  <a:spcPct val="120000"/>
                </a:lnSpc>
                <a:defRPr/>
              </a:pPr>
              <a:endParaRPr lang="id-ID" sz="900" dirty="0">
                <a:latin typeface="Roboto Light" panose="02000000000000000000" pitchFamily="2" charset="0"/>
              </a:endParaRPr>
            </a:p>
          </p:txBody>
        </p:sp>
      </p:grpSp>
      <p:sp>
        <p:nvSpPr>
          <p:cNvPr id="19" name="AutoShape 17"/>
          <p:cNvSpPr>
            <a:spLocks/>
          </p:cNvSpPr>
          <p:nvPr/>
        </p:nvSpPr>
        <p:spPr bwMode="auto">
          <a:xfrm rot="-368024">
            <a:off x="7314521" y="2416484"/>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0" name="AutoShape 18"/>
          <p:cNvSpPr>
            <a:spLocks/>
          </p:cNvSpPr>
          <p:nvPr/>
        </p:nvSpPr>
        <p:spPr bwMode="auto">
          <a:xfrm>
            <a:off x="8997137" y="4735133"/>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1" name="AutoShape 19"/>
          <p:cNvSpPr>
            <a:spLocks/>
          </p:cNvSpPr>
          <p:nvPr/>
        </p:nvSpPr>
        <p:spPr bwMode="auto">
          <a:xfrm rot="18263087" flipH="1">
            <a:off x="1218062" y="2639561"/>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2" name="AutoShape 20"/>
          <p:cNvSpPr>
            <a:spLocks/>
          </p:cNvSpPr>
          <p:nvPr/>
        </p:nvSpPr>
        <p:spPr bwMode="auto">
          <a:xfrm>
            <a:off x="7797697" y="5757871"/>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3" name="AutoShape 21"/>
          <p:cNvSpPr>
            <a:spLocks/>
          </p:cNvSpPr>
          <p:nvPr/>
        </p:nvSpPr>
        <p:spPr bwMode="auto">
          <a:xfrm>
            <a:off x="455612" y="532090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4" name="AutoShape 19">
            <a:extLst>
              <a:ext uri="{FF2B5EF4-FFF2-40B4-BE49-F238E27FC236}">
                <a16:creationId xmlns:a16="http://schemas.microsoft.com/office/drawing/2014/main" id="{E6D85C20-CAA0-8352-B876-3CC927D27CC7}"/>
              </a:ext>
            </a:extLst>
          </p:cNvPr>
          <p:cNvSpPr>
            <a:spLocks/>
          </p:cNvSpPr>
          <p:nvPr/>
        </p:nvSpPr>
        <p:spPr bwMode="auto">
          <a:xfrm rot="18900000" flipH="1">
            <a:off x="4424990" y="1741550"/>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5" name="AutoShape 21">
            <a:extLst>
              <a:ext uri="{FF2B5EF4-FFF2-40B4-BE49-F238E27FC236}">
                <a16:creationId xmlns:a16="http://schemas.microsoft.com/office/drawing/2014/main" id="{CEF55248-EC83-2BE3-B53C-F8350E8BE03B}"/>
              </a:ext>
            </a:extLst>
          </p:cNvPr>
          <p:cNvSpPr>
            <a:spLocks/>
          </p:cNvSpPr>
          <p:nvPr/>
        </p:nvSpPr>
        <p:spPr bwMode="auto">
          <a:xfrm>
            <a:off x="2255583" y="160626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6" name="AutoShape 18">
            <a:extLst>
              <a:ext uri="{FF2B5EF4-FFF2-40B4-BE49-F238E27FC236}">
                <a16:creationId xmlns:a16="http://schemas.microsoft.com/office/drawing/2014/main" id="{AD257BC9-F28B-C78D-A8BF-48D4E04EC4D3}"/>
              </a:ext>
            </a:extLst>
          </p:cNvPr>
          <p:cNvSpPr>
            <a:spLocks/>
          </p:cNvSpPr>
          <p:nvPr/>
        </p:nvSpPr>
        <p:spPr bwMode="auto">
          <a:xfrm>
            <a:off x="9094492" y="2049715"/>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7" name="AutoShape 20">
            <a:extLst>
              <a:ext uri="{FF2B5EF4-FFF2-40B4-BE49-F238E27FC236}">
                <a16:creationId xmlns:a16="http://schemas.microsoft.com/office/drawing/2014/main" id="{B785A905-E027-856B-4CC2-0561BE4F1222}"/>
              </a:ext>
            </a:extLst>
          </p:cNvPr>
          <p:cNvSpPr>
            <a:spLocks/>
          </p:cNvSpPr>
          <p:nvPr/>
        </p:nvSpPr>
        <p:spPr bwMode="auto">
          <a:xfrm>
            <a:off x="9751886" y="3538538"/>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8" name="AutoShape 17">
            <a:extLst>
              <a:ext uri="{FF2B5EF4-FFF2-40B4-BE49-F238E27FC236}">
                <a16:creationId xmlns:a16="http://schemas.microsoft.com/office/drawing/2014/main" id="{81B65F78-47C1-ACC4-C37D-1AFE2ED94A17}"/>
              </a:ext>
            </a:extLst>
          </p:cNvPr>
          <p:cNvSpPr>
            <a:spLocks/>
          </p:cNvSpPr>
          <p:nvPr/>
        </p:nvSpPr>
        <p:spPr bwMode="auto">
          <a:xfrm rot="19731743">
            <a:off x="6126375" y="1279332"/>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9" name="AutoShape 19">
            <a:extLst>
              <a:ext uri="{FF2B5EF4-FFF2-40B4-BE49-F238E27FC236}">
                <a16:creationId xmlns:a16="http://schemas.microsoft.com/office/drawing/2014/main" id="{DD066E56-6AC3-A4C5-6AD8-4F4E8B035724}"/>
              </a:ext>
            </a:extLst>
          </p:cNvPr>
          <p:cNvSpPr>
            <a:spLocks/>
          </p:cNvSpPr>
          <p:nvPr/>
        </p:nvSpPr>
        <p:spPr bwMode="auto">
          <a:xfrm rot="18900000" flipH="1">
            <a:off x="1566532" y="4046266"/>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pic>
        <p:nvPicPr>
          <p:cNvPr id="3076" name="Picture 4" descr="Você sabe o que é SESMT? - Blog Seton">
            <a:extLst>
              <a:ext uri="{FF2B5EF4-FFF2-40B4-BE49-F238E27FC236}">
                <a16:creationId xmlns:a16="http://schemas.microsoft.com/office/drawing/2014/main" id="{B4970643-E4E5-0E8F-ACE4-9ED40713C8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73" t="19365" r="17470" b="19410"/>
          <a:stretch/>
        </p:blipFill>
        <p:spPr bwMode="auto">
          <a:xfrm>
            <a:off x="5550238" y="4425496"/>
            <a:ext cx="1091523" cy="1028820"/>
          </a:xfrm>
          <a:prstGeom prst="rect">
            <a:avLst/>
          </a:prstGeom>
          <a:noFill/>
          <a:scene3d>
            <a:camera prst="perspectiveRelaxed"/>
            <a:lightRig rig="threePt" dir="t"/>
          </a:scene3d>
          <a:extLst>
            <a:ext uri="{909E8E84-426E-40DD-AFC4-6F175D3DCCD1}">
              <a14:hiddenFill xmlns:a14="http://schemas.microsoft.com/office/drawing/2010/main">
                <a:solidFill>
                  <a:srgbClr val="FFFFFF"/>
                </a:solidFill>
              </a14:hiddenFill>
            </a:ext>
          </a:extLst>
        </p:spPr>
      </p:pic>
      <p:sp>
        <p:nvSpPr>
          <p:cNvPr id="10" name="文本框 1">
            <a:extLst>
              <a:ext uri="{FF2B5EF4-FFF2-40B4-BE49-F238E27FC236}">
                <a16:creationId xmlns:a16="http://schemas.microsoft.com/office/drawing/2014/main" id="{3E33E946-6E39-5C5A-E61C-014EA0B88546}"/>
              </a:ext>
            </a:extLst>
          </p:cNvPr>
          <p:cNvSpPr txBox="1"/>
          <p:nvPr/>
        </p:nvSpPr>
        <p:spPr>
          <a:xfrm>
            <a:off x="838008" y="563830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A</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4" name="文本框 1">
            <a:extLst>
              <a:ext uri="{FF2B5EF4-FFF2-40B4-BE49-F238E27FC236}">
                <a16:creationId xmlns:a16="http://schemas.microsoft.com/office/drawing/2014/main" id="{A204EFA7-4A7B-90AF-E44D-6F4F9CB9C6D5}"/>
              </a:ext>
            </a:extLst>
          </p:cNvPr>
          <p:cNvSpPr txBox="1"/>
          <p:nvPr/>
        </p:nvSpPr>
        <p:spPr>
          <a:xfrm>
            <a:off x="1827906" y="435513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B</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3" name="文本框 1">
            <a:extLst>
              <a:ext uri="{FF2B5EF4-FFF2-40B4-BE49-F238E27FC236}">
                <a16:creationId xmlns:a16="http://schemas.microsoft.com/office/drawing/2014/main" id="{8252473E-4DFC-D4F2-75AC-BBBA2D3D9303}"/>
              </a:ext>
            </a:extLst>
          </p:cNvPr>
          <p:cNvSpPr txBox="1"/>
          <p:nvPr/>
        </p:nvSpPr>
        <p:spPr>
          <a:xfrm>
            <a:off x="1424907" y="2991048"/>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C</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4" name="文本框 1">
            <a:extLst>
              <a:ext uri="{FF2B5EF4-FFF2-40B4-BE49-F238E27FC236}">
                <a16:creationId xmlns:a16="http://schemas.microsoft.com/office/drawing/2014/main" id="{5DCAC47A-E467-8A50-B00B-AE924CFB01E2}"/>
              </a:ext>
            </a:extLst>
          </p:cNvPr>
          <p:cNvSpPr txBox="1"/>
          <p:nvPr/>
        </p:nvSpPr>
        <p:spPr>
          <a:xfrm>
            <a:off x="2604710" y="1890946"/>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D</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5" name="文本框 1">
            <a:extLst>
              <a:ext uri="{FF2B5EF4-FFF2-40B4-BE49-F238E27FC236}">
                <a16:creationId xmlns:a16="http://schemas.microsoft.com/office/drawing/2014/main" id="{37C67D43-F242-9266-6815-6E2E7F579018}"/>
              </a:ext>
            </a:extLst>
          </p:cNvPr>
          <p:cNvSpPr txBox="1"/>
          <p:nvPr/>
        </p:nvSpPr>
        <p:spPr>
          <a:xfrm>
            <a:off x="4667021" y="198419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E</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6" name="文本框 1">
            <a:extLst>
              <a:ext uri="{FF2B5EF4-FFF2-40B4-BE49-F238E27FC236}">
                <a16:creationId xmlns:a16="http://schemas.microsoft.com/office/drawing/2014/main" id="{8F3BE20A-0BEB-9EDC-0E80-0D16CD48AD48}"/>
              </a:ext>
            </a:extLst>
          </p:cNvPr>
          <p:cNvSpPr txBox="1"/>
          <p:nvPr/>
        </p:nvSpPr>
        <p:spPr>
          <a:xfrm>
            <a:off x="6496408" y="1646395"/>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F</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7" name="文本框 1">
            <a:extLst>
              <a:ext uri="{FF2B5EF4-FFF2-40B4-BE49-F238E27FC236}">
                <a16:creationId xmlns:a16="http://schemas.microsoft.com/office/drawing/2014/main" id="{392A4489-1EFC-712A-7F22-B435EAB56116}"/>
              </a:ext>
            </a:extLst>
          </p:cNvPr>
          <p:cNvSpPr txBox="1"/>
          <p:nvPr/>
        </p:nvSpPr>
        <p:spPr>
          <a:xfrm>
            <a:off x="7721297" y="275748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G</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8" name="文本框 1">
            <a:extLst>
              <a:ext uri="{FF2B5EF4-FFF2-40B4-BE49-F238E27FC236}">
                <a16:creationId xmlns:a16="http://schemas.microsoft.com/office/drawing/2014/main" id="{0EB9F9AC-1C46-FE3D-E890-A674E2A5915F}"/>
              </a:ext>
            </a:extLst>
          </p:cNvPr>
          <p:cNvSpPr txBox="1"/>
          <p:nvPr/>
        </p:nvSpPr>
        <p:spPr>
          <a:xfrm>
            <a:off x="9456274" y="234502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H</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9" name="文本框 1">
            <a:extLst>
              <a:ext uri="{FF2B5EF4-FFF2-40B4-BE49-F238E27FC236}">
                <a16:creationId xmlns:a16="http://schemas.microsoft.com/office/drawing/2014/main" id="{ED9407C4-4F80-C3B3-EF1A-4CA0158AE594}"/>
              </a:ext>
            </a:extLst>
          </p:cNvPr>
          <p:cNvSpPr txBox="1"/>
          <p:nvPr/>
        </p:nvSpPr>
        <p:spPr>
          <a:xfrm>
            <a:off x="9957140" y="369620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I</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1" name="文本框 1">
            <a:extLst>
              <a:ext uri="{FF2B5EF4-FFF2-40B4-BE49-F238E27FC236}">
                <a16:creationId xmlns:a16="http://schemas.microsoft.com/office/drawing/2014/main" id="{035700C2-4A8B-A944-51FE-CE36BE16F522}"/>
              </a:ext>
            </a:extLst>
          </p:cNvPr>
          <p:cNvSpPr txBox="1"/>
          <p:nvPr/>
        </p:nvSpPr>
        <p:spPr>
          <a:xfrm>
            <a:off x="9411833" y="503289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J</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2" name="文本框 1">
            <a:extLst>
              <a:ext uri="{FF2B5EF4-FFF2-40B4-BE49-F238E27FC236}">
                <a16:creationId xmlns:a16="http://schemas.microsoft.com/office/drawing/2014/main" id="{5B8F38D8-362D-7A05-93DA-9A8BD61B6707}"/>
              </a:ext>
            </a:extLst>
          </p:cNvPr>
          <p:cNvSpPr txBox="1"/>
          <p:nvPr/>
        </p:nvSpPr>
        <p:spPr>
          <a:xfrm>
            <a:off x="7972677" y="593068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K</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pic>
        <p:nvPicPr>
          <p:cNvPr id="27" name="Imagem 26" descr="Uma imagem contendo Texto&#10;&#10;Descrição gerada automaticamente">
            <a:extLst>
              <a:ext uri="{FF2B5EF4-FFF2-40B4-BE49-F238E27FC236}">
                <a16:creationId xmlns:a16="http://schemas.microsoft.com/office/drawing/2014/main" id="{26FE6D5F-757F-29ED-363A-F35D4C76E1EC}"/>
              </a:ext>
            </a:extLst>
          </p:cNvPr>
          <p:cNvPicPr>
            <a:picLocks noChangeAspect="1"/>
          </p:cNvPicPr>
          <p:nvPr/>
        </p:nvPicPr>
        <p:blipFill>
          <a:blip r:embed="rId4"/>
          <a:stretch>
            <a:fillRect/>
          </a:stretch>
        </p:blipFill>
        <p:spPr>
          <a:xfrm>
            <a:off x="9916886" y="88231"/>
            <a:ext cx="1934285" cy="551218"/>
          </a:xfrm>
          <a:prstGeom prst="rect">
            <a:avLst/>
          </a:prstGeom>
        </p:spPr>
      </p:pic>
    </p:spTree>
    <p:extLst>
      <p:ext uri="{BB962C8B-B14F-4D97-AF65-F5344CB8AC3E}">
        <p14:creationId xmlns:p14="http://schemas.microsoft.com/office/powerpoint/2010/main" val="26031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0BEFFF1F-D8A0-5C3D-28C1-8A288D2136AB}"/>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2" name="文本框 1"/>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Introdução</a:t>
            </a:r>
            <a:endParaRPr kumimoji="1" lang="zh-CN" altLang="en-US" sz="2400" b="1" dirty="0">
              <a:solidFill>
                <a:schemeClr val="bg1"/>
              </a:solidFill>
              <a:ea typeface="华文圆体 Regular" panose="020F0502040101010101" pitchFamily="34" charset="-122"/>
              <a:cs typeface="Yuanti SC" charset="-122"/>
            </a:endParaRPr>
          </a:p>
        </p:txBody>
      </p:sp>
      <p:sp>
        <p:nvSpPr>
          <p:cNvPr id="11" name="文本框 1">
            <a:extLst>
              <a:ext uri="{FF2B5EF4-FFF2-40B4-BE49-F238E27FC236}">
                <a16:creationId xmlns:a16="http://schemas.microsoft.com/office/drawing/2014/main" id="{354927F5-01FE-E43F-170F-B4D6E896163C}"/>
              </a:ext>
            </a:extLst>
          </p:cNvPr>
          <p:cNvSpPr txBox="1"/>
          <p:nvPr/>
        </p:nvSpPr>
        <p:spPr>
          <a:xfrm>
            <a:off x="5762851" y="790524"/>
            <a:ext cx="6304413" cy="2251065"/>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O SESMT (Serviços especializados em Segurança e em Medicina do Trabalho) desempenha um papel fundamental na promoção da saúde e segurança dos trabalhadores dentro das empresas. </a:t>
            </a:r>
            <a:endParaRPr kumimoji="1" lang="zh-CN" altLang="en-US" sz="2400" b="1" dirty="0">
              <a:solidFill>
                <a:schemeClr val="bg1"/>
              </a:solidFill>
              <a:latin typeface="+mj-lt"/>
              <a:ea typeface="华文圆体 Regular" panose="020F0502040101010101" pitchFamily="34" charset="-122"/>
              <a:cs typeface="Yuanti SC" charset="-122"/>
            </a:endParaRPr>
          </a:p>
        </p:txBody>
      </p:sp>
      <p:pic>
        <p:nvPicPr>
          <p:cNvPr id="5124" name="Picture 4">
            <a:extLst>
              <a:ext uri="{FF2B5EF4-FFF2-40B4-BE49-F238E27FC236}">
                <a16:creationId xmlns:a16="http://schemas.microsoft.com/office/drawing/2014/main" id="{EFAD5267-2BDD-AA15-75F7-4F4E27AE3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0918" y="4254049"/>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9">
            <a:extLst>
              <a:ext uri="{FF2B5EF4-FFF2-40B4-BE49-F238E27FC236}">
                <a16:creationId xmlns:a16="http://schemas.microsoft.com/office/drawing/2014/main" id="{E99B531E-F45A-242E-58B5-79BE8CF6302D}"/>
              </a:ext>
            </a:extLst>
          </p:cNvPr>
          <p:cNvSpPr>
            <a:spLocks/>
          </p:cNvSpPr>
          <p:nvPr/>
        </p:nvSpPr>
        <p:spPr bwMode="auto">
          <a:xfrm>
            <a:off x="4050234" y="1322639"/>
            <a:ext cx="1364995" cy="1390036"/>
          </a:xfrm>
          <a:prstGeom prst="roundRect">
            <a:avLst>
              <a:gd name="adj" fmla="val 8333"/>
            </a:avLst>
          </a:prstGeom>
          <a:solidFill>
            <a:schemeClr val="tx1">
              <a:lumMod val="85000"/>
              <a:lumOff val="15000"/>
            </a:schemeClr>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6" name="AutoShape 19">
            <a:extLst>
              <a:ext uri="{FF2B5EF4-FFF2-40B4-BE49-F238E27FC236}">
                <a16:creationId xmlns:a16="http://schemas.microsoft.com/office/drawing/2014/main" id="{84D4959C-DDD3-A135-ADFC-DDA5991CD4CD}"/>
              </a:ext>
            </a:extLst>
          </p:cNvPr>
          <p:cNvSpPr>
            <a:spLocks/>
          </p:cNvSpPr>
          <p:nvPr/>
        </p:nvSpPr>
        <p:spPr bwMode="auto">
          <a:xfrm>
            <a:off x="3961334" y="1221039"/>
            <a:ext cx="1364995" cy="1390036"/>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pic>
        <p:nvPicPr>
          <p:cNvPr id="10" name="Gráfico 9" descr="Luzes acesas estrutura de tópicos">
            <a:extLst>
              <a:ext uri="{FF2B5EF4-FFF2-40B4-BE49-F238E27FC236}">
                <a16:creationId xmlns:a16="http://schemas.microsoft.com/office/drawing/2014/main" id="{C7B0BC6D-5F62-C3A6-230F-19B98556A5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5279" y="1458857"/>
            <a:ext cx="914400" cy="914400"/>
          </a:xfrm>
          <a:prstGeom prst="rect">
            <a:avLst/>
          </a:prstGeom>
        </p:spPr>
      </p:pic>
      <p:pic>
        <p:nvPicPr>
          <p:cNvPr id="14" name="Imagem 13" descr="Uma imagem contendo Texto&#10;&#10;Descrição gerada automaticamente">
            <a:extLst>
              <a:ext uri="{FF2B5EF4-FFF2-40B4-BE49-F238E27FC236}">
                <a16:creationId xmlns:a16="http://schemas.microsoft.com/office/drawing/2014/main" id="{32EBD6E0-C5DD-31C3-98A1-C2DAAB74F066}"/>
              </a:ext>
            </a:extLst>
          </p:cNvPr>
          <p:cNvPicPr>
            <a:picLocks noChangeAspect="1"/>
          </p:cNvPicPr>
          <p:nvPr/>
        </p:nvPicPr>
        <p:blipFill>
          <a:blip r:embed="rId5"/>
          <a:stretch>
            <a:fillRect/>
          </a:stretch>
        </p:blipFill>
        <p:spPr>
          <a:xfrm>
            <a:off x="319163" y="240328"/>
            <a:ext cx="1930700" cy="550196"/>
          </a:xfrm>
          <a:prstGeom prst="rect">
            <a:avLst/>
          </a:prstGeom>
        </p:spPr>
      </p:pic>
      <p:pic>
        <p:nvPicPr>
          <p:cNvPr id="18" name="Imagem 17" descr="Homem de boné segurando raquete de tênis na mão&#10;&#10;Descrição gerada automaticamente">
            <a:extLst>
              <a:ext uri="{FF2B5EF4-FFF2-40B4-BE49-F238E27FC236}">
                <a16:creationId xmlns:a16="http://schemas.microsoft.com/office/drawing/2014/main" id="{8F669BA3-7054-DBDE-B572-07B4B453B585}"/>
              </a:ext>
            </a:extLst>
          </p:cNvPr>
          <p:cNvPicPr>
            <a:picLocks noChangeAspect="1"/>
          </p:cNvPicPr>
          <p:nvPr/>
        </p:nvPicPr>
        <p:blipFill>
          <a:blip r:embed="rId6"/>
          <a:stretch>
            <a:fillRect/>
          </a:stretch>
        </p:blipFill>
        <p:spPr>
          <a:xfrm>
            <a:off x="0" y="2337232"/>
            <a:ext cx="5109679" cy="4520767"/>
          </a:xfrm>
          <a:prstGeom prst="rect">
            <a:avLst/>
          </a:prstGeom>
        </p:spPr>
      </p:pic>
    </p:spTree>
    <p:extLst>
      <p:ext uri="{BB962C8B-B14F-4D97-AF65-F5344CB8AC3E}">
        <p14:creationId xmlns:p14="http://schemas.microsoft.com/office/powerpoint/2010/main" val="336653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7182E429-2374-D0DB-6862-A332F4F59EEA}"/>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8" name="AutoShape 17">
            <a:extLst>
              <a:ext uri="{FF2B5EF4-FFF2-40B4-BE49-F238E27FC236}">
                <a16:creationId xmlns:a16="http://schemas.microsoft.com/office/drawing/2014/main" id="{81B65F78-47C1-ACC4-C37D-1AFE2ED94A17}"/>
              </a:ext>
            </a:extLst>
          </p:cNvPr>
          <p:cNvSpPr>
            <a:spLocks/>
          </p:cNvSpPr>
          <p:nvPr/>
        </p:nvSpPr>
        <p:spPr bwMode="auto">
          <a:xfrm rot="19731743">
            <a:off x="6126375" y="1279332"/>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46" name="文本框 1">
            <a:extLst>
              <a:ext uri="{FF2B5EF4-FFF2-40B4-BE49-F238E27FC236}">
                <a16:creationId xmlns:a16="http://schemas.microsoft.com/office/drawing/2014/main" id="{8F3BE20A-0BEB-9EDC-0E80-0D16CD48AD48}"/>
              </a:ext>
            </a:extLst>
          </p:cNvPr>
          <p:cNvSpPr txBox="1"/>
          <p:nvPr/>
        </p:nvSpPr>
        <p:spPr>
          <a:xfrm>
            <a:off x="6496408" y="1646395"/>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F</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5" name="文本框 1">
            <a:extLst>
              <a:ext uri="{FF2B5EF4-FFF2-40B4-BE49-F238E27FC236}">
                <a16:creationId xmlns:a16="http://schemas.microsoft.com/office/drawing/2014/main" id="{1B717989-D1B8-EB92-EC10-43CB67BDE8A4}"/>
              </a:ext>
            </a:extLst>
          </p:cNvPr>
          <p:cNvSpPr txBox="1"/>
          <p:nvPr/>
        </p:nvSpPr>
        <p:spPr>
          <a:xfrm>
            <a:off x="1866425" y="2963554"/>
            <a:ext cx="4229575" cy="1143070"/>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manter permanente interação com a CIPA, quando existente</a:t>
            </a:r>
          </a:p>
        </p:txBody>
      </p:sp>
      <p:pic>
        <p:nvPicPr>
          <p:cNvPr id="12290" name="Picture 2" descr="O que é SESMT e porque faz a diferença na sua empresa">
            <a:extLst>
              <a:ext uri="{FF2B5EF4-FFF2-40B4-BE49-F238E27FC236}">
                <a16:creationId xmlns:a16="http://schemas.microsoft.com/office/drawing/2014/main" id="{31AE5640-5AAA-4EAD-A93B-0D39163F6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154" y="4301683"/>
            <a:ext cx="2400207" cy="240020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Agrupar 25">
            <a:extLst>
              <a:ext uri="{FF2B5EF4-FFF2-40B4-BE49-F238E27FC236}">
                <a16:creationId xmlns:a16="http://schemas.microsoft.com/office/drawing/2014/main" id="{06EDC3C4-AEBB-2328-FE72-D10CAA892314}"/>
              </a:ext>
            </a:extLst>
          </p:cNvPr>
          <p:cNvGrpSpPr/>
          <p:nvPr/>
        </p:nvGrpSpPr>
        <p:grpSpPr>
          <a:xfrm rot="15865119">
            <a:off x="9138574" y="3843268"/>
            <a:ext cx="3250475" cy="3309287"/>
            <a:chOff x="-214779" y="3818987"/>
            <a:chExt cx="3158686" cy="3053641"/>
          </a:xfrm>
        </p:grpSpPr>
        <p:grpSp>
          <p:nvGrpSpPr>
            <p:cNvPr id="27" name="Group 74">
              <a:extLst>
                <a:ext uri="{FF2B5EF4-FFF2-40B4-BE49-F238E27FC236}">
                  <a16:creationId xmlns:a16="http://schemas.microsoft.com/office/drawing/2014/main" id="{71201267-998A-7384-EC24-02FDB0E3D003}"/>
                </a:ext>
              </a:extLst>
            </p:cNvPr>
            <p:cNvGrpSpPr/>
            <p:nvPr/>
          </p:nvGrpSpPr>
          <p:grpSpPr>
            <a:xfrm rot="1587316">
              <a:off x="909065" y="3818987"/>
              <a:ext cx="1555538" cy="2302642"/>
              <a:chOff x="6477000" y="3016250"/>
              <a:chExt cx="1328738" cy="1966913"/>
            </a:xfrm>
          </p:grpSpPr>
          <p:sp>
            <p:nvSpPr>
              <p:cNvPr id="32" name="Freeform 21">
                <a:extLst>
                  <a:ext uri="{FF2B5EF4-FFF2-40B4-BE49-F238E27FC236}">
                    <a16:creationId xmlns:a16="http://schemas.microsoft.com/office/drawing/2014/main" id="{3F78A655-8587-D0FA-F643-E7C1A6956725}"/>
                  </a:ext>
                </a:extLst>
              </p:cNvPr>
              <p:cNvSpPr>
                <a:spLocks/>
              </p:cNvSpPr>
              <p:nvPr/>
            </p:nvSpPr>
            <p:spPr bwMode="auto">
              <a:xfrm>
                <a:off x="6477000" y="3162300"/>
                <a:ext cx="1328738" cy="1820863"/>
              </a:xfrm>
              <a:custGeom>
                <a:avLst/>
                <a:gdLst>
                  <a:gd name="T0" fmla="*/ 353 w 353"/>
                  <a:gd name="T1" fmla="*/ 461 h 485"/>
                  <a:gd name="T2" fmla="*/ 329 w 353"/>
                  <a:gd name="T3" fmla="*/ 485 h 485"/>
                  <a:gd name="T4" fmla="*/ 24 w 353"/>
                  <a:gd name="T5" fmla="*/ 485 h 485"/>
                  <a:gd name="T6" fmla="*/ 0 w 353"/>
                  <a:gd name="T7" fmla="*/ 461 h 485"/>
                  <a:gd name="T8" fmla="*/ 0 w 353"/>
                  <a:gd name="T9" fmla="*/ 24 h 485"/>
                  <a:gd name="T10" fmla="*/ 24 w 353"/>
                  <a:gd name="T11" fmla="*/ 0 h 485"/>
                  <a:gd name="T12" fmla="*/ 329 w 353"/>
                  <a:gd name="T13" fmla="*/ 0 h 485"/>
                  <a:gd name="T14" fmla="*/ 353 w 353"/>
                  <a:gd name="T15" fmla="*/ 24 h 485"/>
                  <a:gd name="T16" fmla="*/ 353 w 353"/>
                  <a:gd name="T17" fmla="*/ 46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485">
                    <a:moveTo>
                      <a:pt x="353" y="461"/>
                    </a:moveTo>
                    <a:cubicBezTo>
                      <a:pt x="353" y="475"/>
                      <a:pt x="343" y="485"/>
                      <a:pt x="329" y="485"/>
                    </a:cubicBezTo>
                    <a:cubicBezTo>
                      <a:pt x="24" y="485"/>
                      <a:pt x="24" y="485"/>
                      <a:pt x="24" y="485"/>
                    </a:cubicBezTo>
                    <a:cubicBezTo>
                      <a:pt x="11" y="485"/>
                      <a:pt x="0" y="475"/>
                      <a:pt x="0" y="461"/>
                    </a:cubicBezTo>
                    <a:cubicBezTo>
                      <a:pt x="0" y="24"/>
                      <a:pt x="0" y="24"/>
                      <a:pt x="0" y="24"/>
                    </a:cubicBezTo>
                    <a:cubicBezTo>
                      <a:pt x="0" y="11"/>
                      <a:pt x="11" y="0"/>
                      <a:pt x="24" y="0"/>
                    </a:cubicBezTo>
                    <a:cubicBezTo>
                      <a:pt x="329" y="0"/>
                      <a:pt x="329" y="0"/>
                      <a:pt x="329" y="0"/>
                    </a:cubicBezTo>
                    <a:cubicBezTo>
                      <a:pt x="343" y="0"/>
                      <a:pt x="353" y="11"/>
                      <a:pt x="353" y="24"/>
                    </a:cubicBezTo>
                    <a:lnTo>
                      <a:pt x="353" y="461"/>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22">
                <a:extLst>
                  <a:ext uri="{FF2B5EF4-FFF2-40B4-BE49-F238E27FC236}">
                    <a16:creationId xmlns:a16="http://schemas.microsoft.com/office/drawing/2014/main" id="{91CEBE86-6259-3347-D274-4B74CD66635D}"/>
                  </a:ext>
                </a:extLst>
              </p:cNvPr>
              <p:cNvSpPr>
                <a:spLocks noChangeArrowheads="1"/>
              </p:cNvSpPr>
              <p:nvPr/>
            </p:nvSpPr>
            <p:spPr bwMode="auto">
              <a:xfrm>
                <a:off x="6597650" y="3302000"/>
                <a:ext cx="1087438" cy="1504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09D167CE-F977-88BC-C8D8-7FA8FDD19F54}"/>
                  </a:ext>
                </a:extLst>
              </p:cNvPr>
              <p:cNvSpPr>
                <a:spLocks/>
              </p:cNvSpPr>
              <p:nvPr/>
            </p:nvSpPr>
            <p:spPr bwMode="auto">
              <a:xfrm>
                <a:off x="6591300" y="3294062"/>
                <a:ext cx="1101725" cy="1520825"/>
              </a:xfrm>
              <a:custGeom>
                <a:avLst/>
                <a:gdLst>
                  <a:gd name="T0" fmla="*/ 689 w 694"/>
                  <a:gd name="T1" fmla="*/ 953 h 958"/>
                  <a:gd name="T2" fmla="*/ 689 w 694"/>
                  <a:gd name="T3" fmla="*/ 948 h 958"/>
                  <a:gd name="T4" fmla="*/ 9 w 694"/>
                  <a:gd name="T5" fmla="*/ 948 h 958"/>
                  <a:gd name="T6" fmla="*/ 9 w 694"/>
                  <a:gd name="T7" fmla="*/ 9 h 958"/>
                  <a:gd name="T8" fmla="*/ 684 w 694"/>
                  <a:gd name="T9" fmla="*/ 9 h 958"/>
                  <a:gd name="T10" fmla="*/ 684 w 694"/>
                  <a:gd name="T11" fmla="*/ 953 h 958"/>
                  <a:gd name="T12" fmla="*/ 689 w 694"/>
                  <a:gd name="T13" fmla="*/ 953 h 958"/>
                  <a:gd name="T14" fmla="*/ 689 w 694"/>
                  <a:gd name="T15" fmla="*/ 948 h 958"/>
                  <a:gd name="T16" fmla="*/ 689 w 694"/>
                  <a:gd name="T17" fmla="*/ 953 h 958"/>
                  <a:gd name="T18" fmla="*/ 694 w 694"/>
                  <a:gd name="T19" fmla="*/ 953 h 958"/>
                  <a:gd name="T20" fmla="*/ 694 w 694"/>
                  <a:gd name="T21" fmla="*/ 0 h 958"/>
                  <a:gd name="T22" fmla="*/ 0 w 694"/>
                  <a:gd name="T23" fmla="*/ 0 h 958"/>
                  <a:gd name="T24" fmla="*/ 0 w 694"/>
                  <a:gd name="T25" fmla="*/ 958 h 958"/>
                  <a:gd name="T26" fmla="*/ 694 w 694"/>
                  <a:gd name="T27" fmla="*/ 958 h 958"/>
                  <a:gd name="T28" fmla="*/ 694 w 694"/>
                  <a:gd name="T29" fmla="*/ 953 h 958"/>
                  <a:gd name="T30" fmla="*/ 689 w 694"/>
                  <a:gd name="T31" fmla="*/ 953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4" h="958">
                    <a:moveTo>
                      <a:pt x="689" y="953"/>
                    </a:moveTo>
                    <a:lnTo>
                      <a:pt x="689" y="948"/>
                    </a:lnTo>
                    <a:lnTo>
                      <a:pt x="9" y="948"/>
                    </a:lnTo>
                    <a:lnTo>
                      <a:pt x="9" y="9"/>
                    </a:lnTo>
                    <a:lnTo>
                      <a:pt x="684" y="9"/>
                    </a:lnTo>
                    <a:lnTo>
                      <a:pt x="684" y="953"/>
                    </a:lnTo>
                    <a:lnTo>
                      <a:pt x="689" y="953"/>
                    </a:lnTo>
                    <a:lnTo>
                      <a:pt x="689" y="948"/>
                    </a:lnTo>
                    <a:lnTo>
                      <a:pt x="689" y="953"/>
                    </a:lnTo>
                    <a:lnTo>
                      <a:pt x="694" y="953"/>
                    </a:lnTo>
                    <a:lnTo>
                      <a:pt x="694" y="0"/>
                    </a:lnTo>
                    <a:lnTo>
                      <a:pt x="0" y="0"/>
                    </a:lnTo>
                    <a:lnTo>
                      <a:pt x="0" y="958"/>
                    </a:lnTo>
                    <a:lnTo>
                      <a:pt x="694" y="958"/>
                    </a:lnTo>
                    <a:lnTo>
                      <a:pt x="694" y="953"/>
                    </a:lnTo>
                    <a:lnTo>
                      <a:pt x="689" y="9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4">
                <a:extLst>
                  <a:ext uri="{FF2B5EF4-FFF2-40B4-BE49-F238E27FC236}">
                    <a16:creationId xmlns:a16="http://schemas.microsoft.com/office/drawing/2014/main" id="{05D61096-96B7-2311-2F11-189C9BFBAC93}"/>
                  </a:ext>
                </a:extLst>
              </p:cNvPr>
              <p:cNvSpPr>
                <a:spLocks/>
              </p:cNvSpPr>
              <p:nvPr/>
            </p:nvSpPr>
            <p:spPr bwMode="auto">
              <a:xfrm>
                <a:off x="6786563" y="3609975"/>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Line 25">
                <a:extLst>
                  <a:ext uri="{FF2B5EF4-FFF2-40B4-BE49-F238E27FC236}">
                    <a16:creationId xmlns:a16="http://schemas.microsoft.com/office/drawing/2014/main" id="{5F8F6D3A-D722-64E9-D14C-80BD4D208151}"/>
                  </a:ext>
                </a:extLst>
              </p:cNvPr>
              <p:cNvSpPr>
                <a:spLocks noChangeShapeType="1"/>
              </p:cNvSpPr>
              <p:nvPr/>
            </p:nvSpPr>
            <p:spPr bwMode="auto">
              <a:xfrm>
                <a:off x="6786563" y="3609975"/>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6">
                <a:extLst>
                  <a:ext uri="{FF2B5EF4-FFF2-40B4-BE49-F238E27FC236}">
                    <a16:creationId xmlns:a16="http://schemas.microsoft.com/office/drawing/2014/main" id="{3EE39C10-6A1F-7F58-3CA3-5ADD5ECF3293}"/>
                  </a:ext>
                </a:extLst>
              </p:cNvPr>
              <p:cNvSpPr>
                <a:spLocks/>
              </p:cNvSpPr>
              <p:nvPr/>
            </p:nvSpPr>
            <p:spPr bwMode="auto">
              <a:xfrm>
                <a:off x="6764338" y="3586163"/>
                <a:ext cx="755650" cy="46038"/>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2"/>
                      <a:pt x="199" y="0"/>
                      <a:pt x="195" y="0"/>
                    </a:cubicBezTo>
                    <a:cubicBezTo>
                      <a:pt x="6" y="0"/>
                      <a:pt x="6" y="0"/>
                      <a:pt x="6" y="0"/>
                    </a:cubicBezTo>
                    <a:cubicBezTo>
                      <a:pt x="3" y="0"/>
                      <a:pt x="0" y="2"/>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7">
                <a:extLst>
                  <a:ext uri="{FF2B5EF4-FFF2-40B4-BE49-F238E27FC236}">
                    <a16:creationId xmlns:a16="http://schemas.microsoft.com/office/drawing/2014/main" id="{F0B7046C-42BF-7104-8DC4-7FEAF801BA26}"/>
                  </a:ext>
                </a:extLst>
              </p:cNvPr>
              <p:cNvSpPr>
                <a:spLocks/>
              </p:cNvSpPr>
              <p:nvPr/>
            </p:nvSpPr>
            <p:spPr bwMode="auto">
              <a:xfrm>
                <a:off x="6721475" y="3759200"/>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Line 28">
                <a:extLst>
                  <a:ext uri="{FF2B5EF4-FFF2-40B4-BE49-F238E27FC236}">
                    <a16:creationId xmlns:a16="http://schemas.microsoft.com/office/drawing/2014/main" id="{CF0F8093-41EB-09C5-F3FC-A458652DEFAC}"/>
                  </a:ext>
                </a:extLst>
              </p:cNvPr>
              <p:cNvSpPr>
                <a:spLocks noChangeShapeType="1"/>
              </p:cNvSpPr>
              <p:nvPr/>
            </p:nvSpPr>
            <p:spPr bwMode="auto">
              <a:xfrm>
                <a:off x="6721475" y="3759200"/>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9">
                <a:extLst>
                  <a:ext uri="{FF2B5EF4-FFF2-40B4-BE49-F238E27FC236}">
                    <a16:creationId xmlns:a16="http://schemas.microsoft.com/office/drawing/2014/main" id="{E5841ACD-7FC6-D31A-AD2F-AD49331D96C9}"/>
                  </a:ext>
                </a:extLst>
              </p:cNvPr>
              <p:cNvSpPr>
                <a:spLocks/>
              </p:cNvSpPr>
              <p:nvPr/>
            </p:nvSpPr>
            <p:spPr bwMode="auto">
              <a:xfrm>
                <a:off x="6699250" y="3736975"/>
                <a:ext cx="884238" cy="44450"/>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10"/>
                      <a:pt x="235" y="6"/>
                    </a:cubicBezTo>
                    <a:cubicBezTo>
                      <a:pt x="235" y="3"/>
                      <a:pt x="232" y="0"/>
                      <a:pt x="229"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0">
                <a:extLst>
                  <a:ext uri="{FF2B5EF4-FFF2-40B4-BE49-F238E27FC236}">
                    <a16:creationId xmlns:a16="http://schemas.microsoft.com/office/drawing/2014/main" id="{508103C3-C7FC-BC92-BED8-8E16A1B277DF}"/>
                  </a:ext>
                </a:extLst>
              </p:cNvPr>
              <p:cNvSpPr>
                <a:spLocks/>
              </p:cNvSpPr>
              <p:nvPr/>
            </p:nvSpPr>
            <p:spPr bwMode="auto">
              <a:xfrm>
                <a:off x="6786563" y="3913188"/>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Line 31">
                <a:extLst>
                  <a:ext uri="{FF2B5EF4-FFF2-40B4-BE49-F238E27FC236}">
                    <a16:creationId xmlns:a16="http://schemas.microsoft.com/office/drawing/2014/main" id="{39D4A9C5-E7F3-2489-3B8D-753DB6B1A071}"/>
                  </a:ext>
                </a:extLst>
              </p:cNvPr>
              <p:cNvSpPr>
                <a:spLocks noChangeShapeType="1"/>
              </p:cNvSpPr>
              <p:nvPr/>
            </p:nvSpPr>
            <p:spPr bwMode="auto">
              <a:xfrm>
                <a:off x="6786563" y="3913188"/>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2">
                <a:extLst>
                  <a:ext uri="{FF2B5EF4-FFF2-40B4-BE49-F238E27FC236}">
                    <a16:creationId xmlns:a16="http://schemas.microsoft.com/office/drawing/2014/main" id="{A55D9AAE-F592-7ED3-A9F8-B2D1BB1A26CD}"/>
                  </a:ext>
                </a:extLst>
              </p:cNvPr>
              <p:cNvSpPr>
                <a:spLocks/>
              </p:cNvSpPr>
              <p:nvPr/>
            </p:nvSpPr>
            <p:spPr bwMode="auto">
              <a:xfrm>
                <a:off x="6764338" y="3890963"/>
                <a:ext cx="755650" cy="44450"/>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10"/>
                      <a:pt x="201" y="6"/>
                    </a:cubicBezTo>
                    <a:cubicBezTo>
                      <a:pt x="201" y="3"/>
                      <a:pt x="199" y="0"/>
                      <a:pt x="195"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33">
                <a:extLst>
                  <a:ext uri="{FF2B5EF4-FFF2-40B4-BE49-F238E27FC236}">
                    <a16:creationId xmlns:a16="http://schemas.microsoft.com/office/drawing/2014/main" id="{DF92FB1A-0BE7-BB3D-0862-B9879A906BC5}"/>
                  </a:ext>
                </a:extLst>
              </p:cNvPr>
              <p:cNvSpPr>
                <a:spLocks/>
              </p:cNvSpPr>
              <p:nvPr/>
            </p:nvSpPr>
            <p:spPr bwMode="auto">
              <a:xfrm>
                <a:off x="6721475" y="4067175"/>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Line 34">
                <a:extLst>
                  <a:ext uri="{FF2B5EF4-FFF2-40B4-BE49-F238E27FC236}">
                    <a16:creationId xmlns:a16="http://schemas.microsoft.com/office/drawing/2014/main" id="{291A0E94-36D9-6607-3E0B-0B064D063087}"/>
                  </a:ext>
                </a:extLst>
              </p:cNvPr>
              <p:cNvSpPr>
                <a:spLocks noChangeShapeType="1"/>
              </p:cNvSpPr>
              <p:nvPr/>
            </p:nvSpPr>
            <p:spPr bwMode="auto">
              <a:xfrm>
                <a:off x="6721475" y="4067175"/>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5">
                <a:extLst>
                  <a:ext uri="{FF2B5EF4-FFF2-40B4-BE49-F238E27FC236}">
                    <a16:creationId xmlns:a16="http://schemas.microsoft.com/office/drawing/2014/main" id="{CA232591-58BB-92B0-0ECD-20CD9D11774F}"/>
                  </a:ext>
                </a:extLst>
              </p:cNvPr>
              <p:cNvSpPr>
                <a:spLocks/>
              </p:cNvSpPr>
              <p:nvPr/>
            </p:nvSpPr>
            <p:spPr bwMode="auto">
              <a:xfrm>
                <a:off x="6699250" y="4044950"/>
                <a:ext cx="884238" cy="44450"/>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9"/>
                      <a:pt x="235" y="6"/>
                    </a:cubicBezTo>
                    <a:cubicBezTo>
                      <a:pt x="235" y="3"/>
                      <a:pt x="232" y="0"/>
                      <a:pt x="229" y="0"/>
                    </a:cubicBezTo>
                    <a:cubicBezTo>
                      <a:pt x="6" y="0"/>
                      <a:pt x="6" y="0"/>
                      <a:pt x="6" y="0"/>
                    </a:cubicBezTo>
                    <a:cubicBezTo>
                      <a:pt x="3" y="0"/>
                      <a:pt x="0" y="3"/>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6">
                <a:extLst>
                  <a:ext uri="{FF2B5EF4-FFF2-40B4-BE49-F238E27FC236}">
                    <a16:creationId xmlns:a16="http://schemas.microsoft.com/office/drawing/2014/main" id="{904AE11C-43DD-BB84-9C5B-02FB9C9DD262}"/>
                  </a:ext>
                </a:extLst>
              </p:cNvPr>
              <p:cNvSpPr>
                <a:spLocks/>
              </p:cNvSpPr>
              <p:nvPr/>
            </p:nvSpPr>
            <p:spPr bwMode="auto">
              <a:xfrm>
                <a:off x="6786563" y="4221163"/>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Line 37">
                <a:extLst>
                  <a:ext uri="{FF2B5EF4-FFF2-40B4-BE49-F238E27FC236}">
                    <a16:creationId xmlns:a16="http://schemas.microsoft.com/office/drawing/2014/main" id="{F434F3E8-39A3-55F8-2774-0F63E94BFBC4}"/>
                  </a:ext>
                </a:extLst>
              </p:cNvPr>
              <p:cNvSpPr>
                <a:spLocks noChangeShapeType="1"/>
              </p:cNvSpPr>
              <p:nvPr/>
            </p:nvSpPr>
            <p:spPr bwMode="auto">
              <a:xfrm>
                <a:off x="6786563" y="4221163"/>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38">
                <a:extLst>
                  <a:ext uri="{FF2B5EF4-FFF2-40B4-BE49-F238E27FC236}">
                    <a16:creationId xmlns:a16="http://schemas.microsoft.com/office/drawing/2014/main" id="{819E66B4-8339-790D-40BF-B5E7B5BC4469}"/>
                  </a:ext>
                </a:extLst>
              </p:cNvPr>
              <p:cNvSpPr>
                <a:spLocks/>
              </p:cNvSpPr>
              <p:nvPr/>
            </p:nvSpPr>
            <p:spPr bwMode="auto">
              <a:xfrm>
                <a:off x="6764338" y="4198938"/>
                <a:ext cx="755650" cy="44450"/>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2"/>
                      <a:pt x="199" y="0"/>
                      <a:pt x="195" y="0"/>
                    </a:cubicBezTo>
                    <a:cubicBezTo>
                      <a:pt x="6" y="0"/>
                      <a:pt x="6" y="0"/>
                      <a:pt x="6" y="0"/>
                    </a:cubicBezTo>
                    <a:cubicBezTo>
                      <a:pt x="3" y="0"/>
                      <a:pt x="0" y="2"/>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39">
                <a:extLst>
                  <a:ext uri="{FF2B5EF4-FFF2-40B4-BE49-F238E27FC236}">
                    <a16:creationId xmlns:a16="http://schemas.microsoft.com/office/drawing/2014/main" id="{0B1FD6C5-2A66-42FD-A15C-3B93FCCDC66D}"/>
                  </a:ext>
                </a:extLst>
              </p:cNvPr>
              <p:cNvSpPr>
                <a:spLocks/>
              </p:cNvSpPr>
              <p:nvPr/>
            </p:nvSpPr>
            <p:spPr bwMode="auto">
              <a:xfrm>
                <a:off x="6786563" y="4525963"/>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Line 40">
                <a:extLst>
                  <a:ext uri="{FF2B5EF4-FFF2-40B4-BE49-F238E27FC236}">
                    <a16:creationId xmlns:a16="http://schemas.microsoft.com/office/drawing/2014/main" id="{FF27F8BE-2A3E-88F5-0423-B1E2B5610FA8}"/>
                  </a:ext>
                </a:extLst>
              </p:cNvPr>
              <p:cNvSpPr>
                <a:spLocks noChangeShapeType="1"/>
              </p:cNvSpPr>
              <p:nvPr/>
            </p:nvSpPr>
            <p:spPr bwMode="auto">
              <a:xfrm>
                <a:off x="6786563" y="4525963"/>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41">
                <a:extLst>
                  <a:ext uri="{FF2B5EF4-FFF2-40B4-BE49-F238E27FC236}">
                    <a16:creationId xmlns:a16="http://schemas.microsoft.com/office/drawing/2014/main" id="{50C004A0-2EA9-2AC5-54E7-21C3E206D37E}"/>
                  </a:ext>
                </a:extLst>
              </p:cNvPr>
              <p:cNvSpPr>
                <a:spLocks/>
              </p:cNvSpPr>
              <p:nvPr/>
            </p:nvSpPr>
            <p:spPr bwMode="auto">
              <a:xfrm>
                <a:off x="6764338" y="4502150"/>
                <a:ext cx="755650" cy="46038"/>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3"/>
                      <a:pt x="199" y="0"/>
                      <a:pt x="195" y="0"/>
                    </a:cubicBezTo>
                    <a:cubicBezTo>
                      <a:pt x="6" y="0"/>
                      <a:pt x="6" y="0"/>
                      <a:pt x="6" y="0"/>
                    </a:cubicBezTo>
                    <a:cubicBezTo>
                      <a:pt x="3" y="0"/>
                      <a:pt x="0" y="3"/>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42">
                <a:extLst>
                  <a:ext uri="{FF2B5EF4-FFF2-40B4-BE49-F238E27FC236}">
                    <a16:creationId xmlns:a16="http://schemas.microsoft.com/office/drawing/2014/main" id="{CDFF451E-064F-A8FF-4E04-7B9857C98173}"/>
                  </a:ext>
                </a:extLst>
              </p:cNvPr>
              <p:cNvSpPr>
                <a:spLocks/>
              </p:cNvSpPr>
              <p:nvPr/>
            </p:nvSpPr>
            <p:spPr bwMode="auto">
              <a:xfrm>
                <a:off x="6721475" y="4371975"/>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Line 43">
                <a:extLst>
                  <a:ext uri="{FF2B5EF4-FFF2-40B4-BE49-F238E27FC236}">
                    <a16:creationId xmlns:a16="http://schemas.microsoft.com/office/drawing/2014/main" id="{05DDD12C-A81B-C06E-0514-8B2BC19BF386}"/>
                  </a:ext>
                </a:extLst>
              </p:cNvPr>
              <p:cNvSpPr>
                <a:spLocks noChangeShapeType="1"/>
              </p:cNvSpPr>
              <p:nvPr/>
            </p:nvSpPr>
            <p:spPr bwMode="auto">
              <a:xfrm>
                <a:off x="6721475" y="4371975"/>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88" name="Freeform 44">
                <a:extLst>
                  <a:ext uri="{FF2B5EF4-FFF2-40B4-BE49-F238E27FC236}">
                    <a16:creationId xmlns:a16="http://schemas.microsoft.com/office/drawing/2014/main" id="{FD0252A9-8CF6-1C2D-D6C0-C4748A6A4706}"/>
                  </a:ext>
                </a:extLst>
              </p:cNvPr>
              <p:cNvSpPr>
                <a:spLocks/>
              </p:cNvSpPr>
              <p:nvPr/>
            </p:nvSpPr>
            <p:spPr bwMode="auto">
              <a:xfrm>
                <a:off x="6699250" y="4348163"/>
                <a:ext cx="884238" cy="46038"/>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10"/>
                      <a:pt x="235" y="6"/>
                    </a:cubicBezTo>
                    <a:cubicBezTo>
                      <a:pt x="235" y="3"/>
                      <a:pt x="232" y="0"/>
                      <a:pt x="229"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89" name="Freeform 45">
                <a:extLst>
                  <a:ext uri="{FF2B5EF4-FFF2-40B4-BE49-F238E27FC236}">
                    <a16:creationId xmlns:a16="http://schemas.microsoft.com/office/drawing/2014/main" id="{3C0EF516-3C1C-893C-2BA0-AEF445B97F29}"/>
                  </a:ext>
                </a:extLst>
              </p:cNvPr>
              <p:cNvSpPr>
                <a:spLocks/>
              </p:cNvSpPr>
              <p:nvPr/>
            </p:nvSpPr>
            <p:spPr bwMode="auto">
              <a:xfrm>
                <a:off x="6838950" y="3200400"/>
                <a:ext cx="604838" cy="184150"/>
              </a:xfrm>
              <a:custGeom>
                <a:avLst/>
                <a:gdLst>
                  <a:gd name="T0" fmla="*/ 161 w 161"/>
                  <a:gd name="T1" fmla="*/ 36 h 49"/>
                  <a:gd name="T2" fmla="*/ 126 w 161"/>
                  <a:gd name="T3" fmla="*/ 0 h 49"/>
                  <a:gd name="T4" fmla="*/ 36 w 161"/>
                  <a:gd name="T5" fmla="*/ 0 h 49"/>
                  <a:gd name="T6" fmla="*/ 0 w 161"/>
                  <a:gd name="T7" fmla="*/ 36 h 49"/>
                  <a:gd name="T8" fmla="*/ 0 w 161"/>
                  <a:gd name="T9" fmla="*/ 36 h 49"/>
                  <a:gd name="T10" fmla="*/ 13 w 161"/>
                  <a:gd name="T11" fmla="*/ 49 h 49"/>
                  <a:gd name="T12" fmla="*/ 148 w 161"/>
                  <a:gd name="T13" fmla="*/ 49 h 49"/>
                  <a:gd name="T14" fmla="*/ 161 w 161"/>
                  <a:gd name="T15" fmla="*/ 36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49">
                    <a:moveTo>
                      <a:pt x="161" y="36"/>
                    </a:moveTo>
                    <a:cubicBezTo>
                      <a:pt x="161" y="16"/>
                      <a:pt x="146" y="0"/>
                      <a:pt x="126" y="0"/>
                    </a:cubicBezTo>
                    <a:cubicBezTo>
                      <a:pt x="36" y="0"/>
                      <a:pt x="36" y="0"/>
                      <a:pt x="36" y="0"/>
                    </a:cubicBezTo>
                    <a:cubicBezTo>
                      <a:pt x="16" y="0"/>
                      <a:pt x="0" y="16"/>
                      <a:pt x="0" y="36"/>
                    </a:cubicBezTo>
                    <a:cubicBezTo>
                      <a:pt x="0" y="36"/>
                      <a:pt x="0" y="36"/>
                      <a:pt x="0" y="36"/>
                    </a:cubicBezTo>
                    <a:cubicBezTo>
                      <a:pt x="0" y="43"/>
                      <a:pt x="6" y="49"/>
                      <a:pt x="13" y="49"/>
                    </a:cubicBezTo>
                    <a:cubicBezTo>
                      <a:pt x="148" y="49"/>
                      <a:pt x="148" y="49"/>
                      <a:pt x="148" y="49"/>
                    </a:cubicBezTo>
                    <a:cubicBezTo>
                      <a:pt x="155" y="49"/>
                      <a:pt x="161" y="43"/>
                      <a:pt x="161" y="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91" name="Freeform 46">
                <a:extLst>
                  <a:ext uri="{FF2B5EF4-FFF2-40B4-BE49-F238E27FC236}">
                    <a16:creationId xmlns:a16="http://schemas.microsoft.com/office/drawing/2014/main" id="{97742155-8A08-70AB-044B-6F3120B8ED85}"/>
                  </a:ext>
                </a:extLst>
              </p:cNvPr>
              <p:cNvSpPr>
                <a:spLocks noEditPoints="1"/>
              </p:cNvSpPr>
              <p:nvPr/>
            </p:nvSpPr>
            <p:spPr bwMode="auto">
              <a:xfrm>
                <a:off x="6989763" y="3016250"/>
                <a:ext cx="304800" cy="303213"/>
              </a:xfrm>
              <a:custGeom>
                <a:avLst/>
                <a:gdLst>
                  <a:gd name="T0" fmla="*/ 41 w 81"/>
                  <a:gd name="T1" fmla="*/ 0 h 81"/>
                  <a:gd name="T2" fmla="*/ 0 w 81"/>
                  <a:gd name="T3" fmla="*/ 40 h 81"/>
                  <a:gd name="T4" fmla="*/ 41 w 81"/>
                  <a:gd name="T5" fmla="*/ 81 h 81"/>
                  <a:gd name="T6" fmla="*/ 81 w 81"/>
                  <a:gd name="T7" fmla="*/ 40 h 81"/>
                  <a:gd name="T8" fmla="*/ 41 w 81"/>
                  <a:gd name="T9" fmla="*/ 0 h 81"/>
                  <a:gd name="T10" fmla="*/ 41 w 81"/>
                  <a:gd name="T11" fmla="*/ 69 h 81"/>
                  <a:gd name="T12" fmla="*/ 12 w 81"/>
                  <a:gd name="T13" fmla="*/ 40 h 81"/>
                  <a:gd name="T14" fmla="*/ 41 w 81"/>
                  <a:gd name="T15" fmla="*/ 12 h 81"/>
                  <a:gd name="T16" fmla="*/ 69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1" y="0"/>
                    </a:moveTo>
                    <a:cubicBezTo>
                      <a:pt x="18" y="0"/>
                      <a:pt x="0" y="18"/>
                      <a:pt x="0" y="40"/>
                    </a:cubicBezTo>
                    <a:cubicBezTo>
                      <a:pt x="0" y="63"/>
                      <a:pt x="18" y="81"/>
                      <a:pt x="41" y="81"/>
                    </a:cubicBezTo>
                    <a:cubicBezTo>
                      <a:pt x="63" y="81"/>
                      <a:pt x="81" y="63"/>
                      <a:pt x="81" y="40"/>
                    </a:cubicBezTo>
                    <a:cubicBezTo>
                      <a:pt x="81" y="18"/>
                      <a:pt x="63" y="0"/>
                      <a:pt x="41" y="0"/>
                    </a:cubicBezTo>
                    <a:close/>
                    <a:moveTo>
                      <a:pt x="41" y="69"/>
                    </a:moveTo>
                    <a:cubicBezTo>
                      <a:pt x="25" y="69"/>
                      <a:pt x="12" y="56"/>
                      <a:pt x="12" y="40"/>
                    </a:cubicBezTo>
                    <a:cubicBezTo>
                      <a:pt x="12" y="24"/>
                      <a:pt x="25" y="12"/>
                      <a:pt x="41" y="12"/>
                    </a:cubicBezTo>
                    <a:cubicBezTo>
                      <a:pt x="56" y="12"/>
                      <a:pt x="69" y="24"/>
                      <a:pt x="69" y="40"/>
                    </a:cubicBezTo>
                    <a:cubicBezTo>
                      <a:pt x="69" y="56"/>
                      <a:pt x="56" y="69"/>
                      <a:pt x="41" y="6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 name="Freeform: Shape 157">
              <a:extLst>
                <a:ext uri="{FF2B5EF4-FFF2-40B4-BE49-F238E27FC236}">
                  <a16:creationId xmlns:a16="http://schemas.microsoft.com/office/drawing/2014/main" id="{5D125CB1-C0AA-B757-6CC9-EE007547C8D4}"/>
                </a:ext>
              </a:extLst>
            </p:cNvPr>
            <p:cNvSpPr/>
            <p:nvPr/>
          </p:nvSpPr>
          <p:spPr>
            <a:xfrm rot="2717603">
              <a:off x="-173015" y="4960000"/>
              <a:ext cx="751360" cy="834887"/>
            </a:xfrm>
            <a:custGeom>
              <a:avLst/>
              <a:gdLst>
                <a:gd name="connsiteX0" fmla="*/ 184970 w 751360"/>
                <a:gd name="connsiteY0" fmla="*/ 3969 h 834887"/>
                <a:gd name="connsiteX1" fmla="*/ 218776 w 751360"/>
                <a:gd name="connsiteY1" fmla="*/ 9240 h 834887"/>
                <a:gd name="connsiteX2" fmla="*/ 474653 w 751360"/>
                <a:gd name="connsiteY2" fmla="*/ 128216 h 834887"/>
                <a:gd name="connsiteX3" fmla="*/ 680823 w 751360"/>
                <a:gd name="connsiteY3" fmla="*/ 223558 h 834887"/>
                <a:gd name="connsiteX4" fmla="*/ 701195 w 751360"/>
                <a:gd name="connsiteY4" fmla="*/ 239449 h 834887"/>
                <a:gd name="connsiteX5" fmla="*/ 737865 w 751360"/>
                <a:gd name="connsiteY5" fmla="*/ 255339 h 834887"/>
                <a:gd name="connsiteX6" fmla="*/ 746829 w 751360"/>
                <a:gd name="connsiteY6" fmla="*/ 282230 h 834887"/>
                <a:gd name="connsiteX7" fmla="*/ 562663 w 751360"/>
                <a:gd name="connsiteY7" fmla="*/ 670937 h 834887"/>
                <a:gd name="connsiteX8" fmla="*/ 485328 w 751360"/>
                <a:gd name="connsiteY8" fmla="*/ 834887 h 834887"/>
                <a:gd name="connsiteX9" fmla="*/ 0 w 751360"/>
                <a:gd name="connsiteY9" fmla="*/ 354504 h 834887"/>
                <a:gd name="connsiteX10" fmla="*/ 101839 w 751360"/>
                <a:gd name="connsiteY10" fmla="*/ 158774 h 834887"/>
                <a:gd name="connsiteX11" fmla="*/ 176401 w 751360"/>
                <a:gd name="connsiteY11" fmla="*/ 14130 h 834887"/>
                <a:gd name="connsiteX12" fmla="*/ 184970 w 751360"/>
                <a:gd name="connsiteY12" fmla="*/ 3969 h 83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1360" h="834887">
                  <a:moveTo>
                    <a:pt x="184970" y="3969"/>
                  </a:moveTo>
                  <a:cubicBezTo>
                    <a:pt x="192343" y="-2983"/>
                    <a:pt x="197996" y="-539"/>
                    <a:pt x="218776" y="9240"/>
                  </a:cubicBezTo>
                  <a:lnTo>
                    <a:pt x="474653" y="128216"/>
                  </a:lnTo>
                  <a:lnTo>
                    <a:pt x="680823" y="223558"/>
                  </a:lnTo>
                  <a:cubicBezTo>
                    <a:pt x="689379" y="227225"/>
                    <a:pt x="698343" y="229670"/>
                    <a:pt x="701195" y="239449"/>
                  </a:cubicBezTo>
                  <a:cubicBezTo>
                    <a:pt x="713419" y="244745"/>
                    <a:pt x="725234" y="251265"/>
                    <a:pt x="737865" y="255339"/>
                  </a:cubicBezTo>
                  <a:cubicBezTo>
                    <a:pt x="754163" y="260636"/>
                    <a:pt x="753756" y="268377"/>
                    <a:pt x="746829" y="282230"/>
                  </a:cubicBezTo>
                  <a:cubicBezTo>
                    <a:pt x="684896" y="411799"/>
                    <a:pt x="623780" y="541368"/>
                    <a:pt x="562663" y="670937"/>
                  </a:cubicBezTo>
                  <a:lnTo>
                    <a:pt x="485328" y="834887"/>
                  </a:lnTo>
                  <a:lnTo>
                    <a:pt x="0" y="354504"/>
                  </a:lnTo>
                  <a:lnTo>
                    <a:pt x="101839" y="158774"/>
                  </a:lnTo>
                  <a:cubicBezTo>
                    <a:pt x="127100" y="110694"/>
                    <a:pt x="152361" y="62616"/>
                    <a:pt x="176401" y="14130"/>
                  </a:cubicBezTo>
                  <a:cubicBezTo>
                    <a:pt x="179864" y="9648"/>
                    <a:pt x="182513" y="6286"/>
                    <a:pt x="184970" y="3969"/>
                  </a:cubicBezTo>
                  <a:close/>
                </a:path>
              </a:pathLst>
            </a:custGeom>
            <a:solidFill>
              <a:schemeClr val="bg1"/>
            </a:solidFill>
            <a:ln w="4251" cap="flat">
              <a:noFill/>
              <a:prstDash val="solid"/>
              <a:miter/>
            </a:ln>
          </p:spPr>
          <p:txBody>
            <a:bodyPr wrap="square" rtlCol="0" anchor="ctr">
              <a:noAutofit/>
            </a:bodyPr>
            <a:lstStyle/>
            <a:p>
              <a:endParaRPr lang="en-US" dirty="0"/>
            </a:p>
          </p:txBody>
        </p:sp>
        <p:sp>
          <p:nvSpPr>
            <p:cNvPr id="29" name="Freeform: Shape 147">
              <a:extLst>
                <a:ext uri="{FF2B5EF4-FFF2-40B4-BE49-F238E27FC236}">
                  <a16:creationId xmlns:a16="http://schemas.microsoft.com/office/drawing/2014/main" id="{3A5CD156-CE23-F5F9-DED8-100F589CB323}"/>
                </a:ext>
              </a:extLst>
            </p:cNvPr>
            <p:cNvSpPr/>
            <p:nvPr/>
          </p:nvSpPr>
          <p:spPr>
            <a:xfrm rot="578905">
              <a:off x="1255322" y="5572258"/>
              <a:ext cx="1098009" cy="279768"/>
            </a:xfrm>
            <a:custGeom>
              <a:avLst/>
              <a:gdLst>
                <a:gd name="connsiteX0" fmla="*/ 58249 w 1098009"/>
                <a:gd name="connsiteY0" fmla="*/ 232663 h 279768"/>
                <a:gd name="connsiteX1" fmla="*/ 125616 w 1098009"/>
                <a:gd name="connsiteY1" fmla="*/ 279768 h 279768"/>
                <a:gd name="connsiteX2" fmla="*/ 0 w 1098009"/>
                <a:gd name="connsiteY2" fmla="*/ 268625 h 279768"/>
                <a:gd name="connsiteX3" fmla="*/ 58249 w 1098009"/>
                <a:gd name="connsiteY3" fmla="*/ 232663 h 279768"/>
                <a:gd name="connsiteX4" fmla="*/ 1066212 w 1098009"/>
                <a:gd name="connsiteY4" fmla="*/ 1186 h 279768"/>
                <a:gd name="connsiteX5" fmla="*/ 1083940 w 1098009"/>
                <a:gd name="connsiteY5" fmla="*/ 11822 h 279768"/>
                <a:gd name="connsiteX6" fmla="*/ 1097110 w 1098009"/>
                <a:gd name="connsiteY6" fmla="*/ 72604 h 279768"/>
                <a:gd name="connsiteX7" fmla="*/ 1087992 w 1098009"/>
                <a:gd name="connsiteY7" fmla="*/ 86280 h 279768"/>
                <a:gd name="connsiteX8" fmla="*/ 348989 w 1098009"/>
                <a:gd name="connsiteY8" fmla="*/ 236208 h 279768"/>
                <a:gd name="connsiteX9" fmla="*/ 317079 w 1098009"/>
                <a:gd name="connsiteY9" fmla="*/ 228104 h 279768"/>
                <a:gd name="connsiteX10" fmla="*/ 248699 w 1098009"/>
                <a:gd name="connsiteY10" fmla="*/ 165296 h 279768"/>
                <a:gd name="connsiteX11" fmla="*/ 1066212 w 1098009"/>
                <a:gd name="connsiteY11" fmla="*/ 1186 h 2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8009" h="279768">
                  <a:moveTo>
                    <a:pt x="58249" y="232663"/>
                  </a:moveTo>
                  <a:cubicBezTo>
                    <a:pt x="82562" y="245832"/>
                    <a:pt x="103836" y="263560"/>
                    <a:pt x="125616" y="279768"/>
                  </a:cubicBezTo>
                  <a:cubicBezTo>
                    <a:pt x="85094" y="276223"/>
                    <a:pt x="44573" y="272677"/>
                    <a:pt x="0" y="268625"/>
                  </a:cubicBezTo>
                  <a:cubicBezTo>
                    <a:pt x="20767" y="255456"/>
                    <a:pt x="39508" y="243806"/>
                    <a:pt x="58249" y="232663"/>
                  </a:cubicBezTo>
                  <a:close/>
                  <a:moveTo>
                    <a:pt x="1066212" y="1186"/>
                  </a:moveTo>
                  <a:cubicBezTo>
                    <a:pt x="1075836" y="-841"/>
                    <a:pt x="1081914" y="-1854"/>
                    <a:pt x="1083940" y="11822"/>
                  </a:cubicBezTo>
                  <a:cubicBezTo>
                    <a:pt x="1086473" y="32083"/>
                    <a:pt x="1091538" y="52850"/>
                    <a:pt x="1097110" y="72604"/>
                  </a:cubicBezTo>
                  <a:cubicBezTo>
                    <a:pt x="1100149" y="83241"/>
                    <a:pt x="1095084" y="84760"/>
                    <a:pt x="1087992" y="86280"/>
                  </a:cubicBezTo>
                  <a:cubicBezTo>
                    <a:pt x="1075836" y="88812"/>
                    <a:pt x="381406" y="229117"/>
                    <a:pt x="348989" y="236208"/>
                  </a:cubicBezTo>
                  <a:cubicBezTo>
                    <a:pt x="336832" y="238740"/>
                    <a:pt x="327208" y="238234"/>
                    <a:pt x="317079" y="228104"/>
                  </a:cubicBezTo>
                  <a:cubicBezTo>
                    <a:pt x="296311" y="206830"/>
                    <a:pt x="273518" y="187583"/>
                    <a:pt x="248699" y="165296"/>
                  </a:cubicBezTo>
                  <a:cubicBezTo>
                    <a:pt x="278583" y="159724"/>
                    <a:pt x="1046458" y="5238"/>
                    <a:pt x="1066212" y="1186"/>
                  </a:cubicBezTo>
                  <a:close/>
                </a:path>
              </a:pathLst>
            </a:custGeom>
            <a:solidFill>
              <a:schemeClr val="accent1"/>
            </a:solidFill>
            <a:ln w="9525" cap="flat">
              <a:noFill/>
              <a:prstDash val="solid"/>
              <a:miter/>
            </a:ln>
          </p:spPr>
          <p:txBody>
            <a:bodyPr wrap="square" rtlCol="0" anchor="ctr">
              <a:noAutofit/>
            </a:bodyPr>
            <a:lstStyle/>
            <a:p>
              <a:endParaRPr lang="en-US"/>
            </a:p>
          </p:txBody>
        </p:sp>
        <p:sp>
          <p:nvSpPr>
            <p:cNvPr id="30" name="Freeform: Shape 196">
              <a:extLst>
                <a:ext uri="{FF2B5EF4-FFF2-40B4-BE49-F238E27FC236}">
                  <a16:creationId xmlns:a16="http://schemas.microsoft.com/office/drawing/2014/main" id="{A473E30C-7788-57BE-0236-6548EE8EF989}"/>
                </a:ext>
              </a:extLst>
            </p:cNvPr>
            <p:cNvSpPr/>
            <p:nvPr/>
          </p:nvSpPr>
          <p:spPr>
            <a:xfrm rot="578905">
              <a:off x="327149" y="4514057"/>
              <a:ext cx="2328005" cy="1837744"/>
            </a:xfrm>
            <a:custGeom>
              <a:avLst/>
              <a:gdLst>
                <a:gd name="connsiteX0" fmla="*/ 1352938 w 2328005"/>
                <a:gd name="connsiteY0" fmla="*/ 868370 h 1837744"/>
                <a:gd name="connsiteX1" fmla="*/ 1475452 w 2328005"/>
                <a:gd name="connsiteY1" fmla="*/ 875207 h 1837744"/>
                <a:gd name="connsiteX2" fmla="*/ 1492673 w 2328005"/>
                <a:gd name="connsiteY2" fmla="*/ 879766 h 1837744"/>
                <a:gd name="connsiteX3" fmla="*/ 1564091 w 2328005"/>
                <a:gd name="connsiteY3" fmla="*/ 901040 h 1837744"/>
                <a:gd name="connsiteX4" fmla="*/ 1586885 w 2328005"/>
                <a:gd name="connsiteY4" fmla="*/ 904078 h 1837744"/>
                <a:gd name="connsiteX5" fmla="*/ 1724656 w 2328005"/>
                <a:gd name="connsiteY5" fmla="*/ 886857 h 1837744"/>
                <a:gd name="connsiteX6" fmla="*/ 1822413 w 2328005"/>
                <a:gd name="connsiteY6" fmla="*/ 889389 h 1837744"/>
                <a:gd name="connsiteX7" fmla="*/ 1886234 w 2328005"/>
                <a:gd name="connsiteY7" fmla="*/ 930924 h 1837744"/>
                <a:gd name="connsiteX8" fmla="*/ 1917132 w 2328005"/>
                <a:gd name="connsiteY8" fmla="*/ 951691 h 1837744"/>
                <a:gd name="connsiteX9" fmla="*/ 1962718 w 2328005"/>
                <a:gd name="connsiteY9" fmla="*/ 983601 h 1837744"/>
                <a:gd name="connsiteX10" fmla="*/ 1987537 w 2328005"/>
                <a:gd name="connsiteY10" fmla="*/ 1011459 h 1837744"/>
                <a:gd name="connsiteX11" fmla="*/ 1251066 w 2328005"/>
                <a:gd name="connsiteY11" fmla="*/ 1165945 h 1837744"/>
                <a:gd name="connsiteX12" fmla="*/ 1248027 w 2328005"/>
                <a:gd name="connsiteY12" fmla="*/ 1175569 h 1837744"/>
                <a:gd name="connsiteX13" fmla="*/ 1308302 w 2328005"/>
                <a:gd name="connsiteY13" fmla="*/ 1228753 h 1837744"/>
                <a:gd name="connsiteX14" fmla="*/ 1334134 w 2328005"/>
                <a:gd name="connsiteY14" fmla="*/ 1229260 h 1837744"/>
                <a:gd name="connsiteX15" fmla="*/ 2030591 w 2328005"/>
                <a:gd name="connsiteY15" fmla="*/ 1090982 h 1837744"/>
                <a:gd name="connsiteX16" fmla="*/ 2054903 w 2328005"/>
                <a:gd name="connsiteY16" fmla="*/ 1123398 h 1837744"/>
                <a:gd name="connsiteX17" fmla="*/ 2328005 w 2328005"/>
                <a:gd name="connsiteY17" fmla="*/ 1509212 h 1837744"/>
                <a:gd name="connsiteX18" fmla="*/ 1890846 w 2328005"/>
                <a:gd name="connsiteY18" fmla="*/ 1837539 h 1837744"/>
                <a:gd name="connsiteX19" fmla="*/ 1695475 w 2328005"/>
                <a:gd name="connsiteY19" fmla="*/ 1616268 h 1837744"/>
                <a:gd name="connsiteX20" fmla="*/ 1461234 w 2328005"/>
                <a:gd name="connsiteY20" fmla="*/ 1539142 h 1837744"/>
                <a:gd name="connsiteX21" fmla="*/ 1230805 w 2328005"/>
                <a:gd name="connsiteY21" fmla="*/ 1421228 h 1837744"/>
                <a:gd name="connsiteX22" fmla="*/ 1137607 w 2328005"/>
                <a:gd name="connsiteY22" fmla="*/ 1336641 h 1837744"/>
                <a:gd name="connsiteX23" fmla="*/ 1105190 w 2328005"/>
                <a:gd name="connsiteY23" fmla="*/ 1279912 h 1837744"/>
                <a:gd name="connsiteX24" fmla="*/ 1037823 w 2328005"/>
                <a:gd name="connsiteY24" fmla="*/ 1232806 h 1837744"/>
                <a:gd name="connsiteX25" fmla="*/ 1012498 w 2328005"/>
                <a:gd name="connsiteY25" fmla="*/ 1191271 h 1837744"/>
                <a:gd name="connsiteX26" fmla="*/ 1075812 w 2328005"/>
                <a:gd name="connsiteY26" fmla="*/ 1123398 h 1837744"/>
                <a:gd name="connsiteX27" fmla="*/ 1122917 w 2328005"/>
                <a:gd name="connsiteY27" fmla="*/ 1098073 h 1837744"/>
                <a:gd name="connsiteX28" fmla="*/ 1244988 w 2328005"/>
                <a:gd name="connsiteY28" fmla="*/ 938521 h 1837744"/>
                <a:gd name="connsiteX29" fmla="*/ 1313367 w 2328005"/>
                <a:gd name="connsiteY29" fmla="*/ 884831 h 1837744"/>
                <a:gd name="connsiteX30" fmla="*/ 1352938 w 2328005"/>
                <a:gd name="connsiteY30" fmla="*/ 868370 h 1837744"/>
                <a:gd name="connsiteX31" fmla="*/ 624850 w 2328005"/>
                <a:gd name="connsiteY31" fmla="*/ 11 h 1837744"/>
                <a:gd name="connsiteX32" fmla="*/ 651531 w 2328005"/>
                <a:gd name="connsiteY32" fmla="*/ 10872 h 1837744"/>
                <a:gd name="connsiteX33" fmla="*/ 653875 w 2328005"/>
                <a:gd name="connsiteY33" fmla="*/ 74725 h 1837744"/>
                <a:gd name="connsiteX34" fmla="*/ 608687 w 2328005"/>
                <a:gd name="connsiteY34" fmla="*/ 126552 h 1837744"/>
                <a:gd name="connsiteX35" fmla="*/ 694621 w 2328005"/>
                <a:gd name="connsiteY35" fmla="*/ 93416 h 1837744"/>
                <a:gd name="connsiteX36" fmla="*/ 815750 w 2328005"/>
                <a:gd name="connsiteY36" fmla="*/ 59445 h 1837744"/>
                <a:gd name="connsiteX37" fmla="*/ 866339 w 2328005"/>
                <a:gd name="connsiteY37" fmla="*/ 58118 h 1837744"/>
                <a:gd name="connsiteX38" fmla="*/ 895795 w 2328005"/>
                <a:gd name="connsiteY38" fmla="*/ 135900 h 1837744"/>
                <a:gd name="connsiteX39" fmla="*/ 972751 w 2328005"/>
                <a:gd name="connsiteY39" fmla="*/ 117382 h 1837744"/>
                <a:gd name="connsiteX40" fmla="*/ 1013012 w 2328005"/>
                <a:gd name="connsiteY40" fmla="*/ 117174 h 1837744"/>
                <a:gd name="connsiteX41" fmla="*/ 1045375 w 2328005"/>
                <a:gd name="connsiteY41" fmla="*/ 186008 h 1837744"/>
                <a:gd name="connsiteX42" fmla="*/ 994321 w 2328005"/>
                <a:gd name="connsiteY42" fmla="*/ 234130 h 1837744"/>
                <a:gd name="connsiteX43" fmla="*/ 850090 w 2328005"/>
                <a:gd name="connsiteY43" fmla="*/ 312201 h 1837744"/>
                <a:gd name="connsiteX44" fmla="*/ 675866 w 2328005"/>
                <a:gd name="connsiteY44" fmla="*/ 497120 h 1837744"/>
                <a:gd name="connsiteX45" fmla="*/ 655208 w 2328005"/>
                <a:gd name="connsiteY45" fmla="*/ 525927 h 1837744"/>
                <a:gd name="connsiteX46" fmla="*/ 865231 w 2328005"/>
                <a:gd name="connsiteY46" fmla="*/ 421832 h 1837744"/>
                <a:gd name="connsiteX47" fmla="*/ 1021286 w 2328005"/>
                <a:gd name="connsiteY47" fmla="*/ 302101 h 1837744"/>
                <a:gd name="connsiteX48" fmla="*/ 1077606 w 2328005"/>
                <a:gd name="connsiteY48" fmla="*/ 275304 h 1837744"/>
                <a:gd name="connsiteX49" fmla="*/ 1135640 w 2328005"/>
                <a:gd name="connsiteY49" fmla="*/ 294358 h 1837744"/>
                <a:gd name="connsiteX50" fmla="*/ 1128862 w 2328005"/>
                <a:gd name="connsiteY50" fmla="*/ 347158 h 1837744"/>
                <a:gd name="connsiteX51" fmla="*/ 1028813 w 2328005"/>
                <a:gd name="connsiteY51" fmla="*/ 455910 h 1837744"/>
                <a:gd name="connsiteX52" fmla="*/ 800327 w 2328005"/>
                <a:gd name="connsiteY52" fmla="*/ 657068 h 1837744"/>
                <a:gd name="connsiteX53" fmla="*/ 576118 w 2328005"/>
                <a:gd name="connsiteY53" fmla="*/ 875332 h 1837744"/>
                <a:gd name="connsiteX54" fmla="*/ 571369 w 2328005"/>
                <a:gd name="connsiteY54" fmla="*/ 881954 h 1837744"/>
                <a:gd name="connsiteX55" fmla="*/ 583741 w 2328005"/>
                <a:gd name="connsiteY55" fmla="*/ 877289 h 1837744"/>
                <a:gd name="connsiteX56" fmla="*/ 826112 w 2328005"/>
                <a:gd name="connsiteY56" fmla="*/ 723190 h 1837744"/>
                <a:gd name="connsiteX57" fmla="*/ 977646 w 2328005"/>
                <a:gd name="connsiteY57" fmla="*/ 716038 h 1837744"/>
                <a:gd name="connsiteX58" fmla="*/ 1017891 w 2328005"/>
                <a:gd name="connsiteY58" fmla="*/ 749411 h 1837744"/>
                <a:gd name="connsiteX59" fmla="*/ 1013203 w 2328005"/>
                <a:gd name="connsiteY59" fmla="*/ 774126 h 1837744"/>
                <a:gd name="connsiteX60" fmla="*/ 737147 w 2328005"/>
                <a:gd name="connsiteY60" fmla="*/ 957718 h 1837744"/>
                <a:gd name="connsiteX61" fmla="*/ 480939 w 2328005"/>
                <a:gd name="connsiteY61" fmla="*/ 1089859 h 1837744"/>
                <a:gd name="connsiteX62" fmla="*/ 396830 w 2328005"/>
                <a:gd name="connsiteY62" fmla="*/ 1109264 h 1837744"/>
                <a:gd name="connsiteX63" fmla="*/ 287055 w 2328005"/>
                <a:gd name="connsiteY63" fmla="*/ 1125305 h 1837744"/>
                <a:gd name="connsiteX64" fmla="*/ 261671 w 2328005"/>
                <a:gd name="connsiteY64" fmla="*/ 1123646 h 1837744"/>
                <a:gd name="connsiteX65" fmla="*/ 10194 w 2328005"/>
                <a:gd name="connsiteY65" fmla="*/ 676571 h 1837744"/>
                <a:gd name="connsiteX66" fmla="*/ 0 w 2328005"/>
                <a:gd name="connsiteY66" fmla="*/ 657227 h 1837744"/>
                <a:gd name="connsiteX67" fmla="*/ 241867 w 2328005"/>
                <a:gd name="connsiteY67" fmla="*/ 342324 h 1837744"/>
                <a:gd name="connsiteX68" fmla="*/ 494032 w 2328005"/>
                <a:gd name="connsiteY68" fmla="*/ 66894 h 1837744"/>
                <a:gd name="connsiteX69" fmla="*/ 596077 w 2328005"/>
                <a:gd name="connsiteY69" fmla="*/ 5700 h 1837744"/>
                <a:gd name="connsiteX70" fmla="*/ 624850 w 2328005"/>
                <a:gd name="connsiteY70" fmla="*/ 11 h 183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28005" h="1837744">
                  <a:moveTo>
                    <a:pt x="1352938" y="868370"/>
                  </a:moveTo>
                  <a:cubicBezTo>
                    <a:pt x="1392921" y="857827"/>
                    <a:pt x="1434044" y="863810"/>
                    <a:pt x="1475452" y="875207"/>
                  </a:cubicBezTo>
                  <a:lnTo>
                    <a:pt x="1492673" y="879766"/>
                  </a:lnTo>
                  <a:cubicBezTo>
                    <a:pt x="1517492" y="882805"/>
                    <a:pt x="1541298" y="890909"/>
                    <a:pt x="1564091" y="901040"/>
                  </a:cubicBezTo>
                  <a:cubicBezTo>
                    <a:pt x="1571689" y="904079"/>
                    <a:pt x="1578780" y="905092"/>
                    <a:pt x="1586885" y="904078"/>
                  </a:cubicBezTo>
                  <a:cubicBezTo>
                    <a:pt x="1632470" y="896987"/>
                    <a:pt x="1678563" y="890402"/>
                    <a:pt x="1724656" y="886857"/>
                  </a:cubicBezTo>
                  <a:cubicBezTo>
                    <a:pt x="1757580" y="884324"/>
                    <a:pt x="1789997" y="882805"/>
                    <a:pt x="1822413" y="889389"/>
                  </a:cubicBezTo>
                  <a:cubicBezTo>
                    <a:pt x="1848752" y="894961"/>
                    <a:pt x="1871545" y="907118"/>
                    <a:pt x="1886234" y="930924"/>
                  </a:cubicBezTo>
                  <a:cubicBezTo>
                    <a:pt x="1893325" y="942573"/>
                    <a:pt x="1901936" y="949664"/>
                    <a:pt x="1917132" y="951691"/>
                  </a:cubicBezTo>
                  <a:cubicBezTo>
                    <a:pt x="1936886" y="953717"/>
                    <a:pt x="1950561" y="968912"/>
                    <a:pt x="1962718" y="983601"/>
                  </a:cubicBezTo>
                  <a:cubicBezTo>
                    <a:pt x="1970315" y="993225"/>
                    <a:pt x="1978420" y="1002849"/>
                    <a:pt x="1987537" y="1011459"/>
                  </a:cubicBezTo>
                  <a:cubicBezTo>
                    <a:pt x="1982979" y="1023109"/>
                    <a:pt x="1255624" y="1164426"/>
                    <a:pt x="1251066" y="1165945"/>
                  </a:cubicBezTo>
                  <a:cubicBezTo>
                    <a:pt x="1244988" y="1167466"/>
                    <a:pt x="1241948" y="1171011"/>
                    <a:pt x="1248027" y="1175569"/>
                  </a:cubicBezTo>
                  <a:cubicBezTo>
                    <a:pt x="1268793" y="1192284"/>
                    <a:pt x="1286015" y="1213558"/>
                    <a:pt x="1308302" y="1228753"/>
                  </a:cubicBezTo>
                  <a:cubicBezTo>
                    <a:pt x="1316406" y="1234325"/>
                    <a:pt x="1325524" y="1231286"/>
                    <a:pt x="1334134" y="1229260"/>
                  </a:cubicBezTo>
                  <a:lnTo>
                    <a:pt x="2030591" y="1090982"/>
                  </a:lnTo>
                  <a:cubicBezTo>
                    <a:pt x="2043253" y="1098073"/>
                    <a:pt x="2047812" y="1112255"/>
                    <a:pt x="2054903" y="1123398"/>
                  </a:cubicBezTo>
                  <a:cubicBezTo>
                    <a:pt x="2059462" y="1137074"/>
                    <a:pt x="2267775" y="1373801"/>
                    <a:pt x="2328005" y="1509212"/>
                  </a:cubicBezTo>
                  <a:cubicBezTo>
                    <a:pt x="2203872" y="1632333"/>
                    <a:pt x="2050398" y="1700274"/>
                    <a:pt x="1890846" y="1837539"/>
                  </a:cubicBezTo>
                  <a:cubicBezTo>
                    <a:pt x="1882742" y="1844630"/>
                    <a:pt x="1767078" y="1666001"/>
                    <a:pt x="1695475" y="1616268"/>
                  </a:cubicBezTo>
                  <a:cubicBezTo>
                    <a:pt x="1623873" y="1566536"/>
                    <a:pt x="1538679" y="1571649"/>
                    <a:pt x="1461234" y="1539142"/>
                  </a:cubicBezTo>
                  <a:cubicBezTo>
                    <a:pt x="1383789" y="1506636"/>
                    <a:pt x="1284743" y="1454979"/>
                    <a:pt x="1230805" y="1421228"/>
                  </a:cubicBezTo>
                  <a:cubicBezTo>
                    <a:pt x="1176868" y="1387478"/>
                    <a:pt x="1160400" y="1373616"/>
                    <a:pt x="1137607" y="1336641"/>
                  </a:cubicBezTo>
                  <a:cubicBezTo>
                    <a:pt x="1126463" y="1317899"/>
                    <a:pt x="1116333" y="1298652"/>
                    <a:pt x="1105190" y="1279912"/>
                  </a:cubicBezTo>
                  <a:cubicBezTo>
                    <a:pt x="1079864" y="1268261"/>
                    <a:pt x="1057578" y="1252560"/>
                    <a:pt x="1037823" y="1232806"/>
                  </a:cubicBezTo>
                  <a:cubicBezTo>
                    <a:pt x="1026680" y="1220649"/>
                    <a:pt x="1013511" y="1209506"/>
                    <a:pt x="1012498" y="1191271"/>
                  </a:cubicBezTo>
                  <a:cubicBezTo>
                    <a:pt x="1009965" y="1153789"/>
                    <a:pt x="1037823" y="1122386"/>
                    <a:pt x="1075812" y="1123398"/>
                  </a:cubicBezTo>
                  <a:cubicBezTo>
                    <a:pt x="1098099" y="1123905"/>
                    <a:pt x="1110761" y="1117320"/>
                    <a:pt x="1122917" y="1098073"/>
                  </a:cubicBezTo>
                  <a:cubicBezTo>
                    <a:pt x="1158880" y="1041343"/>
                    <a:pt x="1198388" y="987653"/>
                    <a:pt x="1244988" y="938521"/>
                  </a:cubicBezTo>
                  <a:cubicBezTo>
                    <a:pt x="1265248" y="917248"/>
                    <a:pt x="1287028" y="898000"/>
                    <a:pt x="1313367" y="884831"/>
                  </a:cubicBezTo>
                  <a:cubicBezTo>
                    <a:pt x="1326410" y="877234"/>
                    <a:pt x="1339611" y="871884"/>
                    <a:pt x="1352938" y="868370"/>
                  </a:cubicBezTo>
                  <a:close/>
                  <a:moveTo>
                    <a:pt x="624850" y="11"/>
                  </a:moveTo>
                  <a:cubicBezTo>
                    <a:pt x="634228" y="218"/>
                    <a:pt x="643257" y="3184"/>
                    <a:pt x="651531" y="10872"/>
                  </a:cubicBezTo>
                  <a:cubicBezTo>
                    <a:pt x="663589" y="22026"/>
                    <a:pt x="664048" y="54945"/>
                    <a:pt x="653875" y="74725"/>
                  </a:cubicBezTo>
                  <a:cubicBezTo>
                    <a:pt x="642989" y="95498"/>
                    <a:pt x="626288" y="111096"/>
                    <a:pt x="608687" y="126552"/>
                  </a:cubicBezTo>
                  <a:cubicBezTo>
                    <a:pt x="637221" y="115427"/>
                    <a:pt x="665993" y="103972"/>
                    <a:pt x="694621" y="93416"/>
                  </a:cubicBezTo>
                  <a:cubicBezTo>
                    <a:pt x="734246" y="78712"/>
                    <a:pt x="773914" y="66045"/>
                    <a:pt x="815750" y="59445"/>
                  </a:cubicBezTo>
                  <a:cubicBezTo>
                    <a:pt x="832806" y="56635"/>
                    <a:pt x="849670" y="56192"/>
                    <a:pt x="866339" y="58118"/>
                  </a:cubicBezTo>
                  <a:cubicBezTo>
                    <a:pt x="910235" y="64027"/>
                    <a:pt x="924189" y="99103"/>
                    <a:pt x="895795" y="135900"/>
                  </a:cubicBezTo>
                  <a:cubicBezTo>
                    <a:pt x="922805" y="129699"/>
                    <a:pt x="946979" y="120460"/>
                    <a:pt x="972751" y="117382"/>
                  </a:cubicBezTo>
                  <a:cubicBezTo>
                    <a:pt x="986252" y="116033"/>
                    <a:pt x="999754" y="114685"/>
                    <a:pt x="1013012" y="117174"/>
                  </a:cubicBezTo>
                  <a:cubicBezTo>
                    <a:pt x="1048854" y="123824"/>
                    <a:pt x="1062866" y="153927"/>
                    <a:pt x="1045375" y="186008"/>
                  </a:cubicBezTo>
                  <a:cubicBezTo>
                    <a:pt x="1033446" y="207536"/>
                    <a:pt x="1015183" y="222517"/>
                    <a:pt x="994321" y="234130"/>
                  </a:cubicBezTo>
                  <a:cubicBezTo>
                    <a:pt x="946386" y="260422"/>
                    <a:pt x="897270" y="284866"/>
                    <a:pt x="850090" y="312201"/>
                  </a:cubicBezTo>
                  <a:cubicBezTo>
                    <a:pt x="774506" y="356773"/>
                    <a:pt x="724312" y="426068"/>
                    <a:pt x="675866" y="497120"/>
                  </a:cubicBezTo>
                  <a:cubicBezTo>
                    <a:pt x="670499" y="505304"/>
                    <a:pt x="664231" y="513344"/>
                    <a:pt x="655208" y="525927"/>
                  </a:cubicBezTo>
                  <a:cubicBezTo>
                    <a:pt x="733364" y="498743"/>
                    <a:pt x="803380" y="468229"/>
                    <a:pt x="865231" y="421832"/>
                  </a:cubicBezTo>
                  <a:cubicBezTo>
                    <a:pt x="917691" y="382239"/>
                    <a:pt x="969158" y="341933"/>
                    <a:pt x="1021286" y="302101"/>
                  </a:cubicBezTo>
                  <a:cubicBezTo>
                    <a:pt x="1037888" y="289439"/>
                    <a:pt x="1056332" y="279101"/>
                    <a:pt x="1077606" y="275304"/>
                  </a:cubicBezTo>
                  <a:cubicBezTo>
                    <a:pt x="1100254" y="270989"/>
                    <a:pt x="1121515" y="274202"/>
                    <a:pt x="1135640" y="294358"/>
                  </a:cubicBezTo>
                  <a:cubicBezTo>
                    <a:pt x="1148677" y="313235"/>
                    <a:pt x="1138792" y="331215"/>
                    <a:pt x="1128862" y="347158"/>
                  </a:cubicBezTo>
                  <a:cubicBezTo>
                    <a:pt x="1102874" y="389690"/>
                    <a:pt x="1065772" y="423250"/>
                    <a:pt x="1028813" y="455910"/>
                  </a:cubicBezTo>
                  <a:cubicBezTo>
                    <a:pt x="952903" y="523310"/>
                    <a:pt x="875150" y="588387"/>
                    <a:pt x="800327" y="657068"/>
                  </a:cubicBezTo>
                  <a:cubicBezTo>
                    <a:pt x="723748" y="727499"/>
                    <a:pt x="649105" y="800822"/>
                    <a:pt x="576118" y="875332"/>
                  </a:cubicBezTo>
                  <a:cubicBezTo>
                    <a:pt x="574363" y="877082"/>
                    <a:pt x="573031" y="879636"/>
                    <a:pt x="571369" y="881954"/>
                  </a:cubicBezTo>
                  <a:cubicBezTo>
                    <a:pt x="577380" y="884760"/>
                    <a:pt x="580135" y="880218"/>
                    <a:pt x="583741" y="877289"/>
                  </a:cubicBezTo>
                  <a:cubicBezTo>
                    <a:pt x="661855" y="821496"/>
                    <a:pt x="737608" y="762006"/>
                    <a:pt x="826112" y="723190"/>
                  </a:cubicBezTo>
                  <a:cubicBezTo>
                    <a:pt x="875127" y="701683"/>
                    <a:pt x="925635" y="692779"/>
                    <a:pt x="977646" y="716038"/>
                  </a:cubicBezTo>
                  <a:cubicBezTo>
                    <a:pt x="994351" y="723505"/>
                    <a:pt x="1007402" y="735371"/>
                    <a:pt x="1017891" y="749411"/>
                  </a:cubicBezTo>
                  <a:cubicBezTo>
                    <a:pt x="1024269" y="757996"/>
                    <a:pt x="1027330" y="767711"/>
                    <a:pt x="1013203" y="774126"/>
                  </a:cubicBezTo>
                  <a:cubicBezTo>
                    <a:pt x="910242" y="819120"/>
                    <a:pt x="827071" y="893848"/>
                    <a:pt x="737147" y="957718"/>
                  </a:cubicBezTo>
                  <a:cubicBezTo>
                    <a:pt x="657989" y="1014265"/>
                    <a:pt x="575670" y="1064033"/>
                    <a:pt x="480939" y="1089859"/>
                  </a:cubicBezTo>
                  <a:cubicBezTo>
                    <a:pt x="452792" y="1096249"/>
                    <a:pt x="424977" y="1102874"/>
                    <a:pt x="396830" y="1109264"/>
                  </a:cubicBezTo>
                  <a:cubicBezTo>
                    <a:pt x="360349" y="1114689"/>
                    <a:pt x="323300" y="1120209"/>
                    <a:pt x="287055" y="1125305"/>
                  </a:cubicBezTo>
                  <a:cubicBezTo>
                    <a:pt x="278527" y="1126710"/>
                    <a:pt x="269618" y="1129345"/>
                    <a:pt x="261671" y="1123646"/>
                  </a:cubicBezTo>
                  <a:cubicBezTo>
                    <a:pt x="177876" y="974811"/>
                    <a:pt x="93751" y="825738"/>
                    <a:pt x="10194" y="676571"/>
                  </a:cubicBezTo>
                  <a:cubicBezTo>
                    <a:pt x="7127" y="670360"/>
                    <a:pt x="3398" y="663675"/>
                    <a:pt x="0" y="657227"/>
                  </a:cubicBezTo>
                  <a:cubicBezTo>
                    <a:pt x="79818" y="551515"/>
                    <a:pt x="158074" y="445186"/>
                    <a:pt x="241867" y="342324"/>
                  </a:cubicBezTo>
                  <a:cubicBezTo>
                    <a:pt x="320578" y="245846"/>
                    <a:pt x="397778" y="147282"/>
                    <a:pt x="494032" y="66894"/>
                  </a:cubicBezTo>
                  <a:cubicBezTo>
                    <a:pt x="524537" y="41137"/>
                    <a:pt x="557640" y="18749"/>
                    <a:pt x="596077" y="5700"/>
                  </a:cubicBezTo>
                  <a:cubicBezTo>
                    <a:pt x="605745" y="2355"/>
                    <a:pt x="615472" y="-196"/>
                    <a:pt x="624850" y="11"/>
                  </a:cubicBezTo>
                  <a:close/>
                </a:path>
              </a:pathLst>
            </a:custGeom>
            <a:solidFill>
              <a:srgbClr val="FCD9C1"/>
            </a:solidFill>
            <a:ln w="2539" cap="flat">
              <a:noFill/>
              <a:prstDash val="solid"/>
              <a:miter/>
            </a:ln>
          </p:spPr>
          <p:txBody>
            <a:bodyPr rtlCol="0" anchor="ctr"/>
            <a:lstStyle/>
            <a:p>
              <a:endParaRPr lang="en-US"/>
            </a:p>
          </p:txBody>
        </p:sp>
        <p:sp>
          <p:nvSpPr>
            <p:cNvPr id="31" name="Freeform: Shape 140">
              <a:extLst>
                <a:ext uri="{FF2B5EF4-FFF2-40B4-BE49-F238E27FC236}">
                  <a16:creationId xmlns:a16="http://schemas.microsoft.com/office/drawing/2014/main" id="{F84683B8-EC63-742C-925E-FE882CB4BDED}"/>
                </a:ext>
              </a:extLst>
            </p:cNvPr>
            <p:cNvSpPr/>
            <p:nvPr/>
          </p:nvSpPr>
          <p:spPr>
            <a:xfrm rot="21479217" flipH="1">
              <a:off x="1937072" y="6023955"/>
              <a:ext cx="1006835" cy="848673"/>
            </a:xfrm>
            <a:custGeom>
              <a:avLst/>
              <a:gdLst>
                <a:gd name="connsiteX0" fmla="*/ 447868 w 1006835"/>
                <a:gd name="connsiteY0" fmla="*/ 72 h 848673"/>
                <a:gd name="connsiteX1" fmla="*/ 431875 w 1006835"/>
                <a:gd name="connsiteY1" fmla="*/ 14129 h 848673"/>
                <a:gd name="connsiteX2" fmla="*/ 357313 w 1006835"/>
                <a:gd name="connsiteY2" fmla="*/ 158774 h 848673"/>
                <a:gd name="connsiteX3" fmla="*/ 216335 w 1006835"/>
                <a:gd name="connsiteY3" fmla="*/ 429727 h 848673"/>
                <a:gd name="connsiteX4" fmla="*/ 58246 w 1006835"/>
                <a:gd name="connsiteY4" fmla="*/ 736943 h 848673"/>
                <a:gd name="connsiteX5" fmla="*/ 0 w 1006835"/>
                <a:gd name="connsiteY5" fmla="*/ 848673 h 848673"/>
                <a:gd name="connsiteX6" fmla="*/ 746679 w 1006835"/>
                <a:gd name="connsiteY6" fmla="*/ 822428 h 848673"/>
                <a:gd name="connsiteX7" fmla="*/ 818137 w 1006835"/>
                <a:gd name="connsiteY7" fmla="*/ 670937 h 848673"/>
                <a:gd name="connsiteX8" fmla="*/ 1002304 w 1006835"/>
                <a:gd name="connsiteY8" fmla="*/ 282230 h 848673"/>
                <a:gd name="connsiteX9" fmla="*/ 993340 w 1006835"/>
                <a:gd name="connsiteY9" fmla="*/ 255339 h 848673"/>
                <a:gd name="connsiteX10" fmla="*/ 474251 w 1006835"/>
                <a:gd name="connsiteY10" fmla="*/ 9240 h 848673"/>
                <a:gd name="connsiteX11" fmla="*/ 447868 w 1006835"/>
                <a:gd name="connsiteY11" fmla="*/ 72 h 84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835" h="848673">
                  <a:moveTo>
                    <a:pt x="447868" y="72"/>
                  </a:moveTo>
                  <a:cubicBezTo>
                    <a:pt x="442470" y="683"/>
                    <a:pt x="438803" y="5165"/>
                    <a:pt x="431875" y="14129"/>
                  </a:cubicBezTo>
                  <a:cubicBezTo>
                    <a:pt x="407836" y="62616"/>
                    <a:pt x="382575" y="110695"/>
                    <a:pt x="357313" y="158774"/>
                  </a:cubicBezTo>
                  <a:cubicBezTo>
                    <a:pt x="310050" y="248820"/>
                    <a:pt x="261970" y="338866"/>
                    <a:pt x="216335" y="429727"/>
                  </a:cubicBezTo>
                  <a:cubicBezTo>
                    <a:pt x="164590" y="532812"/>
                    <a:pt x="108362" y="633043"/>
                    <a:pt x="58246" y="736943"/>
                  </a:cubicBezTo>
                  <a:lnTo>
                    <a:pt x="0" y="848673"/>
                  </a:lnTo>
                  <a:lnTo>
                    <a:pt x="746679" y="822428"/>
                  </a:lnTo>
                  <a:lnTo>
                    <a:pt x="818137" y="670937"/>
                  </a:lnTo>
                  <a:cubicBezTo>
                    <a:pt x="879254" y="541368"/>
                    <a:pt x="940372" y="411799"/>
                    <a:pt x="1002304" y="282230"/>
                  </a:cubicBezTo>
                  <a:cubicBezTo>
                    <a:pt x="1009231" y="268377"/>
                    <a:pt x="1009638" y="260636"/>
                    <a:pt x="993340" y="255339"/>
                  </a:cubicBezTo>
                  <a:lnTo>
                    <a:pt x="474251" y="9240"/>
                  </a:lnTo>
                  <a:cubicBezTo>
                    <a:pt x="460397" y="2721"/>
                    <a:pt x="453267" y="-539"/>
                    <a:pt x="447868" y="72"/>
                  </a:cubicBezTo>
                  <a:close/>
                </a:path>
              </a:pathLst>
            </a:custGeom>
            <a:solidFill>
              <a:schemeClr val="bg1"/>
            </a:solidFill>
            <a:ln w="4251" cap="flat">
              <a:noFill/>
              <a:prstDash val="solid"/>
              <a:miter/>
            </a:ln>
          </p:spPr>
          <p:txBody>
            <a:bodyPr wrap="square" rtlCol="0" anchor="ctr">
              <a:noAutofit/>
            </a:bodyPr>
            <a:lstStyle/>
            <a:p>
              <a:endParaRPr lang="en-US" dirty="0"/>
            </a:p>
          </p:txBody>
        </p:sp>
      </p:grpSp>
      <p:pic>
        <p:nvPicPr>
          <p:cNvPr id="6" name="Imagem 5" descr="Uma imagem contendo Texto&#10;&#10;Descrição gerada automaticamente">
            <a:extLst>
              <a:ext uri="{FF2B5EF4-FFF2-40B4-BE49-F238E27FC236}">
                <a16:creationId xmlns:a16="http://schemas.microsoft.com/office/drawing/2014/main" id="{1C0F4218-B385-1F87-BF7E-3E851D5598E0}"/>
              </a:ext>
            </a:extLst>
          </p:cNvPr>
          <p:cNvPicPr>
            <a:picLocks noChangeAspect="1"/>
          </p:cNvPicPr>
          <p:nvPr/>
        </p:nvPicPr>
        <p:blipFill>
          <a:blip r:embed="rId3"/>
          <a:stretch>
            <a:fillRect/>
          </a:stretch>
        </p:blipFill>
        <p:spPr>
          <a:xfrm>
            <a:off x="9916886" y="88231"/>
            <a:ext cx="1934285" cy="551218"/>
          </a:xfrm>
          <a:prstGeom prst="rect">
            <a:avLst/>
          </a:prstGeom>
        </p:spPr>
      </p:pic>
      <p:pic>
        <p:nvPicPr>
          <p:cNvPr id="9" name="Imagem 8" descr="Homem em pé com chapéu&#10;&#10;Descrição gerada automaticamente">
            <a:extLst>
              <a:ext uri="{FF2B5EF4-FFF2-40B4-BE49-F238E27FC236}">
                <a16:creationId xmlns:a16="http://schemas.microsoft.com/office/drawing/2014/main" id="{BF16CE59-6DAE-A3FF-0E9E-F9BE57D14C9E}"/>
              </a:ext>
            </a:extLst>
          </p:cNvPr>
          <p:cNvPicPr>
            <a:picLocks noChangeAspect="1"/>
          </p:cNvPicPr>
          <p:nvPr/>
        </p:nvPicPr>
        <p:blipFill>
          <a:blip r:embed="rId4"/>
          <a:stretch>
            <a:fillRect/>
          </a:stretch>
        </p:blipFill>
        <p:spPr>
          <a:xfrm>
            <a:off x="5780606" y="2346256"/>
            <a:ext cx="3699091" cy="4463570"/>
          </a:xfrm>
          <a:prstGeom prst="rect">
            <a:avLst/>
          </a:prstGeom>
        </p:spPr>
      </p:pic>
    </p:spTree>
    <p:extLst>
      <p:ext uri="{BB962C8B-B14F-4D97-AF65-F5344CB8AC3E}">
        <p14:creationId xmlns:p14="http://schemas.microsoft.com/office/powerpoint/2010/main" val="126444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AD92D626-D0E7-924E-233C-C949A94C3DEE}"/>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grpSp>
        <p:nvGrpSpPr>
          <p:cNvPr id="11" name="Group 9"/>
          <p:cNvGrpSpPr>
            <a:grpSpLocks/>
          </p:cNvGrpSpPr>
          <p:nvPr/>
        </p:nvGrpSpPr>
        <p:grpSpPr bwMode="auto">
          <a:xfrm>
            <a:off x="3948509" y="3884613"/>
            <a:ext cx="4294981" cy="2583656"/>
            <a:chOff x="-1" y="-1"/>
            <a:chExt cx="8589752" cy="5166707"/>
          </a:xfrm>
        </p:grpSpPr>
        <p:sp>
          <p:nvSpPr>
            <p:cNvPr id="12" name="AutoShape 10"/>
            <p:cNvSpPr>
              <a:spLocks/>
            </p:cNvSpPr>
            <p:nvPr/>
          </p:nvSpPr>
          <p:spPr bwMode="auto">
            <a:xfrm>
              <a:off x="-1" y="207938"/>
              <a:ext cx="8589752" cy="4958768"/>
            </a:xfrm>
            <a:custGeom>
              <a:avLst/>
              <a:gdLst>
                <a:gd name="T0" fmla="*/ 4294672 w 21063"/>
                <a:gd name="T1" fmla="*/ 2553717 h 20765"/>
                <a:gd name="T2" fmla="*/ 4294672 w 21063"/>
                <a:gd name="T3" fmla="*/ 2553717 h 20765"/>
                <a:gd name="T4" fmla="*/ 4294672 w 21063"/>
                <a:gd name="T5" fmla="*/ 2553717 h 20765"/>
                <a:gd name="T6" fmla="*/ 4294672 w 21063"/>
                <a:gd name="T7" fmla="*/ 2553717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5"/>
                  </a:lnTo>
                  <a:cubicBezTo>
                    <a:pt x="165" y="9355"/>
                    <a:pt x="-239" y="9744"/>
                    <a:pt x="216" y="10500"/>
                  </a:cubicBezTo>
                  <a:lnTo>
                    <a:pt x="7673" y="20432"/>
                  </a:lnTo>
                  <a:cubicBezTo>
                    <a:pt x="7673" y="20432"/>
                    <a:pt x="8175" y="21288"/>
                    <a:pt x="9125" y="20252"/>
                  </a:cubicBezTo>
                  <a:lnTo>
                    <a:pt x="20916" y="5391"/>
                  </a:lnTo>
                  <a:cubicBezTo>
                    <a:pt x="20916" y="5391"/>
                    <a:pt x="21361" y="4383"/>
                    <a:pt x="20701" y="3843"/>
                  </a:cubicBezTo>
                  <a:lnTo>
                    <a:pt x="12871" y="185"/>
                  </a:lnTo>
                  <a:cubicBezTo>
                    <a:pt x="12871" y="185"/>
                    <a:pt x="12317" y="-311"/>
                    <a:pt x="11525" y="320"/>
                  </a:cubicBezTo>
                  <a:close/>
                </a:path>
              </a:pathLst>
            </a:custGeom>
            <a:solidFill>
              <a:srgbClr val="929598"/>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3" name="AutoShape 11"/>
            <p:cNvSpPr>
              <a:spLocks/>
            </p:cNvSpPr>
            <p:nvPr/>
          </p:nvSpPr>
          <p:spPr bwMode="auto">
            <a:xfrm>
              <a:off x="-1" y="166667"/>
              <a:ext cx="8589752" cy="4958768"/>
            </a:xfrm>
            <a:custGeom>
              <a:avLst/>
              <a:gdLst>
                <a:gd name="T0" fmla="*/ 4294672 w 21063"/>
                <a:gd name="T1" fmla="*/ 2553702 h 20765"/>
                <a:gd name="T2" fmla="*/ 4294672 w 21063"/>
                <a:gd name="T3" fmla="*/ 2553702 h 20765"/>
                <a:gd name="T4" fmla="*/ 4294672 w 21063"/>
                <a:gd name="T5" fmla="*/ 2553702 h 20765"/>
                <a:gd name="T6" fmla="*/ 4294672 w 21063"/>
                <a:gd name="T7" fmla="*/ 2553702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4"/>
                  </a:lnTo>
                  <a:cubicBezTo>
                    <a:pt x="165" y="9354"/>
                    <a:pt x="-239" y="9743"/>
                    <a:pt x="216" y="10500"/>
                  </a:cubicBezTo>
                  <a:lnTo>
                    <a:pt x="7673" y="20432"/>
                  </a:lnTo>
                  <a:cubicBezTo>
                    <a:pt x="7673" y="20432"/>
                    <a:pt x="8175" y="21289"/>
                    <a:pt x="9125" y="20251"/>
                  </a:cubicBezTo>
                  <a:lnTo>
                    <a:pt x="20916" y="5391"/>
                  </a:lnTo>
                  <a:cubicBezTo>
                    <a:pt x="20916" y="5391"/>
                    <a:pt x="21361" y="4384"/>
                    <a:pt x="20701" y="3842"/>
                  </a:cubicBezTo>
                  <a:lnTo>
                    <a:pt x="12871" y="184"/>
                  </a:lnTo>
                  <a:cubicBezTo>
                    <a:pt x="12871" y="184"/>
                    <a:pt x="12317" y="-311"/>
                    <a:pt x="11525" y="320"/>
                  </a:cubicBezTo>
                  <a:close/>
                </a:path>
              </a:pathLst>
            </a:custGeom>
            <a:solidFill>
              <a:srgbClr val="D1D3D5"/>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4" name="AutoShape 12"/>
            <p:cNvSpPr>
              <a:spLocks/>
            </p:cNvSpPr>
            <p:nvPr/>
          </p:nvSpPr>
          <p:spPr bwMode="auto">
            <a:xfrm>
              <a:off x="-1" y="-1"/>
              <a:ext cx="8573877" cy="4927022"/>
            </a:xfrm>
            <a:custGeom>
              <a:avLst/>
              <a:gdLst>
                <a:gd name="T0" fmla="*/ 4286435 w 21151"/>
                <a:gd name="T1" fmla="*/ 2537166 h 20765"/>
                <a:gd name="T2" fmla="*/ 4286435 w 21151"/>
                <a:gd name="T3" fmla="*/ 2537166 h 20765"/>
                <a:gd name="T4" fmla="*/ 4286435 w 21151"/>
                <a:gd name="T5" fmla="*/ 2537166 h 20765"/>
                <a:gd name="T6" fmla="*/ 4286435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3" y="5057"/>
                    <a:pt x="20859" y="4649"/>
                  </a:cubicBezTo>
                  <a:lnTo>
                    <a:pt x="12789" y="185"/>
                  </a:lnTo>
                  <a:cubicBezTo>
                    <a:pt x="12789" y="185"/>
                    <a:pt x="12235" y="-311"/>
                    <a:pt x="11444" y="320"/>
                  </a:cubicBezTo>
                  <a:close/>
                </a:path>
              </a:pathLst>
            </a:custGeom>
            <a:solidFill>
              <a:srgbClr val="B7B9BC"/>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5" name="AutoShape 13"/>
            <p:cNvSpPr>
              <a:spLocks/>
            </p:cNvSpPr>
            <p:nvPr/>
          </p:nvSpPr>
          <p:spPr bwMode="auto">
            <a:xfrm>
              <a:off x="-1" y="-1"/>
              <a:ext cx="8573877" cy="4927022"/>
            </a:xfrm>
            <a:custGeom>
              <a:avLst/>
              <a:gdLst>
                <a:gd name="T0" fmla="*/ 4286441 w 21151"/>
                <a:gd name="T1" fmla="*/ 2537166 h 20765"/>
                <a:gd name="T2" fmla="*/ 4286441 w 21151"/>
                <a:gd name="T3" fmla="*/ 2537166 h 20765"/>
                <a:gd name="T4" fmla="*/ 4286441 w 21151"/>
                <a:gd name="T5" fmla="*/ 2537166 h 20765"/>
                <a:gd name="T6" fmla="*/ 4286441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4" y="5057"/>
                    <a:pt x="20859" y="4649"/>
                  </a:cubicBezTo>
                  <a:lnTo>
                    <a:pt x="12789" y="185"/>
                  </a:lnTo>
                  <a:cubicBezTo>
                    <a:pt x="12789" y="185"/>
                    <a:pt x="12235" y="-311"/>
                    <a:pt x="11444" y="320"/>
                  </a:cubicBez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6" name="AutoShape 14"/>
            <p:cNvSpPr>
              <a:spLocks/>
            </p:cNvSpPr>
            <p:nvPr/>
          </p:nvSpPr>
          <p:spPr bwMode="auto">
            <a:xfrm>
              <a:off x="41273" y="-1"/>
              <a:ext cx="8429419" cy="4842895"/>
            </a:xfrm>
            <a:custGeom>
              <a:avLst/>
              <a:gdLst>
                <a:gd name="T0" fmla="*/ 4214892 w 21166"/>
                <a:gd name="T1" fmla="*/ 2493835 h 20765"/>
                <a:gd name="T2" fmla="*/ 4214892 w 21166"/>
                <a:gd name="T3" fmla="*/ 2493835 h 20765"/>
                <a:gd name="T4" fmla="*/ 4214892 w 21166"/>
                <a:gd name="T5" fmla="*/ 2493835 h 20765"/>
                <a:gd name="T6" fmla="*/ 4214892 w 21166"/>
                <a:gd name="T7" fmla="*/ 2493835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6" h="20765">
                  <a:moveTo>
                    <a:pt x="11460" y="320"/>
                  </a:moveTo>
                  <a:lnTo>
                    <a:pt x="528" y="9699"/>
                  </a:lnTo>
                  <a:cubicBezTo>
                    <a:pt x="528" y="9699"/>
                    <a:pt x="-198" y="10218"/>
                    <a:pt x="52" y="10827"/>
                  </a:cubicBezTo>
                  <a:lnTo>
                    <a:pt x="7604" y="20432"/>
                  </a:lnTo>
                  <a:cubicBezTo>
                    <a:pt x="7604" y="20432"/>
                    <a:pt x="8106" y="21288"/>
                    <a:pt x="9057" y="20251"/>
                  </a:cubicBezTo>
                  <a:lnTo>
                    <a:pt x="21045" y="5551"/>
                  </a:lnTo>
                  <a:cubicBezTo>
                    <a:pt x="21045" y="5551"/>
                    <a:pt x="21402" y="5010"/>
                    <a:pt x="20887" y="4649"/>
                  </a:cubicBezTo>
                  <a:lnTo>
                    <a:pt x="12806" y="185"/>
                  </a:lnTo>
                  <a:cubicBezTo>
                    <a:pt x="12806" y="185"/>
                    <a:pt x="12252" y="-311"/>
                    <a:pt x="11460" y="320"/>
                  </a:cubicBezTo>
                  <a:close/>
                </a:path>
              </a:pathLst>
            </a:custGeom>
            <a:solidFill>
              <a:srgbClr val="020202"/>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pic>
          <p:nvPicPr>
            <p:cNvPr id="17" name="Picture 15" descr="shutte3rstock_8702847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693" y="249208"/>
              <a:ext cx="7003879" cy="4046062"/>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pic>
        <p:sp>
          <p:nvSpPr>
            <p:cNvPr id="18" name="AutoShape 16"/>
            <p:cNvSpPr>
              <a:spLocks/>
            </p:cNvSpPr>
            <p:nvPr/>
          </p:nvSpPr>
          <p:spPr bwMode="auto">
            <a:xfrm>
              <a:off x="725468" y="257144"/>
              <a:ext cx="7089602" cy="4066698"/>
            </a:xfrm>
            <a:custGeom>
              <a:avLst/>
              <a:gdLst>
                <a:gd name="T0" fmla="*/ 3544719 w 21600"/>
                <a:gd name="T1" fmla="*/ 2033324 h 21600"/>
                <a:gd name="T2" fmla="*/ 3544719 w 21600"/>
                <a:gd name="T3" fmla="*/ 2033324 h 21600"/>
                <a:gd name="T4" fmla="*/ 3544719 w 21600"/>
                <a:gd name="T5" fmla="*/ 2033324 h 21600"/>
                <a:gd name="T6" fmla="*/ 3544719 w 21600"/>
                <a:gd name="T7" fmla="*/ 203332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1364"/>
                  </a:moveTo>
                  <a:lnTo>
                    <a:pt x="12545" y="0"/>
                  </a:lnTo>
                  <a:lnTo>
                    <a:pt x="21600" y="5721"/>
                  </a:lnTo>
                  <a:lnTo>
                    <a:pt x="8562" y="21599"/>
                  </a:lnTo>
                  <a:lnTo>
                    <a:pt x="0" y="11364"/>
                  </a:ln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0" tIns="0" rIns="0" bIns="0" anchor="ctr"/>
            <a:lstStyle/>
            <a:p>
              <a:pPr algn="r" eaLnBrk="1">
                <a:lnSpc>
                  <a:spcPct val="120000"/>
                </a:lnSpc>
                <a:defRPr/>
              </a:pPr>
              <a:endParaRPr lang="id-ID" sz="900" dirty="0">
                <a:latin typeface="Roboto Light" panose="02000000000000000000" pitchFamily="2" charset="0"/>
              </a:endParaRPr>
            </a:p>
          </p:txBody>
        </p:sp>
      </p:grpSp>
      <p:sp>
        <p:nvSpPr>
          <p:cNvPr id="19" name="AutoShape 17"/>
          <p:cNvSpPr>
            <a:spLocks/>
          </p:cNvSpPr>
          <p:nvPr/>
        </p:nvSpPr>
        <p:spPr bwMode="auto">
          <a:xfrm rot="-368024">
            <a:off x="7314521" y="2416484"/>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0" name="AutoShape 18"/>
          <p:cNvSpPr>
            <a:spLocks/>
          </p:cNvSpPr>
          <p:nvPr/>
        </p:nvSpPr>
        <p:spPr bwMode="auto">
          <a:xfrm>
            <a:off x="8997137" y="4735133"/>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1" name="AutoShape 19"/>
          <p:cNvSpPr>
            <a:spLocks/>
          </p:cNvSpPr>
          <p:nvPr/>
        </p:nvSpPr>
        <p:spPr bwMode="auto">
          <a:xfrm rot="18263087" flipH="1">
            <a:off x="1218062" y="2639561"/>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2" name="AutoShape 20"/>
          <p:cNvSpPr>
            <a:spLocks/>
          </p:cNvSpPr>
          <p:nvPr/>
        </p:nvSpPr>
        <p:spPr bwMode="auto">
          <a:xfrm>
            <a:off x="7797697" y="5757871"/>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3" name="AutoShape 21"/>
          <p:cNvSpPr>
            <a:spLocks/>
          </p:cNvSpPr>
          <p:nvPr/>
        </p:nvSpPr>
        <p:spPr bwMode="auto">
          <a:xfrm>
            <a:off x="455612" y="532090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4" name="AutoShape 19">
            <a:extLst>
              <a:ext uri="{FF2B5EF4-FFF2-40B4-BE49-F238E27FC236}">
                <a16:creationId xmlns:a16="http://schemas.microsoft.com/office/drawing/2014/main" id="{E6D85C20-CAA0-8352-B876-3CC927D27CC7}"/>
              </a:ext>
            </a:extLst>
          </p:cNvPr>
          <p:cNvSpPr>
            <a:spLocks/>
          </p:cNvSpPr>
          <p:nvPr/>
        </p:nvSpPr>
        <p:spPr bwMode="auto">
          <a:xfrm rot="18900000" flipH="1">
            <a:off x="4424990" y="1741550"/>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5" name="AutoShape 21">
            <a:extLst>
              <a:ext uri="{FF2B5EF4-FFF2-40B4-BE49-F238E27FC236}">
                <a16:creationId xmlns:a16="http://schemas.microsoft.com/office/drawing/2014/main" id="{CEF55248-EC83-2BE3-B53C-F8350E8BE03B}"/>
              </a:ext>
            </a:extLst>
          </p:cNvPr>
          <p:cNvSpPr>
            <a:spLocks/>
          </p:cNvSpPr>
          <p:nvPr/>
        </p:nvSpPr>
        <p:spPr bwMode="auto">
          <a:xfrm>
            <a:off x="2255583" y="160626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6" name="AutoShape 18">
            <a:extLst>
              <a:ext uri="{FF2B5EF4-FFF2-40B4-BE49-F238E27FC236}">
                <a16:creationId xmlns:a16="http://schemas.microsoft.com/office/drawing/2014/main" id="{AD257BC9-F28B-C78D-A8BF-48D4E04EC4D3}"/>
              </a:ext>
            </a:extLst>
          </p:cNvPr>
          <p:cNvSpPr>
            <a:spLocks/>
          </p:cNvSpPr>
          <p:nvPr/>
        </p:nvSpPr>
        <p:spPr bwMode="auto">
          <a:xfrm>
            <a:off x="9094492" y="2049715"/>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7" name="AutoShape 20">
            <a:extLst>
              <a:ext uri="{FF2B5EF4-FFF2-40B4-BE49-F238E27FC236}">
                <a16:creationId xmlns:a16="http://schemas.microsoft.com/office/drawing/2014/main" id="{B785A905-E027-856B-4CC2-0561BE4F1222}"/>
              </a:ext>
            </a:extLst>
          </p:cNvPr>
          <p:cNvSpPr>
            <a:spLocks/>
          </p:cNvSpPr>
          <p:nvPr/>
        </p:nvSpPr>
        <p:spPr bwMode="auto">
          <a:xfrm>
            <a:off x="9751886" y="3538538"/>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8" name="AutoShape 17">
            <a:extLst>
              <a:ext uri="{FF2B5EF4-FFF2-40B4-BE49-F238E27FC236}">
                <a16:creationId xmlns:a16="http://schemas.microsoft.com/office/drawing/2014/main" id="{81B65F78-47C1-ACC4-C37D-1AFE2ED94A17}"/>
              </a:ext>
            </a:extLst>
          </p:cNvPr>
          <p:cNvSpPr>
            <a:spLocks/>
          </p:cNvSpPr>
          <p:nvPr/>
        </p:nvSpPr>
        <p:spPr bwMode="auto">
          <a:xfrm rot="19731743">
            <a:off x="6126375" y="1279332"/>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9" name="AutoShape 19">
            <a:extLst>
              <a:ext uri="{FF2B5EF4-FFF2-40B4-BE49-F238E27FC236}">
                <a16:creationId xmlns:a16="http://schemas.microsoft.com/office/drawing/2014/main" id="{DD066E56-6AC3-A4C5-6AD8-4F4E8B035724}"/>
              </a:ext>
            </a:extLst>
          </p:cNvPr>
          <p:cNvSpPr>
            <a:spLocks/>
          </p:cNvSpPr>
          <p:nvPr/>
        </p:nvSpPr>
        <p:spPr bwMode="auto">
          <a:xfrm rot="18900000" flipH="1">
            <a:off x="1566532" y="4046266"/>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pic>
        <p:nvPicPr>
          <p:cNvPr id="3076" name="Picture 4" descr="Você sabe o que é SESMT? - Blog Seton">
            <a:extLst>
              <a:ext uri="{FF2B5EF4-FFF2-40B4-BE49-F238E27FC236}">
                <a16:creationId xmlns:a16="http://schemas.microsoft.com/office/drawing/2014/main" id="{B4970643-E4E5-0E8F-ACE4-9ED40713C8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73" t="19365" r="17470" b="19410"/>
          <a:stretch/>
        </p:blipFill>
        <p:spPr bwMode="auto">
          <a:xfrm>
            <a:off x="5550238" y="4425496"/>
            <a:ext cx="1091523" cy="1028820"/>
          </a:xfrm>
          <a:prstGeom prst="rect">
            <a:avLst/>
          </a:prstGeom>
          <a:noFill/>
          <a:scene3d>
            <a:camera prst="perspectiveRelaxed"/>
            <a:lightRig rig="threePt" dir="t"/>
          </a:scene3d>
          <a:extLst>
            <a:ext uri="{909E8E84-426E-40DD-AFC4-6F175D3DCCD1}">
              <a14:hiddenFill xmlns:a14="http://schemas.microsoft.com/office/drawing/2010/main">
                <a:solidFill>
                  <a:srgbClr val="FFFFFF"/>
                </a:solidFill>
              </a14:hiddenFill>
            </a:ext>
          </a:extLst>
        </p:spPr>
      </p:pic>
      <p:sp>
        <p:nvSpPr>
          <p:cNvPr id="10" name="文本框 1">
            <a:extLst>
              <a:ext uri="{FF2B5EF4-FFF2-40B4-BE49-F238E27FC236}">
                <a16:creationId xmlns:a16="http://schemas.microsoft.com/office/drawing/2014/main" id="{3E33E946-6E39-5C5A-E61C-014EA0B88546}"/>
              </a:ext>
            </a:extLst>
          </p:cNvPr>
          <p:cNvSpPr txBox="1"/>
          <p:nvPr/>
        </p:nvSpPr>
        <p:spPr>
          <a:xfrm>
            <a:off x="838008" y="563830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A</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4" name="文本框 1">
            <a:extLst>
              <a:ext uri="{FF2B5EF4-FFF2-40B4-BE49-F238E27FC236}">
                <a16:creationId xmlns:a16="http://schemas.microsoft.com/office/drawing/2014/main" id="{A204EFA7-4A7B-90AF-E44D-6F4F9CB9C6D5}"/>
              </a:ext>
            </a:extLst>
          </p:cNvPr>
          <p:cNvSpPr txBox="1"/>
          <p:nvPr/>
        </p:nvSpPr>
        <p:spPr>
          <a:xfrm>
            <a:off x="1827906" y="435513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B</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3" name="文本框 1">
            <a:extLst>
              <a:ext uri="{FF2B5EF4-FFF2-40B4-BE49-F238E27FC236}">
                <a16:creationId xmlns:a16="http://schemas.microsoft.com/office/drawing/2014/main" id="{8252473E-4DFC-D4F2-75AC-BBBA2D3D9303}"/>
              </a:ext>
            </a:extLst>
          </p:cNvPr>
          <p:cNvSpPr txBox="1"/>
          <p:nvPr/>
        </p:nvSpPr>
        <p:spPr>
          <a:xfrm>
            <a:off x="1424907" y="2991048"/>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C</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4" name="文本框 1">
            <a:extLst>
              <a:ext uri="{FF2B5EF4-FFF2-40B4-BE49-F238E27FC236}">
                <a16:creationId xmlns:a16="http://schemas.microsoft.com/office/drawing/2014/main" id="{5DCAC47A-E467-8A50-B00B-AE924CFB01E2}"/>
              </a:ext>
            </a:extLst>
          </p:cNvPr>
          <p:cNvSpPr txBox="1"/>
          <p:nvPr/>
        </p:nvSpPr>
        <p:spPr>
          <a:xfrm>
            <a:off x="2604710" y="1890946"/>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D</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5" name="文本框 1">
            <a:extLst>
              <a:ext uri="{FF2B5EF4-FFF2-40B4-BE49-F238E27FC236}">
                <a16:creationId xmlns:a16="http://schemas.microsoft.com/office/drawing/2014/main" id="{37C67D43-F242-9266-6815-6E2E7F579018}"/>
              </a:ext>
            </a:extLst>
          </p:cNvPr>
          <p:cNvSpPr txBox="1"/>
          <p:nvPr/>
        </p:nvSpPr>
        <p:spPr>
          <a:xfrm>
            <a:off x="4667021" y="198419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E</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6" name="文本框 1">
            <a:extLst>
              <a:ext uri="{FF2B5EF4-FFF2-40B4-BE49-F238E27FC236}">
                <a16:creationId xmlns:a16="http://schemas.microsoft.com/office/drawing/2014/main" id="{8F3BE20A-0BEB-9EDC-0E80-0D16CD48AD48}"/>
              </a:ext>
            </a:extLst>
          </p:cNvPr>
          <p:cNvSpPr txBox="1"/>
          <p:nvPr/>
        </p:nvSpPr>
        <p:spPr>
          <a:xfrm>
            <a:off x="6496408" y="1646395"/>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F</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7" name="文本框 1">
            <a:extLst>
              <a:ext uri="{FF2B5EF4-FFF2-40B4-BE49-F238E27FC236}">
                <a16:creationId xmlns:a16="http://schemas.microsoft.com/office/drawing/2014/main" id="{392A4489-1EFC-712A-7F22-B435EAB56116}"/>
              </a:ext>
            </a:extLst>
          </p:cNvPr>
          <p:cNvSpPr txBox="1"/>
          <p:nvPr/>
        </p:nvSpPr>
        <p:spPr>
          <a:xfrm>
            <a:off x="7721297" y="275748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G</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8" name="文本框 1">
            <a:extLst>
              <a:ext uri="{FF2B5EF4-FFF2-40B4-BE49-F238E27FC236}">
                <a16:creationId xmlns:a16="http://schemas.microsoft.com/office/drawing/2014/main" id="{0EB9F9AC-1C46-FE3D-E890-A674E2A5915F}"/>
              </a:ext>
            </a:extLst>
          </p:cNvPr>
          <p:cNvSpPr txBox="1"/>
          <p:nvPr/>
        </p:nvSpPr>
        <p:spPr>
          <a:xfrm>
            <a:off x="9456274" y="234502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H</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9" name="文本框 1">
            <a:extLst>
              <a:ext uri="{FF2B5EF4-FFF2-40B4-BE49-F238E27FC236}">
                <a16:creationId xmlns:a16="http://schemas.microsoft.com/office/drawing/2014/main" id="{ED9407C4-4F80-C3B3-EF1A-4CA0158AE594}"/>
              </a:ext>
            </a:extLst>
          </p:cNvPr>
          <p:cNvSpPr txBox="1"/>
          <p:nvPr/>
        </p:nvSpPr>
        <p:spPr>
          <a:xfrm>
            <a:off x="9957140" y="369620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I</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1" name="文本框 1">
            <a:extLst>
              <a:ext uri="{FF2B5EF4-FFF2-40B4-BE49-F238E27FC236}">
                <a16:creationId xmlns:a16="http://schemas.microsoft.com/office/drawing/2014/main" id="{035700C2-4A8B-A944-51FE-CE36BE16F522}"/>
              </a:ext>
            </a:extLst>
          </p:cNvPr>
          <p:cNvSpPr txBox="1"/>
          <p:nvPr/>
        </p:nvSpPr>
        <p:spPr>
          <a:xfrm>
            <a:off x="9411833" y="503289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J</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2" name="文本框 1">
            <a:extLst>
              <a:ext uri="{FF2B5EF4-FFF2-40B4-BE49-F238E27FC236}">
                <a16:creationId xmlns:a16="http://schemas.microsoft.com/office/drawing/2014/main" id="{5B8F38D8-362D-7A05-93DA-9A8BD61B6707}"/>
              </a:ext>
            </a:extLst>
          </p:cNvPr>
          <p:cNvSpPr txBox="1"/>
          <p:nvPr/>
        </p:nvSpPr>
        <p:spPr>
          <a:xfrm>
            <a:off x="7972677" y="593068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K</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pic>
        <p:nvPicPr>
          <p:cNvPr id="27" name="Imagem 26" descr="Uma imagem contendo Texto&#10;&#10;Descrição gerada automaticamente">
            <a:extLst>
              <a:ext uri="{FF2B5EF4-FFF2-40B4-BE49-F238E27FC236}">
                <a16:creationId xmlns:a16="http://schemas.microsoft.com/office/drawing/2014/main" id="{AA753EDC-1368-8E32-C5FE-32836FAF1677}"/>
              </a:ext>
            </a:extLst>
          </p:cNvPr>
          <p:cNvPicPr>
            <a:picLocks noChangeAspect="1"/>
          </p:cNvPicPr>
          <p:nvPr/>
        </p:nvPicPr>
        <p:blipFill>
          <a:blip r:embed="rId4"/>
          <a:stretch>
            <a:fillRect/>
          </a:stretch>
        </p:blipFill>
        <p:spPr>
          <a:xfrm>
            <a:off x="9916886" y="88231"/>
            <a:ext cx="1934285" cy="551218"/>
          </a:xfrm>
          <a:prstGeom prst="rect">
            <a:avLst/>
          </a:prstGeom>
        </p:spPr>
      </p:pic>
    </p:spTree>
    <p:extLst>
      <p:ext uri="{BB962C8B-B14F-4D97-AF65-F5344CB8AC3E}">
        <p14:creationId xmlns:p14="http://schemas.microsoft.com/office/powerpoint/2010/main" val="74774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0F703B99-FBB3-6E7E-7B6B-07C485E77AE6}"/>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19" name="AutoShape 17"/>
          <p:cNvSpPr>
            <a:spLocks/>
          </p:cNvSpPr>
          <p:nvPr/>
        </p:nvSpPr>
        <p:spPr bwMode="auto">
          <a:xfrm rot="-368024">
            <a:off x="5352086" y="1493580"/>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47" name="文本框 1">
            <a:extLst>
              <a:ext uri="{FF2B5EF4-FFF2-40B4-BE49-F238E27FC236}">
                <a16:creationId xmlns:a16="http://schemas.microsoft.com/office/drawing/2014/main" id="{392A4489-1EFC-712A-7F22-B435EAB56116}"/>
              </a:ext>
            </a:extLst>
          </p:cNvPr>
          <p:cNvSpPr txBox="1"/>
          <p:nvPr/>
        </p:nvSpPr>
        <p:spPr>
          <a:xfrm>
            <a:off x="5758862" y="183457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G</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5" name="文本框 1">
            <a:extLst>
              <a:ext uri="{FF2B5EF4-FFF2-40B4-BE49-F238E27FC236}">
                <a16:creationId xmlns:a16="http://schemas.microsoft.com/office/drawing/2014/main" id="{359BDED7-9CFC-D143-84D7-C5774E2F697F}"/>
              </a:ext>
            </a:extLst>
          </p:cNvPr>
          <p:cNvSpPr txBox="1"/>
          <p:nvPr/>
        </p:nvSpPr>
        <p:spPr>
          <a:xfrm>
            <a:off x="390071" y="2874992"/>
            <a:ext cx="4901148" cy="2805063"/>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promover a realização de atividades de orientação, informação e conscientização dos trabalhadores para a prevenção de acidentes e doenças relacionadas ao trabalho</a:t>
            </a:r>
            <a:r>
              <a:rPr kumimoji="1" lang="pt-BR" altLang="zh-CN" sz="2400" b="1" dirty="0">
                <a:latin typeface="+mj-lt"/>
                <a:ea typeface="华文圆体 Regular" panose="020F0502040101010101" pitchFamily="34" charset="-122"/>
                <a:cs typeface="Yuanti SC" charset="-122"/>
              </a:rPr>
              <a:t>;</a:t>
            </a:r>
          </a:p>
        </p:txBody>
      </p:sp>
      <p:pic>
        <p:nvPicPr>
          <p:cNvPr id="7170" name="Picture 2" descr="Segurança do trabalho em Mambaí">
            <a:extLst>
              <a:ext uri="{FF2B5EF4-FFF2-40B4-BE49-F238E27FC236}">
                <a16:creationId xmlns:a16="http://schemas.microsoft.com/office/drawing/2014/main" id="{47873D48-0F1F-63D5-3F95-420034EB8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233" y="1369498"/>
            <a:ext cx="6948854" cy="549444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descr="Uma imagem contendo Texto&#10;&#10;Descrição gerada automaticamente">
            <a:extLst>
              <a:ext uri="{FF2B5EF4-FFF2-40B4-BE49-F238E27FC236}">
                <a16:creationId xmlns:a16="http://schemas.microsoft.com/office/drawing/2014/main" id="{012D1CF7-9DD9-1105-206C-3AE3361CB3A1}"/>
              </a:ext>
            </a:extLst>
          </p:cNvPr>
          <p:cNvPicPr>
            <a:picLocks noChangeAspect="1"/>
          </p:cNvPicPr>
          <p:nvPr/>
        </p:nvPicPr>
        <p:blipFill>
          <a:blip r:embed="rId3"/>
          <a:stretch>
            <a:fillRect/>
          </a:stretch>
        </p:blipFill>
        <p:spPr>
          <a:xfrm>
            <a:off x="9916886" y="88231"/>
            <a:ext cx="1934285" cy="551218"/>
          </a:xfrm>
          <a:prstGeom prst="rect">
            <a:avLst/>
          </a:prstGeom>
        </p:spPr>
      </p:pic>
    </p:spTree>
    <p:extLst>
      <p:ext uri="{BB962C8B-B14F-4D97-AF65-F5344CB8AC3E}">
        <p14:creationId xmlns:p14="http://schemas.microsoft.com/office/powerpoint/2010/main" val="175236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4"/>
                                        </p:tgtEl>
                                      </p:cBhvr>
                                    </p:animEffect>
                                    <p:animScale>
                                      <p:cBhvr>
                                        <p:cTn id="14"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BAF1704-17AF-28E2-7433-A880DC51388E}"/>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grpSp>
        <p:nvGrpSpPr>
          <p:cNvPr id="11" name="Group 9"/>
          <p:cNvGrpSpPr>
            <a:grpSpLocks/>
          </p:cNvGrpSpPr>
          <p:nvPr/>
        </p:nvGrpSpPr>
        <p:grpSpPr bwMode="auto">
          <a:xfrm>
            <a:off x="3948509" y="3884613"/>
            <a:ext cx="4294981" cy="2583656"/>
            <a:chOff x="-1" y="-1"/>
            <a:chExt cx="8589752" cy="5166707"/>
          </a:xfrm>
        </p:grpSpPr>
        <p:sp>
          <p:nvSpPr>
            <p:cNvPr id="12" name="AutoShape 10"/>
            <p:cNvSpPr>
              <a:spLocks/>
            </p:cNvSpPr>
            <p:nvPr/>
          </p:nvSpPr>
          <p:spPr bwMode="auto">
            <a:xfrm>
              <a:off x="-1" y="207938"/>
              <a:ext cx="8589752" cy="4958768"/>
            </a:xfrm>
            <a:custGeom>
              <a:avLst/>
              <a:gdLst>
                <a:gd name="T0" fmla="*/ 4294672 w 21063"/>
                <a:gd name="T1" fmla="*/ 2553717 h 20765"/>
                <a:gd name="T2" fmla="*/ 4294672 w 21063"/>
                <a:gd name="T3" fmla="*/ 2553717 h 20765"/>
                <a:gd name="T4" fmla="*/ 4294672 w 21063"/>
                <a:gd name="T5" fmla="*/ 2553717 h 20765"/>
                <a:gd name="T6" fmla="*/ 4294672 w 21063"/>
                <a:gd name="T7" fmla="*/ 2553717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5"/>
                  </a:lnTo>
                  <a:cubicBezTo>
                    <a:pt x="165" y="9355"/>
                    <a:pt x="-239" y="9744"/>
                    <a:pt x="216" y="10500"/>
                  </a:cubicBezTo>
                  <a:lnTo>
                    <a:pt x="7673" y="20432"/>
                  </a:lnTo>
                  <a:cubicBezTo>
                    <a:pt x="7673" y="20432"/>
                    <a:pt x="8175" y="21288"/>
                    <a:pt x="9125" y="20252"/>
                  </a:cubicBezTo>
                  <a:lnTo>
                    <a:pt x="20916" y="5391"/>
                  </a:lnTo>
                  <a:cubicBezTo>
                    <a:pt x="20916" y="5391"/>
                    <a:pt x="21361" y="4383"/>
                    <a:pt x="20701" y="3843"/>
                  </a:cubicBezTo>
                  <a:lnTo>
                    <a:pt x="12871" y="185"/>
                  </a:lnTo>
                  <a:cubicBezTo>
                    <a:pt x="12871" y="185"/>
                    <a:pt x="12317" y="-311"/>
                    <a:pt x="11525" y="320"/>
                  </a:cubicBezTo>
                  <a:close/>
                </a:path>
              </a:pathLst>
            </a:custGeom>
            <a:solidFill>
              <a:srgbClr val="929598"/>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3" name="AutoShape 11"/>
            <p:cNvSpPr>
              <a:spLocks/>
            </p:cNvSpPr>
            <p:nvPr/>
          </p:nvSpPr>
          <p:spPr bwMode="auto">
            <a:xfrm>
              <a:off x="-1" y="166667"/>
              <a:ext cx="8589752" cy="4958768"/>
            </a:xfrm>
            <a:custGeom>
              <a:avLst/>
              <a:gdLst>
                <a:gd name="T0" fmla="*/ 4294672 w 21063"/>
                <a:gd name="T1" fmla="*/ 2553702 h 20765"/>
                <a:gd name="T2" fmla="*/ 4294672 w 21063"/>
                <a:gd name="T3" fmla="*/ 2553702 h 20765"/>
                <a:gd name="T4" fmla="*/ 4294672 w 21063"/>
                <a:gd name="T5" fmla="*/ 2553702 h 20765"/>
                <a:gd name="T6" fmla="*/ 4294672 w 21063"/>
                <a:gd name="T7" fmla="*/ 2553702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4"/>
                  </a:lnTo>
                  <a:cubicBezTo>
                    <a:pt x="165" y="9354"/>
                    <a:pt x="-239" y="9743"/>
                    <a:pt x="216" y="10500"/>
                  </a:cubicBezTo>
                  <a:lnTo>
                    <a:pt x="7673" y="20432"/>
                  </a:lnTo>
                  <a:cubicBezTo>
                    <a:pt x="7673" y="20432"/>
                    <a:pt x="8175" y="21289"/>
                    <a:pt x="9125" y="20251"/>
                  </a:cubicBezTo>
                  <a:lnTo>
                    <a:pt x="20916" y="5391"/>
                  </a:lnTo>
                  <a:cubicBezTo>
                    <a:pt x="20916" y="5391"/>
                    <a:pt x="21361" y="4384"/>
                    <a:pt x="20701" y="3842"/>
                  </a:cubicBezTo>
                  <a:lnTo>
                    <a:pt x="12871" y="184"/>
                  </a:lnTo>
                  <a:cubicBezTo>
                    <a:pt x="12871" y="184"/>
                    <a:pt x="12317" y="-311"/>
                    <a:pt x="11525" y="320"/>
                  </a:cubicBezTo>
                  <a:close/>
                </a:path>
              </a:pathLst>
            </a:custGeom>
            <a:solidFill>
              <a:srgbClr val="D1D3D5"/>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4" name="AutoShape 12"/>
            <p:cNvSpPr>
              <a:spLocks/>
            </p:cNvSpPr>
            <p:nvPr/>
          </p:nvSpPr>
          <p:spPr bwMode="auto">
            <a:xfrm>
              <a:off x="-1" y="-1"/>
              <a:ext cx="8573877" cy="4927022"/>
            </a:xfrm>
            <a:custGeom>
              <a:avLst/>
              <a:gdLst>
                <a:gd name="T0" fmla="*/ 4286435 w 21151"/>
                <a:gd name="T1" fmla="*/ 2537166 h 20765"/>
                <a:gd name="T2" fmla="*/ 4286435 w 21151"/>
                <a:gd name="T3" fmla="*/ 2537166 h 20765"/>
                <a:gd name="T4" fmla="*/ 4286435 w 21151"/>
                <a:gd name="T5" fmla="*/ 2537166 h 20765"/>
                <a:gd name="T6" fmla="*/ 4286435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3" y="5057"/>
                    <a:pt x="20859" y="4649"/>
                  </a:cubicBezTo>
                  <a:lnTo>
                    <a:pt x="12789" y="185"/>
                  </a:lnTo>
                  <a:cubicBezTo>
                    <a:pt x="12789" y="185"/>
                    <a:pt x="12235" y="-311"/>
                    <a:pt x="11444" y="320"/>
                  </a:cubicBezTo>
                  <a:close/>
                </a:path>
              </a:pathLst>
            </a:custGeom>
            <a:solidFill>
              <a:srgbClr val="B7B9BC"/>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5" name="AutoShape 13"/>
            <p:cNvSpPr>
              <a:spLocks/>
            </p:cNvSpPr>
            <p:nvPr/>
          </p:nvSpPr>
          <p:spPr bwMode="auto">
            <a:xfrm>
              <a:off x="-1" y="-1"/>
              <a:ext cx="8573877" cy="4927022"/>
            </a:xfrm>
            <a:custGeom>
              <a:avLst/>
              <a:gdLst>
                <a:gd name="T0" fmla="*/ 4286441 w 21151"/>
                <a:gd name="T1" fmla="*/ 2537166 h 20765"/>
                <a:gd name="T2" fmla="*/ 4286441 w 21151"/>
                <a:gd name="T3" fmla="*/ 2537166 h 20765"/>
                <a:gd name="T4" fmla="*/ 4286441 w 21151"/>
                <a:gd name="T5" fmla="*/ 2537166 h 20765"/>
                <a:gd name="T6" fmla="*/ 4286441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4" y="5057"/>
                    <a:pt x="20859" y="4649"/>
                  </a:cubicBezTo>
                  <a:lnTo>
                    <a:pt x="12789" y="185"/>
                  </a:lnTo>
                  <a:cubicBezTo>
                    <a:pt x="12789" y="185"/>
                    <a:pt x="12235" y="-311"/>
                    <a:pt x="11444" y="320"/>
                  </a:cubicBez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6" name="AutoShape 14"/>
            <p:cNvSpPr>
              <a:spLocks/>
            </p:cNvSpPr>
            <p:nvPr/>
          </p:nvSpPr>
          <p:spPr bwMode="auto">
            <a:xfrm>
              <a:off x="41273" y="-1"/>
              <a:ext cx="8429419" cy="4842895"/>
            </a:xfrm>
            <a:custGeom>
              <a:avLst/>
              <a:gdLst>
                <a:gd name="T0" fmla="*/ 4214892 w 21166"/>
                <a:gd name="T1" fmla="*/ 2493835 h 20765"/>
                <a:gd name="T2" fmla="*/ 4214892 w 21166"/>
                <a:gd name="T3" fmla="*/ 2493835 h 20765"/>
                <a:gd name="T4" fmla="*/ 4214892 w 21166"/>
                <a:gd name="T5" fmla="*/ 2493835 h 20765"/>
                <a:gd name="T6" fmla="*/ 4214892 w 21166"/>
                <a:gd name="T7" fmla="*/ 2493835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6" h="20765">
                  <a:moveTo>
                    <a:pt x="11460" y="320"/>
                  </a:moveTo>
                  <a:lnTo>
                    <a:pt x="528" y="9699"/>
                  </a:lnTo>
                  <a:cubicBezTo>
                    <a:pt x="528" y="9699"/>
                    <a:pt x="-198" y="10218"/>
                    <a:pt x="52" y="10827"/>
                  </a:cubicBezTo>
                  <a:lnTo>
                    <a:pt x="7604" y="20432"/>
                  </a:lnTo>
                  <a:cubicBezTo>
                    <a:pt x="7604" y="20432"/>
                    <a:pt x="8106" y="21288"/>
                    <a:pt x="9057" y="20251"/>
                  </a:cubicBezTo>
                  <a:lnTo>
                    <a:pt x="21045" y="5551"/>
                  </a:lnTo>
                  <a:cubicBezTo>
                    <a:pt x="21045" y="5551"/>
                    <a:pt x="21402" y="5010"/>
                    <a:pt x="20887" y="4649"/>
                  </a:cubicBezTo>
                  <a:lnTo>
                    <a:pt x="12806" y="185"/>
                  </a:lnTo>
                  <a:cubicBezTo>
                    <a:pt x="12806" y="185"/>
                    <a:pt x="12252" y="-311"/>
                    <a:pt x="11460" y="320"/>
                  </a:cubicBezTo>
                  <a:close/>
                </a:path>
              </a:pathLst>
            </a:custGeom>
            <a:solidFill>
              <a:srgbClr val="020202"/>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pic>
          <p:nvPicPr>
            <p:cNvPr id="17" name="Picture 15" descr="shutte3rstock_8702847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693" y="249208"/>
              <a:ext cx="7003879" cy="4046062"/>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pic>
        <p:sp>
          <p:nvSpPr>
            <p:cNvPr id="18" name="AutoShape 16"/>
            <p:cNvSpPr>
              <a:spLocks/>
            </p:cNvSpPr>
            <p:nvPr/>
          </p:nvSpPr>
          <p:spPr bwMode="auto">
            <a:xfrm>
              <a:off x="725468" y="257144"/>
              <a:ext cx="7089602" cy="4066698"/>
            </a:xfrm>
            <a:custGeom>
              <a:avLst/>
              <a:gdLst>
                <a:gd name="T0" fmla="*/ 3544719 w 21600"/>
                <a:gd name="T1" fmla="*/ 2033324 h 21600"/>
                <a:gd name="T2" fmla="*/ 3544719 w 21600"/>
                <a:gd name="T3" fmla="*/ 2033324 h 21600"/>
                <a:gd name="T4" fmla="*/ 3544719 w 21600"/>
                <a:gd name="T5" fmla="*/ 2033324 h 21600"/>
                <a:gd name="T6" fmla="*/ 3544719 w 21600"/>
                <a:gd name="T7" fmla="*/ 203332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1364"/>
                  </a:moveTo>
                  <a:lnTo>
                    <a:pt x="12545" y="0"/>
                  </a:lnTo>
                  <a:lnTo>
                    <a:pt x="21600" y="5721"/>
                  </a:lnTo>
                  <a:lnTo>
                    <a:pt x="8562" y="21599"/>
                  </a:lnTo>
                  <a:lnTo>
                    <a:pt x="0" y="11364"/>
                  </a:ln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0" tIns="0" rIns="0" bIns="0" anchor="ctr"/>
            <a:lstStyle/>
            <a:p>
              <a:pPr algn="r" eaLnBrk="1">
                <a:lnSpc>
                  <a:spcPct val="120000"/>
                </a:lnSpc>
                <a:defRPr/>
              </a:pPr>
              <a:endParaRPr lang="id-ID" sz="900" dirty="0">
                <a:latin typeface="Roboto Light" panose="02000000000000000000" pitchFamily="2" charset="0"/>
              </a:endParaRPr>
            </a:p>
          </p:txBody>
        </p:sp>
      </p:grpSp>
      <p:sp>
        <p:nvSpPr>
          <p:cNvPr id="19" name="AutoShape 17"/>
          <p:cNvSpPr>
            <a:spLocks/>
          </p:cNvSpPr>
          <p:nvPr/>
        </p:nvSpPr>
        <p:spPr bwMode="auto">
          <a:xfrm rot="-368024">
            <a:off x="7314521" y="2416484"/>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0" name="AutoShape 18"/>
          <p:cNvSpPr>
            <a:spLocks/>
          </p:cNvSpPr>
          <p:nvPr/>
        </p:nvSpPr>
        <p:spPr bwMode="auto">
          <a:xfrm>
            <a:off x="8997137" y="4735133"/>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1" name="AutoShape 19"/>
          <p:cNvSpPr>
            <a:spLocks/>
          </p:cNvSpPr>
          <p:nvPr/>
        </p:nvSpPr>
        <p:spPr bwMode="auto">
          <a:xfrm rot="18263087" flipH="1">
            <a:off x="1218062" y="2639561"/>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2" name="AutoShape 20"/>
          <p:cNvSpPr>
            <a:spLocks/>
          </p:cNvSpPr>
          <p:nvPr/>
        </p:nvSpPr>
        <p:spPr bwMode="auto">
          <a:xfrm>
            <a:off x="7797697" y="5757871"/>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3" name="AutoShape 21"/>
          <p:cNvSpPr>
            <a:spLocks/>
          </p:cNvSpPr>
          <p:nvPr/>
        </p:nvSpPr>
        <p:spPr bwMode="auto">
          <a:xfrm>
            <a:off x="455612" y="532090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4" name="AutoShape 19">
            <a:extLst>
              <a:ext uri="{FF2B5EF4-FFF2-40B4-BE49-F238E27FC236}">
                <a16:creationId xmlns:a16="http://schemas.microsoft.com/office/drawing/2014/main" id="{E6D85C20-CAA0-8352-B876-3CC927D27CC7}"/>
              </a:ext>
            </a:extLst>
          </p:cNvPr>
          <p:cNvSpPr>
            <a:spLocks/>
          </p:cNvSpPr>
          <p:nvPr/>
        </p:nvSpPr>
        <p:spPr bwMode="auto">
          <a:xfrm rot="18900000" flipH="1">
            <a:off x="4424990" y="1741550"/>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5" name="AutoShape 21">
            <a:extLst>
              <a:ext uri="{FF2B5EF4-FFF2-40B4-BE49-F238E27FC236}">
                <a16:creationId xmlns:a16="http://schemas.microsoft.com/office/drawing/2014/main" id="{CEF55248-EC83-2BE3-B53C-F8350E8BE03B}"/>
              </a:ext>
            </a:extLst>
          </p:cNvPr>
          <p:cNvSpPr>
            <a:spLocks/>
          </p:cNvSpPr>
          <p:nvPr/>
        </p:nvSpPr>
        <p:spPr bwMode="auto">
          <a:xfrm>
            <a:off x="2255583" y="160626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6" name="AutoShape 18">
            <a:extLst>
              <a:ext uri="{FF2B5EF4-FFF2-40B4-BE49-F238E27FC236}">
                <a16:creationId xmlns:a16="http://schemas.microsoft.com/office/drawing/2014/main" id="{AD257BC9-F28B-C78D-A8BF-48D4E04EC4D3}"/>
              </a:ext>
            </a:extLst>
          </p:cNvPr>
          <p:cNvSpPr>
            <a:spLocks/>
          </p:cNvSpPr>
          <p:nvPr/>
        </p:nvSpPr>
        <p:spPr bwMode="auto">
          <a:xfrm>
            <a:off x="9094492" y="2049715"/>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7" name="AutoShape 20">
            <a:extLst>
              <a:ext uri="{FF2B5EF4-FFF2-40B4-BE49-F238E27FC236}">
                <a16:creationId xmlns:a16="http://schemas.microsoft.com/office/drawing/2014/main" id="{B785A905-E027-856B-4CC2-0561BE4F1222}"/>
              </a:ext>
            </a:extLst>
          </p:cNvPr>
          <p:cNvSpPr>
            <a:spLocks/>
          </p:cNvSpPr>
          <p:nvPr/>
        </p:nvSpPr>
        <p:spPr bwMode="auto">
          <a:xfrm>
            <a:off x="9751886" y="3538538"/>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8" name="AutoShape 17">
            <a:extLst>
              <a:ext uri="{FF2B5EF4-FFF2-40B4-BE49-F238E27FC236}">
                <a16:creationId xmlns:a16="http://schemas.microsoft.com/office/drawing/2014/main" id="{81B65F78-47C1-ACC4-C37D-1AFE2ED94A17}"/>
              </a:ext>
            </a:extLst>
          </p:cNvPr>
          <p:cNvSpPr>
            <a:spLocks/>
          </p:cNvSpPr>
          <p:nvPr/>
        </p:nvSpPr>
        <p:spPr bwMode="auto">
          <a:xfrm rot="19731743">
            <a:off x="6126375" y="1279332"/>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9" name="AutoShape 19">
            <a:extLst>
              <a:ext uri="{FF2B5EF4-FFF2-40B4-BE49-F238E27FC236}">
                <a16:creationId xmlns:a16="http://schemas.microsoft.com/office/drawing/2014/main" id="{DD066E56-6AC3-A4C5-6AD8-4F4E8B035724}"/>
              </a:ext>
            </a:extLst>
          </p:cNvPr>
          <p:cNvSpPr>
            <a:spLocks/>
          </p:cNvSpPr>
          <p:nvPr/>
        </p:nvSpPr>
        <p:spPr bwMode="auto">
          <a:xfrm rot="18900000" flipH="1">
            <a:off x="1566532" y="4046266"/>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pic>
        <p:nvPicPr>
          <p:cNvPr id="3076" name="Picture 4" descr="Você sabe o que é SESMT? - Blog Seton">
            <a:extLst>
              <a:ext uri="{FF2B5EF4-FFF2-40B4-BE49-F238E27FC236}">
                <a16:creationId xmlns:a16="http://schemas.microsoft.com/office/drawing/2014/main" id="{B4970643-E4E5-0E8F-ACE4-9ED40713C8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73" t="19365" r="17470" b="19410"/>
          <a:stretch/>
        </p:blipFill>
        <p:spPr bwMode="auto">
          <a:xfrm>
            <a:off x="5550238" y="4425496"/>
            <a:ext cx="1091523" cy="1028820"/>
          </a:xfrm>
          <a:prstGeom prst="rect">
            <a:avLst/>
          </a:prstGeom>
          <a:noFill/>
          <a:scene3d>
            <a:camera prst="perspectiveRelaxed"/>
            <a:lightRig rig="threePt" dir="t"/>
          </a:scene3d>
          <a:extLst>
            <a:ext uri="{909E8E84-426E-40DD-AFC4-6F175D3DCCD1}">
              <a14:hiddenFill xmlns:a14="http://schemas.microsoft.com/office/drawing/2010/main">
                <a:solidFill>
                  <a:srgbClr val="FFFFFF"/>
                </a:solidFill>
              </a14:hiddenFill>
            </a:ext>
          </a:extLst>
        </p:spPr>
      </p:pic>
      <p:sp>
        <p:nvSpPr>
          <p:cNvPr id="10" name="文本框 1">
            <a:extLst>
              <a:ext uri="{FF2B5EF4-FFF2-40B4-BE49-F238E27FC236}">
                <a16:creationId xmlns:a16="http://schemas.microsoft.com/office/drawing/2014/main" id="{3E33E946-6E39-5C5A-E61C-014EA0B88546}"/>
              </a:ext>
            </a:extLst>
          </p:cNvPr>
          <p:cNvSpPr txBox="1"/>
          <p:nvPr/>
        </p:nvSpPr>
        <p:spPr>
          <a:xfrm>
            <a:off x="838008" y="563830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A</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4" name="文本框 1">
            <a:extLst>
              <a:ext uri="{FF2B5EF4-FFF2-40B4-BE49-F238E27FC236}">
                <a16:creationId xmlns:a16="http://schemas.microsoft.com/office/drawing/2014/main" id="{A204EFA7-4A7B-90AF-E44D-6F4F9CB9C6D5}"/>
              </a:ext>
            </a:extLst>
          </p:cNvPr>
          <p:cNvSpPr txBox="1"/>
          <p:nvPr/>
        </p:nvSpPr>
        <p:spPr>
          <a:xfrm>
            <a:off x="1827906" y="435513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B</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3" name="文本框 1">
            <a:extLst>
              <a:ext uri="{FF2B5EF4-FFF2-40B4-BE49-F238E27FC236}">
                <a16:creationId xmlns:a16="http://schemas.microsoft.com/office/drawing/2014/main" id="{8252473E-4DFC-D4F2-75AC-BBBA2D3D9303}"/>
              </a:ext>
            </a:extLst>
          </p:cNvPr>
          <p:cNvSpPr txBox="1"/>
          <p:nvPr/>
        </p:nvSpPr>
        <p:spPr>
          <a:xfrm>
            <a:off x="1424907" y="2991048"/>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C</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4" name="文本框 1">
            <a:extLst>
              <a:ext uri="{FF2B5EF4-FFF2-40B4-BE49-F238E27FC236}">
                <a16:creationId xmlns:a16="http://schemas.microsoft.com/office/drawing/2014/main" id="{5DCAC47A-E467-8A50-B00B-AE924CFB01E2}"/>
              </a:ext>
            </a:extLst>
          </p:cNvPr>
          <p:cNvSpPr txBox="1"/>
          <p:nvPr/>
        </p:nvSpPr>
        <p:spPr>
          <a:xfrm>
            <a:off x="2604710" y="1890946"/>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D</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5" name="文本框 1">
            <a:extLst>
              <a:ext uri="{FF2B5EF4-FFF2-40B4-BE49-F238E27FC236}">
                <a16:creationId xmlns:a16="http://schemas.microsoft.com/office/drawing/2014/main" id="{37C67D43-F242-9266-6815-6E2E7F579018}"/>
              </a:ext>
            </a:extLst>
          </p:cNvPr>
          <p:cNvSpPr txBox="1"/>
          <p:nvPr/>
        </p:nvSpPr>
        <p:spPr>
          <a:xfrm>
            <a:off x="4667021" y="198419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E</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6" name="文本框 1">
            <a:extLst>
              <a:ext uri="{FF2B5EF4-FFF2-40B4-BE49-F238E27FC236}">
                <a16:creationId xmlns:a16="http://schemas.microsoft.com/office/drawing/2014/main" id="{8F3BE20A-0BEB-9EDC-0E80-0D16CD48AD48}"/>
              </a:ext>
            </a:extLst>
          </p:cNvPr>
          <p:cNvSpPr txBox="1"/>
          <p:nvPr/>
        </p:nvSpPr>
        <p:spPr>
          <a:xfrm>
            <a:off x="6496408" y="1646395"/>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F</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7" name="文本框 1">
            <a:extLst>
              <a:ext uri="{FF2B5EF4-FFF2-40B4-BE49-F238E27FC236}">
                <a16:creationId xmlns:a16="http://schemas.microsoft.com/office/drawing/2014/main" id="{392A4489-1EFC-712A-7F22-B435EAB56116}"/>
              </a:ext>
            </a:extLst>
          </p:cNvPr>
          <p:cNvSpPr txBox="1"/>
          <p:nvPr/>
        </p:nvSpPr>
        <p:spPr>
          <a:xfrm>
            <a:off x="7721297" y="275748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G</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8" name="文本框 1">
            <a:extLst>
              <a:ext uri="{FF2B5EF4-FFF2-40B4-BE49-F238E27FC236}">
                <a16:creationId xmlns:a16="http://schemas.microsoft.com/office/drawing/2014/main" id="{0EB9F9AC-1C46-FE3D-E890-A674E2A5915F}"/>
              </a:ext>
            </a:extLst>
          </p:cNvPr>
          <p:cNvSpPr txBox="1"/>
          <p:nvPr/>
        </p:nvSpPr>
        <p:spPr>
          <a:xfrm>
            <a:off x="9456274" y="234502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H</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9" name="文本框 1">
            <a:extLst>
              <a:ext uri="{FF2B5EF4-FFF2-40B4-BE49-F238E27FC236}">
                <a16:creationId xmlns:a16="http://schemas.microsoft.com/office/drawing/2014/main" id="{ED9407C4-4F80-C3B3-EF1A-4CA0158AE594}"/>
              </a:ext>
            </a:extLst>
          </p:cNvPr>
          <p:cNvSpPr txBox="1"/>
          <p:nvPr/>
        </p:nvSpPr>
        <p:spPr>
          <a:xfrm>
            <a:off x="9957140" y="369620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I</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1" name="文本框 1">
            <a:extLst>
              <a:ext uri="{FF2B5EF4-FFF2-40B4-BE49-F238E27FC236}">
                <a16:creationId xmlns:a16="http://schemas.microsoft.com/office/drawing/2014/main" id="{035700C2-4A8B-A944-51FE-CE36BE16F522}"/>
              </a:ext>
            </a:extLst>
          </p:cNvPr>
          <p:cNvSpPr txBox="1"/>
          <p:nvPr/>
        </p:nvSpPr>
        <p:spPr>
          <a:xfrm>
            <a:off x="9411833" y="503289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J</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2" name="文本框 1">
            <a:extLst>
              <a:ext uri="{FF2B5EF4-FFF2-40B4-BE49-F238E27FC236}">
                <a16:creationId xmlns:a16="http://schemas.microsoft.com/office/drawing/2014/main" id="{5B8F38D8-362D-7A05-93DA-9A8BD61B6707}"/>
              </a:ext>
            </a:extLst>
          </p:cNvPr>
          <p:cNvSpPr txBox="1"/>
          <p:nvPr/>
        </p:nvSpPr>
        <p:spPr>
          <a:xfrm>
            <a:off x="7972677" y="593068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K</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pic>
        <p:nvPicPr>
          <p:cNvPr id="27" name="Imagem 26" descr="Uma imagem contendo Texto&#10;&#10;Descrição gerada automaticamente">
            <a:extLst>
              <a:ext uri="{FF2B5EF4-FFF2-40B4-BE49-F238E27FC236}">
                <a16:creationId xmlns:a16="http://schemas.microsoft.com/office/drawing/2014/main" id="{961883AA-87B1-1E67-19C2-4BC6C04D078E}"/>
              </a:ext>
            </a:extLst>
          </p:cNvPr>
          <p:cNvPicPr>
            <a:picLocks noChangeAspect="1"/>
          </p:cNvPicPr>
          <p:nvPr/>
        </p:nvPicPr>
        <p:blipFill>
          <a:blip r:embed="rId4"/>
          <a:stretch>
            <a:fillRect/>
          </a:stretch>
        </p:blipFill>
        <p:spPr>
          <a:xfrm>
            <a:off x="9916886" y="88231"/>
            <a:ext cx="1934285" cy="551218"/>
          </a:xfrm>
          <a:prstGeom prst="rect">
            <a:avLst/>
          </a:prstGeom>
        </p:spPr>
      </p:pic>
    </p:spTree>
    <p:extLst>
      <p:ext uri="{BB962C8B-B14F-4D97-AF65-F5344CB8AC3E}">
        <p14:creationId xmlns:p14="http://schemas.microsoft.com/office/powerpoint/2010/main" val="116198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D62A7506-0BE2-9840-A981-F80F2FB24518}"/>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6" name="AutoShape 18">
            <a:extLst>
              <a:ext uri="{FF2B5EF4-FFF2-40B4-BE49-F238E27FC236}">
                <a16:creationId xmlns:a16="http://schemas.microsoft.com/office/drawing/2014/main" id="{AD257BC9-F28B-C78D-A8BF-48D4E04EC4D3}"/>
              </a:ext>
            </a:extLst>
          </p:cNvPr>
          <p:cNvSpPr>
            <a:spLocks/>
          </p:cNvSpPr>
          <p:nvPr/>
        </p:nvSpPr>
        <p:spPr bwMode="auto">
          <a:xfrm>
            <a:off x="9094492" y="2049715"/>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48" name="文本框 1">
            <a:extLst>
              <a:ext uri="{FF2B5EF4-FFF2-40B4-BE49-F238E27FC236}">
                <a16:creationId xmlns:a16="http://schemas.microsoft.com/office/drawing/2014/main" id="{0EB9F9AC-1C46-FE3D-E890-A674E2A5915F}"/>
              </a:ext>
            </a:extLst>
          </p:cNvPr>
          <p:cNvSpPr txBox="1"/>
          <p:nvPr/>
        </p:nvSpPr>
        <p:spPr>
          <a:xfrm>
            <a:off x="9456274" y="234502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H</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6" name="文本框 1">
            <a:extLst>
              <a:ext uri="{FF2B5EF4-FFF2-40B4-BE49-F238E27FC236}">
                <a16:creationId xmlns:a16="http://schemas.microsoft.com/office/drawing/2014/main" id="{5CC6810A-3722-4A17-7DF1-2598F72719DF}"/>
              </a:ext>
            </a:extLst>
          </p:cNvPr>
          <p:cNvSpPr txBox="1"/>
          <p:nvPr/>
        </p:nvSpPr>
        <p:spPr>
          <a:xfrm>
            <a:off x="6448122" y="3097395"/>
            <a:ext cx="6016303" cy="3359061"/>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propor, imediatamente, a interrupção das atividades e a adoção de medidas corretivas e/ou de controle quando constatar condições ou situações de trabalho que estejam associadas a grave e iminente risco para a segurança ou a saúde dos trabalhadores;</a:t>
            </a:r>
          </a:p>
        </p:txBody>
      </p:sp>
      <p:pic>
        <p:nvPicPr>
          <p:cNvPr id="28" name="Gráfico 27" descr="Aviso com preenchimento sólido">
            <a:extLst>
              <a:ext uri="{FF2B5EF4-FFF2-40B4-BE49-F238E27FC236}">
                <a16:creationId xmlns:a16="http://schemas.microsoft.com/office/drawing/2014/main" id="{706893C3-7C8A-C80C-F875-9F52A15267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0772" y="2590800"/>
            <a:ext cx="1273462" cy="1273462"/>
          </a:xfrm>
          <a:prstGeom prst="rect">
            <a:avLst/>
          </a:prstGeom>
        </p:spPr>
      </p:pic>
      <p:sp>
        <p:nvSpPr>
          <p:cNvPr id="2" name="AutoShape 2" descr="Ocupaseg Brasil Gestão em Engenharia de Segurança no Trabalho">
            <a:extLst>
              <a:ext uri="{FF2B5EF4-FFF2-40B4-BE49-F238E27FC236}">
                <a16:creationId xmlns:a16="http://schemas.microsoft.com/office/drawing/2014/main" id="{A7978438-ACAF-6B16-DDD3-E682B163701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4" name="Imagem 3">
            <a:extLst>
              <a:ext uri="{FF2B5EF4-FFF2-40B4-BE49-F238E27FC236}">
                <a16:creationId xmlns:a16="http://schemas.microsoft.com/office/drawing/2014/main" id="{B574AD2F-E106-B5F6-BCFF-3F0CA78B1418}"/>
              </a:ext>
            </a:extLst>
          </p:cNvPr>
          <p:cNvPicPr>
            <a:picLocks noChangeAspect="1"/>
          </p:cNvPicPr>
          <p:nvPr/>
        </p:nvPicPr>
        <p:blipFill>
          <a:blip r:embed="rId4"/>
          <a:stretch>
            <a:fillRect/>
          </a:stretch>
        </p:blipFill>
        <p:spPr>
          <a:xfrm>
            <a:off x="0" y="1914524"/>
            <a:ext cx="5454869" cy="4943475"/>
          </a:xfrm>
          <a:prstGeom prst="rect">
            <a:avLst/>
          </a:prstGeom>
        </p:spPr>
      </p:pic>
      <p:pic>
        <p:nvPicPr>
          <p:cNvPr id="5" name="Imagem 4" descr="Uma imagem contendo Texto&#10;&#10;Descrição gerada automaticamente">
            <a:extLst>
              <a:ext uri="{FF2B5EF4-FFF2-40B4-BE49-F238E27FC236}">
                <a16:creationId xmlns:a16="http://schemas.microsoft.com/office/drawing/2014/main" id="{C3E3BFDD-C518-4FC8-529C-C98C6FC8C8E0}"/>
              </a:ext>
            </a:extLst>
          </p:cNvPr>
          <p:cNvPicPr>
            <a:picLocks noChangeAspect="1"/>
          </p:cNvPicPr>
          <p:nvPr/>
        </p:nvPicPr>
        <p:blipFill>
          <a:blip r:embed="rId5"/>
          <a:stretch>
            <a:fillRect/>
          </a:stretch>
        </p:blipFill>
        <p:spPr>
          <a:xfrm>
            <a:off x="344261" y="302711"/>
            <a:ext cx="1934285" cy="551218"/>
          </a:xfrm>
          <a:prstGeom prst="rect">
            <a:avLst/>
          </a:prstGeom>
        </p:spPr>
      </p:pic>
    </p:spTree>
    <p:extLst>
      <p:ext uri="{BB962C8B-B14F-4D97-AF65-F5344CB8AC3E}">
        <p14:creationId xmlns:p14="http://schemas.microsoft.com/office/powerpoint/2010/main" val="31503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98565685-B7A9-A396-83DE-1DEFE9898412}"/>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grpSp>
        <p:nvGrpSpPr>
          <p:cNvPr id="11" name="Group 9"/>
          <p:cNvGrpSpPr>
            <a:grpSpLocks/>
          </p:cNvGrpSpPr>
          <p:nvPr/>
        </p:nvGrpSpPr>
        <p:grpSpPr bwMode="auto">
          <a:xfrm>
            <a:off x="3948509" y="3884613"/>
            <a:ext cx="4294981" cy="2583656"/>
            <a:chOff x="-1" y="-1"/>
            <a:chExt cx="8589752" cy="5166707"/>
          </a:xfrm>
        </p:grpSpPr>
        <p:sp>
          <p:nvSpPr>
            <p:cNvPr id="12" name="AutoShape 10"/>
            <p:cNvSpPr>
              <a:spLocks/>
            </p:cNvSpPr>
            <p:nvPr/>
          </p:nvSpPr>
          <p:spPr bwMode="auto">
            <a:xfrm>
              <a:off x="-1" y="207938"/>
              <a:ext cx="8589752" cy="4958768"/>
            </a:xfrm>
            <a:custGeom>
              <a:avLst/>
              <a:gdLst>
                <a:gd name="T0" fmla="*/ 4294672 w 21063"/>
                <a:gd name="T1" fmla="*/ 2553717 h 20765"/>
                <a:gd name="T2" fmla="*/ 4294672 w 21063"/>
                <a:gd name="T3" fmla="*/ 2553717 h 20765"/>
                <a:gd name="T4" fmla="*/ 4294672 w 21063"/>
                <a:gd name="T5" fmla="*/ 2553717 h 20765"/>
                <a:gd name="T6" fmla="*/ 4294672 w 21063"/>
                <a:gd name="T7" fmla="*/ 2553717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5"/>
                  </a:lnTo>
                  <a:cubicBezTo>
                    <a:pt x="165" y="9355"/>
                    <a:pt x="-239" y="9744"/>
                    <a:pt x="216" y="10500"/>
                  </a:cubicBezTo>
                  <a:lnTo>
                    <a:pt x="7673" y="20432"/>
                  </a:lnTo>
                  <a:cubicBezTo>
                    <a:pt x="7673" y="20432"/>
                    <a:pt x="8175" y="21288"/>
                    <a:pt x="9125" y="20252"/>
                  </a:cubicBezTo>
                  <a:lnTo>
                    <a:pt x="20916" y="5391"/>
                  </a:lnTo>
                  <a:cubicBezTo>
                    <a:pt x="20916" y="5391"/>
                    <a:pt x="21361" y="4383"/>
                    <a:pt x="20701" y="3843"/>
                  </a:cubicBezTo>
                  <a:lnTo>
                    <a:pt x="12871" y="185"/>
                  </a:lnTo>
                  <a:cubicBezTo>
                    <a:pt x="12871" y="185"/>
                    <a:pt x="12317" y="-311"/>
                    <a:pt x="11525" y="320"/>
                  </a:cubicBezTo>
                  <a:close/>
                </a:path>
              </a:pathLst>
            </a:custGeom>
            <a:solidFill>
              <a:srgbClr val="929598"/>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3" name="AutoShape 11"/>
            <p:cNvSpPr>
              <a:spLocks/>
            </p:cNvSpPr>
            <p:nvPr/>
          </p:nvSpPr>
          <p:spPr bwMode="auto">
            <a:xfrm>
              <a:off x="-1" y="166667"/>
              <a:ext cx="8589752" cy="4958768"/>
            </a:xfrm>
            <a:custGeom>
              <a:avLst/>
              <a:gdLst>
                <a:gd name="T0" fmla="*/ 4294672 w 21063"/>
                <a:gd name="T1" fmla="*/ 2553702 h 20765"/>
                <a:gd name="T2" fmla="*/ 4294672 w 21063"/>
                <a:gd name="T3" fmla="*/ 2553702 h 20765"/>
                <a:gd name="T4" fmla="*/ 4294672 w 21063"/>
                <a:gd name="T5" fmla="*/ 2553702 h 20765"/>
                <a:gd name="T6" fmla="*/ 4294672 w 21063"/>
                <a:gd name="T7" fmla="*/ 2553702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4"/>
                  </a:lnTo>
                  <a:cubicBezTo>
                    <a:pt x="165" y="9354"/>
                    <a:pt x="-239" y="9743"/>
                    <a:pt x="216" y="10500"/>
                  </a:cubicBezTo>
                  <a:lnTo>
                    <a:pt x="7673" y="20432"/>
                  </a:lnTo>
                  <a:cubicBezTo>
                    <a:pt x="7673" y="20432"/>
                    <a:pt x="8175" y="21289"/>
                    <a:pt x="9125" y="20251"/>
                  </a:cubicBezTo>
                  <a:lnTo>
                    <a:pt x="20916" y="5391"/>
                  </a:lnTo>
                  <a:cubicBezTo>
                    <a:pt x="20916" y="5391"/>
                    <a:pt x="21361" y="4384"/>
                    <a:pt x="20701" y="3842"/>
                  </a:cubicBezTo>
                  <a:lnTo>
                    <a:pt x="12871" y="184"/>
                  </a:lnTo>
                  <a:cubicBezTo>
                    <a:pt x="12871" y="184"/>
                    <a:pt x="12317" y="-311"/>
                    <a:pt x="11525" y="320"/>
                  </a:cubicBezTo>
                  <a:close/>
                </a:path>
              </a:pathLst>
            </a:custGeom>
            <a:solidFill>
              <a:srgbClr val="D1D3D5"/>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4" name="AutoShape 12"/>
            <p:cNvSpPr>
              <a:spLocks/>
            </p:cNvSpPr>
            <p:nvPr/>
          </p:nvSpPr>
          <p:spPr bwMode="auto">
            <a:xfrm>
              <a:off x="-1" y="-1"/>
              <a:ext cx="8573877" cy="4927022"/>
            </a:xfrm>
            <a:custGeom>
              <a:avLst/>
              <a:gdLst>
                <a:gd name="T0" fmla="*/ 4286435 w 21151"/>
                <a:gd name="T1" fmla="*/ 2537166 h 20765"/>
                <a:gd name="T2" fmla="*/ 4286435 w 21151"/>
                <a:gd name="T3" fmla="*/ 2537166 h 20765"/>
                <a:gd name="T4" fmla="*/ 4286435 w 21151"/>
                <a:gd name="T5" fmla="*/ 2537166 h 20765"/>
                <a:gd name="T6" fmla="*/ 4286435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3" y="5057"/>
                    <a:pt x="20859" y="4649"/>
                  </a:cubicBezTo>
                  <a:lnTo>
                    <a:pt x="12789" y="185"/>
                  </a:lnTo>
                  <a:cubicBezTo>
                    <a:pt x="12789" y="185"/>
                    <a:pt x="12235" y="-311"/>
                    <a:pt x="11444" y="320"/>
                  </a:cubicBezTo>
                  <a:close/>
                </a:path>
              </a:pathLst>
            </a:custGeom>
            <a:solidFill>
              <a:srgbClr val="B7B9BC"/>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5" name="AutoShape 13"/>
            <p:cNvSpPr>
              <a:spLocks/>
            </p:cNvSpPr>
            <p:nvPr/>
          </p:nvSpPr>
          <p:spPr bwMode="auto">
            <a:xfrm>
              <a:off x="-1" y="-1"/>
              <a:ext cx="8573877" cy="4927022"/>
            </a:xfrm>
            <a:custGeom>
              <a:avLst/>
              <a:gdLst>
                <a:gd name="T0" fmla="*/ 4286441 w 21151"/>
                <a:gd name="T1" fmla="*/ 2537166 h 20765"/>
                <a:gd name="T2" fmla="*/ 4286441 w 21151"/>
                <a:gd name="T3" fmla="*/ 2537166 h 20765"/>
                <a:gd name="T4" fmla="*/ 4286441 w 21151"/>
                <a:gd name="T5" fmla="*/ 2537166 h 20765"/>
                <a:gd name="T6" fmla="*/ 4286441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4" y="5057"/>
                    <a:pt x="20859" y="4649"/>
                  </a:cubicBezTo>
                  <a:lnTo>
                    <a:pt x="12789" y="185"/>
                  </a:lnTo>
                  <a:cubicBezTo>
                    <a:pt x="12789" y="185"/>
                    <a:pt x="12235" y="-311"/>
                    <a:pt x="11444" y="320"/>
                  </a:cubicBez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6" name="AutoShape 14"/>
            <p:cNvSpPr>
              <a:spLocks/>
            </p:cNvSpPr>
            <p:nvPr/>
          </p:nvSpPr>
          <p:spPr bwMode="auto">
            <a:xfrm>
              <a:off x="41273" y="-1"/>
              <a:ext cx="8429419" cy="4842895"/>
            </a:xfrm>
            <a:custGeom>
              <a:avLst/>
              <a:gdLst>
                <a:gd name="T0" fmla="*/ 4214892 w 21166"/>
                <a:gd name="T1" fmla="*/ 2493835 h 20765"/>
                <a:gd name="T2" fmla="*/ 4214892 w 21166"/>
                <a:gd name="T3" fmla="*/ 2493835 h 20765"/>
                <a:gd name="T4" fmla="*/ 4214892 w 21166"/>
                <a:gd name="T5" fmla="*/ 2493835 h 20765"/>
                <a:gd name="T6" fmla="*/ 4214892 w 21166"/>
                <a:gd name="T7" fmla="*/ 2493835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6" h="20765">
                  <a:moveTo>
                    <a:pt x="11460" y="320"/>
                  </a:moveTo>
                  <a:lnTo>
                    <a:pt x="528" y="9699"/>
                  </a:lnTo>
                  <a:cubicBezTo>
                    <a:pt x="528" y="9699"/>
                    <a:pt x="-198" y="10218"/>
                    <a:pt x="52" y="10827"/>
                  </a:cubicBezTo>
                  <a:lnTo>
                    <a:pt x="7604" y="20432"/>
                  </a:lnTo>
                  <a:cubicBezTo>
                    <a:pt x="7604" y="20432"/>
                    <a:pt x="8106" y="21288"/>
                    <a:pt x="9057" y="20251"/>
                  </a:cubicBezTo>
                  <a:lnTo>
                    <a:pt x="21045" y="5551"/>
                  </a:lnTo>
                  <a:cubicBezTo>
                    <a:pt x="21045" y="5551"/>
                    <a:pt x="21402" y="5010"/>
                    <a:pt x="20887" y="4649"/>
                  </a:cubicBezTo>
                  <a:lnTo>
                    <a:pt x="12806" y="185"/>
                  </a:lnTo>
                  <a:cubicBezTo>
                    <a:pt x="12806" y="185"/>
                    <a:pt x="12252" y="-311"/>
                    <a:pt x="11460" y="320"/>
                  </a:cubicBezTo>
                  <a:close/>
                </a:path>
              </a:pathLst>
            </a:custGeom>
            <a:solidFill>
              <a:srgbClr val="020202"/>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pic>
          <p:nvPicPr>
            <p:cNvPr id="17" name="Picture 15" descr="shutte3rstock_8702847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693" y="249208"/>
              <a:ext cx="7003879" cy="4046062"/>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pic>
        <p:sp>
          <p:nvSpPr>
            <p:cNvPr id="18" name="AutoShape 16"/>
            <p:cNvSpPr>
              <a:spLocks/>
            </p:cNvSpPr>
            <p:nvPr/>
          </p:nvSpPr>
          <p:spPr bwMode="auto">
            <a:xfrm>
              <a:off x="725468" y="257144"/>
              <a:ext cx="7089602" cy="4066698"/>
            </a:xfrm>
            <a:custGeom>
              <a:avLst/>
              <a:gdLst>
                <a:gd name="T0" fmla="*/ 3544719 w 21600"/>
                <a:gd name="T1" fmla="*/ 2033324 h 21600"/>
                <a:gd name="T2" fmla="*/ 3544719 w 21600"/>
                <a:gd name="T3" fmla="*/ 2033324 h 21600"/>
                <a:gd name="T4" fmla="*/ 3544719 w 21600"/>
                <a:gd name="T5" fmla="*/ 2033324 h 21600"/>
                <a:gd name="T6" fmla="*/ 3544719 w 21600"/>
                <a:gd name="T7" fmla="*/ 203332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1364"/>
                  </a:moveTo>
                  <a:lnTo>
                    <a:pt x="12545" y="0"/>
                  </a:lnTo>
                  <a:lnTo>
                    <a:pt x="21600" y="5721"/>
                  </a:lnTo>
                  <a:lnTo>
                    <a:pt x="8562" y="21599"/>
                  </a:lnTo>
                  <a:lnTo>
                    <a:pt x="0" y="11364"/>
                  </a:ln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0" tIns="0" rIns="0" bIns="0" anchor="ctr"/>
            <a:lstStyle/>
            <a:p>
              <a:pPr algn="r" eaLnBrk="1">
                <a:lnSpc>
                  <a:spcPct val="120000"/>
                </a:lnSpc>
                <a:defRPr/>
              </a:pPr>
              <a:endParaRPr lang="id-ID" sz="900" dirty="0">
                <a:latin typeface="Roboto Light" panose="02000000000000000000" pitchFamily="2" charset="0"/>
              </a:endParaRPr>
            </a:p>
          </p:txBody>
        </p:sp>
      </p:grpSp>
      <p:sp>
        <p:nvSpPr>
          <p:cNvPr id="19" name="AutoShape 17"/>
          <p:cNvSpPr>
            <a:spLocks/>
          </p:cNvSpPr>
          <p:nvPr/>
        </p:nvSpPr>
        <p:spPr bwMode="auto">
          <a:xfrm rot="-368024">
            <a:off x="7314521" y="2416484"/>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0" name="AutoShape 18"/>
          <p:cNvSpPr>
            <a:spLocks/>
          </p:cNvSpPr>
          <p:nvPr/>
        </p:nvSpPr>
        <p:spPr bwMode="auto">
          <a:xfrm>
            <a:off x="8997137" y="4735133"/>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1" name="AutoShape 19"/>
          <p:cNvSpPr>
            <a:spLocks/>
          </p:cNvSpPr>
          <p:nvPr/>
        </p:nvSpPr>
        <p:spPr bwMode="auto">
          <a:xfrm rot="18263087" flipH="1">
            <a:off x="1218062" y="2639561"/>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2" name="AutoShape 20"/>
          <p:cNvSpPr>
            <a:spLocks/>
          </p:cNvSpPr>
          <p:nvPr/>
        </p:nvSpPr>
        <p:spPr bwMode="auto">
          <a:xfrm>
            <a:off x="7797697" y="5757871"/>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3" name="AutoShape 21"/>
          <p:cNvSpPr>
            <a:spLocks/>
          </p:cNvSpPr>
          <p:nvPr/>
        </p:nvSpPr>
        <p:spPr bwMode="auto">
          <a:xfrm>
            <a:off x="455612" y="532090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4" name="AutoShape 19">
            <a:extLst>
              <a:ext uri="{FF2B5EF4-FFF2-40B4-BE49-F238E27FC236}">
                <a16:creationId xmlns:a16="http://schemas.microsoft.com/office/drawing/2014/main" id="{E6D85C20-CAA0-8352-B876-3CC927D27CC7}"/>
              </a:ext>
            </a:extLst>
          </p:cNvPr>
          <p:cNvSpPr>
            <a:spLocks/>
          </p:cNvSpPr>
          <p:nvPr/>
        </p:nvSpPr>
        <p:spPr bwMode="auto">
          <a:xfrm rot="18900000" flipH="1">
            <a:off x="4424990" y="1741550"/>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5" name="AutoShape 21">
            <a:extLst>
              <a:ext uri="{FF2B5EF4-FFF2-40B4-BE49-F238E27FC236}">
                <a16:creationId xmlns:a16="http://schemas.microsoft.com/office/drawing/2014/main" id="{CEF55248-EC83-2BE3-B53C-F8350E8BE03B}"/>
              </a:ext>
            </a:extLst>
          </p:cNvPr>
          <p:cNvSpPr>
            <a:spLocks/>
          </p:cNvSpPr>
          <p:nvPr/>
        </p:nvSpPr>
        <p:spPr bwMode="auto">
          <a:xfrm>
            <a:off x="2255583" y="160626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6" name="AutoShape 18">
            <a:extLst>
              <a:ext uri="{FF2B5EF4-FFF2-40B4-BE49-F238E27FC236}">
                <a16:creationId xmlns:a16="http://schemas.microsoft.com/office/drawing/2014/main" id="{AD257BC9-F28B-C78D-A8BF-48D4E04EC4D3}"/>
              </a:ext>
            </a:extLst>
          </p:cNvPr>
          <p:cNvSpPr>
            <a:spLocks/>
          </p:cNvSpPr>
          <p:nvPr/>
        </p:nvSpPr>
        <p:spPr bwMode="auto">
          <a:xfrm>
            <a:off x="9094492" y="2049715"/>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7" name="AutoShape 20">
            <a:extLst>
              <a:ext uri="{FF2B5EF4-FFF2-40B4-BE49-F238E27FC236}">
                <a16:creationId xmlns:a16="http://schemas.microsoft.com/office/drawing/2014/main" id="{B785A905-E027-856B-4CC2-0561BE4F1222}"/>
              </a:ext>
            </a:extLst>
          </p:cNvPr>
          <p:cNvSpPr>
            <a:spLocks/>
          </p:cNvSpPr>
          <p:nvPr/>
        </p:nvSpPr>
        <p:spPr bwMode="auto">
          <a:xfrm>
            <a:off x="9751886" y="3538538"/>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8" name="AutoShape 17">
            <a:extLst>
              <a:ext uri="{FF2B5EF4-FFF2-40B4-BE49-F238E27FC236}">
                <a16:creationId xmlns:a16="http://schemas.microsoft.com/office/drawing/2014/main" id="{81B65F78-47C1-ACC4-C37D-1AFE2ED94A17}"/>
              </a:ext>
            </a:extLst>
          </p:cNvPr>
          <p:cNvSpPr>
            <a:spLocks/>
          </p:cNvSpPr>
          <p:nvPr/>
        </p:nvSpPr>
        <p:spPr bwMode="auto">
          <a:xfrm rot="19731743">
            <a:off x="6126375" y="1279332"/>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9" name="AutoShape 19">
            <a:extLst>
              <a:ext uri="{FF2B5EF4-FFF2-40B4-BE49-F238E27FC236}">
                <a16:creationId xmlns:a16="http://schemas.microsoft.com/office/drawing/2014/main" id="{DD066E56-6AC3-A4C5-6AD8-4F4E8B035724}"/>
              </a:ext>
            </a:extLst>
          </p:cNvPr>
          <p:cNvSpPr>
            <a:spLocks/>
          </p:cNvSpPr>
          <p:nvPr/>
        </p:nvSpPr>
        <p:spPr bwMode="auto">
          <a:xfrm rot="18900000" flipH="1">
            <a:off x="1566532" y="4046266"/>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pic>
        <p:nvPicPr>
          <p:cNvPr id="3076" name="Picture 4" descr="Você sabe o que é SESMT? - Blog Seton">
            <a:extLst>
              <a:ext uri="{FF2B5EF4-FFF2-40B4-BE49-F238E27FC236}">
                <a16:creationId xmlns:a16="http://schemas.microsoft.com/office/drawing/2014/main" id="{B4970643-E4E5-0E8F-ACE4-9ED40713C8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73" t="19365" r="17470" b="19410"/>
          <a:stretch/>
        </p:blipFill>
        <p:spPr bwMode="auto">
          <a:xfrm>
            <a:off x="5550238" y="4425496"/>
            <a:ext cx="1091523" cy="1028820"/>
          </a:xfrm>
          <a:prstGeom prst="rect">
            <a:avLst/>
          </a:prstGeom>
          <a:noFill/>
          <a:scene3d>
            <a:camera prst="perspectiveRelaxed"/>
            <a:lightRig rig="threePt" dir="t"/>
          </a:scene3d>
          <a:extLst>
            <a:ext uri="{909E8E84-426E-40DD-AFC4-6F175D3DCCD1}">
              <a14:hiddenFill xmlns:a14="http://schemas.microsoft.com/office/drawing/2010/main">
                <a:solidFill>
                  <a:srgbClr val="FFFFFF"/>
                </a:solidFill>
              </a14:hiddenFill>
            </a:ext>
          </a:extLst>
        </p:spPr>
      </p:pic>
      <p:sp>
        <p:nvSpPr>
          <p:cNvPr id="10" name="文本框 1">
            <a:extLst>
              <a:ext uri="{FF2B5EF4-FFF2-40B4-BE49-F238E27FC236}">
                <a16:creationId xmlns:a16="http://schemas.microsoft.com/office/drawing/2014/main" id="{3E33E946-6E39-5C5A-E61C-014EA0B88546}"/>
              </a:ext>
            </a:extLst>
          </p:cNvPr>
          <p:cNvSpPr txBox="1"/>
          <p:nvPr/>
        </p:nvSpPr>
        <p:spPr>
          <a:xfrm>
            <a:off x="838008" y="563830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A</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4" name="文本框 1">
            <a:extLst>
              <a:ext uri="{FF2B5EF4-FFF2-40B4-BE49-F238E27FC236}">
                <a16:creationId xmlns:a16="http://schemas.microsoft.com/office/drawing/2014/main" id="{A204EFA7-4A7B-90AF-E44D-6F4F9CB9C6D5}"/>
              </a:ext>
            </a:extLst>
          </p:cNvPr>
          <p:cNvSpPr txBox="1"/>
          <p:nvPr/>
        </p:nvSpPr>
        <p:spPr>
          <a:xfrm>
            <a:off x="1827906" y="435513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B</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3" name="文本框 1">
            <a:extLst>
              <a:ext uri="{FF2B5EF4-FFF2-40B4-BE49-F238E27FC236}">
                <a16:creationId xmlns:a16="http://schemas.microsoft.com/office/drawing/2014/main" id="{8252473E-4DFC-D4F2-75AC-BBBA2D3D9303}"/>
              </a:ext>
            </a:extLst>
          </p:cNvPr>
          <p:cNvSpPr txBox="1"/>
          <p:nvPr/>
        </p:nvSpPr>
        <p:spPr>
          <a:xfrm>
            <a:off x="1424907" y="2991048"/>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C</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4" name="文本框 1">
            <a:extLst>
              <a:ext uri="{FF2B5EF4-FFF2-40B4-BE49-F238E27FC236}">
                <a16:creationId xmlns:a16="http://schemas.microsoft.com/office/drawing/2014/main" id="{5DCAC47A-E467-8A50-B00B-AE924CFB01E2}"/>
              </a:ext>
            </a:extLst>
          </p:cNvPr>
          <p:cNvSpPr txBox="1"/>
          <p:nvPr/>
        </p:nvSpPr>
        <p:spPr>
          <a:xfrm>
            <a:off x="2604710" y="1890946"/>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D</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5" name="文本框 1">
            <a:extLst>
              <a:ext uri="{FF2B5EF4-FFF2-40B4-BE49-F238E27FC236}">
                <a16:creationId xmlns:a16="http://schemas.microsoft.com/office/drawing/2014/main" id="{37C67D43-F242-9266-6815-6E2E7F579018}"/>
              </a:ext>
            </a:extLst>
          </p:cNvPr>
          <p:cNvSpPr txBox="1"/>
          <p:nvPr/>
        </p:nvSpPr>
        <p:spPr>
          <a:xfrm>
            <a:off x="4667021" y="198419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E</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6" name="文本框 1">
            <a:extLst>
              <a:ext uri="{FF2B5EF4-FFF2-40B4-BE49-F238E27FC236}">
                <a16:creationId xmlns:a16="http://schemas.microsoft.com/office/drawing/2014/main" id="{8F3BE20A-0BEB-9EDC-0E80-0D16CD48AD48}"/>
              </a:ext>
            </a:extLst>
          </p:cNvPr>
          <p:cNvSpPr txBox="1"/>
          <p:nvPr/>
        </p:nvSpPr>
        <p:spPr>
          <a:xfrm>
            <a:off x="6496408" y="1646395"/>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F</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7" name="文本框 1">
            <a:extLst>
              <a:ext uri="{FF2B5EF4-FFF2-40B4-BE49-F238E27FC236}">
                <a16:creationId xmlns:a16="http://schemas.microsoft.com/office/drawing/2014/main" id="{392A4489-1EFC-712A-7F22-B435EAB56116}"/>
              </a:ext>
            </a:extLst>
          </p:cNvPr>
          <p:cNvSpPr txBox="1"/>
          <p:nvPr/>
        </p:nvSpPr>
        <p:spPr>
          <a:xfrm>
            <a:off x="7721297" y="275748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G</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8" name="文本框 1">
            <a:extLst>
              <a:ext uri="{FF2B5EF4-FFF2-40B4-BE49-F238E27FC236}">
                <a16:creationId xmlns:a16="http://schemas.microsoft.com/office/drawing/2014/main" id="{0EB9F9AC-1C46-FE3D-E890-A674E2A5915F}"/>
              </a:ext>
            </a:extLst>
          </p:cNvPr>
          <p:cNvSpPr txBox="1"/>
          <p:nvPr/>
        </p:nvSpPr>
        <p:spPr>
          <a:xfrm>
            <a:off x="9456274" y="234502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H</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9" name="文本框 1">
            <a:extLst>
              <a:ext uri="{FF2B5EF4-FFF2-40B4-BE49-F238E27FC236}">
                <a16:creationId xmlns:a16="http://schemas.microsoft.com/office/drawing/2014/main" id="{ED9407C4-4F80-C3B3-EF1A-4CA0158AE594}"/>
              </a:ext>
            </a:extLst>
          </p:cNvPr>
          <p:cNvSpPr txBox="1"/>
          <p:nvPr/>
        </p:nvSpPr>
        <p:spPr>
          <a:xfrm>
            <a:off x="9957140" y="369620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I</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1" name="文本框 1">
            <a:extLst>
              <a:ext uri="{FF2B5EF4-FFF2-40B4-BE49-F238E27FC236}">
                <a16:creationId xmlns:a16="http://schemas.microsoft.com/office/drawing/2014/main" id="{035700C2-4A8B-A944-51FE-CE36BE16F522}"/>
              </a:ext>
            </a:extLst>
          </p:cNvPr>
          <p:cNvSpPr txBox="1"/>
          <p:nvPr/>
        </p:nvSpPr>
        <p:spPr>
          <a:xfrm>
            <a:off x="9411833" y="503289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J</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2" name="文本框 1">
            <a:extLst>
              <a:ext uri="{FF2B5EF4-FFF2-40B4-BE49-F238E27FC236}">
                <a16:creationId xmlns:a16="http://schemas.microsoft.com/office/drawing/2014/main" id="{5B8F38D8-362D-7A05-93DA-9A8BD61B6707}"/>
              </a:ext>
            </a:extLst>
          </p:cNvPr>
          <p:cNvSpPr txBox="1"/>
          <p:nvPr/>
        </p:nvSpPr>
        <p:spPr>
          <a:xfrm>
            <a:off x="7972677" y="593068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K</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pic>
        <p:nvPicPr>
          <p:cNvPr id="27" name="Imagem 26" descr="Uma imagem contendo Texto&#10;&#10;Descrição gerada automaticamente">
            <a:extLst>
              <a:ext uri="{FF2B5EF4-FFF2-40B4-BE49-F238E27FC236}">
                <a16:creationId xmlns:a16="http://schemas.microsoft.com/office/drawing/2014/main" id="{7D01012D-6DF7-D2D7-C5A1-C1A14EF1D94C}"/>
              </a:ext>
            </a:extLst>
          </p:cNvPr>
          <p:cNvPicPr>
            <a:picLocks noChangeAspect="1"/>
          </p:cNvPicPr>
          <p:nvPr/>
        </p:nvPicPr>
        <p:blipFill>
          <a:blip r:embed="rId4"/>
          <a:stretch>
            <a:fillRect/>
          </a:stretch>
        </p:blipFill>
        <p:spPr>
          <a:xfrm>
            <a:off x="9916886" y="88231"/>
            <a:ext cx="1934285" cy="551218"/>
          </a:xfrm>
          <a:prstGeom prst="rect">
            <a:avLst/>
          </a:prstGeom>
        </p:spPr>
      </p:pic>
    </p:spTree>
    <p:extLst>
      <p:ext uri="{BB962C8B-B14F-4D97-AF65-F5344CB8AC3E}">
        <p14:creationId xmlns:p14="http://schemas.microsoft.com/office/powerpoint/2010/main" val="390402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778224D3-EBC4-8973-ABBF-008F1C36A2E7}"/>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7" name="AutoShape 20">
            <a:extLst>
              <a:ext uri="{FF2B5EF4-FFF2-40B4-BE49-F238E27FC236}">
                <a16:creationId xmlns:a16="http://schemas.microsoft.com/office/drawing/2014/main" id="{B785A905-E027-856B-4CC2-0561BE4F1222}"/>
              </a:ext>
            </a:extLst>
          </p:cNvPr>
          <p:cNvSpPr>
            <a:spLocks/>
          </p:cNvSpPr>
          <p:nvPr/>
        </p:nvSpPr>
        <p:spPr bwMode="auto">
          <a:xfrm>
            <a:off x="9751886" y="3538538"/>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49" name="文本框 1">
            <a:extLst>
              <a:ext uri="{FF2B5EF4-FFF2-40B4-BE49-F238E27FC236}">
                <a16:creationId xmlns:a16="http://schemas.microsoft.com/office/drawing/2014/main" id="{ED9407C4-4F80-C3B3-EF1A-4CA0158AE594}"/>
              </a:ext>
            </a:extLst>
          </p:cNvPr>
          <p:cNvSpPr txBox="1"/>
          <p:nvPr/>
        </p:nvSpPr>
        <p:spPr>
          <a:xfrm>
            <a:off x="9957140" y="369620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I</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5" name="文本框 1">
            <a:extLst>
              <a:ext uri="{FF2B5EF4-FFF2-40B4-BE49-F238E27FC236}">
                <a16:creationId xmlns:a16="http://schemas.microsoft.com/office/drawing/2014/main" id="{EB73197E-632E-2335-41E7-1646EDAA0336}"/>
              </a:ext>
            </a:extLst>
          </p:cNvPr>
          <p:cNvSpPr txBox="1"/>
          <p:nvPr/>
        </p:nvSpPr>
        <p:spPr>
          <a:xfrm>
            <a:off x="5795691" y="1183531"/>
            <a:ext cx="6291534" cy="1697068"/>
          </a:xfrm>
          <a:prstGeom prst="rect">
            <a:avLst/>
          </a:prstGeom>
          <a:solidFill>
            <a:schemeClr val="bg2"/>
          </a:solidFill>
        </p:spPr>
        <p:txBody>
          <a:bodyPr wrap="square" rtlCol="0">
            <a:spAutoFit/>
          </a:bodyPr>
          <a:lstStyle/>
          <a:p>
            <a:pPr>
              <a:lnSpc>
                <a:spcPct val="150000"/>
              </a:lnSpc>
            </a:pPr>
            <a:r>
              <a:rPr kumimoji="1" lang="pt-BR" altLang="zh-CN" sz="2400" b="1" dirty="0">
                <a:latin typeface="+mj-lt"/>
                <a:ea typeface="华文圆体 Regular" panose="020F0502040101010101" pitchFamily="34" charset="-122"/>
                <a:cs typeface="Yuanti SC" charset="-122"/>
              </a:rPr>
              <a:t>conduzir ou acompanhar as investigações dos acidentes e das doenças relacionadas ao trabalho, em conformidade com o previsto na NR-01;</a:t>
            </a:r>
          </a:p>
        </p:txBody>
      </p:sp>
      <p:pic>
        <p:nvPicPr>
          <p:cNvPr id="6" name="Imagem 5" descr="Uma imagem contendo Texto&#10;&#10;Descrição gerada automaticamente">
            <a:extLst>
              <a:ext uri="{FF2B5EF4-FFF2-40B4-BE49-F238E27FC236}">
                <a16:creationId xmlns:a16="http://schemas.microsoft.com/office/drawing/2014/main" id="{051DE223-811F-77A0-47CA-714F1BE63B27}"/>
              </a:ext>
            </a:extLst>
          </p:cNvPr>
          <p:cNvPicPr>
            <a:picLocks noChangeAspect="1"/>
          </p:cNvPicPr>
          <p:nvPr/>
        </p:nvPicPr>
        <p:blipFill>
          <a:blip r:embed="rId2"/>
          <a:stretch>
            <a:fillRect/>
          </a:stretch>
        </p:blipFill>
        <p:spPr>
          <a:xfrm>
            <a:off x="9916886" y="88231"/>
            <a:ext cx="1934285" cy="551218"/>
          </a:xfrm>
          <a:prstGeom prst="rect">
            <a:avLst/>
          </a:prstGeom>
        </p:spPr>
      </p:pic>
      <p:pic>
        <p:nvPicPr>
          <p:cNvPr id="9218" name="Picture 2" descr="IOP Assessoria">
            <a:extLst>
              <a:ext uri="{FF2B5EF4-FFF2-40B4-BE49-F238E27FC236}">
                <a16:creationId xmlns:a16="http://schemas.microsoft.com/office/drawing/2014/main" id="{DCFE8A61-3F57-11D8-E4A7-C46BC9586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525" y="-23813"/>
            <a:ext cx="89900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06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D5F30AAD-18C2-9CD4-FE8C-7FD989506A0A}"/>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grpSp>
        <p:nvGrpSpPr>
          <p:cNvPr id="11" name="Group 9"/>
          <p:cNvGrpSpPr>
            <a:grpSpLocks/>
          </p:cNvGrpSpPr>
          <p:nvPr/>
        </p:nvGrpSpPr>
        <p:grpSpPr bwMode="auto">
          <a:xfrm>
            <a:off x="3948509" y="3884613"/>
            <a:ext cx="4294981" cy="2583656"/>
            <a:chOff x="-1" y="-1"/>
            <a:chExt cx="8589752" cy="5166707"/>
          </a:xfrm>
        </p:grpSpPr>
        <p:sp>
          <p:nvSpPr>
            <p:cNvPr id="12" name="AutoShape 10"/>
            <p:cNvSpPr>
              <a:spLocks/>
            </p:cNvSpPr>
            <p:nvPr/>
          </p:nvSpPr>
          <p:spPr bwMode="auto">
            <a:xfrm>
              <a:off x="-1" y="207938"/>
              <a:ext cx="8589752" cy="4958768"/>
            </a:xfrm>
            <a:custGeom>
              <a:avLst/>
              <a:gdLst>
                <a:gd name="T0" fmla="*/ 4294672 w 21063"/>
                <a:gd name="T1" fmla="*/ 2553717 h 20765"/>
                <a:gd name="T2" fmla="*/ 4294672 w 21063"/>
                <a:gd name="T3" fmla="*/ 2553717 h 20765"/>
                <a:gd name="T4" fmla="*/ 4294672 w 21063"/>
                <a:gd name="T5" fmla="*/ 2553717 h 20765"/>
                <a:gd name="T6" fmla="*/ 4294672 w 21063"/>
                <a:gd name="T7" fmla="*/ 2553717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5"/>
                  </a:lnTo>
                  <a:cubicBezTo>
                    <a:pt x="165" y="9355"/>
                    <a:pt x="-239" y="9744"/>
                    <a:pt x="216" y="10500"/>
                  </a:cubicBezTo>
                  <a:lnTo>
                    <a:pt x="7673" y="20432"/>
                  </a:lnTo>
                  <a:cubicBezTo>
                    <a:pt x="7673" y="20432"/>
                    <a:pt x="8175" y="21288"/>
                    <a:pt x="9125" y="20252"/>
                  </a:cubicBezTo>
                  <a:lnTo>
                    <a:pt x="20916" y="5391"/>
                  </a:lnTo>
                  <a:cubicBezTo>
                    <a:pt x="20916" y="5391"/>
                    <a:pt x="21361" y="4383"/>
                    <a:pt x="20701" y="3843"/>
                  </a:cubicBezTo>
                  <a:lnTo>
                    <a:pt x="12871" y="185"/>
                  </a:lnTo>
                  <a:cubicBezTo>
                    <a:pt x="12871" y="185"/>
                    <a:pt x="12317" y="-311"/>
                    <a:pt x="11525" y="320"/>
                  </a:cubicBezTo>
                  <a:close/>
                </a:path>
              </a:pathLst>
            </a:custGeom>
            <a:solidFill>
              <a:srgbClr val="929598"/>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3" name="AutoShape 11"/>
            <p:cNvSpPr>
              <a:spLocks/>
            </p:cNvSpPr>
            <p:nvPr/>
          </p:nvSpPr>
          <p:spPr bwMode="auto">
            <a:xfrm>
              <a:off x="-1" y="166667"/>
              <a:ext cx="8589752" cy="4958768"/>
            </a:xfrm>
            <a:custGeom>
              <a:avLst/>
              <a:gdLst>
                <a:gd name="T0" fmla="*/ 4294672 w 21063"/>
                <a:gd name="T1" fmla="*/ 2553702 h 20765"/>
                <a:gd name="T2" fmla="*/ 4294672 w 21063"/>
                <a:gd name="T3" fmla="*/ 2553702 h 20765"/>
                <a:gd name="T4" fmla="*/ 4294672 w 21063"/>
                <a:gd name="T5" fmla="*/ 2553702 h 20765"/>
                <a:gd name="T6" fmla="*/ 4294672 w 21063"/>
                <a:gd name="T7" fmla="*/ 2553702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4"/>
                  </a:lnTo>
                  <a:cubicBezTo>
                    <a:pt x="165" y="9354"/>
                    <a:pt x="-239" y="9743"/>
                    <a:pt x="216" y="10500"/>
                  </a:cubicBezTo>
                  <a:lnTo>
                    <a:pt x="7673" y="20432"/>
                  </a:lnTo>
                  <a:cubicBezTo>
                    <a:pt x="7673" y="20432"/>
                    <a:pt x="8175" y="21289"/>
                    <a:pt x="9125" y="20251"/>
                  </a:cubicBezTo>
                  <a:lnTo>
                    <a:pt x="20916" y="5391"/>
                  </a:lnTo>
                  <a:cubicBezTo>
                    <a:pt x="20916" y="5391"/>
                    <a:pt x="21361" y="4384"/>
                    <a:pt x="20701" y="3842"/>
                  </a:cubicBezTo>
                  <a:lnTo>
                    <a:pt x="12871" y="184"/>
                  </a:lnTo>
                  <a:cubicBezTo>
                    <a:pt x="12871" y="184"/>
                    <a:pt x="12317" y="-311"/>
                    <a:pt x="11525" y="320"/>
                  </a:cubicBezTo>
                  <a:close/>
                </a:path>
              </a:pathLst>
            </a:custGeom>
            <a:solidFill>
              <a:srgbClr val="D1D3D5"/>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4" name="AutoShape 12"/>
            <p:cNvSpPr>
              <a:spLocks/>
            </p:cNvSpPr>
            <p:nvPr/>
          </p:nvSpPr>
          <p:spPr bwMode="auto">
            <a:xfrm>
              <a:off x="-1" y="-1"/>
              <a:ext cx="8573877" cy="4927022"/>
            </a:xfrm>
            <a:custGeom>
              <a:avLst/>
              <a:gdLst>
                <a:gd name="T0" fmla="*/ 4286435 w 21151"/>
                <a:gd name="T1" fmla="*/ 2537166 h 20765"/>
                <a:gd name="T2" fmla="*/ 4286435 w 21151"/>
                <a:gd name="T3" fmla="*/ 2537166 h 20765"/>
                <a:gd name="T4" fmla="*/ 4286435 w 21151"/>
                <a:gd name="T5" fmla="*/ 2537166 h 20765"/>
                <a:gd name="T6" fmla="*/ 4286435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3" y="5057"/>
                    <a:pt x="20859" y="4649"/>
                  </a:cubicBezTo>
                  <a:lnTo>
                    <a:pt x="12789" y="185"/>
                  </a:lnTo>
                  <a:cubicBezTo>
                    <a:pt x="12789" y="185"/>
                    <a:pt x="12235" y="-311"/>
                    <a:pt x="11444" y="320"/>
                  </a:cubicBezTo>
                  <a:close/>
                </a:path>
              </a:pathLst>
            </a:custGeom>
            <a:solidFill>
              <a:srgbClr val="B7B9BC"/>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5" name="AutoShape 13"/>
            <p:cNvSpPr>
              <a:spLocks/>
            </p:cNvSpPr>
            <p:nvPr/>
          </p:nvSpPr>
          <p:spPr bwMode="auto">
            <a:xfrm>
              <a:off x="-1" y="-1"/>
              <a:ext cx="8573877" cy="4927022"/>
            </a:xfrm>
            <a:custGeom>
              <a:avLst/>
              <a:gdLst>
                <a:gd name="T0" fmla="*/ 4286441 w 21151"/>
                <a:gd name="T1" fmla="*/ 2537166 h 20765"/>
                <a:gd name="T2" fmla="*/ 4286441 w 21151"/>
                <a:gd name="T3" fmla="*/ 2537166 h 20765"/>
                <a:gd name="T4" fmla="*/ 4286441 w 21151"/>
                <a:gd name="T5" fmla="*/ 2537166 h 20765"/>
                <a:gd name="T6" fmla="*/ 4286441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4" y="5057"/>
                    <a:pt x="20859" y="4649"/>
                  </a:cubicBezTo>
                  <a:lnTo>
                    <a:pt x="12789" y="185"/>
                  </a:lnTo>
                  <a:cubicBezTo>
                    <a:pt x="12789" y="185"/>
                    <a:pt x="12235" y="-311"/>
                    <a:pt x="11444" y="320"/>
                  </a:cubicBez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6" name="AutoShape 14"/>
            <p:cNvSpPr>
              <a:spLocks/>
            </p:cNvSpPr>
            <p:nvPr/>
          </p:nvSpPr>
          <p:spPr bwMode="auto">
            <a:xfrm>
              <a:off x="41273" y="-1"/>
              <a:ext cx="8429419" cy="4842895"/>
            </a:xfrm>
            <a:custGeom>
              <a:avLst/>
              <a:gdLst>
                <a:gd name="T0" fmla="*/ 4214892 w 21166"/>
                <a:gd name="T1" fmla="*/ 2493835 h 20765"/>
                <a:gd name="T2" fmla="*/ 4214892 w 21166"/>
                <a:gd name="T3" fmla="*/ 2493835 h 20765"/>
                <a:gd name="T4" fmla="*/ 4214892 w 21166"/>
                <a:gd name="T5" fmla="*/ 2493835 h 20765"/>
                <a:gd name="T6" fmla="*/ 4214892 w 21166"/>
                <a:gd name="T7" fmla="*/ 2493835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6" h="20765">
                  <a:moveTo>
                    <a:pt x="11460" y="320"/>
                  </a:moveTo>
                  <a:lnTo>
                    <a:pt x="528" y="9699"/>
                  </a:lnTo>
                  <a:cubicBezTo>
                    <a:pt x="528" y="9699"/>
                    <a:pt x="-198" y="10218"/>
                    <a:pt x="52" y="10827"/>
                  </a:cubicBezTo>
                  <a:lnTo>
                    <a:pt x="7604" y="20432"/>
                  </a:lnTo>
                  <a:cubicBezTo>
                    <a:pt x="7604" y="20432"/>
                    <a:pt x="8106" y="21288"/>
                    <a:pt x="9057" y="20251"/>
                  </a:cubicBezTo>
                  <a:lnTo>
                    <a:pt x="21045" y="5551"/>
                  </a:lnTo>
                  <a:cubicBezTo>
                    <a:pt x="21045" y="5551"/>
                    <a:pt x="21402" y="5010"/>
                    <a:pt x="20887" y="4649"/>
                  </a:cubicBezTo>
                  <a:lnTo>
                    <a:pt x="12806" y="185"/>
                  </a:lnTo>
                  <a:cubicBezTo>
                    <a:pt x="12806" y="185"/>
                    <a:pt x="12252" y="-311"/>
                    <a:pt x="11460" y="320"/>
                  </a:cubicBezTo>
                  <a:close/>
                </a:path>
              </a:pathLst>
            </a:custGeom>
            <a:solidFill>
              <a:srgbClr val="020202"/>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pic>
          <p:nvPicPr>
            <p:cNvPr id="17" name="Picture 15" descr="shutte3rstock_8702847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693" y="249208"/>
              <a:ext cx="7003879" cy="4046062"/>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pic>
        <p:sp>
          <p:nvSpPr>
            <p:cNvPr id="18" name="AutoShape 16"/>
            <p:cNvSpPr>
              <a:spLocks/>
            </p:cNvSpPr>
            <p:nvPr/>
          </p:nvSpPr>
          <p:spPr bwMode="auto">
            <a:xfrm>
              <a:off x="725468" y="257144"/>
              <a:ext cx="7089602" cy="4066698"/>
            </a:xfrm>
            <a:custGeom>
              <a:avLst/>
              <a:gdLst>
                <a:gd name="T0" fmla="*/ 3544719 w 21600"/>
                <a:gd name="T1" fmla="*/ 2033324 h 21600"/>
                <a:gd name="T2" fmla="*/ 3544719 w 21600"/>
                <a:gd name="T3" fmla="*/ 2033324 h 21600"/>
                <a:gd name="T4" fmla="*/ 3544719 w 21600"/>
                <a:gd name="T5" fmla="*/ 2033324 h 21600"/>
                <a:gd name="T6" fmla="*/ 3544719 w 21600"/>
                <a:gd name="T7" fmla="*/ 203332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1364"/>
                  </a:moveTo>
                  <a:lnTo>
                    <a:pt x="12545" y="0"/>
                  </a:lnTo>
                  <a:lnTo>
                    <a:pt x="21600" y="5721"/>
                  </a:lnTo>
                  <a:lnTo>
                    <a:pt x="8562" y="21599"/>
                  </a:lnTo>
                  <a:lnTo>
                    <a:pt x="0" y="11364"/>
                  </a:ln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0" tIns="0" rIns="0" bIns="0" anchor="ctr"/>
            <a:lstStyle/>
            <a:p>
              <a:pPr algn="r" eaLnBrk="1">
                <a:lnSpc>
                  <a:spcPct val="120000"/>
                </a:lnSpc>
                <a:defRPr/>
              </a:pPr>
              <a:endParaRPr lang="id-ID" sz="900" dirty="0">
                <a:latin typeface="Roboto Light" panose="02000000000000000000" pitchFamily="2" charset="0"/>
              </a:endParaRPr>
            </a:p>
          </p:txBody>
        </p:sp>
      </p:grpSp>
      <p:sp>
        <p:nvSpPr>
          <p:cNvPr id="19" name="AutoShape 17"/>
          <p:cNvSpPr>
            <a:spLocks/>
          </p:cNvSpPr>
          <p:nvPr/>
        </p:nvSpPr>
        <p:spPr bwMode="auto">
          <a:xfrm rot="-368024">
            <a:off x="7314521" y="2416484"/>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0" name="AutoShape 18"/>
          <p:cNvSpPr>
            <a:spLocks/>
          </p:cNvSpPr>
          <p:nvPr/>
        </p:nvSpPr>
        <p:spPr bwMode="auto">
          <a:xfrm>
            <a:off x="8997137" y="4735133"/>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1" name="AutoShape 19"/>
          <p:cNvSpPr>
            <a:spLocks/>
          </p:cNvSpPr>
          <p:nvPr/>
        </p:nvSpPr>
        <p:spPr bwMode="auto">
          <a:xfrm rot="18263087" flipH="1">
            <a:off x="1218062" y="2639561"/>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2" name="AutoShape 20"/>
          <p:cNvSpPr>
            <a:spLocks/>
          </p:cNvSpPr>
          <p:nvPr/>
        </p:nvSpPr>
        <p:spPr bwMode="auto">
          <a:xfrm>
            <a:off x="7797697" y="5757871"/>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3" name="AutoShape 21"/>
          <p:cNvSpPr>
            <a:spLocks/>
          </p:cNvSpPr>
          <p:nvPr/>
        </p:nvSpPr>
        <p:spPr bwMode="auto">
          <a:xfrm>
            <a:off x="455612" y="532090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4" name="AutoShape 19">
            <a:extLst>
              <a:ext uri="{FF2B5EF4-FFF2-40B4-BE49-F238E27FC236}">
                <a16:creationId xmlns:a16="http://schemas.microsoft.com/office/drawing/2014/main" id="{E6D85C20-CAA0-8352-B876-3CC927D27CC7}"/>
              </a:ext>
            </a:extLst>
          </p:cNvPr>
          <p:cNvSpPr>
            <a:spLocks/>
          </p:cNvSpPr>
          <p:nvPr/>
        </p:nvSpPr>
        <p:spPr bwMode="auto">
          <a:xfrm rot="18900000" flipH="1">
            <a:off x="4424990" y="1741550"/>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5" name="AutoShape 21">
            <a:extLst>
              <a:ext uri="{FF2B5EF4-FFF2-40B4-BE49-F238E27FC236}">
                <a16:creationId xmlns:a16="http://schemas.microsoft.com/office/drawing/2014/main" id="{CEF55248-EC83-2BE3-B53C-F8350E8BE03B}"/>
              </a:ext>
            </a:extLst>
          </p:cNvPr>
          <p:cNvSpPr>
            <a:spLocks/>
          </p:cNvSpPr>
          <p:nvPr/>
        </p:nvSpPr>
        <p:spPr bwMode="auto">
          <a:xfrm>
            <a:off x="2255583" y="160626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6" name="AutoShape 18">
            <a:extLst>
              <a:ext uri="{FF2B5EF4-FFF2-40B4-BE49-F238E27FC236}">
                <a16:creationId xmlns:a16="http://schemas.microsoft.com/office/drawing/2014/main" id="{AD257BC9-F28B-C78D-A8BF-48D4E04EC4D3}"/>
              </a:ext>
            </a:extLst>
          </p:cNvPr>
          <p:cNvSpPr>
            <a:spLocks/>
          </p:cNvSpPr>
          <p:nvPr/>
        </p:nvSpPr>
        <p:spPr bwMode="auto">
          <a:xfrm>
            <a:off x="9094492" y="2049715"/>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7" name="AutoShape 20">
            <a:extLst>
              <a:ext uri="{FF2B5EF4-FFF2-40B4-BE49-F238E27FC236}">
                <a16:creationId xmlns:a16="http://schemas.microsoft.com/office/drawing/2014/main" id="{B785A905-E027-856B-4CC2-0561BE4F1222}"/>
              </a:ext>
            </a:extLst>
          </p:cNvPr>
          <p:cNvSpPr>
            <a:spLocks/>
          </p:cNvSpPr>
          <p:nvPr/>
        </p:nvSpPr>
        <p:spPr bwMode="auto">
          <a:xfrm>
            <a:off x="9751886" y="3538538"/>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8" name="AutoShape 17">
            <a:extLst>
              <a:ext uri="{FF2B5EF4-FFF2-40B4-BE49-F238E27FC236}">
                <a16:creationId xmlns:a16="http://schemas.microsoft.com/office/drawing/2014/main" id="{81B65F78-47C1-ACC4-C37D-1AFE2ED94A17}"/>
              </a:ext>
            </a:extLst>
          </p:cNvPr>
          <p:cNvSpPr>
            <a:spLocks/>
          </p:cNvSpPr>
          <p:nvPr/>
        </p:nvSpPr>
        <p:spPr bwMode="auto">
          <a:xfrm rot="19731743">
            <a:off x="6126375" y="1279332"/>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9" name="AutoShape 19">
            <a:extLst>
              <a:ext uri="{FF2B5EF4-FFF2-40B4-BE49-F238E27FC236}">
                <a16:creationId xmlns:a16="http://schemas.microsoft.com/office/drawing/2014/main" id="{DD066E56-6AC3-A4C5-6AD8-4F4E8B035724}"/>
              </a:ext>
            </a:extLst>
          </p:cNvPr>
          <p:cNvSpPr>
            <a:spLocks/>
          </p:cNvSpPr>
          <p:nvPr/>
        </p:nvSpPr>
        <p:spPr bwMode="auto">
          <a:xfrm rot="18900000" flipH="1">
            <a:off x="1566532" y="4046266"/>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pic>
        <p:nvPicPr>
          <p:cNvPr id="3076" name="Picture 4" descr="Você sabe o que é SESMT? - Blog Seton">
            <a:extLst>
              <a:ext uri="{FF2B5EF4-FFF2-40B4-BE49-F238E27FC236}">
                <a16:creationId xmlns:a16="http://schemas.microsoft.com/office/drawing/2014/main" id="{B4970643-E4E5-0E8F-ACE4-9ED40713C8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73" t="19365" r="17470" b="19410"/>
          <a:stretch/>
        </p:blipFill>
        <p:spPr bwMode="auto">
          <a:xfrm>
            <a:off x="5550238" y="4425496"/>
            <a:ext cx="1091523" cy="1028820"/>
          </a:xfrm>
          <a:prstGeom prst="rect">
            <a:avLst/>
          </a:prstGeom>
          <a:noFill/>
          <a:scene3d>
            <a:camera prst="perspectiveRelaxed"/>
            <a:lightRig rig="threePt" dir="t"/>
          </a:scene3d>
          <a:extLst>
            <a:ext uri="{909E8E84-426E-40DD-AFC4-6F175D3DCCD1}">
              <a14:hiddenFill xmlns:a14="http://schemas.microsoft.com/office/drawing/2010/main">
                <a:solidFill>
                  <a:srgbClr val="FFFFFF"/>
                </a:solidFill>
              </a14:hiddenFill>
            </a:ext>
          </a:extLst>
        </p:spPr>
      </p:pic>
      <p:sp>
        <p:nvSpPr>
          <p:cNvPr id="10" name="文本框 1">
            <a:extLst>
              <a:ext uri="{FF2B5EF4-FFF2-40B4-BE49-F238E27FC236}">
                <a16:creationId xmlns:a16="http://schemas.microsoft.com/office/drawing/2014/main" id="{3E33E946-6E39-5C5A-E61C-014EA0B88546}"/>
              </a:ext>
            </a:extLst>
          </p:cNvPr>
          <p:cNvSpPr txBox="1"/>
          <p:nvPr/>
        </p:nvSpPr>
        <p:spPr>
          <a:xfrm>
            <a:off x="838008" y="563830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A</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4" name="文本框 1">
            <a:extLst>
              <a:ext uri="{FF2B5EF4-FFF2-40B4-BE49-F238E27FC236}">
                <a16:creationId xmlns:a16="http://schemas.microsoft.com/office/drawing/2014/main" id="{A204EFA7-4A7B-90AF-E44D-6F4F9CB9C6D5}"/>
              </a:ext>
            </a:extLst>
          </p:cNvPr>
          <p:cNvSpPr txBox="1"/>
          <p:nvPr/>
        </p:nvSpPr>
        <p:spPr>
          <a:xfrm>
            <a:off x="1827906" y="435513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B</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3" name="文本框 1">
            <a:extLst>
              <a:ext uri="{FF2B5EF4-FFF2-40B4-BE49-F238E27FC236}">
                <a16:creationId xmlns:a16="http://schemas.microsoft.com/office/drawing/2014/main" id="{8252473E-4DFC-D4F2-75AC-BBBA2D3D9303}"/>
              </a:ext>
            </a:extLst>
          </p:cNvPr>
          <p:cNvSpPr txBox="1"/>
          <p:nvPr/>
        </p:nvSpPr>
        <p:spPr>
          <a:xfrm>
            <a:off x="1424907" y="2991048"/>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C</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4" name="文本框 1">
            <a:extLst>
              <a:ext uri="{FF2B5EF4-FFF2-40B4-BE49-F238E27FC236}">
                <a16:creationId xmlns:a16="http://schemas.microsoft.com/office/drawing/2014/main" id="{5DCAC47A-E467-8A50-B00B-AE924CFB01E2}"/>
              </a:ext>
            </a:extLst>
          </p:cNvPr>
          <p:cNvSpPr txBox="1"/>
          <p:nvPr/>
        </p:nvSpPr>
        <p:spPr>
          <a:xfrm>
            <a:off x="2604710" y="1890946"/>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D</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5" name="文本框 1">
            <a:extLst>
              <a:ext uri="{FF2B5EF4-FFF2-40B4-BE49-F238E27FC236}">
                <a16:creationId xmlns:a16="http://schemas.microsoft.com/office/drawing/2014/main" id="{37C67D43-F242-9266-6815-6E2E7F579018}"/>
              </a:ext>
            </a:extLst>
          </p:cNvPr>
          <p:cNvSpPr txBox="1"/>
          <p:nvPr/>
        </p:nvSpPr>
        <p:spPr>
          <a:xfrm>
            <a:off x="4667021" y="198419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E</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6" name="文本框 1">
            <a:extLst>
              <a:ext uri="{FF2B5EF4-FFF2-40B4-BE49-F238E27FC236}">
                <a16:creationId xmlns:a16="http://schemas.microsoft.com/office/drawing/2014/main" id="{8F3BE20A-0BEB-9EDC-0E80-0D16CD48AD48}"/>
              </a:ext>
            </a:extLst>
          </p:cNvPr>
          <p:cNvSpPr txBox="1"/>
          <p:nvPr/>
        </p:nvSpPr>
        <p:spPr>
          <a:xfrm>
            <a:off x="6496408" y="1646395"/>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F</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7" name="文本框 1">
            <a:extLst>
              <a:ext uri="{FF2B5EF4-FFF2-40B4-BE49-F238E27FC236}">
                <a16:creationId xmlns:a16="http://schemas.microsoft.com/office/drawing/2014/main" id="{392A4489-1EFC-712A-7F22-B435EAB56116}"/>
              </a:ext>
            </a:extLst>
          </p:cNvPr>
          <p:cNvSpPr txBox="1"/>
          <p:nvPr/>
        </p:nvSpPr>
        <p:spPr>
          <a:xfrm>
            <a:off x="7721297" y="275748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G</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8" name="文本框 1">
            <a:extLst>
              <a:ext uri="{FF2B5EF4-FFF2-40B4-BE49-F238E27FC236}">
                <a16:creationId xmlns:a16="http://schemas.microsoft.com/office/drawing/2014/main" id="{0EB9F9AC-1C46-FE3D-E890-A674E2A5915F}"/>
              </a:ext>
            </a:extLst>
          </p:cNvPr>
          <p:cNvSpPr txBox="1"/>
          <p:nvPr/>
        </p:nvSpPr>
        <p:spPr>
          <a:xfrm>
            <a:off x="9456274" y="234502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H</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9" name="文本框 1">
            <a:extLst>
              <a:ext uri="{FF2B5EF4-FFF2-40B4-BE49-F238E27FC236}">
                <a16:creationId xmlns:a16="http://schemas.microsoft.com/office/drawing/2014/main" id="{ED9407C4-4F80-C3B3-EF1A-4CA0158AE594}"/>
              </a:ext>
            </a:extLst>
          </p:cNvPr>
          <p:cNvSpPr txBox="1"/>
          <p:nvPr/>
        </p:nvSpPr>
        <p:spPr>
          <a:xfrm>
            <a:off x="9957140" y="369620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I</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1" name="文本框 1">
            <a:extLst>
              <a:ext uri="{FF2B5EF4-FFF2-40B4-BE49-F238E27FC236}">
                <a16:creationId xmlns:a16="http://schemas.microsoft.com/office/drawing/2014/main" id="{035700C2-4A8B-A944-51FE-CE36BE16F522}"/>
              </a:ext>
            </a:extLst>
          </p:cNvPr>
          <p:cNvSpPr txBox="1"/>
          <p:nvPr/>
        </p:nvSpPr>
        <p:spPr>
          <a:xfrm>
            <a:off x="9411833" y="503289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J</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2" name="文本框 1">
            <a:extLst>
              <a:ext uri="{FF2B5EF4-FFF2-40B4-BE49-F238E27FC236}">
                <a16:creationId xmlns:a16="http://schemas.microsoft.com/office/drawing/2014/main" id="{5B8F38D8-362D-7A05-93DA-9A8BD61B6707}"/>
              </a:ext>
            </a:extLst>
          </p:cNvPr>
          <p:cNvSpPr txBox="1"/>
          <p:nvPr/>
        </p:nvSpPr>
        <p:spPr>
          <a:xfrm>
            <a:off x="7972677" y="593068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K</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pic>
        <p:nvPicPr>
          <p:cNvPr id="27" name="Imagem 26" descr="Uma imagem contendo Texto&#10;&#10;Descrição gerada automaticamente">
            <a:extLst>
              <a:ext uri="{FF2B5EF4-FFF2-40B4-BE49-F238E27FC236}">
                <a16:creationId xmlns:a16="http://schemas.microsoft.com/office/drawing/2014/main" id="{FF43E6B7-CBAA-281D-24FB-CDF1EB711329}"/>
              </a:ext>
            </a:extLst>
          </p:cNvPr>
          <p:cNvPicPr>
            <a:picLocks noChangeAspect="1"/>
          </p:cNvPicPr>
          <p:nvPr/>
        </p:nvPicPr>
        <p:blipFill>
          <a:blip r:embed="rId4"/>
          <a:stretch>
            <a:fillRect/>
          </a:stretch>
        </p:blipFill>
        <p:spPr>
          <a:xfrm>
            <a:off x="9916886" y="88231"/>
            <a:ext cx="1934285" cy="551218"/>
          </a:xfrm>
          <a:prstGeom prst="rect">
            <a:avLst/>
          </a:prstGeom>
        </p:spPr>
      </p:pic>
    </p:spTree>
    <p:extLst>
      <p:ext uri="{BB962C8B-B14F-4D97-AF65-F5344CB8AC3E}">
        <p14:creationId xmlns:p14="http://schemas.microsoft.com/office/powerpoint/2010/main" val="344691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123BB4E3-0D58-FABA-97A4-4D7351D29A36}"/>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20" name="AutoShape 18"/>
          <p:cNvSpPr>
            <a:spLocks/>
          </p:cNvSpPr>
          <p:nvPr/>
        </p:nvSpPr>
        <p:spPr bwMode="auto">
          <a:xfrm>
            <a:off x="8997137" y="4735133"/>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51" name="文本框 1">
            <a:extLst>
              <a:ext uri="{FF2B5EF4-FFF2-40B4-BE49-F238E27FC236}">
                <a16:creationId xmlns:a16="http://schemas.microsoft.com/office/drawing/2014/main" id="{035700C2-4A8B-A944-51FE-CE36BE16F522}"/>
              </a:ext>
            </a:extLst>
          </p:cNvPr>
          <p:cNvSpPr txBox="1"/>
          <p:nvPr/>
        </p:nvSpPr>
        <p:spPr>
          <a:xfrm>
            <a:off x="9411833" y="503289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J</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5" name="文本框 1">
            <a:extLst>
              <a:ext uri="{FF2B5EF4-FFF2-40B4-BE49-F238E27FC236}">
                <a16:creationId xmlns:a16="http://schemas.microsoft.com/office/drawing/2014/main" id="{958CB675-5C94-03CB-C37A-DEF8EB9A57D9}"/>
              </a:ext>
            </a:extLst>
          </p:cNvPr>
          <p:cNvSpPr txBox="1"/>
          <p:nvPr/>
        </p:nvSpPr>
        <p:spPr>
          <a:xfrm>
            <a:off x="4929956" y="1672555"/>
            <a:ext cx="6028557" cy="2805063"/>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compartilhar informações relevantes para a prevenção de acidentes e de doenças relacionadas ao trabalho com outros SESMT de uma mesma organização, assim como a CIPA, quando por esta solicitado; </a:t>
            </a:r>
          </a:p>
        </p:txBody>
      </p:sp>
      <p:pic>
        <p:nvPicPr>
          <p:cNvPr id="6" name="Imagem 5" descr="Uma imagem contendo Texto&#10;&#10;Descrição gerada automaticamente">
            <a:extLst>
              <a:ext uri="{FF2B5EF4-FFF2-40B4-BE49-F238E27FC236}">
                <a16:creationId xmlns:a16="http://schemas.microsoft.com/office/drawing/2014/main" id="{B9E9A2FB-56A4-A608-3400-690C3631389E}"/>
              </a:ext>
            </a:extLst>
          </p:cNvPr>
          <p:cNvPicPr>
            <a:picLocks noChangeAspect="1"/>
          </p:cNvPicPr>
          <p:nvPr/>
        </p:nvPicPr>
        <p:blipFill>
          <a:blip r:embed="rId2"/>
          <a:stretch>
            <a:fillRect/>
          </a:stretch>
        </p:blipFill>
        <p:spPr>
          <a:xfrm>
            <a:off x="9916886" y="88231"/>
            <a:ext cx="1934285" cy="551218"/>
          </a:xfrm>
          <a:prstGeom prst="rect">
            <a:avLst/>
          </a:prstGeom>
        </p:spPr>
      </p:pic>
      <p:pic>
        <p:nvPicPr>
          <p:cNvPr id="10242" name="Picture 2" descr="A EMPRESA - Vertice - Segurança do trabalho Apucarana Paraná">
            <a:extLst>
              <a:ext uri="{FF2B5EF4-FFF2-40B4-BE49-F238E27FC236}">
                <a16:creationId xmlns:a16="http://schemas.microsoft.com/office/drawing/2014/main" id="{B382A892-76BE-4FB4-F4AD-2E6A619A1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37" y="2071687"/>
            <a:ext cx="4507249" cy="4310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39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AAF7B4F-4AEE-9576-DB02-CDE24B6FE8EA}"/>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grpSp>
        <p:nvGrpSpPr>
          <p:cNvPr id="11" name="Group 9"/>
          <p:cNvGrpSpPr>
            <a:grpSpLocks/>
          </p:cNvGrpSpPr>
          <p:nvPr/>
        </p:nvGrpSpPr>
        <p:grpSpPr bwMode="auto">
          <a:xfrm>
            <a:off x="3948509" y="3884613"/>
            <a:ext cx="4294981" cy="2583656"/>
            <a:chOff x="-1" y="-1"/>
            <a:chExt cx="8589752" cy="5166707"/>
          </a:xfrm>
        </p:grpSpPr>
        <p:sp>
          <p:nvSpPr>
            <p:cNvPr id="12" name="AutoShape 10"/>
            <p:cNvSpPr>
              <a:spLocks/>
            </p:cNvSpPr>
            <p:nvPr/>
          </p:nvSpPr>
          <p:spPr bwMode="auto">
            <a:xfrm>
              <a:off x="-1" y="207938"/>
              <a:ext cx="8589752" cy="4958768"/>
            </a:xfrm>
            <a:custGeom>
              <a:avLst/>
              <a:gdLst>
                <a:gd name="T0" fmla="*/ 4294672 w 21063"/>
                <a:gd name="T1" fmla="*/ 2553717 h 20765"/>
                <a:gd name="T2" fmla="*/ 4294672 w 21063"/>
                <a:gd name="T3" fmla="*/ 2553717 h 20765"/>
                <a:gd name="T4" fmla="*/ 4294672 w 21063"/>
                <a:gd name="T5" fmla="*/ 2553717 h 20765"/>
                <a:gd name="T6" fmla="*/ 4294672 w 21063"/>
                <a:gd name="T7" fmla="*/ 2553717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5"/>
                  </a:lnTo>
                  <a:cubicBezTo>
                    <a:pt x="165" y="9355"/>
                    <a:pt x="-239" y="9744"/>
                    <a:pt x="216" y="10500"/>
                  </a:cubicBezTo>
                  <a:lnTo>
                    <a:pt x="7673" y="20432"/>
                  </a:lnTo>
                  <a:cubicBezTo>
                    <a:pt x="7673" y="20432"/>
                    <a:pt x="8175" y="21288"/>
                    <a:pt x="9125" y="20252"/>
                  </a:cubicBezTo>
                  <a:lnTo>
                    <a:pt x="20916" y="5391"/>
                  </a:lnTo>
                  <a:cubicBezTo>
                    <a:pt x="20916" y="5391"/>
                    <a:pt x="21361" y="4383"/>
                    <a:pt x="20701" y="3843"/>
                  </a:cubicBezTo>
                  <a:lnTo>
                    <a:pt x="12871" y="185"/>
                  </a:lnTo>
                  <a:cubicBezTo>
                    <a:pt x="12871" y="185"/>
                    <a:pt x="12317" y="-311"/>
                    <a:pt x="11525" y="320"/>
                  </a:cubicBezTo>
                  <a:close/>
                </a:path>
              </a:pathLst>
            </a:custGeom>
            <a:solidFill>
              <a:srgbClr val="929598"/>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3" name="AutoShape 11"/>
            <p:cNvSpPr>
              <a:spLocks/>
            </p:cNvSpPr>
            <p:nvPr/>
          </p:nvSpPr>
          <p:spPr bwMode="auto">
            <a:xfrm>
              <a:off x="-1" y="166667"/>
              <a:ext cx="8589752" cy="4958768"/>
            </a:xfrm>
            <a:custGeom>
              <a:avLst/>
              <a:gdLst>
                <a:gd name="T0" fmla="*/ 4294672 w 21063"/>
                <a:gd name="T1" fmla="*/ 2553702 h 20765"/>
                <a:gd name="T2" fmla="*/ 4294672 w 21063"/>
                <a:gd name="T3" fmla="*/ 2553702 h 20765"/>
                <a:gd name="T4" fmla="*/ 4294672 w 21063"/>
                <a:gd name="T5" fmla="*/ 2553702 h 20765"/>
                <a:gd name="T6" fmla="*/ 4294672 w 21063"/>
                <a:gd name="T7" fmla="*/ 2553702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63" h="20765">
                  <a:moveTo>
                    <a:pt x="11525" y="320"/>
                  </a:moveTo>
                  <a:lnTo>
                    <a:pt x="165" y="9354"/>
                  </a:lnTo>
                  <a:cubicBezTo>
                    <a:pt x="165" y="9354"/>
                    <a:pt x="-239" y="9743"/>
                    <a:pt x="216" y="10500"/>
                  </a:cubicBezTo>
                  <a:lnTo>
                    <a:pt x="7673" y="20432"/>
                  </a:lnTo>
                  <a:cubicBezTo>
                    <a:pt x="7673" y="20432"/>
                    <a:pt x="8175" y="21289"/>
                    <a:pt x="9125" y="20251"/>
                  </a:cubicBezTo>
                  <a:lnTo>
                    <a:pt x="20916" y="5391"/>
                  </a:lnTo>
                  <a:cubicBezTo>
                    <a:pt x="20916" y="5391"/>
                    <a:pt x="21361" y="4384"/>
                    <a:pt x="20701" y="3842"/>
                  </a:cubicBezTo>
                  <a:lnTo>
                    <a:pt x="12871" y="184"/>
                  </a:lnTo>
                  <a:cubicBezTo>
                    <a:pt x="12871" y="184"/>
                    <a:pt x="12317" y="-311"/>
                    <a:pt x="11525" y="320"/>
                  </a:cubicBezTo>
                  <a:close/>
                </a:path>
              </a:pathLst>
            </a:custGeom>
            <a:solidFill>
              <a:srgbClr val="D1D3D5"/>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4" name="AutoShape 12"/>
            <p:cNvSpPr>
              <a:spLocks/>
            </p:cNvSpPr>
            <p:nvPr/>
          </p:nvSpPr>
          <p:spPr bwMode="auto">
            <a:xfrm>
              <a:off x="-1" y="-1"/>
              <a:ext cx="8573877" cy="4927022"/>
            </a:xfrm>
            <a:custGeom>
              <a:avLst/>
              <a:gdLst>
                <a:gd name="T0" fmla="*/ 4286435 w 21151"/>
                <a:gd name="T1" fmla="*/ 2537166 h 20765"/>
                <a:gd name="T2" fmla="*/ 4286435 w 21151"/>
                <a:gd name="T3" fmla="*/ 2537166 h 20765"/>
                <a:gd name="T4" fmla="*/ 4286435 w 21151"/>
                <a:gd name="T5" fmla="*/ 2537166 h 20765"/>
                <a:gd name="T6" fmla="*/ 4286435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3" y="5057"/>
                    <a:pt x="20859" y="4649"/>
                  </a:cubicBezTo>
                  <a:lnTo>
                    <a:pt x="12789" y="185"/>
                  </a:lnTo>
                  <a:cubicBezTo>
                    <a:pt x="12789" y="185"/>
                    <a:pt x="12235" y="-311"/>
                    <a:pt x="11444" y="320"/>
                  </a:cubicBezTo>
                  <a:close/>
                </a:path>
              </a:pathLst>
            </a:custGeom>
            <a:solidFill>
              <a:srgbClr val="B7B9BC"/>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5" name="AutoShape 13"/>
            <p:cNvSpPr>
              <a:spLocks/>
            </p:cNvSpPr>
            <p:nvPr/>
          </p:nvSpPr>
          <p:spPr bwMode="auto">
            <a:xfrm>
              <a:off x="-1" y="-1"/>
              <a:ext cx="8573877" cy="4927022"/>
            </a:xfrm>
            <a:custGeom>
              <a:avLst/>
              <a:gdLst>
                <a:gd name="T0" fmla="*/ 4286441 w 21151"/>
                <a:gd name="T1" fmla="*/ 2537166 h 20765"/>
                <a:gd name="T2" fmla="*/ 4286441 w 21151"/>
                <a:gd name="T3" fmla="*/ 2537166 h 20765"/>
                <a:gd name="T4" fmla="*/ 4286441 w 21151"/>
                <a:gd name="T5" fmla="*/ 2537166 h 20765"/>
                <a:gd name="T6" fmla="*/ 4286441 w 21151"/>
                <a:gd name="T7" fmla="*/ 2537166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51" h="20765">
                  <a:moveTo>
                    <a:pt x="11444" y="320"/>
                  </a:moveTo>
                  <a:lnTo>
                    <a:pt x="526" y="9699"/>
                  </a:lnTo>
                  <a:cubicBezTo>
                    <a:pt x="526" y="9699"/>
                    <a:pt x="-196" y="10243"/>
                    <a:pt x="51" y="10827"/>
                  </a:cubicBezTo>
                  <a:lnTo>
                    <a:pt x="7594" y="20432"/>
                  </a:lnTo>
                  <a:cubicBezTo>
                    <a:pt x="7594" y="20432"/>
                    <a:pt x="8095" y="21289"/>
                    <a:pt x="9044" y="20251"/>
                  </a:cubicBezTo>
                  <a:lnTo>
                    <a:pt x="21018" y="5551"/>
                  </a:lnTo>
                  <a:cubicBezTo>
                    <a:pt x="21018" y="5551"/>
                    <a:pt x="21404" y="5057"/>
                    <a:pt x="20859" y="4649"/>
                  </a:cubicBezTo>
                  <a:lnTo>
                    <a:pt x="12789" y="185"/>
                  </a:lnTo>
                  <a:cubicBezTo>
                    <a:pt x="12789" y="185"/>
                    <a:pt x="12235" y="-311"/>
                    <a:pt x="11444" y="320"/>
                  </a:cubicBez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sp>
          <p:nvSpPr>
            <p:cNvPr id="16" name="AutoShape 14"/>
            <p:cNvSpPr>
              <a:spLocks/>
            </p:cNvSpPr>
            <p:nvPr/>
          </p:nvSpPr>
          <p:spPr bwMode="auto">
            <a:xfrm>
              <a:off x="41273" y="-1"/>
              <a:ext cx="8429419" cy="4842895"/>
            </a:xfrm>
            <a:custGeom>
              <a:avLst/>
              <a:gdLst>
                <a:gd name="T0" fmla="*/ 4214892 w 21166"/>
                <a:gd name="T1" fmla="*/ 2493835 h 20765"/>
                <a:gd name="T2" fmla="*/ 4214892 w 21166"/>
                <a:gd name="T3" fmla="*/ 2493835 h 20765"/>
                <a:gd name="T4" fmla="*/ 4214892 w 21166"/>
                <a:gd name="T5" fmla="*/ 2493835 h 20765"/>
                <a:gd name="T6" fmla="*/ 4214892 w 21166"/>
                <a:gd name="T7" fmla="*/ 2493835 h 207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6" h="20765">
                  <a:moveTo>
                    <a:pt x="11460" y="320"/>
                  </a:moveTo>
                  <a:lnTo>
                    <a:pt x="528" y="9699"/>
                  </a:lnTo>
                  <a:cubicBezTo>
                    <a:pt x="528" y="9699"/>
                    <a:pt x="-198" y="10218"/>
                    <a:pt x="52" y="10827"/>
                  </a:cubicBezTo>
                  <a:lnTo>
                    <a:pt x="7604" y="20432"/>
                  </a:lnTo>
                  <a:cubicBezTo>
                    <a:pt x="7604" y="20432"/>
                    <a:pt x="8106" y="21288"/>
                    <a:pt x="9057" y="20251"/>
                  </a:cubicBezTo>
                  <a:lnTo>
                    <a:pt x="21045" y="5551"/>
                  </a:lnTo>
                  <a:cubicBezTo>
                    <a:pt x="21045" y="5551"/>
                    <a:pt x="21402" y="5010"/>
                    <a:pt x="20887" y="4649"/>
                  </a:cubicBezTo>
                  <a:lnTo>
                    <a:pt x="12806" y="185"/>
                  </a:lnTo>
                  <a:cubicBezTo>
                    <a:pt x="12806" y="185"/>
                    <a:pt x="12252" y="-311"/>
                    <a:pt x="11460" y="320"/>
                  </a:cubicBezTo>
                  <a:close/>
                </a:path>
              </a:pathLst>
            </a:custGeom>
            <a:solidFill>
              <a:srgbClr val="020202"/>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19051" tIns="19051" rIns="19051" bIns="19051" anchor="ctr"/>
            <a:lstStyle/>
            <a:p>
              <a:pPr algn="r" eaLnBrk="1">
                <a:lnSpc>
                  <a:spcPct val="120000"/>
                </a:lnSpc>
                <a:defRPr/>
              </a:pPr>
              <a:endParaRPr lang="id-ID" sz="900" dirty="0">
                <a:latin typeface="Roboto Light" panose="02000000000000000000" pitchFamily="2" charset="0"/>
              </a:endParaRPr>
            </a:p>
          </p:txBody>
        </p:sp>
        <p:pic>
          <p:nvPicPr>
            <p:cNvPr id="17" name="Picture 15" descr="shutte3rstock_8702847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693" y="249208"/>
              <a:ext cx="7003879" cy="4046062"/>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pic>
        <p:sp>
          <p:nvSpPr>
            <p:cNvPr id="18" name="AutoShape 16"/>
            <p:cNvSpPr>
              <a:spLocks/>
            </p:cNvSpPr>
            <p:nvPr/>
          </p:nvSpPr>
          <p:spPr bwMode="auto">
            <a:xfrm>
              <a:off x="725468" y="257144"/>
              <a:ext cx="7089602" cy="4066698"/>
            </a:xfrm>
            <a:custGeom>
              <a:avLst/>
              <a:gdLst>
                <a:gd name="T0" fmla="*/ 3544719 w 21600"/>
                <a:gd name="T1" fmla="*/ 2033324 h 21600"/>
                <a:gd name="T2" fmla="*/ 3544719 w 21600"/>
                <a:gd name="T3" fmla="*/ 2033324 h 21600"/>
                <a:gd name="T4" fmla="*/ 3544719 w 21600"/>
                <a:gd name="T5" fmla="*/ 2033324 h 21600"/>
                <a:gd name="T6" fmla="*/ 3544719 w 21600"/>
                <a:gd name="T7" fmla="*/ 203332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1364"/>
                  </a:moveTo>
                  <a:lnTo>
                    <a:pt x="12545" y="0"/>
                  </a:lnTo>
                  <a:lnTo>
                    <a:pt x="21600" y="5721"/>
                  </a:lnTo>
                  <a:lnTo>
                    <a:pt x="8562" y="21599"/>
                  </a:lnTo>
                  <a:lnTo>
                    <a:pt x="0" y="11364"/>
                  </a:lnTo>
                  <a:close/>
                </a:path>
              </a:pathLst>
            </a:custGeom>
            <a:solidFill>
              <a:srgbClr val="FFFFFF"/>
            </a:solidFill>
            <a:ln>
              <a:noFill/>
            </a:ln>
            <a:effectLst/>
            <a:extLst>
              <a:ext uri="{91240B29-F687-4f45-9708-019B960494DF}">
                <a14:hiddenLine xmlns:a14="http://schemas.microsoft.com/office/drawing/2010/main" xmlns:p14="http://schemas.microsoft.com/office/powerpoint/2010/main" xmlns="" w="12700" cap="flat" cmpd="sng">
                  <a:solidFill>
                    <a:srgbClr val="000000"/>
                  </a:solidFill>
                  <a:prstDash val="solid"/>
                  <a:miter lim="0"/>
                  <a:headEnd/>
                  <a:tailEnd/>
                </a14:hiddenLine>
              </a:ext>
              <a:ext uri="{AF507438-7753-43e0-B8FC-AC1667EBCBE1}">
                <a14:hiddenEffects xmlns:a14="http://schemas.microsoft.com/office/drawing/2010/main" xmlns:p14="http://schemas.microsoft.com/office/powerpoint/2010/main" xmlns="">
                  <a:effectLst>
                    <a:outerShdw blurRad="63500" dist="38099" dir="2700000" algn="ctr" rotWithShape="0">
                      <a:srgbClr val="000000">
                        <a:alpha val="74997"/>
                      </a:srgbClr>
                    </a:outerShdw>
                  </a:effectLst>
                </a14:hiddenEffects>
              </a:ext>
            </a:extLst>
          </p:spPr>
          <p:txBody>
            <a:bodyPr lIns="0" tIns="0" rIns="0" bIns="0" anchor="ctr"/>
            <a:lstStyle/>
            <a:p>
              <a:pPr algn="r" eaLnBrk="1">
                <a:lnSpc>
                  <a:spcPct val="120000"/>
                </a:lnSpc>
                <a:defRPr/>
              </a:pPr>
              <a:endParaRPr lang="id-ID" sz="900" dirty="0">
                <a:latin typeface="Roboto Light" panose="02000000000000000000" pitchFamily="2" charset="0"/>
              </a:endParaRPr>
            </a:p>
          </p:txBody>
        </p:sp>
      </p:grpSp>
      <p:sp>
        <p:nvSpPr>
          <p:cNvPr id="19" name="AutoShape 17"/>
          <p:cNvSpPr>
            <a:spLocks/>
          </p:cNvSpPr>
          <p:nvPr/>
        </p:nvSpPr>
        <p:spPr bwMode="auto">
          <a:xfrm rot="-368024">
            <a:off x="7314521" y="2416484"/>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0" name="AutoShape 18"/>
          <p:cNvSpPr>
            <a:spLocks/>
          </p:cNvSpPr>
          <p:nvPr/>
        </p:nvSpPr>
        <p:spPr bwMode="auto">
          <a:xfrm>
            <a:off x="8997137" y="4735133"/>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1" name="AutoShape 19"/>
          <p:cNvSpPr>
            <a:spLocks/>
          </p:cNvSpPr>
          <p:nvPr/>
        </p:nvSpPr>
        <p:spPr bwMode="auto">
          <a:xfrm rot="18263087" flipH="1">
            <a:off x="1218062" y="2639561"/>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2" name="AutoShape 20"/>
          <p:cNvSpPr>
            <a:spLocks/>
          </p:cNvSpPr>
          <p:nvPr/>
        </p:nvSpPr>
        <p:spPr bwMode="auto">
          <a:xfrm>
            <a:off x="7797697" y="5757871"/>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23" name="AutoShape 21"/>
          <p:cNvSpPr>
            <a:spLocks/>
          </p:cNvSpPr>
          <p:nvPr/>
        </p:nvSpPr>
        <p:spPr bwMode="auto">
          <a:xfrm>
            <a:off x="455612" y="532090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11705"/>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4" name="AutoShape 19">
            <a:extLst>
              <a:ext uri="{FF2B5EF4-FFF2-40B4-BE49-F238E27FC236}">
                <a16:creationId xmlns:a16="http://schemas.microsoft.com/office/drawing/2014/main" id="{E6D85C20-CAA0-8352-B876-3CC927D27CC7}"/>
              </a:ext>
            </a:extLst>
          </p:cNvPr>
          <p:cNvSpPr>
            <a:spLocks/>
          </p:cNvSpPr>
          <p:nvPr/>
        </p:nvSpPr>
        <p:spPr bwMode="auto">
          <a:xfrm rot="18900000" flipH="1">
            <a:off x="4424990" y="1741550"/>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5" name="AutoShape 21">
            <a:extLst>
              <a:ext uri="{FF2B5EF4-FFF2-40B4-BE49-F238E27FC236}">
                <a16:creationId xmlns:a16="http://schemas.microsoft.com/office/drawing/2014/main" id="{CEF55248-EC83-2BE3-B53C-F8350E8BE03B}"/>
              </a:ext>
            </a:extLst>
          </p:cNvPr>
          <p:cNvSpPr>
            <a:spLocks/>
          </p:cNvSpPr>
          <p:nvPr/>
        </p:nvSpPr>
        <p:spPr bwMode="auto">
          <a:xfrm>
            <a:off x="2255583" y="1606265"/>
            <a:ext cx="1439068" cy="1340644"/>
          </a:xfrm>
          <a:custGeom>
            <a:avLst/>
            <a:gdLst>
              <a:gd name="T0" fmla="*/ 1439069 w 18390"/>
              <a:gd name="T1" fmla="*/ 1571938 h 19232"/>
              <a:gd name="T2" fmla="*/ 1439069 w 18390"/>
              <a:gd name="T3" fmla="*/ 1571938 h 19232"/>
              <a:gd name="T4" fmla="*/ 1439069 w 18390"/>
              <a:gd name="T5" fmla="*/ 1571938 h 19232"/>
              <a:gd name="T6" fmla="*/ 1439069 w 18390"/>
              <a:gd name="T7" fmla="*/ 1571938 h 192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90" h="19232">
                <a:moveTo>
                  <a:pt x="14685" y="14520"/>
                </a:moveTo>
                <a:cubicBezTo>
                  <a:pt x="14685" y="14520"/>
                  <a:pt x="13425" y="15792"/>
                  <a:pt x="18303" y="19144"/>
                </a:cubicBezTo>
                <a:cubicBezTo>
                  <a:pt x="18303" y="19144"/>
                  <a:pt x="12930" y="19940"/>
                  <a:pt x="9851" y="16725"/>
                </a:cubicBezTo>
                <a:cubicBezTo>
                  <a:pt x="9851" y="16725"/>
                  <a:pt x="3715" y="18516"/>
                  <a:pt x="911" y="12525"/>
                </a:cubicBezTo>
                <a:cubicBezTo>
                  <a:pt x="-1892" y="6535"/>
                  <a:pt x="2364" y="2325"/>
                  <a:pt x="5666" y="1021"/>
                </a:cubicBezTo>
                <a:cubicBezTo>
                  <a:pt x="8968" y="-282"/>
                  <a:pt x="16406" y="-1659"/>
                  <a:pt x="18057" y="5945"/>
                </a:cubicBezTo>
                <a:cubicBezTo>
                  <a:pt x="19708" y="13550"/>
                  <a:pt x="14685" y="14520"/>
                  <a:pt x="14685" y="14520"/>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6" name="AutoShape 18">
            <a:extLst>
              <a:ext uri="{FF2B5EF4-FFF2-40B4-BE49-F238E27FC236}">
                <a16:creationId xmlns:a16="http://schemas.microsoft.com/office/drawing/2014/main" id="{AD257BC9-F28B-C78D-A8BF-48D4E04EC4D3}"/>
              </a:ext>
            </a:extLst>
          </p:cNvPr>
          <p:cNvSpPr>
            <a:spLocks/>
          </p:cNvSpPr>
          <p:nvPr/>
        </p:nvSpPr>
        <p:spPr bwMode="auto">
          <a:xfrm>
            <a:off x="9094492" y="2049715"/>
            <a:ext cx="1390480" cy="135734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7" name="AutoShape 20">
            <a:extLst>
              <a:ext uri="{FF2B5EF4-FFF2-40B4-BE49-F238E27FC236}">
                <a16:creationId xmlns:a16="http://schemas.microsoft.com/office/drawing/2014/main" id="{B785A905-E027-856B-4CC2-0561BE4F1222}"/>
              </a:ext>
            </a:extLst>
          </p:cNvPr>
          <p:cNvSpPr>
            <a:spLocks/>
          </p:cNvSpPr>
          <p:nvPr/>
        </p:nvSpPr>
        <p:spPr bwMode="auto">
          <a:xfrm>
            <a:off x="9751886" y="3538538"/>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8" name="AutoShape 17">
            <a:extLst>
              <a:ext uri="{FF2B5EF4-FFF2-40B4-BE49-F238E27FC236}">
                <a16:creationId xmlns:a16="http://schemas.microsoft.com/office/drawing/2014/main" id="{81B65F78-47C1-ACC4-C37D-1AFE2ED94A17}"/>
              </a:ext>
            </a:extLst>
          </p:cNvPr>
          <p:cNvSpPr>
            <a:spLocks/>
          </p:cNvSpPr>
          <p:nvPr/>
        </p:nvSpPr>
        <p:spPr bwMode="auto">
          <a:xfrm rot="19731743">
            <a:off x="6126375" y="1279332"/>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9" name="AutoShape 19">
            <a:extLst>
              <a:ext uri="{FF2B5EF4-FFF2-40B4-BE49-F238E27FC236}">
                <a16:creationId xmlns:a16="http://schemas.microsoft.com/office/drawing/2014/main" id="{DD066E56-6AC3-A4C5-6AD8-4F4E8B035724}"/>
              </a:ext>
            </a:extLst>
          </p:cNvPr>
          <p:cNvSpPr>
            <a:spLocks/>
          </p:cNvSpPr>
          <p:nvPr/>
        </p:nvSpPr>
        <p:spPr bwMode="auto">
          <a:xfrm rot="18900000" flipH="1">
            <a:off x="1566532" y="4046266"/>
            <a:ext cx="1218407" cy="1301751"/>
          </a:xfrm>
          <a:custGeom>
            <a:avLst/>
            <a:gdLst>
              <a:gd name="T0" fmla="*/ 1218406 w 17248"/>
              <a:gd name="T1" fmla="*/ 1478102 h 19694"/>
              <a:gd name="T2" fmla="*/ 1218406 w 17248"/>
              <a:gd name="T3" fmla="*/ 1478102 h 19694"/>
              <a:gd name="T4" fmla="*/ 1218406 w 17248"/>
              <a:gd name="T5" fmla="*/ 1478102 h 19694"/>
              <a:gd name="T6" fmla="*/ 1218406 w 17248"/>
              <a:gd name="T7" fmla="*/ 1478102 h 196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48" h="19694">
                <a:moveTo>
                  <a:pt x="9295" y="16821"/>
                </a:moveTo>
                <a:cubicBezTo>
                  <a:pt x="9295" y="16821"/>
                  <a:pt x="10944" y="15947"/>
                  <a:pt x="11314" y="19694"/>
                </a:cubicBezTo>
                <a:cubicBezTo>
                  <a:pt x="11314" y="19694"/>
                  <a:pt x="13742" y="16401"/>
                  <a:pt x="13159" y="14664"/>
                </a:cubicBezTo>
                <a:cubicBezTo>
                  <a:pt x="13159" y="14664"/>
                  <a:pt x="18963" y="10435"/>
                  <a:pt x="16740" y="4550"/>
                </a:cubicBezTo>
                <a:cubicBezTo>
                  <a:pt x="14517" y="-1334"/>
                  <a:pt x="8984" y="-470"/>
                  <a:pt x="6006" y="1391"/>
                </a:cubicBezTo>
                <a:cubicBezTo>
                  <a:pt x="3028" y="3252"/>
                  <a:pt x="-2636" y="8390"/>
                  <a:pt x="1403" y="14328"/>
                </a:cubicBezTo>
                <a:cubicBezTo>
                  <a:pt x="5442" y="20266"/>
                  <a:pt x="9295" y="16821"/>
                  <a:pt x="9295" y="16821"/>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pic>
        <p:nvPicPr>
          <p:cNvPr id="3076" name="Picture 4" descr="Você sabe o que é SESMT? - Blog Seton">
            <a:extLst>
              <a:ext uri="{FF2B5EF4-FFF2-40B4-BE49-F238E27FC236}">
                <a16:creationId xmlns:a16="http://schemas.microsoft.com/office/drawing/2014/main" id="{B4970643-E4E5-0E8F-ACE4-9ED40713C8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73" t="19365" r="17470" b="19410"/>
          <a:stretch/>
        </p:blipFill>
        <p:spPr bwMode="auto">
          <a:xfrm>
            <a:off x="5550238" y="4425496"/>
            <a:ext cx="1091523" cy="1028820"/>
          </a:xfrm>
          <a:prstGeom prst="rect">
            <a:avLst/>
          </a:prstGeom>
          <a:noFill/>
          <a:scene3d>
            <a:camera prst="perspectiveRelaxed"/>
            <a:lightRig rig="threePt" dir="t"/>
          </a:scene3d>
          <a:extLst>
            <a:ext uri="{909E8E84-426E-40DD-AFC4-6F175D3DCCD1}">
              <a14:hiddenFill xmlns:a14="http://schemas.microsoft.com/office/drawing/2010/main">
                <a:solidFill>
                  <a:srgbClr val="FFFFFF"/>
                </a:solidFill>
              </a14:hiddenFill>
            </a:ext>
          </a:extLst>
        </p:spPr>
      </p:pic>
      <p:sp>
        <p:nvSpPr>
          <p:cNvPr id="10" name="文本框 1">
            <a:extLst>
              <a:ext uri="{FF2B5EF4-FFF2-40B4-BE49-F238E27FC236}">
                <a16:creationId xmlns:a16="http://schemas.microsoft.com/office/drawing/2014/main" id="{3E33E946-6E39-5C5A-E61C-014EA0B88546}"/>
              </a:ext>
            </a:extLst>
          </p:cNvPr>
          <p:cNvSpPr txBox="1"/>
          <p:nvPr/>
        </p:nvSpPr>
        <p:spPr>
          <a:xfrm>
            <a:off x="838008" y="563830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A</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4" name="文本框 1">
            <a:extLst>
              <a:ext uri="{FF2B5EF4-FFF2-40B4-BE49-F238E27FC236}">
                <a16:creationId xmlns:a16="http://schemas.microsoft.com/office/drawing/2014/main" id="{A204EFA7-4A7B-90AF-E44D-6F4F9CB9C6D5}"/>
              </a:ext>
            </a:extLst>
          </p:cNvPr>
          <p:cNvSpPr txBox="1"/>
          <p:nvPr/>
        </p:nvSpPr>
        <p:spPr>
          <a:xfrm>
            <a:off x="1827906" y="435513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B</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3" name="文本框 1">
            <a:extLst>
              <a:ext uri="{FF2B5EF4-FFF2-40B4-BE49-F238E27FC236}">
                <a16:creationId xmlns:a16="http://schemas.microsoft.com/office/drawing/2014/main" id="{8252473E-4DFC-D4F2-75AC-BBBA2D3D9303}"/>
              </a:ext>
            </a:extLst>
          </p:cNvPr>
          <p:cNvSpPr txBox="1"/>
          <p:nvPr/>
        </p:nvSpPr>
        <p:spPr>
          <a:xfrm>
            <a:off x="1424907" y="2991048"/>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C</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4" name="文本框 1">
            <a:extLst>
              <a:ext uri="{FF2B5EF4-FFF2-40B4-BE49-F238E27FC236}">
                <a16:creationId xmlns:a16="http://schemas.microsoft.com/office/drawing/2014/main" id="{5DCAC47A-E467-8A50-B00B-AE924CFB01E2}"/>
              </a:ext>
            </a:extLst>
          </p:cNvPr>
          <p:cNvSpPr txBox="1"/>
          <p:nvPr/>
        </p:nvSpPr>
        <p:spPr>
          <a:xfrm>
            <a:off x="2604710" y="1890946"/>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D</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5" name="文本框 1">
            <a:extLst>
              <a:ext uri="{FF2B5EF4-FFF2-40B4-BE49-F238E27FC236}">
                <a16:creationId xmlns:a16="http://schemas.microsoft.com/office/drawing/2014/main" id="{37C67D43-F242-9266-6815-6E2E7F579018}"/>
              </a:ext>
            </a:extLst>
          </p:cNvPr>
          <p:cNvSpPr txBox="1"/>
          <p:nvPr/>
        </p:nvSpPr>
        <p:spPr>
          <a:xfrm>
            <a:off x="4667021" y="198419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E</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6" name="文本框 1">
            <a:extLst>
              <a:ext uri="{FF2B5EF4-FFF2-40B4-BE49-F238E27FC236}">
                <a16:creationId xmlns:a16="http://schemas.microsoft.com/office/drawing/2014/main" id="{8F3BE20A-0BEB-9EDC-0E80-0D16CD48AD48}"/>
              </a:ext>
            </a:extLst>
          </p:cNvPr>
          <p:cNvSpPr txBox="1"/>
          <p:nvPr/>
        </p:nvSpPr>
        <p:spPr>
          <a:xfrm>
            <a:off x="6496408" y="1646395"/>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F</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7" name="文本框 1">
            <a:extLst>
              <a:ext uri="{FF2B5EF4-FFF2-40B4-BE49-F238E27FC236}">
                <a16:creationId xmlns:a16="http://schemas.microsoft.com/office/drawing/2014/main" id="{392A4489-1EFC-712A-7F22-B435EAB56116}"/>
              </a:ext>
            </a:extLst>
          </p:cNvPr>
          <p:cNvSpPr txBox="1"/>
          <p:nvPr/>
        </p:nvSpPr>
        <p:spPr>
          <a:xfrm>
            <a:off x="7721297" y="2757481"/>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G</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8" name="文本框 1">
            <a:extLst>
              <a:ext uri="{FF2B5EF4-FFF2-40B4-BE49-F238E27FC236}">
                <a16:creationId xmlns:a16="http://schemas.microsoft.com/office/drawing/2014/main" id="{0EB9F9AC-1C46-FE3D-E890-A674E2A5915F}"/>
              </a:ext>
            </a:extLst>
          </p:cNvPr>
          <p:cNvSpPr txBox="1"/>
          <p:nvPr/>
        </p:nvSpPr>
        <p:spPr>
          <a:xfrm>
            <a:off x="9456274" y="2345029"/>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H</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49" name="文本框 1">
            <a:extLst>
              <a:ext uri="{FF2B5EF4-FFF2-40B4-BE49-F238E27FC236}">
                <a16:creationId xmlns:a16="http://schemas.microsoft.com/office/drawing/2014/main" id="{ED9407C4-4F80-C3B3-EF1A-4CA0158AE594}"/>
              </a:ext>
            </a:extLst>
          </p:cNvPr>
          <p:cNvSpPr txBox="1"/>
          <p:nvPr/>
        </p:nvSpPr>
        <p:spPr>
          <a:xfrm>
            <a:off x="9957140" y="369620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I</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1" name="文本框 1">
            <a:extLst>
              <a:ext uri="{FF2B5EF4-FFF2-40B4-BE49-F238E27FC236}">
                <a16:creationId xmlns:a16="http://schemas.microsoft.com/office/drawing/2014/main" id="{035700C2-4A8B-A944-51FE-CE36BE16F522}"/>
              </a:ext>
            </a:extLst>
          </p:cNvPr>
          <p:cNvSpPr txBox="1"/>
          <p:nvPr/>
        </p:nvSpPr>
        <p:spPr>
          <a:xfrm>
            <a:off x="9411833" y="5032890"/>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J</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52" name="文本框 1">
            <a:extLst>
              <a:ext uri="{FF2B5EF4-FFF2-40B4-BE49-F238E27FC236}">
                <a16:creationId xmlns:a16="http://schemas.microsoft.com/office/drawing/2014/main" id="{5B8F38D8-362D-7A05-93DA-9A8BD61B6707}"/>
              </a:ext>
            </a:extLst>
          </p:cNvPr>
          <p:cNvSpPr txBox="1"/>
          <p:nvPr/>
        </p:nvSpPr>
        <p:spPr>
          <a:xfrm>
            <a:off x="7972677" y="593068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K</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pic>
        <p:nvPicPr>
          <p:cNvPr id="27" name="Imagem 26" descr="Uma imagem contendo Texto&#10;&#10;Descrição gerada automaticamente">
            <a:extLst>
              <a:ext uri="{FF2B5EF4-FFF2-40B4-BE49-F238E27FC236}">
                <a16:creationId xmlns:a16="http://schemas.microsoft.com/office/drawing/2014/main" id="{B301911D-C1ED-AEA9-0A7C-6DEC64F3A1FD}"/>
              </a:ext>
            </a:extLst>
          </p:cNvPr>
          <p:cNvPicPr>
            <a:picLocks noChangeAspect="1"/>
          </p:cNvPicPr>
          <p:nvPr/>
        </p:nvPicPr>
        <p:blipFill>
          <a:blip r:embed="rId4"/>
          <a:stretch>
            <a:fillRect/>
          </a:stretch>
        </p:blipFill>
        <p:spPr>
          <a:xfrm>
            <a:off x="9916886" y="88231"/>
            <a:ext cx="1934285" cy="551218"/>
          </a:xfrm>
          <a:prstGeom prst="rect">
            <a:avLst/>
          </a:prstGeom>
        </p:spPr>
      </p:pic>
    </p:spTree>
    <p:extLst>
      <p:ext uri="{BB962C8B-B14F-4D97-AF65-F5344CB8AC3E}">
        <p14:creationId xmlns:p14="http://schemas.microsoft.com/office/powerpoint/2010/main" val="9598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93C8D9DA-F17F-E5D7-44DF-237C847EA01C}"/>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2" name="文本框 1"/>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Introdução</a:t>
            </a:r>
            <a:endParaRPr kumimoji="1" lang="zh-CN" altLang="en-US" sz="2400" b="1" dirty="0">
              <a:solidFill>
                <a:schemeClr val="bg1"/>
              </a:solidFill>
              <a:ea typeface="华文圆体 Regular" panose="020F0502040101010101" pitchFamily="34" charset="-122"/>
              <a:cs typeface="Yuanti SC" charset="-122"/>
            </a:endParaRPr>
          </a:p>
        </p:txBody>
      </p:sp>
      <p:sp>
        <p:nvSpPr>
          <p:cNvPr id="11" name="文本框 1">
            <a:extLst>
              <a:ext uri="{FF2B5EF4-FFF2-40B4-BE49-F238E27FC236}">
                <a16:creationId xmlns:a16="http://schemas.microsoft.com/office/drawing/2014/main" id="{354927F5-01FE-E43F-170F-B4D6E896163C}"/>
              </a:ext>
            </a:extLst>
          </p:cNvPr>
          <p:cNvSpPr txBox="1"/>
          <p:nvPr/>
        </p:nvSpPr>
        <p:spPr>
          <a:xfrm>
            <a:off x="6245311" y="1749825"/>
            <a:ext cx="3967566" cy="589072"/>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Engenharia de Segurança</a:t>
            </a:r>
            <a:endParaRPr kumimoji="1" lang="zh-CN" altLang="en-US" sz="2400" b="1" dirty="0">
              <a:solidFill>
                <a:schemeClr val="bg1"/>
              </a:solidFill>
              <a:latin typeface="+mj-lt"/>
              <a:ea typeface="华文圆体 Regular" panose="020F0502040101010101" pitchFamily="34" charset="-122"/>
              <a:cs typeface="Yuanti SC" charset="-122"/>
            </a:endParaRPr>
          </a:p>
        </p:txBody>
      </p:sp>
      <p:sp>
        <p:nvSpPr>
          <p:cNvPr id="5" name="Freeform 1">
            <a:extLst>
              <a:ext uri="{FF2B5EF4-FFF2-40B4-BE49-F238E27FC236}">
                <a16:creationId xmlns:a16="http://schemas.microsoft.com/office/drawing/2014/main" id="{D49CC7DD-133A-9B53-7529-8F6CCEB1829B}"/>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15" name="Group 37">
            <a:extLst>
              <a:ext uri="{FF2B5EF4-FFF2-40B4-BE49-F238E27FC236}">
                <a16:creationId xmlns:a16="http://schemas.microsoft.com/office/drawing/2014/main" id="{3E2970B0-D26E-898C-DBBC-F0E5A03046BB}"/>
              </a:ext>
            </a:extLst>
          </p:cNvPr>
          <p:cNvGrpSpPr/>
          <p:nvPr/>
        </p:nvGrpSpPr>
        <p:grpSpPr>
          <a:xfrm>
            <a:off x="3454401" y="2119581"/>
            <a:ext cx="2624953" cy="293419"/>
            <a:chOff x="2535275" y="2119581"/>
            <a:chExt cx="2632785" cy="293419"/>
          </a:xfrm>
        </p:grpSpPr>
        <p:cxnSp>
          <p:nvCxnSpPr>
            <p:cNvPr id="16" name="AutoShape 5">
              <a:extLst>
                <a:ext uri="{FF2B5EF4-FFF2-40B4-BE49-F238E27FC236}">
                  <a16:creationId xmlns:a16="http://schemas.microsoft.com/office/drawing/2014/main" id="{96D53433-8E9C-1610-E30A-E568FC839BCC}"/>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17" name="Oval 12">
              <a:extLst>
                <a:ext uri="{FF2B5EF4-FFF2-40B4-BE49-F238E27FC236}">
                  <a16:creationId xmlns:a16="http://schemas.microsoft.com/office/drawing/2014/main" id="{B8BC2BF5-D3DF-4FCC-5BAE-0B8E0FAA78E3}"/>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18" name="Group 46">
            <a:extLst>
              <a:ext uri="{FF2B5EF4-FFF2-40B4-BE49-F238E27FC236}">
                <a16:creationId xmlns:a16="http://schemas.microsoft.com/office/drawing/2014/main" id="{45079537-3E2C-CD23-0C04-CA154A8A15C6}"/>
              </a:ext>
            </a:extLst>
          </p:cNvPr>
          <p:cNvGrpSpPr/>
          <p:nvPr/>
        </p:nvGrpSpPr>
        <p:grpSpPr>
          <a:xfrm>
            <a:off x="3352800" y="2717801"/>
            <a:ext cx="3048000" cy="310747"/>
            <a:chOff x="2429304" y="2717799"/>
            <a:chExt cx="3057093" cy="310746"/>
          </a:xfrm>
        </p:grpSpPr>
        <p:cxnSp>
          <p:nvCxnSpPr>
            <p:cNvPr id="19" name="AutoShape 6">
              <a:extLst>
                <a:ext uri="{FF2B5EF4-FFF2-40B4-BE49-F238E27FC236}">
                  <a16:creationId xmlns:a16="http://schemas.microsoft.com/office/drawing/2014/main" id="{63DF1A47-A27E-A85F-7CE0-B24C62CBA30C}"/>
                </a:ext>
              </a:extLst>
            </p:cNvPr>
            <p:cNvCxnSpPr>
              <a:cxnSpLocks noChangeShapeType="1"/>
              <a:endCxn id="23" idx="2"/>
            </p:cNvCxnSpPr>
            <p:nvPr/>
          </p:nvCxnSpPr>
          <p:spPr bwMode="auto">
            <a:xfrm>
              <a:off x="2429304" y="2717799"/>
              <a:ext cx="2927962" cy="246181"/>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20" name="Oval 13">
              <a:extLst>
                <a:ext uri="{FF2B5EF4-FFF2-40B4-BE49-F238E27FC236}">
                  <a16:creationId xmlns:a16="http://schemas.microsoft.com/office/drawing/2014/main" id="{73BF4400-9411-3ACC-EC6E-206A9D0076C4}"/>
                </a:ext>
              </a:extLst>
            </p:cNvPr>
            <p:cNvSpPr>
              <a:spLocks noChangeArrowheads="1"/>
            </p:cNvSpPr>
            <p:nvPr/>
          </p:nvSpPr>
          <p:spPr bwMode="auto">
            <a:xfrm>
              <a:off x="5357266" y="2899414"/>
              <a:ext cx="129131"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21" name="Group 47">
            <a:extLst>
              <a:ext uri="{FF2B5EF4-FFF2-40B4-BE49-F238E27FC236}">
                <a16:creationId xmlns:a16="http://schemas.microsoft.com/office/drawing/2014/main" id="{5790E0F0-AA60-DB70-5B48-8F29C6CF516E}"/>
              </a:ext>
            </a:extLst>
          </p:cNvPr>
          <p:cNvGrpSpPr/>
          <p:nvPr/>
        </p:nvGrpSpPr>
        <p:grpSpPr>
          <a:xfrm>
            <a:off x="3352800" y="2921002"/>
            <a:ext cx="2700155" cy="865735"/>
            <a:chOff x="2406915" y="2920998"/>
            <a:chExt cx="2708210" cy="865735"/>
          </a:xfrm>
        </p:grpSpPr>
        <p:cxnSp>
          <p:nvCxnSpPr>
            <p:cNvPr id="22" name="AutoShape 7">
              <a:extLst>
                <a:ext uri="{FF2B5EF4-FFF2-40B4-BE49-F238E27FC236}">
                  <a16:creationId xmlns:a16="http://schemas.microsoft.com/office/drawing/2014/main" id="{FBDC4352-8B91-CA8A-2659-BEBD5D4976F1}"/>
                </a:ext>
              </a:extLst>
            </p:cNvPr>
            <p:cNvCxnSpPr>
              <a:cxnSpLocks noChangeShapeType="1"/>
            </p:cNvCxnSpPr>
            <p:nvPr/>
          </p:nvCxnSpPr>
          <p:spPr bwMode="auto">
            <a:xfrm>
              <a:off x="2406915" y="2920998"/>
              <a:ext cx="2588115" cy="76536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23" name="Oval 14">
              <a:extLst>
                <a:ext uri="{FF2B5EF4-FFF2-40B4-BE49-F238E27FC236}">
                  <a16:creationId xmlns:a16="http://schemas.microsoft.com/office/drawing/2014/main" id="{F7E6F032-1B4A-C337-AA5D-D9D217EB4273}"/>
                </a:ext>
              </a:extLst>
            </p:cNvPr>
            <p:cNvSpPr>
              <a:spLocks noChangeArrowheads="1"/>
            </p:cNvSpPr>
            <p:nvPr/>
          </p:nvSpPr>
          <p:spPr bwMode="auto">
            <a:xfrm>
              <a:off x="4985994" y="3657601"/>
              <a:ext cx="129131" cy="129132"/>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24" name="Group 48">
            <a:extLst>
              <a:ext uri="{FF2B5EF4-FFF2-40B4-BE49-F238E27FC236}">
                <a16:creationId xmlns:a16="http://schemas.microsoft.com/office/drawing/2014/main" id="{183398E6-7388-CCFB-A12C-64E7DBDBCB6B}"/>
              </a:ext>
            </a:extLst>
          </p:cNvPr>
          <p:cNvGrpSpPr/>
          <p:nvPr/>
        </p:nvGrpSpPr>
        <p:grpSpPr>
          <a:xfrm>
            <a:off x="3251200" y="3124201"/>
            <a:ext cx="2436152" cy="1600203"/>
            <a:chOff x="2357178" y="3124199"/>
            <a:chExt cx="2443419" cy="1600202"/>
          </a:xfrm>
        </p:grpSpPr>
        <p:cxnSp>
          <p:nvCxnSpPr>
            <p:cNvPr id="25" name="AutoShape 8">
              <a:extLst>
                <a:ext uri="{FF2B5EF4-FFF2-40B4-BE49-F238E27FC236}">
                  <a16:creationId xmlns:a16="http://schemas.microsoft.com/office/drawing/2014/main" id="{0D3442F0-E4A2-B43B-DB59-8ECCF4D3DC32}"/>
                </a:ext>
              </a:extLst>
            </p:cNvPr>
            <p:cNvCxnSpPr>
              <a:cxnSpLocks noChangeShapeType="1"/>
              <a:endCxn id="25" idx="1"/>
            </p:cNvCxnSpPr>
            <p:nvPr/>
          </p:nvCxnSpPr>
          <p:spPr bwMode="auto">
            <a:xfrm>
              <a:off x="2357178" y="3124199"/>
              <a:ext cx="2333198" cy="1489981"/>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26" name="Oval 15">
              <a:extLst>
                <a:ext uri="{FF2B5EF4-FFF2-40B4-BE49-F238E27FC236}">
                  <a16:creationId xmlns:a16="http://schemas.microsoft.com/office/drawing/2014/main" id="{2B49A3AD-D711-C4E9-930D-4E0C698EA8FC}"/>
                </a:ext>
              </a:extLst>
            </p:cNvPr>
            <p:cNvSpPr>
              <a:spLocks noChangeArrowheads="1"/>
            </p:cNvSpPr>
            <p:nvPr/>
          </p:nvSpPr>
          <p:spPr bwMode="auto">
            <a:xfrm>
              <a:off x="4671466" y="4595269"/>
              <a:ext cx="129131" cy="129132"/>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4">
            <a:extLst>
              <a:ext uri="{FF2B5EF4-FFF2-40B4-BE49-F238E27FC236}">
                <a16:creationId xmlns:a16="http://schemas.microsoft.com/office/drawing/2014/main" id="{F707D17F-E3DE-FD22-FF27-9E1F30091D7F}"/>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sp>
        <p:nvSpPr>
          <p:cNvPr id="31" name="矩形 42">
            <a:extLst>
              <a:ext uri="{FF2B5EF4-FFF2-40B4-BE49-F238E27FC236}">
                <a16:creationId xmlns:a16="http://schemas.microsoft.com/office/drawing/2014/main" id="{F8D30904-705A-BE36-3868-260EBE34B6B2}"/>
              </a:ext>
            </a:extLst>
          </p:cNvPr>
          <p:cNvSpPr/>
          <p:nvPr/>
        </p:nvSpPr>
        <p:spPr>
          <a:xfrm>
            <a:off x="897794" y="1979440"/>
            <a:ext cx="2326259" cy="1289905"/>
          </a:xfrm>
          <a:prstGeom prst="rect">
            <a:avLst/>
          </a:prstGeom>
        </p:spPr>
        <p:txBody>
          <a:bodyPr wrap="square">
            <a:spAutoFit/>
          </a:bodyPr>
          <a:lstStyle/>
          <a:p>
            <a:pPr algn="ctr">
              <a:lnSpc>
                <a:spcPct val="110000"/>
              </a:lnSpc>
            </a:pPr>
            <a:r>
              <a:rPr kumimoji="1" lang="pt-BR" altLang="zh-CN" b="1" dirty="0">
                <a:solidFill>
                  <a:srgbClr val="131E54"/>
                </a:solidFill>
                <a:latin typeface="微软雅黑"/>
                <a:ea typeface="微软雅黑"/>
                <a:cs typeface="微软雅黑"/>
              </a:rPr>
              <a:t>A atuação do SESMT abrange diversas áreas, incluindo </a:t>
            </a:r>
            <a:endParaRPr kumimoji="1" lang="zh-CN" altLang="en-US" b="1" dirty="0">
              <a:solidFill>
                <a:srgbClr val="131E54"/>
              </a:solidFill>
              <a:latin typeface="微软雅黑"/>
              <a:ea typeface="微软雅黑"/>
              <a:cs typeface="微软雅黑"/>
            </a:endParaRPr>
          </a:p>
        </p:txBody>
      </p:sp>
      <p:sp>
        <p:nvSpPr>
          <p:cNvPr id="32" name="文本框 1">
            <a:extLst>
              <a:ext uri="{FF2B5EF4-FFF2-40B4-BE49-F238E27FC236}">
                <a16:creationId xmlns:a16="http://schemas.microsoft.com/office/drawing/2014/main" id="{E04EB6DE-C68F-2785-D5C6-B4E557D157EB}"/>
              </a:ext>
            </a:extLst>
          </p:cNvPr>
          <p:cNvSpPr txBox="1"/>
          <p:nvPr/>
        </p:nvSpPr>
        <p:spPr>
          <a:xfrm>
            <a:off x="6553649" y="2568215"/>
            <a:ext cx="3967566" cy="589072"/>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Medicina do Trabalho</a:t>
            </a:r>
            <a:endParaRPr kumimoji="1" lang="zh-CN" altLang="en-US" sz="2400" b="1" dirty="0">
              <a:solidFill>
                <a:schemeClr val="bg1"/>
              </a:solidFill>
              <a:latin typeface="+mj-lt"/>
              <a:ea typeface="华文圆体 Regular" panose="020F0502040101010101" pitchFamily="34" charset="-122"/>
              <a:cs typeface="Yuanti SC" charset="-122"/>
            </a:endParaRPr>
          </a:p>
        </p:txBody>
      </p:sp>
      <p:sp>
        <p:nvSpPr>
          <p:cNvPr id="33" name="文本框 1">
            <a:extLst>
              <a:ext uri="{FF2B5EF4-FFF2-40B4-BE49-F238E27FC236}">
                <a16:creationId xmlns:a16="http://schemas.microsoft.com/office/drawing/2014/main" id="{CAB53E69-CEFA-8AD9-6388-D019F7D24158}"/>
              </a:ext>
            </a:extLst>
          </p:cNvPr>
          <p:cNvSpPr txBox="1"/>
          <p:nvPr/>
        </p:nvSpPr>
        <p:spPr>
          <a:xfrm>
            <a:off x="6258785" y="3386605"/>
            <a:ext cx="3967566" cy="589072"/>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Enfermagem do Trabalho</a:t>
            </a:r>
            <a:endParaRPr kumimoji="1" lang="zh-CN" altLang="en-US" sz="2400" b="1" dirty="0">
              <a:solidFill>
                <a:schemeClr val="bg1"/>
              </a:solidFill>
              <a:latin typeface="+mj-lt"/>
              <a:ea typeface="华文圆体 Regular" panose="020F0502040101010101" pitchFamily="34" charset="-122"/>
              <a:cs typeface="Yuanti SC" charset="-122"/>
            </a:endParaRPr>
          </a:p>
        </p:txBody>
      </p:sp>
      <p:sp>
        <p:nvSpPr>
          <p:cNvPr id="34" name="文本框 1">
            <a:extLst>
              <a:ext uri="{FF2B5EF4-FFF2-40B4-BE49-F238E27FC236}">
                <a16:creationId xmlns:a16="http://schemas.microsoft.com/office/drawing/2014/main" id="{C608D9D7-BBC3-3FA4-B133-082C8838067F}"/>
              </a:ext>
            </a:extLst>
          </p:cNvPr>
          <p:cNvSpPr txBox="1"/>
          <p:nvPr/>
        </p:nvSpPr>
        <p:spPr>
          <a:xfrm>
            <a:off x="5822115" y="4319834"/>
            <a:ext cx="4676073" cy="589072"/>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Técnicas de Higiene Ocupacional</a:t>
            </a:r>
            <a:endParaRPr kumimoji="1" lang="zh-CN" altLang="en-US" sz="2400" b="1" dirty="0">
              <a:solidFill>
                <a:schemeClr val="bg1"/>
              </a:solidFill>
              <a:latin typeface="+mj-lt"/>
              <a:ea typeface="华文圆体 Regular" panose="020F0502040101010101" pitchFamily="34" charset="-122"/>
              <a:cs typeface="Yuanti SC" charset="-122"/>
            </a:endParaRPr>
          </a:p>
        </p:txBody>
      </p:sp>
      <p:pic>
        <p:nvPicPr>
          <p:cNvPr id="7" name="Imagem 6" descr="Uma imagem contendo Texto&#10;&#10;Descrição gerada automaticamente">
            <a:extLst>
              <a:ext uri="{FF2B5EF4-FFF2-40B4-BE49-F238E27FC236}">
                <a16:creationId xmlns:a16="http://schemas.microsoft.com/office/drawing/2014/main" id="{D9A606D9-F661-F922-2063-11B36F7EF650}"/>
              </a:ext>
            </a:extLst>
          </p:cNvPr>
          <p:cNvPicPr>
            <a:picLocks noChangeAspect="1"/>
          </p:cNvPicPr>
          <p:nvPr/>
        </p:nvPicPr>
        <p:blipFill>
          <a:blip r:embed="rId3"/>
          <a:stretch>
            <a:fillRect/>
          </a:stretch>
        </p:blipFill>
        <p:spPr>
          <a:xfrm>
            <a:off x="9907934" y="156110"/>
            <a:ext cx="1957221" cy="557754"/>
          </a:xfrm>
          <a:prstGeom prst="rect">
            <a:avLst/>
          </a:prstGeom>
        </p:spPr>
      </p:pic>
    </p:spTree>
    <p:extLst>
      <p:ext uri="{BB962C8B-B14F-4D97-AF65-F5344CB8AC3E}">
        <p14:creationId xmlns:p14="http://schemas.microsoft.com/office/powerpoint/2010/main" val="231519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3"/>
                                        </p:tgtEl>
                                      </p:cBhvr>
                                    </p:animEffect>
                                    <p:animScale>
                                      <p:cBhvr>
                                        <p:cTn id="24"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862E6E82-9E9E-90F3-86A3-71EE0F422B6C}"/>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22" name="AutoShape 20"/>
          <p:cNvSpPr>
            <a:spLocks/>
          </p:cNvSpPr>
          <p:nvPr/>
        </p:nvSpPr>
        <p:spPr bwMode="auto">
          <a:xfrm>
            <a:off x="7797697" y="5757871"/>
            <a:ext cx="1015207" cy="941388"/>
          </a:xfrm>
          <a:custGeom>
            <a:avLst/>
            <a:gdLst>
              <a:gd name="T0" fmla="*/ 1015207 w 18178"/>
              <a:gd name="T1" fmla="*/ 1060778 h 17410"/>
              <a:gd name="T2" fmla="*/ 1015207 w 18178"/>
              <a:gd name="T3" fmla="*/ 1060778 h 17410"/>
              <a:gd name="T4" fmla="*/ 1015207 w 18178"/>
              <a:gd name="T5" fmla="*/ 1060778 h 17410"/>
              <a:gd name="T6" fmla="*/ 1015207 w 18178"/>
              <a:gd name="T7" fmla="*/ 1060778 h 174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178" h="17410">
                <a:moveTo>
                  <a:pt x="2655" y="12934"/>
                </a:moveTo>
                <a:cubicBezTo>
                  <a:pt x="2655" y="12934"/>
                  <a:pt x="-551" y="9843"/>
                  <a:pt x="1226" y="4932"/>
                </a:cubicBezTo>
                <a:cubicBezTo>
                  <a:pt x="3004" y="20"/>
                  <a:pt x="7866" y="-1104"/>
                  <a:pt x="12856" y="1029"/>
                </a:cubicBezTo>
                <a:cubicBezTo>
                  <a:pt x="17846" y="3162"/>
                  <a:pt x="21049" y="7097"/>
                  <a:pt x="14457" y="15319"/>
                </a:cubicBezTo>
                <a:cubicBezTo>
                  <a:pt x="8193" y="20496"/>
                  <a:pt x="0" y="14427"/>
                  <a:pt x="0" y="14427"/>
                </a:cubicBezTo>
                <a:cubicBezTo>
                  <a:pt x="0" y="14427"/>
                  <a:pt x="2302" y="14369"/>
                  <a:pt x="2655" y="12934"/>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3" name="文本框 1">
            <a:extLst>
              <a:ext uri="{FF2B5EF4-FFF2-40B4-BE49-F238E27FC236}">
                <a16:creationId xmlns:a16="http://schemas.microsoft.com/office/drawing/2014/main" id="{3AA27A89-115D-6215-DE90-6C136DD38509}"/>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52" name="文本框 1">
            <a:extLst>
              <a:ext uri="{FF2B5EF4-FFF2-40B4-BE49-F238E27FC236}">
                <a16:creationId xmlns:a16="http://schemas.microsoft.com/office/drawing/2014/main" id="{5B8F38D8-362D-7A05-93DA-9A8BD61B6707}"/>
              </a:ext>
            </a:extLst>
          </p:cNvPr>
          <p:cNvSpPr txBox="1"/>
          <p:nvPr/>
        </p:nvSpPr>
        <p:spPr>
          <a:xfrm>
            <a:off x="7972677" y="5930687"/>
            <a:ext cx="674275" cy="584775"/>
          </a:xfrm>
          <a:prstGeom prst="rect">
            <a:avLst/>
          </a:prstGeom>
          <a:noFill/>
        </p:spPr>
        <p:txBody>
          <a:bodyPr wrap="square" rtlCol="0">
            <a:spAutoFit/>
          </a:bodyPr>
          <a:lstStyle/>
          <a:p>
            <a:pPr algn="ctr"/>
            <a:r>
              <a:rPr kumimoji="1" lang="en-US" altLang="zh-CN" sz="3200" dirty="0">
                <a:solidFill>
                  <a:schemeClr val="bg1"/>
                </a:solidFill>
                <a:latin typeface="Impact" panose="020B0806030902050204" pitchFamily="34" charset="0"/>
                <a:ea typeface="华文圆体 Regular" panose="020F0502040101010101" pitchFamily="34" charset="-122"/>
                <a:cs typeface="Yuanti SC" charset="-122"/>
              </a:rPr>
              <a:t>K</a:t>
            </a:r>
            <a:endParaRPr kumimoji="1" lang="zh-CN" altLang="en-US" sz="32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25" name="文本框 1">
            <a:extLst>
              <a:ext uri="{FF2B5EF4-FFF2-40B4-BE49-F238E27FC236}">
                <a16:creationId xmlns:a16="http://schemas.microsoft.com/office/drawing/2014/main" id="{8B04F12A-1AFE-7253-02BF-FD38E3FB5DCC}"/>
              </a:ext>
            </a:extLst>
          </p:cNvPr>
          <p:cNvSpPr txBox="1"/>
          <p:nvPr/>
        </p:nvSpPr>
        <p:spPr>
          <a:xfrm>
            <a:off x="5811038" y="2636851"/>
            <a:ext cx="3180563" cy="1697068"/>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acompanhar e participar nas ações do PCMSO, nos termos da NR-07.</a:t>
            </a:r>
          </a:p>
        </p:txBody>
      </p:sp>
      <p:pic>
        <p:nvPicPr>
          <p:cNvPr id="6" name="Imagem 5" descr="Uma imagem contendo Texto&#10;&#10;Descrição gerada automaticamente">
            <a:extLst>
              <a:ext uri="{FF2B5EF4-FFF2-40B4-BE49-F238E27FC236}">
                <a16:creationId xmlns:a16="http://schemas.microsoft.com/office/drawing/2014/main" id="{9B4A93A2-2B97-274F-8638-5FCB9BDC1D02}"/>
              </a:ext>
            </a:extLst>
          </p:cNvPr>
          <p:cNvPicPr>
            <a:picLocks noChangeAspect="1"/>
          </p:cNvPicPr>
          <p:nvPr/>
        </p:nvPicPr>
        <p:blipFill>
          <a:blip r:embed="rId2"/>
          <a:stretch>
            <a:fillRect/>
          </a:stretch>
        </p:blipFill>
        <p:spPr>
          <a:xfrm>
            <a:off x="9916886" y="88231"/>
            <a:ext cx="1934285" cy="551218"/>
          </a:xfrm>
          <a:prstGeom prst="rect">
            <a:avLst/>
          </a:prstGeom>
        </p:spPr>
      </p:pic>
      <p:pic>
        <p:nvPicPr>
          <p:cNvPr id="5" name="Imagem 4">
            <a:extLst>
              <a:ext uri="{FF2B5EF4-FFF2-40B4-BE49-F238E27FC236}">
                <a16:creationId xmlns:a16="http://schemas.microsoft.com/office/drawing/2014/main" id="{2AEB4735-5A46-C249-7CF8-46DAA7900ADD}"/>
              </a:ext>
            </a:extLst>
          </p:cNvPr>
          <p:cNvPicPr>
            <a:picLocks noChangeAspect="1"/>
          </p:cNvPicPr>
          <p:nvPr/>
        </p:nvPicPr>
        <p:blipFill>
          <a:blip r:embed="rId3"/>
          <a:stretch>
            <a:fillRect/>
          </a:stretch>
        </p:blipFill>
        <p:spPr>
          <a:xfrm>
            <a:off x="308199" y="1773377"/>
            <a:ext cx="4676037" cy="5121084"/>
          </a:xfrm>
          <a:prstGeom prst="rect">
            <a:avLst/>
          </a:prstGeom>
        </p:spPr>
      </p:pic>
    </p:spTree>
    <p:extLst>
      <p:ext uri="{BB962C8B-B14F-4D97-AF65-F5344CB8AC3E}">
        <p14:creationId xmlns:p14="http://schemas.microsoft.com/office/powerpoint/2010/main" val="197313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4"/>
                                        </p:tgtEl>
                                      </p:cBhvr>
                                    </p:animEffect>
                                    <p:animScale>
                                      <p:cBhvr>
                                        <p:cTn id="14"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kumimoji="1" lang="en-US" altLang="zh-CN" sz="2400" b="1" dirty="0">
                <a:solidFill>
                  <a:schemeClr val="bg2">
                    <a:lumMod val="25000"/>
                  </a:schemeClr>
                </a:solidFill>
                <a:ea typeface="华文圆体 Regular" panose="020F0502040101010101" pitchFamily="34" charset="-122"/>
                <a:cs typeface="Yuanti SC" charset="-122"/>
              </a:rPr>
              <a:t>Compete ao SESMT</a:t>
            </a:r>
            <a:endParaRPr kumimoji="1" lang="zh-CN" altLang="en-US" sz="2400" b="1" dirty="0">
              <a:solidFill>
                <a:schemeClr val="bg2">
                  <a:lumMod val="25000"/>
                </a:schemeClr>
              </a:solidFill>
              <a:ea typeface="华文圆体 Regular" panose="020F0502040101010101" pitchFamily="34" charset="-122"/>
              <a:cs typeface="Yuanti SC" charset="-122"/>
            </a:endParaRPr>
          </a:p>
        </p:txBody>
      </p:sp>
      <p:sp>
        <p:nvSpPr>
          <p:cNvPr id="37" name="Retângulo 36">
            <a:extLst>
              <a:ext uri="{FF2B5EF4-FFF2-40B4-BE49-F238E27FC236}">
                <a16:creationId xmlns:a16="http://schemas.microsoft.com/office/drawing/2014/main" id="{14121829-B7D5-2267-2605-1A999A1ED402}"/>
              </a:ext>
            </a:extLst>
          </p:cNvPr>
          <p:cNvSpPr/>
          <p:nvPr/>
        </p:nvSpPr>
        <p:spPr>
          <a:xfrm>
            <a:off x="3017921" y="2123007"/>
            <a:ext cx="6834865" cy="2822710"/>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tângulo 37">
            <a:extLst>
              <a:ext uri="{FF2B5EF4-FFF2-40B4-BE49-F238E27FC236}">
                <a16:creationId xmlns:a16="http://schemas.microsoft.com/office/drawing/2014/main" id="{93AA5F09-B11D-1C6C-B666-C5E4ACF26A27}"/>
              </a:ext>
            </a:extLst>
          </p:cNvPr>
          <p:cNvSpPr/>
          <p:nvPr/>
        </p:nvSpPr>
        <p:spPr>
          <a:xfrm>
            <a:off x="2896964" y="2018950"/>
            <a:ext cx="6834865" cy="2820099"/>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文本框 1">
            <a:extLst>
              <a:ext uri="{FF2B5EF4-FFF2-40B4-BE49-F238E27FC236}">
                <a16:creationId xmlns:a16="http://schemas.microsoft.com/office/drawing/2014/main" id="{D487F4FA-4078-390C-3370-02ABF7F6E880}"/>
              </a:ext>
            </a:extLst>
          </p:cNvPr>
          <p:cNvSpPr txBox="1"/>
          <p:nvPr/>
        </p:nvSpPr>
        <p:spPr>
          <a:xfrm>
            <a:off x="3119438" y="2580465"/>
            <a:ext cx="6389915" cy="1697068"/>
          </a:xfrm>
          <a:prstGeom prst="rect">
            <a:avLst/>
          </a:prstGeom>
          <a:noFill/>
        </p:spPr>
        <p:txBody>
          <a:bodyPr wrap="square" rtlCol="0">
            <a:spAutoFit/>
          </a:bodyPr>
          <a:lstStyle/>
          <a:p>
            <a:pPr>
              <a:lnSpc>
                <a:spcPct val="150000"/>
              </a:lnSpc>
            </a:pPr>
            <a:r>
              <a:rPr kumimoji="1" lang="pt-BR" altLang="zh-CN" sz="2400" b="1" dirty="0">
                <a:solidFill>
                  <a:schemeClr val="bg2">
                    <a:lumMod val="25000"/>
                  </a:schemeClr>
                </a:solidFill>
                <a:latin typeface="+mj-lt"/>
                <a:ea typeface="华文圆体 Regular" panose="020F0502040101010101" pitchFamily="34" charset="-122"/>
                <a:cs typeface="Yuanti SC" charset="-122"/>
              </a:rPr>
              <a:t> A atuação do SESMT é essencial para garantir a segurança e saúde dos trabalhadores, além de estar em conformidade com a legislação trabalhista.</a:t>
            </a:r>
          </a:p>
        </p:txBody>
      </p:sp>
      <p:grpSp>
        <p:nvGrpSpPr>
          <p:cNvPr id="97" name="Agrupar 96">
            <a:extLst>
              <a:ext uri="{FF2B5EF4-FFF2-40B4-BE49-F238E27FC236}">
                <a16:creationId xmlns:a16="http://schemas.microsoft.com/office/drawing/2014/main" id="{FF5C2D6F-E420-5E91-5A9C-673DD956754F}"/>
              </a:ext>
            </a:extLst>
          </p:cNvPr>
          <p:cNvGrpSpPr/>
          <p:nvPr/>
        </p:nvGrpSpPr>
        <p:grpSpPr>
          <a:xfrm flipH="1">
            <a:off x="-38852" y="3461658"/>
            <a:ext cx="3147403" cy="3660340"/>
            <a:chOff x="9423207" y="3983156"/>
            <a:chExt cx="2776373" cy="3076754"/>
          </a:xfrm>
        </p:grpSpPr>
        <p:grpSp>
          <p:nvGrpSpPr>
            <p:cNvPr id="98" name="Group 119">
              <a:extLst>
                <a:ext uri="{FF2B5EF4-FFF2-40B4-BE49-F238E27FC236}">
                  <a16:creationId xmlns:a16="http://schemas.microsoft.com/office/drawing/2014/main" id="{0D3B98F5-3BE2-2867-18F5-4F0DF9AF3009}"/>
                </a:ext>
              </a:extLst>
            </p:cNvPr>
            <p:cNvGrpSpPr/>
            <p:nvPr/>
          </p:nvGrpSpPr>
          <p:grpSpPr>
            <a:xfrm>
              <a:off x="9423207" y="3983156"/>
              <a:ext cx="2119814" cy="1895900"/>
              <a:chOff x="9423207" y="3983156"/>
              <a:chExt cx="2119814" cy="1895900"/>
            </a:xfrm>
          </p:grpSpPr>
          <p:sp>
            <p:nvSpPr>
              <p:cNvPr id="102" name="Freeform: Shape 12">
                <a:extLst>
                  <a:ext uri="{FF2B5EF4-FFF2-40B4-BE49-F238E27FC236}">
                    <a16:creationId xmlns:a16="http://schemas.microsoft.com/office/drawing/2014/main" id="{AD5EFE56-1D2C-0098-3854-E01FB22012E0}"/>
                  </a:ext>
                </a:extLst>
              </p:cNvPr>
              <p:cNvSpPr>
                <a:spLocks/>
              </p:cNvSpPr>
              <p:nvPr/>
            </p:nvSpPr>
            <p:spPr>
              <a:xfrm rot="18902941">
                <a:off x="9423207" y="4277920"/>
                <a:ext cx="2119814" cy="1396196"/>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chemeClr val="bg1">
                  <a:lumMod val="75000"/>
                </a:schemeClr>
              </a:solidFill>
              <a:ln w="9525" cap="flat">
                <a:noFill/>
                <a:prstDash val="solid"/>
                <a:miter/>
              </a:ln>
            </p:spPr>
            <p:txBody>
              <a:bodyPr rtlCol="0" anchor="ctr"/>
              <a:lstStyle/>
              <a:p>
                <a:endParaRPr lang="en-US"/>
              </a:p>
            </p:txBody>
          </p:sp>
          <p:sp>
            <p:nvSpPr>
              <p:cNvPr id="103" name="Freeform: Shape 13">
                <a:extLst>
                  <a:ext uri="{FF2B5EF4-FFF2-40B4-BE49-F238E27FC236}">
                    <a16:creationId xmlns:a16="http://schemas.microsoft.com/office/drawing/2014/main" id="{CB52706C-7169-41F3-EC23-25A469B885F6}"/>
                  </a:ext>
                </a:extLst>
              </p:cNvPr>
              <p:cNvSpPr/>
              <p:nvPr/>
            </p:nvSpPr>
            <p:spPr>
              <a:xfrm rot="18902941">
                <a:off x="9431062" y="4290263"/>
                <a:ext cx="2101836" cy="1370763"/>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04" name="Freeform: Shape 14">
                <a:extLst>
                  <a:ext uri="{FF2B5EF4-FFF2-40B4-BE49-F238E27FC236}">
                    <a16:creationId xmlns:a16="http://schemas.microsoft.com/office/drawing/2014/main" id="{0FBCFF95-58B1-BBB1-A5B6-6EAA7E8AC248}"/>
                  </a:ext>
                </a:extLst>
              </p:cNvPr>
              <p:cNvSpPr/>
              <p:nvPr/>
            </p:nvSpPr>
            <p:spPr>
              <a:xfrm rot="18902941">
                <a:off x="9510609" y="4379560"/>
                <a:ext cx="1919067" cy="1172764"/>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chemeClr val="accent4"/>
              </a:solidFill>
              <a:ln w="9525" cap="flat">
                <a:noFill/>
                <a:prstDash val="solid"/>
                <a:miter/>
              </a:ln>
            </p:spPr>
            <p:txBody>
              <a:bodyPr rtlCol="0" anchor="ctr"/>
              <a:lstStyle/>
              <a:p>
                <a:endParaRPr lang="en-US" dirty="0"/>
              </a:p>
            </p:txBody>
          </p:sp>
          <p:sp>
            <p:nvSpPr>
              <p:cNvPr id="105" name="Freeform 18">
                <a:extLst>
                  <a:ext uri="{FF2B5EF4-FFF2-40B4-BE49-F238E27FC236}">
                    <a16:creationId xmlns:a16="http://schemas.microsoft.com/office/drawing/2014/main" id="{56365797-364F-8C3B-68F8-DD2D9EE94845}"/>
                  </a:ext>
                </a:extLst>
              </p:cNvPr>
              <p:cNvSpPr>
                <a:spLocks/>
              </p:cNvSpPr>
              <p:nvPr/>
            </p:nvSpPr>
            <p:spPr bwMode="auto">
              <a:xfrm rot="18902941">
                <a:off x="9922753" y="4999678"/>
                <a:ext cx="239076" cy="879378"/>
              </a:xfrm>
              <a:custGeom>
                <a:avLst/>
                <a:gdLst>
                  <a:gd name="T0" fmla="*/ 564 w 862"/>
                  <a:gd name="T1" fmla="*/ 78 h 2998"/>
                  <a:gd name="T2" fmla="*/ 579 w 862"/>
                  <a:gd name="T3" fmla="*/ 156 h 2998"/>
                  <a:gd name="T4" fmla="*/ 570 w 862"/>
                  <a:gd name="T5" fmla="*/ 282 h 2998"/>
                  <a:gd name="T6" fmla="*/ 531 w 862"/>
                  <a:gd name="T7" fmla="*/ 420 h 2998"/>
                  <a:gd name="T8" fmla="*/ 675 w 862"/>
                  <a:gd name="T9" fmla="*/ 489 h 2998"/>
                  <a:gd name="T10" fmla="*/ 819 w 862"/>
                  <a:gd name="T11" fmla="*/ 589 h 2998"/>
                  <a:gd name="T12" fmla="*/ 851 w 862"/>
                  <a:gd name="T13" fmla="*/ 876 h 2998"/>
                  <a:gd name="T14" fmla="*/ 846 w 862"/>
                  <a:gd name="T15" fmla="*/ 1427 h 2998"/>
                  <a:gd name="T16" fmla="*/ 817 w 862"/>
                  <a:gd name="T17" fmla="*/ 1724 h 2998"/>
                  <a:gd name="T18" fmla="*/ 739 w 862"/>
                  <a:gd name="T19" fmla="*/ 1745 h 2998"/>
                  <a:gd name="T20" fmla="*/ 753 w 862"/>
                  <a:gd name="T21" fmla="*/ 1714 h 2998"/>
                  <a:gd name="T22" fmla="*/ 750 w 862"/>
                  <a:gd name="T23" fmla="*/ 1698 h 2998"/>
                  <a:gd name="T24" fmla="*/ 790 w 862"/>
                  <a:gd name="T25" fmla="*/ 1658 h 2998"/>
                  <a:gd name="T26" fmla="*/ 788 w 862"/>
                  <a:gd name="T27" fmla="*/ 1607 h 2998"/>
                  <a:gd name="T28" fmla="*/ 742 w 862"/>
                  <a:gd name="T29" fmla="*/ 1660 h 2998"/>
                  <a:gd name="T30" fmla="*/ 751 w 862"/>
                  <a:gd name="T31" fmla="*/ 1380 h 2998"/>
                  <a:gd name="T32" fmla="*/ 702 w 862"/>
                  <a:gd name="T33" fmla="*/ 1000 h 2998"/>
                  <a:gd name="T34" fmla="*/ 684 w 862"/>
                  <a:gd name="T35" fmla="*/ 831 h 2998"/>
                  <a:gd name="T36" fmla="*/ 642 w 862"/>
                  <a:gd name="T37" fmla="*/ 1014 h 2998"/>
                  <a:gd name="T38" fmla="*/ 730 w 862"/>
                  <a:gd name="T39" fmla="*/ 1656 h 2998"/>
                  <a:gd name="T40" fmla="*/ 708 w 862"/>
                  <a:gd name="T41" fmla="*/ 1924 h 2998"/>
                  <a:gd name="T42" fmla="*/ 753 w 862"/>
                  <a:gd name="T43" fmla="*/ 2256 h 2998"/>
                  <a:gd name="T44" fmla="*/ 671 w 862"/>
                  <a:gd name="T45" fmla="*/ 2687 h 2998"/>
                  <a:gd name="T46" fmla="*/ 722 w 862"/>
                  <a:gd name="T47" fmla="*/ 2894 h 2998"/>
                  <a:gd name="T48" fmla="*/ 568 w 862"/>
                  <a:gd name="T49" fmla="*/ 2989 h 2998"/>
                  <a:gd name="T50" fmla="*/ 551 w 862"/>
                  <a:gd name="T51" fmla="*/ 2773 h 2998"/>
                  <a:gd name="T52" fmla="*/ 570 w 862"/>
                  <a:gd name="T53" fmla="*/ 2627 h 2998"/>
                  <a:gd name="T54" fmla="*/ 539 w 862"/>
                  <a:gd name="T55" fmla="*/ 2349 h 2998"/>
                  <a:gd name="T56" fmla="*/ 515 w 862"/>
                  <a:gd name="T57" fmla="*/ 1994 h 2998"/>
                  <a:gd name="T58" fmla="*/ 422 w 862"/>
                  <a:gd name="T59" fmla="*/ 1576 h 2998"/>
                  <a:gd name="T60" fmla="*/ 386 w 862"/>
                  <a:gd name="T61" fmla="*/ 1833 h 2998"/>
                  <a:gd name="T62" fmla="*/ 319 w 862"/>
                  <a:gd name="T63" fmla="*/ 2120 h 2998"/>
                  <a:gd name="T64" fmla="*/ 311 w 862"/>
                  <a:gd name="T65" fmla="*/ 2525 h 2998"/>
                  <a:gd name="T66" fmla="*/ 339 w 862"/>
                  <a:gd name="T67" fmla="*/ 2773 h 2998"/>
                  <a:gd name="T68" fmla="*/ 331 w 862"/>
                  <a:gd name="T69" fmla="*/ 2984 h 2998"/>
                  <a:gd name="T70" fmla="*/ 210 w 862"/>
                  <a:gd name="T71" fmla="*/ 2989 h 2998"/>
                  <a:gd name="T72" fmla="*/ 195 w 862"/>
                  <a:gd name="T73" fmla="*/ 2838 h 2998"/>
                  <a:gd name="T74" fmla="*/ 191 w 862"/>
                  <a:gd name="T75" fmla="*/ 2504 h 2998"/>
                  <a:gd name="T76" fmla="*/ 130 w 862"/>
                  <a:gd name="T77" fmla="*/ 2254 h 2998"/>
                  <a:gd name="T78" fmla="*/ 171 w 862"/>
                  <a:gd name="T79" fmla="*/ 1971 h 2998"/>
                  <a:gd name="T80" fmla="*/ 148 w 862"/>
                  <a:gd name="T81" fmla="*/ 1718 h 2998"/>
                  <a:gd name="T82" fmla="*/ 204 w 862"/>
                  <a:gd name="T83" fmla="*/ 1189 h 2998"/>
                  <a:gd name="T84" fmla="*/ 195 w 862"/>
                  <a:gd name="T85" fmla="*/ 809 h 2998"/>
                  <a:gd name="T86" fmla="*/ 168 w 862"/>
                  <a:gd name="T87" fmla="*/ 962 h 2998"/>
                  <a:gd name="T88" fmla="*/ 144 w 862"/>
                  <a:gd name="T89" fmla="*/ 1229 h 2998"/>
                  <a:gd name="T90" fmla="*/ 110 w 862"/>
                  <a:gd name="T91" fmla="*/ 1402 h 2998"/>
                  <a:gd name="T92" fmla="*/ 122 w 862"/>
                  <a:gd name="T93" fmla="*/ 1656 h 2998"/>
                  <a:gd name="T94" fmla="*/ 82 w 862"/>
                  <a:gd name="T95" fmla="*/ 1656 h 2998"/>
                  <a:gd name="T96" fmla="*/ 110 w 862"/>
                  <a:gd name="T97" fmla="*/ 1704 h 2998"/>
                  <a:gd name="T98" fmla="*/ 124 w 862"/>
                  <a:gd name="T99" fmla="*/ 1729 h 2998"/>
                  <a:gd name="T100" fmla="*/ 95 w 862"/>
                  <a:gd name="T101" fmla="*/ 1751 h 2998"/>
                  <a:gd name="T102" fmla="*/ 2 w 862"/>
                  <a:gd name="T103" fmla="*/ 1640 h 2998"/>
                  <a:gd name="T104" fmla="*/ 2 w 862"/>
                  <a:gd name="T105" fmla="*/ 1140 h 2998"/>
                  <a:gd name="T106" fmla="*/ 11 w 862"/>
                  <a:gd name="T107" fmla="*/ 933 h 2998"/>
                  <a:gd name="T108" fmla="*/ 22 w 862"/>
                  <a:gd name="T109" fmla="*/ 693 h 2998"/>
                  <a:gd name="T110" fmla="*/ 99 w 862"/>
                  <a:gd name="T111" fmla="*/ 524 h 2998"/>
                  <a:gd name="T112" fmla="*/ 288 w 862"/>
                  <a:gd name="T113" fmla="*/ 453 h 2998"/>
                  <a:gd name="T114" fmla="*/ 339 w 862"/>
                  <a:gd name="T115" fmla="*/ 311 h 2998"/>
                  <a:gd name="T116" fmla="*/ 299 w 862"/>
                  <a:gd name="T117" fmla="*/ 224 h 2998"/>
                  <a:gd name="T118" fmla="*/ 313 w 862"/>
                  <a:gd name="T119" fmla="*/ 104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2" h="2998">
                    <a:moveTo>
                      <a:pt x="439" y="0"/>
                    </a:moveTo>
                    <a:lnTo>
                      <a:pt x="522" y="27"/>
                    </a:lnTo>
                    <a:lnTo>
                      <a:pt x="551" y="73"/>
                    </a:lnTo>
                    <a:lnTo>
                      <a:pt x="555" y="76"/>
                    </a:lnTo>
                    <a:lnTo>
                      <a:pt x="560" y="78"/>
                    </a:lnTo>
                    <a:lnTo>
                      <a:pt x="564" y="78"/>
                    </a:lnTo>
                    <a:lnTo>
                      <a:pt x="568" y="80"/>
                    </a:lnTo>
                    <a:lnTo>
                      <a:pt x="570" y="80"/>
                    </a:lnTo>
                    <a:lnTo>
                      <a:pt x="573" y="84"/>
                    </a:lnTo>
                    <a:lnTo>
                      <a:pt x="575" y="87"/>
                    </a:lnTo>
                    <a:lnTo>
                      <a:pt x="579" y="93"/>
                    </a:lnTo>
                    <a:lnTo>
                      <a:pt x="579" y="156"/>
                    </a:lnTo>
                    <a:lnTo>
                      <a:pt x="580" y="180"/>
                    </a:lnTo>
                    <a:lnTo>
                      <a:pt x="584" y="202"/>
                    </a:lnTo>
                    <a:lnTo>
                      <a:pt x="588" y="222"/>
                    </a:lnTo>
                    <a:lnTo>
                      <a:pt x="588" y="240"/>
                    </a:lnTo>
                    <a:lnTo>
                      <a:pt x="580" y="262"/>
                    </a:lnTo>
                    <a:lnTo>
                      <a:pt x="570" y="282"/>
                    </a:lnTo>
                    <a:lnTo>
                      <a:pt x="557" y="302"/>
                    </a:lnTo>
                    <a:lnTo>
                      <a:pt x="544" y="324"/>
                    </a:lnTo>
                    <a:lnTo>
                      <a:pt x="533" y="344"/>
                    </a:lnTo>
                    <a:lnTo>
                      <a:pt x="526" y="367"/>
                    </a:lnTo>
                    <a:lnTo>
                      <a:pt x="524" y="393"/>
                    </a:lnTo>
                    <a:lnTo>
                      <a:pt x="531" y="420"/>
                    </a:lnTo>
                    <a:lnTo>
                      <a:pt x="544" y="438"/>
                    </a:lnTo>
                    <a:lnTo>
                      <a:pt x="562" y="453"/>
                    </a:lnTo>
                    <a:lnTo>
                      <a:pt x="586" y="464"/>
                    </a:lnTo>
                    <a:lnTo>
                      <a:pt x="613" y="473"/>
                    </a:lnTo>
                    <a:lnTo>
                      <a:pt x="644" y="482"/>
                    </a:lnTo>
                    <a:lnTo>
                      <a:pt x="675" y="489"/>
                    </a:lnTo>
                    <a:lnTo>
                      <a:pt x="706" y="498"/>
                    </a:lnTo>
                    <a:lnTo>
                      <a:pt x="737" y="507"/>
                    </a:lnTo>
                    <a:lnTo>
                      <a:pt x="762" y="520"/>
                    </a:lnTo>
                    <a:lnTo>
                      <a:pt x="786" y="536"/>
                    </a:lnTo>
                    <a:lnTo>
                      <a:pt x="802" y="556"/>
                    </a:lnTo>
                    <a:lnTo>
                      <a:pt x="819" y="589"/>
                    </a:lnTo>
                    <a:lnTo>
                      <a:pt x="831" y="629"/>
                    </a:lnTo>
                    <a:lnTo>
                      <a:pt x="840" y="674"/>
                    </a:lnTo>
                    <a:lnTo>
                      <a:pt x="846" y="722"/>
                    </a:lnTo>
                    <a:lnTo>
                      <a:pt x="850" y="774"/>
                    </a:lnTo>
                    <a:lnTo>
                      <a:pt x="851" y="825"/>
                    </a:lnTo>
                    <a:lnTo>
                      <a:pt x="851" y="876"/>
                    </a:lnTo>
                    <a:lnTo>
                      <a:pt x="851" y="925"/>
                    </a:lnTo>
                    <a:lnTo>
                      <a:pt x="851" y="973"/>
                    </a:lnTo>
                    <a:lnTo>
                      <a:pt x="862" y="1127"/>
                    </a:lnTo>
                    <a:lnTo>
                      <a:pt x="850" y="1227"/>
                    </a:lnTo>
                    <a:lnTo>
                      <a:pt x="844" y="1329"/>
                    </a:lnTo>
                    <a:lnTo>
                      <a:pt x="846" y="1427"/>
                    </a:lnTo>
                    <a:lnTo>
                      <a:pt x="853" y="1524"/>
                    </a:lnTo>
                    <a:lnTo>
                      <a:pt x="862" y="1616"/>
                    </a:lnTo>
                    <a:lnTo>
                      <a:pt x="862" y="1649"/>
                    </a:lnTo>
                    <a:lnTo>
                      <a:pt x="853" y="1676"/>
                    </a:lnTo>
                    <a:lnTo>
                      <a:pt x="839" y="1702"/>
                    </a:lnTo>
                    <a:lnTo>
                      <a:pt x="817" y="1724"/>
                    </a:lnTo>
                    <a:lnTo>
                      <a:pt x="793" y="1742"/>
                    </a:lnTo>
                    <a:lnTo>
                      <a:pt x="768" y="1754"/>
                    </a:lnTo>
                    <a:lnTo>
                      <a:pt x="742" y="1764"/>
                    </a:lnTo>
                    <a:lnTo>
                      <a:pt x="742" y="1756"/>
                    </a:lnTo>
                    <a:lnTo>
                      <a:pt x="740" y="1751"/>
                    </a:lnTo>
                    <a:lnTo>
                      <a:pt x="739" y="1745"/>
                    </a:lnTo>
                    <a:lnTo>
                      <a:pt x="739" y="1742"/>
                    </a:lnTo>
                    <a:lnTo>
                      <a:pt x="739" y="1736"/>
                    </a:lnTo>
                    <a:lnTo>
                      <a:pt x="739" y="1729"/>
                    </a:lnTo>
                    <a:lnTo>
                      <a:pt x="744" y="1724"/>
                    </a:lnTo>
                    <a:lnTo>
                      <a:pt x="750" y="1720"/>
                    </a:lnTo>
                    <a:lnTo>
                      <a:pt x="753" y="1714"/>
                    </a:lnTo>
                    <a:lnTo>
                      <a:pt x="757" y="1707"/>
                    </a:lnTo>
                    <a:lnTo>
                      <a:pt x="759" y="1700"/>
                    </a:lnTo>
                    <a:lnTo>
                      <a:pt x="755" y="1698"/>
                    </a:lnTo>
                    <a:lnTo>
                      <a:pt x="751" y="1698"/>
                    </a:lnTo>
                    <a:lnTo>
                      <a:pt x="750" y="1698"/>
                    </a:lnTo>
                    <a:lnTo>
                      <a:pt x="750" y="1698"/>
                    </a:lnTo>
                    <a:lnTo>
                      <a:pt x="750" y="1696"/>
                    </a:lnTo>
                    <a:lnTo>
                      <a:pt x="750" y="1694"/>
                    </a:lnTo>
                    <a:lnTo>
                      <a:pt x="748" y="1693"/>
                    </a:lnTo>
                    <a:lnTo>
                      <a:pt x="748" y="1687"/>
                    </a:lnTo>
                    <a:lnTo>
                      <a:pt x="770" y="1674"/>
                    </a:lnTo>
                    <a:lnTo>
                      <a:pt x="790" y="1658"/>
                    </a:lnTo>
                    <a:lnTo>
                      <a:pt x="808" y="1640"/>
                    </a:lnTo>
                    <a:lnTo>
                      <a:pt x="806" y="1631"/>
                    </a:lnTo>
                    <a:lnTo>
                      <a:pt x="804" y="1624"/>
                    </a:lnTo>
                    <a:lnTo>
                      <a:pt x="802" y="1618"/>
                    </a:lnTo>
                    <a:lnTo>
                      <a:pt x="799" y="1613"/>
                    </a:lnTo>
                    <a:lnTo>
                      <a:pt x="788" y="1607"/>
                    </a:lnTo>
                    <a:lnTo>
                      <a:pt x="779" y="1613"/>
                    </a:lnTo>
                    <a:lnTo>
                      <a:pt x="775" y="1625"/>
                    </a:lnTo>
                    <a:lnTo>
                      <a:pt x="771" y="1638"/>
                    </a:lnTo>
                    <a:lnTo>
                      <a:pt x="766" y="1647"/>
                    </a:lnTo>
                    <a:lnTo>
                      <a:pt x="757" y="1656"/>
                    </a:lnTo>
                    <a:lnTo>
                      <a:pt x="742" y="1660"/>
                    </a:lnTo>
                    <a:lnTo>
                      <a:pt x="735" y="1547"/>
                    </a:lnTo>
                    <a:lnTo>
                      <a:pt x="768" y="1493"/>
                    </a:lnTo>
                    <a:lnTo>
                      <a:pt x="768" y="1469"/>
                    </a:lnTo>
                    <a:lnTo>
                      <a:pt x="766" y="1442"/>
                    </a:lnTo>
                    <a:lnTo>
                      <a:pt x="759" y="1413"/>
                    </a:lnTo>
                    <a:lnTo>
                      <a:pt x="751" y="1380"/>
                    </a:lnTo>
                    <a:lnTo>
                      <a:pt x="742" y="1349"/>
                    </a:lnTo>
                    <a:lnTo>
                      <a:pt x="733" y="1318"/>
                    </a:lnTo>
                    <a:lnTo>
                      <a:pt x="724" y="1291"/>
                    </a:lnTo>
                    <a:lnTo>
                      <a:pt x="719" y="1267"/>
                    </a:lnTo>
                    <a:lnTo>
                      <a:pt x="722" y="1056"/>
                    </a:lnTo>
                    <a:lnTo>
                      <a:pt x="702" y="1000"/>
                    </a:lnTo>
                    <a:lnTo>
                      <a:pt x="699" y="974"/>
                    </a:lnTo>
                    <a:lnTo>
                      <a:pt x="697" y="945"/>
                    </a:lnTo>
                    <a:lnTo>
                      <a:pt x="695" y="914"/>
                    </a:lnTo>
                    <a:lnTo>
                      <a:pt x="695" y="884"/>
                    </a:lnTo>
                    <a:lnTo>
                      <a:pt x="691" y="854"/>
                    </a:lnTo>
                    <a:lnTo>
                      <a:pt x="684" y="831"/>
                    </a:lnTo>
                    <a:lnTo>
                      <a:pt x="671" y="813"/>
                    </a:lnTo>
                    <a:lnTo>
                      <a:pt x="668" y="809"/>
                    </a:lnTo>
                    <a:lnTo>
                      <a:pt x="668" y="889"/>
                    </a:lnTo>
                    <a:lnTo>
                      <a:pt x="653" y="927"/>
                    </a:lnTo>
                    <a:lnTo>
                      <a:pt x="644" y="969"/>
                    </a:lnTo>
                    <a:lnTo>
                      <a:pt x="642" y="1014"/>
                    </a:lnTo>
                    <a:lnTo>
                      <a:pt x="642" y="1060"/>
                    </a:lnTo>
                    <a:lnTo>
                      <a:pt x="648" y="1105"/>
                    </a:lnTo>
                    <a:lnTo>
                      <a:pt x="655" y="1149"/>
                    </a:lnTo>
                    <a:lnTo>
                      <a:pt x="662" y="1187"/>
                    </a:lnTo>
                    <a:lnTo>
                      <a:pt x="728" y="1620"/>
                    </a:lnTo>
                    <a:lnTo>
                      <a:pt x="730" y="1656"/>
                    </a:lnTo>
                    <a:lnTo>
                      <a:pt x="728" y="1698"/>
                    </a:lnTo>
                    <a:lnTo>
                      <a:pt x="722" y="1744"/>
                    </a:lnTo>
                    <a:lnTo>
                      <a:pt x="717" y="1789"/>
                    </a:lnTo>
                    <a:lnTo>
                      <a:pt x="710" y="1836"/>
                    </a:lnTo>
                    <a:lnTo>
                      <a:pt x="708" y="1882"/>
                    </a:lnTo>
                    <a:lnTo>
                      <a:pt x="708" y="1924"/>
                    </a:lnTo>
                    <a:lnTo>
                      <a:pt x="713" y="1974"/>
                    </a:lnTo>
                    <a:lnTo>
                      <a:pt x="722" y="2027"/>
                    </a:lnTo>
                    <a:lnTo>
                      <a:pt x="733" y="2082"/>
                    </a:lnTo>
                    <a:lnTo>
                      <a:pt x="744" y="2140"/>
                    </a:lnTo>
                    <a:lnTo>
                      <a:pt x="751" y="2198"/>
                    </a:lnTo>
                    <a:lnTo>
                      <a:pt x="753" y="2256"/>
                    </a:lnTo>
                    <a:lnTo>
                      <a:pt x="748" y="2313"/>
                    </a:lnTo>
                    <a:lnTo>
                      <a:pt x="731" y="2387"/>
                    </a:lnTo>
                    <a:lnTo>
                      <a:pt x="715" y="2458"/>
                    </a:lnTo>
                    <a:lnTo>
                      <a:pt x="699" y="2531"/>
                    </a:lnTo>
                    <a:lnTo>
                      <a:pt x="684" y="2607"/>
                    </a:lnTo>
                    <a:lnTo>
                      <a:pt x="671" y="2687"/>
                    </a:lnTo>
                    <a:lnTo>
                      <a:pt x="670" y="2727"/>
                    </a:lnTo>
                    <a:lnTo>
                      <a:pt x="675" y="2762"/>
                    </a:lnTo>
                    <a:lnTo>
                      <a:pt x="684" y="2796"/>
                    </a:lnTo>
                    <a:lnTo>
                      <a:pt x="697" y="2829"/>
                    </a:lnTo>
                    <a:lnTo>
                      <a:pt x="710" y="2862"/>
                    </a:lnTo>
                    <a:lnTo>
                      <a:pt x="722" y="2894"/>
                    </a:lnTo>
                    <a:lnTo>
                      <a:pt x="731" y="2927"/>
                    </a:lnTo>
                    <a:lnTo>
                      <a:pt x="735" y="2964"/>
                    </a:lnTo>
                    <a:lnTo>
                      <a:pt x="699" y="2980"/>
                    </a:lnTo>
                    <a:lnTo>
                      <a:pt x="659" y="2989"/>
                    </a:lnTo>
                    <a:lnTo>
                      <a:pt x="615" y="2991"/>
                    </a:lnTo>
                    <a:lnTo>
                      <a:pt x="568" y="2989"/>
                    </a:lnTo>
                    <a:lnTo>
                      <a:pt x="559" y="2962"/>
                    </a:lnTo>
                    <a:lnTo>
                      <a:pt x="551" y="2929"/>
                    </a:lnTo>
                    <a:lnTo>
                      <a:pt x="548" y="2894"/>
                    </a:lnTo>
                    <a:lnTo>
                      <a:pt x="551" y="2856"/>
                    </a:lnTo>
                    <a:lnTo>
                      <a:pt x="555" y="2784"/>
                    </a:lnTo>
                    <a:lnTo>
                      <a:pt x="551" y="2773"/>
                    </a:lnTo>
                    <a:lnTo>
                      <a:pt x="546" y="2760"/>
                    </a:lnTo>
                    <a:lnTo>
                      <a:pt x="542" y="2745"/>
                    </a:lnTo>
                    <a:lnTo>
                      <a:pt x="542" y="2727"/>
                    </a:lnTo>
                    <a:lnTo>
                      <a:pt x="551" y="2696"/>
                    </a:lnTo>
                    <a:lnTo>
                      <a:pt x="560" y="2664"/>
                    </a:lnTo>
                    <a:lnTo>
                      <a:pt x="570" y="2627"/>
                    </a:lnTo>
                    <a:lnTo>
                      <a:pt x="575" y="2589"/>
                    </a:lnTo>
                    <a:lnTo>
                      <a:pt x="577" y="2545"/>
                    </a:lnTo>
                    <a:lnTo>
                      <a:pt x="571" y="2500"/>
                    </a:lnTo>
                    <a:lnTo>
                      <a:pt x="560" y="2453"/>
                    </a:lnTo>
                    <a:lnTo>
                      <a:pt x="550" y="2402"/>
                    </a:lnTo>
                    <a:lnTo>
                      <a:pt x="539" y="2349"/>
                    </a:lnTo>
                    <a:lnTo>
                      <a:pt x="535" y="2294"/>
                    </a:lnTo>
                    <a:lnTo>
                      <a:pt x="539" y="2240"/>
                    </a:lnTo>
                    <a:lnTo>
                      <a:pt x="559" y="2116"/>
                    </a:lnTo>
                    <a:lnTo>
                      <a:pt x="548" y="2076"/>
                    </a:lnTo>
                    <a:lnTo>
                      <a:pt x="531" y="2036"/>
                    </a:lnTo>
                    <a:lnTo>
                      <a:pt x="515" y="1994"/>
                    </a:lnTo>
                    <a:lnTo>
                      <a:pt x="502" y="1953"/>
                    </a:lnTo>
                    <a:lnTo>
                      <a:pt x="491" y="1784"/>
                    </a:lnTo>
                    <a:lnTo>
                      <a:pt x="439" y="1540"/>
                    </a:lnTo>
                    <a:lnTo>
                      <a:pt x="431" y="1540"/>
                    </a:lnTo>
                    <a:lnTo>
                      <a:pt x="426" y="1556"/>
                    </a:lnTo>
                    <a:lnTo>
                      <a:pt x="422" y="1576"/>
                    </a:lnTo>
                    <a:lnTo>
                      <a:pt x="422" y="1600"/>
                    </a:lnTo>
                    <a:lnTo>
                      <a:pt x="406" y="1642"/>
                    </a:lnTo>
                    <a:lnTo>
                      <a:pt x="397" y="1685"/>
                    </a:lnTo>
                    <a:lnTo>
                      <a:pt x="391" y="1733"/>
                    </a:lnTo>
                    <a:lnTo>
                      <a:pt x="390" y="1782"/>
                    </a:lnTo>
                    <a:lnTo>
                      <a:pt x="386" y="1833"/>
                    </a:lnTo>
                    <a:lnTo>
                      <a:pt x="382" y="1885"/>
                    </a:lnTo>
                    <a:lnTo>
                      <a:pt x="375" y="1936"/>
                    </a:lnTo>
                    <a:lnTo>
                      <a:pt x="362" y="1985"/>
                    </a:lnTo>
                    <a:lnTo>
                      <a:pt x="346" y="2031"/>
                    </a:lnTo>
                    <a:lnTo>
                      <a:pt x="330" y="2076"/>
                    </a:lnTo>
                    <a:lnTo>
                      <a:pt x="319" y="2120"/>
                    </a:lnTo>
                    <a:lnTo>
                      <a:pt x="339" y="2209"/>
                    </a:lnTo>
                    <a:lnTo>
                      <a:pt x="339" y="2364"/>
                    </a:lnTo>
                    <a:lnTo>
                      <a:pt x="331" y="2400"/>
                    </a:lnTo>
                    <a:lnTo>
                      <a:pt x="322" y="2438"/>
                    </a:lnTo>
                    <a:lnTo>
                      <a:pt x="315" y="2482"/>
                    </a:lnTo>
                    <a:lnTo>
                      <a:pt x="311" y="2525"/>
                    </a:lnTo>
                    <a:lnTo>
                      <a:pt x="315" y="2569"/>
                    </a:lnTo>
                    <a:lnTo>
                      <a:pt x="319" y="2664"/>
                    </a:lnTo>
                    <a:lnTo>
                      <a:pt x="348" y="2727"/>
                    </a:lnTo>
                    <a:lnTo>
                      <a:pt x="348" y="2744"/>
                    </a:lnTo>
                    <a:lnTo>
                      <a:pt x="344" y="2758"/>
                    </a:lnTo>
                    <a:lnTo>
                      <a:pt x="339" y="2773"/>
                    </a:lnTo>
                    <a:lnTo>
                      <a:pt x="335" y="2784"/>
                    </a:lnTo>
                    <a:lnTo>
                      <a:pt x="331" y="2822"/>
                    </a:lnTo>
                    <a:lnTo>
                      <a:pt x="333" y="2862"/>
                    </a:lnTo>
                    <a:lnTo>
                      <a:pt x="335" y="2902"/>
                    </a:lnTo>
                    <a:lnTo>
                      <a:pt x="337" y="2944"/>
                    </a:lnTo>
                    <a:lnTo>
                      <a:pt x="331" y="2984"/>
                    </a:lnTo>
                    <a:lnTo>
                      <a:pt x="322" y="2984"/>
                    </a:lnTo>
                    <a:lnTo>
                      <a:pt x="304" y="2993"/>
                    </a:lnTo>
                    <a:lnTo>
                      <a:pt x="280" y="2998"/>
                    </a:lnTo>
                    <a:lnTo>
                      <a:pt x="257" y="2998"/>
                    </a:lnTo>
                    <a:lnTo>
                      <a:pt x="233" y="2996"/>
                    </a:lnTo>
                    <a:lnTo>
                      <a:pt x="210" y="2989"/>
                    </a:lnTo>
                    <a:lnTo>
                      <a:pt x="190" y="2980"/>
                    </a:lnTo>
                    <a:lnTo>
                      <a:pt x="173" y="2965"/>
                    </a:lnTo>
                    <a:lnTo>
                      <a:pt x="162" y="2949"/>
                    </a:lnTo>
                    <a:lnTo>
                      <a:pt x="159" y="2929"/>
                    </a:lnTo>
                    <a:lnTo>
                      <a:pt x="179" y="2885"/>
                    </a:lnTo>
                    <a:lnTo>
                      <a:pt x="195" y="2838"/>
                    </a:lnTo>
                    <a:lnTo>
                      <a:pt x="206" y="2784"/>
                    </a:lnTo>
                    <a:lnTo>
                      <a:pt x="211" y="2727"/>
                    </a:lnTo>
                    <a:lnTo>
                      <a:pt x="213" y="2671"/>
                    </a:lnTo>
                    <a:lnTo>
                      <a:pt x="210" y="2613"/>
                    </a:lnTo>
                    <a:lnTo>
                      <a:pt x="202" y="2556"/>
                    </a:lnTo>
                    <a:lnTo>
                      <a:pt x="191" y="2504"/>
                    </a:lnTo>
                    <a:lnTo>
                      <a:pt x="179" y="2467"/>
                    </a:lnTo>
                    <a:lnTo>
                      <a:pt x="166" y="2431"/>
                    </a:lnTo>
                    <a:lnTo>
                      <a:pt x="153" y="2389"/>
                    </a:lnTo>
                    <a:lnTo>
                      <a:pt x="140" y="2347"/>
                    </a:lnTo>
                    <a:lnTo>
                      <a:pt x="133" y="2302"/>
                    </a:lnTo>
                    <a:lnTo>
                      <a:pt x="130" y="2254"/>
                    </a:lnTo>
                    <a:lnTo>
                      <a:pt x="135" y="2204"/>
                    </a:lnTo>
                    <a:lnTo>
                      <a:pt x="142" y="2165"/>
                    </a:lnTo>
                    <a:lnTo>
                      <a:pt x="151" y="2120"/>
                    </a:lnTo>
                    <a:lnTo>
                      <a:pt x="159" y="2071"/>
                    </a:lnTo>
                    <a:lnTo>
                      <a:pt x="166" y="2022"/>
                    </a:lnTo>
                    <a:lnTo>
                      <a:pt x="171" y="1971"/>
                    </a:lnTo>
                    <a:lnTo>
                      <a:pt x="171" y="1924"/>
                    </a:lnTo>
                    <a:lnTo>
                      <a:pt x="168" y="1880"/>
                    </a:lnTo>
                    <a:lnTo>
                      <a:pt x="162" y="1847"/>
                    </a:lnTo>
                    <a:lnTo>
                      <a:pt x="157" y="1809"/>
                    </a:lnTo>
                    <a:lnTo>
                      <a:pt x="151" y="1765"/>
                    </a:lnTo>
                    <a:lnTo>
                      <a:pt x="148" y="1718"/>
                    </a:lnTo>
                    <a:lnTo>
                      <a:pt x="144" y="1673"/>
                    </a:lnTo>
                    <a:lnTo>
                      <a:pt x="142" y="1629"/>
                    </a:lnTo>
                    <a:lnTo>
                      <a:pt x="144" y="1591"/>
                    </a:lnTo>
                    <a:lnTo>
                      <a:pt x="148" y="1560"/>
                    </a:lnTo>
                    <a:lnTo>
                      <a:pt x="195" y="1224"/>
                    </a:lnTo>
                    <a:lnTo>
                      <a:pt x="204" y="1189"/>
                    </a:lnTo>
                    <a:lnTo>
                      <a:pt x="213" y="1153"/>
                    </a:lnTo>
                    <a:lnTo>
                      <a:pt x="222" y="1113"/>
                    </a:lnTo>
                    <a:lnTo>
                      <a:pt x="226" y="1071"/>
                    </a:lnTo>
                    <a:lnTo>
                      <a:pt x="222" y="1029"/>
                    </a:lnTo>
                    <a:lnTo>
                      <a:pt x="199" y="904"/>
                    </a:lnTo>
                    <a:lnTo>
                      <a:pt x="195" y="809"/>
                    </a:lnTo>
                    <a:lnTo>
                      <a:pt x="191" y="813"/>
                    </a:lnTo>
                    <a:lnTo>
                      <a:pt x="180" y="836"/>
                    </a:lnTo>
                    <a:lnTo>
                      <a:pt x="175" y="865"/>
                    </a:lnTo>
                    <a:lnTo>
                      <a:pt x="171" y="896"/>
                    </a:lnTo>
                    <a:lnTo>
                      <a:pt x="171" y="929"/>
                    </a:lnTo>
                    <a:lnTo>
                      <a:pt x="168" y="962"/>
                    </a:lnTo>
                    <a:lnTo>
                      <a:pt x="162" y="993"/>
                    </a:lnTo>
                    <a:lnTo>
                      <a:pt x="139" y="1067"/>
                    </a:lnTo>
                    <a:lnTo>
                      <a:pt x="135" y="1107"/>
                    </a:lnTo>
                    <a:lnTo>
                      <a:pt x="135" y="1147"/>
                    </a:lnTo>
                    <a:lnTo>
                      <a:pt x="140" y="1189"/>
                    </a:lnTo>
                    <a:lnTo>
                      <a:pt x="144" y="1229"/>
                    </a:lnTo>
                    <a:lnTo>
                      <a:pt x="144" y="1269"/>
                    </a:lnTo>
                    <a:lnTo>
                      <a:pt x="139" y="1309"/>
                    </a:lnTo>
                    <a:lnTo>
                      <a:pt x="135" y="1325"/>
                    </a:lnTo>
                    <a:lnTo>
                      <a:pt x="128" y="1347"/>
                    </a:lnTo>
                    <a:lnTo>
                      <a:pt x="119" y="1373"/>
                    </a:lnTo>
                    <a:lnTo>
                      <a:pt x="110" y="1402"/>
                    </a:lnTo>
                    <a:lnTo>
                      <a:pt x="102" y="1429"/>
                    </a:lnTo>
                    <a:lnTo>
                      <a:pt x="99" y="1456"/>
                    </a:lnTo>
                    <a:lnTo>
                      <a:pt x="97" y="1480"/>
                    </a:lnTo>
                    <a:lnTo>
                      <a:pt x="99" y="1500"/>
                    </a:lnTo>
                    <a:lnTo>
                      <a:pt x="128" y="1544"/>
                    </a:lnTo>
                    <a:lnTo>
                      <a:pt x="122" y="1656"/>
                    </a:lnTo>
                    <a:lnTo>
                      <a:pt x="108" y="1660"/>
                    </a:lnTo>
                    <a:lnTo>
                      <a:pt x="99" y="1640"/>
                    </a:lnTo>
                    <a:lnTo>
                      <a:pt x="91" y="1616"/>
                    </a:lnTo>
                    <a:lnTo>
                      <a:pt x="68" y="1607"/>
                    </a:lnTo>
                    <a:lnTo>
                      <a:pt x="62" y="1636"/>
                    </a:lnTo>
                    <a:lnTo>
                      <a:pt x="82" y="1656"/>
                    </a:lnTo>
                    <a:lnTo>
                      <a:pt x="104" y="1678"/>
                    </a:lnTo>
                    <a:lnTo>
                      <a:pt x="119" y="1700"/>
                    </a:lnTo>
                    <a:lnTo>
                      <a:pt x="115" y="1702"/>
                    </a:lnTo>
                    <a:lnTo>
                      <a:pt x="111" y="1702"/>
                    </a:lnTo>
                    <a:lnTo>
                      <a:pt x="110" y="1702"/>
                    </a:lnTo>
                    <a:lnTo>
                      <a:pt x="110" y="1704"/>
                    </a:lnTo>
                    <a:lnTo>
                      <a:pt x="110" y="1704"/>
                    </a:lnTo>
                    <a:lnTo>
                      <a:pt x="110" y="1705"/>
                    </a:lnTo>
                    <a:lnTo>
                      <a:pt x="108" y="1707"/>
                    </a:lnTo>
                    <a:lnTo>
                      <a:pt x="108" y="1713"/>
                    </a:lnTo>
                    <a:lnTo>
                      <a:pt x="119" y="1718"/>
                    </a:lnTo>
                    <a:lnTo>
                      <a:pt x="124" y="1729"/>
                    </a:lnTo>
                    <a:lnTo>
                      <a:pt x="128" y="1744"/>
                    </a:lnTo>
                    <a:lnTo>
                      <a:pt x="124" y="1749"/>
                    </a:lnTo>
                    <a:lnTo>
                      <a:pt x="122" y="1754"/>
                    </a:lnTo>
                    <a:lnTo>
                      <a:pt x="119" y="1760"/>
                    </a:lnTo>
                    <a:lnTo>
                      <a:pt x="115" y="1764"/>
                    </a:lnTo>
                    <a:lnTo>
                      <a:pt x="95" y="1751"/>
                    </a:lnTo>
                    <a:lnTo>
                      <a:pt x="75" y="1740"/>
                    </a:lnTo>
                    <a:lnTo>
                      <a:pt x="57" y="1729"/>
                    </a:lnTo>
                    <a:lnTo>
                      <a:pt x="39" y="1714"/>
                    </a:lnTo>
                    <a:lnTo>
                      <a:pt x="24" y="1696"/>
                    </a:lnTo>
                    <a:lnTo>
                      <a:pt x="11" y="1673"/>
                    </a:lnTo>
                    <a:lnTo>
                      <a:pt x="2" y="1640"/>
                    </a:lnTo>
                    <a:lnTo>
                      <a:pt x="2" y="1607"/>
                    </a:lnTo>
                    <a:lnTo>
                      <a:pt x="6" y="1574"/>
                    </a:lnTo>
                    <a:lnTo>
                      <a:pt x="11" y="1540"/>
                    </a:lnTo>
                    <a:lnTo>
                      <a:pt x="17" y="1505"/>
                    </a:lnTo>
                    <a:lnTo>
                      <a:pt x="19" y="1473"/>
                    </a:lnTo>
                    <a:lnTo>
                      <a:pt x="2" y="1140"/>
                    </a:lnTo>
                    <a:lnTo>
                      <a:pt x="0" y="1105"/>
                    </a:lnTo>
                    <a:lnTo>
                      <a:pt x="2" y="1071"/>
                    </a:lnTo>
                    <a:lnTo>
                      <a:pt x="8" y="1038"/>
                    </a:lnTo>
                    <a:lnTo>
                      <a:pt x="13" y="1005"/>
                    </a:lnTo>
                    <a:lnTo>
                      <a:pt x="15" y="969"/>
                    </a:lnTo>
                    <a:lnTo>
                      <a:pt x="11" y="933"/>
                    </a:lnTo>
                    <a:lnTo>
                      <a:pt x="8" y="904"/>
                    </a:lnTo>
                    <a:lnTo>
                      <a:pt x="6" y="867"/>
                    </a:lnTo>
                    <a:lnTo>
                      <a:pt x="8" y="825"/>
                    </a:lnTo>
                    <a:lnTo>
                      <a:pt x="11" y="782"/>
                    </a:lnTo>
                    <a:lnTo>
                      <a:pt x="17" y="736"/>
                    </a:lnTo>
                    <a:lnTo>
                      <a:pt x="22" y="693"/>
                    </a:lnTo>
                    <a:lnTo>
                      <a:pt x="30" y="653"/>
                    </a:lnTo>
                    <a:lnTo>
                      <a:pt x="39" y="616"/>
                    </a:lnTo>
                    <a:lnTo>
                      <a:pt x="46" y="587"/>
                    </a:lnTo>
                    <a:lnTo>
                      <a:pt x="55" y="567"/>
                    </a:lnTo>
                    <a:lnTo>
                      <a:pt x="75" y="544"/>
                    </a:lnTo>
                    <a:lnTo>
                      <a:pt x="99" y="524"/>
                    </a:lnTo>
                    <a:lnTo>
                      <a:pt x="128" y="509"/>
                    </a:lnTo>
                    <a:lnTo>
                      <a:pt x="159" y="496"/>
                    </a:lnTo>
                    <a:lnTo>
                      <a:pt x="191" y="485"/>
                    </a:lnTo>
                    <a:lnTo>
                      <a:pt x="224" y="476"/>
                    </a:lnTo>
                    <a:lnTo>
                      <a:pt x="257" y="465"/>
                    </a:lnTo>
                    <a:lnTo>
                      <a:pt x="288" y="453"/>
                    </a:lnTo>
                    <a:lnTo>
                      <a:pt x="315" y="436"/>
                    </a:lnTo>
                    <a:lnTo>
                      <a:pt x="339" y="416"/>
                    </a:lnTo>
                    <a:lnTo>
                      <a:pt x="339" y="391"/>
                    </a:lnTo>
                    <a:lnTo>
                      <a:pt x="340" y="364"/>
                    </a:lnTo>
                    <a:lnTo>
                      <a:pt x="340" y="336"/>
                    </a:lnTo>
                    <a:lnTo>
                      <a:pt x="339" y="311"/>
                    </a:lnTo>
                    <a:lnTo>
                      <a:pt x="331" y="293"/>
                    </a:lnTo>
                    <a:lnTo>
                      <a:pt x="322" y="280"/>
                    </a:lnTo>
                    <a:lnTo>
                      <a:pt x="313" y="269"/>
                    </a:lnTo>
                    <a:lnTo>
                      <a:pt x="304" y="254"/>
                    </a:lnTo>
                    <a:lnTo>
                      <a:pt x="299" y="236"/>
                    </a:lnTo>
                    <a:lnTo>
                      <a:pt x="299" y="224"/>
                    </a:lnTo>
                    <a:lnTo>
                      <a:pt x="302" y="214"/>
                    </a:lnTo>
                    <a:lnTo>
                      <a:pt x="306" y="207"/>
                    </a:lnTo>
                    <a:lnTo>
                      <a:pt x="311" y="200"/>
                    </a:lnTo>
                    <a:lnTo>
                      <a:pt x="315" y="193"/>
                    </a:lnTo>
                    <a:lnTo>
                      <a:pt x="302" y="133"/>
                    </a:lnTo>
                    <a:lnTo>
                      <a:pt x="313" y="104"/>
                    </a:lnTo>
                    <a:lnTo>
                      <a:pt x="330" y="74"/>
                    </a:lnTo>
                    <a:lnTo>
                      <a:pt x="353" y="47"/>
                    </a:lnTo>
                    <a:lnTo>
                      <a:pt x="380" y="25"/>
                    </a:lnTo>
                    <a:lnTo>
                      <a:pt x="410" y="9"/>
                    </a:lnTo>
                    <a:lnTo>
                      <a:pt x="439"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ko-KR" altLang="en-US" sz="2701"/>
              </a:p>
            </p:txBody>
          </p:sp>
          <p:grpSp>
            <p:nvGrpSpPr>
              <p:cNvPr id="106" name="Group 62">
                <a:extLst>
                  <a:ext uri="{FF2B5EF4-FFF2-40B4-BE49-F238E27FC236}">
                    <a16:creationId xmlns:a16="http://schemas.microsoft.com/office/drawing/2014/main" id="{E5D8AFD0-77A6-27A4-7DD9-7C27013C54CF}"/>
                  </a:ext>
                </a:extLst>
              </p:cNvPr>
              <p:cNvGrpSpPr/>
              <p:nvPr/>
            </p:nvGrpSpPr>
            <p:grpSpPr>
              <a:xfrm rot="18900000">
                <a:off x="10066374" y="4360768"/>
                <a:ext cx="1196173" cy="911419"/>
                <a:chOff x="11413389" y="3573459"/>
                <a:chExt cx="1196173" cy="911419"/>
              </a:xfrm>
            </p:grpSpPr>
            <p:sp>
              <p:nvSpPr>
                <p:cNvPr id="113" name="Rectangle 23">
                  <a:extLst>
                    <a:ext uri="{FF2B5EF4-FFF2-40B4-BE49-F238E27FC236}">
                      <a16:creationId xmlns:a16="http://schemas.microsoft.com/office/drawing/2014/main" id="{DA1C3F98-D8EB-DF41-17F2-7E5E331532A1}"/>
                    </a:ext>
                  </a:extLst>
                </p:cNvPr>
                <p:cNvSpPr/>
                <p:nvPr/>
              </p:nvSpPr>
              <p:spPr>
                <a:xfrm>
                  <a:off x="11413389" y="3573459"/>
                  <a:ext cx="1196173" cy="1380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4">
                  <a:extLst>
                    <a:ext uri="{FF2B5EF4-FFF2-40B4-BE49-F238E27FC236}">
                      <a16:creationId xmlns:a16="http://schemas.microsoft.com/office/drawing/2014/main" id="{83637E6A-94F6-6B17-4643-35021DF2B573}"/>
                    </a:ext>
                  </a:extLst>
                </p:cNvPr>
                <p:cNvSpPr/>
                <p:nvPr/>
              </p:nvSpPr>
              <p:spPr>
                <a:xfrm>
                  <a:off x="11422238" y="3822358"/>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Shape 127">
                  <a:extLst>
                    <a:ext uri="{FF2B5EF4-FFF2-40B4-BE49-F238E27FC236}">
                      <a16:creationId xmlns:a16="http://schemas.microsoft.com/office/drawing/2014/main" id="{1B684ADA-EBBB-E190-493A-25F043D827E8}"/>
                    </a:ext>
                  </a:extLst>
                </p:cNvPr>
                <p:cNvSpPr/>
                <p:nvPr/>
              </p:nvSpPr>
              <p:spPr>
                <a:xfrm>
                  <a:off x="11473996" y="3874089"/>
                  <a:ext cx="451750" cy="301194"/>
                </a:xfrm>
                <a:custGeom>
                  <a:avLst/>
                  <a:gdLst>
                    <a:gd name="connsiteX0" fmla="*/ 146903 w 451750"/>
                    <a:gd name="connsiteY0" fmla="*/ 254995 h 301194"/>
                    <a:gd name="connsiteX1" fmla="*/ 442184 w 451750"/>
                    <a:gd name="connsiteY1" fmla="*/ 254995 h 301194"/>
                    <a:gd name="connsiteX2" fmla="*/ 451747 w 451750"/>
                    <a:gd name="connsiteY2" fmla="*/ 264558 h 301194"/>
                    <a:gd name="connsiteX3" fmla="*/ 451747 w 451750"/>
                    <a:gd name="connsiteY3" fmla="*/ 291631 h 301194"/>
                    <a:gd name="connsiteX4" fmla="*/ 442184 w 451750"/>
                    <a:gd name="connsiteY4" fmla="*/ 301194 h 301194"/>
                    <a:gd name="connsiteX5" fmla="*/ 146903 w 451750"/>
                    <a:gd name="connsiteY5" fmla="*/ 301194 h 301194"/>
                    <a:gd name="connsiteX6" fmla="*/ 137340 w 451750"/>
                    <a:gd name="connsiteY6" fmla="*/ 291631 h 301194"/>
                    <a:gd name="connsiteX7" fmla="*/ 137340 w 451750"/>
                    <a:gd name="connsiteY7" fmla="*/ 264558 h 301194"/>
                    <a:gd name="connsiteX8" fmla="*/ 146903 w 451750"/>
                    <a:gd name="connsiteY8" fmla="*/ 254995 h 301194"/>
                    <a:gd name="connsiteX9" fmla="*/ 9563 w 451750"/>
                    <a:gd name="connsiteY9" fmla="*/ 254995 h 301194"/>
                    <a:gd name="connsiteX10" fmla="*/ 83300 w 451750"/>
                    <a:gd name="connsiteY10" fmla="*/ 254995 h 301194"/>
                    <a:gd name="connsiteX11" fmla="*/ 92863 w 451750"/>
                    <a:gd name="connsiteY11" fmla="*/ 264558 h 301194"/>
                    <a:gd name="connsiteX12" fmla="*/ 92863 w 451750"/>
                    <a:gd name="connsiteY12" fmla="*/ 291631 h 301194"/>
                    <a:gd name="connsiteX13" fmla="*/ 83300 w 451750"/>
                    <a:gd name="connsiteY13" fmla="*/ 301194 h 301194"/>
                    <a:gd name="connsiteX14" fmla="*/ 9563 w 451750"/>
                    <a:gd name="connsiteY14" fmla="*/ 301194 h 301194"/>
                    <a:gd name="connsiteX15" fmla="*/ 0 w 451750"/>
                    <a:gd name="connsiteY15" fmla="*/ 291631 h 301194"/>
                    <a:gd name="connsiteX16" fmla="*/ 0 w 451750"/>
                    <a:gd name="connsiteY16" fmla="*/ 264558 h 301194"/>
                    <a:gd name="connsiteX17" fmla="*/ 9563 w 451750"/>
                    <a:gd name="connsiteY17" fmla="*/ 254995 h 301194"/>
                    <a:gd name="connsiteX18" fmla="*/ 146904 w 451750"/>
                    <a:gd name="connsiteY18" fmla="*/ 169997 h 301194"/>
                    <a:gd name="connsiteX19" fmla="*/ 442185 w 451750"/>
                    <a:gd name="connsiteY19" fmla="*/ 169997 h 301194"/>
                    <a:gd name="connsiteX20" fmla="*/ 451748 w 451750"/>
                    <a:gd name="connsiteY20" fmla="*/ 179560 h 301194"/>
                    <a:gd name="connsiteX21" fmla="*/ 451748 w 451750"/>
                    <a:gd name="connsiteY21" fmla="*/ 206633 h 301194"/>
                    <a:gd name="connsiteX22" fmla="*/ 442185 w 451750"/>
                    <a:gd name="connsiteY22" fmla="*/ 216196 h 301194"/>
                    <a:gd name="connsiteX23" fmla="*/ 146904 w 451750"/>
                    <a:gd name="connsiteY23" fmla="*/ 216196 h 301194"/>
                    <a:gd name="connsiteX24" fmla="*/ 137341 w 451750"/>
                    <a:gd name="connsiteY24" fmla="*/ 206633 h 301194"/>
                    <a:gd name="connsiteX25" fmla="*/ 137341 w 451750"/>
                    <a:gd name="connsiteY25" fmla="*/ 179560 h 301194"/>
                    <a:gd name="connsiteX26" fmla="*/ 146904 w 451750"/>
                    <a:gd name="connsiteY26" fmla="*/ 169997 h 301194"/>
                    <a:gd name="connsiteX27" fmla="*/ 9563 w 451750"/>
                    <a:gd name="connsiteY27" fmla="*/ 169997 h 301194"/>
                    <a:gd name="connsiteX28" fmla="*/ 83300 w 451750"/>
                    <a:gd name="connsiteY28" fmla="*/ 169997 h 301194"/>
                    <a:gd name="connsiteX29" fmla="*/ 92863 w 451750"/>
                    <a:gd name="connsiteY29" fmla="*/ 179560 h 301194"/>
                    <a:gd name="connsiteX30" fmla="*/ 92863 w 451750"/>
                    <a:gd name="connsiteY30" fmla="*/ 206633 h 301194"/>
                    <a:gd name="connsiteX31" fmla="*/ 83300 w 451750"/>
                    <a:gd name="connsiteY31" fmla="*/ 216196 h 301194"/>
                    <a:gd name="connsiteX32" fmla="*/ 9563 w 451750"/>
                    <a:gd name="connsiteY32" fmla="*/ 216196 h 301194"/>
                    <a:gd name="connsiteX33" fmla="*/ 0 w 451750"/>
                    <a:gd name="connsiteY33" fmla="*/ 206633 h 301194"/>
                    <a:gd name="connsiteX34" fmla="*/ 0 w 451750"/>
                    <a:gd name="connsiteY34" fmla="*/ 179560 h 301194"/>
                    <a:gd name="connsiteX35" fmla="*/ 9563 w 451750"/>
                    <a:gd name="connsiteY35" fmla="*/ 169997 h 301194"/>
                    <a:gd name="connsiteX36" fmla="*/ 146903 w 451750"/>
                    <a:gd name="connsiteY36" fmla="*/ 84998 h 301194"/>
                    <a:gd name="connsiteX37" fmla="*/ 442184 w 451750"/>
                    <a:gd name="connsiteY37" fmla="*/ 84998 h 301194"/>
                    <a:gd name="connsiteX38" fmla="*/ 451747 w 451750"/>
                    <a:gd name="connsiteY38" fmla="*/ 94561 h 301194"/>
                    <a:gd name="connsiteX39" fmla="*/ 451747 w 451750"/>
                    <a:gd name="connsiteY39" fmla="*/ 121634 h 301194"/>
                    <a:gd name="connsiteX40" fmla="*/ 442184 w 451750"/>
                    <a:gd name="connsiteY40" fmla="*/ 131197 h 301194"/>
                    <a:gd name="connsiteX41" fmla="*/ 146903 w 451750"/>
                    <a:gd name="connsiteY41" fmla="*/ 131197 h 301194"/>
                    <a:gd name="connsiteX42" fmla="*/ 137340 w 451750"/>
                    <a:gd name="connsiteY42" fmla="*/ 121634 h 301194"/>
                    <a:gd name="connsiteX43" fmla="*/ 137340 w 451750"/>
                    <a:gd name="connsiteY43" fmla="*/ 94561 h 301194"/>
                    <a:gd name="connsiteX44" fmla="*/ 146903 w 451750"/>
                    <a:gd name="connsiteY44" fmla="*/ 84998 h 301194"/>
                    <a:gd name="connsiteX45" fmla="*/ 9563 w 451750"/>
                    <a:gd name="connsiteY45" fmla="*/ 84998 h 301194"/>
                    <a:gd name="connsiteX46" fmla="*/ 83300 w 451750"/>
                    <a:gd name="connsiteY46" fmla="*/ 84998 h 301194"/>
                    <a:gd name="connsiteX47" fmla="*/ 92863 w 451750"/>
                    <a:gd name="connsiteY47" fmla="*/ 94561 h 301194"/>
                    <a:gd name="connsiteX48" fmla="*/ 92863 w 451750"/>
                    <a:gd name="connsiteY48" fmla="*/ 121634 h 301194"/>
                    <a:gd name="connsiteX49" fmla="*/ 83300 w 451750"/>
                    <a:gd name="connsiteY49" fmla="*/ 131197 h 301194"/>
                    <a:gd name="connsiteX50" fmla="*/ 9563 w 451750"/>
                    <a:gd name="connsiteY50" fmla="*/ 131197 h 301194"/>
                    <a:gd name="connsiteX51" fmla="*/ 0 w 451750"/>
                    <a:gd name="connsiteY51" fmla="*/ 121634 h 301194"/>
                    <a:gd name="connsiteX52" fmla="*/ 0 w 451750"/>
                    <a:gd name="connsiteY52" fmla="*/ 94561 h 301194"/>
                    <a:gd name="connsiteX53" fmla="*/ 9563 w 451750"/>
                    <a:gd name="connsiteY53" fmla="*/ 84998 h 301194"/>
                    <a:gd name="connsiteX54" fmla="*/ 9564 w 451750"/>
                    <a:gd name="connsiteY54" fmla="*/ 1 h 301194"/>
                    <a:gd name="connsiteX55" fmla="*/ 83301 w 451750"/>
                    <a:gd name="connsiteY55" fmla="*/ 1 h 301194"/>
                    <a:gd name="connsiteX56" fmla="*/ 92864 w 451750"/>
                    <a:gd name="connsiteY56" fmla="*/ 9564 h 301194"/>
                    <a:gd name="connsiteX57" fmla="*/ 92864 w 451750"/>
                    <a:gd name="connsiteY57" fmla="*/ 36637 h 301194"/>
                    <a:gd name="connsiteX58" fmla="*/ 83301 w 451750"/>
                    <a:gd name="connsiteY58" fmla="*/ 46200 h 301194"/>
                    <a:gd name="connsiteX59" fmla="*/ 9564 w 451750"/>
                    <a:gd name="connsiteY59" fmla="*/ 46200 h 301194"/>
                    <a:gd name="connsiteX60" fmla="*/ 1 w 451750"/>
                    <a:gd name="connsiteY60" fmla="*/ 36637 h 301194"/>
                    <a:gd name="connsiteX61" fmla="*/ 1 w 451750"/>
                    <a:gd name="connsiteY61" fmla="*/ 9564 h 301194"/>
                    <a:gd name="connsiteX62" fmla="*/ 9564 w 451750"/>
                    <a:gd name="connsiteY62" fmla="*/ 1 h 301194"/>
                    <a:gd name="connsiteX63" fmla="*/ 146906 w 451750"/>
                    <a:gd name="connsiteY63" fmla="*/ 0 h 301194"/>
                    <a:gd name="connsiteX64" fmla="*/ 442187 w 451750"/>
                    <a:gd name="connsiteY64" fmla="*/ 0 h 301194"/>
                    <a:gd name="connsiteX65" fmla="*/ 451750 w 451750"/>
                    <a:gd name="connsiteY65" fmla="*/ 9563 h 301194"/>
                    <a:gd name="connsiteX66" fmla="*/ 451750 w 451750"/>
                    <a:gd name="connsiteY66" fmla="*/ 36636 h 301194"/>
                    <a:gd name="connsiteX67" fmla="*/ 442187 w 451750"/>
                    <a:gd name="connsiteY67" fmla="*/ 46199 h 301194"/>
                    <a:gd name="connsiteX68" fmla="*/ 146906 w 451750"/>
                    <a:gd name="connsiteY68" fmla="*/ 46199 h 301194"/>
                    <a:gd name="connsiteX69" fmla="*/ 137343 w 451750"/>
                    <a:gd name="connsiteY69" fmla="*/ 36636 h 301194"/>
                    <a:gd name="connsiteX70" fmla="*/ 137343 w 451750"/>
                    <a:gd name="connsiteY70" fmla="*/ 9563 h 301194"/>
                    <a:gd name="connsiteX71" fmla="*/ 146906 w 451750"/>
                    <a:gd name="connsiteY71" fmla="*/ 0 h 30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1750" h="301194">
                      <a:moveTo>
                        <a:pt x="146903" y="254995"/>
                      </a:moveTo>
                      <a:lnTo>
                        <a:pt x="442184" y="254995"/>
                      </a:lnTo>
                      <a:cubicBezTo>
                        <a:pt x="447465" y="254995"/>
                        <a:pt x="451747" y="259277"/>
                        <a:pt x="451747" y="264558"/>
                      </a:cubicBezTo>
                      <a:lnTo>
                        <a:pt x="451747" y="291631"/>
                      </a:lnTo>
                      <a:cubicBezTo>
                        <a:pt x="451747" y="296912"/>
                        <a:pt x="447465" y="301194"/>
                        <a:pt x="442184" y="301194"/>
                      </a:cubicBezTo>
                      <a:lnTo>
                        <a:pt x="146903" y="301194"/>
                      </a:lnTo>
                      <a:cubicBezTo>
                        <a:pt x="141622" y="301194"/>
                        <a:pt x="137340" y="296912"/>
                        <a:pt x="137340" y="291631"/>
                      </a:cubicBezTo>
                      <a:lnTo>
                        <a:pt x="137340" y="264558"/>
                      </a:lnTo>
                      <a:cubicBezTo>
                        <a:pt x="137340" y="259277"/>
                        <a:pt x="141622" y="254995"/>
                        <a:pt x="146903" y="254995"/>
                      </a:cubicBezTo>
                      <a:close/>
                      <a:moveTo>
                        <a:pt x="9563" y="254995"/>
                      </a:moveTo>
                      <a:lnTo>
                        <a:pt x="83300" y="254995"/>
                      </a:lnTo>
                      <a:cubicBezTo>
                        <a:pt x="88581" y="254995"/>
                        <a:pt x="92863" y="259277"/>
                        <a:pt x="92863" y="264558"/>
                      </a:cubicBezTo>
                      <a:lnTo>
                        <a:pt x="92863" y="291631"/>
                      </a:lnTo>
                      <a:cubicBezTo>
                        <a:pt x="92863" y="296912"/>
                        <a:pt x="88581" y="301194"/>
                        <a:pt x="83300" y="301194"/>
                      </a:cubicBezTo>
                      <a:lnTo>
                        <a:pt x="9563" y="301194"/>
                      </a:lnTo>
                      <a:cubicBezTo>
                        <a:pt x="4282" y="301194"/>
                        <a:pt x="0" y="296912"/>
                        <a:pt x="0" y="291631"/>
                      </a:cubicBezTo>
                      <a:lnTo>
                        <a:pt x="0" y="264558"/>
                      </a:lnTo>
                      <a:cubicBezTo>
                        <a:pt x="0" y="259277"/>
                        <a:pt x="4282" y="254995"/>
                        <a:pt x="9563" y="254995"/>
                      </a:cubicBezTo>
                      <a:close/>
                      <a:moveTo>
                        <a:pt x="146904" y="169997"/>
                      </a:moveTo>
                      <a:lnTo>
                        <a:pt x="442185" y="169997"/>
                      </a:lnTo>
                      <a:cubicBezTo>
                        <a:pt x="447466" y="169997"/>
                        <a:pt x="451748" y="174279"/>
                        <a:pt x="451748" y="179560"/>
                      </a:cubicBezTo>
                      <a:lnTo>
                        <a:pt x="451748" y="206633"/>
                      </a:lnTo>
                      <a:cubicBezTo>
                        <a:pt x="451748" y="211914"/>
                        <a:pt x="447466" y="216196"/>
                        <a:pt x="442185" y="216196"/>
                      </a:cubicBezTo>
                      <a:lnTo>
                        <a:pt x="146904" y="216196"/>
                      </a:lnTo>
                      <a:cubicBezTo>
                        <a:pt x="141623" y="216196"/>
                        <a:pt x="137341" y="211914"/>
                        <a:pt x="137341" y="206633"/>
                      </a:cubicBezTo>
                      <a:lnTo>
                        <a:pt x="137341" y="179560"/>
                      </a:lnTo>
                      <a:cubicBezTo>
                        <a:pt x="137341" y="174279"/>
                        <a:pt x="141623" y="169997"/>
                        <a:pt x="146904" y="169997"/>
                      </a:cubicBezTo>
                      <a:close/>
                      <a:moveTo>
                        <a:pt x="9563" y="169997"/>
                      </a:moveTo>
                      <a:lnTo>
                        <a:pt x="83300" y="169997"/>
                      </a:lnTo>
                      <a:cubicBezTo>
                        <a:pt x="88581" y="169997"/>
                        <a:pt x="92863" y="174279"/>
                        <a:pt x="92863" y="179560"/>
                      </a:cubicBezTo>
                      <a:lnTo>
                        <a:pt x="92863" y="206633"/>
                      </a:lnTo>
                      <a:cubicBezTo>
                        <a:pt x="92863" y="211914"/>
                        <a:pt x="88581" y="216196"/>
                        <a:pt x="83300" y="216196"/>
                      </a:cubicBezTo>
                      <a:lnTo>
                        <a:pt x="9563" y="216196"/>
                      </a:lnTo>
                      <a:cubicBezTo>
                        <a:pt x="4282" y="216196"/>
                        <a:pt x="0" y="211914"/>
                        <a:pt x="0" y="206633"/>
                      </a:cubicBezTo>
                      <a:lnTo>
                        <a:pt x="0" y="179560"/>
                      </a:lnTo>
                      <a:cubicBezTo>
                        <a:pt x="0" y="174279"/>
                        <a:pt x="4282" y="169997"/>
                        <a:pt x="9563" y="169997"/>
                      </a:cubicBezTo>
                      <a:close/>
                      <a:moveTo>
                        <a:pt x="146903" y="84998"/>
                      </a:moveTo>
                      <a:lnTo>
                        <a:pt x="442184" y="84998"/>
                      </a:lnTo>
                      <a:cubicBezTo>
                        <a:pt x="447465" y="84998"/>
                        <a:pt x="451747" y="89280"/>
                        <a:pt x="451747" y="94561"/>
                      </a:cubicBezTo>
                      <a:lnTo>
                        <a:pt x="451747" y="121634"/>
                      </a:lnTo>
                      <a:cubicBezTo>
                        <a:pt x="451747" y="126915"/>
                        <a:pt x="447465" y="131197"/>
                        <a:pt x="442184" y="131197"/>
                      </a:cubicBezTo>
                      <a:lnTo>
                        <a:pt x="146903" y="131197"/>
                      </a:lnTo>
                      <a:cubicBezTo>
                        <a:pt x="141622" y="131197"/>
                        <a:pt x="137340" y="126915"/>
                        <a:pt x="137340" y="121634"/>
                      </a:cubicBezTo>
                      <a:lnTo>
                        <a:pt x="137340" y="94561"/>
                      </a:lnTo>
                      <a:cubicBezTo>
                        <a:pt x="137340" y="89280"/>
                        <a:pt x="141622" y="84998"/>
                        <a:pt x="146903" y="84998"/>
                      </a:cubicBezTo>
                      <a:close/>
                      <a:moveTo>
                        <a:pt x="9563" y="84998"/>
                      </a:moveTo>
                      <a:lnTo>
                        <a:pt x="83300" y="84998"/>
                      </a:lnTo>
                      <a:cubicBezTo>
                        <a:pt x="88581" y="84998"/>
                        <a:pt x="92863" y="89280"/>
                        <a:pt x="92863" y="94561"/>
                      </a:cubicBezTo>
                      <a:lnTo>
                        <a:pt x="92863" y="121634"/>
                      </a:lnTo>
                      <a:cubicBezTo>
                        <a:pt x="92863" y="126915"/>
                        <a:pt x="88581" y="131197"/>
                        <a:pt x="83300" y="131197"/>
                      </a:cubicBezTo>
                      <a:lnTo>
                        <a:pt x="9563" y="131197"/>
                      </a:lnTo>
                      <a:cubicBezTo>
                        <a:pt x="4282" y="131197"/>
                        <a:pt x="0" y="126915"/>
                        <a:pt x="0" y="121634"/>
                      </a:cubicBezTo>
                      <a:lnTo>
                        <a:pt x="0" y="94561"/>
                      </a:lnTo>
                      <a:cubicBezTo>
                        <a:pt x="0" y="89280"/>
                        <a:pt x="4282" y="84998"/>
                        <a:pt x="9563" y="84998"/>
                      </a:cubicBezTo>
                      <a:close/>
                      <a:moveTo>
                        <a:pt x="9564" y="1"/>
                      </a:moveTo>
                      <a:lnTo>
                        <a:pt x="83301" y="1"/>
                      </a:lnTo>
                      <a:cubicBezTo>
                        <a:pt x="88582" y="1"/>
                        <a:pt x="92864" y="4283"/>
                        <a:pt x="92864" y="9564"/>
                      </a:cubicBezTo>
                      <a:lnTo>
                        <a:pt x="92864" y="36637"/>
                      </a:lnTo>
                      <a:cubicBezTo>
                        <a:pt x="92864" y="41918"/>
                        <a:pt x="88582" y="46200"/>
                        <a:pt x="83301" y="46200"/>
                      </a:cubicBezTo>
                      <a:lnTo>
                        <a:pt x="9564" y="46200"/>
                      </a:lnTo>
                      <a:cubicBezTo>
                        <a:pt x="4283" y="46200"/>
                        <a:pt x="1" y="41918"/>
                        <a:pt x="1" y="36637"/>
                      </a:cubicBezTo>
                      <a:lnTo>
                        <a:pt x="1" y="9564"/>
                      </a:lnTo>
                      <a:cubicBezTo>
                        <a:pt x="1" y="4283"/>
                        <a:pt x="4283" y="1"/>
                        <a:pt x="9564" y="1"/>
                      </a:cubicBezTo>
                      <a:close/>
                      <a:moveTo>
                        <a:pt x="146906" y="0"/>
                      </a:moveTo>
                      <a:lnTo>
                        <a:pt x="442187" y="0"/>
                      </a:lnTo>
                      <a:cubicBezTo>
                        <a:pt x="447468" y="0"/>
                        <a:pt x="451750" y="4282"/>
                        <a:pt x="451750" y="9563"/>
                      </a:cubicBezTo>
                      <a:lnTo>
                        <a:pt x="451750" y="36636"/>
                      </a:lnTo>
                      <a:cubicBezTo>
                        <a:pt x="451750" y="41917"/>
                        <a:pt x="447468" y="46199"/>
                        <a:pt x="442187" y="46199"/>
                      </a:cubicBezTo>
                      <a:lnTo>
                        <a:pt x="146906" y="46199"/>
                      </a:lnTo>
                      <a:cubicBezTo>
                        <a:pt x="141625" y="46199"/>
                        <a:pt x="137343" y="41917"/>
                        <a:pt x="137343" y="36636"/>
                      </a:cubicBezTo>
                      <a:lnTo>
                        <a:pt x="137343" y="9563"/>
                      </a:lnTo>
                      <a:cubicBezTo>
                        <a:pt x="137343" y="4282"/>
                        <a:pt x="141625" y="0"/>
                        <a:pt x="146906"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6" name="Rectangle 33">
                  <a:extLst>
                    <a:ext uri="{FF2B5EF4-FFF2-40B4-BE49-F238E27FC236}">
                      <a16:creationId xmlns:a16="http://schemas.microsoft.com/office/drawing/2014/main" id="{E205F1F4-6602-96D4-D434-424E779E6E05}"/>
                    </a:ext>
                  </a:extLst>
                </p:cNvPr>
                <p:cNvSpPr/>
                <p:nvPr/>
              </p:nvSpPr>
              <p:spPr>
                <a:xfrm>
                  <a:off x="12066277" y="3822357"/>
                  <a:ext cx="543285" cy="3978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Shape 34">
                  <a:extLst>
                    <a:ext uri="{FF2B5EF4-FFF2-40B4-BE49-F238E27FC236}">
                      <a16:creationId xmlns:a16="http://schemas.microsoft.com/office/drawing/2014/main" id="{ADC955DE-393A-4450-66BE-DAED2155A2F5}"/>
                    </a:ext>
                  </a:extLst>
                </p:cNvPr>
                <p:cNvSpPr/>
                <p:nvPr/>
              </p:nvSpPr>
              <p:spPr>
                <a:xfrm>
                  <a:off x="12140596" y="3858434"/>
                  <a:ext cx="394645" cy="307976"/>
                </a:xfrm>
                <a:custGeom>
                  <a:avLst/>
                  <a:gdLst>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0136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109538 w 785813"/>
                    <a:gd name="connsiteY2" fmla="*/ 441561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9056 w 785813"/>
                    <a:gd name="connsiteY1" fmla="*/ 471064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6273 w 785813"/>
                    <a:gd name="connsiteY1" fmla="*/ 486832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6 h 700821"/>
                    <a:gd name="connsiteX1" fmla="*/ 62563 w 785813"/>
                    <a:gd name="connsiteY1" fmla="*/ 487760 h 700821"/>
                    <a:gd name="connsiteX2" fmla="*/ 91915 w 785813"/>
                    <a:gd name="connsiteY2" fmla="*/ 443416 h 700821"/>
                    <a:gd name="connsiteX3" fmla="*/ 192881 w 785813"/>
                    <a:gd name="connsiteY3" fmla="*/ 529667 h 700821"/>
                    <a:gd name="connsiteX4" fmla="*/ 204788 w 785813"/>
                    <a:gd name="connsiteY4" fmla="*/ 1030 h 700821"/>
                    <a:gd name="connsiteX5" fmla="*/ 290513 w 785813"/>
                    <a:gd name="connsiteY5" fmla="*/ 686830 h 700821"/>
                    <a:gd name="connsiteX6" fmla="*/ 447675 w 785813"/>
                    <a:gd name="connsiteY6" fmla="*/ 451086 h 700821"/>
                    <a:gd name="connsiteX7" fmla="*/ 581025 w 785813"/>
                    <a:gd name="connsiteY7" fmla="*/ 310592 h 700821"/>
                    <a:gd name="connsiteX8" fmla="*/ 745331 w 785813"/>
                    <a:gd name="connsiteY8" fmla="*/ 422511 h 700821"/>
                    <a:gd name="connsiteX9" fmla="*/ 785813 w 785813"/>
                    <a:gd name="connsiteY9" fmla="*/ 448705 h 700821"/>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288 h 700823"/>
                    <a:gd name="connsiteX1" fmla="*/ 62563 w 785813"/>
                    <a:gd name="connsiteY1" fmla="*/ 487762 h 700823"/>
                    <a:gd name="connsiteX2" fmla="*/ 88205 w 785813"/>
                    <a:gd name="connsiteY2" fmla="*/ 448983 h 700823"/>
                    <a:gd name="connsiteX3" fmla="*/ 192881 w 785813"/>
                    <a:gd name="connsiteY3" fmla="*/ 529669 h 700823"/>
                    <a:gd name="connsiteX4" fmla="*/ 204788 w 785813"/>
                    <a:gd name="connsiteY4" fmla="*/ 1032 h 700823"/>
                    <a:gd name="connsiteX5" fmla="*/ 290513 w 785813"/>
                    <a:gd name="connsiteY5" fmla="*/ 686832 h 700823"/>
                    <a:gd name="connsiteX6" fmla="*/ 447675 w 785813"/>
                    <a:gd name="connsiteY6" fmla="*/ 451088 h 700823"/>
                    <a:gd name="connsiteX7" fmla="*/ 581025 w 785813"/>
                    <a:gd name="connsiteY7" fmla="*/ 310594 h 700823"/>
                    <a:gd name="connsiteX8" fmla="*/ 745331 w 785813"/>
                    <a:gd name="connsiteY8" fmla="*/ 422513 h 700823"/>
                    <a:gd name="connsiteX9" fmla="*/ 785813 w 785813"/>
                    <a:gd name="connsiteY9" fmla="*/ 448707 h 700823"/>
                    <a:gd name="connsiteX0" fmla="*/ 0 w 785813"/>
                    <a:gd name="connsiteY0" fmla="*/ 527343 h 700878"/>
                    <a:gd name="connsiteX1" fmla="*/ 62563 w 785813"/>
                    <a:gd name="connsiteY1" fmla="*/ 487817 h 700878"/>
                    <a:gd name="connsiteX2" fmla="*/ 88205 w 785813"/>
                    <a:gd name="connsiteY2" fmla="*/ 449038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262 h 700797"/>
                    <a:gd name="connsiteX1" fmla="*/ 62563 w 785813"/>
                    <a:gd name="connsiteY1" fmla="*/ 487736 h 700797"/>
                    <a:gd name="connsiteX2" fmla="*/ 88205 w 785813"/>
                    <a:gd name="connsiteY2" fmla="*/ 448957 h 700797"/>
                    <a:gd name="connsiteX3" fmla="*/ 206794 w 785813"/>
                    <a:gd name="connsiteY3" fmla="*/ 525933 h 700797"/>
                    <a:gd name="connsiteX4" fmla="*/ 204788 w 785813"/>
                    <a:gd name="connsiteY4" fmla="*/ 1006 h 700797"/>
                    <a:gd name="connsiteX5" fmla="*/ 290513 w 785813"/>
                    <a:gd name="connsiteY5" fmla="*/ 686806 h 700797"/>
                    <a:gd name="connsiteX6" fmla="*/ 447675 w 785813"/>
                    <a:gd name="connsiteY6" fmla="*/ 451062 h 700797"/>
                    <a:gd name="connsiteX7" fmla="*/ 581025 w 785813"/>
                    <a:gd name="connsiteY7" fmla="*/ 310568 h 700797"/>
                    <a:gd name="connsiteX8" fmla="*/ 745331 w 785813"/>
                    <a:gd name="connsiteY8" fmla="*/ 422487 h 700797"/>
                    <a:gd name="connsiteX9" fmla="*/ 785813 w 785813"/>
                    <a:gd name="connsiteY9" fmla="*/ 448681 h 700797"/>
                    <a:gd name="connsiteX0" fmla="*/ 0 w 785813"/>
                    <a:gd name="connsiteY0" fmla="*/ 527247 h 700782"/>
                    <a:gd name="connsiteX1" fmla="*/ 62563 w 785813"/>
                    <a:gd name="connsiteY1" fmla="*/ 487721 h 700782"/>
                    <a:gd name="connsiteX2" fmla="*/ 88205 w 785813"/>
                    <a:gd name="connsiteY2" fmla="*/ 448942 h 700782"/>
                    <a:gd name="connsiteX3" fmla="*/ 206794 w 785813"/>
                    <a:gd name="connsiteY3" fmla="*/ 525918 h 700782"/>
                    <a:gd name="connsiteX4" fmla="*/ 204788 w 785813"/>
                    <a:gd name="connsiteY4" fmla="*/ 991 h 700782"/>
                    <a:gd name="connsiteX5" fmla="*/ 290513 w 785813"/>
                    <a:gd name="connsiteY5" fmla="*/ 686791 h 700782"/>
                    <a:gd name="connsiteX6" fmla="*/ 447675 w 785813"/>
                    <a:gd name="connsiteY6" fmla="*/ 451047 h 700782"/>
                    <a:gd name="connsiteX7" fmla="*/ 581025 w 785813"/>
                    <a:gd name="connsiteY7" fmla="*/ 310553 h 700782"/>
                    <a:gd name="connsiteX8" fmla="*/ 745331 w 785813"/>
                    <a:gd name="connsiteY8" fmla="*/ 422472 h 700782"/>
                    <a:gd name="connsiteX9" fmla="*/ 785813 w 785813"/>
                    <a:gd name="connsiteY9" fmla="*/ 448666 h 700782"/>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8111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43 h 700878"/>
                    <a:gd name="connsiteX1" fmla="*/ 62563 w 785813"/>
                    <a:gd name="connsiteY1" fmla="*/ 487817 h 700878"/>
                    <a:gd name="connsiteX2" fmla="*/ 91915 w 785813"/>
                    <a:gd name="connsiteY2" fmla="*/ 447184 h 700878"/>
                    <a:gd name="connsiteX3" fmla="*/ 206794 w 785813"/>
                    <a:gd name="connsiteY3" fmla="*/ 526014 h 700878"/>
                    <a:gd name="connsiteX4" fmla="*/ 204788 w 785813"/>
                    <a:gd name="connsiteY4" fmla="*/ 1087 h 700878"/>
                    <a:gd name="connsiteX5" fmla="*/ 290513 w 785813"/>
                    <a:gd name="connsiteY5" fmla="*/ 686887 h 700878"/>
                    <a:gd name="connsiteX6" fmla="*/ 447675 w 785813"/>
                    <a:gd name="connsiteY6" fmla="*/ 451143 h 700878"/>
                    <a:gd name="connsiteX7" fmla="*/ 581025 w 785813"/>
                    <a:gd name="connsiteY7" fmla="*/ 310649 h 700878"/>
                    <a:gd name="connsiteX8" fmla="*/ 745331 w 785813"/>
                    <a:gd name="connsiteY8" fmla="*/ 422568 h 700878"/>
                    <a:gd name="connsiteX9" fmla="*/ 785813 w 785813"/>
                    <a:gd name="connsiteY9" fmla="*/ 448762 h 700878"/>
                    <a:gd name="connsiteX0" fmla="*/ 0 w 785813"/>
                    <a:gd name="connsiteY0" fmla="*/ 527357 h 700892"/>
                    <a:gd name="connsiteX1" fmla="*/ 62563 w 785813"/>
                    <a:gd name="connsiteY1" fmla="*/ 487831 h 700892"/>
                    <a:gd name="connsiteX2" fmla="*/ 91915 w 785813"/>
                    <a:gd name="connsiteY2" fmla="*/ 447198 h 700892"/>
                    <a:gd name="connsiteX3" fmla="*/ 204011 w 785813"/>
                    <a:gd name="connsiteY3" fmla="*/ 525100 h 700892"/>
                    <a:gd name="connsiteX4" fmla="*/ 204788 w 785813"/>
                    <a:gd name="connsiteY4" fmla="*/ 1101 h 700892"/>
                    <a:gd name="connsiteX5" fmla="*/ 290513 w 785813"/>
                    <a:gd name="connsiteY5" fmla="*/ 686901 h 700892"/>
                    <a:gd name="connsiteX6" fmla="*/ 447675 w 785813"/>
                    <a:gd name="connsiteY6" fmla="*/ 451157 h 700892"/>
                    <a:gd name="connsiteX7" fmla="*/ 581025 w 785813"/>
                    <a:gd name="connsiteY7" fmla="*/ 310663 h 700892"/>
                    <a:gd name="connsiteX8" fmla="*/ 745331 w 785813"/>
                    <a:gd name="connsiteY8" fmla="*/ 422582 h 700892"/>
                    <a:gd name="connsiteX9" fmla="*/ 785813 w 785813"/>
                    <a:gd name="connsiteY9" fmla="*/ 448776 h 700892"/>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7305 h 700840"/>
                    <a:gd name="connsiteX1" fmla="*/ 62563 w 785813"/>
                    <a:gd name="connsiteY1" fmla="*/ 487779 h 700840"/>
                    <a:gd name="connsiteX2" fmla="*/ 91915 w 785813"/>
                    <a:gd name="connsiteY2" fmla="*/ 447146 h 700840"/>
                    <a:gd name="connsiteX3" fmla="*/ 204011 w 785813"/>
                    <a:gd name="connsiteY3" fmla="*/ 525048 h 700840"/>
                    <a:gd name="connsiteX4" fmla="*/ 204788 w 785813"/>
                    <a:gd name="connsiteY4" fmla="*/ 1049 h 700840"/>
                    <a:gd name="connsiteX5" fmla="*/ 290513 w 785813"/>
                    <a:gd name="connsiteY5" fmla="*/ 686849 h 700840"/>
                    <a:gd name="connsiteX6" fmla="*/ 447675 w 785813"/>
                    <a:gd name="connsiteY6" fmla="*/ 451105 h 700840"/>
                    <a:gd name="connsiteX7" fmla="*/ 581025 w 785813"/>
                    <a:gd name="connsiteY7" fmla="*/ 310611 h 700840"/>
                    <a:gd name="connsiteX8" fmla="*/ 745331 w 785813"/>
                    <a:gd name="connsiteY8" fmla="*/ 422530 h 700840"/>
                    <a:gd name="connsiteX9" fmla="*/ 785813 w 785813"/>
                    <a:gd name="connsiteY9" fmla="*/ 448724 h 700840"/>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99791"/>
                    <a:gd name="connsiteX1" fmla="*/ 62563 w 785813"/>
                    <a:gd name="connsiteY1" fmla="*/ 486730 h 699791"/>
                    <a:gd name="connsiteX2" fmla="*/ 91915 w 785813"/>
                    <a:gd name="connsiteY2" fmla="*/ 446097 h 699791"/>
                    <a:gd name="connsiteX3" fmla="*/ 204011 w 785813"/>
                    <a:gd name="connsiteY3" fmla="*/ 523999 h 699791"/>
                    <a:gd name="connsiteX4" fmla="*/ 204788 w 785813"/>
                    <a:gd name="connsiteY4" fmla="*/ 0 h 699791"/>
                    <a:gd name="connsiteX5" fmla="*/ 290513 w 785813"/>
                    <a:gd name="connsiteY5" fmla="*/ 685800 h 699791"/>
                    <a:gd name="connsiteX6" fmla="*/ 447675 w 785813"/>
                    <a:gd name="connsiteY6" fmla="*/ 450056 h 699791"/>
                    <a:gd name="connsiteX7" fmla="*/ 581025 w 785813"/>
                    <a:gd name="connsiteY7" fmla="*/ 309562 h 699791"/>
                    <a:gd name="connsiteX8" fmla="*/ 745331 w 785813"/>
                    <a:gd name="connsiteY8" fmla="*/ 421481 h 699791"/>
                    <a:gd name="connsiteX9" fmla="*/ 785813 w 785813"/>
                    <a:gd name="connsiteY9" fmla="*/ 447675 h 699791"/>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47675 w 785813"/>
                    <a:gd name="connsiteY6" fmla="*/ 450056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581025 w 785813"/>
                    <a:gd name="connsiteY7" fmla="*/ 309562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745331 w 785813"/>
                    <a:gd name="connsiteY8" fmla="*/ 421481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3794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85813"/>
                    <a:gd name="connsiteY0" fmla="*/ 526256 h 685800"/>
                    <a:gd name="connsiteX1" fmla="*/ 62563 w 785813"/>
                    <a:gd name="connsiteY1" fmla="*/ 486730 h 685800"/>
                    <a:gd name="connsiteX2" fmla="*/ 91915 w 785813"/>
                    <a:gd name="connsiteY2" fmla="*/ 446097 h 685800"/>
                    <a:gd name="connsiteX3" fmla="*/ 204011 w 785813"/>
                    <a:gd name="connsiteY3" fmla="*/ 523999 h 685800"/>
                    <a:gd name="connsiteX4" fmla="*/ 204788 w 785813"/>
                    <a:gd name="connsiteY4" fmla="*/ 0 h 685800"/>
                    <a:gd name="connsiteX5" fmla="*/ 290513 w 785813"/>
                    <a:gd name="connsiteY5" fmla="*/ 685800 h 685800"/>
                    <a:gd name="connsiteX6" fmla="*/ 481994 w 785813"/>
                    <a:gd name="connsiteY6" fmla="*/ 463042 h 685800"/>
                    <a:gd name="connsiteX7" fmla="*/ 603286 w 785813"/>
                    <a:gd name="connsiteY7" fmla="*/ 291939 h 685800"/>
                    <a:gd name="connsiteX8" fmla="*/ 693389 w 785813"/>
                    <a:gd name="connsiteY8" fmla="*/ 407568 h 685800"/>
                    <a:gd name="connsiteX9" fmla="*/ 785813 w 785813"/>
                    <a:gd name="connsiteY9" fmla="*/ 447675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52422"/>
                    <a:gd name="connsiteY0" fmla="*/ 526256 h 685800"/>
                    <a:gd name="connsiteX1" fmla="*/ 62563 w 752422"/>
                    <a:gd name="connsiteY1" fmla="*/ 486730 h 685800"/>
                    <a:gd name="connsiteX2" fmla="*/ 91915 w 752422"/>
                    <a:gd name="connsiteY2" fmla="*/ 446097 h 685800"/>
                    <a:gd name="connsiteX3" fmla="*/ 204011 w 752422"/>
                    <a:gd name="connsiteY3" fmla="*/ 523999 h 685800"/>
                    <a:gd name="connsiteX4" fmla="*/ 204788 w 752422"/>
                    <a:gd name="connsiteY4" fmla="*/ 0 h 685800"/>
                    <a:gd name="connsiteX5" fmla="*/ 290513 w 752422"/>
                    <a:gd name="connsiteY5" fmla="*/ 685800 h 685800"/>
                    <a:gd name="connsiteX6" fmla="*/ 481994 w 752422"/>
                    <a:gd name="connsiteY6" fmla="*/ 463042 h 685800"/>
                    <a:gd name="connsiteX7" fmla="*/ 603286 w 752422"/>
                    <a:gd name="connsiteY7" fmla="*/ 291939 h 685800"/>
                    <a:gd name="connsiteX8" fmla="*/ 693389 w 752422"/>
                    <a:gd name="connsiteY8" fmla="*/ 407568 h 685800"/>
                    <a:gd name="connsiteX9" fmla="*/ 752422 w 752422"/>
                    <a:gd name="connsiteY9" fmla="*/ 44582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26256 h 685800"/>
                    <a:gd name="connsiteX1" fmla="*/ 62563 w 791379"/>
                    <a:gd name="connsiteY1" fmla="*/ 486730 h 685800"/>
                    <a:gd name="connsiteX2" fmla="*/ 91915 w 791379"/>
                    <a:gd name="connsiteY2" fmla="*/ 446097 h 685800"/>
                    <a:gd name="connsiteX3" fmla="*/ 204011 w 791379"/>
                    <a:gd name="connsiteY3" fmla="*/ 523999 h 685800"/>
                    <a:gd name="connsiteX4" fmla="*/ 204788 w 791379"/>
                    <a:gd name="connsiteY4" fmla="*/ 0 h 685800"/>
                    <a:gd name="connsiteX5" fmla="*/ 290513 w 791379"/>
                    <a:gd name="connsiteY5" fmla="*/ 685800 h 685800"/>
                    <a:gd name="connsiteX6" fmla="*/ 481994 w 791379"/>
                    <a:gd name="connsiteY6" fmla="*/ 463042 h 685800"/>
                    <a:gd name="connsiteX7" fmla="*/ 603286 w 791379"/>
                    <a:gd name="connsiteY7" fmla="*/ 291939 h 685800"/>
                    <a:gd name="connsiteX8" fmla="*/ 693389 w 791379"/>
                    <a:gd name="connsiteY8" fmla="*/ 407568 h 685800"/>
                    <a:gd name="connsiteX9" fmla="*/ 791379 w 791379"/>
                    <a:gd name="connsiteY9" fmla="*/ 453240 h 685800"/>
                    <a:gd name="connsiteX0" fmla="*/ 0 w 791379"/>
                    <a:gd name="connsiteY0" fmla="*/ 585340 h 744884"/>
                    <a:gd name="connsiteX1" fmla="*/ 62563 w 791379"/>
                    <a:gd name="connsiteY1" fmla="*/ 545814 h 744884"/>
                    <a:gd name="connsiteX2" fmla="*/ 91915 w 791379"/>
                    <a:gd name="connsiteY2" fmla="*/ 505181 h 744884"/>
                    <a:gd name="connsiteX3" fmla="*/ 204011 w 791379"/>
                    <a:gd name="connsiteY3" fmla="*/ 583083 h 744884"/>
                    <a:gd name="connsiteX4" fmla="*/ 204788 w 791379"/>
                    <a:gd name="connsiteY4" fmla="*/ 59084 h 744884"/>
                    <a:gd name="connsiteX5" fmla="*/ 211293 w 791379"/>
                    <a:gd name="connsiteY5" fmla="*/ 89141 h 744884"/>
                    <a:gd name="connsiteX6" fmla="*/ 290513 w 791379"/>
                    <a:gd name="connsiteY6" fmla="*/ 744884 h 744884"/>
                    <a:gd name="connsiteX7" fmla="*/ 481994 w 791379"/>
                    <a:gd name="connsiteY7" fmla="*/ 522126 h 744884"/>
                    <a:gd name="connsiteX8" fmla="*/ 603286 w 791379"/>
                    <a:gd name="connsiteY8" fmla="*/ 351023 h 744884"/>
                    <a:gd name="connsiteX9" fmla="*/ 693389 w 791379"/>
                    <a:gd name="connsiteY9" fmla="*/ 466652 h 744884"/>
                    <a:gd name="connsiteX10" fmla="*/ 791379 w 791379"/>
                    <a:gd name="connsiteY10" fmla="*/ 512324 h 744884"/>
                    <a:gd name="connsiteX0" fmla="*/ 0 w 791379"/>
                    <a:gd name="connsiteY0" fmla="*/ 554003 h 713547"/>
                    <a:gd name="connsiteX1" fmla="*/ 62563 w 791379"/>
                    <a:gd name="connsiteY1" fmla="*/ 514477 h 713547"/>
                    <a:gd name="connsiteX2" fmla="*/ 91915 w 791379"/>
                    <a:gd name="connsiteY2" fmla="*/ 473844 h 713547"/>
                    <a:gd name="connsiteX3" fmla="*/ 204011 w 791379"/>
                    <a:gd name="connsiteY3" fmla="*/ 551746 h 713547"/>
                    <a:gd name="connsiteX4" fmla="*/ 207463 w 791379"/>
                    <a:gd name="connsiteY4" fmla="*/ 102636 h 713547"/>
                    <a:gd name="connsiteX5" fmla="*/ 211293 w 791379"/>
                    <a:gd name="connsiteY5" fmla="*/ 57804 h 713547"/>
                    <a:gd name="connsiteX6" fmla="*/ 290513 w 791379"/>
                    <a:gd name="connsiteY6" fmla="*/ 713547 h 713547"/>
                    <a:gd name="connsiteX7" fmla="*/ 481994 w 791379"/>
                    <a:gd name="connsiteY7" fmla="*/ 490789 h 713547"/>
                    <a:gd name="connsiteX8" fmla="*/ 603286 w 791379"/>
                    <a:gd name="connsiteY8" fmla="*/ 319686 h 713547"/>
                    <a:gd name="connsiteX9" fmla="*/ 693389 w 791379"/>
                    <a:gd name="connsiteY9" fmla="*/ 435315 h 713547"/>
                    <a:gd name="connsiteX10" fmla="*/ 791379 w 791379"/>
                    <a:gd name="connsiteY10" fmla="*/ 480987 h 713547"/>
                    <a:gd name="connsiteX0" fmla="*/ 0 w 791379"/>
                    <a:gd name="connsiteY0" fmla="*/ 541094 h 700638"/>
                    <a:gd name="connsiteX1" fmla="*/ 62563 w 791379"/>
                    <a:gd name="connsiteY1" fmla="*/ 501568 h 700638"/>
                    <a:gd name="connsiteX2" fmla="*/ 91915 w 791379"/>
                    <a:gd name="connsiteY2" fmla="*/ 460935 h 700638"/>
                    <a:gd name="connsiteX3" fmla="*/ 204011 w 791379"/>
                    <a:gd name="connsiteY3" fmla="*/ 538837 h 700638"/>
                    <a:gd name="connsiteX4" fmla="*/ 207463 w 791379"/>
                    <a:gd name="connsiteY4" fmla="*/ 89727 h 700638"/>
                    <a:gd name="connsiteX5" fmla="*/ 211293 w 791379"/>
                    <a:gd name="connsiteY5" fmla="*/ 44895 h 700638"/>
                    <a:gd name="connsiteX6" fmla="*/ 290513 w 791379"/>
                    <a:gd name="connsiteY6" fmla="*/ 700638 h 700638"/>
                    <a:gd name="connsiteX7" fmla="*/ 481994 w 791379"/>
                    <a:gd name="connsiteY7" fmla="*/ 477880 h 700638"/>
                    <a:gd name="connsiteX8" fmla="*/ 603286 w 791379"/>
                    <a:gd name="connsiteY8" fmla="*/ 306777 h 700638"/>
                    <a:gd name="connsiteX9" fmla="*/ 693389 w 791379"/>
                    <a:gd name="connsiteY9" fmla="*/ 422406 h 700638"/>
                    <a:gd name="connsiteX10" fmla="*/ 791379 w 791379"/>
                    <a:gd name="connsiteY10" fmla="*/ 468078 h 700638"/>
                    <a:gd name="connsiteX0" fmla="*/ 0 w 791379"/>
                    <a:gd name="connsiteY0" fmla="*/ 506900 h 666444"/>
                    <a:gd name="connsiteX1" fmla="*/ 62563 w 791379"/>
                    <a:gd name="connsiteY1" fmla="*/ 467374 h 666444"/>
                    <a:gd name="connsiteX2" fmla="*/ 91915 w 791379"/>
                    <a:gd name="connsiteY2" fmla="*/ 426741 h 666444"/>
                    <a:gd name="connsiteX3" fmla="*/ 204011 w 791379"/>
                    <a:gd name="connsiteY3" fmla="*/ 504643 h 666444"/>
                    <a:gd name="connsiteX4" fmla="*/ 207463 w 791379"/>
                    <a:gd name="connsiteY4" fmla="*/ 55533 h 666444"/>
                    <a:gd name="connsiteX5" fmla="*/ 218425 w 791379"/>
                    <a:gd name="connsiteY5" fmla="*/ 56169 h 666444"/>
                    <a:gd name="connsiteX6" fmla="*/ 290513 w 791379"/>
                    <a:gd name="connsiteY6" fmla="*/ 666444 h 666444"/>
                    <a:gd name="connsiteX7" fmla="*/ 481994 w 791379"/>
                    <a:gd name="connsiteY7" fmla="*/ 443686 h 666444"/>
                    <a:gd name="connsiteX8" fmla="*/ 603286 w 791379"/>
                    <a:gd name="connsiteY8" fmla="*/ 272583 h 666444"/>
                    <a:gd name="connsiteX9" fmla="*/ 693389 w 791379"/>
                    <a:gd name="connsiteY9" fmla="*/ 388212 h 666444"/>
                    <a:gd name="connsiteX10" fmla="*/ 791379 w 791379"/>
                    <a:gd name="connsiteY10" fmla="*/ 433884 h 666444"/>
                    <a:gd name="connsiteX0" fmla="*/ 0 w 791379"/>
                    <a:gd name="connsiteY0" fmla="*/ 489672 h 649216"/>
                    <a:gd name="connsiteX1" fmla="*/ 62563 w 791379"/>
                    <a:gd name="connsiteY1" fmla="*/ 450146 h 649216"/>
                    <a:gd name="connsiteX2" fmla="*/ 91915 w 791379"/>
                    <a:gd name="connsiteY2" fmla="*/ 409513 h 649216"/>
                    <a:gd name="connsiteX3" fmla="*/ 204011 w 791379"/>
                    <a:gd name="connsiteY3" fmla="*/ 487415 h 649216"/>
                    <a:gd name="connsiteX4" fmla="*/ 207463 w 791379"/>
                    <a:gd name="connsiteY4" fmla="*/ 38305 h 649216"/>
                    <a:gd name="connsiteX5" fmla="*/ 218425 w 791379"/>
                    <a:gd name="connsiteY5" fmla="*/ 38941 h 649216"/>
                    <a:gd name="connsiteX6" fmla="*/ 290513 w 791379"/>
                    <a:gd name="connsiteY6" fmla="*/ 649216 h 649216"/>
                    <a:gd name="connsiteX7" fmla="*/ 481994 w 791379"/>
                    <a:gd name="connsiteY7" fmla="*/ 426458 h 649216"/>
                    <a:gd name="connsiteX8" fmla="*/ 603286 w 791379"/>
                    <a:gd name="connsiteY8" fmla="*/ 255355 h 649216"/>
                    <a:gd name="connsiteX9" fmla="*/ 693389 w 791379"/>
                    <a:gd name="connsiteY9" fmla="*/ 370984 h 649216"/>
                    <a:gd name="connsiteX10" fmla="*/ 791379 w 791379"/>
                    <a:gd name="connsiteY10" fmla="*/ 416656 h 649216"/>
                    <a:gd name="connsiteX0" fmla="*/ 0 w 791379"/>
                    <a:gd name="connsiteY0" fmla="*/ 489672 h 665434"/>
                    <a:gd name="connsiteX1" fmla="*/ 62563 w 791379"/>
                    <a:gd name="connsiteY1" fmla="*/ 450146 h 665434"/>
                    <a:gd name="connsiteX2" fmla="*/ 91915 w 791379"/>
                    <a:gd name="connsiteY2" fmla="*/ 409513 h 665434"/>
                    <a:gd name="connsiteX3" fmla="*/ 204011 w 791379"/>
                    <a:gd name="connsiteY3" fmla="*/ 487415 h 665434"/>
                    <a:gd name="connsiteX4" fmla="*/ 207463 w 791379"/>
                    <a:gd name="connsiteY4" fmla="*/ 38305 h 665434"/>
                    <a:gd name="connsiteX5" fmla="*/ 218425 w 791379"/>
                    <a:gd name="connsiteY5" fmla="*/ 38941 h 665434"/>
                    <a:gd name="connsiteX6" fmla="*/ 267460 w 791379"/>
                    <a:gd name="connsiteY6" fmla="*/ 580102 h 665434"/>
                    <a:gd name="connsiteX7" fmla="*/ 290513 w 791379"/>
                    <a:gd name="connsiteY7" fmla="*/ 649216 h 665434"/>
                    <a:gd name="connsiteX8" fmla="*/ 481994 w 791379"/>
                    <a:gd name="connsiteY8" fmla="*/ 426458 h 665434"/>
                    <a:gd name="connsiteX9" fmla="*/ 603286 w 791379"/>
                    <a:gd name="connsiteY9" fmla="*/ 255355 h 665434"/>
                    <a:gd name="connsiteX10" fmla="*/ 693389 w 791379"/>
                    <a:gd name="connsiteY10" fmla="*/ 370984 h 665434"/>
                    <a:gd name="connsiteX11" fmla="*/ 791379 w 791379"/>
                    <a:gd name="connsiteY11" fmla="*/ 416656 h 665434"/>
                    <a:gd name="connsiteX0" fmla="*/ 0 w 791379"/>
                    <a:gd name="connsiteY0" fmla="*/ 489672 h 664647"/>
                    <a:gd name="connsiteX1" fmla="*/ 62563 w 791379"/>
                    <a:gd name="connsiteY1" fmla="*/ 450146 h 664647"/>
                    <a:gd name="connsiteX2" fmla="*/ 91915 w 791379"/>
                    <a:gd name="connsiteY2" fmla="*/ 409513 h 664647"/>
                    <a:gd name="connsiteX3" fmla="*/ 204011 w 791379"/>
                    <a:gd name="connsiteY3" fmla="*/ 487415 h 664647"/>
                    <a:gd name="connsiteX4" fmla="*/ 207463 w 791379"/>
                    <a:gd name="connsiteY4" fmla="*/ 38305 h 664647"/>
                    <a:gd name="connsiteX5" fmla="*/ 218425 w 791379"/>
                    <a:gd name="connsiteY5" fmla="*/ 38941 h 664647"/>
                    <a:gd name="connsiteX6" fmla="*/ 275484 w 791379"/>
                    <a:gd name="connsiteY6" fmla="*/ 577428 h 664647"/>
                    <a:gd name="connsiteX7" fmla="*/ 290513 w 791379"/>
                    <a:gd name="connsiteY7" fmla="*/ 649216 h 664647"/>
                    <a:gd name="connsiteX8" fmla="*/ 481994 w 791379"/>
                    <a:gd name="connsiteY8" fmla="*/ 426458 h 664647"/>
                    <a:gd name="connsiteX9" fmla="*/ 603286 w 791379"/>
                    <a:gd name="connsiteY9" fmla="*/ 255355 h 664647"/>
                    <a:gd name="connsiteX10" fmla="*/ 693389 w 791379"/>
                    <a:gd name="connsiteY10" fmla="*/ 370984 h 664647"/>
                    <a:gd name="connsiteX11" fmla="*/ 791379 w 791379"/>
                    <a:gd name="connsiteY11" fmla="*/ 416656 h 664647"/>
                    <a:gd name="connsiteX0" fmla="*/ 0 w 791379"/>
                    <a:gd name="connsiteY0" fmla="*/ 489672 h 658593"/>
                    <a:gd name="connsiteX1" fmla="*/ 62563 w 791379"/>
                    <a:gd name="connsiteY1" fmla="*/ 450146 h 658593"/>
                    <a:gd name="connsiteX2" fmla="*/ 91915 w 791379"/>
                    <a:gd name="connsiteY2" fmla="*/ 409513 h 658593"/>
                    <a:gd name="connsiteX3" fmla="*/ 204011 w 791379"/>
                    <a:gd name="connsiteY3" fmla="*/ 487415 h 658593"/>
                    <a:gd name="connsiteX4" fmla="*/ 207463 w 791379"/>
                    <a:gd name="connsiteY4" fmla="*/ 38305 h 658593"/>
                    <a:gd name="connsiteX5" fmla="*/ 218425 w 791379"/>
                    <a:gd name="connsiteY5" fmla="*/ 38941 h 658593"/>
                    <a:gd name="connsiteX6" fmla="*/ 275484 w 791379"/>
                    <a:gd name="connsiteY6" fmla="*/ 577428 h 658593"/>
                    <a:gd name="connsiteX7" fmla="*/ 290513 w 791379"/>
                    <a:gd name="connsiteY7" fmla="*/ 649216 h 658593"/>
                    <a:gd name="connsiteX8" fmla="*/ 481994 w 791379"/>
                    <a:gd name="connsiteY8" fmla="*/ 426458 h 658593"/>
                    <a:gd name="connsiteX9" fmla="*/ 603286 w 791379"/>
                    <a:gd name="connsiteY9" fmla="*/ 255355 h 658593"/>
                    <a:gd name="connsiteX10" fmla="*/ 693389 w 791379"/>
                    <a:gd name="connsiteY10" fmla="*/ 370984 h 658593"/>
                    <a:gd name="connsiteX11" fmla="*/ 791379 w 791379"/>
                    <a:gd name="connsiteY11" fmla="*/ 416656 h 658593"/>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3191"/>
                    <a:gd name="connsiteX1" fmla="*/ 62563 w 791379"/>
                    <a:gd name="connsiteY1" fmla="*/ 450146 h 623191"/>
                    <a:gd name="connsiteX2" fmla="*/ 91915 w 791379"/>
                    <a:gd name="connsiteY2" fmla="*/ 409513 h 623191"/>
                    <a:gd name="connsiteX3" fmla="*/ 204011 w 791379"/>
                    <a:gd name="connsiteY3" fmla="*/ 487415 h 623191"/>
                    <a:gd name="connsiteX4" fmla="*/ 207463 w 791379"/>
                    <a:gd name="connsiteY4" fmla="*/ 38305 h 623191"/>
                    <a:gd name="connsiteX5" fmla="*/ 218425 w 791379"/>
                    <a:gd name="connsiteY5" fmla="*/ 38941 h 623191"/>
                    <a:gd name="connsiteX6" fmla="*/ 275484 w 791379"/>
                    <a:gd name="connsiteY6" fmla="*/ 577428 h 623191"/>
                    <a:gd name="connsiteX7" fmla="*/ 309235 w 791379"/>
                    <a:gd name="connsiteY7" fmla="*/ 597507 h 623191"/>
                    <a:gd name="connsiteX8" fmla="*/ 481994 w 791379"/>
                    <a:gd name="connsiteY8" fmla="*/ 426458 h 623191"/>
                    <a:gd name="connsiteX9" fmla="*/ 603286 w 791379"/>
                    <a:gd name="connsiteY9" fmla="*/ 255355 h 623191"/>
                    <a:gd name="connsiteX10" fmla="*/ 693389 w 791379"/>
                    <a:gd name="connsiteY10" fmla="*/ 370984 h 623191"/>
                    <a:gd name="connsiteX11" fmla="*/ 791379 w 791379"/>
                    <a:gd name="connsiteY11" fmla="*/ 416656 h 623191"/>
                    <a:gd name="connsiteX0" fmla="*/ 0 w 791379"/>
                    <a:gd name="connsiteY0" fmla="*/ 489672 h 627575"/>
                    <a:gd name="connsiteX1" fmla="*/ 62563 w 791379"/>
                    <a:gd name="connsiteY1" fmla="*/ 450146 h 627575"/>
                    <a:gd name="connsiteX2" fmla="*/ 91915 w 791379"/>
                    <a:gd name="connsiteY2" fmla="*/ 409513 h 627575"/>
                    <a:gd name="connsiteX3" fmla="*/ 204011 w 791379"/>
                    <a:gd name="connsiteY3" fmla="*/ 487415 h 627575"/>
                    <a:gd name="connsiteX4" fmla="*/ 207463 w 791379"/>
                    <a:gd name="connsiteY4" fmla="*/ 38305 h 627575"/>
                    <a:gd name="connsiteX5" fmla="*/ 218425 w 791379"/>
                    <a:gd name="connsiteY5" fmla="*/ 38941 h 627575"/>
                    <a:gd name="connsiteX6" fmla="*/ 275484 w 791379"/>
                    <a:gd name="connsiteY6" fmla="*/ 577428 h 627575"/>
                    <a:gd name="connsiteX7" fmla="*/ 309235 w 791379"/>
                    <a:gd name="connsiteY7" fmla="*/ 597507 h 627575"/>
                    <a:gd name="connsiteX8" fmla="*/ 481994 w 791379"/>
                    <a:gd name="connsiteY8" fmla="*/ 426458 h 627575"/>
                    <a:gd name="connsiteX9" fmla="*/ 603286 w 791379"/>
                    <a:gd name="connsiteY9" fmla="*/ 255355 h 627575"/>
                    <a:gd name="connsiteX10" fmla="*/ 693389 w 791379"/>
                    <a:gd name="connsiteY10" fmla="*/ 370984 h 627575"/>
                    <a:gd name="connsiteX11" fmla="*/ 791379 w 791379"/>
                    <a:gd name="connsiteY11" fmla="*/ 416656 h 627575"/>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1994 w 791379"/>
                    <a:gd name="connsiteY8" fmla="*/ 42645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204011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18425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07463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9672 h 621933"/>
                    <a:gd name="connsiteX1" fmla="*/ 62563 w 791379"/>
                    <a:gd name="connsiteY1" fmla="*/ 450146 h 621933"/>
                    <a:gd name="connsiteX2" fmla="*/ 91915 w 791379"/>
                    <a:gd name="connsiteY2" fmla="*/ 409513 h 621933"/>
                    <a:gd name="connsiteX3" fmla="*/ 195987 w 791379"/>
                    <a:gd name="connsiteY3" fmla="*/ 487415 h 621933"/>
                    <a:gd name="connsiteX4" fmla="*/ 212812 w 791379"/>
                    <a:gd name="connsiteY4" fmla="*/ 38305 h 621933"/>
                    <a:gd name="connsiteX5" fmla="*/ 229123 w 791379"/>
                    <a:gd name="connsiteY5" fmla="*/ 38941 h 621933"/>
                    <a:gd name="connsiteX6" fmla="*/ 275484 w 791379"/>
                    <a:gd name="connsiteY6" fmla="*/ 577428 h 621933"/>
                    <a:gd name="connsiteX7" fmla="*/ 308343 w 791379"/>
                    <a:gd name="connsiteY7" fmla="*/ 585917 h 621933"/>
                    <a:gd name="connsiteX8" fmla="*/ 480211 w 791379"/>
                    <a:gd name="connsiteY8" fmla="*/ 420218 h 621933"/>
                    <a:gd name="connsiteX9" fmla="*/ 603286 w 791379"/>
                    <a:gd name="connsiteY9" fmla="*/ 255355 h 621933"/>
                    <a:gd name="connsiteX10" fmla="*/ 693389 w 791379"/>
                    <a:gd name="connsiteY10" fmla="*/ 370984 h 621933"/>
                    <a:gd name="connsiteX11" fmla="*/ 791379 w 791379"/>
                    <a:gd name="connsiteY11" fmla="*/ 416656 h 62193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29123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8002 h 620263"/>
                    <a:gd name="connsiteX1" fmla="*/ 62563 w 791379"/>
                    <a:gd name="connsiteY1" fmla="*/ 448476 h 620263"/>
                    <a:gd name="connsiteX2" fmla="*/ 91915 w 791379"/>
                    <a:gd name="connsiteY2" fmla="*/ 407843 h 620263"/>
                    <a:gd name="connsiteX3" fmla="*/ 195987 w 791379"/>
                    <a:gd name="connsiteY3" fmla="*/ 485745 h 620263"/>
                    <a:gd name="connsiteX4" fmla="*/ 212812 w 791379"/>
                    <a:gd name="connsiteY4" fmla="*/ 36635 h 620263"/>
                    <a:gd name="connsiteX5" fmla="*/ 231798 w 791379"/>
                    <a:gd name="connsiteY5" fmla="*/ 37271 h 620263"/>
                    <a:gd name="connsiteX6" fmla="*/ 275484 w 791379"/>
                    <a:gd name="connsiteY6" fmla="*/ 575758 h 620263"/>
                    <a:gd name="connsiteX7" fmla="*/ 308343 w 791379"/>
                    <a:gd name="connsiteY7" fmla="*/ 584247 h 620263"/>
                    <a:gd name="connsiteX8" fmla="*/ 480211 w 791379"/>
                    <a:gd name="connsiteY8" fmla="*/ 418548 h 620263"/>
                    <a:gd name="connsiteX9" fmla="*/ 603286 w 791379"/>
                    <a:gd name="connsiteY9" fmla="*/ 253685 h 620263"/>
                    <a:gd name="connsiteX10" fmla="*/ 693389 w 791379"/>
                    <a:gd name="connsiteY10" fmla="*/ 369314 h 620263"/>
                    <a:gd name="connsiteX11" fmla="*/ 791379 w 791379"/>
                    <a:gd name="connsiteY11" fmla="*/ 414986 h 620263"/>
                    <a:gd name="connsiteX0" fmla="*/ 0 w 791379"/>
                    <a:gd name="connsiteY0" fmla="*/ 484082 h 616343"/>
                    <a:gd name="connsiteX1" fmla="*/ 62563 w 791379"/>
                    <a:gd name="connsiteY1" fmla="*/ 444556 h 616343"/>
                    <a:gd name="connsiteX2" fmla="*/ 91915 w 791379"/>
                    <a:gd name="connsiteY2" fmla="*/ 403923 h 616343"/>
                    <a:gd name="connsiteX3" fmla="*/ 195987 w 791379"/>
                    <a:gd name="connsiteY3" fmla="*/ 481825 h 616343"/>
                    <a:gd name="connsiteX4" fmla="*/ 212812 w 791379"/>
                    <a:gd name="connsiteY4" fmla="*/ 32715 h 616343"/>
                    <a:gd name="connsiteX5" fmla="*/ 231798 w 791379"/>
                    <a:gd name="connsiteY5" fmla="*/ 33351 h 616343"/>
                    <a:gd name="connsiteX6" fmla="*/ 275484 w 791379"/>
                    <a:gd name="connsiteY6" fmla="*/ 571838 h 616343"/>
                    <a:gd name="connsiteX7" fmla="*/ 308343 w 791379"/>
                    <a:gd name="connsiteY7" fmla="*/ 580327 h 616343"/>
                    <a:gd name="connsiteX8" fmla="*/ 480211 w 791379"/>
                    <a:gd name="connsiteY8" fmla="*/ 414628 h 616343"/>
                    <a:gd name="connsiteX9" fmla="*/ 603286 w 791379"/>
                    <a:gd name="connsiteY9" fmla="*/ 249765 h 616343"/>
                    <a:gd name="connsiteX10" fmla="*/ 693389 w 791379"/>
                    <a:gd name="connsiteY10" fmla="*/ 365394 h 616343"/>
                    <a:gd name="connsiteX11" fmla="*/ 791379 w 791379"/>
                    <a:gd name="connsiteY11" fmla="*/ 411066 h 616343"/>
                    <a:gd name="connsiteX0" fmla="*/ 0 w 791379"/>
                    <a:gd name="connsiteY0" fmla="*/ 486297 h 618558"/>
                    <a:gd name="connsiteX1" fmla="*/ 62563 w 791379"/>
                    <a:gd name="connsiteY1" fmla="*/ 446771 h 618558"/>
                    <a:gd name="connsiteX2" fmla="*/ 91915 w 791379"/>
                    <a:gd name="connsiteY2" fmla="*/ 406138 h 618558"/>
                    <a:gd name="connsiteX3" fmla="*/ 195987 w 791379"/>
                    <a:gd name="connsiteY3" fmla="*/ 484040 h 618558"/>
                    <a:gd name="connsiteX4" fmla="*/ 212812 w 791379"/>
                    <a:gd name="connsiteY4" fmla="*/ 34930 h 618558"/>
                    <a:gd name="connsiteX5" fmla="*/ 231798 w 791379"/>
                    <a:gd name="connsiteY5" fmla="*/ 35566 h 618558"/>
                    <a:gd name="connsiteX6" fmla="*/ 275484 w 791379"/>
                    <a:gd name="connsiteY6" fmla="*/ 574053 h 618558"/>
                    <a:gd name="connsiteX7" fmla="*/ 308343 w 791379"/>
                    <a:gd name="connsiteY7" fmla="*/ 582542 h 618558"/>
                    <a:gd name="connsiteX8" fmla="*/ 480211 w 791379"/>
                    <a:gd name="connsiteY8" fmla="*/ 416843 h 618558"/>
                    <a:gd name="connsiteX9" fmla="*/ 603286 w 791379"/>
                    <a:gd name="connsiteY9" fmla="*/ 251980 h 618558"/>
                    <a:gd name="connsiteX10" fmla="*/ 693389 w 791379"/>
                    <a:gd name="connsiteY10" fmla="*/ 367609 h 618558"/>
                    <a:gd name="connsiteX11" fmla="*/ 791379 w 791379"/>
                    <a:gd name="connsiteY11" fmla="*/ 413281 h 618558"/>
                    <a:gd name="connsiteX0" fmla="*/ 0 w 791379"/>
                    <a:gd name="connsiteY0" fmla="*/ 486297 h 617583"/>
                    <a:gd name="connsiteX1" fmla="*/ 62563 w 791379"/>
                    <a:gd name="connsiteY1" fmla="*/ 446771 h 617583"/>
                    <a:gd name="connsiteX2" fmla="*/ 91915 w 791379"/>
                    <a:gd name="connsiteY2" fmla="*/ 406138 h 617583"/>
                    <a:gd name="connsiteX3" fmla="*/ 195987 w 791379"/>
                    <a:gd name="connsiteY3" fmla="*/ 484040 h 617583"/>
                    <a:gd name="connsiteX4" fmla="*/ 212812 w 791379"/>
                    <a:gd name="connsiteY4" fmla="*/ 34930 h 617583"/>
                    <a:gd name="connsiteX5" fmla="*/ 231798 w 791379"/>
                    <a:gd name="connsiteY5" fmla="*/ 35566 h 617583"/>
                    <a:gd name="connsiteX6" fmla="*/ 279942 w 791379"/>
                    <a:gd name="connsiteY6" fmla="*/ 572270 h 617583"/>
                    <a:gd name="connsiteX7" fmla="*/ 308343 w 791379"/>
                    <a:gd name="connsiteY7" fmla="*/ 582542 h 617583"/>
                    <a:gd name="connsiteX8" fmla="*/ 480211 w 791379"/>
                    <a:gd name="connsiteY8" fmla="*/ 416843 h 617583"/>
                    <a:gd name="connsiteX9" fmla="*/ 603286 w 791379"/>
                    <a:gd name="connsiteY9" fmla="*/ 251980 h 617583"/>
                    <a:gd name="connsiteX10" fmla="*/ 693389 w 791379"/>
                    <a:gd name="connsiteY10" fmla="*/ 367609 h 617583"/>
                    <a:gd name="connsiteX11" fmla="*/ 791379 w 791379"/>
                    <a:gd name="connsiteY11" fmla="*/ 413281 h 6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379" h="617583">
                      <a:moveTo>
                        <a:pt x="0" y="486297"/>
                      </a:moveTo>
                      <a:cubicBezTo>
                        <a:pt x="25399" y="486200"/>
                        <a:pt x="40751" y="485019"/>
                        <a:pt x="62563" y="446771"/>
                      </a:cubicBezTo>
                      <a:cubicBezTo>
                        <a:pt x="73244" y="426146"/>
                        <a:pt x="71587" y="408120"/>
                        <a:pt x="91915" y="406138"/>
                      </a:cubicBezTo>
                      <a:cubicBezTo>
                        <a:pt x="118735" y="403228"/>
                        <a:pt x="142855" y="528863"/>
                        <a:pt x="195987" y="484040"/>
                      </a:cubicBezTo>
                      <a:cubicBezTo>
                        <a:pt x="225606" y="441712"/>
                        <a:pt x="205815" y="120194"/>
                        <a:pt x="212812" y="34930"/>
                      </a:cubicBezTo>
                      <a:cubicBezTo>
                        <a:pt x="211352" y="11447"/>
                        <a:pt x="226425" y="-30591"/>
                        <a:pt x="231798" y="35566"/>
                      </a:cubicBezTo>
                      <a:cubicBezTo>
                        <a:pt x="241797" y="125865"/>
                        <a:pt x="267927" y="470558"/>
                        <a:pt x="279942" y="572270"/>
                      </a:cubicBezTo>
                      <a:cubicBezTo>
                        <a:pt x="285717" y="641887"/>
                        <a:pt x="304682" y="619739"/>
                        <a:pt x="308343" y="582542"/>
                      </a:cubicBezTo>
                      <a:cubicBezTo>
                        <a:pt x="326320" y="385074"/>
                        <a:pt x="431054" y="471937"/>
                        <a:pt x="480211" y="416843"/>
                      </a:cubicBezTo>
                      <a:cubicBezTo>
                        <a:pt x="529368" y="361749"/>
                        <a:pt x="567756" y="260186"/>
                        <a:pt x="603286" y="251980"/>
                      </a:cubicBezTo>
                      <a:cubicBezTo>
                        <a:pt x="638816" y="243774"/>
                        <a:pt x="659258" y="344590"/>
                        <a:pt x="693389" y="367609"/>
                      </a:cubicBezTo>
                      <a:cubicBezTo>
                        <a:pt x="726593" y="396193"/>
                        <a:pt x="757594" y="408910"/>
                        <a:pt x="791379" y="413281"/>
                      </a:cubicBezTo>
                    </a:path>
                  </a:pathLst>
                </a:custGeom>
                <a:noFill/>
                <a:ln w="15875">
                  <a:gradFill>
                    <a:gsLst>
                      <a:gs pos="23000">
                        <a:schemeClr val="accent3"/>
                      </a:gs>
                      <a:gs pos="0">
                        <a:schemeClr val="bg1">
                          <a:alpha val="0"/>
                        </a:schemeClr>
                      </a:gs>
                      <a:gs pos="100000">
                        <a:schemeClr val="accent3"/>
                      </a:gs>
                    </a:gsLst>
                    <a:lin ang="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35">
                  <a:extLst>
                    <a:ext uri="{FF2B5EF4-FFF2-40B4-BE49-F238E27FC236}">
                      <a16:creationId xmlns:a16="http://schemas.microsoft.com/office/drawing/2014/main" id="{AC51350A-13CD-DCD8-82B4-1872A2D595B2}"/>
                    </a:ext>
                  </a:extLst>
                </p:cNvPr>
                <p:cNvSpPr/>
                <p:nvPr/>
              </p:nvSpPr>
              <p:spPr>
                <a:xfrm>
                  <a:off x="11505753" y="4304075"/>
                  <a:ext cx="180803" cy="1808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ross 36">
                  <a:extLst>
                    <a:ext uri="{FF2B5EF4-FFF2-40B4-BE49-F238E27FC236}">
                      <a16:creationId xmlns:a16="http://schemas.microsoft.com/office/drawing/2014/main" id="{E84B9D4E-BE00-742E-18A7-C324C612C0AD}"/>
                    </a:ext>
                  </a:extLst>
                </p:cNvPr>
                <p:cNvSpPr/>
                <p:nvPr/>
              </p:nvSpPr>
              <p:spPr>
                <a:xfrm>
                  <a:off x="11535888" y="4334209"/>
                  <a:ext cx="120536" cy="120536"/>
                </a:xfrm>
                <a:prstGeom prst="plus">
                  <a:avLst>
                    <a:gd name="adj" fmla="val 363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50">
                  <a:extLst>
                    <a:ext uri="{FF2B5EF4-FFF2-40B4-BE49-F238E27FC236}">
                      <a16:creationId xmlns:a16="http://schemas.microsoft.com/office/drawing/2014/main" id="{E75919B1-92CB-3E94-B6C6-21B1258DCB04}"/>
                    </a:ext>
                  </a:extLst>
                </p:cNvPr>
                <p:cNvSpPr/>
                <p:nvPr/>
              </p:nvSpPr>
              <p:spPr>
                <a:xfrm>
                  <a:off x="11745842" y="4314812"/>
                  <a:ext cx="43935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47">
                  <a:extLst>
                    <a:ext uri="{FF2B5EF4-FFF2-40B4-BE49-F238E27FC236}">
                      <a16:creationId xmlns:a16="http://schemas.microsoft.com/office/drawing/2014/main" id="{D3EC3B08-BE71-3053-E119-4776D00AD8A0}"/>
                    </a:ext>
                  </a:extLst>
                </p:cNvPr>
                <p:cNvSpPr/>
                <p:nvPr/>
              </p:nvSpPr>
              <p:spPr>
                <a:xfrm>
                  <a:off x="12244484" y="4314810"/>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44">
                  <a:extLst>
                    <a:ext uri="{FF2B5EF4-FFF2-40B4-BE49-F238E27FC236}">
                      <a16:creationId xmlns:a16="http://schemas.microsoft.com/office/drawing/2014/main" id="{A024AF75-1539-8C06-117C-9D3E72DE3CB7}"/>
                    </a:ext>
                  </a:extLst>
                </p:cNvPr>
                <p:cNvSpPr/>
                <p:nvPr/>
              </p:nvSpPr>
              <p:spPr>
                <a:xfrm>
                  <a:off x="11745842" y="4399539"/>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41">
                  <a:extLst>
                    <a:ext uri="{FF2B5EF4-FFF2-40B4-BE49-F238E27FC236}">
                      <a16:creationId xmlns:a16="http://schemas.microsoft.com/office/drawing/2014/main" id="{F395B4BB-7840-AF16-0188-7C787F93BDAC}"/>
                    </a:ext>
                  </a:extLst>
                </p:cNvPr>
                <p:cNvSpPr/>
                <p:nvPr/>
              </p:nvSpPr>
              <p:spPr>
                <a:xfrm>
                  <a:off x="12030922" y="4398532"/>
                  <a:ext cx="239624" cy="552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Shape 128">
                  <a:extLst>
                    <a:ext uri="{FF2B5EF4-FFF2-40B4-BE49-F238E27FC236}">
                      <a16:creationId xmlns:a16="http://schemas.microsoft.com/office/drawing/2014/main" id="{165D4E96-84C8-B989-D7FD-F1638D07BFBD}"/>
                    </a:ext>
                  </a:extLst>
                </p:cNvPr>
                <p:cNvSpPr/>
                <p:nvPr/>
              </p:nvSpPr>
              <p:spPr>
                <a:xfrm>
                  <a:off x="11772627" y="4331149"/>
                  <a:ext cx="686368" cy="105236"/>
                </a:xfrm>
                <a:custGeom>
                  <a:avLst/>
                  <a:gdLst>
                    <a:gd name="connsiteX0" fmla="*/ 153859 w 686368"/>
                    <a:gd name="connsiteY0" fmla="*/ 84729 h 105236"/>
                    <a:gd name="connsiteX1" fmla="*/ 183481 w 686368"/>
                    <a:gd name="connsiteY1" fmla="*/ 84729 h 105236"/>
                    <a:gd name="connsiteX2" fmla="*/ 187726 w 686368"/>
                    <a:gd name="connsiteY2" fmla="*/ 88974 h 105236"/>
                    <a:gd name="connsiteX3" fmla="*/ 187726 w 686368"/>
                    <a:gd name="connsiteY3" fmla="*/ 100991 h 105236"/>
                    <a:gd name="connsiteX4" fmla="*/ 183481 w 686368"/>
                    <a:gd name="connsiteY4" fmla="*/ 105236 h 105236"/>
                    <a:gd name="connsiteX5" fmla="*/ 153859 w 686368"/>
                    <a:gd name="connsiteY5" fmla="*/ 105236 h 105236"/>
                    <a:gd name="connsiteX6" fmla="*/ 149614 w 686368"/>
                    <a:gd name="connsiteY6" fmla="*/ 100991 h 105236"/>
                    <a:gd name="connsiteX7" fmla="*/ 149614 w 686368"/>
                    <a:gd name="connsiteY7" fmla="*/ 88974 h 105236"/>
                    <a:gd name="connsiteX8" fmla="*/ 153859 w 686368"/>
                    <a:gd name="connsiteY8" fmla="*/ 84729 h 105236"/>
                    <a:gd name="connsiteX9" fmla="*/ 4245 w 686368"/>
                    <a:gd name="connsiteY9" fmla="*/ 84729 h 105236"/>
                    <a:gd name="connsiteX10" fmla="*/ 114508 w 686368"/>
                    <a:gd name="connsiteY10" fmla="*/ 84729 h 105236"/>
                    <a:gd name="connsiteX11" fmla="*/ 118753 w 686368"/>
                    <a:gd name="connsiteY11" fmla="*/ 88974 h 105236"/>
                    <a:gd name="connsiteX12" fmla="*/ 118753 w 686368"/>
                    <a:gd name="connsiteY12" fmla="*/ 100991 h 105236"/>
                    <a:gd name="connsiteX13" fmla="*/ 114508 w 686368"/>
                    <a:gd name="connsiteY13" fmla="*/ 105236 h 105236"/>
                    <a:gd name="connsiteX14" fmla="*/ 4245 w 686368"/>
                    <a:gd name="connsiteY14" fmla="*/ 105236 h 105236"/>
                    <a:gd name="connsiteX15" fmla="*/ 0 w 686368"/>
                    <a:gd name="connsiteY15" fmla="*/ 100991 h 105236"/>
                    <a:gd name="connsiteX16" fmla="*/ 0 w 686368"/>
                    <a:gd name="connsiteY16" fmla="*/ 88974 h 105236"/>
                    <a:gd name="connsiteX17" fmla="*/ 4245 w 686368"/>
                    <a:gd name="connsiteY17" fmla="*/ 84729 h 105236"/>
                    <a:gd name="connsiteX18" fmla="*/ 438939 w 686368"/>
                    <a:gd name="connsiteY18" fmla="*/ 83722 h 105236"/>
                    <a:gd name="connsiteX19" fmla="*/ 468561 w 686368"/>
                    <a:gd name="connsiteY19" fmla="*/ 83722 h 105236"/>
                    <a:gd name="connsiteX20" fmla="*/ 472806 w 686368"/>
                    <a:gd name="connsiteY20" fmla="*/ 87967 h 105236"/>
                    <a:gd name="connsiteX21" fmla="*/ 472806 w 686368"/>
                    <a:gd name="connsiteY21" fmla="*/ 99984 h 105236"/>
                    <a:gd name="connsiteX22" fmla="*/ 468561 w 686368"/>
                    <a:gd name="connsiteY22" fmla="*/ 104229 h 105236"/>
                    <a:gd name="connsiteX23" fmla="*/ 438939 w 686368"/>
                    <a:gd name="connsiteY23" fmla="*/ 104229 h 105236"/>
                    <a:gd name="connsiteX24" fmla="*/ 434694 w 686368"/>
                    <a:gd name="connsiteY24" fmla="*/ 99984 h 105236"/>
                    <a:gd name="connsiteX25" fmla="*/ 434694 w 686368"/>
                    <a:gd name="connsiteY25" fmla="*/ 87967 h 105236"/>
                    <a:gd name="connsiteX26" fmla="*/ 438939 w 686368"/>
                    <a:gd name="connsiteY26" fmla="*/ 83722 h 105236"/>
                    <a:gd name="connsiteX27" fmla="*/ 289325 w 686368"/>
                    <a:gd name="connsiteY27" fmla="*/ 83722 h 105236"/>
                    <a:gd name="connsiteX28" fmla="*/ 399588 w 686368"/>
                    <a:gd name="connsiteY28" fmla="*/ 83722 h 105236"/>
                    <a:gd name="connsiteX29" fmla="*/ 403833 w 686368"/>
                    <a:gd name="connsiteY29" fmla="*/ 87967 h 105236"/>
                    <a:gd name="connsiteX30" fmla="*/ 403833 w 686368"/>
                    <a:gd name="connsiteY30" fmla="*/ 99984 h 105236"/>
                    <a:gd name="connsiteX31" fmla="*/ 399588 w 686368"/>
                    <a:gd name="connsiteY31" fmla="*/ 104229 h 105236"/>
                    <a:gd name="connsiteX32" fmla="*/ 289325 w 686368"/>
                    <a:gd name="connsiteY32" fmla="*/ 104229 h 105236"/>
                    <a:gd name="connsiteX33" fmla="*/ 285080 w 686368"/>
                    <a:gd name="connsiteY33" fmla="*/ 99984 h 105236"/>
                    <a:gd name="connsiteX34" fmla="*/ 285080 w 686368"/>
                    <a:gd name="connsiteY34" fmla="*/ 87967 h 105236"/>
                    <a:gd name="connsiteX35" fmla="*/ 289325 w 686368"/>
                    <a:gd name="connsiteY35" fmla="*/ 83722 h 105236"/>
                    <a:gd name="connsiteX36" fmla="*/ 353589 w 686368"/>
                    <a:gd name="connsiteY36" fmla="*/ 2 h 105236"/>
                    <a:gd name="connsiteX37" fmla="*/ 383211 w 686368"/>
                    <a:gd name="connsiteY37" fmla="*/ 2 h 105236"/>
                    <a:gd name="connsiteX38" fmla="*/ 387456 w 686368"/>
                    <a:gd name="connsiteY38" fmla="*/ 4247 h 105236"/>
                    <a:gd name="connsiteX39" fmla="*/ 387456 w 686368"/>
                    <a:gd name="connsiteY39" fmla="*/ 16264 h 105236"/>
                    <a:gd name="connsiteX40" fmla="*/ 383211 w 686368"/>
                    <a:gd name="connsiteY40" fmla="*/ 20509 h 105236"/>
                    <a:gd name="connsiteX41" fmla="*/ 353589 w 686368"/>
                    <a:gd name="connsiteY41" fmla="*/ 20509 h 105236"/>
                    <a:gd name="connsiteX42" fmla="*/ 349344 w 686368"/>
                    <a:gd name="connsiteY42" fmla="*/ 16264 h 105236"/>
                    <a:gd name="connsiteX43" fmla="*/ 349344 w 686368"/>
                    <a:gd name="connsiteY43" fmla="*/ 4247 h 105236"/>
                    <a:gd name="connsiteX44" fmla="*/ 353589 w 686368"/>
                    <a:gd name="connsiteY44" fmla="*/ 2 h 105236"/>
                    <a:gd name="connsiteX45" fmla="*/ 8320 w 686368"/>
                    <a:gd name="connsiteY45" fmla="*/ 2 h 105236"/>
                    <a:gd name="connsiteX46" fmla="*/ 314237 w 686368"/>
                    <a:gd name="connsiteY46" fmla="*/ 2 h 105236"/>
                    <a:gd name="connsiteX47" fmla="*/ 318482 w 686368"/>
                    <a:gd name="connsiteY47" fmla="*/ 4247 h 105236"/>
                    <a:gd name="connsiteX48" fmla="*/ 318482 w 686368"/>
                    <a:gd name="connsiteY48" fmla="*/ 16264 h 105236"/>
                    <a:gd name="connsiteX49" fmla="*/ 314237 w 686368"/>
                    <a:gd name="connsiteY49" fmla="*/ 20509 h 105236"/>
                    <a:gd name="connsiteX50" fmla="*/ 8320 w 686368"/>
                    <a:gd name="connsiteY50" fmla="*/ 20509 h 105236"/>
                    <a:gd name="connsiteX51" fmla="*/ 4075 w 686368"/>
                    <a:gd name="connsiteY51" fmla="*/ 16264 h 105236"/>
                    <a:gd name="connsiteX52" fmla="*/ 4075 w 686368"/>
                    <a:gd name="connsiteY52" fmla="*/ 4247 h 105236"/>
                    <a:gd name="connsiteX53" fmla="*/ 8320 w 686368"/>
                    <a:gd name="connsiteY53" fmla="*/ 2 h 105236"/>
                    <a:gd name="connsiteX54" fmla="*/ 652501 w 686368"/>
                    <a:gd name="connsiteY54" fmla="*/ 0 h 105236"/>
                    <a:gd name="connsiteX55" fmla="*/ 682123 w 686368"/>
                    <a:gd name="connsiteY55" fmla="*/ 0 h 105236"/>
                    <a:gd name="connsiteX56" fmla="*/ 686368 w 686368"/>
                    <a:gd name="connsiteY56" fmla="*/ 4245 h 105236"/>
                    <a:gd name="connsiteX57" fmla="*/ 686368 w 686368"/>
                    <a:gd name="connsiteY57" fmla="*/ 16262 h 105236"/>
                    <a:gd name="connsiteX58" fmla="*/ 682123 w 686368"/>
                    <a:gd name="connsiteY58" fmla="*/ 20507 h 105236"/>
                    <a:gd name="connsiteX59" fmla="*/ 652501 w 686368"/>
                    <a:gd name="connsiteY59" fmla="*/ 20507 h 105236"/>
                    <a:gd name="connsiteX60" fmla="*/ 648256 w 686368"/>
                    <a:gd name="connsiteY60" fmla="*/ 16262 h 105236"/>
                    <a:gd name="connsiteX61" fmla="*/ 648256 w 686368"/>
                    <a:gd name="connsiteY61" fmla="*/ 4245 h 105236"/>
                    <a:gd name="connsiteX62" fmla="*/ 652501 w 686368"/>
                    <a:gd name="connsiteY62" fmla="*/ 0 h 105236"/>
                    <a:gd name="connsiteX63" fmla="*/ 502887 w 686368"/>
                    <a:gd name="connsiteY63" fmla="*/ 0 h 105236"/>
                    <a:gd name="connsiteX64" fmla="*/ 613150 w 686368"/>
                    <a:gd name="connsiteY64" fmla="*/ 0 h 105236"/>
                    <a:gd name="connsiteX65" fmla="*/ 617395 w 686368"/>
                    <a:gd name="connsiteY65" fmla="*/ 4245 h 105236"/>
                    <a:gd name="connsiteX66" fmla="*/ 617395 w 686368"/>
                    <a:gd name="connsiteY66" fmla="*/ 16262 h 105236"/>
                    <a:gd name="connsiteX67" fmla="*/ 613150 w 686368"/>
                    <a:gd name="connsiteY67" fmla="*/ 20507 h 105236"/>
                    <a:gd name="connsiteX68" fmla="*/ 502887 w 686368"/>
                    <a:gd name="connsiteY68" fmla="*/ 20507 h 105236"/>
                    <a:gd name="connsiteX69" fmla="*/ 498642 w 686368"/>
                    <a:gd name="connsiteY69" fmla="*/ 16262 h 105236"/>
                    <a:gd name="connsiteX70" fmla="*/ 498642 w 686368"/>
                    <a:gd name="connsiteY70" fmla="*/ 4245 h 105236"/>
                    <a:gd name="connsiteX71" fmla="*/ 502887 w 686368"/>
                    <a:gd name="connsiteY71" fmla="*/ 0 h 10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86368" h="105236">
                      <a:moveTo>
                        <a:pt x="153859" y="84729"/>
                      </a:moveTo>
                      <a:lnTo>
                        <a:pt x="183481" y="84729"/>
                      </a:lnTo>
                      <a:cubicBezTo>
                        <a:pt x="185825" y="84729"/>
                        <a:pt x="187726" y="86630"/>
                        <a:pt x="187726" y="88974"/>
                      </a:cubicBezTo>
                      <a:lnTo>
                        <a:pt x="187726" y="100991"/>
                      </a:lnTo>
                      <a:cubicBezTo>
                        <a:pt x="187726" y="103335"/>
                        <a:pt x="185825" y="105236"/>
                        <a:pt x="183481" y="105236"/>
                      </a:cubicBezTo>
                      <a:lnTo>
                        <a:pt x="153859" y="105236"/>
                      </a:lnTo>
                      <a:cubicBezTo>
                        <a:pt x="151515" y="105236"/>
                        <a:pt x="149614" y="103335"/>
                        <a:pt x="149614" y="100991"/>
                      </a:cubicBezTo>
                      <a:lnTo>
                        <a:pt x="149614" y="88974"/>
                      </a:lnTo>
                      <a:cubicBezTo>
                        <a:pt x="149614" y="86630"/>
                        <a:pt x="151515" y="84729"/>
                        <a:pt x="153859" y="84729"/>
                      </a:cubicBezTo>
                      <a:close/>
                      <a:moveTo>
                        <a:pt x="4245" y="84729"/>
                      </a:moveTo>
                      <a:lnTo>
                        <a:pt x="114508" y="84729"/>
                      </a:lnTo>
                      <a:cubicBezTo>
                        <a:pt x="116852" y="84729"/>
                        <a:pt x="118753" y="86630"/>
                        <a:pt x="118753" y="88974"/>
                      </a:cubicBezTo>
                      <a:lnTo>
                        <a:pt x="118753" y="100991"/>
                      </a:lnTo>
                      <a:cubicBezTo>
                        <a:pt x="118753" y="103335"/>
                        <a:pt x="116852" y="105236"/>
                        <a:pt x="114508" y="105236"/>
                      </a:cubicBezTo>
                      <a:lnTo>
                        <a:pt x="4245" y="105236"/>
                      </a:lnTo>
                      <a:cubicBezTo>
                        <a:pt x="1901" y="105236"/>
                        <a:pt x="0" y="103335"/>
                        <a:pt x="0" y="100991"/>
                      </a:cubicBezTo>
                      <a:lnTo>
                        <a:pt x="0" y="88974"/>
                      </a:lnTo>
                      <a:cubicBezTo>
                        <a:pt x="0" y="86630"/>
                        <a:pt x="1901" y="84729"/>
                        <a:pt x="4245" y="84729"/>
                      </a:cubicBezTo>
                      <a:close/>
                      <a:moveTo>
                        <a:pt x="438939" y="83722"/>
                      </a:moveTo>
                      <a:lnTo>
                        <a:pt x="468561" y="83722"/>
                      </a:lnTo>
                      <a:cubicBezTo>
                        <a:pt x="470905" y="83722"/>
                        <a:pt x="472806" y="85623"/>
                        <a:pt x="472806" y="87967"/>
                      </a:cubicBezTo>
                      <a:lnTo>
                        <a:pt x="472806" y="99984"/>
                      </a:lnTo>
                      <a:cubicBezTo>
                        <a:pt x="472806" y="102328"/>
                        <a:pt x="470905" y="104229"/>
                        <a:pt x="468561" y="104229"/>
                      </a:cubicBezTo>
                      <a:lnTo>
                        <a:pt x="438939" y="104229"/>
                      </a:lnTo>
                      <a:cubicBezTo>
                        <a:pt x="436595" y="104229"/>
                        <a:pt x="434694" y="102328"/>
                        <a:pt x="434694" y="99984"/>
                      </a:cubicBezTo>
                      <a:lnTo>
                        <a:pt x="434694" y="87967"/>
                      </a:lnTo>
                      <a:cubicBezTo>
                        <a:pt x="434694" y="85623"/>
                        <a:pt x="436595" y="83722"/>
                        <a:pt x="438939" y="83722"/>
                      </a:cubicBezTo>
                      <a:close/>
                      <a:moveTo>
                        <a:pt x="289325" y="83722"/>
                      </a:moveTo>
                      <a:lnTo>
                        <a:pt x="399588" y="83722"/>
                      </a:lnTo>
                      <a:cubicBezTo>
                        <a:pt x="401932" y="83722"/>
                        <a:pt x="403833" y="85623"/>
                        <a:pt x="403833" y="87967"/>
                      </a:cubicBezTo>
                      <a:lnTo>
                        <a:pt x="403833" y="99984"/>
                      </a:lnTo>
                      <a:cubicBezTo>
                        <a:pt x="403833" y="102328"/>
                        <a:pt x="401932" y="104229"/>
                        <a:pt x="399588" y="104229"/>
                      </a:cubicBezTo>
                      <a:lnTo>
                        <a:pt x="289325" y="104229"/>
                      </a:lnTo>
                      <a:cubicBezTo>
                        <a:pt x="286981" y="104229"/>
                        <a:pt x="285080" y="102328"/>
                        <a:pt x="285080" y="99984"/>
                      </a:cubicBezTo>
                      <a:lnTo>
                        <a:pt x="285080" y="87967"/>
                      </a:lnTo>
                      <a:cubicBezTo>
                        <a:pt x="285080" y="85623"/>
                        <a:pt x="286981" y="83722"/>
                        <a:pt x="289325" y="83722"/>
                      </a:cubicBezTo>
                      <a:close/>
                      <a:moveTo>
                        <a:pt x="353589" y="2"/>
                      </a:moveTo>
                      <a:lnTo>
                        <a:pt x="383211" y="2"/>
                      </a:lnTo>
                      <a:cubicBezTo>
                        <a:pt x="385555" y="2"/>
                        <a:pt x="387456" y="1903"/>
                        <a:pt x="387456" y="4247"/>
                      </a:cubicBezTo>
                      <a:lnTo>
                        <a:pt x="387456" y="16264"/>
                      </a:lnTo>
                      <a:cubicBezTo>
                        <a:pt x="387456" y="18608"/>
                        <a:pt x="385555" y="20509"/>
                        <a:pt x="383211" y="20509"/>
                      </a:cubicBezTo>
                      <a:lnTo>
                        <a:pt x="353589" y="20509"/>
                      </a:lnTo>
                      <a:cubicBezTo>
                        <a:pt x="351245" y="20509"/>
                        <a:pt x="349344" y="18608"/>
                        <a:pt x="349344" y="16264"/>
                      </a:cubicBezTo>
                      <a:lnTo>
                        <a:pt x="349344" y="4247"/>
                      </a:lnTo>
                      <a:cubicBezTo>
                        <a:pt x="349344" y="1903"/>
                        <a:pt x="351245" y="2"/>
                        <a:pt x="353589" y="2"/>
                      </a:cubicBezTo>
                      <a:close/>
                      <a:moveTo>
                        <a:pt x="8320" y="2"/>
                      </a:moveTo>
                      <a:lnTo>
                        <a:pt x="314237" y="2"/>
                      </a:lnTo>
                      <a:cubicBezTo>
                        <a:pt x="316581" y="2"/>
                        <a:pt x="318482" y="1903"/>
                        <a:pt x="318482" y="4247"/>
                      </a:cubicBezTo>
                      <a:lnTo>
                        <a:pt x="318482" y="16264"/>
                      </a:lnTo>
                      <a:cubicBezTo>
                        <a:pt x="318482" y="18608"/>
                        <a:pt x="316581" y="20509"/>
                        <a:pt x="314237" y="20509"/>
                      </a:cubicBezTo>
                      <a:lnTo>
                        <a:pt x="8320" y="20509"/>
                      </a:lnTo>
                      <a:cubicBezTo>
                        <a:pt x="5976" y="20509"/>
                        <a:pt x="4075" y="18608"/>
                        <a:pt x="4075" y="16264"/>
                      </a:cubicBezTo>
                      <a:lnTo>
                        <a:pt x="4075" y="4247"/>
                      </a:lnTo>
                      <a:cubicBezTo>
                        <a:pt x="4075" y="1903"/>
                        <a:pt x="5976" y="2"/>
                        <a:pt x="8320" y="2"/>
                      </a:cubicBezTo>
                      <a:close/>
                      <a:moveTo>
                        <a:pt x="652501" y="0"/>
                      </a:moveTo>
                      <a:lnTo>
                        <a:pt x="682123" y="0"/>
                      </a:lnTo>
                      <a:cubicBezTo>
                        <a:pt x="684467" y="0"/>
                        <a:pt x="686368" y="1901"/>
                        <a:pt x="686368" y="4245"/>
                      </a:cubicBezTo>
                      <a:lnTo>
                        <a:pt x="686368" y="16262"/>
                      </a:lnTo>
                      <a:cubicBezTo>
                        <a:pt x="686368" y="18606"/>
                        <a:pt x="684467" y="20507"/>
                        <a:pt x="682123" y="20507"/>
                      </a:cubicBezTo>
                      <a:lnTo>
                        <a:pt x="652501" y="20507"/>
                      </a:lnTo>
                      <a:cubicBezTo>
                        <a:pt x="650157" y="20507"/>
                        <a:pt x="648256" y="18606"/>
                        <a:pt x="648256" y="16262"/>
                      </a:cubicBezTo>
                      <a:lnTo>
                        <a:pt x="648256" y="4245"/>
                      </a:lnTo>
                      <a:cubicBezTo>
                        <a:pt x="648256" y="1901"/>
                        <a:pt x="650157" y="0"/>
                        <a:pt x="652501" y="0"/>
                      </a:cubicBezTo>
                      <a:close/>
                      <a:moveTo>
                        <a:pt x="502887" y="0"/>
                      </a:moveTo>
                      <a:lnTo>
                        <a:pt x="613150" y="0"/>
                      </a:lnTo>
                      <a:cubicBezTo>
                        <a:pt x="615494" y="0"/>
                        <a:pt x="617395" y="1901"/>
                        <a:pt x="617395" y="4245"/>
                      </a:cubicBezTo>
                      <a:lnTo>
                        <a:pt x="617395" y="16262"/>
                      </a:lnTo>
                      <a:cubicBezTo>
                        <a:pt x="617395" y="18606"/>
                        <a:pt x="615494" y="20507"/>
                        <a:pt x="613150" y="20507"/>
                      </a:cubicBezTo>
                      <a:lnTo>
                        <a:pt x="502887" y="20507"/>
                      </a:lnTo>
                      <a:cubicBezTo>
                        <a:pt x="500543" y="20507"/>
                        <a:pt x="498642" y="18606"/>
                        <a:pt x="498642" y="16262"/>
                      </a:cubicBezTo>
                      <a:lnTo>
                        <a:pt x="498642" y="4245"/>
                      </a:lnTo>
                      <a:cubicBezTo>
                        <a:pt x="498642" y="1901"/>
                        <a:pt x="500543" y="0"/>
                        <a:pt x="502887" y="0"/>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7" name="Freeform: Shape 17">
                <a:extLst>
                  <a:ext uri="{FF2B5EF4-FFF2-40B4-BE49-F238E27FC236}">
                    <a16:creationId xmlns:a16="http://schemas.microsoft.com/office/drawing/2014/main" id="{5D71B152-0FB5-8A40-5A06-D901A3F83AAC}"/>
                  </a:ext>
                </a:extLst>
              </p:cNvPr>
              <p:cNvSpPr/>
              <p:nvPr/>
            </p:nvSpPr>
            <p:spPr>
              <a:xfrm rot="18902941">
                <a:off x="10242661" y="3983156"/>
                <a:ext cx="1144096" cy="1352486"/>
              </a:xfrm>
              <a:custGeom>
                <a:avLst/>
                <a:gdLst>
                  <a:gd name="connsiteX0" fmla="*/ 1697155 w 3375646"/>
                  <a:gd name="connsiteY0" fmla="*/ 0 h 3990500"/>
                  <a:gd name="connsiteX1" fmla="*/ 3236340 w 3375646"/>
                  <a:gd name="connsiteY1" fmla="*/ 0 h 3990500"/>
                  <a:gd name="connsiteX2" fmla="*/ 3375646 w 3375646"/>
                  <a:gd name="connsiteY2" fmla="*/ 184244 h 3990500"/>
                  <a:gd name="connsiteX3" fmla="*/ 3375646 w 3375646"/>
                  <a:gd name="connsiteY3" fmla="*/ 3806252 h 3990500"/>
                  <a:gd name="connsiteX4" fmla="*/ 3236340 w 3375646"/>
                  <a:gd name="connsiteY4" fmla="*/ 3990500 h 3990500"/>
                  <a:gd name="connsiteX5" fmla="*/ 0 w 3375646"/>
                  <a:gd name="connsiteY5" fmla="*/ 3990500 h 39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5646" h="3990500">
                    <a:moveTo>
                      <a:pt x="1697155" y="0"/>
                    </a:moveTo>
                    <a:lnTo>
                      <a:pt x="3236340" y="0"/>
                    </a:lnTo>
                    <a:cubicBezTo>
                      <a:pt x="3312732" y="0"/>
                      <a:pt x="3375646" y="80888"/>
                      <a:pt x="3375646" y="184244"/>
                    </a:cubicBezTo>
                    <a:lnTo>
                      <a:pt x="3375646" y="3806252"/>
                    </a:lnTo>
                    <a:cubicBezTo>
                      <a:pt x="3375646" y="3905115"/>
                      <a:pt x="3312732" y="3990500"/>
                      <a:pt x="3236340" y="3990500"/>
                    </a:cubicBezTo>
                    <a:lnTo>
                      <a:pt x="0" y="3990500"/>
                    </a:lnTo>
                    <a:close/>
                  </a:path>
                </a:pathLst>
              </a:custGeom>
              <a:solidFill>
                <a:schemeClr val="bg1">
                  <a:alpha val="10000"/>
                </a:schemeClr>
              </a:solidFill>
              <a:ln w="9525" cap="flat">
                <a:noFill/>
                <a:prstDash val="solid"/>
                <a:miter/>
              </a:ln>
            </p:spPr>
            <p:txBody>
              <a:bodyPr wrap="square" rtlCol="0" anchor="ctr">
                <a:noAutofit/>
              </a:bodyPr>
              <a:lstStyle/>
              <a:p>
                <a:endParaRPr lang="en-US"/>
              </a:p>
            </p:txBody>
          </p:sp>
          <p:grpSp>
            <p:nvGrpSpPr>
              <p:cNvPr id="108" name="Group 18">
                <a:extLst>
                  <a:ext uri="{FF2B5EF4-FFF2-40B4-BE49-F238E27FC236}">
                    <a16:creationId xmlns:a16="http://schemas.microsoft.com/office/drawing/2014/main" id="{233F6397-C449-B0CF-95A0-7FE54273F27E}"/>
                  </a:ext>
                </a:extLst>
              </p:cNvPr>
              <p:cNvGrpSpPr/>
              <p:nvPr/>
            </p:nvGrpSpPr>
            <p:grpSpPr>
              <a:xfrm rot="18902941">
                <a:off x="9825321" y="5247373"/>
                <a:ext cx="109147" cy="109147"/>
                <a:chOff x="8118251" y="2289511"/>
                <a:chExt cx="453435" cy="453435"/>
              </a:xfrm>
              <a:solidFill>
                <a:schemeClr val="accent1">
                  <a:alpha val="40000"/>
                </a:schemeClr>
              </a:solidFill>
            </p:grpSpPr>
            <p:sp>
              <p:nvSpPr>
                <p:cNvPr id="109" name="Oval 19">
                  <a:extLst>
                    <a:ext uri="{FF2B5EF4-FFF2-40B4-BE49-F238E27FC236}">
                      <a16:creationId xmlns:a16="http://schemas.microsoft.com/office/drawing/2014/main" id="{106FD57D-1401-9353-7582-53034DA69EE6}"/>
                    </a:ext>
                  </a:extLst>
                </p:cNvPr>
                <p:cNvSpPr/>
                <p:nvPr/>
              </p:nvSpPr>
              <p:spPr>
                <a:xfrm>
                  <a:off x="8118251" y="2289511"/>
                  <a:ext cx="453435" cy="4534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20">
                  <a:extLst>
                    <a:ext uri="{FF2B5EF4-FFF2-40B4-BE49-F238E27FC236}">
                      <a16:creationId xmlns:a16="http://schemas.microsoft.com/office/drawing/2014/main" id="{C86DA59F-F880-A2E5-161E-BD310286B9C2}"/>
                    </a:ext>
                  </a:extLst>
                </p:cNvPr>
                <p:cNvSpPr/>
                <p:nvPr/>
              </p:nvSpPr>
              <p:spPr>
                <a:xfrm>
                  <a:off x="8160877" y="2332137"/>
                  <a:ext cx="368182" cy="3681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21">
                  <a:extLst>
                    <a:ext uri="{FF2B5EF4-FFF2-40B4-BE49-F238E27FC236}">
                      <a16:creationId xmlns:a16="http://schemas.microsoft.com/office/drawing/2014/main" id="{37FB9A90-53A8-FD27-80D5-558B3E1FE7C9}"/>
                    </a:ext>
                  </a:extLst>
                </p:cNvPr>
                <p:cNvSpPr/>
                <p:nvPr/>
              </p:nvSpPr>
              <p:spPr>
                <a:xfrm>
                  <a:off x="8207808" y="2379068"/>
                  <a:ext cx="274320" cy="2743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22">
                  <a:extLst>
                    <a:ext uri="{FF2B5EF4-FFF2-40B4-BE49-F238E27FC236}">
                      <a16:creationId xmlns:a16="http://schemas.microsoft.com/office/drawing/2014/main" id="{22B94AF7-EF58-F698-E8F8-65B34076A775}"/>
                    </a:ext>
                  </a:extLst>
                </p:cNvPr>
                <p:cNvSpPr/>
                <p:nvPr/>
              </p:nvSpPr>
              <p:spPr>
                <a:xfrm>
                  <a:off x="8253528" y="2424788"/>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9" name="Freeform: Shape 195">
              <a:extLst>
                <a:ext uri="{FF2B5EF4-FFF2-40B4-BE49-F238E27FC236}">
                  <a16:creationId xmlns:a16="http://schemas.microsoft.com/office/drawing/2014/main" id="{9294DBCF-0835-DBE5-01A9-6214C2A97D4D}"/>
                </a:ext>
              </a:extLst>
            </p:cNvPr>
            <p:cNvSpPr/>
            <p:nvPr/>
          </p:nvSpPr>
          <p:spPr>
            <a:xfrm rot="19146890">
              <a:off x="9497118" y="4865112"/>
              <a:ext cx="2647906" cy="2053702"/>
            </a:xfrm>
            <a:custGeom>
              <a:avLst/>
              <a:gdLst>
                <a:gd name="connsiteX0" fmla="*/ 802501 w 2647906"/>
                <a:gd name="connsiteY0" fmla="*/ 64780 h 2053702"/>
                <a:gd name="connsiteX1" fmla="*/ 824412 w 2647906"/>
                <a:gd name="connsiteY1" fmla="*/ 137612 h 2053702"/>
                <a:gd name="connsiteX2" fmla="*/ 735907 w 2647906"/>
                <a:gd name="connsiteY2" fmla="*/ 300638 h 2053702"/>
                <a:gd name="connsiteX3" fmla="*/ 672970 w 2647906"/>
                <a:gd name="connsiteY3" fmla="*/ 375812 h 2053702"/>
                <a:gd name="connsiteX4" fmla="*/ 644123 w 2647906"/>
                <a:gd name="connsiteY4" fmla="*/ 429134 h 2053702"/>
                <a:gd name="connsiteX5" fmla="*/ 630356 w 2647906"/>
                <a:gd name="connsiteY5" fmla="*/ 546704 h 2053702"/>
                <a:gd name="connsiteX6" fmla="*/ 618992 w 2647906"/>
                <a:gd name="connsiteY6" fmla="*/ 620349 h 2053702"/>
                <a:gd name="connsiteX7" fmla="*/ 576379 w 2647906"/>
                <a:gd name="connsiteY7" fmla="*/ 714318 h 2053702"/>
                <a:gd name="connsiteX8" fmla="*/ 559114 w 2647906"/>
                <a:gd name="connsiteY8" fmla="*/ 771355 h 2053702"/>
                <a:gd name="connsiteX9" fmla="*/ 507760 w 2647906"/>
                <a:gd name="connsiteY9" fmla="*/ 891329 h 2053702"/>
                <a:gd name="connsiteX10" fmla="*/ 462960 w 2647906"/>
                <a:gd name="connsiteY10" fmla="*/ 948802 h 2053702"/>
                <a:gd name="connsiteX11" fmla="*/ 412480 w 2647906"/>
                <a:gd name="connsiteY11" fmla="*/ 1078829 h 2053702"/>
                <a:gd name="connsiteX12" fmla="*/ 403301 w 2647906"/>
                <a:gd name="connsiteY12" fmla="*/ 1333200 h 2053702"/>
                <a:gd name="connsiteX13" fmla="*/ 421058 w 2647906"/>
                <a:gd name="connsiteY13" fmla="*/ 1503955 h 2053702"/>
                <a:gd name="connsiteX14" fmla="*/ 425443 w 2647906"/>
                <a:gd name="connsiteY14" fmla="*/ 1540797 h 2053702"/>
                <a:gd name="connsiteX15" fmla="*/ 0 w 2647906"/>
                <a:gd name="connsiteY15" fmla="*/ 1172459 h 2053702"/>
                <a:gd name="connsiteX16" fmla="*/ 16659 w 2647906"/>
                <a:gd name="connsiteY16" fmla="*/ 1116181 h 2053702"/>
                <a:gd name="connsiteX17" fmla="*/ 118337 w 2647906"/>
                <a:gd name="connsiteY17" fmla="*/ 780533 h 2053702"/>
                <a:gd name="connsiteX18" fmla="*/ 209683 w 2647906"/>
                <a:gd name="connsiteY18" fmla="*/ 463662 h 2053702"/>
                <a:gd name="connsiteX19" fmla="*/ 259071 w 2647906"/>
                <a:gd name="connsiteY19" fmla="*/ 293425 h 2053702"/>
                <a:gd name="connsiteX20" fmla="*/ 276772 w 2647906"/>
                <a:gd name="connsiteY20" fmla="*/ 205139 h 2053702"/>
                <a:gd name="connsiteX21" fmla="*/ 329219 w 2647906"/>
                <a:gd name="connsiteY21" fmla="*/ 137394 h 2053702"/>
                <a:gd name="connsiteX22" fmla="*/ 512349 w 2647906"/>
                <a:gd name="connsiteY22" fmla="*/ 41458 h 2053702"/>
                <a:gd name="connsiteX23" fmla="*/ 578564 w 2647906"/>
                <a:gd name="connsiteY23" fmla="*/ 3434 h 2053702"/>
                <a:gd name="connsiteX24" fmla="*/ 598232 w 2647906"/>
                <a:gd name="connsiteY24" fmla="*/ 2123 h 2053702"/>
                <a:gd name="connsiteX25" fmla="*/ 603914 w 2647906"/>
                <a:gd name="connsiteY25" fmla="*/ 16546 h 2053702"/>
                <a:gd name="connsiteX26" fmla="*/ 614402 w 2647906"/>
                <a:gd name="connsiteY26" fmla="*/ 153128 h 2053702"/>
                <a:gd name="connsiteX27" fmla="*/ 624237 w 2647906"/>
                <a:gd name="connsiteY27" fmla="*/ 147446 h 2053702"/>
                <a:gd name="connsiteX28" fmla="*/ 710120 w 2647906"/>
                <a:gd name="connsiteY28" fmla="*/ 63749 h 2053702"/>
                <a:gd name="connsiteX29" fmla="*/ 779832 w 2647906"/>
                <a:gd name="connsiteY29" fmla="*/ 50418 h 2053702"/>
                <a:gd name="connsiteX30" fmla="*/ 802501 w 2647906"/>
                <a:gd name="connsiteY30" fmla="*/ 64780 h 2053702"/>
                <a:gd name="connsiteX31" fmla="*/ 2419034 w 2647906"/>
                <a:gd name="connsiteY31" fmla="*/ 721093 h 2053702"/>
                <a:gd name="connsiteX32" fmla="*/ 2504043 w 2647906"/>
                <a:gd name="connsiteY32" fmla="*/ 904441 h 2053702"/>
                <a:gd name="connsiteX33" fmla="*/ 2545782 w 2647906"/>
                <a:gd name="connsiteY33" fmla="*/ 1068995 h 2053702"/>
                <a:gd name="connsiteX34" fmla="*/ 2540975 w 2647906"/>
                <a:gd name="connsiteY34" fmla="*/ 1200552 h 2053702"/>
                <a:gd name="connsiteX35" fmla="*/ 2527207 w 2647906"/>
                <a:gd name="connsiteY35" fmla="*/ 1309818 h 2053702"/>
                <a:gd name="connsiteX36" fmla="*/ 2533108 w 2647906"/>
                <a:gd name="connsiteY36" fmla="*/ 1417991 h 2053702"/>
                <a:gd name="connsiteX37" fmla="*/ 2647906 w 2647906"/>
                <a:gd name="connsiteY37" fmla="*/ 1623311 h 2053702"/>
                <a:gd name="connsiteX38" fmla="*/ 2238821 w 2647906"/>
                <a:gd name="connsiteY38" fmla="*/ 2053445 h 2053702"/>
                <a:gd name="connsiteX39" fmla="*/ 2107487 w 2647906"/>
                <a:gd name="connsiteY39" fmla="*/ 1625728 h 2053702"/>
                <a:gd name="connsiteX40" fmla="*/ 1832058 w 2647906"/>
                <a:gd name="connsiteY40" fmla="*/ 1241636 h 2053702"/>
                <a:gd name="connsiteX41" fmla="*/ 1746394 w 2647906"/>
                <a:gd name="connsiteY41" fmla="*/ 1095656 h 2053702"/>
                <a:gd name="connsiteX42" fmla="*/ 1701159 w 2647906"/>
                <a:gd name="connsiteY42" fmla="*/ 1015237 h 2053702"/>
                <a:gd name="connsiteX43" fmla="*/ 1666849 w 2647906"/>
                <a:gd name="connsiteY43" fmla="*/ 935910 h 2053702"/>
                <a:gd name="connsiteX44" fmla="*/ 1618990 w 2647906"/>
                <a:gd name="connsiteY44" fmla="*/ 854398 h 2053702"/>
                <a:gd name="connsiteX45" fmla="*/ 1588178 w 2647906"/>
                <a:gd name="connsiteY45" fmla="*/ 825770 h 2053702"/>
                <a:gd name="connsiteX46" fmla="*/ 1612435 w 2647906"/>
                <a:gd name="connsiteY46" fmla="*/ 764145 h 2053702"/>
                <a:gd name="connsiteX47" fmla="*/ 1642592 w 2647906"/>
                <a:gd name="connsiteY47" fmla="*/ 763488 h 2053702"/>
                <a:gd name="connsiteX48" fmla="*/ 1691106 w 2647906"/>
                <a:gd name="connsiteY48" fmla="*/ 775726 h 2053702"/>
                <a:gd name="connsiteX49" fmla="*/ 1749017 w 2647906"/>
                <a:gd name="connsiteY49" fmla="*/ 812658 h 2053702"/>
                <a:gd name="connsiteX50" fmla="*/ 1751420 w 2647906"/>
                <a:gd name="connsiteY50" fmla="*/ 814843 h 2053702"/>
                <a:gd name="connsiteX51" fmla="*/ 1755354 w 2647906"/>
                <a:gd name="connsiteY51" fmla="*/ 815280 h 2053702"/>
                <a:gd name="connsiteX52" fmla="*/ 1638003 w 2647906"/>
                <a:gd name="connsiteY52" fmla="*/ 354397 h 2053702"/>
                <a:gd name="connsiteX53" fmla="*/ 1635598 w 2647906"/>
                <a:gd name="connsiteY53" fmla="*/ 303261 h 2053702"/>
                <a:gd name="connsiteX54" fmla="*/ 1657234 w 2647906"/>
                <a:gd name="connsiteY54" fmla="*/ 263925 h 2053702"/>
                <a:gd name="connsiteX55" fmla="*/ 1707714 w 2647906"/>
                <a:gd name="connsiteY55" fmla="*/ 258243 h 2053702"/>
                <a:gd name="connsiteX56" fmla="*/ 1784419 w 2647906"/>
                <a:gd name="connsiteY56" fmla="*/ 306538 h 2053702"/>
                <a:gd name="connsiteX57" fmla="*/ 1823973 w 2647906"/>
                <a:gd name="connsiteY57" fmla="*/ 408592 h 2053702"/>
                <a:gd name="connsiteX58" fmla="*/ 1907234 w 2647906"/>
                <a:gd name="connsiteY58" fmla="*/ 690280 h 2053702"/>
                <a:gd name="connsiteX59" fmla="*/ 1926465 w 2647906"/>
                <a:gd name="connsiteY59" fmla="*/ 698148 h 2053702"/>
                <a:gd name="connsiteX60" fmla="*/ 2046438 w 2647906"/>
                <a:gd name="connsiteY60" fmla="*/ 694651 h 2053702"/>
                <a:gd name="connsiteX61" fmla="*/ 2065013 w 2647906"/>
                <a:gd name="connsiteY61" fmla="*/ 706014 h 2053702"/>
                <a:gd name="connsiteX62" fmla="*/ 2076595 w 2647906"/>
                <a:gd name="connsiteY62" fmla="*/ 703392 h 2053702"/>
                <a:gd name="connsiteX63" fmla="*/ 2142155 w 2647906"/>
                <a:gd name="connsiteY63" fmla="*/ 667553 h 2053702"/>
                <a:gd name="connsiteX64" fmla="*/ 2230442 w 2647906"/>
                <a:gd name="connsiteY64" fmla="*/ 696399 h 2053702"/>
                <a:gd name="connsiteX65" fmla="*/ 2279612 w 2647906"/>
                <a:gd name="connsiteY65" fmla="*/ 706670 h 2053702"/>
                <a:gd name="connsiteX66" fmla="*/ 2328562 w 2647906"/>
                <a:gd name="connsiteY66" fmla="*/ 691592 h 2053702"/>
                <a:gd name="connsiteX67" fmla="*/ 2419034 w 2647906"/>
                <a:gd name="connsiteY67" fmla="*/ 721093 h 205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7906" h="2053702">
                  <a:moveTo>
                    <a:pt x="802501" y="64780"/>
                  </a:moveTo>
                  <a:cubicBezTo>
                    <a:pt x="822159" y="83035"/>
                    <a:pt x="831951" y="111553"/>
                    <a:pt x="824412" y="137612"/>
                  </a:cubicBezTo>
                  <a:cubicBezTo>
                    <a:pt x="813704" y="174981"/>
                    <a:pt x="750767" y="282281"/>
                    <a:pt x="735907" y="300638"/>
                  </a:cubicBezTo>
                  <a:cubicBezTo>
                    <a:pt x="715146" y="325768"/>
                    <a:pt x="691108" y="348277"/>
                    <a:pt x="672970" y="375812"/>
                  </a:cubicBezTo>
                  <a:cubicBezTo>
                    <a:pt x="665758" y="386739"/>
                    <a:pt x="658546" y="395480"/>
                    <a:pt x="644123" y="429134"/>
                  </a:cubicBezTo>
                  <a:cubicBezTo>
                    <a:pt x="629045" y="467158"/>
                    <a:pt x="625330" y="506275"/>
                    <a:pt x="630356" y="546704"/>
                  </a:cubicBezTo>
                  <a:cubicBezTo>
                    <a:pt x="633634" y="572054"/>
                    <a:pt x="626641" y="596310"/>
                    <a:pt x="618992" y="620349"/>
                  </a:cubicBezTo>
                  <a:cubicBezTo>
                    <a:pt x="608285" y="653348"/>
                    <a:pt x="595391" y="685035"/>
                    <a:pt x="576379" y="714318"/>
                  </a:cubicBezTo>
                  <a:cubicBezTo>
                    <a:pt x="565452" y="731363"/>
                    <a:pt x="563704" y="752124"/>
                    <a:pt x="559114" y="771355"/>
                  </a:cubicBezTo>
                  <a:cubicBezTo>
                    <a:pt x="548625" y="814187"/>
                    <a:pt x="536387" y="856145"/>
                    <a:pt x="507760" y="891329"/>
                  </a:cubicBezTo>
                  <a:cubicBezTo>
                    <a:pt x="492462" y="910122"/>
                    <a:pt x="476947" y="929135"/>
                    <a:pt x="462960" y="948802"/>
                  </a:cubicBezTo>
                  <a:cubicBezTo>
                    <a:pt x="435426" y="987919"/>
                    <a:pt x="422751" y="1032937"/>
                    <a:pt x="412480" y="1078829"/>
                  </a:cubicBezTo>
                  <a:cubicBezTo>
                    <a:pt x="404395" y="1115761"/>
                    <a:pt x="399150" y="1285779"/>
                    <a:pt x="403301" y="1333200"/>
                  </a:cubicBezTo>
                  <a:cubicBezTo>
                    <a:pt x="407890" y="1384883"/>
                    <a:pt x="414447" y="1446399"/>
                    <a:pt x="421058" y="1503955"/>
                  </a:cubicBezTo>
                  <a:lnTo>
                    <a:pt x="425443" y="1540797"/>
                  </a:lnTo>
                  <a:lnTo>
                    <a:pt x="0" y="1172459"/>
                  </a:lnTo>
                  <a:lnTo>
                    <a:pt x="16659" y="1116181"/>
                  </a:lnTo>
                  <a:cubicBezTo>
                    <a:pt x="58412" y="975757"/>
                    <a:pt x="97686" y="845601"/>
                    <a:pt x="118337" y="780533"/>
                  </a:cubicBezTo>
                  <a:cubicBezTo>
                    <a:pt x="151553" y="675857"/>
                    <a:pt x="183240" y="570524"/>
                    <a:pt x="209683" y="463662"/>
                  </a:cubicBezTo>
                  <a:cubicBezTo>
                    <a:pt x="223888" y="406188"/>
                    <a:pt x="240714" y="349588"/>
                    <a:pt x="259071" y="293425"/>
                  </a:cubicBezTo>
                  <a:cubicBezTo>
                    <a:pt x="268467" y="264798"/>
                    <a:pt x="273276" y="234859"/>
                    <a:pt x="276772" y="205139"/>
                  </a:cubicBezTo>
                  <a:cubicBezTo>
                    <a:pt x="280924" y="171922"/>
                    <a:pt x="298407" y="147883"/>
                    <a:pt x="329219" y="137394"/>
                  </a:cubicBezTo>
                  <a:cubicBezTo>
                    <a:pt x="395216" y="114667"/>
                    <a:pt x="452472" y="75550"/>
                    <a:pt x="512349" y="41458"/>
                  </a:cubicBezTo>
                  <a:cubicBezTo>
                    <a:pt x="534421" y="28784"/>
                    <a:pt x="556492" y="16109"/>
                    <a:pt x="578564" y="3434"/>
                  </a:cubicBezTo>
                  <a:cubicBezTo>
                    <a:pt x="584901" y="-282"/>
                    <a:pt x="591457" y="-1374"/>
                    <a:pt x="598232" y="2123"/>
                  </a:cubicBezTo>
                  <a:cubicBezTo>
                    <a:pt x="603477" y="5620"/>
                    <a:pt x="603258" y="11082"/>
                    <a:pt x="603914" y="16546"/>
                  </a:cubicBezTo>
                  <a:cubicBezTo>
                    <a:pt x="605880" y="34466"/>
                    <a:pt x="609159" y="149195"/>
                    <a:pt x="614402" y="153128"/>
                  </a:cubicBezTo>
                  <a:cubicBezTo>
                    <a:pt x="618774" y="152910"/>
                    <a:pt x="621177" y="149413"/>
                    <a:pt x="624237" y="147446"/>
                  </a:cubicBezTo>
                  <a:cubicBezTo>
                    <a:pt x="646309" y="129745"/>
                    <a:pt x="701160" y="71616"/>
                    <a:pt x="710120" y="63749"/>
                  </a:cubicBezTo>
                  <a:cubicBezTo>
                    <a:pt x="730881" y="45829"/>
                    <a:pt x="753827" y="40147"/>
                    <a:pt x="779832" y="50418"/>
                  </a:cubicBezTo>
                  <a:cubicBezTo>
                    <a:pt x="788300" y="53751"/>
                    <a:pt x="795948" y="58695"/>
                    <a:pt x="802501" y="64780"/>
                  </a:cubicBezTo>
                  <a:close/>
                  <a:moveTo>
                    <a:pt x="2419034" y="721093"/>
                  </a:moveTo>
                  <a:cubicBezTo>
                    <a:pt x="2425371" y="728523"/>
                    <a:pt x="2486342" y="856583"/>
                    <a:pt x="2504043" y="904441"/>
                  </a:cubicBezTo>
                  <a:cubicBezTo>
                    <a:pt x="2523711" y="957763"/>
                    <a:pt x="2539227" y="1012396"/>
                    <a:pt x="2545782" y="1068995"/>
                  </a:cubicBezTo>
                  <a:cubicBezTo>
                    <a:pt x="2550809" y="1113139"/>
                    <a:pt x="2547749" y="1156846"/>
                    <a:pt x="2540975" y="1200552"/>
                  </a:cubicBezTo>
                  <a:cubicBezTo>
                    <a:pt x="2535512" y="1236828"/>
                    <a:pt x="2528737" y="1273104"/>
                    <a:pt x="2527207" y="1309818"/>
                  </a:cubicBezTo>
                  <a:cubicBezTo>
                    <a:pt x="2525678" y="1346531"/>
                    <a:pt x="2522181" y="1383026"/>
                    <a:pt x="2533108" y="1417991"/>
                  </a:cubicBezTo>
                  <a:cubicBezTo>
                    <a:pt x="2547750" y="1465631"/>
                    <a:pt x="2626271" y="1578730"/>
                    <a:pt x="2647906" y="1623311"/>
                  </a:cubicBezTo>
                  <a:cubicBezTo>
                    <a:pt x="2530422" y="1724748"/>
                    <a:pt x="2319956" y="2043116"/>
                    <a:pt x="2238821" y="2053445"/>
                  </a:cubicBezTo>
                  <a:cubicBezTo>
                    <a:pt x="2157686" y="2063775"/>
                    <a:pt x="2175281" y="1761030"/>
                    <a:pt x="2107487" y="1625728"/>
                  </a:cubicBezTo>
                  <a:cubicBezTo>
                    <a:pt x="2039693" y="1490426"/>
                    <a:pt x="1892241" y="1329981"/>
                    <a:pt x="1832058" y="1241636"/>
                  </a:cubicBezTo>
                  <a:cubicBezTo>
                    <a:pt x="1771877" y="1153291"/>
                    <a:pt x="1768248" y="1148541"/>
                    <a:pt x="1746394" y="1095656"/>
                  </a:cubicBezTo>
                  <a:cubicBezTo>
                    <a:pt x="1734812" y="1067248"/>
                    <a:pt x="1721044" y="1039494"/>
                    <a:pt x="1701159" y="1015237"/>
                  </a:cubicBezTo>
                  <a:cubicBezTo>
                    <a:pt x="1682365" y="992291"/>
                    <a:pt x="1674716" y="964100"/>
                    <a:pt x="1666849" y="935910"/>
                  </a:cubicBezTo>
                  <a:cubicBezTo>
                    <a:pt x="1658108" y="904878"/>
                    <a:pt x="1643904" y="876251"/>
                    <a:pt x="1618990" y="854398"/>
                  </a:cubicBezTo>
                  <a:cubicBezTo>
                    <a:pt x="1611342" y="850027"/>
                    <a:pt x="1591237" y="830578"/>
                    <a:pt x="1588178" y="825770"/>
                  </a:cubicBezTo>
                  <a:cubicBezTo>
                    <a:pt x="1570913" y="800202"/>
                    <a:pt x="1582277" y="771355"/>
                    <a:pt x="1612435" y="764145"/>
                  </a:cubicBezTo>
                  <a:cubicBezTo>
                    <a:pt x="1622487" y="761740"/>
                    <a:pt x="1632321" y="761303"/>
                    <a:pt x="1642592" y="763488"/>
                  </a:cubicBezTo>
                  <a:cubicBezTo>
                    <a:pt x="1658982" y="766985"/>
                    <a:pt x="1675153" y="770481"/>
                    <a:pt x="1691106" y="775726"/>
                  </a:cubicBezTo>
                  <a:cubicBezTo>
                    <a:pt x="1713614" y="783156"/>
                    <a:pt x="1733719" y="793864"/>
                    <a:pt x="1749017" y="812658"/>
                  </a:cubicBezTo>
                  <a:cubicBezTo>
                    <a:pt x="1749672" y="813532"/>
                    <a:pt x="1750546" y="814188"/>
                    <a:pt x="1751420" y="814843"/>
                  </a:cubicBezTo>
                  <a:cubicBezTo>
                    <a:pt x="1752076" y="815281"/>
                    <a:pt x="1752732" y="815499"/>
                    <a:pt x="1755354" y="815280"/>
                  </a:cubicBezTo>
                  <a:cubicBezTo>
                    <a:pt x="1742242" y="765455"/>
                    <a:pt x="1644559" y="387177"/>
                    <a:pt x="1638003" y="354397"/>
                  </a:cubicBezTo>
                  <a:cubicBezTo>
                    <a:pt x="1637129" y="346749"/>
                    <a:pt x="1635162" y="310909"/>
                    <a:pt x="1635598" y="303261"/>
                  </a:cubicBezTo>
                  <a:cubicBezTo>
                    <a:pt x="1636691" y="286652"/>
                    <a:pt x="1642810" y="273103"/>
                    <a:pt x="1657234" y="263925"/>
                  </a:cubicBezTo>
                  <a:cubicBezTo>
                    <a:pt x="1673186" y="255184"/>
                    <a:pt x="1690451" y="255839"/>
                    <a:pt x="1707714" y="258243"/>
                  </a:cubicBezTo>
                  <a:cubicBezTo>
                    <a:pt x="1739401" y="264580"/>
                    <a:pt x="1764314" y="281845"/>
                    <a:pt x="1784419" y="306538"/>
                  </a:cubicBezTo>
                  <a:cubicBezTo>
                    <a:pt x="1802339" y="328610"/>
                    <a:pt x="1813921" y="382369"/>
                    <a:pt x="1823973" y="408592"/>
                  </a:cubicBezTo>
                  <a:cubicBezTo>
                    <a:pt x="1827469" y="417771"/>
                    <a:pt x="1906797" y="688095"/>
                    <a:pt x="1907234" y="690280"/>
                  </a:cubicBezTo>
                  <a:cubicBezTo>
                    <a:pt x="1911386" y="705140"/>
                    <a:pt x="1912915" y="704266"/>
                    <a:pt x="1926465" y="698148"/>
                  </a:cubicBezTo>
                  <a:cubicBezTo>
                    <a:pt x="1965581" y="680010"/>
                    <a:pt x="2005791" y="670613"/>
                    <a:pt x="2046438" y="694651"/>
                  </a:cubicBezTo>
                  <a:cubicBezTo>
                    <a:pt x="2052776" y="698366"/>
                    <a:pt x="2059113" y="702081"/>
                    <a:pt x="2065013" y="706014"/>
                  </a:cubicBezTo>
                  <a:cubicBezTo>
                    <a:pt x="2069820" y="709293"/>
                    <a:pt x="2073536" y="709074"/>
                    <a:pt x="2076595" y="703392"/>
                  </a:cubicBezTo>
                  <a:cubicBezTo>
                    <a:pt x="2090581" y="677168"/>
                    <a:pt x="2114401" y="669082"/>
                    <a:pt x="2142155" y="667553"/>
                  </a:cubicBezTo>
                  <a:cubicBezTo>
                    <a:pt x="2175371" y="665804"/>
                    <a:pt x="2204873" y="675420"/>
                    <a:pt x="2230442" y="696399"/>
                  </a:cubicBezTo>
                  <a:cubicBezTo>
                    <a:pt x="2245302" y="708637"/>
                    <a:pt x="2261255" y="711259"/>
                    <a:pt x="2279612" y="706670"/>
                  </a:cubicBezTo>
                  <a:cubicBezTo>
                    <a:pt x="2296220" y="702518"/>
                    <a:pt x="2312391" y="696399"/>
                    <a:pt x="2328562" y="691592"/>
                  </a:cubicBezTo>
                  <a:cubicBezTo>
                    <a:pt x="2365712" y="680446"/>
                    <a:pt x="2394996" y="692903"/>
                    <a:pt x="2419034" y="721093"/>
                  </a:cubicBezTo>
                  <a:close/>
                </a:path>
              </a:pathLst>
            </a:custGeom>
            <a:solidFill>
              <a:srgbClr val="FCD9C1"/>
            </a:solidFill>
            <a:ln w="2539" cap="flat">
              <a:noFill/>
              <a:prstDash val="solid"/>
              <a:miter/>
            </a:ln>
          </p:spPr>
          <p:txBody>
            <a:bodyPr rtlCol="0" anchor="ctr"/>
            <a:lstStyle/>
            <a:p>
              <a:endParaRPr lang="en-US"/>
            </a:p>
          </p:txBody>
        </p:sp>
        <p:sp>
          <p:nvSpPr>
            <p:cNvPr id="100" name="Freeform: Shape 143">
              <a:extLst>
                <a:ext uri="{FF2B5EF4-FFF2-40B4-BE49-F238E27FC236}">
                  <a16:creationId xmlns:a16="http://schemas.microsoft.com/office/drawing/2014/main" id="{7C06A936-E65E-2E90-7EEC-5392CF13AE70}"/>
                </a:ext>
              </a:extLst>
            </p:cNvPr>
            <p:cNvSpPr/>
            <p:nvPr/>
          </p:nvSpPr>
          <p:spPr>
            <a:xfrm rot="18494506">
              <a:off x="9879777" y="6410245"/>
              <a:ext cx="627402" cy="671928"/>
            </a:xfrm>
            <a:custGeom>
              <a:avLst/>
              <a:gdLst>
                <a:gd name="connsiteX0" fmla="*/ 627099 w 627402"/>
                <a:gd name="connsiteY0" fmla="*/ 265576 h 671928"/>
                <a:gd name="connsiteX1" fmla="*/ 622871 w 627402"/>
                <a:gd name="connsiteY1" fmla="*/ 282230 h 671928"/>
                <a:gd name="connsiteX2" fmla="*/ 438705 w 627402"/>
                <a:gd name="connsiteY2" fmla="*/ 670937 h 671928"/>
                <a:gd name="connsiteX3" fmla="*/ 438236 w 627402"/>
                <a:gd name="connsiteY3" fmla="*/ 671928 h 671928"/>
                <a:gd name="connsiteX4" fmla="*/ 0 w 627402"/>
                <a:gd name="connsiteY4" fmla="*/ 115864 h 671928"/>
                <a:gd name="connsiteX5" fmla="*/ 52443 w 627402"/>
                <a:gd name="connsiteY5" fmla="*/ 14129 h 671928"/>
                <a:gd name="connsiteX6" fmla="*/ 94818 w 627402"/>
                <a:gd name="connsiteY6" fmla="*/ 9241 h 671928"/>
                <a:gd name="connsiteX7" fmla="*/ 350695 w 627402"/>
                <a:gd name="connsiteY7" fmla="*/ 128216 h 671928"/>
                <a:gd name="connsiteX8" fmla="*/ 556865 w 627402"/>
                <a:gd name="connsiteY8" fmla="*/ 223558 h 671928"/>
                <a:gd name="connsiteX9" fmla="*/ 577237 w 627402"/>
                <a:gd name="connsiteY9" fmla="*/ 239449 h 671928"/>
                <a:gd name="connsiteX10" fmla="*/ 613907 w 627402"/>
                <a:gd name="connsiteY10" fmla="*/ 255339 h 671928"/>
                <a:gd name="connsiteX11" fmla="*/ 627099 w 627402"/>
                <a:gd name="connsiteY11" fmla="*/ 265576 h 6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402" h="671928">
                  <a:moveTo>
                    <a:pt x="627099" y="265576"/>
                  </a:moveTo>
                  <a:cubicBezTo>
                    <a:pt x="628168" y="269906"/>
                    <a:pt x="626334" y="275304"/>
                    <a:pt x="622871" y="282230"/>
                  </a:cubicBezTo>
                  <a:cubicBezTo>
                    <a:pt x="560938" y="411799"/>
                    <a:pt x="499822" y="541369"/>
                    <a:pt x="438705" y="670937"/>
                  </a:cubicBezTo>
                  <a:lnTo>
                    <a:pt x="438236" y="671928"/>
                  </a:lnTo>
                  <a:lnTo>
                    <a:pt x="0" y="115864"/>
                  </a:lnTo>
                  <a:lnTo>
                    <a:pt x="52443" y="14129"/>
                  </a:lnTo>
                  <a:cubicBezTo>
                    <a:pt x="66297" y="-3798"/>
                    <a:pt x="67111" y="-3798"/>
                    <a:pt x="94818" y="9241"/>
                  </a:cubicBezTo>
                  <a:cubicBezTo>
                    <a:pt x="180382" y="48355"/>
                    <a:pt x="265131" y="89101"/>
                    <a:pt x="350695" y="128216"/>
                  </a:cubicBezTo>
                  <a:cubicBezTo>
                    <a:pt x="419554" y="159589"/>
                    <a:pt x="488006" y="192592"/>
                    <a:pt x="556865" y="223558"/>
                  </a:cubicBezTo>
                  <a:cubicBezTo>
                    <a:pt x="565422" y="227225"/>
                    <a:pt x="574385" y="229670"/>
                    <a:pt x="577237" y="239449"/>
                  </a:cubicBezTo>
                  <a:cubicBezTo>
                    <a:pt x="589461" y="244745"/>
                    <a:pt x="601276" y="251265"/>
                    <a:pt x="613907" y="255339"/>
                  </a:cubicBezTo>
                  <a:cubicBezTo>
                    <a:pt x="622056" y="257988"/>
                    <a:pt x="626029" y="261247"/>
                    <a:pt x="627099" y="265576"/>
                  </a:cubicBezTo>
                  <a:close/>
                </a:path>
              </a:pathLst>
            </a:custGeom>
            <a:solidFill>
              <a:schemeClr val="bg1"/>
            </a:solidFill>
            <a:ln w="4251" cap="flat">
              <a:noFill/>
              <a:prstDash val="solid"/>
              <a:miter/>
            </a:ln>
          </p:spPr>
          <p:txBody>
            <a:bodyPr wrap="square" rtlCol="0" anchor="ctr">
              <a:noAutofit/>
            </a:bodyPr>
            <a:lstStyle/>
            <a:p>
              <a:endParaRPr lang="en-US"/>
            </a:p>
          </p:txBody>
        </p:sp>
        <p:sp>
          <p:nvSpPr>
            <p:cNvPr id="101" name="Freeform: Shape 136">
              <a:extLst>
                <a:ext uri="{FF2B5EF4-FFF2-40B4-BE49-F238E27FC236}">
                  <a16:creationId xmlns:a16="http://schemas.microsoft.com/office/drawing/2014/main" id="{A8C4F3CF-1515-8894-915F-87AF202B80C1}"/>
                </a:ext>
              </a:extLst>
            </p:cNvPr>
            <p:cNvSpPr/>
            <p:nvPr/>
          </p:nvSpPr>
          <p:spPr>
            <a:xfrm rot="16200000">
              <a:off x="11607898" y="5530783"/>
              <a:ext cx="777883" cy="405480"/>
            </a:xfrm>
            <a:custGeom>
              <a:avLst/>
              <a:gdLst>
                <a:gd name="connsiteX0" fmla="*/ 777580 w 777883"/>
                <a:gd name="connsiteY0" fmla="*/ 265577 h 405480"/>
                <a:gd name="connsiteX1" fmla="*/ 773352 w 777883"/>
                <a:gd name="connsiteY1" fmla="*/ 282231 h 405480"/>
                <a:gd name="connsiteX2" fmla="*/ 714957 w 777883"/>
                <a:gd name="connsiteY2" fmla="*/ 405480 h 405480"/>
                <a:gd name="connsiteX3" fmla="*/ 0 w 777883"/>
                <a:gd name="connsiteY3" fmla="*/ 405480 h 405480"/>
                <a:gd name="connsiteX4" fmla="*/ 128362 w 777883"/>
                <a:gd name="connsiteY4" fmla="*/ 158774 h 405480"/>
                <a:gd name="connsiteX5" fmla="*/ 202924 w 777883"/>
                <a:gd name="connsiteY5" fmla="*/ 14130 h 405480"/>
                <a:gd name="connsiteX6" fmla="*/ 245299 w 777883"/>
                <a:gd name="connsiteY6" fmla="*/ 9241 h 405480"/>
                <a:gd name="connsiteX7" fmla="*/ 501176 w 777883"/>
                <a:gd name="connsiteY7" fmla="*/ 128216 h 405480"/>
                <a:gd name="connsiteX8" fmla="*/ 707346 w 777883"/>
                <a:gd name="connsiteY8" fmla="*/ 223558 h 405480"/>
                <a:gd name="connsiteX9" fmla="*/ 727718 w 777883"/>
                <a:gd name="connsiteY9" fmla="*/ 239449 h 405480"/>
                <a:gd name="connsiteX10" fmla="*/ 764388 w 777883"/>
                <a:gd name="connsiteY10" fmla="*/ 255339 h 405480"/>
                <a:gd name="connsiteX11" fmla="*/ 777580 w 777883"/>
                <a:gd name="connsiteY11" fmla="*/ 265577 h 4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883" h="405480">
                  <a:moveTo>
                    <a:pt x="777580" y="265577"/>
                  </a:moveTo>
                  <a:cubicBezTo>
                    <a:pt x="778649" y="269906"/>
                    <a:pt x="776815" y="275305"/>
                    <a:pt x="773352" y="282231"/>
                  </a:cubicBezTo>
                  <a:lnTo>
                    <a:pt x="714957" y="405480"/>
                  </a:lnTo>
                  <a:lnTo>
                    <a:pt x="0" y="405480"/>
                  </a:lnTo>
                  <a:lnTo>
                    <a:pt x="128362" y="158774"/>
                  </a:lnTo>
                  <a:cubicBezTo>
                    <a:pt x="153623" y="110695"/>
                    <a:pt x="178885" y="62617"/>
                    <a:pt x="202924" y="14130"/>
                  </a:cubicBezTo>
                  <a:cubicBezTo>
                    <a:pt x="216778" y="-3799"/>
                    <a:pt x="217592" y="-3799"/>
                    <a:pt x="245299" y="9241"/>
                  </a:cubicBezTo>
                  <a:cubicBezTo>
                    <a:pt x="330863" y="48356"/>
                    <a:pt x="415612" y="89101"/>
                    <a:pt x="501176" y="128216"/>
                  </a:cubicBezTo>
                  <a:cubicBezTo>
                    <a:pt x="570035" y="159589"/>
                    <a:pt x="638487" y="192593"/>
                    <a:pt x="707346" y="223558"/>
                  </a:cubicBezTo>
                  <a:cubicBezTo>
                    <a:pt x="715902" y="227226"/>
                    <a:pt x="724866" y="229670"/>
                    <a:pt x="727718" y="239449"/>
                  </a:cubicBezTo>
                  <a:cubicBezTo>
                    <a:pt x="739942" y="244746"/>
                    <a:pt x="751757" y="251265"/>
                    <a:pt x="764388" y="255339"/>
                  </a:cubicBezTo>
                  <a:cubicBezTo>
                    <a:pt x="772537" y="257988"/>
                    <a:pt x="776510" y="261248"/>
                    <a:pt x="777580" y="265577"/>
                  </a:cubicBezTo>
                  <a:close/>
                </a:path>
              </a:pathLst>
            </a:custGeom>
            <a:solidFill>
              <a:schemeClr val="bg1"/>
            </a:solidFill>
            <a:ln w="4251" cap="flat">
              <a:noFill/>
              <a:prstDash val="solid"/>
              <a:miter/>
            </a:ln>
          </p:spPr>
          <p:txBody>
            <a:bodyPr wrap="square" rtlCol="0" anchor="ctr">
              <a:noAutofit/>
            </a:bodyPr>
            <a:lstStyle/>
            <a:p>
              <a:endParaRPr lang="en-US"/>
            </a:p>
          </p:txBody>
        </p:sp>
      </p:grpSp>
      <p:pic>
        <p:nvPicPr>
          <p:cNvPr id="6" name="Imagem 5" descr="Uma imagem contendo Texto&#10;&#10;Descrição gerada automaticamente">
            <a:extLst>
              <a:ext uri="{FF2B5EF4-FFF2-40B4-BE49-F238E27FC236}">
                <a16:creationId xmlns:a16="http://schemas.microsoft.com/office/drawing/2014/main" id="{48BF0289-52D5-4190-3A04-70A2981883AF}"/>
              </a:ext>
            </a:extLst>
          </p:cNvPr>
          <p:cNvPicPr>
            <a:picLocks noChangeAspect="1"/>
          </p:cNvPicPr>
          <p:nvPr/>
        </p:nvPicPr>
        <p:blipFill>
          <a:blip r:embed="rId2"/>
          <a:stretch>
            <a:fillRect/>
          </a:stretch>
        </p:blipFill>
        <p:spPr>
          <a:xfrm>
            <a:off x="9916886" y="88231"/>
            <a:ext cx="1934285" cy="551218"/>
          </a:xfrm>
          <a:prstGeom prst="rect">
            <a:avLst/>
          </a:prstGeom>
        </p:spPr>
      </p:pic>
    </p:spTree>
    <p:extLst>
      <p:ext uri="{BB962C8B-B14F-4D97-AF65-F5344CB8AC3E}">
        <p14:creationId xmlns:p14="http://schemas.microsoft.com/office/powerpoint/2010/main" val="57283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7521AD-4891-A359-6974-76369E38FDBD}"/>
              </a:ext>
            </a:extLst>
          </p:cNvPr>
          <p:cNvSpPr/>
          <p:nvPr/>
        </p:nvSpPr>
        <p:spPr>
          <a:xfrm>
            <a:off x="0" y="0"/>
            <a:ext cx="12192000" cy="6858000"/>
          </a:xfrm>
          <a:prstGeom prst="rect">
            <a:avLst/>
          </a:prstGeom>
          <a:solidFill>
            <a:srgbClr val="BAC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25" name="Picture 6" descr="SESMT: saiba o que é a NR-4 e o que ela determina">
            <a:extLst>
              <a:ext uri="{FF2B5EF4-FFF2-40B4-BE49-F238E27FC236}">
                <a16:creationId xmlns:a16="http://schemas.microsoft.com/office/drawing/2014/main" id="{1701AB7E-82FF-45B7-1B70-AB6BD4C3F8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367" t="26384" r="3495" b="18213"/>
          <a:stretch/>
        </p:blipFill>
        <p:spPr bwMode="auto">
          <a:xfrm>
            <a:off x="1382485" y="-1"/>
            <a:ext cx="927306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90A568C7-B16E-CEB0-13FC-1E0075B8C409}"/>
              </a:ext>
            </a:extLst>
          </p:cNvPr>
          <p:cNvSpPr/>
          <p:nvPr/>
        </p:nvSpPr>
        <p:spPr>
          <a:xfrm>
            <a:off x="0" y="-1"/>
            <a:ext cx="12192000" cy="6858000"/>
          </a:xfrm>
          <a:prstGeom prst="rect">
            <a:avLst/>
          </a:prstGeom>
          <a:solidFill>
            <a:srgbClr val="4BC9D0">
              <a:alpha val="8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2">
                    <a:lumMod val="25000"/>
                  </a:schemeClr>
                </a:solidFill>
                <a:ea typeface="华文圆体 Regular" panose="020F0502040101010101" pitchFamily="34" charset="-122"/>
                <a:cs typeface="Yuanti SC" charset="-122"/>
              </a:rPr>
              <a:t>Compete ao SESMT</a:t>
            </a:r>
            <a:endParaRPr kumimoji="1" lang="zh-CN" altLang="en-US" sz="2400" b="1" dirty="0">
              <a:solidFill>
                <a:schemeClr val="bg2">
                  <a:lumMod val="25000"/>
                </a:schemeClr>
              </a:solidFill>
              <a:ea typeface="华文圆体 Regular" panose="020F0502040101010101" pitchFamily="34" charset="-122"/>
              <a:cs typeface="Yuanti SC" charset="-122"/>
            </a:endParaRPr>
          </a:p>
        </p:txBody>
      </p:sp>
      <p:sp>
        <p:nvSpPr>
          <p:cNvPr id="41" name="文本框 1">
            <a:extLst>
              <a:ext uri="{FF2B5EF4-FFF2-40B4-BE49-F238E27FC236}">
                <a16:creationId xmlns:a16="http://schemas.microsoft.com/office/drawing/2014/main" id="{D487F4FA-4078-390C-3370-02ABF7F6E880}"/>
              </a:ext>
            </a:extLst>
          </p:cNvPr>
          <p:cNvSpPr txBox="1"/>
          <p:nvPr/>
        </p:nvSpPr>
        <p:spPr>
          <a:xfrm>
            <a:off x="1741714" y="2714812"/>
            <a:ext cx="9458119" cy="3257174"/>
          </a:xfrm>
          <a:prstGeom prst="rect">
            <a:avLst/>
          </a:prstGeom>
          <a:noFill/>
        </p:spPr>
        <p:txBody>
          <a:bodyPr wrap="square" rtlCol="0">
            <a:spAutoFit/>
          </a:bodyPr>
          <a:lstStyle/>
          <a:p>
            <a:pPr>
              <a:lnSpc>
                <a:spcPct val="150000"/>
              </a:lnSpc>
            </a:pPr>
            <a:r>
              <a:rPr kumimoji="1" lang="pt-BR" altLang="zh-CN" sz="2800" b="1" dirty="0">
                <a:solidFill>
                  <a:schemeClr val="bg2">
                    <a:lumMod val="25000"/>
                  </a:schemeClr>
                </a:solidFill>
                <a:latin typeface="+mj-lt"/>
                <a:ea typeface="华文圆体 Regular" panose="020F0502040101010101" pitchFamily="34" charset="-122"/>
                <a:cs typeface="Yuanti SC" charset="-122"/>
              </a:rPr>
              <a:t> As empresas que cumprem seus deveres em relação ao SESMT demonstram compromisso com a qualidade de vida dos colaboradores, redução de acidentes e doenças ocupacionais, e contribuem para um ambiente de trabalho mais seguro e produtivo.</a:t>
            </a:r>
          </a:p>
        </p:txBody>
      </p:sp>
      <p:pic>
        <p:nvPicPr>
          <p:cNvPr id="7" name="Imagem 6" descr="Uma imagem contendo Texto&#10;&#10;Descrição gerada automaticamente">
            <a:extLst>
              <a:ext uri="{FF2B5EF4-FFF2-40B4-BE49-F238E27FC236}">
                <a16:creationId xmlns:a16="http://schemas.microsoft.com/office/drawing/2014/main" id="{EFF30E48-628C-C8AA-679A-8848D98FB4C7}"/>
              </a:ext>
            </a:extLst>
          </p:cNvPr>
          <p:cNvPicPr>
            <a:picLocks noChangeAspect="1"/>
          </p:cNvPicPr>
          <p:nvPr/>
        </p:nvPicPr>
        <p:blipFill>
          <a:blip r:embed="rId3"/>
          <a:stretch>
            <a:fillRect/>
          </a:stretch>
        </p:blipFill>
        <p:spPr>
          <a:xfrm>
            <a:off x="9916886" y="88231"/>
            <a:ext cx="1934285" cy="551218"/>
          </a:xfrm>
          <a:prstGeom prst="rect">
            <a:avLst/>
          </a:prstGeom>
        </p:spPr>
      </p:pic>
    </p:spTree>
    <p:extLst>
      <p:ext uri="{BB962C8B-B14F-4D97-AF65-F5344CB8AC3E}">
        <p14:creationId xmlns:p14="http://schemas.microsoft.com/office/powerpoint/2010/main" val="295229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538500F1-E25A-BB8B-2986-FDB4BBAEC1D3}"/>
              </a:ext>
            </a:extLst>
          </p:cNvPr>
          <p:cNvSpPr txBox="1"/>
          <p:nvPr/>
        </p:nvSpPr>
        <p:spPr>
          <a:xfrm>
            <a:off x="4976358" y="1146710"/>
            <a:ext cx="3967565"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kumimoji="1" lang="en-US" altLang="zh-CN" sz="2400" b="1" dirty="0">
                <a:solidFill>
                  <a:schemeClr val="bg2">
                    <a:lumMod val="25000"/>
                  </a:schemeClr>
                </a:solidFill>
                <a:ea typeface="华文圆体 Regular" panose="020F0502040101010101" pitchFamily="34" charset="-122"/>
                <a:cs typeface="Yuanti SC" charset="-122"/>
              </a:rPr>
              <a:t>Compete ao SESMT</a:t>
            </a:r>
            <a:endParaRPr kumimoji="1" lang="zh-CN" altLang="en-US" sz="2400" b="1" dirty="0">
              <a:solidFill>
                <a:schemeClr val="bg2">
                  <a:lumMod val="25000"/>
                </a:schemeClr>
              </a:solidFill>
              <a:ea typeface="华文圆体 Regular" panose="020F0502040101010101" pitchFamily="34" charset="-122"/>
              <a:cs typeface="Yuanti SC" charset="-122"/>
            </a:endParaRPr>
          </a:p>
        </p:txBody>
      </p:sp>
      <p:sp>
        <p:nvSpPr>
          <p:cNvPr id="41" name="文本框 1">
            <a:extLst>
              <a:ext uri="{FF2B5EF4-FFF2-40B4-BE49-F238E27FC236}">
                <a16:creationId xmlns:a16="http://schemas.microsoft.com/office/drawing/2014/main" id="{D487F4FA-4078-390C-3370-02ABF7F6E880}"/>
              </a:ext>
            </a:extLst>
          </p:cNvPr>
          <p:cNvSpPr txBox="1"/>
          <p:nvPr/>
        </p:nvSpPr>
        <p:spPr>
          <a:xfrm>
            <a:off x="4152806" y="2769909"/>
            <a:ext cx="5278965" cy="131818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nSpc>
                <a:spcPct val="150000"/>
              </a:lnSpc>
            </a:pPr>
            <a:r>
              <a:rPr kumimoji="1" lang="pt-BR" altLang="zh-CN" sz="2800" b="1" dirty="0">
                <a:solidFill>
                  <a:schemeClr val="bg2">
                    <a:lumMod val="25000"/>
                  </a:schemeClr>
                </a:solidFill>
                <a:latin typeface="+mj-lt"/>
                <a:ea typeface="华文圆体 Regular" panose="020F0502040101010101" pitchFamily="34" charset="-122"/>
                <a:cs typeface="Yuanti SC" charset="-122"/>
              </a:rPr>
              <a:t>Agora vamos a alguns comentários sobre as competências do SESMT.</a:t>
            </a:r>
          </a:p>
        </p:txBody>
      </p:sp>
      <p:pic>
        <p:nvPicPr>
          <p:cNvPr id="4" name="图片 8">
            <a:extLst>
              <a:ext uri="{FF2B5EF4-FFF2-40B4-BE49-F238E27FC236}">
                <a16:creationId xmlns:a16="http://schemas.microsoft.com/office/drawing/2014/main" id="{027E72F0-5529-C9FF-6ACF-9C066A03EE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79119"/>
            <a:ext cx="3066990" cy="5441907"/>
          </a:xfrm>
          <a:prstGeom prst="rect">
            <a:avLst/>
          </a:prstGeom>
        </p:spPr>
      </p:pic>
      <p:pic>
        <p:nvPicPr>
          <p:cNvPr id="5" name="object 63">
            <a:extLst>
              <a:ext uri="{FF2B5EF4-FFF2-40B4-BE49-F238E27FC236}">
                <a16:creationId xmlns:a16="http://schemas.microsoft.com/office/drawing/2014/main" id="{3E4AE88B-DB10-837F-7D0D-DD1EE482C04B}"/>
              </a:ext>
            </a:extLst>
          </p:cNvPr>
          <p:cNvPicPr/>
          <p:nvPr/>
        </p:nvPicPr>
        <p:blipFill rotWithShape="1">
          <a:blip r:embed="rId3" cstate="print"/>
          <a:srcRect l="49738"/>
          <a:stretch/>
        </p:blipFill>
        <p:spPr>
          <a:xfrm>
            <a:off x="10003971" y="4452257"/>
            <a:ext cx="1715710" cy="2439041"/>
          </a:xfrm>
          <a:prstGeom prst="rect">
            <a:avLst/>
          </a:prstGeom>
        </p:spPr>
      </p:pic>
      <p:pic>
        <p:nvPicPr>
          <p:cNvPr id="8" name="Imagem 7" descr="Uma imagem contendo Texto&#10;&#10;Descrição gerada automaticamente">
            <a:extLst>
              <a:ext uri="{FF2B5EF4-FFF2-40B4-BE49-F238E27FC236}">
                <a16:creationId xmlns:a16="http://schemas.microsoft.com/office/drawing/2014/main" id="{7EA1CD9B-6A2A-F00F-A4F5-07A4D885FF2A}"/>
              </a:ext>
            </a:extLst>
          </p:cNvPr>
          <p:cNvPicPr>
            <a:picLocks noChangeAspect="1"/>
          </p:cNvPicPr>
          <p:nvPr/>
        </p:nvPicPr>
        <p:blipFill>
          <a:blip r:embed="rId4"/>
          <a:stretch>
            <a:fillRect/>
          </a:stretch>
        </p:blipFill>
        <p:spPr>
          <a:xfrm>
            <a:off x="9916886" y="88231"/>
            <a:ext cx="1934285" cy="551218"/>
          </a:xfrm>
          <a:prstGeom prst="rect">
            <a:avLst/>
          </a:prstGeom>
        </p:spPr>
      </p:pic>
    </p:spTree>
    <p:extLst>
      <p:ext uri="{BB962C8B-B14F-4D97-AF65-F5344CB8AC3E}">
        <p14:creationId xmlns:p14="http://schemas.microsoft.com/office/powerpoint/2010/main" val="266145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267">
            <a:extLst>
              <a:ext uri="{FF2B5EF4-FFF2-40B4-BE49-F238E27FC236}">
                <a16:creationId xmlns:a16="http://schemas.microsoft.com/office/drawing/2014/main" id="{0BCD6FD8-0C08-1677-68E2-857FCEB4FA14}"/>
              </a:ext>
            </a:extLst>
          </p:cNvPr>
          <p:cNvSpPr/>
          <p:nvPr/>
        </p:nvSpPr>
        <p:spPr>
          <a:xfrm>
            <a:off x="511629" y="3695316"/>
            <a:ext cx="11244942" cy="2901829"/>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algn="ctr"/>
            <a:r>
              <a:rPr kumimoji="1" lang="en-US" altLang="zh-CN" sz="2400" b="1" dirty="0">
                <a:solidFill>
                  <a:schemeClr val="bg2">
                    <a:lumMod val="25000"/>
                  </a:schemeClr>
                </a:solidFill>
                <a:ea typeface="华文圆体 Regular" panose="020F0502040101010101" pitchFamily="34" charset="-122"/>
                <a:cs typeface="Yuanti SC" charset="-122"/>
              </a:rPr>
              <a:t>Compete ao SESMT</a:t>
            </a:r>
            <a:endParaRPr kumimoji="1" lang="zh-CN" altLang="en-US" sz="2400" b="1" dirty="0">
              <a:solidFill>
                <a:schemeClr val="bg2">
                  <a:lumMod val="25000"/>
                </a:schemeClr>
              </a:solidFill>
              <a:ea typeface="华文圆体 Regular" panose="020F0502040101010101" pitchFamily="34" charset="-122"/>
              <a:cs typeface="Yuanti SC" charset="-122"/>
            </a:endParaRPr>
          </a:p>
        </p:txBody>
      </p:sp>
      <p:sp>
        <p:nvSpPr>
          <p:cNvPr id="6" name="Shape 1267">
            <a:extLst>
              <a:ext uri="{FF2B5EF4-FFF2-40B4-BE49-F238E27FC236}">
                <a16:creationId xmlns:a16="http://schemas.microsoft.com/office/drawing/2014/main" id="{55A9356A-0E42-15A8-06E9-4EB6B8931EFB}"/>
              </a:ext>
            </a:extLst>
          </p:cNvPr>
          <p:cNvSpPr/>
          <p:nvPr/>
        </p:nvSpPr>
        <p:spPr>
          <a:xfrm>
            <a:off x="359229" y="3542916"/>
            <a:ext cx="11244942" cy="2901829"/>
          </a:xfrm>
          <a:prstGeom prst="rect">
            <a:avLst/>
          </a:prstGeom>
          <a:solidFill>
            <a:srgbClr val="00206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41" name="文本框 1">
            <a:extLst>
              <a:ext uri="{FF2B5EF4-FFF2-40B4-BE49-F238E27FC236}">
                <a16:creationId xmlns:a16="http://schemas.microsoft.com/office/drawing/2014/main" id="{D487F4FA-4078-390C-3370-02ABF7F6E880}"/>
              </a:ext>
            </a:extLst>
          </p:cNvPr>
          <p:cNvSpPr txBox="1"/>
          <p:nvPr/>
        </p:nvSpPr>
        <p:spPr>
          <a:xfrm>
            <a:off x="3664468" y="4193228"/>
            <a:ext cx="6328618" cy="1493358"/>
          </a:xfrm>
          <a:prstGeom prst="rect">
            <a:avLst/>
          </a:prstGeom>
          <a:noFill/>
        </p:spPr>
        <p:txBody>
          <a:bodyPr wrap="square" rtlCol="0">
            <a:spAutoFit/>
          </a:bodyPr>
          <a:lstStyle/>
          <a:p>
            <a:pPr>
              <a:lnSpc>
                <a:spcPct val="150000"/>
              </a:lnSpc>
            </a:pPr>
            <a:r>
              <a:rPr kumimoji="1" lang="pt-BR" altLang="zh-CN" sz="3200" b="1" dirty="0">
                <a:solidFill>
                  <a:schemeClr val="bg1"/>
                </a:solidFill>
                <a:latin typeface="+mj-lt"/>
                <a:ea typeface="华文圆体 Regular" panose="020F0502040101010101" pitchFamily="34" charset="-122"/>
                <a:cs typeface="Yuanti SC" charset="-122"/>
              </a:rPr>
              <a:t>Elaborar ou participar da elaboração do inventário de riscos: </a:t>
            </a:r>
          </a:p>
        </p:txBody>
      </p:sp>
      <p:pic>
        <p:nvPicPr>
          <p:cNvPr id="9" name="Imagem 8" descr="Uma imagem contendo Texto&#10;&#10;Descrição gerada automaticamente">
            <a:extLst>
              <a:ext uri="{FF2B5EF4-FFF2-40B4-BE49-F238E27FC236}">
                <a16:creationId xmlns:a16="http://schemas.microsoft.com/office/drawing/2014/main" id="{A557F05B-2A0C-377A-F60B-8BF1EA1CB8CF}"/>
              </a:ext>
            </a:extLst>
          </p:cNvPr>
          <p:cNvPicPr>
            <a:picLocks noChangeAspect="1"/>
          </p:cNvPicPr>
          <p:nvPr/>
        </p:nvPicPr>
        <p:blipFill>
          <a:blip r:embed="rId2"/>
          <a:stretch>
            <a:fillRect/>
          </a:stretch>
        </p:blipFill>
        <p:spPr>
          <a:xfrm>
            <a:off x="9916886" y="88231"/>
            <a:ext cx="1934285" cy="551218"/>
          </a:xfrm>
          <a:prstGeom prst="rect">
            <a:avLst/>
          </a:prstGeom>
        </p:spPr>
      </p:pic>
      <p:pic>
        <p:nvPicPr>
          <p:cNvPr id="12290" name="Picture 2" descr="Empresa - Cerberus Segurança do Trabalho">
            <a:extLst>
              <a:ext uri="{FF2B5EF4-FFF2-40B4-BE49-F238E27FC236}">
                <a16:creationId xmlns:a16="http://schemas.microsoft.com/office/drawing/2014/main" id="{ACBCF1D8-206C-515E-34C7-3E9F11F16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36" y="2447925"/>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6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4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文本框 1">
            <a:extLst>
              <a:ext uri="{FF2B5EF4-FFF2-40B4-BE49-F238E27FC236}">
                <a16:creationId xmlns:a16="http://schemas.microsoft.com/office/drawing/2014/main" id="{538500F1-E25A-BB8B-2986-FDB4BBAEC1D3}"/>
              </a:ext>
            </a:extLst>
          </p:cNvPr>
          <p:cNvSpPr txBox="1"/>
          <p:nvPr/>
        </p:nvSpPr>
        <p:spPr>
          <a:xfrm>
            <a:off x="6527800" y="448721"/>
            <a:ext cx="4713997" cy="1225650"/>
          </a:xfrm>
          <a:prstGeom prst="rect">
            <a:avLst/>
          </a:prstGeom>
        </p:spPr>
        <p:txBody>
          <a:bodyPr vert="horz" lIns="91440" tIns="45720" rIns="91440" bIns="45720" rtlCol="0" anchor="b">
            <a:normAutofit/>
          </a:bodyPr>
          <a:lstStyle/>
          <a:p>
            <a:pPr>
              <a:lnSpc>
                <a:spcPct val="90000"/>
              </a:lnSpc>
              <a:spcBef>
                <a:spcPct val="0"/>
              </a:spcBef>
              <a:spcAft>
                <a:spcPts val="600"/>
              </a:spcAft>
            </a:pPr>
            <a:r>
              <a:rPr kumimoji="1" lang="en-US" altLang="zh-CN" sz="3800" b="1" kern="1200">
                <a:solidFill>
                  <a:schemeClr val="bg1"/>
                </a:solidFill>
                <a:latin typeface="+mj-lt"/>
                <a:ea typeface="+mj-ea"/>
                <a:cs typeface="+mj-cs"/>
              </a:rPr>
              <a:t>Compete ao SESMT</a:t>
            </a:r>
          </a:p>
        </p:txBody>
      </p:sp>
      <p:cxnSp>
        <p:nvCxnSpPr>
          <p:cNvPr id="49" name="Straight Connector 48">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文本框 1">
            <a:extLst>
              <a:ext uri="{FF2B5EF4-FFF2-40B4-BE49-F238E27FC236}">
                <a16:creationId xmlns:a16="http://schemas.microsoft.com/office/drawing/2014/main" id="{64EFB252-F089-A31F-DB9F-CF0C41412333}"/>
              </a:ext>
            </a:extLst>
          </p:cNvPr>
          <p:cNvSpPr txBox="1"/>
          <p:nvPr/>
        </p:nvSpPr>
        <p:spPr>
          <a:xfrm>
            <a:off x="6527800" y="1909192"/>
            <a:ext cx="4713997" cy="36477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kumimoji="1" lang="en-US" altLang="zh-CN" sz="2000" b="1">
                <a:solidFill>
                  <a:schemeClr val="bg1"/>
                </a:solidFill>
              </a:rPr>
              <a:t>No caso da empresa contratar uma empresa de consultoria para fazer o PGR, é importante que o SESMT tenha o histórico de reuniões, troca de e-mails e registro de pesquisa e/ou entrevista para demostrar como participou na elaboração do inventário.</a:t>
            </a:r>
          </a:p>
        </p:txBody>
      </p:sp>
      <p:cxnSp>
        <p:nvCxnSpPr>
          <p:cNvPr id="51" name="Straight Connector 50">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Imagem 6" descr="Uma imagem contendo Texto&#10;&#10;Descrição gerada automaticamente">
            <a:extLst>
              <a:ext uri="{FF2B5EF4-FFF2-40B4-BE49-F238E27FC236}">
                <a16:creationId xmlns:a16="http://schemas.microsoft.com/office/drawing/2014/main" id="{E826EA9A-2532-7F0E-B05F-3389604B0253}"/>
              </a:ext>
            </a:extLst>
          </p:cNvPr>
          <p:cNvPicPr>
            <a:picLocks noChangeAspect="1"/>
          </p:cNvPicPr>
          <p:nvPr/>
        </p:nvPicPr>
        <p:blipFill>
          <a:blip r:embed="rId2"/>
          <a:stretch>
            <a:fillRect/>
          </a:stretch>
        </p:blipFill>
        <p:spPr>
          <a:xfrm>
            <a:off x="9916886" y="88231"/>
            <a:ext cx="1934285" cy="551218"/>
          </a:xfrm>
          <a:prstGeom prst="rect">
            <a:avLst/>
          </a:prstGeom>
        </p:spPr>
      </p:pic>
      <p:grpSp>
        <p:nvGrpSpPr>
          <p:cNvPr id="10" name="Agrupar 9">
            <a:extLst>
              <a:ext uri="{FF2B5EF4-FFF2-40B4-BE49-F238E27FC236}">
                <a16:creationId xmlns:a16="http://schemas.microsoft.com/office/drawing/2014/main" id="{5B64957D-4631-089D-6749-D4170E354084}"/>
              </a:ext>
            </a:extLst>
          </p:cNvPr>
          <p:cNvGrpSpPr/>
          <p:nvPr/>
        </p:nvGrpSpPr>
        <p:grpSpPr>
          <a:xfrm>
            <a:off x="-2346" y="620688"/>
            <a:ext cx="5666546" cy="5616624"/>
            <a:chOff x="-214779" y="3818987"/>
            <a:chExt cx="3158686" cy="3053641"/>
          </a:xfrm>
        </p:grpSpPr>
        <p:grpSp>
          <p:nvGrpSpPr>
            <p:cNvPr id="11" name="Group 74">
              <a:extLst>
                <a:ext uri="{FF2B5EF4-FFF2-40B4-BE49-F238E27FC236}">
                  <a16:creationId xmlns:a16="http://schemas.microsoft.com/office/drawing/2014/main" id="{8AACF3EE-09F8-EB17-AD36-90BE0FB56B06}"/>
                </a:ext>
              </a:extLst>
            </p:cNvPr>
            <p:cNvGrpSpPr/>
            <p:nvPr/>
          </p:nvGrpSpPr>
          <p:grpSpPr>
            <a:xfrm rot="1587316">
              <a:off x="909065" y="3818987"/>
              <a:ext cx="1555538" cy="2302642"/>
              <a:chOff x="6477000" y="3016250"/>
              <a:chExt cx="1328738" cy="1966913"/>
            </a:xfrm>
          </p:grpSpPr>
          <p:sp>
            <p:nvSpPr>
              <p:cNvPr id="16" name="Freeform 21">
                <a:extLst>
                  <a:ext uri="{FF2B5EF4-FFF2-40B4-BE49-F238E27FC236}">
                    <a16:creationId xmlns:a16="http://schemas.microsoft.com/office/drawing/2014/main" id="{6CCBB940-E1A1-1E79-15A0-AD9CB1C29932}"/>
                  </a:ext>
                </a:extLst>
              </p:cNvPr>
              <p:cNvSpPr>
                <a:spLocks/>
              </p:cNvSpPr>
              <p:nvPr/>
            </p:nvSpPr>
            <p:spPr bwMode="auto">
              <a:xfrm>
                <a:off x="6477000" y="3162300"/>
                <a:ext cx="1328738" cy="1820863"/>
              </a:xfrm>
              <a:custGeom>
                <a:avLst/>
                <a:gdLst>
                  <a:gd name="T0" fmla="*/ 353 w 353"/>
                  <a:gd name="T1" fmla="*/ 461 h 485"/>
                  <a:gd name="T2" fmla="*/ 329 w 353"/>
                  <a:gd name="T3" fmla="*/ 485 h 485"/>
                  <a:gd name="T4" fmla="*/ 24 w 353"/>
                  <a:gd name="T5" fmla="*/ 485 h 485"/>
                  <a:gd name="T6" fmla="*/ 0 w 353"/>
                  <a:gd name="T7" fmla="*/ 461 h 485"/>
                  <a:gd name="T8" fmla="*/ 0 w 353"/>
                  <a:gd name="T9" fmla="*/ 24 h 485"/>
                  <a:gd name="T10" fmla="*/ 24 w 353"/>
                  <a:gd name="T11" fmla="*/ 0 h 485"/>
                  <a:gd name="T12" fmla="*/ 329 w 353"/>
                  <a:gd name="T13" fmla="*/ 0 h 485"/>
                  <a:gd name="T14" fmla="*/ 353 w 353"/>
                  <a:gd name="T15" fmla="*/ 24 h 485"/>
                  <a:gd name="T16" fmla="*/ 353 w 353"/>
                  <a:gd name="T17" fmla="*/ 46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485">
                    <a:moveTo>
                      <a:pt x="353" y="461"/>
                    </a:moveTo>
                    <a:cubicBezTo>
                      <a:pt x="353" y="475"/>
                      <a:pt x="343" y="485"/>
                      <a:pt x="329" y="485"/>
                    </a:cubicBezTo>
                    <a:cubicBezTo>
                      <a:pt x="24" y="485"/>
                      <a:pt x="24" y="485"/>
                      <a:pt x="24" y="485"/>
                    </a:cubicBezTo>
                    <a:cubicBezTo>
                      <a:pt x="11" y="485"/>
                      <a:pt x="0" y="475"/>
                      <a:pt x="0" y="461"/>
                    </a:cubicBezTo>
                    <a:cubicBezTo>
                      <a:pt x="0" y="24"/>
                      <a:pt x="0" y="24"/>
                      <a:pt x="0" y="24"/>
                    </a:cubicBezTo>
                    <a:cubicBezTo>
                      <a:pt x="0" y="11"/>
                      <a:pt x="11" y="0"/>
                      <a:pt x="24" y="0"/>
                    </a:cubicBezTo>
                    <a:cubicBezTo>
                      <a:pt x="329" y="0"/>
                      <a:pt x="329" y="0"/>
                      <a:pt x="329" y="0"/>
                    </a:cubicBezTo>
                    <a:cubicBezTo>
                      <a:pt x="343" y="0"/>
                      <a:pt x="353" y="11"/>
                      <a:pt x="353" y="24"/>
                    </a:cubicBezTo>
                    <a:lnTo>
                      <a:pt x="353" y="461"/>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22">
                <a:extLst>
                  <a:ext uri="{FF2B5EF4-FFF2-40B4-BE49-F238E27FC236}">
                    <a16:creationId xmlns:a16="http://schemas.microsoft.com/office/drawing/2014/main" id="{0E9C1249-ED85-44E1-6704-17BCB11BA25B}"/>
                  </a:ext>
                </a:extLst>
              </p:cNvPr>
              <p:cNvSpPr>
                <a:spLocks noChangeArrowheads="1"/>
              </p:cNvSpPr>
              <p:nvPr/>
            </p:nvSpPr>
            <p:spPr bwMode="auto">
              <a:xfrm>
                <a:off x="6597650" y="3302000"/>
                <a:ext cx="1087438" cy="1504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3">
                <a:extLst>
                  <a:ext uri="{FF2B5EF4-FFF2-40B4-BE49-F238E27FC236}">
                    <a16:creationId xmlns:a16="http://schemas.microsoft.com/office/drawing/2014/main" id="{66772659-C436-7381-6C3C-DD575CB60B45}"/>
                  </a:ext>
                </a:extLst>
              </p:cNvPr>
              <p:cNvSpPr>
                <a:spLocks/>
              </p:cNvSpPr>
              <p:nvPr/>
            </p:nvSpPr>
            <p:spPr bwMode="auto">
              <a:xfrm>
                <a:off x="6591300" y="3294062"/>
                <a:ext cx="1101725" cy="1520825"/>
              </a:xfrm>
              <a:custGeom>
                <a:avLst/>
                <a:gdLst>
                  <a:gd name="T0" fmla="*/ 689 w 694"/>
                  <a:gd name="T1" fmla="*/ 953 h 958"/>
                  <a:gd name="T2" fmla="*/ 689 w 694"/>
                  <a:gd name="T3" fmla="*/ 948 h 958"/>
                  <a:gd name="T4" fmla="*/ 9 w 694"/>
                  <a:gd name="T5" fmla="*/ 948 h 958"/>
                  <a:gd name="T6" fmla="*/ 9 w 694"/>
                  <a:gd name="T7" fmla="*/ 9 h 958"/>
                  <a:gd name="T8" fmla="*/ 684 w 694"/>
                  <a:gd name="T9" fmla="*/ 9 h 958"/>
                  <a:gd name="T10" fmla="*/ 684 w 694"/>
                  <a:gd name="T11" fmla="*/ 953 h 958"/>
                  <a:gd name="T12" fmla="*/ 689 w 694"/>
                  <a:gd name="T13" fmla="*/ 953 h 958"/>
                  <a:gd name="T14" fmla="*/ 689 w 694"/>
                  <a:gd name="T15" fmla="*/ 948 h 958"/>
                  <a:gd name="T16" fmla="*/ 689 w 694"/>
                  <a:gd name="T17" fmla="*/ 953 h 958"/>
                  <a:gd name="T18" fmla="*/ 694 w 694"/>
                  <a:gd name="T19" fmla="*/ 953 h 958"/>
                  <a:gd name="T20" fmla="*/ 694 w 694"/>
                  <a:gd name="T21" fmla="*/ 0 h 958"/>
                  <a:gd name="T22" fmla="*/ 0 w 694"/>
                  <a:gd name="T23" fmla="*/ 0 h 958"/>
                  <a:gd name="T24" fmla="*/ 0 w 694"/>
                  <a:gd name="T25" fmla="*/ 958 h 958"/>
                  <a:gd name="T26" fmla="*/ 694 w 694"/>
                  <a:gd name="T27" fmla="*/ 958 h 958"/>
                  <a:gd name="T28" fmla="*/ 694 w 694"/>
                  <a:gd name="T29" fmla="*/ 953 h 958"/>
                  <a:gd name="T30" fmla="*/ 689 w 694"/>
                  <a:gd name="T31" fmla="*/ 953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4" h="958">
                    <a:moveTo>
                      <a:pt x="689" y="953"/>
                    </a:moveTo>
                    <a:lnTo>
                      <a:pt x="689" y="948"/>
                    </a:lnTo>
                    <a:lnTo>
                      <a:pt x="9" y="948"/>
                    </a:lnTo>
                    <a:lnTo>
                      <a:pt x="9" y="9"/>
                    </a:lnTo>
                    <a:lnTo>
                      <a:pt x="684" y="9"/>
                    </a:lnTo>
                    <a:lnTo>
                      <a:pt x="684" y="953"/>
                    </a:lnTo>
                    <a:lnTo>
                      <a:pt x="689" y="953"/>
                    </a:lnTo>
                    <a:lnTo>
                      <a:pt x="689" y="948"/>
                    </a:lnTo>
                    <a:lnTo>
                      <a:pt x="689" y="953"/>
                    </a:lnTo>
                    <a:lnTo>
                      <a:pt x="694" y="953"/>
                    </a:lnTo>
                    <a:lnTo>
                      <a:pt x="694" y="0"/>
                    </a:lnTo>
                    <a:lnTo>
                      <a:pt x="0" y="0"/>
                    </a:lnTo>
                    <a:lnTo>
                      <a:pt x="0" y="958"/>
                    </a:lnTo>
                    <a:lnTo>
                      <a:pt x="694" y="958"/>
                    </a:lnTo>
                    <a:lnTo>
                      <a:pt x="694" y="953"/>
                    </a:lnTo>
                    <a:lnTo>
                      <a:pt x="689" y="9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4">
                <a:extLst>
                  <a:ext uri="{FF2B5EF4-FFF2-40B4-BE49-F238E27FC236}">
                    <a16:creationId xmlns:a16="http://schemas.microsoft.com/office/drawing/2014/main" id="{CBF6E74D-C751-FA99-DA8E-2C09EA72C52D}"/>
                  </a:ext>
                </a:extLst>
              </p:cNvPr>
              <p:cNvSpPr>
                <a:spLocks/>
              </p:cNvSpPr>
              <p:nvPr/>
            </p:nvSpPr>
            <p:spPr bwMode="auto">
              <a:xfrm>
                <a:off x="6786563" y="3609975"/>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Line 25">
                <a:extLst>
                  <a:ext uri="{FF2B5EF4-FFF2-40B4-BE49-F238E27FC236}">
                    <a16:creationId xmlns:a16="http://schemas.microsoft.com/office/drawing/2014/main" id="{CF94C636-4E68-115D-FE55-0E9CE79796A2}"/>
                  </a:ext>
                </a:extLst>
              </p:cNvPr>
              <p:cNvSpPr>
                <a:spLocks noChangeShapeType="1"/>
              </p:cNvSpPr>
              <p:nvPr/>
            </p:nvSpPr>
            <p:spPr bwMode="auto">
              <a:xfrm>
                <a:off x="6786563" y="3609975"/>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6">
                <a:extLst>
                  <a:ext uri="{FF2B5EF4-FFF2-40B4-BE49-F238E27FC236}">
                    <a16:creationId xmlns:a16="http://schemas.microsoft.com/office/drawing/2014/main" id="{14219963-D7F4-4587-7E59-5B2531E28E43}"/>
                  </a:ext>
                </a:extLst>
              </p:cNvPr>
              <p:cNvSpPr>
                <a:spLocks/>
              </p:cNvSpPr>
              <p:nvPr/>
            </p:nvSpPr>
            <p:spPr bwMode="auto">
              <a:xfrm>
                <a:off x="6764338" y="3586163"/>
                <a:ext cx="755650" cy="46038"/>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2"/>
                      <a:pt x="199" y="0"/>
                      <a:pt x="195" y="0"/>
                    </a:cubicBezTo>
                    <a:cubicBezTo>
                      <a:pt x="6" y="0"/>
                      <a:pt x="6" y="0"/>
                      <a:pt x="6" y="0"/>
                    </a:cubicBezTo>
                    <a:cubicBezTo>
                      <a:pt x="3" y="0"/>
                      <a:pt x="0" y="2"/>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7">
                <a:extLst>
                  <a:ext uri="{FF2B5EF4-FFF2-40B4-BE49-F238E27FC236}">
                    <a16:creationId xmlns:a16="http://schemas.microsoft.com/office/drawing/2014/main" id="{69DCF327-C498-5675-735C-CA18D292D8A1}"/>
                  </a:ext>
                </a:extLst>
              </p:cNvPr>
              <p:cNvSpPr>
                <a:spLocks/>
              </p:cNvSpPr>
              <p:nvPr/>
            </p:nvSpPr>
            <p:spPr bwMode="auto">
              <a:xfrm>
                <a:off x="6721475" y="3759200"/>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Line 28">
                <a:extLst>
                  <a:ext uri="{FF2B5EF4-FFF2-40B4-BE49-F238E27FC236}">
                    <a16:creationId xmlns:a16="http://schemas.microsoft.com/office/drawing/2014/main" id="{310EC4D2-BC1D-C050-3EB9-35C6057D5B6C}"/>
                  </a:ext>
                </a:extLst>
              </p:cNvPr>
              <p:cNvSpPr>
                <a:spLocks noChangeShapeType="1"/>
              </p:cNvSpPr>
              <p:nvPr/>
            </p:nvSpPr>
            <p:spPr bwMode="auto">
              <a:xfrm>
                <a:off x="6721475" y="3759200"/>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9">
                <a:extLst>
                  <a:ext uri="{FF2B5EF4-FFF2-40B4-BE49-F238E27FC236}">
                    <a16:creationId xmlns:a16="http://schemas.microsoft.com/office/drawing/2014/main" id="{1392B397-E877-6372-BA23-A339F16543D6}"/>
                  </a:ext>
                </a:extLst>
              </p:cNvPr>
              <p:cNvSpPr>
                <a:spLocks/>
              </p:cNvSpPr>
              <p:nvPr/>
            </p:nvSpPr>
            <p:spPr bwMode="auto">
              <a:xfrm>
                <a:off x="6699250" y="3736975"/>
                <a:ext cx="884238" cy="44450"/>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10"/>
                      <a:pt x="235" y="6"/>
                    </a:cubicBezTo>
                    <a:cubicBezTo>
                      <a:pt x="235" y="3"/>
                      <a:pt x="232" y="0"/>
                      <a:pt x="229"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30">
                <a:extLst>
                  <a:ext uri="{FF2B5EF4-FFF2-40B4-BE49-F238E27FC236}">
                    <a16:creationId xmlns:a16="http://schemas.microsoft.com/office/drawing/2014/main" id="{3C6A7BD5-BCD8-018F-902B-63A4D0F48C92}"/>
                  </a:ext>
                </a:extLst>
              </p:cNvPr>
              <p:cNvSpPr>
                <a:spLocks/>
              </p:cNvSpPr>
              <p:nvPr/>
            </p:nvSpPr>
            <p:spPr bwMode="auto">
              <a:xfrm>
                <a:off x="6786563" y="3913188"/>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Line 31">
                <a:extLst>
                  <a:ext uri="{FF2B5EF4-FFF2-40B4-BE49-F238E27FC236}">
                    <a16:creationId xmlns:a16="http://schemas.microsoft.com/office/drawing/2014/main" id="{5BCB949F-3736-0B36-07AC-63A2AAFD221C}"/>
                  </a:ext>
                </a:extLst>
              </p:cNvPr>
              <p:cNvSpPr>
                <a:spLocks noChangeShapeType="1"/>
              </p:cNvSpPr>
              <p:nvPr/>
            </p:nvSpPr>
            <p:spPr bwMode="auto">
              <a:xfrm>
                <a:off x="6786563" y="3913188"/>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2">
                <a:extLst>
                  <a:ext uri="{FF2B5EF4-FFF2-40B4-BE49-F238E27FC236}">
                    <a16:creationId xmlns:a16="http://schemas.microsoft.com/office/drawing/2014/main" id="{C24BD808-52D2-A5DE-54DD-C449159B6E82}"/>
                  </a:ext>
                </a:extLst>
              </p:cNvPr>
              <p:cNvSpPr>
                <a:spLocks/>
              </p:cNvSpPr>
              <p:nvPr/>
            </p:nvSpPr>
            <p:spPr bwMode="auto">
              <a:xfrm>
                <a:off x="6764338" y="3890963"/>
                <a:ext cx="755650" cy="44450"/>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10"/>
                      <a:pt x="201" y="6"/>
                    </a:cubicBezTo>
                    <a:cubicBezTo>
                      <a:pt x="201" y="3"/>
                      <a:pt x="199" y="0"/>
                      <a:pt x="195"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3">
                <a:extLst>
                  <a:ext uri="{FF2B5EF4-FFF2-40B4-BE49-F238E27FC236}">
                    <a16:creationId xmlns:a16="http://schemas.microsoft.com/office/drawing/2014/main" id="{7D749054-E16A-2396-DD8C-5EE0A8F9B842}"/>
                  </a:ext>
                </a:extLst>
              </p:cNvPr>
              <p:cNvSpPr>
                <a:spLocks/>
              </p:cNvSpPr>
              <p:nvPr/>
            </p:nvSpPr>
            <p:spPr bwMode="auto">
              <a:xfrm>
                <a:off x="6721475" y="4067175"/>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Line 34">
                <a:extLst>
                  <a:ext uri="{FF2B5EF4-FFF2-40B4-BE49-F238E27FC236}">
                    <a16:creationId xmlns:a16="http://schemas.microsoft.com/office/drawing/2014/main" id="{865309D4-0E56-8653-BA69-765D92F52CAC}"/>
                  </a:ext>
                </a:extLst>
              </p:cNvPr>
              <p:cNvSpPr>
                <a:spLocks noChangeShapeType="1"/>
              </p:cNvSpPr>
              <p:nvPr/>
            </p:nvSpPr>
            <p:spPr bwMode="auto">
              <a:xfrm>
                <a:off x="6721475" y="4067175"/>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5">
                <a:extLst>
                  <a:ext uri="{FF2B5EF4-FFF2-40B4-BE49-F238E27FC236}">
                    <a16:creationId xmlns:a16="http://schemas.microsoft.com/office/drawing/2014/main" id="{8981BC8F-FF2B-1DFB-A4DB-B0FB61953D22}"/>
                  </a:ext>
                </a:extLst>
              </p:cNvPr>
              <p:cNvSpPr>
                <a:spLocks/>
              </p:cNvSpPr>
              <p:nvPr/>
            </p:nvSpPr>
            <p:spPr bwMode="auto">
              <a:xfrm>
                <a:off x="6699250" y="4044950"/>
                <a:ext cx="884238" cy="44450"/>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9"/>
                      <a:pt x="235" y="6"/>
                    </a:cubicBezTo>
                    <a:cubicBezTo>
                      <a:pt x="235" y="3"/>
                      <a:pt x="232" y="0"/>
                      <a:pt x="229" y="0"/>
                    </a:cubicBezTo>
                    <a:cubicBezTo>
                      <a:pt x="6" y="0"/>
                      <a:pt x="6" y="0"/>
                      <a:pt x="6" y="0"/>
                    </a:cubicBezTo>
                    <a:cubicBezTo>
                      <a:pt x="3" y="0"/>
                      <a:pt x="0" y="3"/>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6">
                <a:extLst>
                  <a:ext uri="{FF2B5EF4-FFF2-40B4-BE49-F238E27FC236}">
                    <a16:creationId xmlns:a16="http://schemas.microsoft.com/office/drawing/2014/main" id="{C740E82D-9671-4F30-4148-127E2B7E36D6}"/>
                  </a:ext>
                </a:extLst>
              </p:cNvPr>
              <p:cNvSpPr>
                <a:spLocks/>
              </p:cNvSpPr>
              <p:nvPr/>
            </p:nvSpPr>
            <p:spPr bwMode="auto">
              <a:xfrm>
                <a:off x="6786563" y="4221163"/>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Line 37">
                <a:extLst>
                  <a:ext uri="{FF2B5EF4-FFF2-40B4-BE49-F238E27FC236}">
                    <a16:creationId xmlns:a16="http://schemas.microsoft.com/office/drawing/2014/main" id="{B2C1CE88-1D7B-9B83-6E71-B0F0EDAF2429}"/>
                  </a:ext>
                </a:extLst>
              </p:cNvPr>
              <p:cNvSpPr>
                <a:spLocks noChangeShapeType="1"/>
              </p:cNvSpPr>
              <p:nvPr/>
            </p:nvSpPr>
            <p:spPr bwMode="auto">
              <a:xfrm>
                <a:off x="6786563" y="4221163"/>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8">
                <a:extLst>
                  <a:ext uri="{FF2B5EF4-FFF2-40B4-BE49-F238E27FC236}">
                    <a16:creationId xmlns:a16="http://schemas.microsoft.com/office/drawing/2014/main" id="{A020C716-75C3-8C33-DD05-6B1384B86FD9}"/>
                  </a:ext>
                </a:extLst>
              </p:cNvPr>
              <p:cNvSpPr>
                <a:spLocks/>
              </p:cNvSpPr>
              <p:nvPr/>
            </p:nvSpPr>
            <p:spPr bwMode="auto">
              <a:xfrm>
                <a:off x="6764338" y="4198938"/>
                <a:ext cx="755650" cy="44450"/>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2"/>
                      <a:pt x="199" y="0"/>
                      <a:pt x="195" y="0"/>
                    </a:cubicBezTo>
                    <a:cubicBezTo>
                      <a:pt x="6" y="0"/>
                      <a:pt x="6" y="0"/>
                      <a:pt x="6" y="0"/>
                    </a:cubicBezTo>
                    <a:cubicBezTo>
                      <a:pt x="3" y="0"/>
                      <a:pt x="0" y="2"/>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9">
                <a:extLst>
                  <a:ext uri="{FF2B5EF4-FFF2-40B4-BE49-F238E27FC236}">
                    <a16:creationId xmlns:a16="http://schemas.microsoft.com/office/drawing/2014/main" id="{C9E22AA3-8F55-F8DE-77CE-1929C12B596E}"/>
                  </a:ext>
                </a:extLst>
              </p:cNvPr>
              <p:cNvSpPr>
                <a:spLocks/>
              </p:cNvSpPr>
              <p:nvPr/>
            </p:nvSpPr>
            <p:spPr bwMode="auto">
              <a:xfrm>
                <a:off x="6786563" y="4525963"/>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Line 40">
                <a:extLst>
                  <a:ext uri="{FF2B5EF4-FFF2-40B4-BE49-F238E27FC236}">
                    <a16:creationId xmlns:a16="http://schemas.microsoft.com/office/drawing/2014/main" id="{D9B0469D-D5D0-7A6A-55D8-BB7FDA4438AB}"/>
                  </a:ext>
                </a:extLst>
              </p:cNvPr>
              <p:cNvSpPr>
                <a:spLocks noChangeShapeType="1"/>
              </p:cNvSpPr>
              <p:nvPr/>
            </p:nvSpPr>
            <p:spPr bwMode="auto">
              <a:xfrm>
                <a:off x="6786563" y="4525963"/>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1">
                <a:extLst>
                  <a:ext uri="{FF2B5EF4-FFF2-40B4-BE49-F238E27FC236}">
                    <a16:creationId xmlns:a16="http://schemas.microsoft.com/office/drawing/2014/main" id="{064F4D8E-8480-CAB6-BBC9-CA099F8C763E}"/>
                  </a:ext>
                </a:extLst>
              </p:cNvPr>
              <p:cNvSpPr>
                <a:spLocks/>
              </p:cNvSpPr>
              <p:nvPr/>
            </p:nvSpPr>
            <p:spPr bwMode="auto">
              <a:xfrm>
                <a:off x="6764338" y="4502150"/>
                <a:ext cx="755650" cy="46038"/>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3"/>
                      <a:pt x="199" y="0"/>
                      <a:pt x="195" y="0"/>
                    </a:cubicBezTo>
                    <a:cubicBezTo>
                      <a:pt x="6" y="0"/>
                      <a:pt x="6" y="0"/>
                      <a:pt x="6" y="0"/>
                    </a:cubicBezTo>
                    <a:cubicBezTo>
                      <a:pt x="3" y="0"/>
                      <a:pt x="0" y="3"/>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2">
                <a:extLst>
                  <a:ext uri="{FF2B5EF4-FFF2-40B4-BE49-F238E27FC236}">
                    <a16:creationId xmlns:a16="http://schemas.microsoft.com/office/drawing/2014/main" id="{B1B2CA1B-5587-9C0A-20DB-025EE45665D8}"/>
                  </a:ext>
                </a:extLst>
              </p:cNvPr>
              <p:cNvSpPr>
                <a:spLocks/>
              </p:cNvSpPr>
              <p:nvPr/>
            </p:nvSpPr>
            <p:spPr bwMode="auto">
              <a:xfrm>
                <a:off x="6721475" y="4371975"/>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Line 43">
                <a:extLst>
                  <a:ext uri="{FF2B5EF4-FFF2-40B4-BE49-F238E27FC236}">
                    <a16:creationId xmlns:a16="http://schemas.microsoft.com/office/drawing/2014/main" id="{0EBBF009-0E75-51B7-98E4-B7DC88616E0A}"/>
                  </a:ext>
                </a:extLst>
              </p:cNvPr>
              <p:cNvSpPr>
                <a:spLocks noChangeShapeType="1"/>
              </p:cNvSpPr>
              <p:nvPr/>
            </p:nvSpPr>
            <p:spPr bwMode="auto">
              <a:xfrm>
                <a:off x="6721475" y="4371975"/>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4">
                <a:extLst>
                  <a:ext uri="{FF2B5EF4-FFF2-40B4-BE49-F238E27FC236}">
                    <a16:creationId xmlns:a16="http://schemas.microsoft.com/office/drawing/2014/main" id="{E48D4981-B485-97A1-5B50-16A25F7EC7CF}"/>
                  </a:ext>
                </a:extLst>
              </p:cNvPr>
              <p:cNvSpPr>
                <a:spLocks/>
              </p:cNvSpPr>
              <p:nvPr/>
            </p:nvSpPr>
            <p:spPr bwMode="auto">
              <a:xfrm>
                <a:off x="6699250" y="4348163"/>
                <a:ext cx="884238" cy="46038"/>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10"/>
                      <a:pt x="235" y="6"/>
                    </a:cubicBezTo>
                    <a:cubicBezTo>
                      <a:pt x="235" y="3"/>
                      <a:pt x="232" y="0"/>
                      <a:pt x="229"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5">
                <a:extLst>
                  <a:ext uri="{FF2B5EF4-FFF2-40B4-BE49-F238E27FC236}">
                    <a16:creationId xmlns:a16="http://schemas.microsoft.com/office/drawing/2014/main" id="{7F510FA2-D1EB-6A21-CE34-056849ACEE91}"/>
                  </a:ext>
                </a:extLst>
              </p:cNvPr>
              <p:cNvSpPr>
                <a:spLocks/>
              </p:cNvSpPr>
              <p:nvPr/>
            </p:nvSpPr>
            <p:spPr bwMode="auto">
              <a:xfrm>
                <a:off x="6838950" y="3200400"/>
                <a:ext cx="604838" cy="184150"/>
              </a:xfrm>
              <a:custGeom>
                <a:avLst/>
                <a:gdLst>
                  <a:gd name="T0" fmla="*/ 161 w 161"/>
                  <a:gd name="T1" fmla="*/ 36 h 49"/>
                  <a:gd name="T2" fmla="*/ 126 w 161"/>
                  <a:gd name="T3" fmla="*/ 0 h 49"/>
                  <a:gd name="T4" fmla="*/ 36 w 161"/>
                  <a:gd name="T5" fmla="*/ 0 h 49"/>
                  <a:gd name="T6" fmla="*/ 0 w 161"/>
                  <a:gd name="T7" fmla="*/ 36 h 49"/>
                  <a:gd name="T8" fmla="*/ 0 w 161"/>
                  <a:gd name="T9" fmla="*/ 36 h 49"/>
                  <a:gd name="T10" fmla="*/ 13 w 161"/>
                  <a:gd name="T11" fmla="*/ 49 h 49"/>
                  <a:gd name="T12" fmla="*/ 148 w 161"/>
                  <a:gd name="T13" fmla="*/ 49 h 49"/>
                  <a:gd name="T14" fmla="*/ 161 w 161"/>
                  <a:gd name="T15" fmla="*/ 36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49">
                    <a:moveTo>
                      <a:pt x="161" y="36"/>
                    </a:moveTo>
                    <a:cubicBezTo>
                      <a:pt x="161" y="16"/>
                      <a:pt x="146" y="0"/>
                      <a:pt x="126" y="0"/>
                    </a:cubicBezTo>
                    <a:cubicBezTo>
                      <a:pt x="36" y="0"/>
                      <a:pt x="36" y="0"/>
                      <a:pt x="36" y="0"/>
                    </a:cubicBezTo>
                    <a:cubicBezTo>
                      <a:pt x="16" y="0"/>
                      <a:pt x="0" y="16"/>
                      <a:pt x="0" y="36"/>
                    </a:cubicBezTo>
                    <a:cubicBezTo>
                      <a:pt x="0" y="36"/>
                      <a:pt x="0" y="36"/>
                      <a:pt x="0" y="36"/>
                    </a:cubicBezTo>
                    <a:cubicBezTo>
                      <a:pt x="0" y="43"/>
                      <a:pt x="6" y="49"/>
                      <a:pt x="13" y="49"/>
                    </a:cubicBezTo>
                    <a:cubicBezTo>
                      <a:pt x="148" y="49"/>
                      <a:pt x="148" y="49"/>
                      <a:pt x="148" y="49"/>
                    </a:cubicBezTo>
                    <a:cubicBezTo>
                      <a:pt x="155" y="49"/>
                      <a:pt x="161" y="43"/>
                      <a:pt x="161" y="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6">
                <a:extLst>
                  <a:ext uri="{FF2B5EF4-FFF2-40B4-BE49-F238E27FC236}">
                    <a16:creationId xmlns:a16="http://schemas.microsoft.com/office/drawing/2014/main" id="{4120123C-6FB1-83AF-E85F-9A1AA84D24EF}"/>
                  </a:ext>
                </a:extLst>
              </p:cNvPr>
              <p:cNvSpPr>
                <a:spLocks noEditPoints="1"/>
              </p:cNvSpPr>
              <p:nvPr/>
            </p:nvSpPr>
            <p:spPr bwMode="auto">
              <a:xfrm>
                <a:off x="6989763" y="3016250"/>
                <a:ext cx="304800" cy="303213"/>
              </a:xfrm>
              <a:custGeom>
                <a:avLst/>
                <a:gdLst>
                  <a:gd name="T0" fmla="*/ 41 w 81"/>
                  <a:gd name="T1" fmla="*/ 0 h 81"/>
                  <a:gd name="T2" fmla="*/ 0 w 81"/>
                  <a:gd name="T3" fmla="*/ 40 h 81"/>
                  <a:gd name="T4" fmla="*/ 41 w 81"/>
                  <a:gd name="T5" fmla="*/ 81 h 81"/>
                  <a:gd name="T6" fmla="*/ 81 w 81"/>
                  <a:gd name="T7" fmla="*/ 40 h 81"/>
                  <a:gd name="T8" fmla="*/ 41 w 81"/>
                  <a:gd name="T9" fmla="*/ 0 h 81"/>
                  <a:gd name="T10" fmla="*/ 41 w 81"/>
                  <a:gd name="T11" fmla="*/ 69 h 81"/>
                  <a:gd name="T12" fmla="*/ 12 w 81"/>
                  <a:gd name="T13" fmla="*/ 40 h 81"/>
                  <a:gd name="T14" fmla="*/ 41 w 81"/>
                  <a:gd name="T15" fmla="*/ 12 h 81"/>
                  <a:gd name="T16" fmla="*/ 69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1" y="0"/>
                    </a:moveTo>
                    <a:cubicBezTo>
                      <a:pt x="18" y="0"/>
                      <a:pt x="0" y="18"/>
                      <a:pt x="0" y="40"/>
                    </a:cubicBezTo>
                    <a:cubicBezTo>
                      <a:pt x="0" y="63"/>
                      <a:pt x="18" y="81"/>
                      <a:pt x="41" y="81"/>
                    </a:cubicBezTo>
                    <a:cubicBezTo>
                      <a:pt x="63" y="81"/>
                      <a:pt x="81" y="63"/>
                      <a:pt x="81" y="40"/>
                    </a:cubicBezTo>
                    <a:cubicBezTo>
                      <a:pt x="81" y="18"/>
                      <a:pt x="63" y="0"/>
                      <a:pt x="41" y="0"/>
                    </a:cubicBezTo>
                    <a:close/>
                    <a:moveTo>
                      <a:pt x="41" y="69"/>
                    </a:moveTo>
                    <a:cubicBezTo>
                      <a:pt x="25" y="69"/>
                      <a:pt x="12" y="56"/>
                      <a:pt x="12" y="40"/>
                    </a:cubicBezTo>
                    <a:cubicBezTo>
                      <a:pt x="12" y="24"/>
                      <a:pt x="25" y="12"/>
                      <a:pt x="41" y="12"/>
                    </a:cubicBezTo>
                    <a:cubicBezTo>
                      <a:pt x="56" y="12"/>
                      <a:pt x="69" y="24"/>
                      <a:pt x="69" y="40"/>
                    </a:cubicBezTo>
                    <a:cubicBezTo>
                      <a:pt x="69" y="56"/>
                      <a:pt x="56" y="69"/>
                      <a:pt x="41" y="6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Freeform: Shape 157">
              <a:extLst>
                <a:ext uri="{FF2B5EF4-FFF2-40B4-BE49-F238E27FC236}">
                  <a16:creationId xmlns:a16="http://schemas.microsoft.com/office/drawing/2014/main" id="{E26EF80D-0CF1-72CA-1979-014C9C218CAE}"/>
                </a:ext>
              </a:extLst>
            </p:cNvPr>
            <p:cNvSpPr/>
            <p:nvPr/>
          </p:nvSpPr>
          <p:spPr>
            <a:xfrm rot="2717603">
              <a:off x="-173015" y="4960000"/>
              <a:ext cx="751360" cy="834887"/>
            </a:xfrm>
            <a:custGeom>
              <a:avLst/>
              <a:gdLst>
                <a:gd name="connsiteX0" fmla="*/ 184970 w 751360"/>
                <a:gd name="connsiteY0" fmla="*/ 3969 h 834887"/>
                <a:gd name="connsiteX1" fmla="*/ 218776 w 751360"/>
                <a:gd name="connsiteY1" fmla="*/ 9240 h 834887"/>
                <a:gd name="connsiteX2" fmla="*/ 474653 w 751360"/>
                <a:gd name="connsiteY2" fmla="*/ 128216 h 834887"/>
                <a:gd name="connsiteX3" fmla="*/ 680823 w 751360"/>
                <a:gd name="connsiteY3" fmla="*/ 223558 h 834887"/>
                <a:gd name="connsiteX4" fmla="*/ 701195 w 751360"/>
                <a:gd name="connsiteY4" fmla="*/ 239449 h 834887"/>
                <a:gd name="connsiteX5" fmla="*/ 737865 w 751360"/>
                <a:gd name="connsiteY5" fmla="*/ 255339 h 834887"/>
                <a:gd name="connsiteX6" fmla="*/ 746829 w 751360"/>
                <a:gd name="connsiteY6" fmla="*/ 282230 h 834887"/>
                <a:gd name="connsiteX7" fmla="*/ 562663 w 751360"/>
                <a:gd name="connsiteY7" fmla="*/ 670937 h 834887"/>
                <a:gd name="connsiteX8" fmla="*/ 485328 w 751360"/>
                <a:gd name="connsiteY8" fmla="*/ 834887 h 834887"/>
                <a:gd name="connsiteX9" fmla="*/ 0 w 751360"/>
                <a:gd name="connsiteY9" fmla="*/ 354504 h 834887"/>
                <a:gd name="connsiteX10" fmla="*/ 101839 w 751360"/>
                <a:gd name="connsiteY10" fmla="*/ 158774 h 834887"/>
                <a:gd name="connsiteX11" fmla="*/ 176401 w 751360"/>
                <a:gd name="connsiteY11" fmla="*/ 14130 h 834887"/>
                <a:gd name="connsiteX12" fmla="*/ 184970 w 751360"/>
                <a:gd name="connsiteY12" fmla="*/ 3969 h 83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1360" h="834887">
                  <a:moveTo>
                    <a:pt x="184970" y="3969"/>
                  </a:moveTo>
                  <a:cubicBezTo>
                    <a:pt x="192343" y="-2983"/>
                    <a:pt x="197996" y="-539"/>
                    <a:pt x="218776" y="9240"/>
                  </a:cubicBezTo>
                  <a:lnTo>
                    <a:pt x="474653" y="128216"/>
                  </a:lnTo>
                  <a:lnTo>
                    <a:pt x="680823" y="223558"/>
                  </a:lnTo>
                  <a:cubicBezTo>
                    <a:pt x="689379" y="227225"/>
                    <a:pt x="698343" y="229670"/>
                    <a:pt x="701195" y="239449"/>
                  </a:cubicBezTo>
                  <a:cubicBezTo>
                    <a:pt x="713419" y="244745"/>
                    <a:pt x="725234" y="251265"/>
                    <a:pt x="737865" y="255339"/>
                  </a:cubicBezTo>
                  <a:cubicBezTo>
                    <a:pt x="754163" y="260636"/>
                    <a:pt x="753756" y="268377"/>
                    <a:pt x="746829" y="282230"/>
                  </a:cubicBezTo>
                  <a:cubicBezTo>
                    <a:pt x="684896" y="411799"/>
                    <a:pt x="623780" y="541368"/>
                    <a:pt x="562663" y="670937"/>
                  </a:cubicBezTo>
                  <a:lnTo>
                    <a:pt x="485328" y="834887"/>
                  </a:lnTo>
                  <a:lnTo>
                    <a:pt x="0" y="354504"/>
                  </a:lnTo>
                  <a:lnTo>
                    <a:pt x="101839" y="158774"/>
                  </a:lnTo>
                  <a:cubicBezTo>
                    <a:pt x="127100" y="110694"/>
                    <a:pt x="152361" y="62616"/>
                    <a:pt x="176401" y="14130"/>
                  </a:cubicBezTo>
                  <a:cubicBezTo>
                    <a:pt x="179864" y="9648"/>
                    <a:pt x="182513" y="6286"/>
                    <a:pt x="184970" y="3969"/>
                  </a:cubicBezTo>
                  <a:close/>
                </a:path>
              </a:pathLst>
            </a:custGeom>
            <a:solidFill>
              <a:schemeClr val="bg1"/>
            </a:solidFill>
            <a:ln w="4251" cap="flat">
              <a:noFill/>
              <a:prstDash val="solid"/>
              <a:miter/>
            </a:ln>
          </p:spPr>
          <p:txBody>
            <a:bodyPr wrap="square" rtlCol="0" anchor="ctr">
              <a:noAutofit/>
            </a:bodyPr>
            <a:lstStyle/>
            <a:p>
              <a:endParaRPr lang="en-US"/>
            </a:p>
          </p:txBody>
        </p:sp>
        <p:sp>
          <p:nvSpPr>
            <p:cNvPr id="13" name="Freeform: Shape 147">
              <a:extLst>
                <a:ext uri="{FF2B5EF4-FFF2-40B4-BE49-F238E27FC236}">
                  <a16:creationId xmlns:a16="http://schemas.microsoft.com/office/drawing/2014/main" id="{E3D3D319-DAF2-C2B5-1A4F-7FDD9DBCA832}"/>
                </a:ext>
              </a:extLst>
            </p:cNvPr>
            <p:cNvSpPr/>
            <p:nvPr/>
          </p:nvSpPr>
          <p:spPr>
            <a:xfrm rot="578905">
              <a:off x="1255322" y="5572258"/>
              <a:ext cx="1098009" cy="279768"/>
            </a:xfrm>
            <a:custGeom>
              <a:avLst/>
              <a:gdLst>
                <a:gd name="connsiteX0" fmla="*/ 58249 w 1098009"/>
                <a:gd name="connsiteY0" fmla="*/ 232663 h 279768"/>
                <a:gd name="connsiteX1" fmla="*/ 125616 w 1098009"/>
                <a:gd name="connsiteY1" fmla="*/ 279768 h 279768"/>
                <a:gd name="connsiteX2" fmla="*/ 0 w 1098009"/>
                <a:gd name="connsiteY2" fmla="*/ 268625 h 279768"/>
                <a:gd name="connsiteX3" fmla="*/ 58249 w 1098009"/>
                <a:gd name="connsiteY3" fmla="*/ 232663 h 279768"/>
                <a:gd name="connsiteX4" fmla="*/ 1066212 w 1098009"/>
                <a:gd name="connsiteY4" fmla="*/ 1186 h 279768"/>
                <a:gd name="connsiteX5" fmla="*/ 1083940 w 1098009"/>
                <a:gd name="connsiteY5" fmla="*/ 11822 h 279768"/>
                <a:gd name="connsiteX6" fmla="*/ 1097110 w 1098009"/>
                <a:gd name="connsiteY6" fmla="*/ 72604 h 279768"/>
                <a:gd name="connsiteX7" fmla="*/ 1087992 w 1098009"/>
                <a:gd name="connsiteY7" fmla="*/ 86280 h 279768"/>
                <a:gd name="connsiteX8" fmla="*/ 348989 w 1098009"/>
                <a:gd name="connsiteY8" fmla="*/ 236208 h 279768"/>
                <a:gd name="connsiteX9" fmla="*/ 317079 w 1098009"/>
                <a:gd name="connsiteY9" fmla="*/ 228104 h 279768"/>
                <a:gd name="connsiteX10" fmla="*/ 248699 w 1098009"/>
                <a:gd name="connsiteY10" fmla="*/ 165296 h 279768"/>
                <a:gd name="connsiteX11" fmla="*/ 1066212 w 1098009"/>
                <a:gd name="connsiteY11" fmla="*/ 1186 h 2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8009" h="279768">
                  <a:moveTo>
                    <a:pt x="58249" y="232663"/>
                  </a:moveTo>
                  <a:cubicBezTo>
                    <a:pt x="82562" y="245832"/>
                    <a:pt x="103836" y="263560"/>
                    <a:pt x="125616" y="279768"/>
                  </a:cubicBezTo>
                  <a:cubicBezTo>
                    <a:pt x="85094" y="276223"/>
                    <a:pt x="44573" y="272677"/>
                    <a:pt x="0" y="268625"/>
                  </a:cubicBezTo>
                  <a:cubicBezTo>
                    <a:pt x="20767" y="255456"/>
                    <a:pt x="39508" y="243806"/>
                    <a:pt x="58249" y="232663"/>
                  </a:cubicBezTo>
                  <a:close/>
                  <a:moveTo>
                    <a:pt x="1066212" y="1186"/>
                  </a:moveTo>
                  <a:cubicBezTo>
                    <a:pt x="1075836" y="-841"/>
                    <a:pt x="1081914" y="-1854"/>
                    <a:pt x="1083940" y="11822"/>
                  </a:cubicBezTo>
                  <a:cubicBezTo>
                    <a:pt x="1086473" y="32083"/>
                    <a:pt x="1091538" y="52850"/>
                    <a:pt x="1097110" y="72604"/>
                  </a:cubicBezTo>
                  <a:cubicBezTo>
                    <a:pt x="1100149" y="83241"/>
                    <a:pt x="1095084" y="84760"/>
                    <a:pt x="1087992" y="86280"/>
                  </a:cubicBezTo>
                  <a:cubicBezTo>
                    <a:pt x="1075836" y="88812"/>
                    <a:pt x="381406" y="229117"/>
                    <a:pt x="348989" y="236208"/>
                  </a:cubicBezTo>
                  <a:cubicBezTo>
                    <a:pt x="336832" y="238740"/>
                    <a:pt x="327208" y="238234"/>
                    <a:pt x="317079" y="228104"/>
                  </a:cubicBezTo>
                  <a:cubicBezTo>
                    <a:pt x="296311" y="206830"/>
                    <a:pt x="273518" y="187583"/>
                    <a:pt x="248699" y="165296"/>
                  </a:cubicBezTo>
                  <a:cubicBezTo>
                    <a:pt x="278583" y="159724"/>
                    <a:pt x="1046458" y="5238"/>
                    <a:pt x="1066212" y="1186"/>
                  </a:cubicBezTo>
                  <a:close/>
                </a:path>
              </a:pathLst>
            </a:custGeom>
            <a:solidFill>
              <a:schemeClr val="accent1"/>
            </a:solidFill>
            <a:ln w="9525" cap="flat">
              <a:noFill/>
              <a:prstDash val="solid"/>
              <a:miter/>
            </a:ln>
          </p:spPr>
          <p:txBody>
            <a:bodyPr wrap="square" rtlCol="0" anchor="ctr">
              <a:noAutofit/>
            </a:bodyPr>
            <a:lstStyle/>
            <a:p>
              <a:endParaRPr lang="en-US"/>
            </a:p>
          </p:txBody>
        </p:sp>
        <p:sp>
          <p:nvSpPr>
            <p:cNvPr id="14" name="Freeform: Shape 196">
              <a:extLst>
                <a:ext uri="{FF2B5EF4-FFF2-40B4-BE49-F238E27FC236}">
                  <a16:creationId xmlns:a16="http://schemas.microsoft.com/office/drawing/2014/main" id="{D5B30F5D-CC50-8FC5-E906-E6AF2433F2F8}"/>
                </a:ext>
              </a:extLst>
            </p:cNvPr>
            <p:cNvSpPr/>
            <p:nvPr/>
          </p:nvSpPr>
          <p:spPr>
            <a:xfrm rot="578905">
              <a:off x="327149" y="4514057"/>
              <a:ext cx="2328005" cy="1837744"/>
            </a:xfrm>
            <a:custGeom>
              <a:avLst/>
              <a:gdLst>
                <a:gd name="connsiteX0" fmla="*/ 1352938 w 2328005"/>
                <a:gd name="connsiteY0" fmla="*/ 868370 h 1837744"/>
                <a:gd name="connsiteX1" fmla="*/ 1475452 w 2328005"/>
                <a:gd name="connsiteY1" fmla="*/ 875207 h 1837744"/>
                <a:gd name="connsiteX2" fmla="*/ 1492673 w 2328005"/>
                <a:gd name="connsiteY2" fmla="*/ 879766 h 1837744"/>
                <a:gd name="connsiteX3" fmla="*/ 1564091 w 2328005"/>
                <a:gd name="connsiteY3" fmla="*/ 901040 h 1837744"/>
                <a:gd name="connsiteX4" fmla="*/ 1586885 w 2328005"/>
                <a:gd name="connsiteY4" fmla="*/ 904078 h 1837744"/>
                <a:gd name="connsiteX5" fmla="*/ 1724656 w 2328005"/>
                <a:gd name="connsiteY5" fmla="*/ 886857 h 1837744"/>
                <a:gd name="connsiteX6" fmla="*/ 1822413 w 2328005"/>
                <a:gd name="connsiteY6" fmla="*/ 889389 h 1837744"/>
                <a:gd name="connsiteX7" fmla="*/ 1886234 w 2328005"/>
                <a:gd name="connsiteY7" fmla="*/ 930924 h 1837744"/>
                <a:gd name="connsiteX8" fmla="*/ 1917132 w 2328005"/>
                <a:gd name="connsiteY8" fmla="*/ 951691 h 1837744"/>
                <a:gd name="connsiteX9" fmla="*/ 1962718 w 2328005"/>
                <a:gd name="connsiteY9" fmla="*/ 983601 h 1837744"/>
                <a:gd name="connsiteX10" fmla="*/ 1987537 w 2328005"/>
                <a:gd name="connsiteY10" fmla="*/ 1011459 h 1837744"/>
                <a:gd name="connsiteX11" fmla="*/ 1251066 w 2328005"/>
                <a:gd name="connsiteY11" fmla="*/ 1165945 h 1837744"/>
                <a:gd name="connsiteX12" fmla="*/ 1248027 w 2328005"/>
                <a:gd name="connsiteY12" fmla="*/ 1175569 h 1837744"/>
                <a:gd name="connsiteX13" fmla="*/ 1308302 w 2328005"/>
                <a:gd name="connsiteY13" fmla="*/ 1228753 h 1837744"/>
                <a:gd name="connsiteX14" fmla="*/ 1334134 w 2328005"/>
                <a:gd name="connsiteY14" fmla="*/ 1229260 h 1837744"/>
                <a:gd name="connsiteX15" fmla="*/ 2030591 w 2328005"/>
                <a:gd name="connsiteY15" fmla="*/ 1090982 h 1837744"/>
                <a:gd name="connsiteX16" fmla="*/ 2054903 w 2328005"/>
                <a:gd name="connsiteY16" fmla="*/ 1123398 h 1837744"/>
                <a:gd name="connsiteX17" fmla="*/ 2328005 w 2328005"/>
                <a:gd name="connsiteY17" fmla="*/ 1509212 h 1837744"/>
                <a:gd name="connsiteX18" fmla="*/ 1890846 w 2328005"/>
                <a:gd name="connsiteY18" fmla="*/ 1837539 h 1837744"/>
                <a:gd name="connsiteX19" fmla="*/ 1695475 w 2328005"/>
                <a:gd name="connsiteY19" fmla="*/ 1616268 h 1837744"/>
                <a:gd name="connsiteX20" fmla="*/ 1461234 w 2328005"/>
                <a:gd name="connsiteY20" fmla="*/ 1539142 h 1837744"/>
                <a:gd name="connsiteX21" fmla="*/ 1230805 w 2328005"/>
                <a:gd name="connsiteY21" fmla="*/ 1421228 h 1837744"/>
                <a:gd name="connsiteX22" fmla="*/ 1137607 w 2328005"/>
                <a:gd name="connsiteY22" fmla="*/ 1336641 h 1837744"/>
                <a:gd name="connsiteX23" fmla="*/ 1105190 w 2328005"/>
                <a:gd name="connsiteY23" fmla="*/ 1279912 h 1837744"/>
                <a:gd name="connsiteX24" fmla="*/ 1037823 w 2328005"/>
                <a:gd name="connsiteY24" fmla="*/ 1232806 h 1837744"/>
                <a:gd name="connsiteX25" fmla="*/ 1012498 w 2328005"/>
                <a:gd name="connsiteY25" fmla="*/ 1191271 h 1837744"/>
                <a:gd name="connsiteX26" fmla="*/ 1075812 w 2328005"/>
                <a:gd name="connsiteY26" fmla="*/ 1123398 h 1837744"/>
                <a:gd name="connsiteX27" fmla="*/ 1122917 w 2328005"/>
                <a:gd name="connsiteY27" fmla="*/ 1098073 h 1837744"/>
                <a:gd name="connsiteX28" fmla="*/ 1244988 w 2328005"/>
                <a:gd name="connsiteY28" fmla="*/ 938521 h 1837744"/>
                <a:gd name="connsiteX29" fmla="*/ 1313367 w 2328005"/>
                <a:gd name="connsiteY29" fmla="*/ 884831 h 1837744"/>
                <a:gd name="connsiteX30" fmla="*/ 1352938 w 2328005"/>
                <a:gd name="connsiteY30" fmla="*/ 868370 h 1837744"/>
                <a:gd name="connsiteX31" fmla="*/ 624850 w 2328005"/>
                <a:gd name="connsiteY31" fmla="*/ 11 h 1837744"/>
                <a:gd name="connsiteX32" fmla="*/ 651531 w 2328005"/>
                <a:gd name="connsiteY32" fmla="*/ 10872 h 1837744"/>
                <a:gd name="connsiteX33" fmla="*/ 653875 w 2328005"/>
                <a:gd name="connsiteY33" fmla="*/ 74725 h 1837744"/>
                <a:gd name="connsiteX34" fmla="*/ 608687 w 2328005"/>
                <a:gd name="connsiteY34" fmla="*/ 126552 h 1837744"/>
                <a:gd name="connsiteX35" fmla="*/ 694621 w 2328005"/>
                <a:gd name="connsiteY35" fmla="*/ 93416 h 1837744"/>
                <a:gd name="connsiteX36" fmla="*/ 815750 w 2328005"/>
                <a:gd name="connsiteY36" fmla="*/ 59445 h 1837744"/>
                <a:gd name="connsiteX37" fmla="*/ 866339 w 2328005"/>
                <a:gd name="connsiteY37" fmla="*/ 58118 h 1837744"/>
                <a:gd name="connsiteX38" fmla="*/ 895795 w 2328005"/>
                <a:gd name="connsiteY38" fmla="*/ 135900 h 1837744"/>
                <a:gd name="connsiteX39" fmla="*/ 972751 w 2328005"/>
                <a:gd name="connsiteY39" fmla="*/ 117382 h 1837744"/>
                <a:gd name="connsiteX40" fmla="*/ 1013012 w 2328005"/>
                <a:gd name="connsiteY40" fmla="*/ 117174 h 1837744"/>
                <a:gd name="connsiteX41" fmla="*/ 1045375 w 2328005"/>
                <a:gd name="connsiteY41" fmla="*/ 186008 h 1837744"/>
                <a:gd name="connsiteX42" fmla="*/ 994321 w 2328005"/>
                <a:gd name="connsiteY42" fmla="*/ 234130 h 1837744"/>
                <a:gd name="connsiteX43" fmla="*/ 850090 w 2328005"/>
                <a:gd name="connsiteY43" fmla="*/ 312201 h 1837744"/>
                <a:gd name="connsiteX44" fmla="*/ 675866 w 2328005"/>
                <a:gd name="connsiteY44" fmla="*/ 497120 h 1837744"/>
                <a:gd name="connsiteX45" fmla="*/ 655208 w 2328005"/>
                <a:gd name="connsiteY45" fmla="*/ 525927 h 1837744"/>
                <a:gd name="connsiteX46" fmla="*/ 865231 w 2328005"/>
                <a:gd name="connsiteY46" fmla="*/ 421832 h 1837744"/>
                <a:gd name="connsiteX47" fmla="*/ 1021286 w 2328005"/>
                <a:gd name="connsiteY47" fmla="*/ 302101 h 1837744"/>
                <a:gd name="connsiteX48" fmla="*/ 1077606 w 2328005"/>
                <a:gd name="connsiteY48" fmla="*/ 275304 h 1837744"/>
                <a:gd name="connsiteX49" fmla="*/ 1135640 w 2328005"/>
                <a:gd name="connsiteY49" fmla="*/ 294358 h 1837744"/>
                <a:gd name="connsiteX50" fmla="*/ 1128862 w 2328005"/>
                <a:gd name="connsiteY50" fmla="*/ 347158 h 1837744"/>
                <a:gd name="connsiteX51" fmla="*/ 1028813 w 2328005"/>
                <a:gd name="connsiteY51" fmla="*/ 455910 h 1837744"/>
                <a:gd name="connsiteX52" fmla="*/ 800327 w 2328005"/>
                <a:gd name="connsiteY52" fmla="*/ 657068 h 1837744"/>
                <a:gd name="connsiteX53" fmla="*/ 576118 w 2328005"/>
                <a:gd name="connsiteY53" fmla="*/ 875332 h 1837744"/>
                <a:gd name="connsiteX54" fmla="*/ 571369 w 2328005"/>
                <a:gd name="connsiteY54" fmla="*/ 881954 h 1837744"/>
                <a:gd name="connsiteX55" fmla="*/ 583741 w 2328005"/>
                <a:gd name="connsiteY55" fmla="*/ 877289 h 1837744"/>
                <a:gd name="connsiteX56" fmla="*/ 826112 w 2328005"/>
                <a:gd name="connsiteY56" fmla="*/ 723190 h 1837744"/>
                <a:gd name="connsiteX57" fmla="*/ 977646 w 2328005"/>
                <a:gd name="connsiteY57" fmla="*/ 716038 h 1837744"/>
                <a:gd name="connsiteX58" fmla="*/ 1017891 w 2328005"/>
                <a:gd name="connsiteY58" fmla="*/ 749411 h 1837744"/>
                <a:gd name="connsiteX59" fmla="*/ 1013203 w 2328005"/>
                <a:gd name="connsiteY59" fmla="*/ 774126 h 1837744"/>
                <a:gd name="connsiteX60" fmla="*/ 737147 w 2328005"/>
                <a:gd name="connsiteY60" fmla="*/ 957718 h 1837744"/>
                <a:gd name="connsiteX61" fmla="*/ 480939 w 2328005"/>
                <a:gd name="connsiteY61" fmla="*/ 1089859 h 1837744"/>
                <a:gd name="connsiteX62" fmla="*/ 396830 w 2328005"/>
                <a:gd name="connsiteY62" fmla="*/ 1109264 h 1837744"/>
                <a:gd name="connsiteX63" fmla="*/ 287055 w 2328005"/>
                <a:gd name="connsiteY63" fmla="*/ 1125305 h 1837744"/>
                <a:gd name="connsiteX64" fmla="*/ 261671 w 2328005"/>
                <a:gd name="connsiteY64" fmla="*/ 1123646 h 1837744"/>
                <a:gd name="connsiteX65" fmla="*/ 10194 w 2328005"/>
                <a:gd name="connsiteY65" fmla="*/ 676571 h 1837744"/>
                <a:gd name="connsiteX66" fmla="*/ 0 w 2328005"/>
                <a:gd name="connsiteY66" fmla="*/ 657227 h 1837744"/>
                <a:gd name="connsiteX67" fmla="*/ 241867 w 2328005"/>
                <a:gd name="connsiteY67" fmla="*/ 342324 h 1837744"/>
                <a:gd name="connsiteX68" fmla="*/ 494032 w 2328005"/>
                <a:gd name="connsiteY68" fmla="*/ 66894 h 1837744"/>
                <a:gd name="connsiteX69" fmla="*/ 596077 w 2328005"/>
                <a:gd name="connsiteY69" fmla="*/ 5700 h 1837744"/>
                <a:gd name="connsiteX70" fmla="*/ 624850 w 2328005"/>
                <a:gd name="connsiteY70" fmla="*/ 11 h 183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28005" h="1837744">
                  <a:moveTo>
                    <a:pt x="1352938" y="868370"/>
                  </a:moveTo>
                  <a:cubicBezTo>
                    <a:pt x="1392921" y="857827"/>
                    <a:pt x="1434044" y="863810"/>
                    <a:pt x="1475452" y="875207"/>
                  </a:cubicBezTo>
                  <a:lnTo>
                    <a:pt x="1492673" y="879766"/>
                  </a:lnTo>
                  <a:cubicBezTo>
                    <a:pt x="1517492" y="882805"/>
                    <a:pt x="1541298" y="890909"/>
                    <a:pt x="1564091" y="901040"/>
                  </a:cubicBezTo>
                  <a:cubicBezTo>
                    <a:pt x="1571689" y="904079"/>
                    <a:pt x="1578780" y="905092"/>
                    <a:pt x="1586885" y="904078"/>
                  </a:cubicBezTo>
                  <a:cubicBezTo>
                    <a:pt x="1632470" y="896987"/>
                    <a:pt x="1678563" y="890402"/>
                    <a:pt x="1724656" y="886857"/>
                  </a:cubicBezTo>
                  <a:cubicBezTo>
                    <a:pt x="1757580" y="884324"/>
                    <a:pt x="1789997" y="882805"/>
                    <a:pt x="1822413" y="889389"/>
                  </a:cubicBezTo>
                  <a:cubicBezTo>
                    <a:pt x="1848752" y="894961"/>
                    <a:pt x="1871545" y="907118"/>
                    <a:pt x="1886234" y="930924"/>
                  </a:cubicBezTo>
                  <a:cubicBezTo>
                    <a:pt x="1893325" y="942573"/>
                    <a:pt x="1901936" y="949664"/>
                    <a:pt x="1917132" y="951691"/>
                  </a:cubicBezTo>
                  <a:cubicBezTo>
                    <a:pt x="1936886" y="953717"/>
                    <a:pt x="1950561" y="968912"/>
                    <a:pt x="1962718" y="983601"/>
                  </a:cubicBezTo>
                  <a:cubicBezTo>
                    <a:pt x="1970315" y="993225"/>
                    <a:pt x="1978420" y="1002849"/>
                    <a:pt x="1987537" y="1011459"/>
                  </a:cubicBezTo>
                  <a:cubicBezTo>
                    <a:pt x="1982979" y="1023109"/>
                    <a:pt x="1255624" y="1164426"/>
                    <a:pt x="1251066" y="1165945"/>
                  </a:cubicBezTo>
                  <a:cubicBezTo>
                    <a:pt x="1244988" y="1167466"/>
                    <a:pt x="1241948" y="1171011"/>
                    <a:pt x="1248027" y="1175569"/>
                  </a:cubicBezTo>
                  <a:cubicBezTo>
                    <a:pt x="1268793" y="1192284"/>
                    <a:pt x="1286015" y="1213558"/>
                    <a:pt x="1308302" y="1228753"/>
                  </a:cubicBezTo>
                  <a:cubicBezTo>
                    <a:pt x="1316406" y="1234325"/>
                    <a:pt x="1325524" y="1231286"/>
                    <a:pt x="1334134" y="1229260"/>
                  </a:cubicBezTo>
                  <a:lnTo>
                    <a:pt x="2030591" y="1090982"/>
                  </a:lnTo>
                  <a:cubicBezTo>
                    <a:pt x="2043253" y="1098073"/>
                    <a:pt x="2047812" y="1112255"/>
                    <a:pt x="2054903" y="1123398"/>
                  </a:cubicBezTo>
                  <a:cubicBezTo>
                    <a:pt x="2059462" y="1137074"/>
                    <a:pt x="2267775" y="1373801"/>
                    <a:pt x="2328005" y="1509212"/>
                  </a:cubicBezTo>
                  <a:cubicBezTo>
                    <a:pt x="2203872" y="1632333"/>
                    <a:pt x="2050398" y="1700274"/>
                    <a:pt x="1890846" y="1837539"/>
                  </a:cubicBezTo>
                  <a:cubicBezTo>
                    <a:pt x="1882742" y="1844630"/>
                    <a:pt x="1767078" y="1666001"/>
                    <a:pt x="1695475" y="1616268"/>
                  </a:cubicBezTo>
                  <a:cubicBezTo>
                    <a:pt x="1623873" y="1566536"/>
                    <a:pt x="1538679" y="1571649"/>
                    <a:pt x="1461234" y="1539142"/>
                  </a:cubicBezTo>
                  <a:cubicBezTo>
                    <a:pt x="1383789" y="1506636"/>
                    <a:pt x="1284743" y="1454979"/>
                    <a:pt x="1230805" y="1421228"/>
                  </a:cubicBezTo>
                  <a:cubicBezTo>
                    <a:pt x="1176868" y="1387478"/>
                    <a:pt x="1160400" y="1373616"/>
                    <a:pt x="1137607" y="1336641"/>
                  </a:cubicBezTo>
                  <a:cubicBezTo>
                    <a:pt x="1126463" y="1317899"/>
                    <a:pt x="1116333" y="1298652"/>
                    <a:pt x="1105190" y="1279912"/>
                  </a:cubicBezTo>
                  <a:cubicBezTo>
                    <a:pt x="1079864" y="1268261"/>
                    <a:pt x="1057578" y="1252560"/>
                    <a:pt x="1037823" y="1232806"/>
                  </a:cubicBezTo>
                  <a:cubicBezTo>
                    <a:pt x="1026680" y="1220649"/>
                    <a:pt x="1013511" y="1209506"/>
                    <a:pt x="1012498" y="1191271"/>
                  </a:cubicBezTo>
                  <a:cubicBezTo>
                    <a:pt x="1009965" y="1153789"/>
                    <a:pt x="1037823" y="1122386"/>
                    <a:pt x="1075812" y="1123398"/>
                  </a:cubicBezTo>
                  <a:cubicBezTo>
                    <a:pt x="1098099" y="1123905"/>
                    <a:pt x="1110761" y="1117320"/>
                    <a:pt x="1122917" y="1098073"/>
                  </a:cubicBezTo>
                  <a:cubicBezTo>
                    <a:pt x="1158880" y="1041343"/>
                    <a:pt x="1198388" y="987653"/>
                    <a:pt x="1244988" y="938521"/>
                  </a:cubicBezTo>
                  <a:cubicBezTo>
                    <a:pt x="1265248" y="917248"/>
                    <a:pt x="1287028" y="898000"/>
                    <a:pt x="1313367" y="884831"/>
                  </a:cubicBezTo>
                  <a:cubicBezTo>
                    <a:pt x="1326410" y="877234"/>
                    <a:pt x="1339611" y="871884"/>
                    <a:pt x="1352938" y="868370"/>
                  </a:cubicBezTo>
                  <a:close/>
                  <a:moveTo>
                    <a:pt x="624850" y="11"/>
                  </a:moveTo>
                  <a:cubicBezTo>
                    <a:pt x="634228" y="218"/>
                    <a:pt x="643257" y="3184"/>
                    <a:pt x="651531" y="10872"/>
                  </a:cubicBezTo>
                  <a:cubicBezTo>
                    <a:pt x="663589" y="22026"/>
                    <a:pt x="664048" y="54945"/>
                    <a:pt x="653875" y="74725"/>
                  </a:cubicBezTo>
                  <a:cubicBezTo>
                    <a:pt x="642989" y="95498"/>
                    <a:pt x="626288" y="111096"/>
                    <a:pt x="608687" y="126552"/>
                  </a:cubicBezTo>
                  <a:cubicBezTo>
                    <a:pt x="637221" y="115427"/>
                    <a:pt x="665993" y="103972"/>
                    <a:pt x="694621" y="93416"/>
                  </a:cubicBezTo>
                  <a:cubicBezTo>
                    <a:pt x="734246" y="78712"/>
                    <a:pt x="773914" y="66045"/>
                    <a:pt x="815750" y="59445"/>
                  </a:cubicBezTo>
                  <a:cubicBezTo>
                    <a:pt x="832806" y="56635"/>
                    <a:pt x="849670" y="56192"/>
                    <a:pt x="866339" y="58118"/>
                  </a:cubicBezTo>
                  <a:cubicBezTo>
                    <a:pt x="910235" y="64027"/>
                    <a:pt x="924189" y="99103"/>
                    <a:pt x="895795" y="135900"/>
                  </a:cubicBezTo>
                  <a:cubicBezTo>
                    <a:pt x="922805" y="129699"/>
                    <a:pt x="946979" y="120460"/>
                    <a:pt x="972751" y="117382"/>
                  </a:cubicBezTo>
                  <a:cubicBezTo>
                    <a:pt x="986252" y="116033"/>
                    <a:pt x="999754" y="114685"/>
                    <a:pt x="1013012" y="117174"/>
                  </a:cubicBezTo>
                  <a:cubicBezTo>
                    <a:pt x="1048854" y="123824"/>
                    <a:pt x="1062866" y="153927"/>
                    <a:pt x="1045375" y="186008"/>
                  </a:cubicBezTo>
                  <a:cubicBezTo>
                    <a:pt x="1033446" y="207536"/>
                    <a:pt x="1015183" y="222517"/>
                    <a:pt x="994321" y="234130"/>
                  </a:cubicBezTo>
                  <a:cubicBezTo>
                    <a:pt x="946386" y="260422"/>
                    <a:pt x="897270" y="284866"/>
                    <a:pt x="850090" y="312201"/>
                  </a:cubicBezTo>
                  <a:cubicBezTo>
                    <a:pt x="774506" y="356773"/>
                    <a:pt x="724312" y="426068"/>
                    <a:pt x="675866" y="497120"/>
                  </a:cubicBezTo>
                  <a:cubicBezTo>
                    <a:pt x="670499" y="505304"/>
                    <a:pt x="664231" y="513344"/>
                    <a:pt x="655208" y="525927"/>
                  </a:cubicBezTo>
                  <a:cubicBezTo>
                    <a:pt x="733364" y="498743"/>
                    <a:pt x="803380" y="468229"/>
                    <a:pt x="865231" y="421832"/>
                  </a:cubicBezTo>
                  <a:cubicBezTo>
                    <a:pt x="917691" y="382239"/>
                    <a:pt x="969158" y="341933"/>
                    <a:pt x="1021286" y="302101"/>
                  </a:cubicBezTo>
                  <a:cubicBezTo>
                    <a:pt x="1037888" y="289439"/>
                    <a:pt x="1056332" y="279101"/>
                    <a:pt x="1077606" y="275304"/>
                  </a:cubicBezTo>
                  <a:cubicBezTo>
                    <a:pt x="1100254" y="270989"/>
                    <a:pt x="1121515" y="274202"/>
                    <a:pt x="1135640" y="294358"/>
                  </a:cubicBezTo>
                  <a:cubicBezTo>
                    <a:pt x="1148677" y="313235"/>
                    <a:pt x="1138792" y="331215"/>
                    <a:pt x="1128862" y="347158"/>
                  </a:cubicBezTo>
                  <a:cubicBezTo>
                    <a:pt x="1102874" y="389690"/>
                    <a:pt x="1065772" y="423250"/>
                    <a:pt x="1028813" y="455910"/>
                  </a:cubicBezTo>
                  <a:cubicBezTo>
                    <a:pt x="952903" y="523310"/>
                    <a:pt x="875150" y="588387"/>
                    <a:pt x="800327" y="657068"/>
                  </a:cubicBezTo>
                  <a:cubicBezTo>
                    <a:pt x="723748" y="727499"/>
                    <a:pt x="649105" y="800822"/>
                    <a:pt x="576118" y="875332"/>
                  </a:cubicBezTo>
                  <a:cubicBezTo>
                    <a:pt x="574363" y="877082"/>
                    <a:pt x="573031" y="879636"/>
                    <a:pt x="571369" y="881954"/>
                  </a:cubicBezTo>
                  <a:cubicBezTo>
                    <a:pt x="577380" y="884760"/>
                    <a:pt x="580135" y="880218"/>
                    <a:pt x="583741" y="877289"/>
                  </a:cubicBezTo>
                  <a:cubicBezTo>
                    <a:pt x="661855" y="821496"/>
                    <a:pt x="737608" y="762006"/>
                    <a:pt x="826112" y="723190"/>
                  </a:cubicBezTo>
                  <a:cubicBezTo>
                    <a:pt x="875127" y="701683"/>
                    <a:pt x="925635" y="692779"/>
                    <a:pt x="977646" y="716038"/>
                  </a:cubicBezTo>
                  <a:cubicBezTo>
                    <a:pt x="994351" y="723505"/>
                    <a:pt x="1007402" y="735371"/>
                    <a:pt x="1017891" y="749411"/>
                  </a:cubicBezTo>
                  <a:cubicBezTo>
                    <a:pt x="1024269" y="757996"/>
                    <a:pt x="1027330" y="767711"/>
                    <a:pt x="1013203" y="774126"/>
                  </a:cubicBezTo>
                  <a:cubicBezTo>
                    <a:pt x="910242" y="819120"/>
                    <a:pt x="827071" y="893848"/>
                    <a:pt x="737147" y="957718"/>
                  </a:cubicBezTo>
                  <a:cubicBezTo>
                    <a:pt x="657989" y="1014265"/>
                    <a:pt x="575670" y="1064033"/>
                    <a:pt x="480939" y="1089859"/>
                  </a:cubicBezTo>
                  <a:cubicBezTo>
                    <a:pt x="452792" y="1096249"/>
                    <a:pt x="424977" y="1102874"/>
                    <a:pt x="396830" y="1109264"/>
                  </a:cubicBezTo>
                  <a:cubicBezTo>
                    <a:pt x="360349" y="1114689"/>
                    <a:pt x="323300" y="1120209"/>
                    <a:pt x="287055" y="1125305"/>
                  </a:cubicBezTo>
                  <a:cubicBezTo>
                    <a:pt x="278527" y="1126710"/>
                    <a:pt x="269618" y="1129345"/>
                    <a:pt x="261671" y="1123646"/>
                  </a:cubicBezTo>
                  <a:cubicBezTo>
                    <a:pt x="177876" y="974811"/>
                    <a:pt x="93751" y="825738"/>
                    <a:pt x="10194" y="676571"/>
                  </a:cubicBezTo>
                  <a:cubicBezTo>
                    <a:pt x="7127" y="670360"/>
                    <a:pt x="3398" y="663675"/>
                    <a:pt x="0" y="657227"/>
                  </a:cubicBezTo>
                  <a:cubicBezTo>
                    <a:pt x="79818" y="551515"/>
                    <a:pt x="158074" y="445186"/>
                    <a:pt x="241867" y="342324"/>
                  </a:cubicBezTo>
                  <a:cubicBezTo>
                    <a:pt x="320578" y="245846"/>
                    <a:pt x="397778" y="147282"/>
                    <a:pt x="494032" y="66894"/>
                  </a:cubicBezTo>
                  <a:cubicBezTo>
                    <a:pt x="524537" y="41137"/>
                    <a:pt x="557640" y="18749"/>
                    <a:pt x="596077" y="5700"/>
                  </a:cubicBezTo>
                  <a:cubicBezTo>
                    <a:pt x="605745" y="2355"/>
                    <a:pt x="615472" y="-196"/>
                    <a:pt x="624850" y="11"/>
                  </a:cubicBezTo>
                  <a:close/>
                </a:path>
              </a:pathLst>
            </a:custGeom>
            <a:solidFill>
              <a:srgbClr val="FCD9C1"/>
            </a:solidFill>
            <a:ln w="2539" cap="flat">
              <a:noFill/>
              <a:prstDash val="solid"/>
              <a:miter/>
            </a:ln>
          </p:spPr>
          <p:txBody>
            <a:bodyPr rtlCol="0" anchor="ctr"/>
            <a:lstStyle/>
            <a:p>
              <a:endParaRPr lang="en-US"/>
            </a:p>
          </p:txBody>
        </p:sp>
        <p:sp>
          <p:nvSpPr>
            <p:cNvPr id="15" name="Freeform: Shape 140">
              <a:extLst>
                <a:ext uri="{FF2B5EF4-FFF2-40B4-BE49-F238E27FC236}">
                  <a16:creationId xmlns:a16="http://schemas.microsoft.com/office/drawing/2014/main" id="{546365D5-86BE-817C-7197-6EA42C02790D}"/>
                </a:ext>
              </a:extLst>
            </p:cNvPr>
            <p:cNvSpPr/>
            <p:nvPr/>
          </p:nvSpPr>
          <p:spPr>
            <a:xfrm rot="21479217" flipH="1">
              <a:off x="1937072" y="6023955"/>
              <a:ext cx="1006835" cy="848673"/>
            </a:xfrm>
            <a:custGeom>
              <a:avLst/>
              <a:gdLst>
                <a:gd name="connsiteX0" fmla="*/ 447868 w 1006835"/>
                <a:gd name="connsiteY0" fmla="*/ 72 h 848673"/>
                <a:gd name="connsiteX1" fmla="*/ 431875 w 1006835"/>
                <a:gd name="connsiteY1" fmla="*/ 14129 h 848673"/>
                <a:gd name="connsiteX2" fmla="*/ 357313 w 1006835"/>
                <a:gd name="connsiteY2" fmla="*/ 158774 h 848673"/>
                <a:gd name="connsiteX3" fmla="*/ 216335 w 1006835"/>
                <a:gd name="connsiteY3" fmla="*/ 429727 h 848673"/>
                <a:gd name="connsiteX4" fmla="*/ 58246 w 1006835"/>
                <a:gd name="connsiteY4" fmla="*/ 736943 h 848673"/>
                <a:gd name="connsiteX5" fmla="*/ 0 w 1006835"/>
                <a:gd name="connsiteY5" fmla="*/ 848673 h 848673"/>
                <a:gd name="connsiteX6" fmla="*/ 746679 w 1006835"/>
                <a:gd name="connsiteY6" fmla="*/ 822428 h 848673"/>
                <a:gd name="connsiteX7" fmla="*/ 818137 w 1006835"/>
                <a:gd name="connsiteY7" fmla="*/ 670937 h 848673"/>
                <a:gd name="connsiteX8" fmla="*/ 1002304 w 1006835"/>
                <a:gd name="connsiteY8" fmla="*/ 282230 h 848673"/>
                <a:gd name="connsiteX9" fmla="*/ 993340 w 1006835"/>
                <a:gd name="connsiteY9" fmla="*/ 255339 h 848673"/>
                <a:gd name="connsiteX10" fmla="*/ 474251 w 1006835"/>
                <a:gd name="connsiteY10" fmla="*/ 9240 h 848673"/>
                <a:gd name="connsiteX11" fmla="*/ 447868 w 1006835"/>
                <a:gd name="connsiteY11" fmla="*/ 72 h 84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835" h="848673">
                  <a:moveTo>
                    <a:pt x="447868" y="72"/>
                  </a:moveTo>
                  <a:cubicBezTo>
                    <a:pt x="442470" y="683"/>
                    <a:pt x="438803" y="5165"/>
                    <a:pt x="431875" y="14129"/>
                  </a:cubicBezTo>
                  <a:cubicBezTo>
                    <a:pt x="407836" y="62616"/>
                    <a:pt x="382575" y="110695"/>
                    <a:pt x="357313" y="158774"/>
                  </a:cubicBezTo>
                  <a:cubicBezTo>
                    <a:pt x="310050" y="248820"/>
                    <a:pt x="261970" y="338866"/>
                    <a:pt x="216335" y="429727"/>
                  </a:cubicBezTo>
                  <a:cubicBezTo>
                    <a:pt x="164590" y="532812"/>
                    <a:pt x="108362" y="633043"/>
                    <a:pt x="58246" y="736943"/>
                  </a:cubicBezTo>
                  <a:lnTo>
                    <a:pt x="0" y="848673"/>
                  </a:lnTo>
                  <a:lnTo>
                    <a:pt x="746679" y="822428"/>
                  </a:lnTo>
                  <a:lnTo>
                    <a:pt x="818137" y="670937"/>
                  </a:lnTo>
                  <a:cubicBezTo>
                    <a:pt x="879254" y="541368"/>
                    <a:pt x="940372" y="411799"/>
                    <a:pt x="1002304" y="282230"/>
                  </a:cubicBezTo>
                  <a:cubicBezTo>
                    <a:pt x="1009231" y="268377"/>
                    <a:pt x="1009638" y="260636"/>
                    <a:pt x="993340" y="255339"/>
                  </a:cubicBezTo>
                  <a:lnTo>
                    <a:pt x="474251" y="9240"/>
                  </a:lnTo>
                  <a:cubicBezTo>
                    <a:pt x="460397" y="2721"/>
                    <a:pt x="453267" y="-539"/>
                    <a:pt x="447868" y="72"/>
                  </a:cubicBezTo>
                  <a:close/>
                </a:path>
              </a:pathLst>
            </a:custGeom>
            <a:solidFill>
              <a:schemeClr val="bg1"/>
            </a:solidFill>
            <a:ln w="4251"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305337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267">
            <a:extLst>
              <a:ext uri="{FF2B5EF4-FFF2-40B4-BE49-F238E27FC236}">
                <a16:creationId xmlns:a16="http://schemas.microsoft.com/office/drawing/2014/main" id="{0BCD6FD8-0C08-1677-68E2-857FCEB4FA14}"/>
              </a:ext>
            </a:extLst>
          </p:cNvPr>
          <p:cNvSpPr/>
          <p:nvPr/>
        </p:nvSpPr>
        <p:spPr>
          <a:xfrm>
            <a:off x="511629" y="3695316"/>
            <a:ext cx="11244942" cy="2901829"/>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en-US" altLang="zh-CN" sz="2400" b="1" dirty="0">
                <a:solidFill>
                  <a:schemeClr val="bg2">
                    <a:lumMod val="25000"/>
                  </a:schemeClr>
                </a:solidFill>
                <a:ea typeface="华文圆体 Regular" panose="020F0502040101010101" pitchFamily="34" charset="-122"/>
                <a:cs typeface="Yuanti SC" charset="-122"/>
              </a:rPr>
              <a:t>Compete ao SESMT</a:t>
            </a:r>
            <a:endParaRPr kumimoji="1" lang="zh-CN" altLang="en-US" sz="2400" b="1" dirty="0">
              <a:solidFill>
                <a:schemeClr val="bg2">
                  <a:lumMod val="25000"/>
                </a:schemeClr>
              </a:solidFill>
              <a:ea typeface="华文圆体 Regular" panose="020F0502040101010101" pitchFamily="34" charset="-122"/>
              <a:cs typeface="Yuanti SC" charset="-122"/>
            </a:endParaRPr>
          </a:p>
        </p:txBody>
      </p:sp>
      <p:sp>
        <p:nvSpPr>
          <p:cNvPr id="6" name="Shape 1267">
            <a:extLst>
              <a:ext uri="{FF2B5EF4-FFF2-40B4-BE49-F238E27FC236}">
                <a16:creationId xmlns:a16="http://schemas.microsoft.com/office/drawing/2014/main" id="{55A9356A-0E42-15A8-06E9-4EB6B8931EFB}"/>
              </a:ext>
            </a:extLst>
          </p:cNvPr>
          <p:cNvSpPr/>
          <p:nvPr/>
        </p:nvSpPr>
        <p:spPr>
          <a:xfrm>
            <a:off x="359229" y="3542916"/>
            <a:ext cx="11244942" cy="2901829"/>
          </a:xfrm>
          <a:prstGeom prst="rect">
            <a:avLst/>
          </a:prstGeom>
          <a:solidFill>
            <a:srgbClr val="00206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41" name="文本框 1">
            <a:extLst>
              <a:ext uri="{FF2B5EF4-FFF2-40B4-BE49-F238E27FC236}">
                <a16:creationId xmlns:a16="http://schemas.microsoft.com/office/drawing/2014/main" id="{D487F4FA-4078-390C-3370-02ABF7F6E880}"/>
              </a:ext>
            </a:extLst>
          </p:cNvPr>
          <p:cNvSpPr txBox="1"/>
          <p:nvPr/>
        </p:nvSpPr>
        <p:spPr>
          <a:xfrm>
            <a:off x="6096000" y="3877819"/>
            <a:ext cx="5584371" cy="2232021"/>
          </a:xfrm>
          <a:prstGeom prst="rect">
            <a:avLst/>
          </a:prstGeom>
          <a:noFill/>
        </p:spPr>
        <p:txBody>
          <a:bodyPr wrap="square" rtlCol="0">
            <a:spAutoFit/>
          </a:bodyPr>
          <a:lstStyle/>
          <a:p>
            <a:pPr>
              <a:lnSpc>
                <a:spcPct val="150000"/>
              </a:lnSpc>
            </a:pPr>
            <a:r>
              <a:rPr kumimoji="1" lang="pt-BR" altLang="zh-CN" sz="3200" b="1" dirty="0">
                <a:solidFill>
                  <a:schemeClr val="bg1"/>
                </a:solidFill>
                <a:latin typeface="+mj-lt"/>
                <a:ea typeface="华文圆体 Regular" panose="020F0502040101010101" pitchFamily="34" charset="-122"/>
                <a:cs typeface="Yuanti SC" charset="-122"/>
              </a:rPr>
              <a:t>Elaborar plano de trabalho e monitorar metas, indicadores e resultados: </a:t>
            </a:r>
          </a:p>
        </p:txBody>
      </p:sp>
      <p:pic>
        <p:nvPicPr>
          <p:cNvPr id="9" name="Imagem 8" descr="Uma imagem contendo Texto&#10;&#10;Descrição gerada automaticamente">
            <a:extLst>
              <a:ext uri="{FF2B5EF4-FFF2-40B4-BE49-F238E27FC236}">
                <a16:creationId xmlns:a16="http://schemas.microsoft.com/office/drawing/2014/main" id="{2C3BBDCD-FC65-8104-93E3-49076031829C}"/>
              </a:ext>
            </a:extLst>
          </p:cNvPr>
          <p:cNvPicPr>
            <a:picLocks noChangeAspect="1"/>
          </p:cNvPicPr>
          <p:nvPr/>
        </p:nvPicPr>
        <p:blipFill>
          <a:blip r:embed="rId2"/>
          <a:stretch>
            <a:fillRect/>
          </a:stretch>
        </p:blipFill>
        <p:spPr>
          <a:xfrm>
            <a:off x="9916886" y="88231"/>
            <a:ext cx="1934285" cy="551218"/>
          </a:xfrm>
          <a:prstGeom prst="rect">
            <a:avLst/>
          </a:prstGeom>
        </p:spPr>
      </p:pic>
      <p:pic>
        <p:nvPicPr>
          <p:cNvPr id="13314" name="Picture 2" descr="Cursos de Segurança do Trabalho - Excelência Segurança - N°1">
            <a:extLst>
              <a:ext uri="{FF2B5EF4-FFF2-40B4-BE49-F238E27FC236}">
                <a16:creationId xmlns:a16="http://schemas.microsoft.com/office/drawing/2014/main" id="{DA3FD7DB-07E1-2450-3708-2009D7585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556" y="0"/>
            <a:ext cx="66389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5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41"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9" name="Rectangle 51208">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1">
            <a:extLst>
              <a:ext uri="{FF2B5EF4-FFF2-40B4-BE49-F238E27FC236}">
                <a16:creationId xmlns:a16="http://schemas.microsoft.com/office/drawing/2014/main" id="{538500F1-E25A-BB8B-2986-FDB4BBAEC1D3}"/>
              </a:ext>
            </a:extLst>
          </p:cNvPr>
          <p:cNvSpPr txBox="1"/>
          <p:nvPr/>
        </p:nvSpPr>
        <p:spPr>
          <a:xfrm>
            <a:off x="1155557" y="4551036"/>
            <a:ext cx="4284420" cy="1687143"/>
          </a:xfrm>
          <a:prstGeom prst="rect">
            <a:avLst/>
          </a:prstGeom>
        </p:spPr>
        <p:txBody>
          <a:bodyPr vert="horz" lIns="91440" tIns="45720" rIns="91440" bIns="45720" rtlCol="0" anchor="t">
            <a:normAutofit/>
          </a:bodyPr>
          <a:lstStyle/>
          <a:p>
            <a:pPr>
              <a:lnSpc>
                <a:spcPct val="90000"/>
              </a:lnSpc>
              <a:spcBef>
                <a:spcPct val="0"/>
              </a:spcBef>
              <a:spcAft>
                <a:spcPts val="600"/>
              </a:spcAft>
            </a:pPr>
            <a:r>
              <a:rPr kumimoji="1" lang="en-US" altLang="zh-CN" sz="4400" b="1">
                <a:solidFill>
                  <a:schemeClr val="bg1"/>
                </a:solidFill>
                <a:latin typeface="+mj-lt"/>
                <a:ea typeface="+mj-ea"/>
                <a:cs typeface="+mj-cs"/>
              </a:rPr>
              <a:t>Compete ao SESMT</a:t>
            </a:r>
          </a:p>
        </p:txBody>
      </p:sp>
      <p:pic>
        <p:nvPicPr>
          <p:cNvPr id="4" name="Imagem 3">
            <a:extLst>
              <a:ext uri="{FF2B5EF4-FFF2-40B4-BE49-F238E27FC236}">
                <a16:creationId xmlns:a16="http://schemas.microsoft.com/office/drawing/2014/main" id="{D1C782ED-3704-DE22-0D45-84AB3E763B35}"/>
              </a:ext>
            </a:extLst>
          </p:cNvPr>
          <p:cNvPicPr>
            <a:picLocks noChangeAspect="1"/>
          </p:cNvPicPr>
          <p:nvPr/>
        </p:nvPicPr>
        <p:blipFill>
          <a:blip r:embed="rId2"/>
          <a:stretch>
            <a:fillRect/>
          </a:stretch>
        </p:blipFill>
        <p:spPr>
          <a:xfrm>
            <a:off x="1519218" y="637762"/>
            <a:ext cx="3570358" cy="3579307"/>
          </a:xfrm>
          <a:prstGeom prst="rect">
            <a:avLst/>
          </a:prstGeom>
        </p:spPr>
      </p:pic>
      <p:sp>
        <p:nvSpPr>
          <p:cNvPr id="51211" name="Rectangle 51210">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04" name="Picture 4" descr="Jaison Boing – Inteligência Emocional">
            <a:extLst>
              <a:ext uri="{FF2B5EF4-FFF2-40B4-BE49-F238E27FC236}">
                <a16:creationId xmlns:a16="http://schemas.microsoft.com/office/drawing/2014/main" id="{8909F472-6437-1578-AE74-0DBA13266AF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00800" y="257858"/>
            <a:ext cx="4937165" cy="365072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descr="Uma imagem contendo Texto&#10;&#10;Descrição gerada automaticamente">
            <a:extLst>
              <a:ext uri="{FF2B5EF4-FFF2-40B4-BE49-F238E27FC236}">
                <a16:creationId xmlns:a16="http://schemas.microsoft.com/office/drawing/2014/main" id="{86121D7F-DB0F-517C-83DF-7ADAE590FED5}"/>
              </a:ext>
            </a:extLst>
          </p:cNvPr>
          <p:cNvPicPr>
            <a:picLocks noChangeAspect="1"/>
          </p:cNvPicPr>
          <p:nvPr/>
        </p:nvPicPr>
        <p:blipFill>
          <a:blip r:embed="rId4"/>
          <a:stretch>
            <a:fillRect/>
          </a:stretch>
        </p:blipFill>
        <p:spPr>
          <a:xfrm>
            <a:off x="1519218" y="90330"/>
            <a:ext cx="1920811" cy="547432"/>
          </a:xfrm>
          <a:prstGeom prst="rect">
            <a:avLst/>
          </a:prstGeom>
        </p:spPr>
      </p:pic>
      <p:sp>
        <p:nvSpPr>
          <p:cNvPr id="51213" name="Rectangle 512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650" y="4552052"/>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1">
            <a:extLst>
              <a:ext uri="{FF2B5EF4-FFF2-40B4-BE49-F238E27FC236}">
                <a16:creationId xmlns:a16="http://schemas.microsoft.com/office/drawing/2014/main" id="{64EFB252-F089-A31F-DB9F-CF0C41412333}"/>
              </a:ext>
            </a:extLst>
          </p:cNvPr>
          <p:cNvSpPr txBox="1"/>
          <p:nvPr/>
        </p:nvSpPr>
        <p:spPr>
          <a:xfrm>
            <a:off x="6734649" y="4758638"/>
            <a:ext cx="4284420" cy="1455891"/>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kumimoji="1" lang="en-US" altLang="zh-CN" sz="2000" b="1" dirty="0"/>
              <a:t>A </a:t>
            </a:r>
            <a:r>
              <a:rPr kumimoji="1" lang="en-US" altLang="zh-CN" sz="2000" b="1" dirty="0" err="1"/>
              <a:t>responsabilidade</a:t>
            </a:r>
            <a:r>
              <a:rPr kumimoji="1" lang="en-US" altLang="zh-CN" sz="2000" b="1" dirty="0"/>
              <a:t> de </a:t>
            </a:r>
            <a:r>
              <a:rPr kumimoji="1" lang="en-US" altLang="zh-CN" sz="2000" b="1" dirty="0" err="1"/>
              <a:t>acompanhamento</a:t>
            </a:r>
            <a:r>
              <a:rPr kumimoji="1" lang="en-US" altLang="zh-CN" sz="2000" b="1" dirty="0"/>
              <a:t> e </a:t>
            </a:r>
            <a:r>
              <a:rPr kumimoji="1" lang="en-US" altLang="zh-CN" sz="2000" b="1" dirty="0" err="1"/>
              <a:t>implementação</a:t>
            </a:r>
            <a:r>
              <a:rPr kumimoji="1" lang="en-US" altLang="zh-CN" sz="2000" b="1" dirty="0"/>
              <a:t> do plano de </a:t>
            </a:r>
            <a:r>
              <a:rPr kumimoji="1" lang="en-US" altLang="zh-CN" sz="2000" b="1" dirty="0" err="1"/>
              <a:t>ação</a:t>
            </a:r>
            <a:r>
              <a:rPr kumimoji="1" lang="en-US" altLang="zh-CN" sz="2000" b="1" dirty="0"/>
              <a:t> e das </a:t>
            </a:r>
            <a:r>
              <a:rPr kumimoji="1" lang="en-US" altLang="zh-CN" sz="2000" b="1" dirty="0" err="1"/>
              <a:t>respectivas</a:t>
            </a:r>
            <a:r>
              <a:rPr kumimoji="1" lang="en-US" altLang="zh-CN" sz="2000" b="1" dirty="0"/>
              <a:t> </a:t>
            </a:r>
            <a:r>
              <a:rPr kumimoji="1" lang="en-US" altLang="zh-CN" sz="2000" b="1" dirty="0" err="1"/>
              <a:t>medidas</a:t>
            </a:r>
            <a:r>
              <a:rPr kumimoji="1" lang="en-US" altLang="zh-CN" sz="2000" b="1" dirty="0"/>
              <a:t> de </a:t>
            </a:r>
            <a:r>
              <a:rPr kumimoji="1" lang="en-US" altLang="zh-CN" sz="2000" b="1" dirty="0" err="1"/>
              <a:t>controle</a:t>
            </a:r>
            <a:r>
              <a:rPr kumimoji="1" lang="en-US" altLang="zh-CN" sz="2000" b="1" dirty="0"/>
              <a:t> é do SESMT, </a:t>
            </a:r>
            <a:r>
              <a:rPr kumimoji="1" lang="en-US" altLang="zh-CN" sz="2000" b="1" dirty="0" err="1"/>
              <a:t>por</a:t>
            </a:r>
            <a:r>
              <a:rPr kumimoji="1" lang="en-US" altLang="zh-CN" sz="2000" b="1" dirty="0"/>
              <a:t> </a:t>
            </a:r>
            <a:r>
              <a:rPr kumimoji="1" lang="en-US" altLang="zh-CN" sz="2000" b="1" dirty="0" err="1"/>
              <a:t>isso</a:t>
            </a:r>
            <a:r>
              <a:rPr kumimoji="1" lang="en-US" altLang="zh-CN" sz="2000" b="1" dirty="0"/>
              <a:t> a </a:t>
            </a:r>
            <a:r>
              <a:rPr kumimoji="1" lang="en-US" altLang="zh-CN" sz="2000" b="1" dirty="0" err="1"/>
              <a:t>importância</a:t>
            </a:r>
            <a:r>
              <a:rPr kumimoji="1" lang="en-US" altLang="zh-CN" sz="2000" b="1" dirty="0"/>
              <a:t> em </a:t>
            </a:r>
            <a:r>
              <a:rPr kumimoji="1" lang="en-US" altLang="zh-CN" sz="2000" b="1" dirty="0" err="1"/>
              <a:t>participar</a:t>
            </a:r>
            <a:r>
              <a:rPr kumimoji="1" lang="en-US" altLang="zh-CN" sz="2000" b="1" dirty="0"/>
              <a:t> de </a:t>
            </a:r>
            <a:r>
              <a:rPr kumimoji="1" lang="en-US" altLang="zh-CN" sz="2000" b="1" dirty="0" err="1"/>
              <a:t>toda</a:t>
            </a:r>
            <a:r>
              <a:rPr kumimoji="1" lang="en-US" altLang="zh-CN" sz="2000" b="1" dirty="0"/>
              <a:t> </a:t>
            </a:r>
            <a:r>
              <a:rPr kumimoji="1" lang="en-US" altLang="zh-CN" sz="2000" b="1" dirty="0" err="1"/>
              <a:t>elaboração</a:t>
            </a:r>
            <a:r>
              <a:rPr kumimoji="1" lang="en-US" altLang="zh-CN" sz="2000" b="1" dirty="0"/>
              <a:t> e </a:t>
            </a:r>
            <a:r>
              <a:rPr kumimoji="1" lang="en-US" altLang="zh-CN" sz="2000" b="1" dirty="0" err="1"/>
              <a:t>alinhar</a:t>
            </a:r>
            <a:r>
              <a:rPr kumimoji="1" lang="en-US" altLang="zh-CN" sz="2000" b="1" dirty="0"/>
              <a:t> o plano de </a:t>
            </a:r>
            <a:r>
              <a:rPr kumimoji="1" lang="en-US" altLang="zh-CN" sz="2000" b="1" dirty="0" err="1"/>
              <a:t>ação</a:t>
            </a:r>
            <a:r>
              <a:rPr kumimoji="1" lang="en-US" altLang="zh-CN" sz="2000" b="1" dirty="0"/>
              <a:t> para algo </a:t>
            </a:r>
            <a:r>
              <a:rPr kumimoji="1" lang="en-US" altLang="zh-CN" sz="2000" b="1" dirty="0" err="1"/>
              <a:t>exequível</a:t>
            </a:r>
            <a:r>
              <a:rPr kumimoji="1" lang="en-US" altLang="zh-CN" sz="2000" b="1" dirty="0"/>
              <a:t>. </a:t>
            </a:r>
          </a:p>
        </p:txBody>
      </p:sp>
      <p:sp>
        <p:nvSpPr>
          <p:cNvPr id="2" name="AutoShape 2" descr="Treinacentro – Escola Tecnica">
            <a:extLst>
              <a:ext uri="{FF2B5EF4-FFF2-40B4-BE49-F238E27FC236}">
                <a16:creationId xmlns:a16="http://schemas.microsoft.com/office/drawing/2014/main" id="{4B3F3DCE-024F-FD25-771A-9D41CD901A2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308678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609" name="Rectangle 2460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80" name="Picture 4" descr="O que é SESMT e qual a sua importância para a empresa | Weex">
            <a:extLst>
              <a:ext uri="{FF2B5EF4-FFF2-40B4-BE49-F238E27FC236}">
                <a16:creationId xmlns:a16="http://schemas.microsoft.com/office/drawing/2014/main" id="{A5FB944E-5C28-DBD4-317A-7309C46232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763" t="6591" r="4814"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24611" name="Rectangle 246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文本框 1">
            <a:extLst>
              <a:ext uri="{FF2B5EF4-FFF2-40B4-BE49-F238E27FC236}">
                <a16:creationId xmlns:a16="http://schemas.microsoft.com/office/drawing/2014/main" id="{538500F1-E25A-BB8B-2986-FDB4BBAEC1D3}"/>
              </a:ext>
            </a:extLst>
          </p:cNvPr>
          <p:cNvSpPr txBox="1"/>
          <p:nvPr/>
        </p:nvSpPr>
        <p:spPr>
          <a:xfrm>
            <a:off x="371094" y="1161288"/>
            <a:ext cx="3438144" cy="1124712"/>
          </a:xfrm>
          <a:prstGeom prst="rect">
            <a:avLst/>
          </a:prstGeom>
        </p:spPr>
        <p:txBody>
          <a:bodyPr vert="horz" lIns="91440" tIns="45720" rIns="91440" bIns="45720" rtlCol="0" anchor="b">
            <a:normAutofit/>
          </a:bodyPr>
          <a:lstStyle/>
          <a:p>
            <a:pPr>
              <a:lnSpc>
                <a:spcPct val="90000"/>
              </a:lnSpc>
              <a:spcBef>
                <a:spcPct val="0"/>
              </a:spcBef>
              <a:spcAft>
                <a:spcPts val="600"/>
              </a:spcAft>
            </a:pPr>
            <a:r>
              <a:rPr kumimoji="1" lang="en-US" altLang="zh-CN" sz="2800" b="1">
                <a:solidFill>
                  <a:schemeClr val="bg1"/>
                </a:solidFill>
                <a:latin typeface="+mj-lt"/>
                <a:ea typeface="+mj-ea"/>
                <a:cs typeface="+mj-cs"/>
              </a:rPr>
              <a:t>Compete ao SESMT</a:t>
            </a:r>
          </a:p>
        </p:txBody>
      </p:sp>
      <p:sp>
        <p:nvSpPr>
          <p:cNvPr id="24613" name="Rectangle 246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615" name="Rectangle 246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文本框 1">
            <a:extLst>
              <a:ext uri="{FF2B5EF4-FFF2-40B4-BE49-F238E27FC236}">
                <a16:creationId xmlns:a16="http://schemas.microsoft.com/office/drawing/2014/main" id="{64EFB252-F089-A31F-DB9F-CF0C41412333}"/>
              </a:ext>
            </a:extLst>
          </p:cNvPr>
          <p:cNvSpPr txBox="1"/>
          <p:nvPr/>
        </p:nvSpPr>
        <p:spPr>
          <a:xfrm>
            <a:off x="371094" y="2718054"/>
            <a:ext cx="4839884" cy="3207258"/>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kumimoji="1" lang="en-US" altLang="zh-CN" sz="2800" b="1" dirty="0" err="1">
                <a:solidFill>
                  <a:schemeClr val="bg1"/>
                </a:solidFill>
              </a:rPr>
              <a:t>Não</a:t>
            </a:r>
            <a:r>
              <a:rPr kumimoji="1" lang="en-US" altLang="zh-CN" sz="2800" b="1" dirty="0">
                <a:solidFill>
                  <a:schemeClr val="bg1"/>
                </a:solidFill>
              </a:rPr>
              <a:t> adianta </a:t>
            </a:r>
            <a:r>
              <a:rPr kumimoji="1" lang="en-US" altLang="zh-CN" sz="2800" b="1" dirty="0" err="1">
                <a:solidFill>
                  <a:schemeClr val="bg1"/>
                </a:solidFill>
              </a:rPr>
              <a:t>falar</a:t>
            </a:r>
            <a:r>
              <a:rPr kumimoji="1" lang="en-US" altLang="zh-CN" sz="2800" b="1" dirty="0">
                <a:solidFill>
                  <a:schemeClr val="bg1"/>
                </a:solidFill>
              </a:rPr>
              <a:t> que </a:t>
            </a:r>
            <a:r>
              <a:rPr kumimoji="1" lang="en-US" altLang="zh-CN" sz="2800" b="1" dirty="0" err="1">
                <a:solidFill>
                  <a:schemeClr val="bg1"/>
                </a:solidFill>
              </a:rPr>
              <a:t>não</a:t>
            </a:r>
            <a:r>
              <a:rPr kumimoji="1" lang="en-US" altLang="zh-CN" sz="2800" b="1" dirty="0">
                <a:solidFill>
                  <a:schemeClr val="bg1"/>
                </a:solidFill>
              </a:rPr>
              <a:t> </a:t>
            </a:r>
            <a:r>
              <a:rPr kumimoji="1" lang="en-US" altLang="zh-CN" sz="2800" b="1" dirty="0" err="1">
                <a:solidFill>
                  <a:schemeClr val="bg1"/>
                </a:solidFill>
              </a:rPr>
              <a:t>consegue</a:t>
            </a:r>
            <a:r>
              <a:rPr kumimoji="1" lang="en-US" altLang="zh-CN" sz="2800" b="1" dirty="0">
                <a:solidFill>
                  <a:schemeClr val="bg1"/>
                </a:solidFill>
              </a:rPr>
              <a:t> </a:t>
            </a:r>
            <a:r>
              <a:rPr kumimoji="1" lang="en-US" altLang="zh-CN" sz="2800" b="1" dirty="0" err="1">
                <a:solidFill>
                  <a:schemeClr val="bg1"/>
                </a:solidFill>
              </a:rPr>
              <a:t>executar</a:t>
            </a:r>
            <a:r>
              <a:rPr kumimoji="1" lang="en-US" altLang="zh-CN" sz="2800" b="1" dirty="0">
                <a:solidFill>
                  <a:schemeClr val="bg1"/>
                </a:solidFill>
              </a:rPr>
              <a:t> e que </a:t>
            </a:r>
            <a:r>
              <a:rPr kumimoji="1" lang="en-US" altLang="zh-CN" sz="2800" b="1" dirty="0" err="1">
                <a:solidFill>
                  <a:schemeClr val="bg1"/>
                </a:solidFill>
              </a:rPr>
              <a:t>não</a:t>
            </a:r>
            <a:r>
              <a:rPr kumimoji="1" lang="en-US" altLang="zh-CN" sz="2800" b="1" dirty="0">
                <a:solidFill>
                  <a:schemeClr val="bg1"/>
                </a:solidFill>
              </a:rPr>
              <a:t> </a:t>
            </a:r>
            <a:r>
              <a:rPr kumimoji="1" lang="en-US" altLang="zh-CN" sz="2800" b="1" dirty="0" err="1">
                <a:solidFill>
                  <a:schemeClr val="bg1"/>
                </a:solidFill>
              </a:rPr>
              <a:t>foi</a:t>
            </a:r>
            <a:r>
              <a:rPr kumimoji="1" lang="en-US" altLang="zh-CN" sz="2800" b="1" dirty="0">
                <a:solidFill>
                  <a:schemeClr val="bg1"/>
                </a:solidFill>
              </a:rPr>
              <a:t> </a:t>
            </a:r>
            <a:r>
              <a:rPr kumimoji="1" lang="en-US" altLang="zh-CN" sz="2800" b="1" dirty="0" err="1">
                <a:solidFill>
                  <a:schemeClr val="bg1"/>
                </a:solidFill>
              </a:rPr>
              <a:t>você</a:t>
            </a:r>
            <a:r>
              <a:rPr kumimoji="1" lang="en-US" altLang="zh-CN" sz="2800" b="1" dirty="0">
                <a:solidFill>
                  <a:schemeClr val="bg1"/>
                </a:solidFill>
              </a:rPr>
              <a:t> </a:t>
            </a:r>
            <a:r>
              <a:rPr kumimoji="1" lang="en-US" altLang="zh-CN" sz="2800" b="1" dirty="0" err="1">
                <a:solidFill>
                  <a:schemeClr val="bg1"/>
                </a:solidFill>
              </a:rPr>
              <a:t>ou</a:t>
            </a:r>
            <a:r>
              <a:rPr kumimoji="1" lang="en-US" altLang="zh-CN" sz="2800" b="1" dirty="0">
                <a:solidFill>
                  <a:schemeClr val="bg1"/>
                </a:solidFill>
              </a:rPr>
              <a:t> </a:t>
            </a:r>
            <a:r>
              <a:rPr kumimoji="1" lang="en-US" altLang="zh-CN" sz="2800" b="1" dirty="0" err="1">
                <a:solidFill>
                  <a:schemeClr val="bg1"/>
                </a:solidFill>
              </a:rPr>
              <a:t>sua</a:t>
            </a:r>
            <a:r>
              <a:rPr kumimoji="1" lang="en-US" altLang="zh-CN" sz="2800" b="1" dirty="0">
                <a:solidFill>
                  <a:schemeClr val="bg1"/>
                </a:solidFill>
              </a:rPr>
              <a:t> equipe que fez o PGR. O SESMT </a:t>
            </a:r>
            <a:r>
              <a:rPr kumimoji="1" lang="en-US" altLang="zh-CN" sz="2800" b="1" dirty="0" err="1">
                <a:solidFill>
                  <a:schemeClr val="bg1"/>
                </a:solidFill>
              </a:rPr>
              <a:t>precisará</a:t>
            </a:r>
            <a:r>
              <a:rPr kumimoji="1" lang="en-US" altLang="zh-CN" sz="2800" b="1" dirty="0">
                <a:solidFill>
                  <a:schemeClr val="bg1"/>
                </a:solidFill>
              </a:rPr>
              <a:t> </a:t>
            </a:r>
            <a:r>
              <a:rPr kumimoji="1" lang="en-US" altLang="zh-CN" sz="2800" b="1" dirty="0" err="1">
                <a:solidFill>
                  <a:schemeClr val="bg1"/>
                </a:solidFill>
              </a:rPr>
              <a:t>estabelecer</a:t>
            </a:r>
            <a:r>
              <a:rPr kumimoji="1" lang="en-US" altLang="zh-CN" sz="2800" b="1" dirty="0">
                <a:solidFill>
                  <a:schemeClr val="bg1"/>
                </a:solidFill>
              </a:rPr>
              <a:t> </a:t>
            </a:r>
            <a:r>
              <a:rPr kumimoji="1" lang="en-US" altLang="zh-CN" sz="2800" b="1" dirty="0" err="1">
                <a:solidFill>
                  <a:schemeClr val="bg1"/>
                </a:solidFill>
              </a:rPr>
              <a:t>rotinas</a:t>
            </a:r>
            <a:r>
              <a:rPr kumimoji="1" lang="en-US" altLang="zh-CN" sz="2800" b="1" dirty="0">
                <a:solidFill>
                  <a:schemeClr val="bg1"/>
                </a:solidFill>
              </a:rPr>
              <a:t> e </a:t>
            </a:r>
            <a:r>
              <a:rPr kumimoji="1" lang="en-US" altLang="zh-CN" sz="2800" b="1" dirty="0" err="1">
                <a:solidFill>
                  <a:schemeClr val="bg1"/>
                </a:solidFill>
              </a:rPr>
              <a:t>processos</a:t>
            </a:r>
            <a:r>
              <a:rPr kumimoji="1" lang="en-US" altLang="zh-CN" sz="2800" b="1" dirty="0">
                <a:solidFill>
                  <a:schemeClr val="bg1"/>
                </a:solidFill>
              </a:rPr>
              <a:t>, </a:t>
            </a:r>
            <a:r>
              <a:rPr kumimoji="1" lang="en-US" altLang="zh-CN" sz="2800" b="1" dirty="0" err="1">
                <a:solidFill>
                  <a:schemeClr val="bg1"/>
                </a:solidFill>
              </a:rPr>
              <a:t>como</a:t>
            </a:r>
            <a:r>
              <a:rPr kumimoji="1" lang="en-US" altLang="zh-CN" sz="2800" b="1" dirty="0">
                <a:solidFill>
                  <a:schemeClr val="bg1"/>
                </a:solidFill>
              </a:rPr>
              <a:t> e </a:t>
            </a:r>
            <a:r>
              <a:rPr kumimoji="1" lang="en-US" altLang="zh-CN" sz="2800" b="1" dirty="0" err="1">
                <a:solidFill>
                  <a:schemeClr val="bg1"/>
                </a:solidFill>
              </a:rPr>
              <a:t>quando</a:t>
            </a:r>
            <a:r>
              <a:rPr kumimoji="1" lang="en-US" altLang="zh-CN" sz="2800" b="1" dirty="0">
                <a:solidFill>
                  <a:schemeClr val="bg1"/>
                </a:solidFill>
              </a:rPr>
              <a:t> </a:t>
            </a:r>
            <a:r>
              <a:rPr kumimoji="1" lang="en-US" altLang="zh-CN" sz="2800" b="1" dirty="0" err="1">
                <a:solidFill>
                  <a:schemeClr val="bg1"/>
                </a:solidFill>
              </a:rPr>
              <a:t>fazer</a:t>
            </a:r>
            <a:r>
              <a:rPr kumimoji="1" lang="en-US" altLang="zh-CN" sz="2800" b="1" dirty="0">
                <a:solidFill>
                  <a:schemeClr val="bg1"/>
                </a:solidFill>
              </a:rPr>
              <a:t> para </a:t>
            </a:r>
            <a:r>
              <a:rPr kumimoji="1" lang="en-US" altLang="zh-CN" sz="2800" b="1" dirty="0" err="1">
                <a:solidFill>
                  <a:schemeClr val="bg1"/>
                </a:solidFill>
              </a:rPr>
              <a:t>poder</a:t>
            </a:r>
            <a:r>
              <a:rPr kumimoji="1" lang="en-US" altLang="zh-CN" sz="2800" b="1" dirty="0">
                <a:solidFill>
                  <a:schemeClr val="bg1"/>
                </a:solidFill>
              </a:rPr>
              <a:t> </a:t>
            </a:r>
            <a:r>
              <a:rPr kumimoji="1" lang="en-US" altLang="zh-CN" sz="2800" b="1" dirty="0" err="1">
                <a:solidFill>
                  <a:schemeClr val="bg1"/>
                </a:solidFill>
              </a:rPr>
              <a:t>dar</a:t>
            </a:r>
            <a:r>
              <a:rPr kumimoji="1" lang="en-US" altLang="zh-CN" sz="2800" b="1" dirty="0">
                <a:solidFill>
                  <a:schemeClr val="bg1"/>
                </a:solidFill>
              </a:rPr>
              <a:t> </a:t>
            </a:r>
            <a:r>
              <a:rPr kumimoji="1" lang="en-US" altLang="zh-CN" sz="2800" b="1" dirty="0" err="1">
                <a:solidFill>
                  <a:schemeClr val="bg1"/>
                </a:solidFill>
              </a:rPr>
              <a:t>conta</a:t>
            </a:r>
            <a:r>
              <a:rPr kumimoji="1" lang="en-US" altLang="zh-CN" sz="2800" b="1" dirty="0">
                <a:solidFill>
                  <a:schemeClr val="bg1"/>
                </a:solidFill>
              </a:rPr>
              <a:t> de </a:t>
            </a:r>
            <a:r>
              <a:rPr kumimoji="1" lang="en-US" altLang="zh-CN" sz="2800" b="1" dirty="0" err="1">
                <a:solidFill>
                  <a:schemeClr val="bg1"/>
                </a:solidFill>
              </a:rPr>
              <a:t>atender</a:t>
            </a:r>
            <a:r>
              <a:rPr kumimoji="1" lang="en-US" altLang="zh-CN" sz="2800" b="1" dirty="0">
                <a:solidFill>
                  <a:schemeClr val="bg1"/>
                </a:solidFill>
              </a:rPr>
              <a:t> </a:t>
            </a:r>
            <a:r>
              <a:rPr kumimoji="1" lang="en-US" altLang="zh-CN" sz="2800" b="1" dirty="0" err="1">
                <a:solidFill>
                  <a:schemeClr val="bg1"/>
                </a:solidFill>
              </a:rPr>
              <a:t>essas</a:t>
            </a:r>
            <a:r>
              <a:rPr kumimoji="1" lang="en-US" altLang="zh-CN" sz="2800" b="1" dirty="0">
                <a:solidFill>
                  <a:schemeClr val="bg1"/>
                </a:solidFill>
              </a:rPr>
              <a:t> </a:t>
            </a:r>
            <a:r>
              <a:rPr kumimoji="1" lang="en-US" altLang="zh-CN" sz="2800" b="1" dirty="0" err="1">
                <a:solidFill>
                  <a:schemeClr val="bg1"/>
                </a:solidFill>
              </a:rPr>
              <a:t>alíneas</a:t>
            </a:r>
            <a:r>
              <a:rPr kumimoji="1" lang="en-US" altLang="zh-CN" sz="2800" b="1" dirty="0">
                <a:solidFill>
                  <a:schemeClr val="bg1"/>
                </a:solidFill>
              </a:rPr>
              <a:t>.</a:t>
            </a:r>
          </a:p>
        </p:txBody>
      </p:sp>
      <p:pic>
        <p:nvPicPr>
          <p:cNvPr id="6" name="Imagem 5" descr="Uma imagem contendo Texto&#10;&#10;Descrição gerada automaticamente">
            <a:extLst>
              <a:ext uri="{FF2B5EF4-FFF2-40B4-BE49-F238E27FC236}">
                <a16:creationId xmlns:a16="http://schemas.microsoft.com/office/drawing/2014/main" id="{B2F050CC-191E-C2EC-B9C2-57AB127155E9}"/>
              </a:ext>
            </a:extLst>
          </p:cNvPr>
          <p:cNvPicPr>
            <a:picLocks noChangeAspect="1"/>
          </p:cNvPicPr>
          <p:nvPr/>
        </p:nvPicPr>
        <p:blipFill>
          <a:blip r:embed="rId3"/>
          <a:stretch>
            <a:fillRect/>
          </a:stretch>
        </p:blipFill>
        <p:spPr>
          <a:xfrm>
            <a:off x="152400" y="6246205"/>
            <a:ext cx="1934285" cy="551218"/>
          </a:xfrm>
          <a:prstGeom prst="rect">
            <a:avLst/>
          </a:prstGeom>
        </p:spPr>
      </p:pic>
      <p:pic>
        <p:nvPicPr>
          <p:cNvPr id="7" name="Imagem 6" descr="Uma imagem contendo Texto&#10;&#10;Descrição gerada automaticamente">
            <a:extLst>
              <a:ext uri="{FF2B5EF4-FFF2-40B4-BE49-F238E27FC236}">
                <a16:creationId xmlns:a16="http://schemas.microsoft.com/office/drawing/2014/main" id="{3CC06F73-EC80-B46B-56FD-1686ACCE96E3}"/>
              </a:ext>
            </a:extLst>
          </p:cNvPr>
          <p:cNvPicPr>
            <a:picLocks noChangeAspect="1"/>
          </p:cNvPicPr>
          <p:nvPr/>
        </p:nvPicPr>
        <p:blipFill>
          <a:blip r:embed="rId3"/>
          <a:stretch>
            <a:fillRect/>
          </a:stretch>
        </p:blipFill>
        <p:spPr>
          <a:xfrm>
            <a:off x="9916886" y="88231"/>
            <a:ext cx="1934285" cy="551218"/>
          </a:xfrm>
          <a:prstGeom prst="rect">
            <a:avLst/>
          </a:prstGeom>
        </p:spPr>
      </p:pic>
    </p:spTree>
    <p:extLst>
      <p:ext uri="{BB962C8B-B14F-4D97-AF65-F5344CB8AC3E}">
        <p14:creationId xmlns:p14="http://schemas.microsoft.com/office/powerpoint/2010/main" val="425339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4580"/>
                                        </p:tgtEl>
                                        <p:attrNameLst>
                                          <p:attrName>style.visibility</p:attrName>
                                        </p:attrNameLst>
                                      </p:cBhvr>
                                      <p:to>
                                        <p:strVal val="visible"/>
                                      </p:to>
                                    </p:set>
                                    <p:animEffect transition="in" filter="randombar(horizontal)">
                                      <p:cBhvr>
                                        <p:cTn id="14"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674C2B21-FF97-BCC0-D04B-8E559FD64492}"/>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8" name="Shape 1267">
            <a:extLst>
              <a:ext uri="{FF2B5EF4-FFF2-40B4-BE49-F238E27FC236}">
                <a16:creationId xmlns:a16="http://schemas.microsoft.com/office/drawing/2014/main" id="{0BCD6FD8-0C08-1677-68E2-857FCEB4FA14}"/>
              </a:ext>
            </a:extLst>
          </p:cNvPr>
          <p:cNvSpPr/>
          <p:nvPr/>
        </p:nvSpPr>
        <p:spPr>
          <a:xfrm>
            <a:off x="511629" y="3695316"/>
            <a:ext cx="11244942" cy="2901829"/>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en-US" altLang="zh-CN" sz="2400" b="1" dirty="0">
                <a:solidFill>
                  <a:schemeClr val="bg2">
                    <a:lumMod val="25000"/>
                  </a:schemeClr>
                </a:solidFill>
                <a:ea typeface="华文圆体 Regular" panose="020F0502040101010101" pitchFamily="34" charset="-122"/>
                <a:cs typeface="Yuanti SC" charset="-122"/>
              </a:rPr>
              <a:t>Compete ao SESMT</a:t>
            </a:r>
            <a:endParaRPr kumimoji="1" lang="zh-CN" altLang="en-US" sz="2400" b="1" dirty="0">
              <a:solidFill>
                <a:schemeClr val="bg2">
                  <a:lumMod val="25000"/>
                </a:schemeClr>
              </a:solidFill>
              <a:ea typeface="华文圆体 Regular" panose="020F0502040101010101" pitchFamily="34" charset="-122"/>
              <a:cs typeface="Yuanti SC" charset="-122"/>
            </a:endParaRPr>
          </a:p>
        </p:txBody>
      </p:sp>
      <p:sp>
        <p:nvSpPr>
          <p:cNvPr id="6" name="Shape 1267">
            <a:extLst>
              <a:ext uri="{FF2B5EF4-FFF2-40B4-BE49-F238E27FC236}">
                <a16:creationId xmlns:a16="http://schemas.microsoft.com/office/drawing/2014/main" id="{55A9356A-0E42-15A8-06E9-4EB6B8931EFB}"/>
              </a:ext>
            </a:extLst>
          </p:cNvPr>
          <p:cNvSpPr/>
          <p:nvPr/>
        </p:nvSpPr>
        <p:spPr>
          <a:xfrm>
            <a:off x="359229" y="3542916"/>
            <a:ext cx="11244942" cy="2901829"/>
          </a:xfrm>
          <a:prstGeom prst="rect">
            <a:avLst/>
          </a:prstGeom>
          <a:solidFill>
            <a:srgbClr val="00206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41" name="文本框 1">
            <a:extLst>
              <a:ext uri="{FF2B5EF4-FFF2-40B4-BE49-F238E27FC236}">
                <a16:creationId xmlns:a16="http://schemas.microsoft.com/office/drawing/2014/main" id="{D487F4FA-4078-390C-3370-02ABF7F6E880}"/>
              </a:ext>
            </a:extLst>
          </p:cNvPr>
          <p:cNvSpPr txBox="1"/>
          <p:nvPr/>
        </p:nvSpPr>
        <p:spPr>
          <a:xfrm>
            <a:off x="6657974" y="4616483"/>
            <a:ext cx="4593953" cy="1493358"/>
          </a:xfrm>
          <a:prstGeom prst="rect">
            <a:avLst/>
          </a:prstGeom>
          <a:noFill/>
        </p:spPr>
        <p:txBody>
          <a:bodyPr wrap="square" rtlCol="0">
            <a:spAutoFit/>
          </a:bodyPr>
          <a:lstStyle/>
          <a:p>
            <a:pPr>
              <a:lnSpc>
                <a:spcPct val="150000"/>
              </a:lnSpc>
            </a:pPr>
            <a:r>
              <a:rPr kumimoji="1" lang="pt-BR" altLang="zh-CN" sz="3200" b="1" dirty="0">
                <a:solidFill>
                  <a:schemeClr val="bg1"/>
                </a:solidFill>
                <a:latin typeface="+mj-lt"/>
                <a:ea typeface="华文圆体 Regular" panose="020F0502040101010101" pitchFamily="34" charset="-122"/>
                <a:cs typeface="Yuanti SC" charset="-122"/>
              </a:rPr>
              <a:t>Manter permanente interação com a CIPA: </a:t>
            </a:r>
          </a:p>
        </p:txBody>
      </p:sp>
      <p:pic>
        <p:nvPicPr>
          <p:cNvPr id="7" name="Imagem 6" descr="Uma imagem contendo Texto&#10;&#10;Descrição gerada automaticamente">
            <a:extLst>
              <a:ext uri="{FF2B5EF4-FFF2-40B4-BE49-F238E27FC236}">
                <a16:creationId xmlns:a16="http://schemas.microsoft.com/office/drawing/2014/main" id="{BF007591-742D-0A8C-C644-01C1F955CA74}"/>
              </a:ext>
            </a:extLst>
          </p:cNvPr>
          <p:cNvPicPr>
            <a:picLocks noChangeAspect="1"/>
          </p:cNvPicPr>
          <p:nvPr/>
        </p:nvPicPr>
        <p:blipFill>
          <a:blip r:embed="rId2"/>
          <a:stretch>
            <a:fillRect/>
          </a:stretch>
        </p:blipFill>
        <p:spPr>
          <a:xfrm>
            <a:off x="9916886" y="88231"/>
            <a:ext cx="1934285" cy="551218"/>
          </a:xfrm>
          <a:prstGeom prst="rect">
            <a:avLst/>
          </a:prstGeom>
        </p:spPr>
      </p:pic>
      <p:sp>
        <p:nvSpPr>
          <p:cNvPr id="2" name="AutoShape 2" descr="Conexão Segurança do Trabalho">
            <a:extLst>
              <a:ext uri="{FF2B5EF4-FFF2-40B4-BE49-F238E27FC236}">
                <a16:creationId xmlns:a16="http://schemas.microsoft.com/office/drawing/2014/main" id="{CA86BAF6-FAF0-CE20-6B14-E3A1A4E222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4" name="Imagem 3">
            <a:extLst>
              <a:ext uri="{FF2B5EF4-FFF2-40B4-BE49-F238E27FC236}">
                <a16:creationId xmlns:a16="http://schemas.microsoft.com/office/drawing/2014/main" id="{EEB1B9A5-E144-487B-359D-A42327670974}"/>
              </a:ext>
            </a:extLst>
          </p:cNvPr>
          <p:cNvPicPr>
            <a:picLocks noChangeAspect="1"/>
          </p:cNvPicPr>
          <p:nvPr/>
        </p:nvPicPr>
        <p:blipFill>
          <a:blip r:embed="rId3"/>
          <a:stretch>
            <a:fillRect/>
          </a:stretch>
        </p:blipFill>
        <p:spPr>
          <a:xfrm>
            <a:off x="0" y="2090914"/>
            <a:ext cx="6600580" cy="4767086"/>
          </a:xfrm>
          <a:prstGeom prst="rect">
            <a:avLst/>
          </a:prstGeom>
        </p:spPr>
      </p:pic>
    </p:spTree>
    <p:extLst>
      <p:ext uri="{BB962C8B-B14F-4D97-AF65-F5344CB8AC3E}">
        <p14:creationId xmlns:p14="http://schemas.microsoft.com/office/powerpoint/2010/main" val="278750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1+#ppt_w/2"/>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92D0D1C4-81E7-64E3-2EE6-41FB96FB2EF4}"/>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2" name="文本框 1"/>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Introdução</a:t>
            </a:r>
            <a:endParaRPr kumimoji="1" lang="zh-CN" altLang="en-US" sz="2400" b="1" dirty="0">
              <a:solidFill>
                <a:schemeClr val="bg1"/>
              </a:solidFill>
              <a:ea typeface="华文圆体 Regular" panose="020F0502040101010101" pitchFamily="34" charset="-122"/>
              <a:cs typeface="Yuanti SC" charset="-122"/>
            </a:endParaRPr>
          </a:p>
        </p:txBody>
      </p:sp>
      <p:sp>
        <p:nvSpPr>
          <p:cNvPr id="11" name="文本框 1">
            <a:extLst>
              <a:ext uri="{FF2B5EF4-FFF2-40B4-BE49-F238E27FC236}">
                <a16:creationId xmlns:a16="http://schemas.microsoft.com/office/drawing/2014/main" id="{354927F5-01FE-E43F-170F-B4D6E896163C}"/>
              </a:ext>
            </a:extLst>
          </p:cNvPr>
          <p:cNvSpPr txBox="1"/>
          <p:nvPr/>
        </p:nvSpPr>
        <p:spPr>
          <a:xfrm>
            <a:off x="6245311" y="1749825"/>
            <a:ext cx="3967566" cy="589072"/>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Engenharia de Segurança</a:t>
            </a:r>
            <a:endParaRPr kumimoji="1" lang="zh-CN" altLang="en-US" sz="2400" b="1" dirty="0">
              <a:solidFill>
                <a:schemeClr val="bg1"/>
              </a:solidFill>
              <a:latin typeface="+mj-lt"/>
              <a:ea typeface="华文圆体 Regular" panose="020F0502040101010101" pitchFamily="34" charset="-122"/>
              <a:cs typeface="Yuanti SC" charset="-122"/>
            </a:endParaRPr>
          </a:p>
        </p:txBody>
      </p:sp>
      <p:sp>
        <p:nvSpPr>
          <p:cNvPr id="5" name="Freeform 1">
            <a:extLst>
              <a:ext uri="{FF2B5EF4-FFF2-40B4-BE49-F238E27FC236}">
                <a16:creationId xmlns:a16="http://schemas.microsoft.com/office/drawing/2014/main" id="{D49CC7DD-133A-9B53-7529-8F6CCEB1829B}"/>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15" name="Group 37">
            <a:extLst>
              <a:ext uri="{FF2B5EF4-FFF2-40B4-BE49-F238E27FC236}">
                <a16:creationId xmlns:a16="http://schemas.microsoft.com/office/drawing/2014/main" id="{3E2970B0-D26E-898C-DBBC-F0E5A03046BB}"/>
              </a:ext>
            </a:extLst>
          </p:cNvPr>
          <p:cNvGrpSpPr/>
          <p:nvPr/>
        </p:nvGrpSpPr>
        <p:grpSpPr>
          <a:xfrm>
            <a:off x="3454401" y="2119581"/>
            <a:ext cx="2624953" cy="293419"/>
            <a:chOff x="2535275" y="2119581"/>
            <a:chExt cx="2632785" cy="293419"/>
          </a:xfrm>
        </p:grpSpPr>
        <p:cxnSp>
          <p:nvCxnSpPr>
            <p:cNvPr id="16" name="AutoShape 5">
              <a:extLst>
                <a:ext uri="{FF2B5EF4-FFF2-40B4-BE49-F238E27FC236}">
                  <a16:creationId xmlns:a16="http://schemas.microsoft.com/office/drawing/2014/main" id="{96D53433-8E9C-1610-E30A-E568FC839BCC}"/>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17" name="Oval 12">
              <a:extLst>
                <a:ext uri="{FF2B5EF4-FFF2-40B4-BE49-F238E27FC236}">
                  <a16:creationId xmlns:a16="http://schemas.microsoft.com/office/drawing/2014/main" id="{B8BC2BF5-D3DF-4FCC-5BAE-0B8E0FAA78E3}"/>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4">
            <a:extLst>
              <a:ext uri="{FF2B5EF4-FFF2-40B4-BE49-F238E27FC236}">
                <a16:creationId xmlns:a16="http://schemas.microsoft.com/office/drawing/2014/main" id="{F707D17F-E3DE-FD22-FF27-9E1F30091D7F}"/>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sp>
        <p:nvSpPr>
          <p:cNvPr id="31" name="矩形 42">
            <a:extLst>
              <a:ext uri="{FF2B5EF4-FFF2-40B4-BE49-F238E27FC236}">
                <a16:creationId xmlns:a16="http://schemas.microsoft.com/office/drawing/2014/main" id="{F8D30904-705A-BE36-3868-260EBE34B6B2}"/>
              </a:ext>
            </a:extLst>
          </p:cNvPr>
          <p:cNvSpPr/>
          <p:nvPr/>
        </p:nvSpPr>
        <p:spPr>
          <a:xfrm>
            <a:off x="897794" y="1979440"/>
            <a:ext cx="2326259" cy="1289905"/>
          </a:xfrm>
          <a:prstGeom prst="rect">
            <a:avLst/>
          </a:prstGeom>
        </p:spPr>
        <p:txBody>
          <a:bodyPr wrap="square">
            <a:spAutoFit/>
          </a:bodyPr>
          <a:lstStyle/>
          <a:p>
            <a:pPr algn="ctr">
              <a:lnSpc>
                <a:spcPct val="110000"/>
              </a:lnSpc>
            </a:pPr>
            <a:r>
              <a:rPr kumimoji="1" lang="pt-BR" altLang="zh-CN" b="1" dirty="0">
                <a:solidFill>
                  <a:srgbClr val="131E54"/>
                </a:solidFill>
                <a:latin typeface="微软雅黑"/>
                <a:ea typeface="微软雅黑"/>
                <a:cs typeface="微软雅黑"/>
              </a:rPr>
              <a:t>A atuação do SESMT abrange diversas áreas, incluindo </a:t>
            </a:r>
            <a:endParaRPr kumimoji="1" lang="zh-CN" altLang="en-US" b="1" dirty="0">
              <a:solidFill>
                <a:srgbClr val="131E54"/>
              </a:solidFill>
              <a:latin typeface="微软雅黑"/>
              <a:ea typeface="微软雅黑"/>
              <a:cs typeface="微软雅黑"/>
            </a:endParaRPr>
          </a:p>
        </p:txBody>
      </p:sp>
      <p:pic>
        <p:nvPicPr>
          <p:cNvPr id="1026" name="Picture 2" descr="Consulta Pública: Participe do debate sobre Engenharia de Segurança do  Trabalho | CAU/BR">
            <a:extLst>
              <a:ext uri="{FF2B5EF4-FFF2-40B4-BE49-F238E27FC236}">
                <a16:creationId xmlns:a16="http://schemas.microsoft.com/office/drawing/2014/main" id="{D29A222B-22C7-C6D6-2B64-2F7AD3107A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31"/>
          <a:stretch/>
        </p:blipFill>
        <p:spPr bwMode="auto">
          <a:xfrm>
            <a:off x="9795220" y="4766289"/>
            <a:ext cx="2164575" cy="1704837"/>
          </a:xfrm>
          <a:prstGeom prst="round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Engenheiro de segurança do trabalho: O que faz, Salário, Cursos">
            <a:extLst>
              <a:ext uri="{FF2B5EF4-FFF2-40B4-BE49-F238E27FC236}">
                <a16:creationId xmlns:a16="http://schemas.microsoft.com/office/drawing/2014/main" id="{30100914-DC9C-CAF4-953B-97F875DB4E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72" r="13357"/>
          <a:stretch/>
        </p:blipFill>
        <p:spPr bwMode="auto">
          <a:xfrm>
            <a:off x="8169489" y="2656588"/>
            <a:ext cx="3790306" cy="1977067"/>
          </a:xfrm>
          <a:prstGeom prst="round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Engenharia de Segurança do Trabalho - pecepoli">
            <a:extLst>
              <a:ext uri="{FF2B5EF4-FFF2-40B4-BE49-F238E27FC236}">
                <a16:creationId xmlns:a16="http://schemas.microsoft.com/office/drawing/2014/main" id="{CD08F1C3-03F3-F4CA-31BC-119F4B7A87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038" r="14941"/>
          <a:stretch/>
        </p:blipFill>
        <p:spPr bwMode="auto">
          <a:xfrm>
            <a:off x="8160152" y="4766289"/>
            <a:ext cx="1493419" cy="1704837"/>
          </a:xfrm>
          <a:prstGeom prst="round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Imagem 6" descr="Uma imagem contendo Texto&#10;&#10;Descrição gerada automaticamente">
            <a:extLst>
              <a:ext uri="{FF2B5EF4-FFF2-40B4-BE49-F238E27FC236}">
                <a16:creationId xmlns:a16="http://schemas.microsoft.com/office/drawing/2014/main" id="{59B9BE8E-7474-E9F3-72B8-F49DA08FD9D8}"/>
              </a:ext>
            </a:extLst>
          </p:cNvPr>
          <p:cNvPicPr>
            <a:picLocks noChangeAspect="1"/>
          </p:cNvPicPr>
          <p:nvPr/>
        </p:nvPicPr>
        <p:blipFill>
          <a:blip r:embed="rId6"/>
          <a:stretch>
            <a:fillRect/>
          </a:stretch>
        </p:blipFill>
        <p:spPr>
          <a:xfrm>
            <a:off x="9795220" y="107997"/>
            <a:ext cx="1957221" cy="557754"/>
          </a:xfrm>
          <a:prstGeom prst="rect">
            <a:avLst/>
          </a:prstGeom>
        </p:spPr>
      </p:pic>
    </p:spTree>
    <p:extLst>
      <p:ext uri="{BB962C8B-B14F-4D97-AF65-F5344CB8AC3E}">
        <p14:creationId xmlns:p14="http://schemas.microsoft.com/office/powerpoint/2010/main" val="47887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 calcmode="lin" valueType="num">
                                      <p:cBhvr additive="base">
                                        <p:cTn id="20" dur="500" fill="hold"/>
                                        <p:tgtEl>
                                          <p:spTgt spid="1028"/>
                                        </p:tgtEl>
                                        <p:attrNameLst>
                                          <p:attrName>ppt_x</p:attrName>
                                        </p:attrNameLst>
                                      </p:cBhvr>
                                      <p:tavLst>
                                        <p:tav tm="0">
                                          <p:val>
                                            <p:strVal val="#ppt_x"/>
                                          </p:val>
                                        </p:tav>
                                        <p:tav tm="100000">
                                          <p:val>
                                            <p:strVal val="#ppt_x"/>
                                          </p:val>
                                        </p:tav>
                                      </p:tavLst>
                                    </p:anim>
                                    <p:anim calcmode="lin" valueType="num">
                                      <p:cBhvr additive="base">
                                        <p:cTn id="21" dur="500" fill="hold"/>
                                        <p:tgtEl>
                                          <p:spTgt spid="102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 calcmode="lin" valueType="num">
                                      <p:cBhvr additive="base">
                                        <p:cTn id="24" dur="500" fill="hold"/>
                                        <p:tgtEl>
                                          <p:spTgt spid="1030"/>
                                        </p:tgtEl>
                                        <p:attrNameLst>
                                          <p:attrName>ppt_x</p:attrName>
                                        </p:attrNameLst>
                                      </p:cBhvr>
                                      <p:tavLst>
                                        <p:tav tm="0">
                                          <p:val>
                                            <p:strVal val="#ppt_x"/>
                                          </p:val>
                                        </p:tav>
                                        <p:tav tm="100000">
                                          <p:val>
                                            <p:strVal val="#ppt_x"/>
                                          </p:val>
                                        </p:tav>
                                      </p:tavLst>
                                    </p:anim>
                                    <p:anim calcmode="lin" valueType="num">
                                      <p:cBhvr additive="base">
                                        <p:cTn id="25"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grpId="0" nodeType="clickEffect">
                                  <p:stCondLst>
                                    <p:cond delay="0"/>
                                  </p:stCondLst>
                                  <p:childTnLst>
                                    <p:animEffect transition="out" filter="fade">
                                      <p:cBhvr>
                                        <p:cTn id="29" dur="500" tmFilter="0, 0; .2, .5; .8, .5; 1, 0"/>
                                        <p:tgtEl>
                                          <p:spTgt spid="3"/>
                                        </p:tgtEl>
                                      </p:cBhvr>
                                    </p:animEffect>
                                    <p:animScale>
                                      <p:cBhvr>
                                        <p:cTn id="3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BCC42990-2FB0-FC27-01F1-2C4D328E5DFB}"/>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2" name="Shape 1267">
            <a:extLst>
              <a:ext uri="{FF2B5EF4-FFF2-40B4-BE49-F238E27FC236}">
                <a16:creationId xmlns:a16="http://schemas.microsoft.com/office/drawing/2014/main" id="{2A5BAFEF-F9DC-C5EE-E8FC-3ED37DD9CE30}"/>
              </a:ext>
            </a:extLst>
          </p:cNvPr>
          <p:cNvSpPr/>
          <p:nvPr/>
        </p:nvSpPr>
        <p:spPr>
          <a:xfrm>
            <a:off x="359229" y="3177305"/>
            <a:ext cx="11244942" cy="2901829"/>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6" name="Shape 1267">
            <a:extLst>
              <a:ext uri="{FF2B5EF4-FFF2-40B4-BE49-F238E27FC236}">
                <a16:creationId xmlns:a16="http://schemas.microsoft.com/office/drawing/2014/main" id="{41685BBF-BDE5-1C8A-D0AF-B3D5026419CA}"/>
              </a:ext>
            </a:extLst>
          </p:cNvPr>
          <p:cNvSpPr/>
          <p:nvPr/>
        </p:nvSpPr>
        <p:spPr>
          <a:xfrm>
            <a:off x="206829" y="3024905"/>
            <a:ext cx="11244942" cy="2901829"/>
          </a:xfrm>
          <a:prstGeom prst="rect">
            <a:avLst/>
          </a:prstGeom>
          <a:solidFill>
            <a:srgbClr val="00206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grpSp>
        <p:nvGrpSpPr>
          <p:cNvPr id="4" name="Group 26">
            <a:extLst>
              <a:ext uri="{FF2B5EF4-FFF2-40B4-BE49-F238E27FC236}">
                <a16:creationId xmlns:a16="http://schemas.microsoft.com/office/drawing/2014/main" id="{7A3DC00B-230A-89C7-34AA-0129E7B5A93E}"/>
              </a:ext>
            </a:extLst>
          </p:cNvPr>
          <p:cNvGrpSpPr>
            <a:grpSpLocks/>
          </p:cNvGrpSpPr>
          <p:nvPr/>
        </p:nvGrpSpPr>
        <p:grpSpPr bwMode="auto">
          <a:xfrm>
            <a:off x="1101859" y="3139634"/>
            <a:ext cx="2358628" cy="2092392"/>
            <a:chOff x="1447801" y="2466975"/>
            <a:chExt cx="2309813" cy="1924050"/>
          </a:xfrm>
        </p:grpSpPr>
        <p:sp>
          <p:nvSpPr>
            <p:cNvPr id="5" name="Freeform 5">
              <a:extLst>
                <a:ext uri="{FF2B5EF4-FFF2-40B4-BE49-F238E27FC236}">
                  <a16:creationId xmlns:a16="http://schemas.microsoft.com/office/drawing/2014/main" id="{0C720AF3-8CAD-B288-E91B-29953DC48B26}"/>
                </a:ext>
              </a:extLst>
            </p:cNvPr>
            <p:cNvSpPr>
              <a:spLocks/>
            </p:cNvSpPr>
            <p:nvPr/>
          </p:nvSpPr>
          <p:spPr bwMode="auto">
            <a:xfrm>
              <a:off x="1455739" y="2549525"/>
              <a:ext cx="2290762"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7" name="Freeform 6">
              <a:extLst>
                <a:ext uri="{FF2B5EF4-FFF2-40B4-BE49-F238E27FC236}">
                  <a16:creationId xmlns:a16="http://schemas.microsoft.com/office/drawing/2014/main" id="{EA87AF02-0377-6C22-A5ED-AFC27BDE33A8}"/>
                </a:ext>
              </a:extLst>
            </p:cNvPr>
            <p:cNvSpPr>
              <a:spLocks/>
            </p:cNvSpPr>
            <p:nvPr/>
          </p:nvSpPr>
          <p:spPr bwMode="auto">
            <a:xfrm>
              <a:off x="1447801" y="2466975"/>
              <a:ext cx="2309813" cy="1795463"/>
            </a:xfrm>
            <a:custGeom>
              <a:avLst/>
              <a:gdLst>
                <a:gd name="T0" fmla="*/ 2268499 w 615"/>
                <a:gd name="T1" fmla="*/ 814748 h 476"/>
                <a:gd name="T2" fmla="*/ 2268499 w 615"/>
                <a:gd name="T3" fmla="*/ 980715 h 476"/>
                <a:gd name="T4" fmla="*/ 1663817 w 615"/>
                <a:gd name="T5" fmla="*/ 1704935 h 476"/>
                <a:gd name="T6" fmla="*/ 1468515 w 615"/>
                <a:gd name="T7" fmla="*/ 1795463 h 476"/>
                <a:gd name="T8" fmla="*/ 93895 w 615"/>
                <a:gd name="T9" fmla="*/ 1795463 h 476"/>
                <a:gd name="T10" fmla="*/ 15023 w 615"/>
                <a:gd name="T11" fmla="*/ 1746427 h 476"/>
                <a:gd name="T12" fmla="*/ 26291 w 615"/>
                <a:gd name="T13" fmla="*/ 1655900 h 476"/>
                <a:gd name="T14" fmla="*/ 593415 w 615"/>
                <a:gd name="T15" fmla="*/ 980715 h 476"/>
                <a:gd name="T16" fmla="*/ 593415 w 615"/>
                <a:gd name="T17" fmla="*/ 814748 h 476"/>
                <a:gd name="T18" fmla="*/ 26291 w 615"/>
                <a:gd name="T19" fmla="*/ 139563 h 476"/>
                <a:gd name="T20" fmla="*/ 15023 w 615"/>
                <a:gd name="T21" fmla="*/ 49036 h 476"/>
                <a:gd name="T22" fmla="*/ 93895 w 615"/>
                <a:gd name="T23" fmla="*/ 0 h 476"/>
                <a:gd name="T24" fmla="*/ 1468515 w 615"/>
                <a:gd name="T25" fmla="*/ 0 h 476"/>
                <a:gd name="T26" fmla="*/ 1663817 w 615"/>
                <a:gd name="T27" fmla="*/ 90528 h 476"/>
                <a:gd name="T28" fmla="*/ 2268499 w 615"/>
                <a:gd name="T29" fmla="*/ 814748 h 4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9" name="文本框 1">
            <a:extLst>
              <a:ext uri="{FF2B5EF4-FFF2-40B4-BE49-F238E27FC236}">
                <a16:creationId xmlns:a16="http://schemas.microsoft.com/office/drawing/2014/main" id="{85501031-472F-464B-8515-C8BD874D3037}"/>
              </a:ext>
            </a:extLst>
          </p:cNvPr>
          <p:cNvSpPr txBox="1"/>
          <p:nvPr/>
        </p:nvSpPr>
        <p:spPr>
          <a:xfrm>
            <a:off x="4033755" y="3284349"/>
            <a:ext cx="6695976" cy="2251065"/>
          </a:xfrm>
          <a:prstGeom prst="rect">
            <a:avLst/>
          </a:prstGeom>
          <a:noFill/>
        </p:spPr>
        <p:txBody>
          <a:bodyPr wrap="square" rtlCol="0">
            <a:spAutoFit/>
          </a:bodyPr>
          <a:lstStyle/>
          <a:p>
            <a:pPr algn="just">
              <a:lnSpc>
                <a:spcPct val="150000"/>
              </a:lnSpc>
            </a:pPr>
            <a:r>
              <a:rPr kumimoji="1" lang="pt-BR" altLang="zh-CN" sz="2400" b="1" dirty="0">
                <a:solidFill>
                  <a:schemeClr val="bg1"/>
                </a:solidFill>
                <a:latin typeface="+mj-lt"/>
                <a:ea typeface="华文圆体 Regular" panose="020F0502040101010101" pitchFamily="34" charset="-122"/>
                <a:cs typeface="Yuanti SC" charset="-122"/>
              </a:rPr>
              <a:t>é importante lembrar que quando o estabelecimento não se enquadrar no Quadro I para dimensionamento de CIPA, o SESMT em conformidade ao 5.4.13.1 da NR-05 deverá desempenhar as atribuições da CIPA. </a:t>
            </a:r>
          </a:p>
        </p:txBody>
      </p:sp>
      <p:pic>
        <p:nvPicPr>
          <p:cNvPr id="10" name="Gráfico 9" descr="Aviso com preenchimento sólido">
            <a:extLst>
              <a:ext uri="{FF2B5EF4-FFF2-40B4-BE49-F238E27FC236}">
                <a16:creationId xmlns:a16="http://schemas.microsoft.com/office/drawing/2014/main" id="{4B2502BA-8781-2343-D8CE-C3360971DB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95016" y="3705905"/>
            <a:ext cx="703977" cy="703977"/>
          </a:xfrm>
          <a:prstGeom prst="rect">
            <a:avLst/>
          </a:prstGeom>
        </p:spPr>
      </p:pic>
      <p:pic>
        <p:nvPicPr>
          <p:cNvPr id="8" name="Imagem 7" descr="Uma imagem contendo Texto&#10;&#10;Descrição gerada automaticamente">
            <a:extLst>
              <a:ext uri="{FF2B5EF4-FFF2-40B4-BE49-F238E27FC236}">
                <a16:creationId xmlns:a16="http://schemas.microsoft.com/office/drawing/2014/main" id="{89609CD4-7754-A088-2BC0-3A6A28AC8B55}"/>
              </a:ext>
            </a:extLst>
          </p:cNvPr>
          <p:cNvPicPr>
            <a:picLocks noChangeAspect="1"/>
          </p:cNvPicPr>
          <p:nvPr/>
        </p:nvPicPr>
        <p:blipFill>
          <a:blip r:embed="rId4"/>
          <a:stretch>
            <a:fillRect/>
          </a:stretch>
        </p:blipFill>
        <p:spPr>
          <a:xfrm>
            <a:off x="9916886" y="88231"/>
            <a:ext cx="1934285" cy="551218"/>
          </a:xfrm>
          <a:prstGeom prst="rect">
            <a:avLst/>
          </a:prstGeom>
        </p:spPr>
      </p:pic>
      <p:pic>
        <p:nvPicPr>
          <p:cNvPr id="16386" name="Picture 2" descr="Genoma – Escola Técnica">
            <a:extLst>
              <a:ext uri="{FF2B5EF4-FFF2-40B4-BE49-F238E27FC236}">
                <a16:creationId xmlns:a16="http://schemas.microsoft.com/office/drawing/2014/main" id="{B373DA5D-7B21-29F3-5747-54D093DCED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965" y="183381"/>
            <a:ext cx="3496473" cy="3496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73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grpId="0" nodeType="clickEffect">
                                  <p:stCondLst>
                                    <p:cond delay="0"/>
                                  </p:stCondLst>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6" grpId="0" animBg="1"/>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9448695B-77D5-D2F4-9D0D-7D78714DDD7B}"/>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4" name="AutoShape 18">
            <a:extLst>
              <a:ext uri="{FF2B5EF4-FFF2-40B4-BE49-F238E27FC236}">
                <a16:creationId xmlns:a16="http://schemas.microsoft.com/office/drawing/2014/main" id="{B152ECEB-B7FE-F246-E885-618DAD32DE0F}"/>
              </a:ext>
            </a:extLst>
          </p:cNvPr>
          <p:cNvSpPr>
            <a:spLocks/>
          </p:cNvSpPr>
          <p:nvPr/>
        </p:nvSpPr>
        <p:spPr bwMode="auto">
          <a:xfrm>
            <a:off x="8474900" y="2412206"/>
            <a:ext cx="2150269" cy="2166937"/>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chemeClr val="tx1">
              <a:lumMod val="85000"/>
              <a:lumOff val="1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5" name="AutoShape 32">
            <a:extLst>
              <a:ext uri="{FF2B5EF4-FFF2-40B4-BE49-F238E27FC236}">
                <a16:creationId xmlns:a16="http://schemas.microsoft.com/office/drawing/2014/main" id="{CC400BFF-0279-8898-3614-9D3A87BCCFBF}"/>
              </a:ext>
            </a:extLst>
          </p:cNvPr>
          <p:cNvSpPr>
            <a:spLocks/>
          </p:cNvSpPr>
          <p:nvPr/>
        </p:nvSpPr>
        <p:spPr bwMode="auto">
          <a:xfrm>
            <a:off x="9239281" y="3020219"/>
            <a:ext cx="620712" cy="581819"/>
          </a:xfrm>
          <a:custGeom>
            <a:avLst/>
            <a:gdLst>
              <a:gd name="T0" fmla="*/ 620684 w 21405"/>
              <a:gd name="T1" fmla="*/ 581819 h 21600"/>
              <a:gd name="T2" fmla="*/ 620684 w 21405"/>
              <a:gd name="T3" fmla="*/ 581819 h 21600"/>
              <a:gd name="T4" fmla="*/ 620684 w 21405"/>
              <a:gd name="T5" fmla="*/ 581819 h 21600"/>
              <a:gd name="T6" fmla="*/ 620684 w 21405"/>
              <a:gd name="T7" fmla="*/ 5818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05" h="21600">
                <a:moveTo>
                  <a:pt x="21198" y="21482"/>
                </a:moveTo>
                <a:cubicBezTo>
                  <a:pt x="21166" y="21538"/>
                  <a:pt x="21114" y="21571"/>
                  <a:pt x="21062" y="21599"/>
                </a:cubicBezTo>
                <a:lnTo>
                  <a:pt x="415" y="21599"/>
                </a:lnTo>
                <a:cubicBezTo>
                  <a:pt x="387" y="21583"/>
                  <a:pt x="349" y="21566"/>
                  <a:pt x="326" y="21549"/>
                </a:cubicBezTo>
                <a:cubicBezTo>
                  <a:pt x="-20" y="21118"/>
                  <a:pt x="-106" y="19154"/>
                  <a:pt x="140" y="18503"/>
                </a:cubicBezTo>
                <a:cubicBezTo>
                  <a:pt x="318" y="18031"/>
                  <a:pt x="283" y="17664"/>
                  <a:pt x="516" y="17286"/>
                </a:cubicBezTo>
                <a:cubicBezTo>
                  <a:pt x="1479" y="15696"/>
                  <a:pt x="3610" y="15258"/>
                  <a:pt x="5480" y="14644"/>
                </a:cubicBezTo>
                <a:cubicBezTo>
                  <a:pt x="6336" y="14363"/>
                  <a:pt x="7166" y="14182"/>
                  <a:pt x="7935" y="13358"/>
                </a:cubicBezTo>
                <a:cubicBezTo>
                  <a:pt x="8034" y="13189"/>
                  <a:pt x="8210" y="12721"/>
                  <a:pt x="8203" y="12442"/>
                </a:cubicBezTo>
                <a:cubicBezTo>
                  <a:pt x="7705" y="11087"/>
                  <a:pt x="6874" y="10505"/>
                  <a:pt x="6610" y="9565"/>
                </a:cubicBezTo>
                <a:cubicBezTo>
                  <a:pt x="6589" y="9363"/>
                  <a:pt x="6572" y="9160"/>
                  <a:pt x="6549" y="8956"/>
                </a:cubicBezTo>
                <a:cubicBezTo>
                  <a:pt x="6377" y="8501"/>
                  <a:pt x="5799" y="8275"/>
                  <a:pt x="5609" y="7805"/>
                </a:cubicBezTo>
                <a:cubicBezTo>
                  <a:pt x="5444" y="7402"/>
                  <a:pt x="5270" y="6492"/>
                  <a:pt x="5480" y="6184"/>
                </a:cubicBezTo>
                <a:cubicBezTo>
                  <a:pt x="5665" y="6052"/>
                  <a:pt x="5758" y="6157"/>
                  <a:pt x="5859" y="5912"/>
                </a:cubicBezTo>
                <a:cubicBezTo>
                  <a:pt x="5585" y="5442"/>
                  <a:pt x="5746" y="4272"/>
                  <a:pt x="5859" y="3806"/>
                </a:cubicBezTo>
                <a:cubicBezTo>
                  <a:pt x="5859" y="3806"/>
                  <a:pt x="5800" y="2297"/>
                  <a:pt x="6857" y="1245"/>
                </a:cubicBezTo>
                <a:cubicBezTo>
                  <a:pt x="6860" y="1237"/>
                  <a:pt x="6871" y="1230"/>
                  <a:pt x="6874" y="1222"/>
                </a:cubicBezTo>
                <a:cubicBezTo>
                  <a:pt x="7008" y="1095"/>
                  <a:pt x="7145" y="975"/>
                  <a:pt x="7316" y="866"/>
                </a:cubicBezTo>
                <a:cubicBezTo>
                  <a:pt x="8074" y="335"/>
                  <a:pt x="9138" y="0"/>
                  <a:pt x="10314" y="0"/>
                </a:cubicBezTo>
                <a:cubicBezTo>
                  <a:pt x="12341" y="0"/>
                  <a:pt x="14041" y="990"/>
                  <a:pt x="14405" y="2285"/>
                </a:cubicBezTo>
                <a:cubicBezTo>
                  <a:pt x="14898" y="3545"/>
                  <a:pt x="14801" y="6112"/>
                  <a:pt x="14801" y="6112"/>
                </a:cubicBezTo>
                <a:cubicBezTo>
                  <a:pt x="15240" y="6071"/>
                  <a:pt x="15222" y="6386"/>
                  <a:pt x="15183" y="6994"/>
                </a:cubicBezTo>
                <a:cubicBezTo>
                  <a:pt x="14992" y="7309"/>
                  <a:pt x="15055" y="7839"/>
                  <a:pt x="14864" y="8144"/>
                </a:cubicBezTo>
                <a:cubicBezTo>
                  <a:pt x="14703" y="8408"/>
                  <a:pt x="14255" y="8565"/>
                  <a:pt x="14111" y="8820"/>
                </a:cubicBezTo>
                <a:cubicBezTo>
                  <a:pt x="14093" y="8999"/>
                  <a:pt x="14073" y="9179"/>
                  <a:pt x="14048" y="9363"/>
                </a:cubicBezTo>
                <a:cubicBezTo>
                  <a:pt x="13935" y="9767"/>
                  <a:pt x="13834" y="10235"/>
                  <a:pt x="13671" y="10647"/>
                </a:cubicBezTo>
                <a:cubicBezTo>
                  <a:pt x="13477" y="11160"/>
                  <a:pt x="12924" y="11856"/>
                  <a:pt x="12792" y="12276"/>
                </a:cubicBezTo>
                <a:cubicBezTo>
                  <a:pt x="12600" y="12881"/>
                  <a:pt x="13532" y="13704"/>
                  <a:pt x="13779" y="13897"/>
                </a:cubicBezTo>
                <a:cubicBezTo>
                  <a:pt x="14484" y="14455"/>
                  <a:pt x="15549" y="14455"/>
                  <a:pt x="16483" y="14777"/>
                </a:cubicBezTo>
                <a:cubicBezTo>
                  <a:pt x="18635" y="15522"/>
                  <a:pt x="20593" y="16007"/>
                  <a:pt x="21261" y="18368"/>
                </a:cubicBezTo>
                <a:cubicBezTo>
                  <a:pt x="21432" y="18969"/>
                  <a:pt x="21493" y="20965"/>
                  <a:pt x="21198" y="21482"/>
                </a:cubicBezTo>
                <a:close/>
              </a:path>
            </a:pathLst>
          </a:custGeom>
          <a:solidFill>
            <a:schemeClr val="bg1"/>
          </a:solidFill>
          <a:ln>
            <a:noFill/>
          </a:ln>
          <a:effectLst/>
        </p:spPr>
        <p:txBody>
          <a:bodyPr lIns="0" tIns="0" rIns="0" bIns="0" anchor="ctr"/>
          <a:lstStyle/>
          <a:p>
            <a:pPr algn="r" eaLnBrk="1">
              <a:lnSpc>
                <a:spcPct val="120000"/>
              </a:lnSpc>
              <a:defRPr/>
            </a:pPr>
            <a:endParaRPr lang="id-ID" sz="900" dirty="0">
              <a:latin typeface="Roboto Light" panose="02000000000000000000" pitchFamily="2" charset="0"/>
            </a:endParaRPr>
          </a:p>
        </p:txBody>
      </p:sp>
      <p:sp>
        <p:nvSpPr>
          <p:cNvPr id="6" name="文本框 1">
            <a:extLst>
              <a:ext uri="{FF2B5EF4-FFF2-40B4-BE49-F238E27FC236}">
                <a16:creationId xmlns:a16="http://schemas.microsoft.com/office/drawing/2014/main" id="{FACD1DFF-301A-3BCB-A0E3-F008E8C5FA7F}"/>
              </a:ext>
            </a:extLst>
          </p:cNvPr>
          <p:cNvSpPr txBox="1"/>
          <p:nvPr/>
        </p:nvSpPr>
        <p:spPr>
          <a:xfrm>
            <a:off x="1128509" y="3024905"/>
            <a:ext cx="5157991" cy="2251065"/>
          </a:xfrm>
          <a:prstGeom prst="rect">
            <a:avLst/>
          </a:prstGeom>
          <a:noFill/>
        </p:spPr>
        <p:txBody>
          <a:bodyPr wrap="square" rtlCol="0">
            <a:spAutoFit/>
          </a:bodyPr>
          <a:lstStyle/>
          <a:p>
            <a:pPr algn="just">
              <a:lnSpc>
                <a:spcPct val="150000"/>
              </a:lnSpc>
            </a:pPr>
            <a:r>
              <a:rPr kumimoji="1" lang="pt-BR" altLang="zh-CN" sz="2400" b="1" dirty="0">
                <a:solidFill>
                  <a:schemeClr val="bg1"/>
                </a:solidFill>
                <a:latin typeface="+mj-lt"/>
                <a:ea typeface="华文圆体 Regular" panose="020F0502040101010101" pitchFamily="34" charset="-122"/>
                <a:cs typeface="Yuanti SC" charset="-122"/>
              </a:rPr>
              <a:t>Mas neste caso, ou quando algum profissional do SESMT for eleito ou nomeado para fazer parte da comissão ele está dispensado do treinamento. </a:t>
            </a:r>
          </a:p>
        </p:txBody>
      </p:sp>
      <p:pic>
        <p:nvPicPr>
          <p:cNvPr id="2" name="Imagem 1" descr="Uma imagem contendo Texto&#10;&#10;Descrição gerada automaticamente">
            <a:extLst>
              <a:ext uri="{FF2B5EF4-FFF2-40B4-BE49-F238E27FC236}">
                <a16:creationId xmlns:a16="http://schemas.microsoft.com/office/drawing/2014/main" id="{7705A2AF-E527-29DB-3075-826AE4C82411}"/>
              </a:ext>
            </a:extLst>
          </p:cNvPr>
          <p:cNvPicPr>
            <a:picLocks noChangeAspect="1"/>
          </p:cNvPicPr>
          <p:nvPr/>
        </p:nvPicPr>
        <p:blipFill>
          <a:blip r:embed="rId2"/>
          <a:stretch>
            <a:fillRect/>
          </a:stretch>
        </p:blipFill>
        <p:spPr>
          <a:xfrm>
            <a:off x="9916886" y="88231"/>
            <a:ext cx="1934285" cy="551218"/>
          </a:xfrm>
          <a:prstGeom prst="rect">
            <a:avLst/>
          </a:prstGeom>
        </p:spPr>
      </p:pic>
      <p:pic>
        <p:nvPicPr>
          <p:cNvPr id="17410" name="Picture 2" descr="Curso técnico - Segurança do trabalho - Segurança do trabalho">
            <a:extLst>
              <a:ext uri="{FF2B5EF4-FFF2-40B4-BE49-F238E27FC236}">
                <a16:creationId xmlns:a16="http://schemas.microsoft.com/office/drawing/2014/main" id="{34A49036-7A53-0063-186F-FDB93FF15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918" y="1488070"/>
            <a:ext cx="4227935" cy="4227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88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500" tmFilter="0, 0; .2, .5; .8, .5; 1, 0"/>
                                        <p:tgtEl>
                                          <p:spTgt spid="7"/>
                                        </p:tgtEl>
                                      </p:cBhvr>
                                    </p:animEffect>
                                    <p:animScale>
                                      <p:cBhvr>
                                        <p:cTn id="2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267">
            <a:extLst>
              <a:ext uri="{FF2B5EF4-FFF2-40B4-BE49-F238E27FC236}">
                <a16:creationId xmlns:a16="http://schemas.microsoft.com/office/drawing/2014/main" id="{58D93E8F-1C6B-1BCF-D4AF-B2AC9A2890FA}"/>
              </a:ext>
            </a:extLst>
          </p:cNvPr>
          <p:cNvSpPr/>
          <p:nvPr/>
        </p:nvSpPr>
        <p:spPr>
          <a:xfrm>
            <a:off x="664029" y="2523741"/>
            <a:ext cx="11244942" cy="2901829"/>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5" name="Shape 1267">
            <a:extLst>
              <a:ext uri="{FF2B5EF4-FFF2-40B4-BE49-F238E27FC236}">
                <a16:creationId xmlns:a16="http://schemas.microsoft.com/office/drawing/2014/main" id="{52821306-3A6D-A88E-23EE-174E477103F9}"/>
              </a:ext>
            </a:extLst>
          </p:cNvPr>
          <p:cNvSpPr/>
          <p:nvPr/>
        </p:nvSpPr>
        <p:spPr>
          <a:xfrm>
            <a:off x="511629" y="2371341"/>
            <a:ext cx="11244942" cy="2901829"/>
          </a:xfrm>
          <a:prstGeom prst="rect">
            <a:avLst/>
          </a:prstGeom>
          <a:solidFill>
            <a:srgbClr val="00206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4" name="文本框 1">
            <a:extLst>
              <a:ext uri="{FF2B5EF4-FFF2-40B4-BE49-F238E27FC236}">
                <a16:creationId xmlns:a16="http://schemas.microsoft.com/office/drawing/2014/main" id="{CE33F1E5-9F88-1F14-5067-B806506104C0}"/>
              </a:ext>
            </a:extLst>
          </p:cNvPr>
          <p:cNvSpPr txBox="1"/>
          <p:nvPr/>
        </p:nvSpPr>
        <p:spPr>
          <a:xfrm>
            <a:off x="4346269" y="2652638"/>
            <a:ext cx="6591807" cy="1668470"/>
          </a:xfrm>
          <a:prstGeom prst="rect">
            <a:avLst/>
          </a:prstGeom>
          <a:noFill/>
        </p:spPr>
        <p:txBody>
          <a:bodyPr wrap="square" rtlCol="0">
            <a:spAutoFit/>
          </a:bodyPr>
          <a:lstStyle/>
          <a:p>
            <a:pPr algn="just">
              <a:lnSpc>
                <a:spcPct val="150000"/>
              </a:lnSpc>
            </a:pPr>
            <a:r>
              <a:rPr kumimoji="1" lang="pt-BR" altLang="zh-CN" sz="3600" b="1" dirty="0">
                <a:solidFill>
                  <a:schemeClr val="bg1"/>
                </a:solidFill>
                <a:latin typeface="+mj-lt"/>
                <a:ea typeface="华文圆体 Regular" panose="020F0502040101010101" pitchFamily="34" charset="-122"/>
                <a:cs typeface="Yuanti SC" charset="-122"/>
              </a:rPr>
              <a:t>Mas os profissionais do SESMT podem fazer parte da CIPA? </a:t>
            </a:r>
          </a:p>
        </p:txBody>
      </p:sp>
      <p:pic>
        <p:nvPicPr>
          <p:cNvPr id="15362" name="Picture 2" descr="Segurança do Trabalho - Vita - Saúde Ocupacional">
            <a:extLst>
              <a:ext uri="{FF2B5EF4-FFF2-40B4-BE49-F238E27FC236}">
                <a16:creationId xmlns:a16="http://schemas.microsoft.com/office/drawing/2014/main" id="{72FDBA5F-8CFA-0C55-04AB-D294108B8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64" y="2228157"/>
            <a:ext cx="4184805" cy="469772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descr="Uma imagem contendo Texto&#10;&#10;Descrição gerada automaticamente">
            <a:extLst>
              <a:ext uri="{FF2B5EF4-FFF2-40B4-BE49-F238E27FC236}">
                <a16:creationId xmlns:a16="http://schemas.microsoft.com/office/drawing/2014/main" id="{1DCBD0C9-DA24-F14A-781E-F79F76ADD03E}"/>
              </a:ext>
            </a:extLst>
          </p:cNvPr>
          <p:cNvPicPr>
            <a:picLocks noChangeAspect="1"/>
          </p:cNvPicPr>
          <p:nvPr/>
        </p:nvPicPr>
        <p:blipFill>
          <a:blip r:embed="rId3"/>
          <a:stretch>
            <a:fillRect/>
          </a:stretch>
        </p:blipFill>
        <p:spPr>
          <a:xfrm>
            <a:off x="9916886" y="88231"/>
            <a:ext cx="1934285" cy="551218"/>
          </a:xfrm>
          <a:prstGeom prst="rect">
            <a:avLst/>
          </a:prstGeom>
        </p:spPr>
      </p:pic>
    </p:spTree>
    <p:extLst>
      <p:ext uri="{BB962C8B-B14F-4D97-AF65-F5344CB8AC3E}">
        <p14:creationId xmlns:p14="http://schemas.microsoft.com/office/powerpoint/2010/main" val="310471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pic>
        <p:nvPicPr>
          <p:cNvPr id="5" name="Picture 2" descr="Saiba o que é SESMT, seus integrantes e os requisitos?">
            <a:extLst>
              <a:ext uri="{FF2B5EF4-FFF2-40B4-BE49-F238E27FC236}">
                <a16:creationId xmlns:a16="http://schemas.microsoft.com/office/drawing/2014/main" id="{66A7F9D9-2A8A-8E37-9AD8-C16DD4CCEE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924" t="7972" r="5151" b="4591"/>
          <a:stretch/>
        </p:blipFill>
        <p:spPr bwMode="auto">
          <a:xfrm>
            <a:off x="262801" y="3742267"/>
            <a:ext cx="2715380" cy="2753623"/>
          </a:xfrm>
          <a:prstGeom prst="ellipse">
            <a:avLst/>
          </a:prstGeom>
          <a:noFill/>
          <a:extLst>
            <a:ext uri="{909E8E84-426E-40DD-AFC4-6F175D3DCCD1}">
              <a14:hiddenFill xmlns:a14="http://schemas.microsoft.com/office/drawing/2010/main">
                <a:solidFill>
                  <a:srgbClr val="FFFFFF"/>
                </a:solidFill>
              </a14:hiddenFill>
            </a:ext>
          </a:extLst>
        </p:spPr>
      </p:pic>
      <p:sp>
        <p:nvSpPr>
          <p:cNvPr id="7" name="AutoShape 18">
            <a:extLst>
              <a:ext uri="{FF2B5EF4-FFF2-40B4-BE49-F238E27FC236}">
                <a16:creationId xmlns:a16="http://schemas.microsoft.com/office/drawing/2014/main" id="{39FB5343-F12A-F026-F42B-4DDEADBC939E}"/>
              </a:ext>
            </a:extLst>
          </p:cNvPr>
          <p:cNvSpPr>
            <a:spLocks/>
          </p:cNvSpPr>
          <p:nvPr/>
        </p:nvSpPr>
        <p:spPr bwMode="auto">
          <a:xfrm>
            <a:off x="2170070" y="3429000"/>
            <a:ext cx="978243" cy="831289"/>
          </a:xfrm>
          <a:custGeom>
            <a:avLst/>
            <a:gdLst>
              <a:gd name="T0" fmla="*/ 2150158 w 19415"/>
              <a:gd name="T1" fmla="*/ 2490022 h 20101"/>
              <a:gd name="T2" fmla="*/ 2150158 w 19415"/>
              <a:gd name="T3" fmla="*/ 2490022 h 20101"/>
              <a:gd name="T4" fmla="*/ 2150158 w 19415"/>
              <a:gd name="T5" fmla="*/ 2490022 h 20101"/>
              <a:gd name="T6" fmla="*/ 2150158 w 19415"/>
              <a:gd name="T7" fmla="*/ 2490022 h 201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15" h="20101">
                <a:moveTo>
                  <a:pt x="437" y="10901"/>
                </a:moveTo>
                <a:cubicBezTo>
                  <a:pt x="437" y="10901"/>
                  <a:pt x="-1790" y="4367"/>
                  <a:pt x="3812" y="1434"/>
                </a:cubicBezTo>
                <a:cubicBezTo>
                  <a:pt x="9414" y="-1499"/>
                  <a:pt x="19000" y="-233"/>
                  <a:pt x="19405" y="8034"/>
                </a:cubicBezTo>
                <a:cubicBezTo>
                  <a:pt x="19809" y="16300"/>
                  <a:pt x="8267" y="20100"/>
                  <a:pt x="7254" y="20100"/>
                </a:cubicBezTo>
                <a:cubicBezTo>
                  <a:pt x="7254" y="20100"/>
                  <a:pt x="8537" y="18434"/>
                  <a:pt x="8807" y="17100"/>
                </a:cubicBezTo>
                <a:cubicBezTo>
                  <a:pt x="8807" y="17100"/>
                  <a:pt x="1584" y="17300"/>
                  <a:pt x="437" y="10901"/>
                </a:cubicBezTo>
                <a:close/>
              </a:path>
            </a:pathLst>
          </a:custGeom>
          <a:solidFill>
            <a:srgbClr val="4BC9D0"/>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8" name="AutoShape 19">
            <a:extLst>
              <a:ext uri="{FF2B5EF4-FFF2-40B4-BE49-F238E27FC236}">
                <a16:creationId xmlns:a16="http://schemas.microsoft.com/office/drawing/2014/main" id="{B7094EBA-EF39-606F-C8ED-816B47BE5B2A}"/>
              </a:ext>
            </a:extLst>
          </p:cNvPr>
          <p:cNvSpPr>
            <a:spLocks/>
          </p:cNvSpPr>
          <p:nvPr/>
        </p:nvSpPr>
        <p:spPr bwMode="auto">
          <a:xfrm>
            <a:off x="4317106" y="1829662"/>
            <a:ext cx="446088" cy="446088"/>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9" name="AutoShape 20">
            <a:extLst>
              <a:ext uri="{FF2B5EF4-FFF2-40B4-BE49-F238E27FC236}">
                <a16:creationId xmlns:a16="http://schemas.microsoft.com/office/drawing/2014/main" id="{EB5DC368-AC12-56D4-422C-8D361AA6444F}"/>
              </a:ext>
            </a:extLst>
          </p:cNvPr>
          <p:cNvSpPr>
            <a:spLocks/>
          </p:cNvSpPr>
          <p:nvPr/>
        </p:nvSpPr>
        <p:spPr bwMode="auto">
          <a:xfrm>
            <a:off x="4387751" y="1877289"/>
            <a:ext cx="306388" cy="396081"/>
          </a:xfrm>
          <a:custGeom>
            <a:avLst/>
            <a:gdLst>
              <a:gd name="T0" fmla="*/ 306388 w 21600"/>
              <a:gd name="T1" fmla="*/ 396082 h 21600"/>
              <a:gd name="T2" fmla="*/ 306388 w 21600"/>
              <a:gd name="T3" fmla="*/ 396082 h 21600"/>
              <a:gd name="T4" fmla="*/ 306388 w 21600"/>
              <a:gd name="T5" fmla="*/ 396082 h 21600"/>
              <a:gd name="T6" fmla="*/ 306388 w 21600"/>
              <a:gd name="T7" fmla="*/ 3960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 xmlns:p14="http://schemas.microsoft.com/office/powerpoint/2010/main" xmlns:a14="http://schemas.microsoft.com/office/drawing/2010/main">
                <a:solidFill>
                  <a:srgbClr val="FFFFFF"/>
                </a:solidFill>
              </a14:hiddenFill>
            </a:ex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txBody>
          <a:bodyPr lIns="45720" tIns="45720" rIns="45720" bIns="45720"/>
          <a:lstStyle>
            <a:lvl1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1pPr>
            <a:lvl2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2pPr>
            <a:lvl3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3pPr>
            <a:lvl4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4pPr>
            <a:lvl5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5pPr>
            <a:lvl6pPr marL="13716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6pPr>
            <a:lvl7pPr marL="18288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7pPr>
            <a:lvl8pPr marL="22860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8pPr>
            <a:lvl9pPr marL="27432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9pPr>
          </a:lstStyle>
          <a:p>
            <a:pPr algn="ctr" eaLnBrk="1">
              <a:lnSpc>
                <a:spcPct val="90000"/>
              </a:lnSpc>
            </a:pPr>
            <a:r>
              <a:rPr lang="en-US" sz="1800">
                <a:solidFill>
                  <a:srgbClr val="FFFFFF"/>
                </a:solidFill>
                <a:latin typeface="Roboto Light" panose="02000000000000000000" pitchFamily="2" charset="0"/>
              </a:rPr>
              <a:t>1</a:t>
            </a:r>
            <a:endParaRPr lang="en-US" sz="1100">
              <a:latin typeface="Roboto Light" panose="02000000000000000000" pitchFamily="2" charset="0"/>
            </a:endParaRPr>
          </a:p>
        </p:txBody>
      </p:sp>
      <p:sp>
        <p:nvSpPr>
          <p:cNvPr id="10" name="AutoShape 21">
            <a:extLst>
              <a:ext uri="{FF2B5EF4-FFF2-40B4-BE49-F238E27FC236}">
                <a16:creationId xmlns:a16="http://schemas.microsoft.com/office/drawing/2014/main" id="{1F6247C6-0B70-0AD6-2265-630FF8D5BAE2}"/>
              </a:ext>
            </a:extLst>
          </p:cNvPr>
          <p:cNvSpPr>
            <a:spLocks/>
          </p:cNvSpPr>
          <p:nvPr/>
        </p:nvSpPr>
        <p:spPr bwMode="auto">
          <a:xfrm>
            <a:off x="4317106" y="2832169"/>
            <a:ext cx="446088" cy="446088"/>
          </a:xfrm>
          <a:prstGeom prst="roundRect">
            <a:avLst>
              <a:gd name="adj" fmla="val 8333"/>
            </a:avLst>
          </a:prstGeom>
          <a:solidFill>
            <a:schemeClr val="tx1">
              <a:lumMod val="75000"/>
              <a:lumOff val="25000"/>
            </a:schemeClr>
          </a:solidFill>
          <a:ln>
            <a:noFill/>
          </a:ln>
        </p:spPr>
        <p:txBody>
          <a:bodyPr lIns="25400" tIns="25400" rIns="25400" bIns="25400" anchor="ctr"/>
          <a:lstStyle/>
          <a:p>
            <a:pPr algn="r" eaLnBrk="1">
              <a:lnSpc>
                <a:spcPct val="120000"/>
              </a:lnSpc>
            </a:pPr>
            <a:endParaRPr lang="id-ID" sz="900" dirty="0">
              <a:solidFill>
                <a:srgbClr val="FF7E79"/>
              </a:solidFill>
              <a:latin typeface="Roboto Light" panose="02000000000000000000" pitchFamily="2" charset="0"/>
            </a:endParaRPr>
          </a:p>
        </p:txBody>
      </p:sp>
      <p:sp>
        <p:nvSpPr>
          <p:cNvPr id="11" name="AutoShape 22">
            <a:extLst>
              <a:ext uri="{FF2B5EF4-FFF2-40B4-BE49-F238E27FC236}">
                <a16:creationId xmlns:a16="http://schemas.microsoft.com/office/drawing/2014/main" id="{5FD6ABAC-53E9-634D-1418-3FBFD7186A2C}"/>
              </a:ext>
            </a:extLst>
          </p:cNvPr>
          <p:cNvSpPr>
            <a:spLocks/>
          </p:cNvSpPr>
          <p:nvPr/>
        </p:nvSpPr>
        <p:spPr bwMode="auto">
          <a:xfrm>
            <a:off x="4387751" y="2870270"/>
            <a:ext cx="306388" cy="396081"/>
          </a:xfrm>
          <a:custGeom>
            <a:avLst/>
            <a:gdLst>
              <a:gd name="T0" fmla="*/ 306388 w 21600"/>
              <a:gd name="T1" fmla="*/ 396081 h 21600"/>
              <a:gd name="T2" fmla="*/ 306388 w 21600"/>
              <a:gd name="T3" fmla="*/ 396081 h 21600"/>
              <a:gd name="T4" fmla="*/ 306388 w 21600"/>
              <a:gd name="T5" fmla="*/ 396081 h 21600"/>
              <a:gd name="T6" fmla="*/ 306388 w 21600"/>
              <a:gd name="T7" fmla="*/ 3960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 xmlns:p14="http://schemas.microsoft.com/office/powerpoint/2010/main" xmlns:a14="http://schemas.microsoft.com/office/drawing/2010/main">
                <a:solidFill>
                  <a:srgbClr val="FFFFFF"/>
                </a:solidFill>
              </a14:hiddenFill>
            </a:ex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txBody>
          <a:bodyPr lIns="45720" tIns="45720" rIns="45720" bIns="45720"/>
          <a:lstStyle>
            <a:lvl1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1pPr>
            <a:lvl2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2pPr>
            <a:lvl3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3pPr>
            <a:lvl4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4pPr>
            <a:lvl5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5pPr>
            <a:lvl6pPr marL="13716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6pPr>
            <a:lvl7pPr marL="18288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7pPr>
            <a:lvl8pPr marL="22860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8pPr>
            <a:lvl9pPr marL="27432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9pPr>
          </a:lstStyle>
          <a:p>
            <a:pPr algn="ctr" eaLnBrk="1">
              <a:lnSpc>
                <a:spcPct val="90000"/>
              </a:lnSpc>
            </a:pPr>
            <a:r>
              <a:rPr lang="en-US" sz="1800">
                <a:solidFill>
                  <a:srgbClr val="FFFFFF"/>
                </a:solidFill>
                <a:latin typeface="Roboto Light" panose="02000000000000000000" pitchFamily="2" charset="0"/>
              </a:rPr>
              <a:t>2</a:t>
            </a:r>
            <a:endParaRPr lang="en-US" sz="1100">
              <a:latin typeface="Roboto Light" panose="02000000000000000000" pitchFamily="2" charset="0"/>
            </a:endParaRPr>
          </a:p>
        </p:txBody>
      </p:sp>
      <p:pic>
        <p:nvPicPr>
          <p:cNvPr id="2" name="Imagem 1" descr="Uma imagem contendo Texto&#10;&#10;Descrição gerada automaticamente">
            <a:extLst>
              <a:ext uri="{FF2B5EF4-FFF2-40B4-BE49-F238E27FC236}">
                <a16:creationId xmlns:a16="http://schemas.microsoft.com/office/drawing/2014/main" id="{B5BD0F69-5872-BBB2-4137-C0091828406F}"/>
              </a:ext>
            </a:extLst>
          </p:cNvPr>
          <p:cNvPicPr>
            <a:picLocks noChangeAspect="1"/>
          </p:cNvPicPr>
          <p:nvPr/>
        </p:nvPicPr>
        <p:blipFill>
          <a:blip r:embed="rId3"/>
          <a:stretch>
            <a:fillRect/>
          </a:stretch>
        </p:blipFill>
        <p:spPr>
          <a:xfrm>
            <a:off x="235785" y="156110"/>
            <a:ext cx="1934285" cy="551218"/>
          </a:xfrm>
          <a:prstGeom prst="rect">
            <a:avLst/>
          </a:prstGeom>
        </p:spPr>
      </p:pic>
      <p:graphicFrame>
        <p:nvGraphicFramePr>
          <p:cNvPr id="13" name="文本框 1">
            <a:extLst>
              <a:ext uri="{FF2B5EF4-FFF2-40B4-BE49-F238E27FC236}">
                <a16:creationId xmlns:a16="http://schemas.microsoft.com/office/drawing/2014/main" id="{21A29074-2CBC-7523-730D-1F48DF7ABD68}"/>
              </a:ext>
            </a:extLst>
          </p:cNvPr>
          <p:cNvGraphicFramePr/>
          <p:nvPr/>
        </p:nvGraphicFramePr>
        <p:xfrm>
          <a:off x="4885449" y="1644049"/>
          <a:ext cx="7043749" cy="44670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4748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1267">
            <a:extLst>
              <a:ext uri="{FF2B5EF4-FFF2-40B4-BE49-F238E27FC236}">
                <a16:creationId xmlns:a16="http://schemas.microsoft.com/office/drawing/2014/main" id="{0BCD6FD8-0C08-1677-68E2-857FCEB4FA14}"/>
              </a:ext>
            </a:extLst>
          </p:cNvPr>
          <p:cNvSpPr/>
          <p:nvPr/>
        </p:nvSpPr>
        <p:spPr>
          <a:xfrm>
            <a:off x="511629" y="3695316"/>
            <a:ext cx="11244942" cy="2901829"/>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Compete ao SESMT</a:t>
            </a:r>
            <a:endParaRPr kumimoji="1" lang="zh-CN" altLang="en-US" sz="2400" b="1" dirty="0">
              <a:solidFill>
                <a:schemeClr val="bg1"/>
              </a:solidFill>
              <a:ea typeface="华文圆体 Regular" panose="020F0502040101010101" pitchFamily="34" charset="-122"/>
              <a:cs typeface="Yuanti SC" charset="-122"/>
            </a:endParaRPr>
          </a:p>
        </p:txBody>
      </p:sp>
      <p:sp>
        <p:nvSpPr>
          <p:cNvPr id="6" name="Shape 1267">
            <a:extLst>
              <a:ext uri="{FF2B5EF4-FFF2-40B4-BE49-F238E27FC236}">
                <a16:creationId xmlns:a16="http://schemas.microsoft.com/office/drawing/2014/main" id="{55A9356A-0E42-15A8-06E9-4EB6B8931EFB}"/>
              </a:ext>
            </a:extLst>
          </p:cNvPr>
          <p:cNvSpPr/>
          <p:nvPr/>
        </p:nvSpPr>
        <p:spPr>
          <a:xfrm>
            <a:off x="359229" y="3542916"/>
            <a:ext cx="11244942" cy="2901829"/>
          </a:xfrm>
          <a:prstGeom prst="rect">
            <a:avLst/>
          </a:prstGeom>
          <a:solidFill>
            <a:srgbClr val="00206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41" name="文本框 1">
            <a:extLst>
              <a:ext uri="{FF2B5EF4-FFF2-40B4-BE49-F238E27FC236}">
                <a16:creationId xmlns:a16="http://schemas.microsoft.com/office/drawing/2014/main" id="{D487F4FA-4078-390C-3370-02ABF7F6E880}"/>
              </a:ext>
            </a:extLst>
          </p:cNvPr>
          <p:cNvSpPr txBox="1"/>
          <p:nvPr/>
        </p:nvSpPr>
        <p:spPr>
          <a:xfrm>
            <a:off x="3421351" y="4632995"/>
            <a:ext cx="6328618" cy="754694"/>
          </a:xfrm>
          <a:prstGeom prst="rect">
            <a:avLst/>
          </a:prstGeom>
          <a:noFill/>
        </p:spPr>
        <p:txBody>
          <a:bodyPr wrap="square" rtlCol="0">
            <a:spAutoFit/>
          </a:bodyPr>
          <a:lstStyle/>
          <a:p>
            <a:pPr>
              <a:lnSpc>
                <a:spcPct val="150000"/>
              </a:lnSpc>
            </a:pPr>
            <a:r>
              <a:rPr kumimoji="1" lang="pt-BR" altLang="zh-CN" sz="3200" b="1" dirty="0">
                <a:solidFill>
                  <a:schemeClr val="bg1"/>
                </a:solidFill>
                <a:latin typeface="+mj-lt"/>
                <a:ea typeface="华文圆体 Regular" panose="020F0502040101010101" pitchFamily="34" charset="-122"/>
                <a:cs typeface="Yuanti SC" charset="-122"/>
              </a:rPr>
              <a:t>O SESMT deve ser consultivo</a:t>
            </a:r>
            <a:r>
              <a:rPr kumimoji="1" lang="pt-BR" altLang="zh-CN" sz="3200" b="1" dirty="0">
                <a:latin typeface="+mj-lt"/>
                <a:ea typeface="华文圆体 Regular" panose="020F0502040101010101" pitchFamily="34" charset="-122"/>
                <a:cs typeface="Yuanti SC" charset="-122"/>
              </a:rPr>
              <a:t>:</a:t>
            </a:r>
          </a:p>
        </p:txBody>
      </p:sp>
      <p:pic>
        <p:nvPicPr>
          <p:cNvPr id="18434" name="Picture 2" descr="CEST - Engenharia do Trabalho">
            <a:extLst>
              <a:ext uri="{FF2B5EF4-FFF2-40B4-BE49-F238E27FC236}">
                <a16:creationId xmlns:a16="http://schemas.microsoft.com/office/drawing/2014/main" id="{93A54965-55F1-62EA-9ED8-70DE8AFA0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1095758"/>
            <a:ext cx="5648325" cy="564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93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Cantos Arredondados 5">
            <a:extLst>
              <a:ext uri="{FF2B5EF4-FFF2-40B4-BE49-F238E27FC236}">
                <a16:creationId xmlns:a16="http://schemas.microsoft.com/office/drawing/2014/main" id="{FCE61DD8-E014-5329-694D-8B3B57EC343E}"/>
              </a:ext>
            </a:extLst>
          </p:cNvPr>
          <p:cNvSpPr/>
          <p:nvPr/>
        </p:nvSpPr>
        <p:spPr>
          <a:xfrm>
            <a:off x="2671762" y="156110"/>
            <a:ext cx="9000063" cy="60732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ea typeface="华文圆体 Regular" panose="020F0502040101010101" pitchFamily="34" charset="-122"/>
                <a:cs typeface="Yuanti SC" charset="-122"/>
              </a:rPr>
              <a:t>Compete ao SESMT</a:t>
            </a:r>
            <a:endParaRPr kumimoji="1" lang="zh-CN" altLang="en-US" sz="2400" b="1" dirty="0">
              <a:ea typeface="华文圆体 Regular" panose="020F0502040101010101" pitchFamily="34" charset="-122"/>
              <a:cs typeface="Yuanti SC" charset="-122"/>
            </a:endParaRPr>
          </a:p>
        </p:txBody>
      </p:sp>
      <p:grpSp>
        <p:nvGrpSpPr>
          <p:cNvPr id="4" name="Group 26">
            <a:extLst>
              <a:ext uri="{FF2B5EF4-FFF2-40B4-BE49-F238E27FC236}">
                <a16:creationId xmlns:a16="http://schemas.microsoft.com/office/drawing/2014/main" id="{7A3DC00B-230A-89C7-34AA-0129E7B5A93E}"/>
              </a:ext>
            </a:extLst>
          </p:cNvPr>
          <p:cNvGrpSpPr>
            <a:grpSpLocks/>
          </p:cNvGrpSpPr>
          <p:nvPr/>
        </p:nvGrpSpPr>
        <p:grpSpPr bwMode="auto">
          <a:xfrm>
            <a:off x="1101859" y="3139634"/>
            <a:ext cx="2358628" cy="2092392"/>
            <a:chOff x="1447801" y="2466975"/>
            <a:chExt cx="2309813" cy="1924050"/>
          </a:xfrm>
        </p:grpSpPr>
        <p:sp>
          <p:nvSpPr>
            <p:cNvPr id="5" name="Freeform 5">
              <a:extLst>
                <a:ext uri="{FF2B5EF4-FFF2-40B4-BE49-F238E27FC236}">
                  <a16:creationId xmlns:a16="http://schemas.microsoft.com/office/drawing/2014/main" id="{0C720AF3-8CAD-B288-E91B-29953DC48B26}"/>
                </a:ext>
              </a:extLst>
            </p:cNvPr>
            <p:cNvSpPr>
              <a:spLocks/>
            </p:cNvSpPr>
            <p:nvPr/>
          </p:nvSpPr>
          <p:spPr bwMode="auto">
            <a:xfrm>
              <a:off x="1455739" y="2549525"/>
              <a:ext cx="2290762"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7" name="Freeform 6">
              <a:extLst>
                <a:ext uri="{FF2B5EF4-FFF2-40B4-BE49-F238E27FC236}">
                  <a16:creationId xmlns:a16="http://schemas.microsoft.com/office/drawing/2014/main" id="{EA87AF02-0377-6C22-A5ED-AFC27BDE33A8}"/>
                </a:ext>
              </a:extLst>
            </p:cNvPr>
            <p:cNvSpPr>
              <a:spLocks/>
            </p:cNvSpPr>
            <p:nvPr/>
          </p:nvSpPr>
          <p:spPr bwMode="auto">
            <a:xfrm>
              <a:off x="1447801" y="2466975"/>
              <a:ext cx="2309813" cy="1795463"/>
            </a:xfrm>
            <a:custGeom>
              <a:avLst/>
              <a:gdLst>
                <a:gd name="T0" fmla="*/ 2268499 w 615"/>
                <a:gd name="T1" fmla="*/ 814748 h 476"/>
                <a:gd name="T2" fmla="*/ 2268499 w 615"/>
                <a:gd name="T3" fmla="*/ 980715 h 476"/>
                <a:gd name="T4" fmla="*/ 1663817 w 615"/>
                <a:gd name="T5" fmla="*/ 1704935 h 476"/>
                <a:gd name="T6" fmla="*/ 1468515 w 615"/>
                <a:gd name="T7" fmla="*/ 1795463 h 476"/>
                <a:gd name="T8" fmla="*/ 93895 w 615"/>
                <a:gd name="T9" fmla="*/ 1795463 h 476"/>
                <a:gd name="T10" fmla="*/ 15023 w 615"/>
                <a:gd name="T11" fmla="*/ 1746427 h 476"/>
                <a:gd name="T12" fmla="*/ 26291 w 615"/>
                <a:gd name="T13" fmla="*/ 1655900 h 476"/>
                <a:gd name="T14" fmla="*/ 593415 w 615"/>
                <a:gd name="T15" fmla="*/ 980715 h 476"/>
                <a:gd name="T16" fmla="*/ 593415 w 615"/>
                <a:gd name="T17" fmla="*/ 814748 h 476"/>
                <a:gd name="T18" fmla="*/ 26291 w 615"/>
                <a:gd name="T19" fmla="*/ 139563 h 476"/>
                <a:gd name="T20" fmla="*/ 15023 w 615"/>
                <a:gd name="T21" fmla="*/ 49036 h 476"/>
                <a:gd name="T22" fmla="*/ 93895 w 615"/>
                <a:gd name="T23" fmla="*/ 0 h 476"/>
                <a:gd name="T24" fmla="*/ 1468515 w 615"/>
                <a:gd name="T25" fmla="*/ 0 h 476"/>
                <a:gd name="T26" fmla="*/ 1663817 w 615"/>
                <a:gd name="T27" fmla="*/ 90528 h 476"/>
                <a:gd name="T28" fmla="*/ 2268499 w 615"/>
                <a:gd name="T29" fmla="*/ 814748 h 4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pt-BR" altLang="zh-CN" sz="3600" b="1" dirty="0">
                  <a:solidFill>
                    <a:schemeClr val="bg1"/>
                  </a:solidFill>
                </a:rPr>
                <a:t>   01</a:t>
              </a:r>
              <a:endParaRPr lang="zh-CN" altLang="en-US" sz="3600" b="1" dirty="0">
                <a:solidFill>
                  <a:schemeClr val="bg1"/>
                </a:solidFill>
              </a:endParaRPr>
            </a:p>
          </p:txBody>
        </p:sp>
      </p:grpSp>
      <p:sp>
        <p:nvSpPr>
          <p:cNvPr id="9" name="文本框 1">
            <a:extLst>
              <a:ext uri="{FF2B5EF4-FFF2-40B4-BE49-F238E27FC236}">
                <a16:creationId xmlns:a16="http://schemas.microsoft.com/office/drawing/2014/main" id="{85501031-472F-464B-8515-C8BD874D3037}"/>
              </a:ext>
            </a:extLst>
          </p:cNvPr>
          <p:cNvSpPr txBox="1"/>
          <p:nvPr/>
        </p:nvSpPr>
        <p:spPr>
          <a:xfrm>
            <a:off x="3999031" y="2701804"/>
            <a:ext cx="6695976" cy="2805063"/>
          </a:xfrm>
          <a:prstGeom prst="rect">
            <a:avLst/>
          </a:prstGeom>
          <a:noFill/>
        </p:spPr>
        <p:txBody>
          <a:bodyPr wrap="square" rtlCol="0">
            <a:spAutoFit/>
          </a:bodyPr>
          <a:lstStyle/>
          <a:p>
            <a:pPr>
              <a:lnSpc>
                <a:spcPct val="150000"/>
              </a:lnSpc>
            </a:pPr>
            <a:r>
              <a:rPr kumimoji="1" lang="pt-BR" altLang="zh-CN" sz="2400" b="1" dirty="0">
                <a:latin typeface="+mj-lt"/>
                <a:ea typeface="华文圆体 Regular" panose="020F0502040101010101" pitchFamily="34" charset="-122"/>
                <a:cs typeface="Yuanti SC" charset="-122"/>
              </a:rPr>
              <a:t>Nas atribuições do SESMT temos: “responsabilizar-se tecnicamente pela orientação quanto ao cumprimento”. Trocando em miúdos, o profissional SST deve orientar tecnicamente, mas não cabe a ele implementar, isso é responsabilidade da empresa.</a:t>
            </a:r>
          </a:p>
        </p:txBody>
      </p:sp>
      <p:pic>
        <p:nvPicPr>
          <p:cNvPr id="2" name="Imagem 1" descr="Uma imagem contendo Texto&#10;&#10;Descrição gerada automaticamente">
            <a:extLst>
              <a:ext uri="{FF2B5EF4-FFF2-40B4-BE49-F238E27FC236}">
                <a16:creationId xmlns:a16="http://schemas.microsoft.com/office/drawing/2014/main" id="{93648E44-DF8A-62FA-1073-69D38A2B426C}"/>
              </a:ext>
            </a:extLst>
          </p:cNvPr>
          <p:cNvPicPr>
            <a:picLocks noChangeAspect="1"/>
          </p:cNvPicPr>
          <p:nvPr/>
        </p:nvPicPr>
        <p:blipFill>
          <a:blip r:embed="rId2"/>
          <a:stretch>
            <a:fillRect/>
          </a:stretch>
        </p:blipFill>
        <p:spPr>
          <a:xfrm>
            <a:off x="345267" y="156110"/>
            <a:ext cx="1934285" cy="551218"/>
          </a:xfrm>
          <a:prstGeom prst="rect">
            <a:avLst/>
          </a:prstGeom>
        </p:spPr>
      </p:pic>
    </p:spTree>
    <p:extLst>
      <p:ext uri="{BB962C8B-B14F-4D97-AF65-F5344CB8AC3E}">
        <p14:creationId xmlns:p14="http://schemas.microsoft.com/office/powerpoint/2010/main" val="69953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1+ppt_h/2"/>
                                          </p:val>
                                        </p:tav>
                                      </p:tavLst>
                                    </p:anim>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Cantos Arredondados 5">
            <a:extLst>
              <a:ext uri="{FF2B5EF4-FFF2-40B4-BE49-F238E27FC236}">
                <a16:creationId xmlns:a16="http://schemas.microsoft.com/office/drawing/2014/main" id="{14350827-F272-E613-25F6-B29A278E6124}"/>
              </a:ext>
            </a:extLst>
          </p:cNvPr>
          <p:cNvSpPr/>
          <p:nvPr/>
        </p:nvSpPr>
        <p:spPr>
          <a:xfrm>
            <a:off x="2671762" y="156109"/>
            <a:ext cx="9000063" cy="61589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ea typeface="华文圆体 Regular" panose="020F0502040101010101" pitchFamily="34" charset="-122"/>
                <a:cs typeface="Yuanti SC" charset="-122"/>
              </a:rPr>
              <a:t>Compete ao SESMT</a:t>
            </a:r>
            <a:endParaRPr kumimoji="1" lang="zh-CN" altLang="en-US" sz="2400" b="1" dirty="0">
              <a:ea typeface="华文圆体 Regular" panose="020F0502040101010101" pitchFamily="34" charset="-122"/>
              <a:cs typeface="Yuanti SC" charset="-122"/>
            </a:endParaRPr>
          </a:p>
        </p:txBody>
      </p:sp>
      <p:grpSp>
        <p:nvGrpSpPr>
          <p:cNvPr id="4" name="Group 26">
            <a:extLst>
              <a:ext uri="{FF2B5EF4-FFF2-40B4-BE49-F238E27FC236}">
                <a16:creationId xmlns:a16="http://schemas.microsoft.com/office/drawing/2014/main" id="{7A3DC00B-230A-89C7-34AA-0129E7B5A93E}"/>
              </a:ext>
            </a:extLst>
          </p:cNvPr>
          <p:cNvGrpSpPr>
            <a:grpSpLocks/>
          </p:cNvGrpSpPr>
          <p:nvPr/>
        </p:nvGrpSpPr>
        <p:grpSpPr bwMode="auto">
          <a:xfrm>
            <a:off x="1101859" y="3139634"/>
            <a:ext cx="2358628" cy="2092392"/>
            <a:chOff x="1447801" y="2466975"/>
            <a:chExt cx="2309813" cy="1924050"/>
          </a:xfrm>
        </p:grpSpPr>
        <p:sp>
          <p:nvSpPr>
            <p:cNvPr id="5" name="Freeform 5">
              <a:extLst>
                <a:ext uri="{FF2B5EF4-FFF2-40B4-BE49-F238E27FC236}">
                  <a16:creationId xmlns:a16="http://schemas.microsoft.com/office/drawing/2014/main" id="{0C720AF3-8CAD-B288-E91B-29953DC48B26}"/>
                </a:ext>
              </a:extLst>
            </p:cNvPr>
            <p:cNvSpPr>
              <a:spLocks/>
            </p:cNvSpPr>
            <p:nvPr/>
          </p:nvSpPr>
          <p:spPr bwMode="auto">
            <a:xfrm>
              <a:off x="1455739" y="2549525"/>
              <a:ext cx="2290762"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latin typeface="+mn-lt"/>
              </a:endParaRPr>
            </a:p>
          </p:txBody>
        </p:sp>
        <p:sp>
          <p:nvSpPr>
            <p:cNvPr id="7" name="Freeform 6">
              <a:extLst>
                <a:ext uri="{FF2B5EF4-FFF2-40B4-BE49-F238E27FC236}">
                  <a16:creationId xmlns:a16="http://schemas.microsoft.com/office/drawing/2014/main" id="{EA87AF02-0377-6C22-A5ED-AFC27BDE33A8}"/>
                </a:ext>
              </a:extLst>
            </p:cNvPr>
            <p:cNvSpPr>
              <a:spLocks/>
            </p:cNvSpPr>
            <p:nvPr/>
          </p:nvSpPr>
          <p:spPr bwMode="auto">
            <a:xfrm>
              <a:off x="1447801" y="2466975"/>
              <a:ext cx="2309813" cy="1795463"/>
            </a:xfrm>
            <a:custGeom>
              <a:avLst/>
              <a:gdLst>
                <a:gd name="T0" fmla="*/ 2268499 w 615"/>
                <a:gd name="T1" fmla="*/ 814748 h 476"/>
                <a:gd name="T2" fmla="*/ 2268499 w 615"/>
                <a:gd name="T3" fmla="*/ 980715 h 476"/>
                <a:gd name="T4" fmla="*/ 1663817 w 615"/>
                <a:gd name="T5" fmla="*/ 1704935 h 476"/>
                <a:gd name="T6" fmla="*/ 1468515 w 615"/>
                <a:gd name="T7" fmla="*/ 1795463 h 476"/>
                <a:gd name="T8" fmla="*/ 93895 w 615"/>
                <a:gd name="T9" fmla="*/ 1795463 h 476"/>
                <a:gd name="T10" fmla="*/ 15023 w 615"/>
                <a:gd name="T11" fmla="*/ 1746427 h 476"/>
                <a:gd name="T12" fmla="*/ 26291 w 615"/>
                <a:gd name="T13" fmla="*/ 1655900 h 476"/>
                <a:gd name="T14" fmla="*/ 593415 w 615"/>
                <a:gd name="T15" fmla="*/ 980715 h 476"/>
                <a:gd name="T16" fmla="*/ 593415 w 615"/>
                <a:gd name="T17" fmla="*/ 814748 h 476"/>
                <a:gd name="T18" fmla="*/ 26291 w 615"/>
                <a:gd name="T19" fmla="*/ 139563 h 476"/>
                <a:gd name="T20" fmla="*/ 15023 w 615"/>
                <a:gd name="T21" fmla="*/ 49036 h 476"/>
                <a:gd name="T22" fmla="*/ 93895 w 615"/>
                <a:gd name="T23" fmla="*/ 0 h 476"/>
                <a:gd name="T24" fmla="*/ 1468515 w 615"/>
                <a:gd name="T25" fmla="*/ 0 h 476"/>
                <a:gd name="T26" fmla="*/ 1663817 w 615"/>
                <a:gd name="T27" fmla="*/ 90528 h 476"/>
                <a:gd name="T28" fmla="*/ 2268499 w 615"/>
                <a:gd name="T29" fmla="*/ 814748 h 4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pt-BR" altLang="zh-CN" sz="3600" b="1" dirty="0">
                  <a:solidFill>
                    <a:schemeClr val="bg1"/>
                  </a:solidFill>
                </a:rPr>
                <a:t>   02</a:t>
              </a:r>
              <a:endParaRPr lang="zh-CN" altLang="en-US" sz="3600" b="1" dirty="0">
                <a:solidFill>
                  <a:schemeClr val="bg1"/>
                </a:solidFill>
              </a:endParaRPr>
            </a:p>
          </p:txBody>
        </p:sp>
      </p:grpSp>
      <p:sp>
        <p:nvSpPr>
          <p:cNvPr id="9" name="文本框 1">
            <a:extLst>
              <a:ext uri="{FF2B5EF4-FFF2-40B4-BE49-F238E27FC236}">
                <a16:creationId xmlns:a16="http://schemas.microsoft.com/office/drawing/2014/main" id="{85501031-472F-464B-8515-C8BD874D3037}"/>
              </a:ext>
            </a:extLst>
          </p:cNvPr>
          <p:cNvSpPr txBox="1"/>
          <p:nvPr/>
        </p:nvSpPr>
        <p:spPr>
          <a:xfrm>
            <a:off x="3818670" y="2309629"/>
            <a:ext cx="4554660" cy="3359061"/>
          </a:xfrm>
          <a:prstGeom prst="rect">
            <a:avLst/>
          </a:prstGeom>
          <a:noFill/>
        </p:spPr>
        <p:txBody>
          <a:bodyPr wrap="square" rtlCol="0">
            <a:spAutoFit/>
          </a:bodyPr>
          <a:lstStyle/>
          <a:p>
            <a:pPr>
              <a:lnSpc>
                <a:spcPct val="150000"/>
              </a:lnSpc>
            </a:pPr>
            <a:r>
              <a:rPr kumimoji="1" lang="pt-BR" altLang="zh-CN" sz="2400" b="1" dirty="0">
                <a:latin typeface="+mj-lt"/>
                <a:ea typeface="华文圆体 Regular" panose="020F0502040101010101" pitchFamily="34" charset="-122"/>
                <a:cs typeface="Yuanti SC" charset="-122"/>
              </a:rPr>
              <a:t>Então, documente todas as recomendações técnicas, registre, crie evidências, provas, etc. E sempre baseie-se nas </a:t>
            </a:r>
            <a:r>
              <a:rPr kumimoji="1" lang="pt-BR" altLang="zh-CN" sz="2400" b="1" dirty="0" err="1">
                <a:latin typeface="+mj-lt"/>
                <a:ea typeface="华文圆体 Regular" panose="020F0502040101010101" pitchFamily="34" charset="-122"/>
                <a:cs typeface="Yuanti SC" charset="-122"/>
              </a:rPr>
              <a:t>NRs</a:t>
            </a:r>
            <a:r>
              <a:rPr kumimoji="1" lang="pt-BR" altLang="zh-CN" sz="2400" b="1" dirty="0">
                <a:latin typeface="+mj-lt"/>
                <a:ea typeface="华文圆体 Regular" panose="020F0502040101010101" pitchFamily="34" charset="-122"/>
                <a:cs typeface="Yuanti SC" charset="-122"/>
              </a:rPr>
              <a:t> e em normas técnicas aplicáveis. Implementar cabe a empresa.</a:t>
            </a:r>
          </a:p>
        </p:txBody>
      </p:sp>
      <p:pic>
        <p:nvPicPr>
          <p:cNvPr id="19458" name="Picture 2" descr="Potencial Global - Segurança, Higiene e Saúde no Trabalho">
            <a:extLst>
              <a:ext uri="{FF2B5EF4-FFF2-40B4-BE49-F238E27FC236}">
                <a16:creationId xmlns:a16="http://schemas.microsoft.com/office/drawing/2014/main" id="{29655724-F982-DC1C-A287-551CE7F2543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549" b="96977" l="9957" r="89827">
                        <a14:foregroundMark x1="50216" y1="9068" x2="50216" y2="9068"/>
                        <a14:foregroundMark x1="43939" y1="67003" x2="46970" y2="96977"/>
                        <a14:foregroundMark x1="46970" y1="96977" x2="47619" y2="97229"/>
                        <a14:foregroundMark x1="43074" y1="6549" x2="43074" y2="6549"/>
                      </a14:backgroundRemoval>
                    </a14:imgEffect>
                  </a14:imgLayer>
                </a14:imgProps>
              </a:ext>
              <a:ext uri="{28A0092B-C50C-407E-A947-70E740481C1C}">
                <a14:useLocalDpi xmlns:a14="http://schemas.microsoft.com/office/drawing/2010/main" val="0"/>
              </a:ext>
            </a:extLst>
          </a:blip>
          <a:srcRect/>
          <a:stretch>
            <a:fillRect/>
          </a:stretch>
        </p:blipFill>
        <p:spPr bwMode="auto">
          <a:xfrm>
            <a:off x="7153275" y="1492796"/>
            <a:ext cx="6243638" cy="536520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descr="Uma imagem contendo Texto&#10;&#10;Descrição gerada automaticamente">
            <a:extLst>
              <a:ext uri="{FF2B5EF4-FFF2-40B4-BE49-F238E27FC236}">
                <a16:creationId xmlns:a16="http://schemas.microsoft.com/office/drawing/2014/main" id="{73F0FC1F-556F-DB5A-8B4B-DBAF36C34580}"/>
              </a:ext>
            </a:extLst>
          </p:cNvPr>
          <p:cNvPicPr>
            <a:picLocks noChangeAspect="1"/>
          </p:cNvPicPr>
          <p:nvPr/>
        </p:nvPicPr>
        <p:blipFill>
          <a:blip r:embed="rId4"/>
          <a:stretch>
            <a:fillRect/>
          </a:stretch>
        </p:blipFill>
        <p:spPr>
          <a:xfrm>
            <a:off x="345267" y="156110"/>
            <a:ext cx="1934285" cy="551218"/>
          </a:xfrm>
          <a:prstGeom prst="rect">
            <a:avLst/>
          </a:prstGeom>
        </p:spPr>
      </p:pic>
    </p:spTree>
    <p:extLst>
      <p:ext uri="{BB962C8B-B14F-4D97-AF65-F5344CB8AC3E}">
        <p14:creationId xmlns:p14="http://schemas.microsoft.com/office/powerpoint/2010/main" val="210536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Cantos Arredondados 11">
            <a:extLst>
              <a:ext uri="{FF2B5EF4-FFF2-40B4-BE49-F238E27FC236}">
                <a16:creationId xmlns:a16="http://schemas.microsoft.com/office/drawing/2014/main" id="{7455679C-71E8-E6BB-6BCD-5D409AE0156A}"/>
              </a:ext>
            </a:extLst>
          </p:cNvPr>
          <p:cNvSpPr/>
          <p:nvPr/>
        </p:nvSpPr>
        <p:spPr>
          <a:xfrm>
            <a:off x="2671762" y="156110"/>
            <a:ext cx="9000063" cy="35776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ea typeface="华文圆体 Regular" panose="020F0502040101010101" pitchFamily="34" charset="-122"/>
                <a:cs typeface="Yuanti SC" charset="-122"/>
              </a:rPr>
              <a:t>Compete ao SESMT</a:t>
            </a:r>
            <a:endParaRPr kumimoji="1" lang="zh-CN" altLang="en-US" sz="2400" b="1" dirty="0">
              <a:ea typeface="华文圆体 Regular" panose="020F0502040101010101" pitchFamily="34" charset="-122"/>
              <a:cs typeface="Yuanti SC" charset="-122"/>
            </a:endParaRPr>
          </a:p>
        </p:txBody>
      </p:sp>
      <p:grpSp>
        <p:nvGrpSpPr>
          <p:cNvPr id="4" name="Group 26">
            <a:extLst>
              <a:ext uri="{FF2B5EF4-FFF2-40B4-BE49-F238E27FC236}">
                <a16:creationId xmlns:a16="http://schemas.microsoft.com/office/drawing/2014/main" id="{7A3DC00B-230A-89C7-34AA-0129E7B5A93E}"/>
              </a:ext>
            </a:extLst>
          </p:cNvPr>
          <p:cNvGrpSpPr>
            <a:grpSpLocks/>
          </p:cNvGrpSpPr>
          <p:nvPr/>
        </p:nvGrpSpPr>
        <p:grpSpPr bwMode="auto">
          <a:xfrm>
            <a:off x="1101859" y="3139634"/>
            <a:ext cx="2358628" cy="2092392"/>
            <a:chOff x="1447801" y="2466975"/>
            <a:chExt cx="2309813" cy="1924050"/>
          </a:xfrm>
        </p:grpSpPr>
        <p:sp>
          <p:nvSpPr>
            <p:cNvPr id="5" name="Freeform 5">
              <a:extLst>
                <a:ext uri="{FF2B5EF4-FFF2-40B4-BE49-F238E27FC236}">
                  <a16:creationId xmlns:a16="http://schemas.microsoft.com/office/drawing/2014/main" id="{0C720AF3-8CAD-B288-E91B-29953DC48B26}"/>
                </a:ext>
              </a:extLst>
            </p:cNvPr>
            <p:cNvSpPr>
              <a:spLocks/>
            </p:cNvSpPr>
            <p:nvPr/>
          </p:nvSpPr>
          <p:spPr bwMode="auto">
            <a:xfrm>
              <a:off x="1455739" y="2549525"/>
              <a:ext cx="2290762"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7" name="Freeform 6">
              <a:extLst>
                <a:ext uri="{FF2B5EF4-FFF2-40B4-BE49-F238E27FC236}">
                  <a16:creationId xmlns:a16="http://schemas.microsoft.com/office/drawing/2014/main" id="{EA87AF02-0377-6C22-A5ED-AFC27BDE33A8}"/>
                </a:ext>
              </a:extLst>
            </p:cNvPr>
            <p:cNvSpPr>
              <a:spLocks/>
            </p:cNvSpPr>
            <p:nvPr/>
          </p:nvSpPr>
          <p:spPr bwMode="auto">
            <a:xfrm>
              <a:off x="1447801" y="2466975"/>
              <a:ext cx="2309813" cy="1795463"/>
            </a:xfrm>
            <a:custGeom>
              <a:avLst/>
              <a:gdLst>
                <a:gd name="T0" fmla="*/ 2268499 w 615"/>
                <a:gd name="T1" fmla="*/ 814748 h 476"/>
                <a:gd name="T2" fmla="*/ 2268499 w 615"/>
                <a:gd name="T3" fmla="*/ 980715 h 476"/>
                <a:gd name="T4" fmla="*/ 1663817 w 615"/>
                <a:gd name="T5" fmla="*/ 1704935 h 476"/>
                <a:gd name="T6" fmla="*/ 1468515 w 615"/>
                <a:gd name="T7" fmla="*/ 1795463 h 476"/>
                <a:gd name="T8" fmla="*/ 93895 w 615"/>
                <a:gd name="T9" fmla="*/ 1795463 h 476"/>
                <a:gd name="T10" fmla="*/ 15023 w 615"/>
                <a:gd name="T11" fmla="*/ 1746427 h 476"/>
                <a:gd name="T12" fmla="*/ 26291 w 615"/>
                <a:gd name="T13" fmla="*/ 1655900 h 476"/>
                <a:gd name="T14" fmla="*/ 593415 w 615"/>
                <a:gd name="T15" fmla="*/ 980715 h 476"/>
                <a:gd name="T16" fmla="*/ 593415 w 615"/>
                <a:gd name="T17" fmla="*/ 814748 h 476"/>
                <a:gd name="T18" fmla="*/ 26291 w 615"/>
                <a:gd name="T19" fmla="*/ 139563 h 476"/>
                <a:gd name="T20" fmla="*/ 15023 w 615"/>
                <a:gd name="T21" fmla="*/ 49036 h 476"/>
                <a:gd name="T22" fmla="*/ 93895 w 615"/>
                <a:gd name="T23" fmla="*/ 0 h 476"/>
                <a:gd name="T24" fmla="*/ 1468515 w 615"/>
                <a:gd name="T25" fmla="*/ 0 h 476"/>
                <a:gd name="T26" fmla="*/ 1663817 w 615"/>
                <a:gd name="T27" fmla="*/ 90528 h 476"/>
                <a:gd name="T28" fmla="*/ 2268499 w 615"/>
                <a:gd name="T29" fmla="*/ 814748 h 4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pt-BR" altLang="zh-CN" sz="3600" b="1" dirty="0">
                  <a:solidFill>
                    <a:schemeClr val="bg1"/>
                  </a:solidFill>
                </a:rPr>
                <a:t>   </a:t>
              </a:r>
              <a:r>
                <a:rPr lang="pt-BR" altLang="zh-CN" sz="3600" b="1" dirty="0"/>
                <a:t>03</a:t>
              </a:r>
              <a:endParaRPr lang="zh-CN" altLang="en-US" sz="3600" b="1" dirty="0"/>
            </a:p>
          </p:txBody>
        </p:sp>
      </p:grpSp>
      <p:sp>
        <p:nvSpPr>
          <p:cNvPr id="9" name="文本框 1">
            <a:extLst>
              <a:ext uri="{FF2B5EF4-FFF2-40B4-BE49-F238E27FC236}">
                <a16:creationId xmlns:a16="http://schemas.microsoft.com/office/drawing/2014/main" id="{85501031-472F-464B-8515-C8BD874D3037}"/>
              </a:ext>
            </a:extLst>
          </p:cNvPr>
          <p:cNvSpPr txBox="1"/>
          <p:nvPr/>
        </p:nvSpPr>
        <p:spPr>
          <a:xfrm>
            <a:off x="3013194" y="700137"/>
            <a:ext cx="4887794" cy="2805063"/>
          </a:xfrm>
          <a:prstGeom prst="rect">
            <a:avLst/>
          </a:prstGeom>
          <a:noFill/>
        </p:spPr>
        <p:txBody>
          <a:bodyPr wrap="square" rtlCol="0">
            <a:spAutoFit/>
          </a:bodyPr>
          <a:lstStyle/>
          <a:p>
            <a:pPr>
              <a:lnSpc>
                <a:spcPct val="150000"/>
              </a:lnSpc>
            </a:pPr>
            <a:r>
              <a:rPr kumimoji="1" lang="pt-BR" altLang="zh-CN" sz="2400" b="1" dirty="0">
                <a:latin typeface="+mj-lt"/>
                <a:ea typeface="华文圆体 Regular" panose="020F0502040101010101" pitchFamily="34" charset="-122"/>
                <a:cs typeface="Yuanti SC" charset="-122"/>
              </a:rPr>
              <a:t>O mesmo racional podemos fazer no item “acompanhar a implantação”, ao invés de implantar, ou seja, não cabe ao SESMT implantar. Essa responsabilidade é da empresa.</a:t>
            </a:r>
          </a:p>
        </p:txBody>
      </p:sp>
      <p:pic>
        <p:nvPicPr>
          <p:cNvPr id="2" name="Imagem 1" descr="Uma imagem contendo Texto&#10;&#10;Descrição gerada automaticamente">
            <a:extLst>
              <a:ext uri="{FF2B5EF4-FFF2-40B4-BE49-F238E27FC236}">
                <a16:creationId xmlns:a16="http://schemas.microsoft.com/office/drawing/2014/main" id="{BAD0659C-8986-FF3E-4850-FB075091C74B}"/>
              </a:ext>
            </a:extLst>
          </p:cNvPr>
          <p:cNvPicPr>
            <a:picLocks noChangeAspect="1"/>
          </p:cNvPicPr>
          <p:nvPr/>
        </p:nvPicPr>
        <p:blipFill>
          <a:blip r:embed="rId2"/>
          <a:stretch>
            <a:fillRect/>
          </a:stretch>
        </p:blipFill>
        <p:spPr>
          <a:xfrm>
            <a:off x="345267" y="156110"/>
            <a:ext cx="1934285" cy="551218"/>
          </a:xfrm>
          <a:prstGeom prst="rect">
            <a:avLst/>
          </a:prstGeom>
        </p:spPr>
      </p:pic>
      <p:sp>
        <p:nvSpPr>
          <p:cNvPr id="6" name="AutoShape 2" descr="Engenharia de Segurança Tatuapé - New Space Consultoria">
            <a:extLst>
              <a:ext uri="{FF2B5EF4-FFF2-40B4-BE49-F238E27FC236}">
                <a16:creationId xmlns:a16="http://schemas.microsoft.com/office/drawing/2014/main" id="{3FCD7892-E935-55A3-DA49-BE8849C3750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8" name="AutoShape 4" descr="Engenharia de Segurança Tatuapé - New Space Consultoria">
            <a:extLst>
              <a:ext uri="{FF2B5EF4-FFF2-40B4-BE49-F238E27FC236}">
                <a16:creationId xmlns:a16="http://schemas.microsoft.com/office/drawing/2014/main" id="{8AE6816B-45C3-0DB4-D4BE-4FA60F72232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0" name="AutoShape 6" descr="Engenharia de Segurança Tatuapé - New Space Consultoria">
            <a:extLst>
              <a:ext uri="{FF2B5EF4-FFF2-40B4-BE49-F238E27FC236}">
                <a16:creationId xmlns:a16="http://schemas.microsoft.com/office/drawing/2014/main" id="{7E1F26E4-8BB8-BF88-A8DB-E272BAA809DB}"/>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1" name="Imagem 10">
            <a:extLst>
              <a:ext uri="{FF2B5EF4-FFF2-40B4-BE49-F238E27FC236}">
                <a16:creationId xmlns:a16="http://schemas.microsoft.com/office/drawing/2014/main" id="{736B3A60-C487-F6BC-02D6-5253E76B5A94}"/>
              </a:ext>
            </a:extLst>
          </p:cNvPr>
          <p:cNvPicPr>
            <a:picLocks noChangeAspect="1"/>
          </p:cNvPicPr>
          <p:nvPr/>
        </p:nvPicPr>
        <p:blipFill>
          <a:blip r:embed="rId3"/>
          <a:stretch>
            <a:fillRect/>
          </a:stretch>
        </p:blipFill>
        <p:spPr>
          <a:xfrm>
            <a:off x="6216913" y="2049021"/>
            <a:ext cx="5334000" cy="4848225"/>
          </a:xfrm>
          <a:prstGeom prst="rect">
            <a:avLst/>
          </a:prstGeom>
        </p:spPr>
      </p:pic>
    </p:spTree>
    <p:extLst>
      <p:ext uri="{BB962C8B-B14F-4D97-AF65-F5344CB8AC3E}">
        <p14:creationId xmlns:p14="http://schemas.microsoft.com/office/powerpoint/2010/main" val="79288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Simple Certificate Border Template With Blue Color, Simple Certificate  Border, Certificate Border, Templates PNG and Vector with Transparent  Background for Free Download">
            <a:extLst>
              <a:ext uri="{FF2B5EF4-FFF2-40B4-BE49-F238E27FC236}">
                <a16:creationId xmlns:a16="http://schemas.microsoft.com/office/drawing/2014/main" id="{3D637643-ECAA-B44E-F6A9-DB3767EB9C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21" b="90512" l="1250" r="90000">
                        <a14:foregroundMark x1="11667" y1="12235" x2="11667" y2="12235"/>
                        <a14:foregroundMark x1="15417" y1="3620" x2="15417" y2="3620"/>
                        <a14:foregroundMark x1="21667" y1="5618" x2="21667" y2="5618"/>
                        <a14:foregroundMark x1="18167" y1="8989" x2="18167" y2="8989"/>
                        <a14:foregroundMark x1="14083" y1="5993" x2="5500" y2="18602"/>
                        <a14:foregroundMark x1="16583" y1="10237" x2="2000" y2="45194"/>
                        <a14:foregroundMark x1="1250" y1="82147" x2="2083" y2="90512"/>
                        <a14:foregroundMark x1="6000" y1="3121" x2="2167" y2="21598"/>
                        <a14:foregroundMark x1="7417" y1="49563" x2="5917" y2="62422"/>
                        <a14:foregroundMark x1="8500" y1="46692" x2="1500" y2="73034"/>
                        <a14:foregroundMark x1="3333" y1="70287" x2="2500" y2="90512"/>
                        <a14:foregroundMark x1="7750" y1="62297" x2="7750" y2="62297"/>
                        <a14:foregroundMark x1="8583" y1="60674" x2="8583" y2="60674"/>
                        <a14:foregroundMark x1="8917" y1="60300" x2="8917" y2="60300"/>
                        <a14:foregroundMark x1="9750" y1="58552" x2="9750" y2="58552"/>
                        <a14:foregroundMark x1="10167" y1="57678" x2="10167" y2="57678"/>
                        <a14:backgroundMark x1="35917" y1="19351" x2="36000" y2="22846"/>
                      </a14:backgroundRemoval>
                    </a14:imgEffect>
                  </a14:imgLayer>
                </a14:imgProps>
              </a:ext>
              <a:ext uri="{28A0092B-C50C-407E-A947-70E740481C1C}">
                <a14:useLocalDpi xmlns:a14="http://schemas.microsoft.com/office/drawing/2010/main" val="0"/>
              </a:ext>
            </a:extLst>
          </a:blip>
          <a:srcRect/>
          <a:stretch>
            <a:fillRect/>
          </a:stretch>
        </p:blipFill>
        <p:spPr bwMode="auto">
          <a:xfrm>
            <a:off x="20575" y="61389"/>
            <a:ext cx="11994245" cy="6919389"/>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4F5AB8A9-957F-8B28-84E2-81ED316E7AAE}"/>
              </a:ext>
            </a:extLst>
          </p:cNvPr>
          <p:cNvSpPr/>
          <p:nvPr/>
        </p:nvSpPr>
        <p:spPr>
          <a:xfrm>
            <a:off x="7456277" y="4533744"/>
            <a:ext cx="4637754" cy="117209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515CD5F-67F9-50F5-89B0-612E7153B7D6}"/>
              </a:ext>
            </a:extLst>
          </p:cNvPr>
          <p:cNvSpPr/>
          <p:nvPr/>
        </p:nvSpPr>
        <p:spPr>
          <a:xfrm>
            <a:off x="7315198" y="4390505"/>
            <a:ext cx="4637754" cy="117209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117" name="TextBox 116">
            <a:extLst>
              <a:ext uri="{FF2B5EF4-FFF2-40B4-BE49-F238E27FC236}">
                <a16:creationId xmlns:a16="http://schemas.microsoft.com/office/drawing/2014/main" id="{B57ADB5D-22FA-410F-B49B-A5E54B92D59B}"/>
              </a:ext>
            </a:extLst>
          </p:cNvPr>
          <p:cNvSpPr txBox="1"/>
          <p:nvPr/>
        </p:nvSpPr>
        <p:spPr>
          <a:xfrm>
            <a:off x="7253872" y="3219873"/>
            <a:ext cx="3599191" cy="1323439"/>
          </a:xfrm>
          <a:prstGeom prst="rect">
            <a:avLst/>
          </a:prstGeom>
          <a:noFill/>
        </p:spPr>
        <p:txBody>
          <a:bodyPr wrap="square" rtlCol="0" anchor="ctr">
            <a:spAutoFit/>
          </a:bodyPr>
          <a:lstStyle/>
          <a:p>
            <a:r>
              <a:rPr lang="en-US" altLang="ko-KR" sz="8000" dirty="0">
                <a:solidFill>
                  <a:schemeClr val="bg1"/>
                </a:solidFill>
                <a:latin typeface="Impact" panose="020B0806030902050204" pitchFamily="34" charset="0"/>
                <a:cs typeface="Arial" pitchFamily="34" charset="0"/>
              </a:rPr>
              <a:t>05</a:t>
            </a:r>
            <a:endParaRPr lang="ko-KR" altLang="en-US" sz="8000" dirty="0">
              <a:solidFill>
                <a:schemeClr val="bg1"/>
              </a:solidFill>
              <a:latin typeface="Impact" panose="020B0806030902050204" pitchFamily="34" charset="0"/>
              <a:cs typeface="Arial" pitchFamily="34" charset="0"/>
            </a:endParaRPr>
          </a:p>
        </p:txBody>
      </p:sp>
      <p:sp>
        <p:nvSpPr>
          <p:cNvPr id="118" name="TextBox 117">
            <a:extLst>
              <a:ext uri="{FF2B5EF4-FFF2-40B4-BE49-F238E27FC236}">
                <a16:creationId xmlns:a16="http://schemas.microsoft.com/office/drawing/2014/main" id="{155A68A0-2380-4E67-8DF4-427ED4BAFEFE}"/>
              </a:ext>
            </a:extLst>
          </p:cNvPr>
          <p:cNvSpPr txBox="1"/>
          <p:nvPr/>
        </p:nvSpPr>
        <p:spPr>
          <a:xfrm>
            <a:off x="7336970" y="4446406"/>
            <a:ext cx="3204262" cy="1077218"/>
          </a:xfrm>
          <a:prstGeom prst="rect">
            <a:avLst/>
          </a:prstGeom>
          <a:noFill/>
        </p:spPr>
        <p:txBody>
          <a:bodyPr wrap="square" rtlCol="0" anchor="ctr">
            <a:spAutoFit/>
          </a:bodyPr>
          <a:lstStyle/>
          <a:p>
            <a:r>
              <a:rPr lang="en-US" altLang="ko-KR" sz="3200" dirty="0">
                <a:solidFill>
                  <a:schemeClr val="bg1"/>
                </a:solidFill>
                <a:latin typeface="+mj-lt"/>
                <a:cs typeface="Arial" pitchFamily="34" charset="0"/>
              </a:rPr>
              <a:t>Integração SESMT e CIPA</a:t>
            </a:r>
            <a:endParaRPr lang="ko-KR" altLang="en-US" sz="3200" dirty="0">
              <a:solidFill>
                <a:schemeClr val="bg1"/>
              </a:solidFill>
              <a:latin typeface="+mj-lt"/>
              <a:cs typeface="Arial" pitchFamily="34" charset="0"/>
            </a:endParaRPr>
          </a:p>
        </p:txBody>
      </p:sp>
      <p:sp>
        <p:nvSpPr>
          <p:cNvPr id="6" name="AutoShape 2" descr="Quais as obrigações das empresas na garantia de segurança no trabalho?">
            <a:extLst>
              <a:ext uri="{FF2B5EF4-FFF2-40B4-BE49-F238E27FC236}">
                <a16:creationId xmlns:a16="http://schemas.microsoft.com/office/drawing/2014/main" id="{BCA11120-5163-19BD-0503-C1AA30AF289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7" name="Imagem 6">
            <a:extLst>
              <a:ext uri="{FF2B5EF4-FFF2-40B4-BE49-F238E27FC236}">
                <a16:creationId xmlns:a16="http://schemas.microsoft.com/office/drawing/2014/main" id="{955269F2-CFF5-240A-7CF9-038A9EB4692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466" b="96649" l="9732" r="89871">
                        <a14:foregroundMark x1="32473" y1="10053" x2="31877" y2="8466"/>
                        <a14:foregroundMark x1="57597" y1="55556" x2="57597" y2="55556"/>
                        <a14:foregroundMark x1="42105" y1="51852" x2="43297" y2="55379"/>
                        <a14:foregroundMark x1="42403" y1="87302" x2="19662" y2="92416"/>
                        <a14:foregroundMark x1="43496" y1="96296" x2="29295" y2="96649"/>
                        <a14:foregroundMark x1="58689" y1="49735" x2="58689" y2="49735"/>
                      </a14:backgroundRemoval>
                    </a14:imgEffect>
                  </a14:imgLayer>
                </a14:imgProps>
              </a:ext>
            </a:extLst>
          </a:blip>
          <a:srcRect r="36318"/>
          <a:stretch/>
        </p:blipFill>
        <p:spPr>
          <a:xfrm>
            <a:off x="-1508066" y="92083"/>
            <a:ext cx="7756466" cy="6858000"/>
          </a:xfrm>
          <a:prstGeom prst="rect">
            <a:avLst/>
          </a:prstGeom>
        </p:spPr>
      </p:pic>
    </p:spTree>
    <p:extLst>
      <p:ext uri="{BB962C8B-B14F-4D97-AF65-F5344CB8AC3E}">
        <p14:creationId xmlns:p14="http://schemas.microsoft.com/office/powerpoint/2010/main" val="3061216899"/>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20E703F5-665A-275F-E33F-DAACEFABA494}"/>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6" name="Freeform 27">
            <a:extLst>
              <a:ext uri="{FF2B5EF4-FFF2-40B4-BE49-F238E27FC236}">
                <a16:creationId xmlns:a16="http://schemas.microsoft.com/office/drawing/2014/main" id="{13284DFA-41E2-555F-43AB-3C9ABB434C70}"/>
              </a:ext>
            </a:extLst>
          </p:cNvPr>
          <p:cNvSpPr>
            <a:spLocks/>
          </p:cNvSpPr>
          <p:nvPr/>
        </p:nvSpPr>
        <p:spPr bwMode="auto">
          <a:xfrm>
            <a:off x="935429" y="3715084"/>
            <a:ext cx="1751551" cy="1502532"/>
          </a:xfrm>
          <a:custGeom>
            <a:avLst/>
            <a:gdLst>
              <a:gd name="T0" fmla="*/ 2139317 w 1113"/>
              <a:gd name="T1" fmla="*/ 1034098 h 955"/>
              <a:gd name="T2" fmla="*/ 1793251 w 1113"/>
              <a:gd name="T3" fmla="*/ 210358 h 955"/>
              <a:gd name="T4" fmla="*/ 314605 w 1113"/>
              <a:gd name="T5" fmla="*/ 831604 h 955"/>
              <a:gd name="T6" fmla="*/ 0 w 1113"/>
              <a:gd name="T7" fmla="*/ 963324 h 955"/>
              <a:gd name="T8" fmla="*/ 385392 w 1113"/>
              <a:gd name="T9" fmla="*/ 1877498 h 955"/>
              <a:gd name="T10" fmla="*/ 699997 w 1113"/>
              <a:gd name="T11" fmla="*/ 1745778 h 955"/>
              <a:gd name="T12" fmla="*/ 1791285 w 1113"/>
              <a:gd name="T13" fmla="*/ 1464645 h 955"/>
              <a:gd name="T14" fmla="*/ 2139317 w 1113"/>
              <a:gd name="T15" fmla="*/ 1034098 h 9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13" h="955">
                <a:moveTo>
                  <a:pt x="1088" y="526"/>
                </a:moveTo>
                <a:cubicBezTo>
                  <a:pt x="912" y="107"/>
                  <a:pt x="912" y="107"/>
                  <a:pt x="912" y="107"/>
                </a:cubicBezTo>
                <a:cubicBezTo>
                  <a:pt x="912" y="107"/>
                  <a:pt x="521" y="0"/>
                  <a:pt x="160" y="423"/>
                </a:cubicBezTo>
                <a:cubicBezTo>
                  <a:pt x="0" y="490"/>
                  <a:pt x="0" y="490"/>
                  <a:pt x="0" y="490"/>
                </a:cubicBezTo>
                <a:cubicBezTo>
                  <a:pt x="196" y="955"/>
                  <a:pt x="196" y="955"/>
                  <a:pt x="196" y="955"/>
                </a:cubicBezTo>
                <a:cubicBezTo>
                  <a:pt x="356" y="888"/>
                  <a:pt x="356" y="888"/>
                  <a:pt x="356" y="888"/>
                </a:cubicBezTo>
                <a:cubicBezTo>
                  <a:pt x="356" y="888"/>
                  <a:pt x="709" y="886"/>
                  <a:pt x="911" y="745"/>
                </a:cubicBezTo>
                <a:cubicBezTo>
                  <a:pt x="1113" y="603"/>
                  <a:pt x="1088" y="526"/>
                  <a:pt x="1088" y="526"/>
                </a:cubicBezTo>
              </a:path>
            </a:pathLst>
          </a:custGeom>
          <a:solidFill>
            <a:srgbClr val="F3D2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p>
        </p:txBody>
      </p:sp>
      <p:sp>
        <p:nvSpPr>
          <p:cNvPr id="9" name="Freeform 34">
            <a:extLst>
              <a:ext uri="{FF2B5EF4-FFF2-40B4-BE49-F238E27FC236}">
                <a16:creationId xmlns:a16="http://schemas.microsoft.com/office/drawing/2014/main" id="{6C07A6FC-BC0F-D82C-C69B-EC535D3A2BAA}"/>
              </a:ext>
            </a:extLst>
          </p:cNvPr>
          <p:cNvSpPr>
            <a:spLocks/>
          </p:cNvSpPr>
          <p:nvPr/>
        </p:nvSpPr>
        <p:spPr bwMode="auto">
          <a:xfrm>
            <a:off x="1497762" y="3114204"/>
            <a:ext cx="1195207" cy="1867186"/>
          </a:xfrm>
          <a:custGeom>
            <a:avLst/>
            <a:gdLst>
              <a:gd name="T0" fmla="*/ 1489421 w 760"/>
              <a:gd name="T1" fmla="*/ 141522 h 1187"/>
              <a:gd name="T2" fmla="*/ 139510 w 760"/>
              <a:gd name="T3" fmla="*/ 982794 h 1187"/>
              <a:gd name="T4" fmla="*/ 982468 w 760"/>
              <a:gd name="T5" fmla="*/ 2333153 h 1187"/>
              <a:gd name="T6" fmla="*/ 986398 w 760"/>
              <a:gd name="T7" fmla="*/ 2333153 h 1187"/>
              <a:gd name="T8" fmla="*/ 1493351 w 760"/>
              <a:gd name="T9" fmla="*/ 141522 h 1187"/>
              <a:gd name="T10" fmla="*/ 1489421 w 760"/>
              <a:gd name="T11" fmla="*/ 141522 h 11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60" h="1187">
                <a:moveTo>
                  <a:pt x="758" y="72"/>
                </a:moveTo>
                <a:cubicBezTo>
                  <a:pt x="450" y="0"/>
                  <a:pt x="142" y="192"/>
                  <a:pt x="71" y="500"/>
                </a:cubicBezTo>
                <a:cubicBezTo>
                  <a:pt x="0" y="808"/>
                  <a:pt x="192" y="1116"/>
                  <a:pt x="500" y="1187"/>
                </a:cubicBezTo>
                <a:cubicBezTo>
                  <a:pt x="501" y="1187"/>
                  <a:pt x="501" y="1187"/>
                  <a:pt x="502" y="1187"/>
                </a:cubicBezTo>
                <a:cubicBezTo>
                  <a:pt x="760" y="72"/>
                  <a:pt x="760" y="72"/>
                  <a:pt x="760" y="72"/>
                </a:cubicBezTo>
                <a:cubicBezTo>
                  <a:pt x="759" y="72"/>
                  <a:pt x="759" y="72"/>
                  <a:pt x="75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Integração SESMT e CIPA</a:t>
            </a:r>
          </a:p>
        </p:txBody>
      </p:sp>
      <p:sp>
        <p:nvSpPr>
          <p:cNvPr id="4" name="Freeform 24">
            <a:extLst>
              <a:ext uri="{FF2B5EF4-FFF2-40B4-BE49-F238E27FC236}">
                <a16:creationId xmlns:a16="http://schemas.microsoft.com/office/drawing/2014/main" id="{F04EDCA7-9085-6A21-B8F0-B6D0538ADE4D}"/>
              </a:ext>
            </a:extLst>
          </p:cNvPr>
          <p:cNvSpPr>
            <a:spLocks/>
          </p:cNvSpPr>
          <p:nvPr/>
        </p:nvSpPr>
        <p:spPr bwMode="auto">
          <a:xfrm>
            <a:off x="-376238" y="4511675"/>
            <a:ext cx="1441451" cy="1308100"/>
          </a:xfrm>
          <a:custGeom>
            <a:avLst/>
            <a:gdLst>
              <a:gd name="T0" fmla="*/ 2165 w 2165"/>
              <a:gd name="T1" fmla="*/ 1284 h 1967"/>
              <a:gd name="T2" fmla="*/ 539 w 2165"/>
              <a:gd name="T3" fmla="*/ 1967 h 1967"/>
              <a:gd name="T4" fmla="*/ 0 w 2165"/>
              <a:gd name="T5" fmla="*/ 684 h 1967"/>
              <a:gd name="T6" fmla="*/ 1624 w 2165"/>
              <a:gd name="T7" fmla="*/ 0 h 1967"/>
              <a:gd name="T8" fmla="*/ 2165 w 2165"/>
              <a:gd name="T9" fmla="*/ 1284 h 1967"/>
            </a:gdLst>
            <a:ahLst/>
            <a:cxnLst>
              <a:cxn ang="0">
                <a:pos x="T0" y="T1"/>
              </a:cxn>
              <a:cxn ang="0">
                <a:pos x="T2" y="T3"/>
              </a:cxn>
              <a:cxn ang="0">
                <a:pos x="T4" y="T5"/>
              </a:cxn>
              <a:cxn ang="0">
                <a:pos x="T6" y="T7"/>
              </a:cxn>
              <a:cxn ang="0">
                <a:pos x="T8" y="T9"/>
              </a:cxn>
            </a:cxnLst>
            <a:rect l="0" t="0" r="r" b="b"/>
            <a:pathLst>
              <a:path w="2165" h="1967">
                <a:moveTo>
                  <a:pt x="2165" y="1284"/>
                </a:moveTo>
                <a:lnTo>
                  <a:pt x="539" y="1967"/>
                </a:lnTo>
                <a:lnTo>
                  <a:pt x="0" y="684"/>
                </a:lnTo>
                <a:lnTo>
                  <a:pt x="1624" y="0"/>
                </a:lnTo>
                <a:lnTo>
                  <a:pt x="2165" y="1284"/>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5" name="Freeform 25">
            <a:extLst>
              <a:ext uri="{FF2B5EF4-FFF2-40B4-BE49-F238E27FC236}">
                <a16:creationId xmlns:a16="http://schemas.microsoft.com/office/drawing/2014/main" id="{14E58911-AF90-077F-2240-7F8D65FD0CBA}"/>
              </a:ext>
            </a:extLst>
          </p:cNvPr>
          <p:cNvSpPr>
            <a:spLocks/>
          </p:cNvSpPr>
          <p:nvPr/>
        </p:nvSpPr>
        <p:spPr bwMode="auto">
          <a:xfrm>
            <a:off x="723140" y="4467015"/>
            <a:ext cx="529059" cy="855738"/>
          </a:xfrm>
          <a:custGeom>
            <a:avLst/>
            <a:gdLst>
              <a:gd name="T0" fmla="*/ 661032 w 795"/>
              <a:gd name="T1" fmla="*/ 961199 h 1286"/>
              <a:gd name="T2" fmla="*/ 403271 w 795"/>
              <a:gd name="T3" fmla="*/ 1069292 h 1286"/>
              <a:gd name="T4" fmla="*/ 0 w 795"/>
              <a:gd name="T5" fmla="*/ 108093 h 1286"/>
              <a:gd name="T6" fmla="*/ 256098 w 795"/>
              <a:gd name="T7" fmla="*/ 0 h 1286"/>
              <a:gd name="T8" fmla="*/ 661032 w 795"/>
              <a:gd name="T9" fmla="*/ 961199 h 1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5" h="1286">
                <a:moveTo>
                  <a:pt x="795" y="1156"/>
                </a:moveTo>
                <a:lnTo>
                  <a:pt x="485" y="1286"/>
                </a:lnTo>
                <a:lnTo>
                  <a:pt x="0" y="130"/>
                </a:lnTo>
                <a:lnTo>
                  <a:pt x="308" y="0"/>
                </a:lnTo>
                <a:lnTo>
                  <a:pt x="795" y="115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 name="Freeform 35">
            <a:extLst>
              <a:ext uri="{FF2B5EF4-FFF2-40B4-BE49-F238E27FC236}">
                <a16:creationId xmlns:a16="http://schemas.microsoft.com/office/drawing/2014/main" id="{A2408E9C-9A93-63AD-2CCA-51BC61930B2C}"/>
              </a:ext>
            </a:extLst>
          </p:cNvPr>
          <p:cNvSpPr>
            <a:spLocks/>
          </p:cNvSpPr>
          <p:nvPr/>
        </p:nvSpPr>
        <p:spPr bwMode="auto">
          <a:xfrm>
            <a:off x="2287024" y="3227327"/>
            <a:ext cx="1189883" cy="1864524"/>
          </a:xfrm>
          <a:custGeom>
            <a:avLst/>
            <a:gdLst>
              <a:gd name="T0" fmla="*/ 1347075 w 756"/>
              <a:gd name="T1" fmla="*/ 1348744 h 1185"/>
              <a:gd name="T2" fmla="*/ 507366 w 756"/>
              <a:gd name="T3" fmla="*/ 0 h 1185"/>
              <a:gd name="T4" fmla="*/ 0 w 756"/>
              <a:gd name="T5" fmla="*/ 2192200 h 1185"/>
              <a:gd name="T6" fmla="*/ 1347075 w 756"/>
              <a:gd name="T7" fmla="*/ 1348744 h 11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6" h="1185">
                <a:moveTo>
                  <a:pt x="685" y="686"/>
                </a:moveTo>
                <a:cubicBezTo>
                  <a:pt x="756" y="379"/>
                  <a:pt x="565" y="72"/>
                  <a:pt x="258" y="0"/>
                </a:cubicBezTo>
                <a:cubicBezTo>
                  <a:pt x="0" y="1115"/>
                  <a:pt x="0" y="1115"/>
                  <a:pt x="0" y="1115"/>
                </a:cubicBezTo>
                <a:cubicBezTo>
                  <a:pt x="308" y="1185"/>
                  <a:pt x="614" y="994"/>
                  <a:pt x="685" y="6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 name="Freeform 43">
            <a:extLst>
              <a:ext uri="{FF2B5EF4-FFF2-40B4-BE49-F238E27FC236}">
                <a16:creationId xmlns:a16="http://schemas.microsoft.com/office/drawing/2014/main" id="{9BC01659-1212-C01F-7D67-D1120D668E83}"/>
              </a:ext>
            </a:extLst>
          </p:cNvPr>
          <p:cNvSpPr>
            <a:spLocks/>
          </p:cNvSpPr>
          <p:nvPr/>
        </p:nvSpPr>
        <p:spPr bwMode="auto">
          <a:xfrm>
            <a:off x="1170344" y="3469542"/>
            <a:ext cx="726707" cy="1456617"/>
          </a:xfrm>
          <a:custGeom>
            <a:avLst/>
            <a:gdLst>
              <a:gd name="T0" fmla="*/ 819544 w 462"/>
              <a:gd name="T1" fmla="*/ 0 h 926"/>
              <a:gd name="T2" fmla="*/ 322315 w 462"/>
              <a:gd name="T3" fmla="*/ 518913 h 926"/>
              <a:gd name="T4" fmla="*/ 21619 w 462"/>
              <a:gd name="T5" fmla="*/ 1138070 h 926"/>
              <a:gd name="T6" fmla="*/ 485437 w 462"/>
              <a:gd name="T7" fmla="*/ 1578359 h 926"/>
              <a:gd name="T8" fmla="*/ 579773 w 462"/>
              <a:gd name="T9" fmla="*/ 778369 h 926"/>
              <a:gd name="T10" fmla="*/ 862781 w 462"/>
              <a:gd name="T11" fmla="*/ 338079 h 926"/>
              <a:gd name="T12" fmla="*/ 866712 w 462"/>
              <a:gd name="T13" fmla="*/ 328251 h 926"/>
              <a:gd name="T14" fmla="*/ 896192 w 462"/>
              <a:gd name="T15" fmla="*/ 123831 h 926"/>
              <a:gd name="T16" fmla="*/ 819544 w 462"/>
              <a:gd name="T17" fmla="*/ 0 h 9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2" h="926">
                <a:moveTo>
                  <a:pt x="417" y="0"/>
                </a:moveTo>
                <a:cubicBezTo>
                  <a:pt x="417" y="0"/>
                  <a:pt x="328" y="118"/>
                  <a:pt x="164" y="264"/>
                </a:cubicBezTo>
                <a:cubicBezTo>
                  <a:pt x="0" y="409"/>
                  <a:pt x="11" y="579"/>
                  <a:pt x="11" y="579"/>
                </a:cubicBezTo>
                <a:cubicBezTo>
                  <a:pt x="11" y="579"/>
                  <a:pt x="89" y="926"/>
                  <a:pt x="247" y="803"/>
                </a:cubicBezTo>
                <a:cubicBezTo>
                  <a:pt x="367" y="709"/>
                  <a:pt x="323" y="494"/>
                  <a:pt x="295" y="396"/>
                </a:cubicBezTo>
                <a:cubicBezTo>
                  <a:pt x="374" y="301"/>
                  <a:pt x="417" y="228"/>
                  <a:pt x="439" y="172"/>
                </a:cubicBezTo>
                <a:cubicBezTo>
                  <a:pt x="440" y="170"/>
                  <a:pt x="440" y="169"/>
                  <a:pt x="441" y="167"/>
                </a:cubicBezTo>
                <a:cubicBezTo>
                  <a:pt x="460" y="123"/>
                  <a:pt x="462" y="89"/>
                  <a:pt x="456" y="63"/>
                </a:cubicBezTo>
                <a:cubicBezTo>
                  <a:pt x="448" y="15"/>
                  <a:pt x="417" y="0"/>
                  <a:pt x="417" y="0"/>
                </a:cubicBezTo>
                <a:close/>
              </a:path>
            </a:pathLst>
          </a:custGeom>
          <a:solidFill>
            <a:srgbClr val="F3D2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p>
        </p:txBody>
      </p:sp>
      <p:pic>
        <p:nvPicPr>
          <p:cNvPr id="29698" name="Picture 2">
            <a:extLst>
              <a:ext uri="{FF2B5EF4-FFF2-40B4-BE49-F238E27FC236}">
                <a16:creationId xmlns:a16="http://schemas.microsoft.com/office/drawing/2014/main" id="{BD3C1105-FDB8-BA9D-EA89-AF1045562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051" y="3564647"/>
            <a:ext cx="1189883" cy="118988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ector reto 11">
            <a:extLst>
              <a:ext uri="{FF2B5EF4-FFF2-40B4-BE49-F238E27FC236}">
                <a16:creationId xmlns:a16="http://schemas.microsoft.com/office/drawing/2014/main" id="{E53255A2-4878-FE98-771D-EB5CCB501022}"/>
              </a:ext>
            </a:extLst>
          </p:cNvPr>
          <p:cNvCxnSpPr/>
          <p:nvPr/>
        </p:nvCxnSpPr>
        <p:spPr>
          <a:xfrm flipV="1">
            <a:off x="3309757" y="3185121"/>
            <a:ext cx="916952" cy="487757"/>
          </a:xfrm>
          <a:prstGeom prst="line">
            <a:avLst/>
          </a:prstGeom>
          <a:ln w="19050">
            <a:solidFill>
              <a:schemeClr val="tx1">
                <a:lumMod val="85000"/>
                <a:lumOff val="1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Oval 58">
            <a:extLst>
              <a:ext uri="{FF2B5EF4-FFF2-40B4-BE49-F238E27FC236}">
                <a16:creationId xmlns:a16="http://schemas.microsoft.com/office/drawing/2014/main" id="{D8F5EF1B-40FF-1C15-8F10-19D44A968D70}"/>
              </a:ext>
            </a:extLst>
          </p:cNvPr>
          <p:cNvSpPr>
            <a:spLocks noChangeArrowheads="1"/>
          </p:cNvSpPr>
          <p:nvPr/>
        </p:nvSpPr>
        <p:spPr bwMode="auto">
          <a:xfrm>
            <a:off x="3956352" y="2222339"/>
            <a:ext cx="1587921" cy="1515548"/>
          </a:xfrm>
          <a:prstGeom prst="ellipse">
            <a:avLst/>
          </a:prstGeom>
          <a:solidFill>
            <a:schemeClr val="bg1"/>
          </a:solidFill>
          <a:ln>
            <a:noFill/>
          </a:ln>
        </p:spPr>
        <p:txBody>
          <a:bodyPr/>
          <a:lstStyle/>
          <a:p>
            <a:pPr eaLnBrk="1" fontAlgn="auto" hangingPunct="1">
              <a:spcBef>
                <a:spcPts val="0"/>
              </a:spcBef>
              <a:spcAft>
                <a:spcPts val="0"/>
              </a:spcAft>
              <a:defRPr/>
            </a:pPr>
            <a:endParaRPr lang="en-US">
              <a:latin typeface="+mn-lt"/>
            </a:endParaRPr>
          </a:p>
        </p:txBody>
      </p:sp>
      <p:pic>
        <p:nvPicPr>
          <p:cNvPr id="29700" name="Picture 4" descr="Você sabe quando sua empresa precisa de CIPA?">
            <a:extLst>
              <a:ext uri="{FF2B5EF4-FFF2-40B4-BE49-F238E27FC236}">
                <a16:creationId xmlns:a16="http://schemas.microsoft.com/office/drawing/2014/main" id="{0D0225D9-DA95-51F4-3CA6-0603912E4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6169" y="2480955"/>
            <a:ext cx="998315" cy="998315"/>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
            <a:extLst>
              <a:ext uri="{FF2B5EF4-FFF2-40B4-BE49-F238E27FC236}">
                <a16:creationId xmlns:a16="http://schemas.microsoft.com/office/drawing/2014/main" id="{12E38148-3C70-025F-F7A5-A0415C34D86E}"/>
              </a:ext>
            </a:extLst>
          </p:cNvPr>
          <p:cNvSpPr txBox="1"/>
          <p:nvPr/>
        </p:nvSpPr>
        <p:spPr>
          <a:xfrm>
            <a:off x="4266169" y="4191265"/>
            <a:ext cx="6028780" cy="1697068"/>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Como mostramos, é necessário que haja permanente interação do SESMT com a CIPA, quando existente</a:t>
            </a:r>
            <a:r>
              <a:rPr kumimoji="1" lang="pt-BR" altLang="zh-CN" sz="2400" b="1" dirty="0">
                <a:latin typeface="+mj-lt"/>
                <a:ea typeface="华文圆体 Regular" panose="020F0502040101010101" pitchFamily="34" charset="-122"/>
                <a:cs typeface="Yuanti SC" charset="-122"/>
              </a:rPr>
              <a:t>.</a:t>
            </a:r>
          </a:p>
        </p:txBody>
      </p:sp>
      <p:pic>
        <p:nvPicPr>
          <p:cNvPr id="2" name="Imagem 1" descr="Uma imagem contendo Texto&#10;&#10;Descrição gerada automaticamente">
            <a:extLst>
              <a:ext uri="{FF2B5EF4-FFF2-40B4-BE49-F238E27FC236}">
                <a16:creationId xmlns:a16="http://schemas.microsoft.com/office/drawing/2014/main" id="{11B2787B-5A6D-19F8-40BB-56AB876B038A}"/>
              </a:ext>
            </a:extLst>
          </p:cNvPr>
          <p:cNvPicPr>
            <a:picLocks noChangeAspect="1"/>
          </p:cNvPicPr>
          <p:nvPr/>
        </p:nvPicPr>
        <p:blipFill>
          <a:blip r:embed="rId4"/>
          <a:stretch>
            <a:fillRect/>
          </a:stretch>
        </p:blipFill>
        <p:spPr>
          <a:xfrm>
            <a:off x="203201" y="156110"/>
            <a:ext cx="1934285" cy="551218"/>
          </a:xfrm>
          <a:prstGeom prst="rect">
            <a:avLst/>
          </a:prstGeom>
        </p:spPr>
      </p:pic>
    </p:spTree>
    <p:extLst>
      <p:ext uri="{BB962C8B-B14F-4D97-AF65-F5344CB8AC3E}">
        <p14:creationId xmlns:p14="http://schemas.microsoft.com/office/powerpoint/2010/main" val="409261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11"/>
                                        </p:tgtEl>
                                      </p:cBhvr>
                                    </p:animEffect>
                                    <p:animScale>
                                      <p:cBhvr>
                                        <p:cTn id="14"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A96CCFF5-0B3A-0633-7265-45B2467CBF5B}"/>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2" name="文本框 1"/>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Introdução</a:t>
            </a:r>
            <a:endParaRPr kumimoji="1" lang="zh-CN" altLang="en-US" sz="2400" b="1" dirty="0">
              <a:solidFill>
                <a:schemeClr val="bg1"/>
              </a:solidFill>
              <a:ea typeface="华文圆体 Regular" panose="020F0502040101010101" pitchFamily="34" charset="-122"/>
              <a:cs typeface="Yuanti SC" charset="-122"/>
            </a:endParaRPr>
          </a:p>
        </p:txBody>
      </p:sp>
      <p:sp>
        <p:nvSpPr>
          <p:cNvPr id="5" name="Freeform 1">
            <a:extLst>
              <a:ext uri="{FF2B5EF4-FFF2-40B4-BE49-F238E27FC236}">
                <a16:creationId xmlns:a16="http://schemas.microsoft.com/office/drawing/2014/main" id="{D49CC7DD-133A-9B53-7529-8F6CCEB1829B}"/>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18" name="Group 46">
            <a:extLst>
              <a:ext uri="{FF2B5EF4-FFF2-40B4-BE49-F238E27FC236}">
                <a16:creationId xmlns:a16="http://schemas.microsoft.com/office/drawing/2014/main" id="{45079537-3E2C-CD23-0C04-CA154A8A15C6}"/>
              </a:ext>
            </a:extLst>
          </p:cNvPr>
          <p:cNvGrpSpPr/>
          <p:nvPr/>
        </p:nvGrpSpPr>
        <p:grpSpPr>
          <a:xfrm>
            <a:off x="3352800" y="2717801"/>
            <a:ext cx="3048000" cy="310747"/>
            <a:chOff x="2429304" y="2717799"/>
            <a:chExt cx="3057093" cy="310746"/>
          </a:xfrm>
        </p:grpSpPr>
        <p:cxnSp>
          <p:nvCxnSpPr>
            <p:cNvPr id="19" name="AutoShape 6">
              <a:extLst>
                <a:ext uri="{FF2B5EF4-FFF2-40B4-BE49-F238E27FC236}">
                  <a16:creationId xmlns:a16="http://schemas.microsoft.com/office/drawing/2014/main" id="{63DF1A47-A27E-A85F-7CE0-B24C62CBA30C}"/>
                </a:ext>
              </a:extLst>
            </p:cNvPr>
            <p:cNvCxnSpPr>
              <a:cxnSpLocks noChangeShapeType="1"/>
            </p:cNvCxnSpPr>
            <p:nvPr/>
          </p:nvCxnSpPr>
          <p:spPr bwMode="auto">
            <a:xfrm>
              <a:off x="2429304" y="2717799"/>
              <a:ext cx="2927962" cy="246181"/>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20" name="Oval 13">
              <a:extLst>
                <a:ext uri="{FF2B5EF4-FFF2-40B4-BE49-F238E27FC236}">
                  <a16:creationId xmlns:a16="http://schemas.microsoft.com/office/drawing/2014/main" id="{73BF4400-9411-3ACC-EC6E-206A9D0076C4}"/>
                </a:ext>
              </a:extLst>
            </p:cNvPr>
            <p:cNvSpPr>
              <a:spLocks noChangeArrowheads="1"/>
            </p:cNvSpPr>
            <p:nvPr/>
          </p:nvSpPr>
          <p:spPr bwMode="auto">
            <a:xfrm>
              <a:off x="5357266" y="2899414"/>
              <a:ext cx="129131"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4">
            <a:extLst>
              <a:ext uri="{FF2B5EF4-FFF2-40B4-BE49-F238E27FC236}">
                <a16:creationId xmlns:a16="http://schemas.microsoft.com/office/drawing/2014/main" id="{F707D17F-E3DE-FD22-FF27-9E1F30091D7F}"/>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sp>
        <p:nvSpPr>
          <p:cNvPr id="31" name="矩形 42">
            <a:extLst>
              <a:ext uri="{FF2B5EF4-FFF2-40B4-BE49-F238E27FC236}">
                <a16:creationId xmlns:a16="http://schemas.microsoft.com/office/drawing/2014/main" id="{F8D30904-705A-BE36-3868-260EBE34B6B2}"/>
              </a:ext>
            </a:extLst>
          </p:cNvPr>
          <p:cNvSpPr/>
          <p:nvPr/>
        </p:nvSpPr>
        <p:spPr>
          <a:xfrm>
            <a:off x="897794" y="1979440"/>
            <a:ext cx="2326259" cy="1289905"/>
          </a:xfrm>
          <a:prstGeom prst="rect">
            <a:avLst/>
          </a:prstGeom>
        </p:spPr>
        <p:txBody>
          <a:bodyPr wrap="square">
            <a:spAutoFit/>
          </a:bodyPr>
          <a:lstStyle/>
          <a:p>
            <a:pPr algn="ctr">
              <a:lnSpc>
                <a:spcPct val="110000"/>
              </a:lnSpc>
            </a:pPr>
            <a:r>
              <a:rPr kumimoji="1" lang="pt-BR" altLang="zh-CN" b="1" dirty="0">
                <a:solidFill>
                  <a:srgbClr val="131E54"/>
                </a:solidFill>
                <a:latin typeface="微软雅黑"/>
                <a:ea typeface="微软雅黑"/>
                <a:cs typeface="微软雅黑"/>
              </a:rPr>
              <a:t>A atuação do SESMT abrange diversas áreas, incluindo </a:t>
            </a:r>
            <a:endParaRPr kumimoji="1" lang="zh-CN" altLang="en-US" b="1" dirty="0">
              <a:solidFill>
                <a:srgbClr val="131E54"/>
              </a:solidFill>
              <a:latin typeface="微软雅黑"/>
              <a:ea typeface="微软雅黑"/>
              <a:cs typeface="微软雅黑"/>
            </a:endParaRPr>
          </a:p>
        </p:txBody>
      </p:sp>
      <p:sp>
        <p:nvSpPr>
          <p:cNvPr id="32" name="文本框 1">
            <a:extLst>
              <a:ext uri="{FF2B5EF4-FFF2-40B4-BE49-F238E27FC236}">
                <a16:creationId xmlns:a16="http://schemas.microsoft.com/office/drawing/2014/main" id="{E04EB6DE-C68F-2785-D5C6-B4E557D157EB}"/>
              </a:ext>
            </a:extLst>
          </p:cNvPr>
          <p:cNvSpPr txBox="1"/>
          <p:nvPr/>
        </p:nvSpPr>
        <p:spPr>
          <a:xfrm>
            <a:off x="6553649" y="2568215"/>
            <a:ext cx="3967566" cy="589072"/>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Medicina do Trabalho</a:t>
            </a:r>
            <a:endParaRPr kumimoji="1" lang="zh-CN" altLang="en-US" sz="2400" b="1" dirty="0">
              <a:solidFill>
                <a:schemeClr val="bg1"/>
              </a:solidFill>
              <a:latin typeface="+mj-lt"/>
              <a:ea typeface="华文圆体 Regular" panose="020F0502040101010101" pitchFamily="34" charset="-122"/>
              <a:cs typeface="Yuanti SC" charset="-122"/>
            </a:endParaRPr>
          </a:p>
        </p:txBody>
      </p:sp>
      <p:pic>
        <p:nvPicPr>
          <p:cNvPr id="2050" name="Picture 2" descr="Opusmed Medicina e Segurança do Trabalho - Santa Luzia">
            <a:extLst>
              <a:ext uri="{FF2B5EF4-FFF2-40B4-BE49-F238E27FC236}">
                <a16:creationId xmlns:a16="http://schemas.microsoft.com/office/drawing/2014/main" id="{A7191D26-FAE3-E94F-F141-4FEE81D78F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77"/>
          <a:stretch/>
        </p:blipFill>
        <p:spPr bwMode="auto">
          <a:xfrm>
            <a:off x="7456715" y="2751376"/>
            <a:ext cx="4539344" cy="410662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descr="Uma imagem contendo Texto&#10;&#10;Descrição gerada automaticamente">
            <a:extLst>
              <a:ext uri="{FF2B5EF4-FFF2-40B4-BE49-F238E27FC236}">
                <a16:creationId xmlns:a16="http://schemas.microsoft.com/office/drawing/2014/main" id="{D40B0015-F14D-B1CA-D3E1-6A408C027FDA}"/>
              </a:ext>
            </a:extLst>
          </p:cNvPr>
          <p:cNvPicPr>
            <a:picLocks noChangeAspect="1"/>
          </p:cNvPicPr>
          <p:nvPr/>
        </p:nvPicPr>
        <p:blipFill>
          <a:blip r:embed="rId4"/>
          <a:stretch>
            <a:fillRect/>
          </a:stretch>
        </p:blipFill>
        <p:spPr>
          <a:xfrm>
            <a:off x="9866352" y="60021"/>
            <a:ext cx="1957221" cy="557754"/>
          </a:xfrm>
          <a:prstGeom prst="rect">
            <a:avLst/>
          </a:prstGeom>
        </p:spPr>
      </p:pic>
    </p:spTree>
    <p:extLst>
      <p:ext uri="{BB962C8B-B14F-4D97-AF65-F5344CB8AC3E}">
        <p14:creationId xmlns:p14="http://schemas.microsoft.com/office/powerpoint/2010/main" val="246188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500" tmFilter="0, 0; .2, .5; .8, .5; 1, 0"/>
                                        <p:tgtEl>
                                          <p:spTgt spid="3"/>
                                        </p:tgtEl>
                                      </p:cBhvr>
                                    </p:animEffect>
                                    <p:animScale>
                                      <p:cBhvr>
                                        <p:cTn id="2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0789C986-9A87-6E0A-4E03-9633C940204E}"/>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Integração SESMT e CIPA</a:t>
            </a:r>
          </a:p>
        </p:txBody>
      </p:sp>
      <p:sp>
        <p:nvSpPr>
          <p:cNvPr id="5" name="Freeform 6">
            <a:extLst>
              <a:ext uri="{FF2B5EF4-FFF2-40B4-BE49-F238E27FC236}">
                <a16:creationId xmlns:a16="http://schemas.microsoft.com/office/drawing/2014/main" id="{462DBCC2-0DDD-1136-DA04-BC0230FEE407}"/>
              </a:ext>
            </a:extLst>
          </p:cNvPr>
          <p:cNvSpPr/>
          <p:nvPr/>
        </p:nvSpPr>
        <p:spPr bwMode="auto">
          <a:xfrm flipV="1">
            <a:off x="3565525" y="2420143"/>
            <a:ext cx="2189162" cy="2017713"/>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rgbClr val="4BC9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Gráfico 5" descr="Luzes acesas estrutura de tópicos">
            <a:extLst>
              <a:ext uri="{FF2B5EF4-FFF2-40B4-BE49-F238E27FC236}">
                <a16:creationId xmlns:a16="http://schemas.microsoft.com/office/drawing/2014/main" id="{C7595643-EB92-827A-8A13-AB680B17F9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51315" y="2982685"/>
            <a:ext cx="914400" cy="914400"/>
          </a:xfrm>
          <a:prstGeom prst="rect">
            <a:avLst/>
          </a:prstGeom>
        </p:spPr>
      </p:pic>
      <p:sp>
        <p:nvSpPr>
          <p:cNvPr id="7" name="文本框 1">
            <a:extLst>
              <a:ext uri="{FF2B5EF4-FFF2-40B4-BE49-F238E27FC236}">
                <a16:creationId xmlns:a16="http://schemas.microsoft.com/office/drawing/2014/main" id="{9072F5DA-D43C-1784-0553-2EABC4E1D011}"/>
              </a:ext>
            </a:extLst>
          </p:cNvPr>
          <p:cNvSpPr txBox="1"/>
          <p:nvPr/>
        </p:nvSpPr>
        <p:spPr>
          <a:xfrm>
            <a:off x="5952903" y="2489394"/>
            <a:ext cx="6304413" cy="1697068"/>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Isso pode ocorrer de diversas formas. </a:t>
            </a:r>
          </a:p>
          <a:p>
            <a:pPr>
              <a:lnSpc>
                <a:spcPct val="150000"/>
              </a:lnSpc>
            </a:pPr>
            <a:endParaRPr kumimoji="1" lang="pt-BR" altLang="zh-CN" sz="2400" b="1" dirty="0">
              <a:solidFill>
                <a:schemeClr val="bg1"/>
              </a:solidFill>
              <a:latin typeface="+mj-lt"/>
              <a:ea typeface="华文圆体 Regular" panose="020F0502040101010101" pitchFamily="34" charset="-122"/>
              <a:cs typeface="Yuanti SC" charset="-122"/>
            </a:endParaRPr>
          </a:p>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Algumas já estão até previstas na NR-04 SESMT:</a:t>
            </a:r>
            <a:endParaRPr kumimoji="1" lang="zh-CN" altLang="en-US" sz="2400" b="1" dirty="0">
              <a:solidFill>
                <a:schemeClr val="bg1"/>
              </a:solidFill>
              <a:latin typeface="+mj-lt"/>
              <a:ea typeface="华文圆体 Regular" panose="020F0502040101010101" pitchFamily="34" charset="-122"/>
              <a:cs typeface="Yuanti SC" charset="-122"/>
            </a:endParaRPr>
          </a:p>
        </p:txBody>
      </p:sp>
      <p:pic>
        <p:nvPicPr>
          <p:cNvPr id="24578" name="Picture 2" descr="O que é higiene e segurança do trabalho -">
            <a:extLst>
              <a:ext uri="{FF2B5EF4-FFF2-40B4-BE49-F238E27FC236}">
                <a16:creationId xmlns:a16="http://schemas.microsoft.com/office/drawing/2014/main" id="{B807C096-9C21-70C6-9B80-925D3F4959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072"/>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66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C601F690-3044-71B5-CA7E-F34244429378}"/>
              </a:ext>
            </a:extLst>
          </p:cNvPr>
          <p:cNvSpPr/>
          <p:nvPr/>
        </p:nvSpPr>
        <p:spPr>
          <a:xfrm>
            <a:off x="443658" y="69849"/>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Integração SESMT e CIPA</a:t>
            </a:r>
          </a:p>
        </p:txBody>
      </p:sp>
      <p:sp>
        <p:nvSpPr>
          <p:cNvPr id="5" name="AutoShape 19">
            <a:extLst>
              <a:ext uri="{FF2B5EF4-FFF2-40B4-BE49-F238E27FC236}">
                <a16:creationId xmlns:a16="http://schemas.microsoft.com/office/drawing/2014/main" id="{4F299BB3-9114-A668-AC1C-DD5D122544A5}"/>
              </a:ext>
            </a:extLst>
          </p:cNvPr>
          <p:cNvSpPr>
            <a:spLocks/>
          </p:cNvSpPr>
          <p:nvPr/>
        </p:nvSpPr>
        <p:spPr bwMode="auto">
          <a:xfrm>
            <a:off x="795231" y="1829662"/>
            <a:ext cx="446088" cy="446088"/>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6" name="AutoShape 20">
            <a:extLst>
              <a:ext uri="{FF2B5EF4-FFF2-40B4-BE49-F238E27FC236}">
                <a16:creationId xmlns:a16="http://schemas.microsoft.com/office/drawing/2014/main" id="{754B1F03-ECA9-2845-0CEA-251B061613F2}"/>
              </a:ext>
            </a:extLst>
          </p:cNvPr>
          <p:cNvSpPr>
            <a:spLocks/>
          </p:cNvSpPr>
          <p:nvPr/>
        </p:nvSpPr>
        <p:spPr bwMode="auto">
          <a:xfrm>
            <a:off x="865876" y="1877289"/>
            <a:ext cx="306388" cy="396081"/>
          </a:xfrm>
          <a:custGeom>
            <a:avLst/>
            <a:gdLst>
              <a:gd name="T0" fmla="*/ 306388 w 21600"/>
              <a:gd name="T1" fmla="*/ 396082 h 21600"/>
              <a:gd name="T2" fmla="*/ 306388 w 21600"/>
              <a:gd name="T3" fmla="*/ 396082 h 21600"/>
              <a:gd name="T4" fmla="*/ 306388 w 21600"/>
              <a:gd name="T5" fmla="*/ 396082 h 21600"/>
              <a:gd name="T6" fmla="*/ 306388 w 21600"/>
              <a:gd name="T7" fmla="*/ 3960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 xmlns:p14="http://schemas.microsoft.com/office/powerpoint/2010/main" xmlns:a14="http://schemas.microsoft.com/office/drawing/2010/main">
                <a:solidFill>
                  <a:srgbClr val="FFFFFF"/>
                </a:solidFill>
              </a14:hiddenFill>
            </a:ex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txBody>
          <a:bodyPr lIns="45720" tIns="45720" rIns="45720" bIns="45720"/>
          <a:lstStyle>
            <a:lvl1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1pPr>
            <a:lvl2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2pPr>
            <a:lvl3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3pPr>
            <a:lvl4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4pPr>
            <a:lvl5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5pPr>
            <a:lvl6pPr marL="13716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6pPr>
            <a:lvl7pPr marL="18288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7pPr>
            <a:lvl8pPr marL="22860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8pPr>
            <a:lvl9pPr marL="27432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9pPr>
          </a:lstStyle>
          <a:p>
            <a:pPr algn="ctr" eaLnBrk="1">
              <a:lnSpc>
                <a:spcPct val="90000"/>
              </a:lnSpc>
            </a:pPr>
            <a:r>
              <a:rPr lang="en-US" sz="1800">
                <a:solidFill>
                  <a:srgbClr val="FFFFFF"/>
                </a:solidFill>
                <a:latin typeface="Roboto Light" panose="02000000000000000000" pitchFamily="2" charset="0"/>
              </a:rPr>
              <a:t>1</a:t>
            </a:r>
            <a:endParaRPr lang="en-US" sz="1100">
              <a:latin typeface="Roboto Light" panose="02000000000000000000" pitchFamily="2" charset="0"/>
            </a:endParaRPr>
          </a:p>
        </p:txBody>
      </p:sp>
      <p:sp>
        <p:nvSpPr>
          <p:cNvPr id="7" name="AutoShape 21">
            <a:extLst>
              <a:ext uri="{FF2B5EF4-FFF2-40B4-BE49-F238E27FC236}">
                <a16:creationId xmlns:a16="http://schemas.microsoft.com/office/drawing/2014/main" id="{C51E6FE3-49E9-34F6-C442-F1E0B5013510}"/>
              </a:ext>
            </a:extLst>
          </p:cNvPr>
          <p:cNvSpPr>
            <a:spLocks/>
          </p:cNvSpPr>
          <p:nvPr/>
        </p:nvSpPr>
        <p:spPr bwMode="auto">
          <a:xfrm>
            <a:off x="795231" y="4001211"/>
            <a:ext cx="446088" cy="446088"/>
          </a:xfrm>
          <a:prstGeom prst="roundRect">
            <a:avLst>
              <a:gd name="adj" fmla="val 8333"/>
            </a:avLst>
          </a:prstGeom>
          <a:solidFill>
            <a:schemeClr val="tx1">
              <a:lumMod val="75000"/>
              <a:lumOff val="25000"/>
            </a:schemeClr>
          </a:solidFill>
          <a:ln>
            <a:noFill/>
          </a:ln>
        </p:spPr>
        <p:txBody>
          <a:bodyPr lIns="25400" tIns="25400" rIns="25400" bIns="25400" anchor="ctr"/>
          <a:lstStyle/>
          <a:p>
            <a:pPr algn="r" eaLnBrk="1">
              <a:lnSpc>
                <a:spcPct val="120000"/>
              </a:lnSpc>
            </a:pPr>
            <a:endParaRPr lang="id-ID" sz="900" dirty="0">
              <a:solidFill>
                <a:srgbClr val="FF7E79"/>
              </a:solidFill>
              <a:latin typeface="Roboto Light" panose="02000000000000000000" pitchFamily="2" charset="0"/>
            </a:endParaRPr>
          </a:p>
        </p:txBody>
      </p:sp>
      <p:sp>
        <p:nvSpPr>
          <p:cNvPr id="8" name="AutoShape 22">
            <a:extLst>
              <a:ext uri="{FF2B5EF4-FFF2-40B4-BE49-F238E27FC236}">
                <a16:creationId xmlns:a16="http://schemas.microsoft.com/office/drawing/2014/main" id="{746050AD-7307-BAD8-2BCE-AF9885F87137}"/>
              </a:ext>
            </a:extLst>
          </p:cNvPr>
          <p:cNvSpPr>
            <a:spLocks/>
          </p:cNvSpPr>
          <p:nvPr/>
        </p:nvSpPr>
        <p:spPr bwMode="auto">
          <a:xfrm>
            <a:off x="865876" y="4039312"/>
            <a:ext cx="306388" cy="396081"/>
          </a:xfrm>
          <a:custGeom>
            <a:avLst/>
            <a:gdLst>
              <a:gd name="T0" fmla="*/ 306388 w 21600"/>
              <a:gd name="T1" fmla="*/ 396081 h 21600"/>
              <a:gd name="T2" fmla="*/ 306388 w 21600"/>
              <a:gd name="T3" fmla="*/ 396081 h 21600"/>
              <a:gd name="T4" fmla="*/ 306388 w 21600"/>
              <a:gd name="T5" fmla="*/ 396081 h 21600"/>
              <a:gd name="T6" fmla="*/ 306388 w 21600"/>
              <a:gd name="T7" fmla="*/ 3960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 xmlns:p14="http://schemas.microsoft.com/office/powerpoint/2010/main" xmlns:a14="http://schemas.microsoft.com/office/drawing/2010/main">
                <a:solidFill>
                  <a:srgbClr val="FFFFFF"/>
                </a:solidFill>
              </a14:hiddenFill>
            </a:ext>
            <a:ext uri="{91240B29-F687-4f45-9708-019B960494DF}">
              <a14:hiddenLine xmlns="" xmlns:p14="http://schemas.microsoft.com/office/powerpoint/2010/main" xmlns:a14="http://schemas.microsoft.com/office/drawing/2010/main" w="9525">
                <a:solidFill>
                  <a:srgbClr val="000000"/>
                </a:solidFill>
                <a:miter lim="800000"/>
                <a:headEnd/>
                <a:tailEnd/>
              </a14:hiddenLine>
            </a:ext>
          </a:extLst>
        </p:spPr>
        <p:txBody>
          <a:bodyPr lIns="45720" tIns="45720" rIns="45720" bIns="45720"/>
          <a:lstStyle>
            <a:lvl1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1pPr>
            <a:lvl2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2pPr>
            <a:lvl3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3pPr>
            <a:lvl4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4pPr>
            <a:lvl5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5pPr>
            <a:lvl6pPr marL="13716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6pPr>
            <a:lvl7pPr marL="18288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7pPr>
            <a:lvl8pPr marL="22860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8pPr>
            <a:lvl9pPr marL="27432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9pPr>
          </a:lstStyle>
          <a:p>
            <a:pPr algn="ctr" eaLnBrk="1">
              <a:lnSpc>
                <a:spcPct val="90000"/>
              </a:lnSpc>
            </a:pPr>
            <a:r>
              <a:rPr lang="en-US" sz="1800">
                <a:solidFill>
                  <a:srgbClr val="FFFFFF"/>
                </a:solidFill>
                <a:latin typeface="Roboto Light" panose="02000000000000000000" pitchFamily="2" charset="0"/>
              </a:rPr>
              <a:t>2</a:t>
            </a:r>
            <a:endParaRPr lang="en-US" sz="1100">
              <a:latin typeface="Roboto Light" panose="02000000000000000000" pitchFamily="2" charset="0"/>
            </a:endParaRPr>
          </a:p>
        </p:txBody>
      </p:sp>
      <p:grpSp>
        <p:nvGrpSpPr>
          <p:cNvPr id="9" name="Agrupar 8">
            <a:extLst>
              <a:ext uri="{FF2B5EF4-FFF2-40B4-BE49-F238E27FC236}">
                <a16:creationId xmlns:a16="http://schemas.microsoft.com/office/drawing/2014/main" id="{3B13AE46-2C6F-AB27-2CFC-6C7835C1889E}"/>
              </a:ext>
            </a:extLst>
          </p:cNvPr>
          <p:cNvGrpSpPr/>
          <p:nvPr/>
        </p:nvGrpSpPr>
        <p:grpSpPr>
          <a:xfrm rot="15865119">
            <a:off x="10755109" y="5466251"/>
            <a:ext cx="1542865" cy="1529272"/>
            <a:chOff x="-214779" y="3818987"/>
            <a:chExt cx="3158686" cy="3053641"/>
          </a:xfrm>
        </p:grpSpPr>
        <p:grpSp>
          <p:nvGrpSpPr>
            <p:cNvPr id="10" name="Group 74">
              <a:extLst>
                <a:ext uri="{FF2B5EF4-FFF2-40B4-BE49-F238E27FC236}">
                  <a16:creationId xmlns:a16="http://schemas.microsoft.com/office/drawing/2014/main" id="{D0FEEE87-4108-8536-3A69-DFE4188EB9C4}"/>
                </a:ext>
              </a:extLst>
            </p:cNvPr>
            <p:cNvGrpSpPr/>
            <p:nvPr/>
          </p:nvGrpSpPr>
          <p:grpSpPr>
            <a:xfrm rot="1587316">
              <a:off x="909065" y="3818987"/>
              <a:ext cx="1555538" cy="2302642"/>
              <a:chOff x="6477000" y="3016250"/>
              <a:chExt cx="1328738" cy="1966913"/>
            </a:xfrm>
          </p:grpSpPr>
          <p:sp>
            <p:nvSpPr>
              <p:cNvPr id="15" name="Freeform 21">
                <a:extLst>
                  <a:ext uri="{FF2B5EF4-FFF2-40B4-BE49-F238E27FC236}">
                    <a16:creationId xmlns:a16="http://schemas.microsoft.com/office/drawing/2014/main" id="{064FBD02-06AE-DF35-3B83-EF045B1C1BBC}"/>
                  </a:ext>
                </a:extLst>
              </p:cNvPr>
              <p:cNvSpPr>
                <a:spLocks/>
              </p:cNvSpPr>
              <p:nvPr/>
            </p:nvSpPr>
            <p:spPr bwMode="auto">
              <a:xfrm>
                <a:off x="6477000" y="3162300"/>
                <a:ext cx="1328738" cy="1820863"/>
              </a:xfrm>
              <a:custGeom>
                <a:avLst/>
                <a:gdLst>
                  <a:gd name="T0" fmla="*/ 353 w 353"/>
                  <a:gd name="T1" fmla="*/ 461 h 485"/>
                  <a:gd name="T2" fmla="*/ 329 w 353"/>
                  <a:gd name="T3" fmla="*/ 485 h 485"/>
                  <a:gd name="T4" fmla="*/ 24 w 353"/>
                  <a:gd name="T5" fmla="*/ 485 h 485"/>
                  <a:gd name="T6" fmla="*/ 0 w 353"/>
                  <a:gd name="T7" fmla="*/ 461 h 485"/>
                  <a:gd name="T8" fmla="*/ 0 w 353"/>
                  <a:gd name="T9" fmla="*/ 24 h 485"/>
                  <a:gd name="T10" fmla="*/ 24 w 353"/>
                  <a:gd name="T11" fmla="*/ 0 h 485"/>
                  <a:gd name="T12" fmla="*/ 329 w 353"/>
                  <a:gd name="T13" fmla="*/ 0 h 485"/>
                  <a:gd name="T14" fmla="*/ 353 w 353"/>
                  <a:gd name="T15" fmla="*/ 24 h 485"/>
                  <a:gd name="T16" fmla="*/ 353 w 353"/>
                  <a:gd name="T17" fmla="*/ 46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485">
                    <a:moveTo>
                      <a:pt x="353" y="461"/>
                    </a:moveTo>
                    <a:cubicBezTo>
                      <a:pt x="353" y="475"/>
                      <a:pt x="343" y="485"/>
                      <a:pt x="329" y="485"/>
                    </a:cubicBezTo>
                    <a:cubicBezTo>
                      <a:pt x="24" y="485"/>
                      <a:pt x="24" y="485"/>
                      <a:pt x="24" y="485"/>
                    </a:cubicBezTo>
                    <a:cubicBezTo>
                      <a:pt x="11" y="485"/>
                      <a:pt x="0" y="475"/>
                      <a:pt x="0" y="461"/>
                    </a:cubicBezTo>
                    <a:cubicBezTo>
                      <a:pt x="0" y="24"/>
                      <a:pt x="0" y="24"/>
                      <a:pt x="0" y="24"/>
                    </a:cubicBezTo>
                    <a:cubicBezTo>
                      <a:pt x="0" y="11"/>
                      <a:pt x="11" y="0"/>
                      <a:pt x="24" y="0"/>
                    </a:cubicBezTo>
                    <a:cubicBezTo>
                      <a:pt x="329" y="0"/>
                      <a:pt x="329" y="0"/>
                      <a:pt x="329" y="0"/>
                    </a:cubicBezTo>
                    <a:cubicBezTo>
                      <a:pt x="343" y="0"/>
                      <a:pt x="353" y="11"/>
                      <a:pt x="353" y="24"/>
                    </a:cubicBezTo>
                    <a:lnTo>
                      <a:pt x="353" y="461"/>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22">
                <a:extLst>
                  <a:ext uri="{FF2B5EF4-FFF2-40B4-BE49-F238E27FC236}">
                    <a16:creationId xmlns:a16="http://schemas.microsoft.com/office/drawing/2014/main" id="{C42DAA4F-EE38-A968-5344-41A1010B1358}"/>
                  </a:ext>
                </a:extLst>
              </p:cNvPr>
              <p:cNvSpPr>
                <a:spLocks noChangeArrowheads="1"/>
              </p:cNvSpPr>
              <p:nvPr/>
            </p:nvSpPr>
            <p:spPr bwMode="auto">
              <a:xfrm>
                <a:off x="6597650" y="3302000"/>
                <a:ext cx="1087438" cy="1504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3">
                <a:extLst>
                  <a:ext uri="{FF2B5EF4-FFF2-40B4-BE49-F238E27FC236}">
                    <a16:creationId xmlns:a16="http://schemas.microsoft.com/office/drawing/2014/main" id="{DF6F5618-1124-B3C6-15A0-7EBAC442BA16}"/>
                  </a:ext>
                </a:extLst>
              </p:cNvPr>
              <p:cNvSpPr>
                <a:spLocks/>
              </p:cNvSpPr>
              <p:nvPr/>
            </p:nvSpPr>
            <p:spPr bwMode="auto">
              <a:xfrm>
                <a:off x="6591300" y="3294062"/>
                <a:ext cx="1101725" cy="1520825"/>
              </a:xfrm>
              <a:custGeom>
                <a:avLst/>
                <a:gdLst>
                  <a:gd name="T0" fmla="*/ 689 w 694"/>
                  <a:gd name="T1" fmla="*/ 953 h 958"/>
                  <a:gd name="T2" fmla="*/ 689 w 694"/>
                  <a:gd name="T3" fmla="*/ 948 h 958"/>
                  <a:gd name="T4" fmla="*/ 9 w 694"/>
                  <a:gd name="T5" fmla="*/ 948 h 958"/>
                  <a:gd name="T6" fmla="*/ 9 w 694"/>
                  <a:gd name="T7" fmla="*/ 9 h 958"/>
                  <a:gd name="T8" fmla="*/ 684 w 694"/>
                  <a:gd name="T9" fmla="*/ 9 h 958"/>
                  <a:gd name="T10" fmla="*/ 684 w 694"/>
                  <a:gd name="T11" fmla="*/ 953 h 958"/>
                  <a:gd name="T12" fmla="*/ 689 w 694"/>
                  <a:gd name="T13" fmla="*/ 953 h 958"/>
                  <a:gd name="T14" fmla="*/ 689 w 694"/>
                  <a:gd name="T15" fmla="*/ 948 h 958"/>
                  <a:gd name="T16" fmla="*/ 689 w 694"/>
                  <a:gd name="T17" fmla="*/ 953 h 958"/>
                  <a:gd name="T18" fmla="*/ 694 w 694"/>
                  <a:gd name="T19" fmla="*/ 953 h 958"/>
                  <a:gd name="T20" fmla="*/ 694 w 694"/>
                  <a:gd name="T21" fmla="*/ 0 h 958"/>
                  <a:gd name="T22" fmla="*/ 0 w 694"/>
                  <a:gd name="T23" fmla="*/ 0 h 958"/>
                  <a:gd name="T24" fmla="*/ 0 w 694"/>
                  <a:gd name="T25" fmla="*/ 958 h 958"/>
                  <a:gd name="T26" fmla="*/ 694 w 694"/>
                  <a:gd name="T27" fmla="*/ 958 h 958"/>
                  <a:gd name="T28" fmla="*/ 694 w 694"/>
                  <a:gd name="T29" fmla="*/ 953 h 958"/>
                  <a:gd name="T30" fmla="*/ 689 w 694"/>
                  <a:gd name="T31" fmla="*/ 953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4" h="958">
                    <a:moveTo>
                      <a:pt x="689" y="953"/>
                    </a:moveTo>
                    <a:lnTo>
                      <a:pt x="689" y="948"/>
                    </a:lnTo>
                    <a:lnTo>
                      <a:pt x="9" y="948"/>
                    </a:lnTo>
                    <a:lnTo>
                      <a:pt x="9" y="9"/>
                    </a:lnTo>
                    <a:lnTo>
                      <a:pt x="684" y="9"/>
                    </a:lnTo>
                    <a:lnTo>
                      <a:pt x="684" y="953"/>
                    </a:lnTo>
                    <a:lnTo>
                      <a:pt x="689" y="953"/>
                    </a:lnTo>
                    <a:lnTo>
                      <a:pt x="689" y="948"/>
                    </a:lnTo>
                    <a:lnTo>
                      <a:pt x="689" y="953"/>
                    </a:lnTo>
                    <a:lnTo>
                      <a:pt x="694" y="953"/>
                    </a:lnTo>
                    <a:lnTo>
                      <a:pt x="694" y="0"/>
                    </a:lnTo>
                    <a:lnTo>
                      <a:pt x="0" y="0"/>
                    </a:lnTo>
                    <a:lnTo>
                      <a:pt x="0" y="958"/>
                    </a:lnTo>
                    <a:lnTo>
                      <a:pt x="694" y="958"/>
                    </a:lnTo>
                    <a:lnTo>
                      <a:pt x="694" y="953"/>
                    </a:lnTo>
                    <a:lnTo>
                      <a:pt x="689" y="9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4">
                <a:extLst>
                  <a:ext uri="{FF2B5EF4-FFF2-40B4-BE49-F238E27FC236}">
                    <a16:creationId xmlns:a16="http://schemas.microsoft.com/office/drawing/2014/main" id="{C7878C20-0804-0C80-E5BF-08A1E6BCBE9F}"/>
                  </a:ext>
                </a:extLst>
              </p:cNvPr>
              <p:cNvSpPr>
                <a:spLocks/>
              </p:cNvSpPr>
              <p:nvPr/>
            </p:nvSpPr>
            <p:spPr bwMode="auto">
              <a:xfrm>
                <a:off x="6786563" y="3609975"/>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Line 25">
                <a:extLst>
                  <a:ext uri="{FF2B5EF4-FFF2-40B4-BE49-F238E27FC236}">
                    <a16:creationId xmlns:a16="http://schemas.microsoft.com/office/drawing/2014/main" id="{BC8AA096-74A5-2428-E1E1-C5057C0504AD}"/>
                  </a:ext>
                </a:extLst>
              </p:cNvPr>
              <p:cNvSpPr>
                <a:spLocks noChangeShapeType="1"/>
              </p:cNvSpPr>
              <p:nvPr/>
            </p:nvSpPr>
            <p:spPr bwMode="auto">
              <a:xfrm>
                <a:off x="6786563" y="3609975"/>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6">
                <a:extLst>
                  <a:ext uri="{FF2B5EF4-FFF2-40B4-BE49-F238E27FC236}">
                    <a16:creationId xmlns:a16="http://schemas.microsoft.com/office/drawing/2014/main" id="{34FDA1D2-44EE-9B59-8F2A-4A5D6F30DE4E}"/>
                  </a:ext>
                </a:extLst>
              </p:cNvPr>
              <p:cNvSpPr>
                <a:spLocks/>
              </p:cNvSpPr>
              <p:nvPr/>
            </p:nvSpPr>
            <p:spPr bwMode="auto">
              <a:xfrm>
                <a:off x="6764338" y="3586163"/>
                <a:ext cx="755650" cy="46038"/>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2"/>
                      <a:pt x="199" y="0"/>
                      <a:pt x="195" y="0"/>
                    </a:cubicBezTo>
                    <a:cubicBezTo>
                      <a:pt x="6" y="0"/>
                      <a:pt x="6" y="0"/>
                      <a:pt x="6" y="0"/>
                    </a:cubicBezTo>
                    <a:cubicBezTo>
                      <a:pt x="3" y="0"/>
                      <a:pt x="0" y="2"/>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7">
                <a:extLst>
                  <a:ext uri="{FF2B5EF4-FFF2-40B4-BE49-F238E27FC236}">
                    <a16:creationId xmlns:a16="http://schemas.microsoft.com/office/drawing/2014/main" id="{61DAACBF-3F76-002A-48CB-044C7113F6DC}"/>
                  </a:ext>
                </a:extLst>
              </p:cNvPr>
              <p:cNvSpPr>
                <a:spLocks/>
              </p:cNvSpPr>
              <p:nvPr/>
            </p:nvSpPr>
            <p:spPr bwMode="auto">
              <a:xfrm>
                <a:off x="6721475" y="3759200"/>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Line 28">
                <a:extLst>
                  <a:ext uri="{FF2B5EF4-FFF2-40B4-BE49-F238E27FC236}">
                    <a16:creationId xmlns:a16="http://schemas.microsoft.com/office/drawing/2014/main" id="{84A621C7-BAA2-3BFD-F6AF-9D8364511D8D}"/>
                  </a:ext>
                </a:extLst>
              </p:cNvPr>
              <p:cNvSpPr>
                <a:spLocks noChangeShapeType="1"/>
              </p:cNvSpPr>
              <p:nvPr/>
            </p:nvSpPr>
            <p:spPr bwMode="auto">
              <a:xfrm>
                <a:off x="6721475" y="3759200"/>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9">
                <a:extLst>
                  <a:ext uri="{FF2B5EF4-FFF2-40B4-BE49-F238E27FC236}">
                    <a16:creationId xmlns:a16="http://schemas.microsoft.com/office/drawing/2014/main" id="{6E7BB345-620B-76F4-746F-0B1062083C43}"/>
                  </a:ext>
                </a:extLst>
              </p:cNvPr>
              <p:cNvSpPr>
                <a:spLocks/>
              </p:cNvSpPr>
              <p:nvPr/>
            </p:nvSpPr>
            <p:spPr bwMode="auto">
              <a:xfrm>
                <a:off x="6699250" y="3736975"/>
                <a:ext cx="884238" cy="44450"/>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10"/>
                      <a:pt x="235" y="6"/>
                    </a:cubicBezTo>
                    <a:cubicBezTo>
                      <a:pt x="235" y="3"/>
                      <a:pt x="232" y="0"/>
                      <a:pt x="229"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30">
                <a:extLst>
                  <a:ext uri="{FF2B5EF4-FFF2-40B4-BE49-F238E27FC236}">
                    <a16:creationId xmlns:a16="http://schemas.microsoft.com/office/drawing/2014/main" id="{D9C8CCCF-7123-7874-2D60-95115768D4C1}"/>
                  </a:ext>
                </a:extLst>
              </p:cNvPr>
              <p:cNvSpPr>
                <a:spLocks/>
              </p:cNvSpPr>
              <p:nvPr/>
            </p:nvSpPr>
            <p:spPr bwMode="auto">
              <a:xfrm>
                <a:off x="6786563" y="3913188"/>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Line 31">
                <a:extLst>
                  <a:ext uri="{FF2B5EF4-FFF2-40B4-BE49-F238E27FC236}">
                    <a16:creationId xmlns:a16="http://schemas.microsoft.com/office/drawing/2014/main" id="{54628284-F963-AA50-B5E3-C82212A2DB18}"/>
                  </a:ext>
                </a:extLst>
              </p:cNvPr>
              <p:cNvSpPr>
                <a:spLocks noChangeShapeType="1"/>
              </p:cNvSpPr>
              <p:nvPr/>
            </p:nvSpPr>
            <p:spPr bwMode="auto">
              <a:xfrm>
                <a:off x="6786563" y="3913188"/>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2">
                <a:extLst>
                  <a:ext uri="{FF2B5EF4-FFF2-40B4-BE49-F238E27FC236}">
                    <a16:creationId xmlns:a16="http://schemas.microsoft.com/office/drawing/2014/main" id="{88E32DEB-8C12-3ADD-72E2-9741A2A56511}"/>
                  </a:ext>
                </a:extLst>
              </p:cNvPr>
              <p:cNvSpPr>
                <a:spLocks/>
              </p:cNvSpPr>
              <p:nvPr/>
            </p:nvSpPr>
            <p:spPr bwMode="auto">
              <a:xfrm>
                <a:off x="6764338" y="3890963"/>
                <a:ext cx="755650" cy="44450"/>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10"/>
                      <a:pt x="201" y="6"/>
                    </a:cubicBezTo>
                    <a:cubicBezTo>
                      <a:pt x="201" y="3"/>
                      <a:pt x="199" y="0"/>
                      <a:pt x="195"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3">
                <a:extLst>
                  <a:ext uri="{FF2B5EF4-FFF2-40B4-BE49-F238E27FC236}">
                    <a16:creationId xmlns:a16="http://schemas.microsoft.com/office/drawing/2014/main" id="{309FCE73-9DFF-A88C-0E13-91C9AFBA2EDB}"/>
                  </a:ext>
                </a:extLst>
              </p:cNvPr>
              <p:cNvSpPr>
                <a:spLocks/>
              </p:cNvSpPr>
              <p:nvPr/>
            </p:nvSpPr>
            <p:spPr bwMode="auto">
              <a:xfrm>
                <a:off x="6721475" y="4067175"/>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Line 34">
                <a:extLst>
                  <a:ext uri="{FF2B5EF4-FFF2-40B4-BE49-F238E27FC236}">
                    <a16:creationId xmlns:a16="http://schemas.microsoft.com/office/drawing/2014/main" id="{1A3A66EB-74BB-E030-7664-F42E155E2582}"/>
                  </a:ext>
                </a:extLst>
              </p:cNvPr>
              <p:cNvSpPr>
                <a:spLocks noChangeShapeType="1"/>
              </p:cNvSpPr>
              <p:nvPr/>
            </p:nvSpPr>
            <p:spPr bwMode="auto">
              <a:xfrm>
                <a:off x="6721475" y="4067175"/>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5">
                <a:extLst>
                  <a:ext uri="{FF2B5EF4-FFF2-40B4-BE49-F238E27FC236}">
                    <a16:creationId xmlns:a16="http://schemas.microsoft.com/office/drawing/2014/main" id="{841E7027-DB49-D43B-2FB4-475F53F23232}"/>
                  </a:ext>
                </a:extLst>
              </p:cNvPr>
              <p:cNvSpPr>
                <a:spLocks/>
              </p:cNvSpPr>
              <p:nvPr/>
            </p:nvSpPr>
            <p:spPr bwMode="auto">
              <a:xfrm>
                <a:off x="6699250" y="4044950"/>
                <a:ext cx="884238" cy="44450"/>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9"/>
                      <a:pt x="235" y="6"/>
                    </a:cubicBezTo>
                    <a:cubicBezTo>
                      <a:pt x="235" y="3"/>
                      <a:pt x="232" y="0"/>
                      <a:pt x="229" y="0"/>
                    </a:cubicBezTo>
                    <a:cubicBezTo>
                      <a:pt x="6" y="0"/>
                      <a:pt x="6" y="0"/>
                      <a:pt x="6" y="0"/>
                    </a:cubicBezTo>
                    <a:cubicBezTo>
                      <a:pt x="3" y="0"/>
                      <a:pt x="0" y="3"/>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6">
                <a:extLst>
                  <a:ext uri="{FF2B5EF4-FFF2-40B4-BE49-F238E27FC236}">
                    <a16:creationId xmlns:a16="http://schemas.microsoft.com/office/drawing/2014/main" id="{8F7FC41C-07B7-8F16-A34A-1105C4890DE1}"/>
                  </a:ext>
                </a:extLst>
              </p:cNvPr>
              <p:cNvSpPr>
                <a:spLocks/>
              </p:cNvSpPr>
              <p:nvPr/>
            </p:nvSpPr>
            <p:spPr bwMode="auto">
              <a:xfrm>
                <a:off x="6786563" y="4221163"/>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Line 37">
                <a:extLst>
                  <a:ext uri="{FF2B5EF4-FFF2-40B4-BE49-F238E27FC236}">
                    <a16:creationId xmlns:a16="http://schemas.microsoft.com/office/drawing/2014/main" id="{7998BFEE-C404-8FF8-3DE0-E7A168C7F1C8}"/>
                  </a:ext>
                </a:extLst>
              </p:cNvPr>
              <p:cNvSpPr>
                <a:spLocks noChangeShapeType="1"/>
              </p:cNvSpPr>
              <p:nvPr/>
            </p:nvSpPr>
            <p:spPr bwMode="auto">
              <a:xfrm>
                <a:off x="6786563" y="4221163"/>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8">
                <a:extLst>
                  <a:ext uri="{FF2B5EF4-FFF2-40B4-BE49-F238E27FC236}">
                    <a16:creationId xmlns:a16="http://schemas.microsoft.com/office/drawing/2014/main" id="{76E4E815-18AC-540C-7BDB-67F1D1838CF5}"/>
                  </a:ext>
                </a:extLst>
              </p:cNvPr>
              <p:cNvSpPr>
                <a:spLocks/>
              </p:cNvSpPr>
              <p:nvPr/>
            </p:nvSpPr>
            <p:spPr bwMode="auto">
              <a:xfrm>
                <a:off x="6764338" y="4198938"/>
                <a:ext cx="755650" cy="44450"/>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2"/>
                      <a:pt x="199" y="0"/>
                      <a:pt x="195" y="0"/>
                    </a:cubicBezTo>
                    <a:cubicBezTo>
                      <a:pt x="6" y="0"/>
                      <a:pt x="6" y="0"/>
                      <a:pt x="6" y="0"/>
                    </a:cubicBezTo>
                    <a:cubicBezTo>
                      <a:pt x="3" y="0"/>
                      <a:pt x="0" y="2"/>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9">
                <a:extLst>
                  <a:ext uri="{FF2B5EF4-FFF2-40B4-BE49-F238E27FC236}">
                    <a16:creationId xmlns:a16="http://schemas.microsoft.com/office/drawing/2014/main" id="{0CBAF944-3499-6F5C-B113-06179A2AF46D}"/>
                  </a:ext>
                </a:extLst>
              </p:cNvPr>
              <p:cNvSpPr>
                <a:spLocks/>
              </p:cNvSpPr>
              <p:nvPr/>
            </p:nvSpPr>
            <p:spPr bwMode="auto">
              <a:xfrm>
                <a:off x="6786563" y="4525963"/>
                <a:ext cx="711200" cy="0"/>
              </a:xfrm>
              <a:custGeom>
                <a:avLst/>
                <a:gdLst>
                  <a:gd name="T0" fmla="*/ 0 w 448"/>
                  <a:gd name="T1" fmla="*/ 448 w 448"/>
                  <a:gd name="T2" fmla="*/ 0 w 448"/>
                </a:gdLst>
                <a:ahLst/>
                <a:cxnLst>
                  <a:cxn ang="0">
                    <a:pos x="T0" y="0"/>
                  </a:cxn>
                  <a:cxn ang="0">
                    <a:pos x="T1" y="0"/>
                  </a:cxn>
                  <a:cxn ang="0">
                    <a:pos x="T2" y="0"/>
                  </a:cxn>
                </a:cxnLst>
                <a:rect l="0" t="0" r="r" b="b"/>
                <a:pathLst>
                  <a:path w="448">
                    <a:moveTo>
                      <a:pt x="0" y="0"/>
                    </a:moveTo>
                    <a:lnTo>
                      <a:pt x="4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Line 40">
                <a:extLst>
                  <a:ext uri="{FF2B5EF4-FFF2-40B4-BE49-F238E27FC236}">
                    <a16:creationId xmlns:a16="http://schemas.microsoft.com/office/drawing/2014/main" id="{BFACE43E-AAA7-C656-38BB-321D6AE539A7}"/>
                  </a:ext>
                </a:extLst>
              </p:cNvPr>
              <p:cNvSpPr>
                <a:spLocks noChangeShapeType="1"/>
              </p:cNvSpPr>
              <p:nvPr/>
            </p:nvSpPr>
            <p:spPr bwMode="auto">
              <a:xfrm>
                <a:off x="6786563" y="4525963"/>
                <a:ext cx="711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41">
                <a:extLst>
                  <a:ext uri="{FF2B5EF4-FFF2-40B4-BE49-F238E27FC236}">
                    <a16:creationId xmlns:a16="http://schemas.microsoft.com/office/drawing/2014/main" id="{1E913C5D-5269-8492-2EF1-50E8E421C02C}"/>
                  </a:ext>
                </a:extLst>
              </p:cNvPr>
              <p:cNvSpPr>
                <a:spLocks/>
              </p:cNvSpPr>
              <p:nvPr/>
            </p:nvSpPr>
            <p:spPr bwMode="auto">
              <a:xfrm>
                <a:off x="6764338" y="4502150"/>
                <a:ext cx="755650" cy="46038"/>
              </a:xfrm>
              <a:custGeom>
                <a:avLst/>
                <a:gdLst>
                  <a:gd name="T0" fmla="*/ 6 w 201"/>
                  <a:gd name="T1" fmla="*/ 12 h 12"/>
                  <a:gd name="T2" fmla="*/ 195 w 201"/>
                  <a:gd name="T3" fmla="*/ 12 h 12"/>
                  <a:gd name="T4" fmla="*/ 201 w 201"/>
                  <a:gd name="T5" fmla="*/ 6 h 12"/>
                  <a:gd name="T6" fmla="*/ 195 w 201"/>
                  <a:gd name="T7" fmla="*/ 0 h 12"/>
                  <a:gd name="T8" fmla="*/ 6 w 201"/>
                  <a:gd name="T9" fmla="*/ 0 h 12"/>
                  <a:gd name="T10" fmla="*/ 0 w 201"/>
                  <a:gd name="T11" fmla="*/ 6 h 12"/>
                  <a:gd name="T12" fmla="*/ 6 w 201"/>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01" h="12">
                    <a:moveTo>
                      <a:pt x="6" y="12"/>
                    </a:moveTo>
                    <a:cubicBezTo>
                      <a:pt x="195" y="12"/>
                      <a:pt x="195" y="12"/>
                      <a:pt x="195" y="12"/>
                    </a:cubicBezTo>
                    <a:cubicBezTo>
                      <a:pt x="199" y="12"/>
                      <a:pt x="201" y="9"/>
                      <a:pt x="201" y="6"/>
                    </a:cubicBezTo>
                    <a:cubicBezTo>
                      <a:pt x="201" y="3"/>
                      <a:pt x="199" y="0"/>
                      <a:pt x="195" y="0"/>
                    </a:cubicBezTo>
                    <a:cubicBezTo>
                      <a:pt x="6" y="0"/>
                      <a:pt x="6" y="0"/>
                      <a:pt x="6" y="0"/>
                    </a:cubicBezTo>
                    <a:cubicBezTo>
                      <a:pt x="3" y="0"/>
                      <a:pt x="0" y="3"/>
                      <a:pt x="0" y="6"/>
                    </a:cubicBezTo>
                    <a:cubicBezTo>
                      <a:pt x="0" y="9"/>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2">
                <a:extLst>
                  <a:ext uri="{FF2B5EF4-FFF2-40B4-BE49-F238E27FC236}">
                    <a16:creationId xmlns:a16="http://schemas.microsoft.com/office/drawing/2014/main" id="{E6628B5E-8AE1-E07A-B158-25EC70B97D96}"/>
                  </a:ext>
                </a:extLst>
              </p:cNvPr>
              <p:cNvSpPr>
                <a:spLocks/>
              </p:cNvSpPr>
              <p:nvPr/>
            </p:nvSpPr>
            <p:spPr bwMode="auto">
              <a:xfrm>
                <a:off x="6721475" y="4371975"/>
                <a:ext cx="839788" cy="0"/>
              </a:xfrm>
              <a:custGeom>
                <a:avLst/>
                <a:gdLst>
                  <a:gd name="T0" fmla="*/ 0 w 529"/>
                  <a:gd name="T1" fmla="*/ 529 w 529"/>
                  <a:gd name="T2" fmla="*/ 0 w 529"/>
                </a:gdLst>
                <a:ahLst/>
                <a:cxnLst>
                  <a:cxn ang="0">
                    <a:pos x="T0" y="0"/>
                  </a:cxn>
                  <a:cxn ang="0">
                    <a:pos x="T1" y="0"/>
                  </a:cxn>
                  <a:cxn ang="0">
                    <a:pos x="T2" y="0"/>
                  </a:cxn>
                </a:cxnLst>
                <a:rect l="0" t="0" r="r" b="b"/>
                <a:pathLst>
                  <a:path w="529">
                    <a:moveTo>
                      <a:pt x="0" y="0"/>
                    </a:moveTo>
                    <a:lnTo>
                      <a:pt x="5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Line 43">
                <a:extLst>
                  <a:ext uri="{FF2B5EF4-FFF2-40B4-BE49-F238E27FC236}">
                    <a16:creationId xmlns:a16="http://schemas.microsoft.com/office/drawing/2014/main" id="{DFE55554-A1DA-A5F9-65A6-D8CD4C7AB6B6}"/>
                  </a:ext>
                </a:extLst>
              </p:cNvPr>
              <p:cNvSpPr>
                <a:spLocks noChangeShapeType="1"/>
              </p:cNvSpPr>
              <p:nvPr/>
            </p:nvSpPr>
            <p:spPr bwMode="auto">
              <a:xfrm>
                <a:off x="6721475" y="4371975"/>
                <a:ext cx="83978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4">
                <a:extLst>
                  <a:ext uri="{FF2B5EF4-FFF2-40B4-BE49-F238E27FC236}">
                    <a16:creationId xmlns:a16="http://schemas.microsoft.com/office/drawing/2014/main" id="{EAA50BB9-659E-9326-3023-1AD28917452B}"/>
                  </a:ext>
                </a:extLst>
              </p:cNvPr>
              <p:cNvSpPr>
                <a:spLocks/>
              </p:cNvSpPr>
              <p:nvPr/>
            </p:nvSpPr>
            <p:spPr bwMode="auto">
              <a:xfrm>
                <a:off x="6699250" y="4348163"/>
                <a:ext cx="884238" cy="46038"/>
              </a:xfrm>
              <a:custGeom>
                <a:avLst/>
                <a:gdLst>
                  <a:gd name="T0" fmla="*/ 6 w 235"/>
                  <a:gd name="T1" fmla="*/ 12 h 12"/>
                  <a:gd name="T2" fmla="*/ 229 w 235"/>
                  <a:gd name="T3" fmla="*/ 12 h 12"/>
                  <a:gd name="T4" fmla="*/ 235 w 235"/>
                  <a:gd name="T5" fmla="*/ 6 h 12"/>
                  <a:gd name="T6" fmla="*/ 229 w 235"/>
                  <a:gd name="T7" fmla="*/ 0 h 12"/>
                  <a:gd name="T8" fmla="*/ 6 w 235"/>
                  <a:gd name="T9" fmla="*/ 0 h 12"/>
                  <a:gd name="T10" fmla="*/ 0 w 235"/>
                  <a:gd name="T11" fmla="*/ 6 h 12"/>
                  <a:gd name="T12" fmla="*/ 6 w 23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5" h="12">
                    <a:moveTo>
                      <a:pt x="6" y="12"/>
                    </a:moveTo>
                    <a:cubicBezTo>
                      <a:pt x="229" y="12"/>
                      <a:pt x="229" y="12"/>
                      <a:pt x="229" y="12"/>
                    </a:cubicBezTo>
                    <a:cubicBezTo>
                      <a:pt x="232" y="12"/>
                      <a:pt x="235" y="10"/>
                      <a:pt x="235" y="6"/>
                    </a:cubicBezTo>
                    <a:cubicBezTo>
                      <a:pt x="235" y="3"/>
                      <a:pt x="232" y="0"/>
                      <a:pt x="229" y="0"/>
                    </a:cubicBezTo>
                    <a:cubicBezTo>
                      <a:pt x="6" y="0"/>
                      <a:pt x="6" y="0"/>
                      <a:pt x="6" y="0"/>
                    </a:cubicBezTo>
                    <a:cubicBezTo>
                      <a:pt x="3" y="0"/>
                      <a:pt x="0" y="3"/>
                      <a:pt x="0" y="6"/>
                    </a:cubicBezTo>
                    <a:cubicBezTo>
                      <a:pt x="0" y="10"/>
                      <a:pt x="3" y="12"/>
                      <a:pt x="6"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5">
                <a:extLst>
                  <a:ext uri="{FF2B5EF4-FFF2-40B4-BE49-F238E27FC236}">
                    <a16:creationId xmlns:a16="http://schemas.microsoft.com/office/drawing/2014/main" id="{29F4C737-CFAE-05B7-42BE-DAA455086843}"/>
                  </a:ext>
                </a:extLst>
              </p:cNvPr>
              <p:cNvSpPr>
                <a:spLocks/>
              </p:cNvSpPr>
              <p:nvPr/>
            </p:nvSpPr>
            <p:spPr bwMode="auto">
              <a:xfrm>
                <a:off x="6838950" y="3200400"/>
                <a:ext cx="604838" cy="184150"/>
              </a:xfrm>
              <a:custGeom>
                <a:avLst/>
                <a:gdLst>
                  <a:gd name="T0" fmla="*/ 161 w 161"/>
                  <a:gd name="T1" fmla="*/ 36 h 49"/>
                  <a:gd name="T2" fmla="*/ 126 w 161"/>
                  <a:gd name="T3" fmla="*/ 0 h 49"/>
                  <a:gd name="T4" fmla="*/ 36 w 161"/>
                  <a:gd name="T5" fmla="*/ 0 h 49"/>
                  <a:gd name="T6" fmla="*/ 0 w 161"/>
                  <a:gd name="T7" fmla="*/ 36 h 49"/>
                  <a:gd name="T8" fmla="*/ 0 w 161"/>
                  <a:gd name="T9" fmla="*/ 36 h 49"/>
                  <a:gd name="T10" fmla="*/ 13 w 161"/>
                  <a:gd name="T11" fmla="*/ 49 h 49"/>
                  <a:gd name="T12" fmla="*/ 148 w 161"/>
                  <a:gd name="T13" fmla="*/ 49 h 49"/>
                  <a:gd name="T14" fmla="*/ 161 w 161"/>
                  <a:gd name="T15" fmla="*/ 36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49">
                    <a:moveTo>
                      <a:pt x="161" y="36"/>
                    </a:moveTo>
                    <a:cubicBezTo>
                      <a:pt x="161" y="16"/>
                      <a:pt x="146" y="0"/>
                      <a:pt x="126" y="0"/>
                    </a:cubicBezTo>
                    <a:cubicBezTo>
                      <a:pt x="36" y="0"/>
                      <a:pt x="36" y="0"/>
                      <a:pt x="36" y="0"/>
                    </a:cubicBezTo>
                    <a:cubicBezTo>
                      <a:pt x="16" y="0"/>
                      <a:pt x="0" y="16"/>
                      <a:pt x="0" y="36"/>
                    </a:cubicBezTo>
                    <a:cubicBezTo>
                      <a:pt x="0" y="36"/>
                      <a:pt x="0" y="36"/>
                      <a:pt x="0" y="36"/>
                    </a:cubicBezTo>
                    <a:cubicBezTo>
                      <a:pt x="0" y="43"/>
                      <a:pt x="6" y="49"/>
                      <a:pt x="13" y="49"/>
                    </a:cubicBezTo>
                    <a:cubicBezTo>
                      <a:pt x="148" y="49"/>
                      <a:pt x="148" y="49"/>
                      <a:pt x="148" y="49"/>
                    </a:cubicBezTo>
                    <a:cubicBezTo>
                      <a:pt x="155" y="49"/>
                      <a:pt x="161" y="43"/>
                      <a:pt x="161" y="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46">
                <a:extLst>
                  <a:ext uri="{FF2B5EF4-FFF2-40B4-BE49-F238E27FC236}">
                    <a16:creationId xmlns:a16="http://schemas.microsoft.com/office/drawing/2014/main" id="{AB37804C-DD92-1822-74E9-2D4060C9716D}"/>
                  </a:ext>
                </a:extLst>
              </p:cNvPr>
              <p:cNvSpPr>
                <a:spLocks noEditPoints="1"/>
              </p:cNvSpPr>
              <p:nvPr/>
            </p:nvSpPr>
            <p:spPr bwMode="auto">
              <a:xfrm>
                <a:off x="6989763" y="3016250"/>
                <a:ext cx="304800" cy="303213"/>
              </a:xfrm>
              <a:custGeom>
                <a:avLst/>
                <a:gdLst>
                  <a:gd name="T0" fmla="*/ 41 w 81"/>
                  <a:gd name="T1" fmla="*/ 0 h 81"/>
                  <a:gd name="T2" fmla="*/ 0 w 81"/>
                  <a:gd name="T3" fmla="*/ 40 h 81"/>
                  <a:gd name="T4" fmla="*/ 41 w 81"/>
                  <a:gd name="T5" fmla="*/ 81 h 81"/>
                  <a:gd name="T6" fmla="*/ 81 w 81"/>
                  <a:gd name="T7" fmla="*/ 40 h 81"/>
                  <a:gd name="T8" fmla="*/ 41 w 81"/>
                  <a:gd name="T9" fmla="*/ 0 h 81"/>
                  <a:gd name="T10" fmla="*/ 41 w 81"/>
                  <a:gd name="T11" fmla="*/ 69 h 81"/>
                  <a:gd name="T12" fmla="*/ 12 w 81"/>
                  <a:gd name="T13" fmla="*/ 40 h 81"/>
                  <a:gd name="T14" fmla="*/ 41 w 81"/>
                  <a:gd name="T15" fmla="*/ 12 h 81"/>
                  <a:gd name="T16" fmla="*/ 69 w 81"/>
                  <a:gd name="T17" fmla="*/ 40 h 81"/>
                  <a:gd name="T18" fmla="*/ 41 w 81"/>
                  <a:gd name="T19"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1" y="0"/>
                    </a:moveTo>
                    <a:cubicBezTo>
                      <a:pt x="18" y="0"/>
                      <a:pt x="0" y="18"/>
                      <a:pt x="0" y="40"/>
                    </a:cubicBezTo>
                    <a:cubicBezTo>
                      <a:pt x="0" y="63"/>
                      <a:pt x="18" y="81"/>
                      <a:pt x="41" y="81"/>
                    </a:cubicBezTo>
                    <a:cubicBezTo>
                      <a:pt x="63" y="81"/>
                      <a:pt x="81" y="63"/>
                      <a:pt x="81" y="40"/>
                    </a:cubicBezTo>
                    <a:cubicBezTo>
                      <a:pt x="81" y="18"/>
                      <a:pt x="63" y="0"/>
                      <a:pt x="41" y="0"/>
                    </a:cubicBezTo>
                    <a:close/>
                    <a:moveTo>
                      <a:pt x="41" y="69"/>
                    </a:moveTo>
                    <a:cubicBezTo>
                      <a:pt x="25" y="69"/>
                      <a:pt x="12" y="56"/>
                      <a:pt x="12" y="40"/>
                    </a:cubicBezTo>
                    <a:cubicBezTo>
                      <a:pt x="12" y="24"/>
                      <a:pt x="25" y="12"/>
                      <a:pt x="41" y="12"/>
                    </a:cubicBezTo>
                    <a:cubicBezTo>
                      <a:pt x="56" y="12"/>
                      <a:pt x="69" y="24"/>
                      <a:pt x="69" y="40"/>
                    </a:cubicBezTo>
                    <a:cubicBezTo>
                      <a:pt x="69" y="56"/>
                      <a:pt x="56" y="69"/>
                      <a:pt x="41" y="6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 name="Freeform: Shape 157">
              <a:extLst>
                <a:ext uri="{FF2B5EF4-FFF2-40B4-BE49-F238E27FC236}">
                  <a16:creationId xmlns:a16="http://schemas.microsoft.com/office/drawing/2014/main" id="{01B08363-4111-7DDD-5F81-E043A9FD5B88}"/>
                </a:ext>
              </a:extLst>
            </p:cNvPr>
            <p:cNvSpPr/>
            <p:nvPr/>
          </p:nvSpPr>
          <p:spPr>
            <a:xfrm rot="2717603">
              <a:off x="-173015" y="4960000"/>
              <a:ext cx="751360" cy="834887"/>
            </a:xfrm>
            <a:custGeom>
              <a:avLst/>
              <a:gdLst>
                <a:gd name="connsiteX0" fmla="*/ 184970 w 751360"/>
                <a:gd name="connsiteY0" fmla="*/ 3969 h 834887"/>
                <a:gd name="connsiteX1" fmla="*/ 218776 w 751360"/>
                <a:gd name="connsiteY1" fmla="*/ 9240 h 834887"/>
                <a:gd name="connsiteX2" fmla="*/ 474653 w 751360"/>
                <a:gd name="connsiteY2" fmla="*/ 128216 h 834887"/>
                <a:gd name="connsiteX3" fmla="*/ 680823 w 751360"/>
                <a:gd name="connsiteY3" fmla="*/ 223558 h 834887"/>
                <a:gd name="connsiteX4" fmla="*/ 701195 w 751360"/>
                <a:gd name="connsiteY4" fmla="*/ 239449 h 834887"/>
                <a:gd name="connsiteX5" fmla="*/ 737865 w 751360"/>
                <a:gd name="connsiteY5" fmla="*/ 255339 h 834887"/>
                <a:gd name="connsiteX6" fmla="*/ 746829 w 751360"/>
                <a:gd name="connsiteY6" fmla="*/ 282230 h 834887"/>
                <a:gd name="connsiteX7" fmla="*/ 562663 w 751360"/>
                <a:gd name="connsiteY7" fmla="*/ 670937 h 834887"/>
                <a:gd name="connsiteX8" fmla="*/ 485328 w 751360"/>
                <a:gd name="connsiteY8" fmla="*/ 834887 h 834887"/>
                <a:gd name="connsiteX9" fmla="*/ 0 w 751360"/>
                <a:gd name="connsiteY9" fmla="*/ 354504 h 834887"/>
                <a:gd name="connsiteX10" fmla="*/ 101839 w 751360"/>
                <a:gd name="connsiteY10" fmla="*/ 158774 h 834887"/>
                <a:gd name="connsiteX11" fmla="*/ 176401 w 751360"/>
                <a:gd name="connsiteY11" fmla="*/ 14130 h 834887"/>
                <a:gd name="connsiteX12" fmla="*/ 184970 w 751360"/>
                <a:gd name="connsiteY12" fmla="*/ 3969 h 83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1360" h="834887">
                  <a:moveTo>
                    <a:pt x="184970" y="3969"/>
                  </a:moveTo>
                  <a:cubicBezTo>
                    <a:pt x="192343" y="-2983"/>
                    <a:pt x="197996" y="-539"/>
                    <a:pt x="218776" y="9240"/>
                  </a:cubicBezTo>
                  <a:lnTo>
                    <a:pt x="474653" y="128216"/>
                  </a:lnTo>
                  <a:lnTo>
                    <a:pt x="680823" y="223558"/>
                  </a:lnTo>
                  <a:cubicBezTo>
                    <a:pt x="689379" y="227225"/>
                    <a:pt x="698343" y="229670"/>
                    <a:pt x="701195" y="239449"/>
                  </a:cubicBezTo>
                  <a:cubicBezTo>
                    <a:pt x="713419" y="244745"/>
                    <a:pt x="725234" y="251265"/>
                    <a:pt x="737865" y="255339"/>
                  </a:cubicBezTo>
                  <a:cubicBezTo>
                    <a:pt x="754163" y="260636"/>
                    <a:pt x="753756" y="268377"/>
                    <a:pt x="746829" y="282230"/>
                  </a:cubicBezTo>
                  <a:cubicBezTo>
                    <a:pt x="684896" y="411799"/>
                    <a:pt x="623780" y="541368"/>
                    <a:pt x="562663" y="670937"/>
                  </a:cubicBezTo>
                  <a:lnTo>
                    <a:pt x="485328" y="834887"/>
                  </a:lnTo>
                  <a:lnTo>
                    <a:pt x="0" y="354504"/>
                  </a:lnTo>
                  <a:lnTo>
                    <a:pt x="101839" y="158774"/>
                  </a:lnTo>
                  <a:cubicBezTo>
                    <a:pt x="127100" y="110694"/>
                    <a:pt x="152361" y="62616"/>
                    <a:pt x="176401" y="14130"/>
                  </a:cubicBezTo>
                  <a:cubicBezTo>
                    <a:pt x="179864" y="9648"/>
                    <a:pt x="182513" y="6286"/>
                    <a:pt x="184970" y="3969"/>
                  </a:cubicBezTo>
                  <a:close/>
                </a:path>
              </a:pathLst>
            </a:custGeom>
            <a:solidFill>
              <a:schemeClr val="bg1"/>
            </a:solidFill>
            <a:ln w="4251" cap="flat">
              <a:noFill/>
              <a:prstDash val="solid"/>
              <a:miter/>
            </a:ln>
          </p:spPr>
          <p:txBody>
            <a:bodyPr wrap="square" rtlCol="0" anchor="ctr">
              <a:noAutofit/>
            </a:bodyPr>
            <a:lstStyle/>
            <a:p>
              <a:endParaRPr lang="en-US" dirty="0"/>
            </a:p>
          </p:txBody>
        </p:sp>
        <p:sp>
          <p:nvSpPr>
            <p:cNvPr id="12" name="Freeform: Shape 147">
              <a:extLst>
                <a:ext uri="{FF2B5EF4-FFF2-40B4-BE49-F238E27FC236}">
                  <a16:creationId xmlns:a16="http://schemas.microsoft.com/office/drawing/2014/main" id="{06AE62ED-ACCD-09DC-A103-485D8EBF20F2}"/>
                </a:ext>
              </a:extLst>
            </p:cNvPr>
            <p:cNvSpPr/>
            <p:nvPr/>
          </p:nvSpPr>
          <p:spPr>
            <a:xfrm rot="578905">
              <a:off x="1255322" y="5572258"/>
              <a:ext cx="1098009" cy="279768"/>
            </a:xfrm>
            <a:custGeom>
              <a:avLst/>
              <a:gdLst>
                <a:gd name="connsiteX0" fmla="*/ 58249 w 1098009"/>
                <a:gd name="connsiteY0" fmla="*/ 232663 h 279768"/>
                <a:gd name="connsiteX1" fmla="*/ 125616 w 1098009"/>
                <a:gd name="connsiteY1" fmla="*/ 279768 h 279768"/>
                <a:gd name="connsiteX2" fmla="*/ 0 w 1098009"/>
                <a:gd name="connsiteY2" fmla="*/ 268625 h 279768"/>
                <a:gd name="connsiteX3" fmla="*/ 58249 w 1098009"/>
                <a:gd name="connsiteY3" fmla="*/ 232663 h 279768"/>
                <a:gd name="connsiteX4" fmla="*/ 1066212 w 1098009"/>
                <a:gd name="connsiteY4" fmla="*/ 1186 h 279768"/>
                <a:gd name="connsiteX5" fmla="*/ 1083940 w 1098009"/>
                <a:gd name="connsiteY5" fmla="*/ 11822 h 279768"/>
                <a:gd name="connsiteX6" fmla="*/ 1097110 w 1098009"/>
                <a:gd name="connsiteY6" fmla="*/ 72604 h 279768"/>
                <a:gd name="connsiteX7" fmla="*/ 1087992 w 1098009"/>
                <a:gd name="connsiteY7" fmla="*/ 86280 h 279768"/>
                <a:gd name="connsiteX8" fmla="*/ 348989 w 1098009"/>
                <a:gd name="connsiteY8" fmla="*/ 236208 h 279768"/>
                <a:gd name="connsiteX9" fmla="*/ 317079 w 1098009"/>
                <a:gd name="connsiteY9" fmla="*/ 228104 h 279768"/>
                <a:gd name="connsiteX10" fmla="*/ 248699 w 1098009"/>
                <a:gd name="connsiteY10" fmla="*/ 165296 h 279768"/>
                <a:gd name="connsiteX11" fmla="*/ 1066212 w 1098009"/>
                <a:gd name="connsiteY11" fmla="*/ 1186 h 2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8009" h="279768">
                  <a:moveTo>
                    <a:pt x="58249" y="232663"/>
                  </a:moveTo>
                  <a:cubicBezTo>
                    <a:pt x="82562" y="245832"/>
                    <a:pt x="103836" y="263560"/>
                    <a:pt x="125616" y="279768"/>
                  </a:cubicBezTo>
                  <a:cubicBezTo>
                    <a:pt x="85094" y="276223"/>
                    <a:pt x="44573" y="272677"/>
                    <a:pt x="0" y="268625"/>
                  </a:cubicBezTo>
                  <a:cubicBezTo>
                    <a:pt x="20767" y="255456"/>
                    <a:pt x="39508" y="243806"/>
                    <a:pt x="58249" y="232663"/>
                  </a:cubicBezTo>
                  <a:close/>
                  <a:moveTo>
                    <a:pt x="1066212" y="1186"/>
                  </a:moveTo>
                  <a:cubicBezTo>
                    <a:pt x="1075836" y="-841"/>
                    <a:pt x="1081914" y="-1854"/>
                    <a:pt x="1083940" y="11822"/>
                  </a:cubicBezTo>
                  <a:cubicBezTo>
                    <a:pt x="1086473" y="32083"/>
                    <a:pt x="1091538" y="52850"/>
                    <a:pt x="1097110" y="72604"/>
                  </a:cubicBezTo>
                  <a:cubicBezTo>
                    <a:pt x="1100149" y="83241"/>
                    <a:pt x="1095084" y="84760"/>
                    <a:pt x="1087992" y="86280"/>
                  </a:cubicBezTo>
                  <a:cubicBezTo>
                    <a:pt x="1075836" y="88812"/>
                    <a:pt x="381406" y="229117"/>
                    <a:pt x="348989" y="236208"/>
                  </a:cubicBezTo>
                  <a:cubicBezTo>
                    <a:pt x="336832" y="238740"/>
                    <a:pt x="327208" y="238234"/>
                    <a:pt x="317079" y="228104"/>
                  </a:cubicBezTo>
                  <a:cubicBezTo>
                    <a:pt x="296311" y="206830"/>
                    <a:pt x="273518" y="187583"/>
                    <a:pt x="248699" y="165296"/>
                  </a:cubicBezTo>
                  <a:cubicBezTo>
                    <a:pt x="278583" y="159724"/>
                    <a:pt x="1046458" y="5238"/>
                    <a:pt x="1066212" y="1186"/>
                  </a:cubicBezTo>
                  <a:close/>
                </a:path>
              </a:pathLst>
            </a:custGeom>
            <a:solidFill>
              <a:schemeClr val="accent1"/>
            </a:solidFill>
            <a:ln w="9525" cap="flat">
              <a:noFill/>
              <a:prstDash val="solid"/>
              <a:miter/>
            </a:ln>
          </p:spPr>
          <p:txBody>
            <a:bodyPr wrap="square" rtlCol="0" anchor="ctr">
              <a:noAutofit/>
            </a:bodyPr>
            <a:lstStyle/>
            <a:p>
              <a:endParaRPr lang="en-US"/>
            </a:p>
          </p:txBody>
        </p:sp>
        <p:sp>
          <p:nvSpPr>
            <p:cNvPr id="13" name="Freeform: Shape 196">
              <a:extLst>
                <a:ext uri="{FF2B5EF4-FFF2-40B4-BE49-F238E27FC236}">
                  <a16:creationId xmlns:a16="http://schemas.microsoft.com/office/drawing/2014/main" id="{C6FC8096-55C0-57E5-A8E4-A16A66F987C5}"/>
                </a:ext>
              </a:extLst>
            </p:cNvPr>
            <p:cNvSpPr/>
            <p:nvPr/>
          </p:nvSpPr>
          <p:spPr>
            <a:xfrm rot="578905">
              <a:off x="327149" y="4514057"/>
              <a:ext cx="2328005" cy="1837744"/>
            </a:xfrm>
            <a:custGeom>
              <a:avLst/>
              <a:gdLst>
                <a:gd name="connsiteX0" fmla="*/ 1352938 w 2328005"/>
                <a:gd name="connsiteY0" fmla="*/ 868370 h 1837744"/>
                <a:gd name="connsiteX1" fmla="*/ 1475452 w 2328005"/>
                <a:gd name="connsiteY1" fmla="*/ 875207 h 1837744"/>
                <a:gd name="connsiteX2" fmla="*/ 1492673 w 2328005"/>
                <a:gd name="connsiteY2" fmla="*/ 879766 h 1837744"/>
                <a:gd name="connsiteX3" fmla="*/ 1564091 w 2328005"/>
                <a:gd name="connsiteY3" fmla="*/ 901040 h 1837744"/>
                <a:gd name="connsiteX4" fmla="*/ 1586885 w 2328005"/>
                <a:gd name="connsiteY4" fmla="*/ 904078 h 1837744"/>
                <a:gd name="connsiteX5" fmla="*/ 1724656 w 2328005"/>
                <a:gd name="connsiteY5" fmla="*/ 886857 h 1837744"/>
                <a:gd name="connsiteX6" fmla="*/ 1822413 w 2328005"/>
                <a:gd name="connsiteY6" fmla="*/ 889389 h 1837744"/>
                <a:gd name="connsiteX7" fmla="*/ 1886234 w 2328005"/>
                <a:gd name="connsiteY7" fmla="*/ 930924 h 1837744"/>
                <a:gd name="connsiteX8" fmla="*/ 1917132 w 2328005"/>
                <a:gd name="connsiteY8" fmla="*/ 951691 h 1837744"/>
                <a:gd name="connsiteX9" fmla="*/ 1962718 w 2328005"/>
                <a:gd name="connsiteY9" fmla="*/ 983601 h 1837744"/>
                <a:gd name="connsiteX10" fmla="*/ 1987537 w 2328005"/>
                <a:gd name="connsiteY10" fmla="*/ 1011459 h 1837744"/>
                <a:gd name="connsiteX11" fmla="*/ 1251066 w 2328005"/>
                <a:gd name="connsiteY11" fmla="*/ 1165945 h 1837744"/>
                <a:gd name="connsiteX12" fmla="*/ 1248027 w 2328005"/>
                <a:gd name="connsiteY12" fmla="*/ 1175569 h 1837744"/>
                <a:gd name="connsiteX13" fmla="*/ 1308302 w 2328005"/>
                <a:gd name="connsiteY13" fmla="*/ 1228753 h 1837744"/>
                <a:gd name="connsiteX14" fmla="*/ 1334134 w 2328005"/>
                <a:gd name="connsiteY14" fmla="*/ 1229260 h 1837744"/>
                <a:gd name="connsiteX15" fmla="*/ 2030591 w 2328005"/>
                <a:gd name="connsiteY15" fmla="*/ 1090982 h 1837744"/>
                <a:gd name="connsiteX16" fmla="*/ 2054903 w 2328005"/>
                <a:gd name="connsiteY16" fmla="*/ 1123398 h 1837744"/>
                <a:gd name="connsiteX17" fmla="*/ 2328005 w 2328005"/>
                <a:gd name="connsiteY17" fmla="*/ 1509212 h 1837744"/>
                <a:gd name="connsiteX18" fmla="*/ 1890846 w 2328005"/>
                <a:gd name="connsiteY18" fmla="*/ 1837539 h 1837744"/>
                <a:gd name="connsiteX19" fmla="*/ 1695475 w 2328005"/>
                <a:gd name="connsiteY19" fmla="*/ 1616268 h 1837744"/>
                <a:gd name="connsiteX20" fmla="*/ 1461234 w 2328005"/>
                <a:gd name="connsiteY20" fmla="*/ 1539142 h 1837744"/>
                <a:gd name="connsiteX21" fmla="*/ 1230805 w 2328005"/>
                <a:gd name="connsiteY21" fmla="*/ 1421228 h 1837744"/>
                <a:gd name="connsiteX22" fmla="*/ 1137607 w 2328005"/>
                <a:gd name="connsiteY22" fmla="*/ 1336641 h 1837744"/>
                <a:gd name="connsiteX23" fmla="*/ 1105190 w 2328005"/>
                <a:gd name="connsiteY23" fmla="*/ 1279912 h 1837744"/>
                <a:gd name="connsiteX24" fmla="*/ 1037823 w 2328005"/>
                <a:gd name="connsiteY24" fmla="*/ 1232806 h 1837744"/>
                <a:gd name="connsiteX25" fmla="*/ 1012498 w 2328005"/>
                <a:gd name="connsiteY25" fmla="*/ 1191271 h 1837744"/>
                <a:gd name="connsiteX26" fmla="*/ 1075812 w 2328005"/>
                <a:gd name="connsiteY26" fmla="*/ 1123398 h 1837744"/>
                <a:gd name="connsiteX27" fmla="*/ 1122917 w 2328005"/>
                <a:gd name="connsiteY27" fmla="*/ 1098073 h 1837744"/>
                <a:gd name="connsiteX28" fmla="*/ 1244988 w 2328005"/>
                <a:gd name="connsiteY28" fmla="*/ 938521 h 1837744"/>
                <a:gd name="connsiteX29" fmla="*/ 1313367 w 2328005"/>
                <a:gd name="connsiteY29" fmla="*/ 884831 h 1837744"/>
                <a:gd name="connsiteX30" fmla="*/ 1352938 w 2328005"/>
                <a:gd name="connsiteY30" fmla="*/ 868370 h 1837744"/>
                <a:gd name="connsiteX31" fmla="*/ 624850 w 2328005"/>
                <a:gd name="connsiteY31" fmla="*/ 11 h 1837744"/>
                <a:gd name="connsiteX32" fmla="*/ 651531 w 2328005"/>
                <a:gd name="connsiteY32" fmla="*/ 10872 h 1837744"/>
                <a:gd name="connsiteX33" fmla="*/ 653875 w 2328005"/>
                <a:gd name="connsiteY33" fmla="*/ 74725 h 1837744"/>
                <a:gd name="connsiteX34" fmla="*/ 608687 w 2328005"/>
                <a:gd name="connsiteY34" fmla="*/ 126552 h 1837744"/>
                <a:gd name="connsiteX35" fmla="*/ 694621 w 2328005"/>
                <a:gd name="connsiteY35" fmla="*/ 93416 h 1837744"/>
                <a:gd name="connsiteX36" fmla="*/ 815750 w 2328005"/>
                <a:gd name="connsiteY36" fmla="*/ 59445 h 1837744"/>
                <a:gd name="connsiteX37" fmla="*/ 866339 w 2328005"/>
                <a:gd name="connsiteY37" fmla="*/ 58118 h 1837744"/>
                <a:gd name="connsiteX38" fmla="*/ 895795 w 2328005"/>
                <a:gd name="connsiteY38" fmla="*/ 135900 h 1837744"/>
                <a:gd name="connsiteX39" fmla="*/ 972751 w 2328005"/>
                <a:gd name="connsiteY39" fmla="*/ 117382 h 1837744"/>
                <a:gd name="connsiteX40" fmla="*/ 1013012 w 2328005"/>
                <a:gd name="connsiteY40" fmla="*/ 117174 h 1837744"/>
                <a:gd name="connsiteX41" fmla="*/ 1045375 w 2328005"/>
                <a:gd name="connsiteY41" fmla="*/ 186008 h 1837744"/>
                <a:gd name="connsiteX42" fmla="*/ 994321 w 2328005"/>
                <a:gd name="connsiteY42" fmla="*/ 234130 h 1837744"/>
                <a:gd name="connsiteX43" fmla="*/ 850090 w 2328005"/>
                <a:gd name="connsiteY43" fmla="*/ 312201 h 1837744"/>
                <a:gd name="connsiteX44" fmla="*/ 675866 w 2328005"/>
                <a:gd name="connsiteY44" fmla="*/ 497120 h 1837744"/>
                <a:gd name="connsiteX45" fmla="*/ 655208 w 2328005"/>
                <a:gd name="connsiteY45" fmla="*/ 525927 h 1837744"/>
                <a:gd name="connsiteX46" fmla="*/ 865231 w 2328005"/>
                <a:gd name="connsiteY46" fmla="*/ 421832 h 1837744"/>
                <a:gd name="connsiteX47" fmla="*/ 1021286 w 2328005"/>
                <a:gd name="connsiteY47" fmla="*/ 302101 h 1837744"/>
                <a:gd name="connsiteX48" fmla="*/ 1077606 w 2328005"/>
                <a:gd name="connsiteY48" fmla="*/ 275304 h 1837744"/>
                <a:gd name="connsiteX49" fmla="*/ 1135640 w 2328005"/>
                <a:gd name="connsiteY49" fmla="*/ 294358 h 1837744"/>
                <a:gd name="connsiteX50" fmla="*/ 1128862 w 2328005"/>
                <a:gd name="connsiteY50" fmla="*/ 347158 h 1837744"/>
                <a:gd name="connsiteX51" fmla="*/ 1028813 w 2328005"/>
                <a:gd name="connsiteY51" fmla="*/ 455910 h 1837744"/>
                <a:gd name="connsiteX52" fmla="*/ 800327 w 2328005"/>
                <a:gd name="connsiteY52" fmla="*/ 657068 h 1837744"/>
                <a:gd name="connsiteX53" fmla="*/ 576118 w 2328005"/>
                <a:gd name="connsiteY53" fmla="*/ 875332 h 1837744"/>
                <a:gd name="connsiteX54" fmla="*/ 571369 w 2328005"/>
                <a:gd name="connsiteY54" fmla="*/ 881954 h 1837744"/>
                <a:gd name="connsiteX55" fmla="*/ 583741 w 2328005"/>
                <a:gd name="connsiteY55" fmla="*/ 877289 h 1837744"/>
                <a:gd name="connsiteX56" fmla="*/ 826112 w 2328005"/>
                <a:gd name="connsiteY56" fmla="*/ 723190 h 1837744"/>
                <a:gd name="connsiteX57" fmla="*/ 977646 w 2328005"/>
                <a:gd name="connsiteY57" fmla="*/ 716038 h 1837744"/>
                <a:gd name="connsiteX58" fmla="*/ 1017891 w 2328005"/>
                <a:gd name="connsiteY58" fmla="*/ 749411 h 1837744"/>
                <a:gd name="connsiteX59" fmla="*/ 1013203 w 2328005"/>
                <a:gd name="connsiteY59" fmla="*/ 774126 h 1837744"/>
                <a:gd name="connsiteX60" fmla="*/ 737147 w 2328005"/>
                <a:gd name="connsiteY60" fmla="*/ 957718 h 1837744"/>
                <a:gd name="connsiteX61" fmla="*/ 480939 w 2328005"/>
                <a:gd name="connsiteY61" fmla="*/ 1089859 h 1837744"/>
                <a:gd name="connsiteX62" fmla="*/ 396830 w 2328005"/>
                <a:gd name="connsiteY62" fmla="*/ 1109264 h 1837744"/>
                <a:gd name="connsiteX63" fmla="*/ 287055 w 2328005"/>
                <a:gd name="connsiteY63" fmla="*/ 1125305 h 1837744"/>
                <a:gd name="connsiteX64" fmla="*/ 261671 w 2328005"/>
                <a:gd name="connsiteY64" fmla="*/ 1123646 h 1837744"/>
                <a:gd name="connsiteX65" fmla="*/ 10194 w 2328005"/>
                <a:gd name="connsiteY65" fmla="*/ 676571 h 1837744"/>
                <a:gd name="connsiteX66" fmla="*/ 0 w 2328005"/>
                <a:gd name="connsiteY66" fmla="*/ 657227 h 1837744"/>
                <a:gd name="connsiteX67" fmla="*/ 241867 w 2328005"/>
                <a:gd name="connsiteY67" fmla="*/ 342324 h 1837744"/>
                <a:gd name="connsiteX68" fmla="*/ 494032 w 2328005"/>
                <a:gd name="connsiteY68" fmla="*/ 66894 h 1837744"/>
                <a:gd name="connsiteX69" fmla="*/ 596077 w 2328005"/>
                <a:gd name="connsiteY69" fmla="*/ 5700 h 1837744"/>
                <a:gd name="connsiteX70" fmla="*/ 624850 w 2328005"/>
                <a:gd name="connsiteY70" fmla="*/ 11 h 183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28005" h="1837744">
                  <a:moveTo>
                    <a:pt x="1352938" y="868370"/>
                  </a:moveTo>
                  <a:cubicBezTo>
                    <a:pt x="1392921" y="857827"/>
                    <a:pt x="1434044" y="863810"/>
                    <a:pt x="1475452" y="875207"/>
                  </a:cubicBezTo>
                  <a:lnTo>
                    <a:pt x="1492673" y="879766"/>
                  </a:lnTo>
                  <a:cubicBezTo>
                    <a:pt x="1517492" y="882805"/>
                    <a:pt x="1541298" y="890909"/>
                    <a:pt x="1564091" y="901040"/>
                  </a:cubicBezTo>
                  <a:cubicBezTo>
                    <a:pt x="1571689" y="904079"/>
                    <a:pt x="1578780" y="905092"/>
                    <a:pt x="1586885" y="904078"/>
                  </a:cubicBezTo>
                  <a:cubicBezTo>
                    <a:pt x="1632470" y="896987"/>
                    <a:pt x="1678563" y="890402"/>
                    <a:pt x="1724656" y="886857"/>
                  </a:cubicBezTo>
                  <a:cubicBezTo>
                    <a:pt x="1757580" y="884324"/>
                    <a:pt x="1789997" y="882805"/>
                    <a:pt x="1822413" y="889389"/>
                  </a:cubicBezTo>
                  <a:cubicBezTo>
                    <a:pt x="1848752" y="894961"/>
                    <a:pt x="1871545" y="907118"/>
                    <a:pt x="1886234" y="930924"/>
                  </a:cubicBezTo>
                  <a:cubicBezTo>
                    <a:pt x="1893325" y="942573"/>
                    <a:pt x="1901936" y="949664"/>
                    <a:pt x="1917132" y="951691"/>
                  </a:cubicBezTo>
                  <a:cubicBezTo>
                    <a:pt x="1936886" y="953717"/>
                    <a:pt x="1950561" y="968912"/>
                    <a:pt x="1962718" y="983601"/>
                  </a:cubicBezTo>
                  <a:cubicBezTo>
                    <a:pt x="1970315" y="993225"/>
                    <a:pt x="1978420" y="1002849"/>
                    <a:pt x="1987537" y="1011459"/>
                  </a:cubicBezTo>
                  <a:cubicBezTo>
                    <a:pt x="1982979" y="1023109"/>
                    <a:pt x="1255624" y="1164426"/>
                    <a:pt x="1251066" y="1165945"/>
                  </a:cubicBezTo>
                  <a:cubicBezTo>
                    <a:pt x="1244988" y="1167466"/>
                    <a:pt x="1241948" y="1171011"/>
                    <a:pt x="1248027" y="1175569"/>
                  </a:cubicBezTo>
                  <a:cubicBezTo>
                    <a:pt x="1268793" y="1192284"/>
                    <a:pt x="1286015" y="1213558"/>
                    <a:pt x="1308302" y="1228753"/>
                  </a:cubicBezTo>
                  <a:cubicBezTo>
                    <a:pt x="1316406" y="1234325"/>
                    <a:pt x="1325524" y="1231286"/>
                    <a:pt x="1334134" y="1229260"/>
                  </a:cubicBezTo>
                  <a:lnTo>
                    <a:pt x="2030591" y="1090982"/>
                  </a:lnTo>
                  <a:cubicBezTo>
                    <a:pt x="2043253" y="1098073"/>
                    <a:pt x="2047812" y="1112255"/>
                    <a:pt x="2054903" y="1123398"/>
                  </a:cubicBezTo>
                  <a:cubicBezTo>
                    <a:pt x="2059462" y="1137074"/>
                    <a:pt x="2267775" y="1373801"/>
                    <a:pt x="2328005" y="1509212"/>
                  </a:cubicBezTo>
                  <a:cubicBezTo>
                    <a:pt x="2203872" y="1632333"/>
                    <a:pt x="2050398" y="1700274"/>
                    <a:pt x="1890846" y="1837539"/>
                  </a:cubicBezTo>
                  <a:cubicBezTo>
                    <a:pt x="1882742" y="1844630"/>
                    <a:pt x="1767078" y="1666001"/>
                    <a:pt x="1695475" y="1616268"/>
                  </a:cubicBezTo>
                  <a:cubicBezTo>
                    <a:pt x="1623873" y="1566536"/>
                    <a:pt x="1538679" y="1571649"/>
                    <a:pt x="1461234" y="1539142"/>
                  </a:cubicBezTo>
                  <a:cubicBezTo>
                    <a:pt x="1383789" y="1506636"/>
                    <a:pt x="1284743" y="1454979"/>
                    <a:pt x="1230805" y="1421228"/>
                  </a:cubicBezTo>
                  <a:cubicBezTo>
                    <a:pt x="1176868" y="1387478"/>
                    <a:pt x="1160400" y="1373616"/>
                    <a:pt x="1137607" y="1336641"/>
                  </a:cubicBezTo>
                  <a:cubicBezTo>
                    <a:pt x="1126463" y="1317899"/>
                    <a:pt x="1116333" y="1298652"/>
                    <a:pt x="1105190" y="1279912"/>
                  </a:cubicBezTo>
                  <a:cubicBezTo>
                    <a:pt x="1079864" y="1268261"/>
                    <a:pt x="1057578" y="1252560"/>
                    <a:pt x="1037823" y="1232806"/>
                  </a:cubicBezTo>
                  <a:cubicBezTo>
                    <a:pt x="1026680" y="1220649"/>
                    <a:pt x="1013511" y="1209506"/>
                    <a:pt x="1012498" y="1191271"/>
                  </a:cubicBezTo>
                  <a:cubicBezTo>
                    <a:pt x="1009965" y="1153789"/>
                    <a:pt x="1037823" y="1122386"/>
                    <a:pt x="1075812" y="1123398"/>
                  </a:cubicBezTo>
                  <a:cubicBezTo>
                    <a:pt x="1098099" y="1123905"/>
                    <a:pt x="1110761" y="1117320"/>
                    <a:pt x="1122917" y="1098073"/>
                  </a:cubicBezTo>
                  <a:cubicBezTo>
                    <a:pt x="1158880" y="1041343"/>
                    <a:pt x="1198388" y="987653"/>
                    <a:pt x="1244988" y="938521"/>
                  </a:cubicBezTo>
                  <a:cubicBezTo>
                    <a:pt x="1265248" y="917248"/>
                    <a:pt x="1287028" y="898000"/>
                    <a:pt x="1313367" y="884831"/>
                  </a:cubicBezTo>
                  <a:cubicBezTo>
                    <a:pt x="1326410" y="877234"/>
                    <a:pt x="1339611" y="871884"/>
                    <a:pt x="1352938" y="868370"/>
                  </a:cubicBezTo>
                  <a:close/>
                  <a:moveTo>
                    <a:pt x="624850" y="11"/>
                  </a:moveTo>
                  <a:cubicBezTo>
                    <a:pt x="634228" y="218"/>
                    <a:pt x="643257" y="3184"/>
                    <a:pt x="651531" y="10872"/>
                  </a:cubicBezTo>
                  <a:cubicBezTo>
                    <a:pt x="663589" y="22026"/>
                    <a:pt x="664048" y="54945"/>
                    <a:pt x="653875" y="74725"/>
                  </a:cubicBezTo>
                  <a:cubicBezTo>
                    <a:pt x="642989" y="95498"/>
                    <a:pt x="626288" y="111096"/>
                    <a:pt x="608687" y="126552"/>
                  </a:cubicBezTo>
                  <a:cubicBezTo>
                    <a:pt x="637221" y="115427"/>
                    <a:pt x="665993" y="103972"/>
                    <a:pt x="694621" y="93416"/>
                  </a:cubicBezTo>
                  <a:cubicBezTo>
                    <a:pt x="734246" y="78712"/>
                    <a:pt x="773914" y="66045"/>
                    <a:pt x="815750" y="59445"/>
                  </a:cubicBezTo>
                  <a:cubicBezTo>
                    <a:pt x="832806" y="56635"/>
                    <a:pt x="849670" y="56192"/>
                    <a:pt x="866339" y="58118"/>
                  </a:cubicBezTo>
                  <a:cubicBezTo>
                    <a:pt x="910235" y="64027"/>
                    <a:pt x="924189" y="99103"/>
                    <a:pt x="895795" y="135900"/>
                  </a:cubicBezTo>
                  <a:cubicBezTo>
                    <a:pt x="922805" y="129699"/>
                    <a:pt x="946979" y="120460"/>
                    <a:pt x="972751" y="117382"/>
                  </a:cubicBezTo>
                  <a:cubicBezTo>
                    <a:pt x="986252" y="116033"/>
                    <a:pt x="999754" y="114685"/>
                    <a:pt x="1013012" y="117174"/>
                  </a:cubicBezTo>
                  <a:cubicBezTo>
                    <a:pt x="1048854" y="123824"/>
                    <a:pt x="1062866" y="153927"/>
                    <a:pt x="1045375" y="186008"/>
                  </a:cubicBezTo>
                  <a:cubicBezTo>
                    <a:pt x="1033446" y="207536"/>
                    <a:pt x="1015183" y="222517"/>
                    <a:pt x="994321" y="234130"/>
                  </a:cubicBezTo>
                  <a:cubicBezTo>
                    <a:pt x="946386" y="260422"/>
                    <a:pt x="897270" y="284866"/>
                    <a:pt x="850090" y="312201"/>
                  </a:cubicBezTo>
                  <a:cubicBezTo>
                    <a:pt x="774506" y="356773"/>
                    <a:pt x="724312" y="426068"/>
                    <a:pt x="675866" y="497120"/>
                  </a:cubicBezTo>
                  <a:cubicBezTo>
                    <a:pt x="670499" y="505304"/>
                    <a:pt x="664231" y="513344"/>
                    <a:pt x="655208" y="525927"/>
                  </a:cubicBezTo>
                  <a:cubicBezTo>
                    <a:pt x="733364" y="498743"/>
                    <a:pt x="803380" y="468229"/>
                    <a:pt x="865231" y="421832"/>
                  </a:cubicBezTo>
                  <a:cubicBezTo>
                    <a:pt x="917691" y="382239"/>
                    <a:pt x="969158" y="341933"/>
                    <a:pt x="1021286" y="302101"/>
                  </a:cubicBezTo>
                  <a:cubicBezTo>
                    <a:pt x="1037888" y="289439"/>
                    <a:pt x="1056332" y="279101"/>
                    <a:pt x="1077606" y="275304"/>
                  </a:cubicBezTo>
                  <a:cubicBezTo>
                    <a:pt x="1100254" y="270989"/>
                    <a:pt x="1121515" y="274202"/>
                    <a:pt x="1135640" y="294358"/>
                  </a:cubicBezTo>
                  <a:cubicBezTo>
                    <a:pt x="1148677" y="313235"/>
                    <a:pt x="1138792" y="331215"/>
                    <a:pt x="1128862" y="347158"/>
                  </a:cubicBezTo>
                  <a:cubicBezTo>
                    <a:pt x="1102874" y="389690"/>
                    <a:pt x="1065772" y="423250"/>
                    <a:pt x="1028813" y="455910"/>
                  </a:cubicBezTo>
                  <a:cubicBezTo>
                    <a:pt x="952903" y="523310"/>
                    <a:pt x="875150" y="588387"/>
                    <a:pt x="800327" y="657068"/>
                  </a:cubicBezTo>
                  <a:cubicBezTo>
                    <a:pt x="723748" y="727499"/>
                    <a:pt x="649105" y="800822"/>
                    <a:pt x="576118" y="875332"/>
                  </a:cubicBezTo>
                  <a:cubicBezTo>
                    <a:pt x="574363" y="877082"/>
                    <a:pt x="573031" y="879636"/>
                    <a:pt x="571369" y="881954"/>
                  </a:cubicBezTo>
                  <a:cubicBezTo>
                    <a:pt x="577380" y="884760"/>
                    <a:pt x="580135" y="880218"/>
                    <a:pt x="583741" y="877289"/>
                  </a:cubicBezTo>
                  <a:cubicBezTo>
                    <a:pt x="661855" y="821496"/>
                    <a:pt x="737608" y="762006"/>
                    <a:pt x="826112" y="723190"/>
                  </a:cubicBezTo>
                  <a:cubicBezTo>
                    <a:pt x="875127" y="701683"/>
                    <a:pt x="925635" y="692779"/>
                    <a:pt x="977646" y="716038"/>
                  </a:cubicBezTo>
                  <a:cubicBezTo>
                    <a:pt x="994351" y="723505"/>
                    <a:pt x="1007402" y="735371"/>
                    <a:pt x="1017891" y="749411"/>
                  </a:cubicBezTo>
                  <a:cubicBezTo>
                    <a:pt x="1024269" y="757996"/>
                    <a:pt x="1027330" y="767711"/>
                    <a:pt x="1013203" y="774126"/>
                  </a:cubicBezTo>
                  <a:cubicBezTo>
                    <a:pt x="910242" y="819120"/>
                    <a:pt x="827071" y="893848"/>
                    <a:pt x="737147" y="957718"/>
                  </a:cubicBezTo>
                  <a:cubicBezTo>
                    <a:pt x="657989" y="1014265"/>
                    <a:pt x="575670" y="1064033"/>
                    <a:pt x="480939" y="1089859"/>
                  </a:cubicBezTo>
                  <a:cubicBezTo>
                    <a:pt x="452792" y="1096249"/>
                    <a:pt x="424977" y="1102874"/>
                    <a:pt x="396830" y="1109264"/>
                  </a:cubicBezTo>
                  <a:cubicBezTo>
                    <a:pt x="360349" y="1114689"/>
                    <a:pt x="323300" y="1120209"/>
                    <a:pt x="287055" y="1125305"/>
                  </a:cubicBezTo>
                  <a:cubicBezTo>
                    <a:pt x="278527" y="1126710"/>
                    <a:pt x="269618" y="1129345"/>
                    <a:pt x="261671" y="1123646"/>
                  </a:cubicBezTo>
                  <a:cubicBezTo>
                    <a:pt x="177876" y="974811"/>
                    <a:pt x="93751" y="825738"/>
                    <a:pt x="10194" y="676571"/>
                  </a:cubicBezTo>
                  <a:cubicBezTo>
                    <a:pt x="7127" y="670360"/>
                    <a:pt x="3398" y="663675"/>
                    <a:pt x="0" y="657227"/>
                  </a:cubicBezTo>
                  <a:cubicBezTo>
                    <a:pt x="79818" y="551515"/>
                    <a:pt x="158074" y="445186"/>
                    <a:pt x="241867" y="342324"/>
                  </a:cubicBezTo>
                  <a:cubicBezTo>
                    <a:pt x="320578" y="245846"/>
                    <a:pt x="397778" y="147282"/>
                    <a:pt x="494032" y="66894"/>
                  </a:cubicBezTo>
                  <a:cubicBezTo>
                    <a:pt x="524537" y="41137"/>
                    <a:pt x="557640" y="18749"/>
                    <a:pt x="596077" y="5700"/>
                  </a:cubicBezTo>
                  <a:cubicBezTo>
                    <a:pt x="605745" y="2355"/>
                    <a:pt x="615472" y="-196"/>
                    <a:pt x="624850" y="11"/>
                  </a:cubicBezTo>
                  <a:close/>
                </a:path>
              </a:pathLst>
            </a:custGeom>
            <a:solidFill>
              <a:srgbClr val="FCD9C1"/>
            </a:solidFill>
            <a:ln w="2539" cap="flat">
              <a:noFill/>
              <a:prstDash val="solid"/>
              <a:miter/>
            </a:ln>
          </p:spPr>
          <p:txBody>
            <a:bodyPr rtlCol="0" anchor="ctr"/>
            <a:lstStyle/>
            <a:p>
              <a:endParaRPr lang="en-US"/>
            </a:p>
          </p:txBody>
        </p:sp>
        <p:sp>
          <p:nvSpPr>
            <p:cNvPr id="14" name="Freeform: Shape 140">
              <a:extLst>
                <a:ext uri="{FF2B5EF4-FFF2-40B4-BE49-F238E27FC236}">
                  <a16:creationId xmlns:a16="http://schemas.microsoft.com/office/drawing/2014/main" id="{4C42A01B-7063-A055-8D11-E1B1ADA0CD27}"/>
                </a:ext>
              </a:extLst>
            </p:cNvPr>
            <p:cNvSpPr/>
            <p:nvPr/>
          </p:nvSpPr>
          <p:spPr>
            <a:xfrm rot="21479217" flipH="1">
              <a:off x="1937072" y="6023955"/>
              <a:ext cx="1006835" cy="848673"/>
            </a:xfrm>
            <a:custGeom>
              <a:avLst/>
              <a:gdLst>
                <a:gd name="connsiteX0" fmla="*/ 447868 w 1006835"/>
                <a:gd name="connsiteY0" fmla="*/ 72 h 848673"/>
                <a:gd name="connsiteX1" fmla="*/ 431875 w 1006835"/>
                <a:gd name="connsiteY1" fmla="*/ 14129 h 848673"/>
                <a:gd name="connsiteX2" fmla="*/ 357313 w 1006835"/>
                <a:gd name="connsiteY2" fmla="*/ 158774 h 848673"/>
                <a:gd name="connsiteX3" fmla="*/ 216335 w 1006835"/>
                <a:gd name="connsiteY3" fmla="*/ 429727 h 848673"/>
                <a:gd name="connsiteX4" fmla="*/ 58246 w 1006835"/>
                <a:gd name="connsiteY4" fmla="*/ 736943 h 848673"/>
                <a:gd name="connsiteX5" fmla="*/ 0 w 1006835"/>
                <a:gd name="connsiteY5" fmla="*/ 848673 h 848673"/>
                <a:gd name="connsiteX6" fmla="*/ 746679 w 1006835"/>
                <a:gd name="connsiteY6" fmla="*/ 822428 h 848673"/>
                <a:gd name="connsiteX7" fmla="*/ 818137 w 1006835"/>
                <a:gd name="connsiteY7" fmla="*/ 670937 h 848673"/>
                <a:gd name="connsiteX8" fmla="*/ 1002304 w 1006835"/>
                <a:gd name="connsiteY8" fmla="*/ 282230 h 848673"/>
                <a:gd name="connsiteX9" fmla="*/ 993340 w 1006835"/>
                <a:gd name="connsiteY9" fmla="*/ 255339 h 848673"/>
                <a:gd name="connsiteX10" fmla="*/ 474251 w 1006835"/>
                <a:gd name="connsiteY10" fmla="*/ 9240 h 848673"/>
                <a:gd name="connsiteX11" fmla="*/ 447868 w 1006835"/>
                <a:gd name="connsiteY11" fmla="*/ 72 h 84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835" h="848673">
                  <a:moveTo>
                    <a:pt x="447868" y="72"/>
                  </a:moveTo>
                  <a:cubicBezTo>
                    <a:pt x="442470" y="683"/>
                    <a:pt x="438803" y="5165"/>
                    <a:pt x="431875" y="14129"/>
                  </a:cubicBezTo>
                  <a:cubicBezTo>
                    <a:pt x="407836" y="62616"/>
                    <a:pt x="382575" y="110695"/>
                    <a:pt x="357313" y="158774"/>
                  </a:cubicBezTo>
                  <a:cubicBezTo>
                    <a:pt x="310050" y="248820"/>
                    <a:pt x="261970" y="338866"/>
                    <a:pt x="216335" y="429727"/>
                  </a:cubicBezTo>
                  <a:cubicBezTo>
                    <a:pt x="164590" y="532812"/>
                    <a:pt x="108362" y="633043"/>
                    <a:pt x="58246" y="736943"/>
                  </a:cubicBezTo>
                  <a:lnTo>
                    <a:pt x="0" y="848673"/>
                  </a:lnTo>
                  <a:lnTo>
                    <a:pt x="746679" y="822428"/>
                  </a:lnTo>
                  <a:lnTo>
                    <a:pt x="818137" y="670937"/>
                  </a:lnTo>
                  <a:cubicBezTo>
                    <a:pt x="879254" y="541368"/>
                    <a:pt x="940372" y="411799"/>
                    <a:pt x="1002304" y="282230"/>
                  </a:cubicBezTo>
                  <a:cubicBezTo>
                    <a:pt x="1009231" y="268377"/>
                    <a:pt x="1009638" y="260636"/>
                    <a:pt x="993340" y="255339"/>
                  </a:cubicBezTo>
                  <a:lnTo>
                    <a:pt x="474251" y="9240"/>
                  </a:lnTo>
                  <a:cubicBezTo>
                    <a:pt x="460397" y="2721"/>
                    <a:pt x="453267" y="-539"/>
                    <a:pt x="447868" y="72"/>
                  </a:cubicBezTo>
                  <a:close/>
                </a:path>
              </a:pathLst>
            </a:custGeom>
            <a:solidFill>
              <a:schemeClr val="bg1"/>
            </a:solidFill>
            <a:ln w="4251" cap="flat">
              <a:noFill/>
              <a:prstDash val="solid"/>
              <a:miter/>
            </a:ln>
          </p:spPr>
          <p:txBody>
            <a:bodyPr wrap="square" rtlCol="0" anchor="ctr">
              <a:noAutofit/>
            </a:bodyPr>
            <a:lstStyle/>
            <a:p>
              <a:endParaRPr lang="en-US" dirty="0"/>
            </a:p>
          </p:txBody>
        </p:sp>
      </p:grpSp>
      <p:pic>
        <p:nvPicPr>
          <p:cNvPr id="41" name="Imagem 40" descr="Uma imagem contendo Texto&#10;&#10;Descrição gerada automaticamente">
            <a:extLst>
              <a:ext uri="{FF2B5EF4-FFF2-40B4-BE49-F238E27FC236}">
                <a16:creationId xmlns:a16="http://schemas.microsoft.com/office/drawing/2014/main" id="{AA008829-7B70-9495-2E38-6872A6FA4D92}"/>
              </a:ext>
            </a:extLst>
          </p:cNvPr>
          <p:cNvPicPr>
            <a:picLocks noChangeAspect="1"/>
          </p:cNvPicPr>
          <p:nvPr/>
        </p:nvPicPr>
        <p:blipFill>
          <a:blip r:embed="rId2"/>
          <a:stretch>
            <a:fillRect/>
          </a:stretch>
        </p:blipFill>
        <p:spPr>
          <a:xfrm>
            <a:off x="203201" y="156110"/>
            <a:ext cx="1934285" cy="551218"/>
          </a:xfrm>
          <a:prstGeom prst="rect">
            <a:avLst/>
          </a:prstGeom>
        </p:spPr>
      </p:pic>
      <p:graphicFrame>
        <p:nvGraphicFramePr>
          <p:cNvPr id="43" name="文本框 1">
            <a:extLst>
              <a:ext uri="{FF2B5EF4-FFF2-40B4-BE49-F238E27FC236}">
                <a16:creationId xmlns:a16="http://schemas.microsoft.com/office/drawing/2014/main" id="{E76EC3D3-8DEE-2BB3-D363-5535FD93BA1D}"/>
              </a:ext>
            </a:extLst>
          </p:cNvPr>
          <p:cNvGraphicFramePr/>
          <p:nvPr/>
        </p:nvGraphicFramePr>
        <p:xfrm>
          <a:off x="1363574" y="1644049"/>
          <a:ext cx="9169388" cy="3359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96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D00AF855-4236-E532-3ECC-9542132D1C94}"/>
              </a:ext>
            </a:extLst>
          </p:cNvPr>
          <p:cNvSpPr/>
          <p:nvPr/>
        </p:nvSpPr>
        <p:spPr>
          <a:xfrm>
            <a:off x="0" y="-477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pic>
        <p:nvPicPr>
          <p:cNvPr id="5" name="Imagem 4" descr="Uma imagem contendo Texto&#10;&#10;Descrição gerada automaticamente">
            <a:extLst>
              <a:ext uri="{FF2B5EF4-FFF2-40B4-BE49-F238E27FC236}">
                <a16:creationId xmlns:a16="http://schemas.microsoft.com/office/drawing/2014/main" id="{2A03AF38-F69E-F8F7-355B-1D0475DE4A44}"/>
              </a:ext>
            </a:extLst>
          </p:cNvPr>
          <p:cNvPicPr>
            <a:picLocks noChangeAspect="1"/>
          </p:cNvPicPr>
          <p:nvPr/>
        </p:nvPicPr>
        <p:blipFill>
          <a:blip r:embed="rId2"/>
          <a:stretch>
            <a:fillRect/>
          </a:stretch>
        </p:blipFill>
        <p:spPr>
          <a:xfrm>
            <a:off x="496215" y="162320"/>
            <a:ext cx="1934285" cy="551218"/>
          </a:xfrm>
          <a:prstGeom prst="rect">
            <a:avLst/>
          </a:prstGeom>
        </p:spPr>
      </p:pic>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Integração SESMT e CIPA</a:t>
            </a:r>
          </a:p>
        </p:txBody>
      </p:sp>
      <p:sp>
        <p:nvSpPr>
          <p:cNvPr id="56" name="Shape 481">
            <a:extLst>
              <a:ext uri="{FF2B5EF4-FFF2-40B4-BE49-F238E27FC236}">
                <a16:creationId xmlns:a16="http://schemas.microsoft.com/office/drawing/2014/main" id="{9EF21A26-936F-44CA-DD0F-70A88B5CB9C3}"/>
              </a:ext>
            </a:extLst>
          </p:cNvPr>
          <p:cNvSpPr/>
          <p:nvPr/>
        </p:nvSpPr>
        <p:spPr>
          <a:xfrm rot="592588">
            <a:off x="2506171" y="1392169"/>
            <a:ext cx="8183994" cy="51173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00" y="12000"/>
                  <a:pt x="8475" y="5700"/>
                  <a:pt x="18225" y="2700"/>
                </a:cubicBezTo>
                <a:lnTo>
                  <a:pt x="18035" y="0"/>
                </a:lnTo>
                <a:lnTo>
                  <a:pt x="21600" y="4320"/>
                </a:lnTo>
                <a:lnTo>
                  <a:pt x="18795" y="10800"/>
                </a:lnTo>
                <a:lnTo>
                  <a:pt x="18605" y="8100"/>
                </a:lnTo>
                <a:cubicBezTo>
                  <a:pt x="9802" y="9300"/>
                  <a:pt x="3600" y="13800"/>
                  <a:pt x="0" y="21600"/>
                </a:cubicBezTo>
                <a:close/>
              </a:path>
            </a:pathLst>
          </a:custGeom>
          <a:solidFill>
            <a:schemeClr val="tx1">
              <a:lumMod val="75000"/>
              <a:lumOff val="25000"/>
            </a:schemeClr>
          </a:solidFill>
          <a:ln w="12700">
            <a:round/>
          </a:ln>
        </p:spPr>
        <p:txBody>
          <a:bodyPr lIns="0" tIns="0" rIns="0" bIns="0"/>
          <a:lstStyle/>
          <a:p>
            <a:pPr defTabSz="228600">
              <a:defRPr sz="1200">
                <a:latin typeface="Helvetica"/>
                <a:ea typeface="Helvetica"/>
                <a:cs typeface="Helvetica"/>
                <a:sym typeface="Helvetica"/>
              </a:defRPr>
            </a:pPr>
            <a:endParaRPr sz="600"/>
          </a:p>
        </p:txBody>
      </p:sp>
      <p:sp>
        <p:nvSpPr>
          <p:cNvPr id="58" name="Shape 483">
            <a:extLst>
              <a:ext uri="{FF2B5EF4-FFF2-40B4-BE49-F238E27FC236}">
                <a16:creationId xmlns:a16="http://schemas.microsoft.com/office/drawing/2014/main" id="{2B5FB7B0-5C84-80D4-A933-0CED6E988563}"/>
              </a:ext>
            </a:extLst>
          </p:cNvPr>
          <p:cNvSpPr/>
          <p:nvPr/>
        </p:nvSpPr>
        <p:spPr>
          <a:xfrm rot="592588">
            <a:off x="3211909" y="3452720"/>
            <a:ext cx="1612133" cy="16206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4BC9D0"/>
          </a:solidFill>
          <a:ln w="25400">
            <a:solidFill>
              <a:srgbClr val="000000">
                <a:alpha val="0"/>
              </a:srgbClr>
            </a:solidFill>
            <a:miter lim="400000"/>
          </a:ln>
        </p:spPr>
        <p:txBody>
          <a:bodyPr lIns="0" tIns="0" rIns="0" bIns="0" anchor="ctr"/>
          <a:lstStyle/>
          <a:p>
            <a:pPr defTabSz="292100">
              <a:defRPr sz="4000">
                <a:solidFill>
                  <a:srgbClr val="FFFFFF"/>
                </a:solidFill>
                <a:effectLst>
                  <a:outerShdw blurRad="38100" dist="12700" dir="5400000" rotWithShape="0">
                    <a:srgbClr val="000000">
                      <a:alpha val="50000"/>
                    </a:srgbClr>
                  </a:outerShdw>
                </a:effectLst>
              </a:defRPr>
            </a:pPr>
            <a:endParaRPr sz="2000">
              <a:solidFill>
                <a:schemeClr val="bg1"/>
              </a:solidFill>
            </a:endParaRPr>
          </a:p>
        </p:txBody>
      </p:sp>
      <p:sp>
        <p:nvSpPr>
          <p:cNvPr id="59" name="Shape 484">
            <a:extLst>
              <a:ext uri="{FF2B5EF4-FFF2-40B4-BE49-F238E27FC236}">
                <a16:creationId xmlns:a16="http://schemas.microsoft.com/office/drawing/2014/main" id="{6AAFF37F-F3CC-E389-AFC9-D6430DCED45A}"/>
              </a:ext>
            </a:extLst>
          </p:cNvPr>
          <p:cNvSpPr/>
          <p:nvPr/>
        </p:nvSpPr>
        <p:spPr>
          <a:xfrm rot="592588">
            <a:off x="7216545" y="2197169"/>
            <a:ext cx="1929274" cy="19377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4BC9D0"/>
          </a:solidFill>
          <a:ln w="25400">
            <a:solidFill>
              <a:srgbClr val="000000">
                <a:alpha val="0"/>
              </a:srgbClr>
            </a:solidFill>
            <a:miter lim="400000"/>
          </a:ln>
        </p:spPr>
        <p:txBody>
          <a:bodyPr lIns="0" tIns="0" rIns="0" bIns="0" anchor="ctr"/>
          <a:lstStyle/>
          <a:p>
            <a:pPr defTabSz="292100">
              <a:defRPr sz="4000">
                <a:solidFill>
                  <a:srgbClr val="FFFFFF"/>
                </a:solidFill>
                <a:effectLst>
                  <a:outerShdw blurRad="38100" dist="12700" dir="5400000" rotWithShape="0">
                    <a:srgbClr val="000000">
                      <a:alpha val="50000"/>
                    </a:srgbClr>
                  </a:outerShdw>
                </a:effectLst>
              </a:defRPr>
            </a:pPr>
            <a:endParaRPr sz="2000">
              <a:solidFill>
                <a:schemeClr val="bg1"/>
              </a:solidFill>
            </a:endParaRPr>
          </a:p>
        </p:txBody>
      </p:sp>
      <p:sp>
        <p:nvSpPr>
          <p:cNvPr id="61" name="Shape 486">
            <a:extLst>
              <a:ext uri="{FF2B5EF4-FFF2-40B4-BE49-F238E27FC236}">
                <a16:creationId xmlns:a16="http://schemas.microsoft.com/office/drawing/2014/main" id="{2525834F-820F-88EA-0F3E-A71BCC249FE4}"/>
              </a:ext>
            </a:extLst>
          </p:cNvPr>
          <p:cNvSpPr/>
          <p:nvPr/>
        </p:nvSpPr>
        <p:spPr>
          <a:xfrm>
            <a:off x="3876822" y="4031950"/>
            <a:ext cx="271157" cy="458009"/>
          </a:xfrm>
          <a:prstGeom prst="rect">
            <a:avLst/>
          </a:prstGeom>
          <a:ln w="12700">
            <a:miter lim="400000"/>
          </a:ln>
          <a:extLst>
            <a:ext uri="{C572A759-6A51-4108-AA02-DFA0A04FC94B}">
              <ma14:wrappingTextBoxFlag xmlns:ma14="http://schemas.microsoft.com/office/mac/drawingml/2011/main" xmlns:p14="http://schemas.microsoft.com/office/powerpoint/2010/main" xmlns="" val="1"/>
            </a:ext>
          </a:extLst>
        </p:spPr>
        <p:txBody>
          <a:bodyPr lIns="25400" tIns="25400" rIns="25400" bIns="25400" anchor="ctr"/>
          <a:lstStyle>
            <a:lvl1pPr>
              <a:defRPr sz="3600" spc="-107">
                <a:solidFill>
                  <a:srgbClr val="FFFFFF"/>
                </a:solidFill>
                <a:latin typeface="Montserrat-Bold"/>
                <a:ea typeface="Montserrat-Bold"/>
                <a:cs typeface="Montserrat-Bold"/>
                <a:sym typeface="Montserrat-Bold"/>
              </a:defRPr>
            </a:lvl1pPr>
          </a:lstStyle>
          <a:p>
            <a:pPr lvl="0">
              <a:defRPr sz="1800" spc="0">
                <a:solidFill>
                  <a:srgbClr val="000000"/>
                </a:solidFill>
              </a:defRPr>
            </a:pPr>
            <a:r>
              <a:rPr lang="pt-BR" sz="2400" b="1" spc="-54" dirty="0">
                <a:solidFill>
                  <a:schemeClr val="bg1"/>
                </a:solidFill>
              </a:rPr>
              <a:t>3</a:t>
            </a:r>
            <a:endParaRPr sz="2400" b="1" spc="-54" dirty="0">
              <a:solidFill>
                <a:schemeClr val="bg1"/>
              </a:solidFill>
            </a:endParaRPr>
          </a:p>
        </p:txBody>
      </p:sp>
      <p:sp>
        <p:nvSpPr>
          <p:cNvPr id="62" name="Shape 487">
            <a:extLst>
              <a:ext uri="{FF2B5EF4-FFF2-40B4-BE49-F238E27FC236}">
                <a16:creationId xmlns:a16="http://schemas.microsoft.com/office/drawing/2014/main" id="{8139EC35-3822-7D5F-53BD-CBEC666F410A}"/>
              </a:ext>
            </a:extLst>
          </p:cNvPr>
          <p:cNvSpPr/>
          <p:nvPr/>
        </p:nvSpPr>
        <p:spPr>
          <a:xfrm>
            <a:off x="8038151" y="2935302"/>
            <a:ext cx="266714" cy="458008"/>
          </a:xfrm>
          <a:prstGeom prst="rect">
            <a:avLst/>
          </a:prstGeom>
          <a:ln w="12700">
            <a:miter lim="400000"/>
          </a:ln>
          <a:extLst>
            <a:ext uri="{C572A759-6A51-4108-AA02-DFA0A04FC94B}">
              <ma14:wrappingTextBoxFlag xmlns:ma14="http://schemas.microsoft.com/office/mac/drawingml/2011/main" xmlns:p14="http://schemas.microsoft.com/office/powerpoint/2010/main" xmlns="" val="1"/>
            </a:ext>
          </a:extLst>
        </p:spPr>
        <p:txBody>
          <a:bodyPr lIns="25400" tIns="25400" rIns="25400" bIns="25400" anchor="ctr"/>
          <a:lstStyle>
            <a:lvl1pPr>
              <a:defRPr sz="3600" spc="-107">
                <a:solidFill>
                  <a:srgbClr val="FFFFFF"/>
                </a:solidFill>
                <a:latin typeface="Montserrat-Bold"/>
                <a:ea typeface="Montserrat-Bold"/>
                <a:cs typeface="Montserrat-Bold"/>
                <a:sym typeface="Montserrat-Bold"/>
              </a:defRPr>
            </a:lvl1pPr>
          </a:lstStyle>
          <a:p>
            <a:pPr lvl="0">
              <a:defRPr sz="1800" spc="0">
                <a:solidFill>
                  <a:srgbClr val="000000"/>
                </a:solidFill>
              </a:defRPr>
            </a:pPr>
            <a:r>
              <a:rPr lang="pt-BR" sz="2400" b="1" spc="-54" dirty="0">
                <a:solidFill>
                  <a:schemeClr val="bg1"/>
                </a:solidFill>
              </a:rPr>
              <a:t>4</a:t>
            </a:r>
            <a:endParaRPr sz="2400" b="1" spc="-54" dirty="0">
              <a:solidFill>
                <a:schemeClr val="bg1"/>
              </a:solidFill>
            </a:endParaRPr>
          </a:p>
        </p:txBody>
      </p:sp>
      <p:sp>
        <p:nvSpPr>
          <p:cNvPr id="64" name="Shape 496">
            <a:extLst>
              <a:ext uri="{FF2B5EF4-FFF2-40B4-BE49-F238E27FC236}">
                <a16:creationId xmlns:a16="http://schemas.microsoft.com/office/drawing/2014/main" id="{B469A2FA-2856-8F97-029C-7208CE02A03B}"/>
              </a:ext>
            </a:extLst>
          </p:cNvPr>
          <p:cNvSpPr/>
          <p:nvPr/>
        </p:nvSpPr>
        <p:spPr>
          <a:xfrm>
            <a:off x="8197850" y="4284533"/>
            <a:ext cx="0" cy="563002"/>
          </a:xfrm>
          <a:prstGeom prst="line">
            <a:avLst/>
          </a:prstGeom>
          <a:ln w="25400">
            <a:solidFill>
              <a:srgbClr val="D6D6D6"/>
            </a:solidFill>
            <a:miter lim="400000"/>
            <a:headEnd type="oval"/>
            <a:tailEnd type="oval"/>
          </a:ln>
        </p:spPr>
        <p:txBody>
          <a:bodyPr lIns="0" tIns="0" rIns="0" bIns="0" anchor="ctr"/>
          <a:lstStyle/>
          <a:p>
            <a:pPr defTabSz="228600">
              <a:defRPr sz="1200">
                <a:latin typeface="Helvetica"/>
                <a:ea typeface="Helvetica"/>
                <a:cs typeface="Helvetica"/>
                <a:sym typeface="Helvetica"/>
              </a:defRPr>
            </a:pPr>
            <a:endParaRPr sz="600">
              <a:solidFill>
                <a:schemeClr val="bg1"/>
              </a:solidFill>
            </a:endParaRPr>
          </a:p>
        </p:txBody>
      </p:sp>
      <p:sp>
        <p:nvSpPr>
          <p:cNvPr id="66" name="Shape 495">
            <a:extLst>
              <a:ext uri="{FF2B5EF4-FFF2-40B4-BE49-F238E27FC236}">
                <a16:creationId xmlns:a16="http://schemas.microsoft.com/office/drawing/2014/main" id="{ACAF4602-037F-75F0-D0B8-D112CBBA198F}"/>
              </a:ext>
            </a:extLst>
          </p:cNvPr>
          <p:cNvSpPr/>
          <p:nvPr/>
        </p:nvSpPr>
        <p:spPr>
          <a:xfrm>
            <a:off x="3964690" y="2966553"/>
            <a:ext cx="0" cy="359916"/>
          </a:xfrm>
          <a:prstGeom prst="line">
            <a:avLst/>
          </a:prstGeom>
          <a:ln w="25400">
            <a:solidFill>
              <a:srgbClr val="D6D6D6"/>
            </a:solidFill>
            <a:miter lim="400000"/>
            <a:headEnd type="oval"/>
            <a:tailEnd type="oval"/>
          </a:ln>
        </p:spPr>
        <p:txBody>
          <a:bodyPr lIns="0" tIns="0" rIns="0" bIns="0" anchor="ctr"/>
          <a:lstStyle/>
          <a:p>
            <a:pPr defTabSz="228600">
              <a:defRPr sz="1200">
                <a:latin typeface="Helvetica"/>
                <a:ea typeface="Helvetica"/>
                <a:cs typeface="Helvetica"/>
                <a:sym typeface="Helvetica"/>
              </a:defRPr>
            </a:pPr>
            <a:endParaRPr sz="600">
              <a:solidFill>
                <a:schemeClr val="bg1"/>
              </a:solidFill>
            </a:endParaRPr>
          </a:p>
        </p:txBody>
      </p:sp>
      <p:sp>
        <p:nvSpPr>
          <p:cNvPr id="67" name="文本框 1">
            <a:extLst>
              <a:ext uri="{FF2B5EF4-FFF2-40B4-BE49-F238E27FC236}">
                <a16:creationId xmlns:a16="http://schemas.microsoft.com/office/drawing/2014/main" id="{D1825CC8-CE34-02B9-0A65-1E7893BFC7CF}"/>
              </a:ext>
            </a:extLst>
          </p:cNvPr>
          <p:cNvSpPr txBox="1"/>
          <p:nvPr/>
        </p:nvSpPr>
        <p:spPr>
          <a:xfrm>
            <a:off x="2002385" y="2197523"/>
            <a:ext cx="4602477" cy="589072"/>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ajudando na organização da SIPAT;</a:t>
            </a:r>
            <a:endParaRPr kumimoji="1" lang="zh-CN" altLang="en-US" sz="2400" b="1" dirty="0">
              <a:solidFill>
                <a:schemeClr val="bg1"/>
              </a:solidFill>
              <a:latin typeface="+mj-lt"/>
              <a:ea typeface="华文圆体 Regular" panose="020F0502040101010101" pitchFamily="34" charset="-122"/>
              <a:cs typeface="Yuanti SC" charset="-122"/>
            </a:endParaRPr>
          </a:p>
        </p:txBody>
      </p:sp>
      <p:sp>
        <p:nvSpPr>
          <p:cNvPr id="68" name="文本框 1">
            <a:extLst>
              <a:ext uri="{FF2B5EF4-FFF2-40B4-BE49-F238E27FC236}">
                <a16:creationId xmlns:a16="http://schemas.microsoft.com/office/drawing/2014/main" id="{8303B37A-19DB-47CC-A590-37E3C447B617}"/>
              </a:ext>
            </a:extLst>
          </p:cNvPr>
          <p:cNvSpPr txBox="1"/>
          <p:nvPr/>
        </p:nvSpPr>
        <p:spPr>
          <a:xfrm>
            <a:off x="6948166" y="5223135"/>
            <a:ext cx="4753838" cy="1143070"/>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quaisquer outras integrações SESMT e CIPA que fizerem sentido.</a:t>
            </a:r>
            <a:endParaRPr kumimoji="1" lang="zh-CN" altLang="en-US" sz="2400" b="1" dirty="0">
              <a:solidFill>
                <a:schemeClr val="bg1"/>
              </a:solidFill>
              <a:latin typeface="+mj-lt"/>
              <a:ea typeface="华文圆体 Regular" panose="020F0502040101010101" pitchFamily="34" charset="-122"/>
              <a:cs typeface="Yuanti SC" charset="-122"/>
            </a:endParaRPr>
          </a:p>
        </p:txBody>
      </p:sp>
      <p:pic>
        <p:nvPicPr>
          <p:cNvPr id="69" name="Gráfico 68" descr="Funcionário de escritório com preenchimento sólido">
            <a:extLst>
              <a:ext uri="{FF2B5EF4-FFF2-40B4-BE49-F238E27FC236}">
                <a16:creationId xmlns:a16="http://schemas.microsoft.com/office/drawing/2014/main" id="{4DF4B10C-906A-B72C-48BF-2CBC79DBB2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6014" y="5636898"/>
            <a:ext cx="492891" cy="492891"/>
          </a:xfrm>
          <a:prstGeom prst="rect">
            <a:avLst/>
          </a:prstGeom>
        </p:spPr>
      </p:pic>
      <p:pic>
        <p:nvPicPr>
          <p:cNvPr id="45058" name="Picture 2" descr="Gestão de SST (Saúde e Segurança no Trabalho) - Ergominas">
            <a:extLst>
              <a:ext uri="{FF2B5EF4-FFF2-40B4-BE49-F238E27FC236}">
                <a16:creationId xmlns:a16="http://schemas.microsoft.com/office/drawing/2014/main" id="{662BBE0A-A9B7-472A-C9C2-E4AC4989C853}"/>
              </a:ext>
            </a:extLst>
          </p:cNvPr>
          <p:cNvPicPr>
            <a:picLocks noChangeAspect="1" noChangeArrowheads="1"/>
          </p:cNvPicPr>
          <p:nvPr/>
        </p:nvPicPr>
        <p:blipFill>
          <a:blip r:embed="rId5">
            <a:biLevel thresh="50000"/>
            <a:extLst>
              <a:ext uri="{28A0092B-C50C-407E-A947-70E740481C1C}">
                <a14:useLocalDpi xmlns:a14="http://schemas.microsoft.com/office/drawing/2010/main" val="0"/>
              </a:ext>
            </a:extLst>
          </a:blip>
          <a:srcRect/>
          <a:stretch>
            <a:fillRect/>
          </a:stretch>
        </p:blipFill>
        <p:spPr bwMode="auto">
          <a:xfrm>
            <a:off x="1438365" y="2368731"/>
            <a:ext cx="417864" cy="417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03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par>
                                <p:cTn id="29" presetID="10" presetClass="entr" presetSubtype="0"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fade">
                                      <p:cBhvr>
                                        <p:cTn id="31" dur="500"/>
                                        <p:tgtEl>
                                          <p:spTgt spid="69"/>
                                        </p:tgtEl>
                                      </p:cBhvr>
                                    </p:animEffect>
                                  </p:childTnLst>
                                </p:cTn>
                              </p:par>
                              <p:par>
                                <p:cTn id="32" presetID="10" presetClass="entr" presetSubtype="0" fill="hold" nodeType="withEffect">
                                  <p:stCondLst>
                                    <p:cond delay="0"/>
                                  </p:stCondLst>
                                  <p:childTnLst>
                                    <p:set>
                                      <p:cBhvr>
                                        <p:cTn id="33" dur="1" fill="hold">
                                          <p:stCondLst>
                                            <p:cond delay="0"/>
                                          </p:stCondLst>
                                        </p:cTn>
                                        <p:tgtEl>
                                          <p:spTgt spid="45058"/>
                                        </p:tgtEl>
                                        <p:attrNameLst>
                                          <p:attrName>style.visibility</p:attrName>
                                        </p:attrNameLst>
                                      </p:cBhvr>
                                      <p:to>
                                        <p:strVal val="visible"/>
                                      </p:to>
                                    </p:set>
                                    <p:animEffect transition="in" filter="fade">
                                      <p:cBhvr>
                                        <p:cTn id="34" dur="500"/>
                                        <p:tgtEl>
                                          <p:spTgt spid="4505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4"/>
                                        </p:tgtEl>
                                      </p:cBhvr>
                                    </p:animEffect>
                                    <p:animScale>
                                      <p:cBhvr>
                                        <p:cTn id="42"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6" grpId="0" animBg="1"/>
      <p:bldP spid="58" grpId="0" animBg="1"/>
      <p:bldP spid="59" grpId="0" animBg="1"/>
      <p:bldP spid="61" grpId="0" animBg="1"/>
      <p:bldP spid="62" grpId="0" animBg="1"/>
      <p:bldP spid="64" grpId="0" animBg="1"/>
      <p:bldP spid="66" grpId="0" animBg="1"/>
      <p:bldP spid="67" grpId="0"/>
      <p:bldP spid="6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Simple Certificate Border Template With Blue Color, Simple Certificate  Border, Certificate Border, Templates PNG and Vector with Transparent  Background for Free Download">
            <a:extLst>
              <a:ext uri="{FF2B5EF4-FFF2-40B4-BE49-F238E27FC236}">
                <a16:creationId xmlns:a16="http://schemas.microsoft.com/office/drawing/2014/main" id="{5400229D-2DDE-C305-0DCC-1CE20F157A0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21" b="90512" l="1250" r="90000">
                        <a14:foregroundMark x1="11667" y1="12235" x2="11667" y2="12235"/>
                        <a14:foregroundMark x1="15417" y1="3620" x2="15417" y2="3620"/>
                        <a14:foregroundMark x1="21667" y1="5618" x2="21667" y2="5618"/>
                        <a14:foregroundMark x1="18167" y1="8989" x2="18167" y2="8989"/>
                        <a14:foregroundMark x1="14083" y1="5993" x2="5500" y2="18602"/>
                        <a14:foregroundMark x1="16583" y1="10237" x2="2000" y2="45194"/>
                        <a14:foregroundMark x1="1250" y1="82147" x2="2083" y2="90512"/>
                        <a14:foregroundMark x1="6000" y1="3121" x2="2167" y2="21598"/>
                        <a14:foregroundMark x1="7417" y1="49563" x2="5917" y2="62422"/>
                        <a14:foregroundMark x1="8500" y1="46692" x2="1500" y2="73034"/>
                        <a14:foregroundMark x1="3333" y1="70287" x2="2500" y2="90512"/>
                        <a14:foregroundMark x1="7750" y1="62297" x2="7750" y2="62297"/>
                        <a14:foregroundMark x1="8583" y1="60674" x2="8583" y2="60674"/>
                        <a14:foregroundMark x1="8917" y1="60300" x2="8917" y2="60300"/>
                        <a14:foregroundMark x1="9750" y1="58552" x2="9750" y2="58552"/>
                        <a14:foregroundMark x1="10167" y1="57678" x2="10167" y2="57678"/>
                        <a14:backgroundMark x1="35917" y1="19351" x2="36000" y2="22846"/>
                      </a14:backgroundRemoval>
                    </a14:imgEffect>
                  </a14:imgLayer>
                </a14:imgProps>
              </a:ext>
              <a:ext uri="{28A0092B-C50C-407E-A947-70E740481C1C}">
                <a14:useLocalDpi xmlns:a14="http://schemas.microsoft.com/office/drawing/2010/main" val="0"/>
              </a:ext>
            </a:extLst>
          </a:blip>
          <a:srcRect/>
          <a:stretch>
            <a:fillRect/>
          </a:stretch>
        </p:blipFill>
        <p:spPr bwMode="auto">
          <a:xfrm>
            <a:off x="20575" y="61389"/>
            <a:ext cx="11994245" cy="6919389"/>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4F5AB8A9-957F-8B28-84E2-81ED316E7AAE}"/>
              </a:ext>
            </a:extLst>
          </p:cNvPr>
          <p:cNvSpPr/>
          <p:nvPr/>
        </p:nvSpPr>
        <p:spPr>
          <a:xfrm>
            <a:off x="7456277" y="4533744"/>
            <a:ext cx="4637754" cy="117209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515CD5F-67F9-50F5-89B0-612E7153B7D6}"/>
              </a:ext>
            </a:extLst>
          </p:cNvPr>
          <p:cNvSpPr/>
          <p:nvPr/>
        </p:nvSpPr>
        <p:spPr>
          <a:xfrm>
            <a:off x="7315198" y="4390505"/>
            <a:ext cx="4637754" cy="117209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116">
            <a:extLst>
              <a:ext uri="{FF2B5EF4-FFF2-40B4-BE49-F238E27FC236}">
                <a16:creationId xmlns:a16="http://schemas.microsoft.com/office/drawing/2014/main" id="{B57ADB5D-22FA-410F-B49B-A5E54B92D59B}"/>
              </a:ext>
            </a:extLst>
          </p:cNvPr>
          <p:cNvSpPr txBox="1"/>
          <p:nvPr/>
        </p:nvSpPr>
        <p:spPr>
          <a:xfrm>
            <a:off x="7253872" y="3219873"/>
            <a:ext cx="3599191" cy="1323439"/>
          </a:xfrm>
          <a:prstGeom prst="rect">
            <a:avLst/>
          </a:prstGeom>
          <a:noFill/>
        </p:spPr>
        <p:txBody>
          <a:bodyPr wrap="square" rtlCol="0" anchor="ctr">
            <a:spAutoFit/>
          </a:bodyPr>
          <a:lstStyle/>
          <a:p>
            <a:r>
              <a:rPr lang="en-US" altLang="ko-KR" sz="8000" dirty="0">
                <a:solidFill>
                  <a:schemeClr val="bg1"/>
                </a:solidFill>
                <a:latin typeface="Impact" panose="020B0806030902050204" pitchFamily="34" charset="0"/>
                <a:cs typeface="Arial" pitchFamily="34" charset="0"/>
              </a:rPr>
              <a:t>06</a:t>
            </a:r>
            <a:endParaRPr lang="ko-KR" altLang="en-US" sz="8000" dirty="0">
              <a:solidFill>
                <a:schemeClr val="bg1"/>
              </a:solidFill>
              <a:latin typeface="Impact" panose="020B0806030902050204" pitchFamily="34" charset="0"/>
              <a:cs typeface="Arial" pitchFamily="34" charset="0"/>
            </a:endParaRPr>
          </a:p>
        </p:txBody>
      </p:sp>
      <p:sp>
        <p:nvSpPr>
          <p:cNvPr id="118" name="TextBox 117">
            <a:extLst>
              <a:ext uri="{FF2B5EF4-FFF2-40B4-BE49-F238E27FC236}">
                <a16:creationId xmlns:a16="http://schemas.microsoft.com/office/drawing/2014/main" id="{155A68A0-2380-4E67-8DF4-427ED4BAFEFE}"/>
              </a:ext>
            </a:extLst>
          </p:cNvPr>
          <p:cNvSpPr txBox="1"/>
          <p:nvPr/>
        </p:nvSpPr>
        <p:spPr>
          <a:xfrm>
            <a:off x="7336970" y="4446406"/>
            <a:ext cx="3204262" cy="1077218"/>
          </a:xfrm>
          <a:prstGeom prst="rect">
            <a:avLst/>
          </a:prstGeom>
          <a:noFill/>
        </p:spPr>
        <p:txBody>
          <a:bodyPr wrap="square" rtlCol="0" anchor="ctr">
            <a:spAutoFit/>
          </a:bodyPr>
          <a:lstStyle/>
          <a:p>
            <a:r>
              <a:rPr lang="en-US" altLang="ko-KR" sz="3200" dirty="0">
                <a:solidFill>
                  <a:schemeClr val="bg1"/>
                </a:solidFill>
                <a:latin typeface="+mj-lt"/>
                <a:cs typeface="Arial" pitchFamily="34" charset="0"/>
              </a:rPr>
              <a:t>A equipe do SESMT</a:t>
            </a:r>
            <a:endParaRPr lang="ko-KR" altLang="en-US" sz="3200" dirty="0">
              <a:solidFill>
                <a:schemeClr val="bg1"/>
              </a:solidFill>
              <a:latin typeface="+mj-lt"/>
              <a:cs typeface="Arial" pitchFamily="34" charset="0"/>
            </a:endParaRPr>
          </a:p>
        </p:txBody>
      </p:sp>
      <p:pic>
        <p:nvPicPr>
          <p:cNvPr id="25602" name="Picture 2" descr="Trabalho em Altura: Nova EPI a solução ideal - Nova EPI">
            <a:extLst>
              <a:ext uri="{FF2B5EF4-FFF2-40B4-BE49-F238E27FC236}">
                <a16:creationId xmlns:a16="http://schemas.microsoft.com/office/drawing/2014/main" id="{D3C03749-B67A-2BA3-A70B-13D0AEF86A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 y="781050"/>
            <a:ext cx="5000625" cy="607695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descr="Uma imagem contendo Texto&#10;&#10;Descrição gerada automaticamente">
            <a:extLst>
              <a:ext uri="{FF2B5EF4-FFF2-40B4-BE49-F238E27FC236}">
                <a16:creationId xmlns:a16="http://schemas.microsoft.com/office/drawing/2014/main" id="{544F7D58-4DF9-0C94-9DF9-AD08FEEB32CB}"/>
              </a:ext>
            </a:extLst>
          </p:cNvPr>
          <p:cNvPicPr>
            <a:picLocks noChangeAspect="1"/>
          </p:cNvPicPr>
          <p:nvPr/>
        </p:nvPicPr>
        <p:blipFill>
          <a:blip r:embed="rId5"/>
          <a:stretch>
            <a:fillRect/>
          </a:stretch>
        </p:blipFill>
        <p:spPr>
          <a:xfrm>
            <a:off x="152399" y="229832"/>
            <a:ext cx="1934285" cy="551218"/>
          </a:xfrm>
          <a:prstGeom prst="rect">
            <a:avLst/>
          </a:prstGeom>
        </p:spPr>
      </p:pic>
    </p:spTree>
    <p:extLst>
      <p:ext uri="{BB962C8B-B14F-4D97-AF65-F5344CB8AC3E}">
        <p14:creationId xmlns:p14="http://schemas.microsoft.com/office/powerpoint/2010/main" val="722135678"/>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71E3175-1D21-3769-21CE-016985D21C84}"/>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3" name="文本框 1">
            <a:extLst>
              <a:ext uri="{FF2B5EF4-FFF2-40B4-BE49-F238E27FC236}">
                <a16:creationId xmlns:a16="http://schemas.microsoft.com/office/drawing/2014/main" id="{538500F1-E25A-BB8B-2986-FDB4BBAEC1D3}"/>
              </a:ext>
            </a:extLst>
          </p:cNvPr>
          <p:cNvSpPr txBox="1"/>
          <p:nvPr/>
        </p:nvSpPr>
        <p:spPr>
          <a:xfrm>
            <a:off x="8021637" y="386942"/>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A Equipe do SESMT</a:t>
            </a:r>
          </a:p>
        </p:txBody>
      </p:sp>
      <p:sp>
        <p:nvSpPr>
          <p:cNvPr id="4" name="Freeform 6">
            <a:extLst>
              <a:ext uri="{FF2B5EF4-FFF2-40B4-BE49-F238E27FC236}">
                <a16:creationId xmlns:a16="http://schemas.microsoft.com/office/drawing/2014/main" id="{EA1841B8-6E71-9977-F98A-654DF5DA66F6}"/>
              </a:ext>
            </a:extLst>
          </p:cNvPr>
          <p:cNvSpPr/>
          <p:nvPr/>
        </p:nvSpPr>
        <p:spPr bwMode="auto">
          <a:xfrm flipV="1">
            <a:off x="5375828" y="1170224"/>
            <a:ext cx="2189162" cy="2017713"/>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文本框 1">
            <a:extLst>
              <a:ext uri="{FF2B5EF4-FFF2-40B4-BE49-F238E27FC236}">
                <a16:creationId xmlns:a16="http://schemas.microsoft.com/office/drawing/2014/main" id="{A2DD5E01-F28B-0676-597C-C3B59375B856}"/>
              </a:ext>
            </a:extLst>
          </p:cNvPr>
          <p:cNvSpPr txBox="1"/>
          <p:nvPr/>
        </p:nvSpPr>
        <p:spPr>
          <a:xfrm>
            <a:off x="7416558" y="2521353"/>
            <a:ext cx="4321417" cy="3913059"/>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O SESMT deve ser composto por médico do trabalho, engenheiro de segurança do trabalho, técnico de segurança do trabalho, enfermeiro do trabalho e auxiliar/técnico em enfermagem do trabalho, obedecido o Anexo II.</a:t>
            </a:r>
          </a:p>
        </p:txBody>
      </p:sp>
      <p:sp>
        <p:nvSpPr>
          <p:cNvPr id="7" name="文本框 1">
            <a:extLst>
              <a:ext uri="{FF2B5EF4-FFF2-40B4-BE49-F238E27FC236}">
                <a16:creationId xmlns:a16="http://schemas.microsoft.com/office/drawing/2014/main" id="{97234CC2-7676-A79D-D9F4-61FDD09A0127}"/>
              </a:ext>
            </a:extLst>
          </p:cNvPr>
          <p:cNvSpPr txBox="1"/>
          <p:nvPr/>
        </p:nvSpPr>
        <p:spPr>
          <a:xfrm>
            <a:off x="5852906" y="1677204"/>
            <a:ext cx="1184205" cy="837473"/>
          </a:xfrm>
          <a:prstGeom prst="rect">
            <a:avLst/>
          </a:prstGeom>
          <a:noFill/>
        </p:spPr>
        <p:txBody>
          <a:bodyPr wrap="square" rtlCol="0">
            <a:spAutoFit/>
          </a:bodyPr>
          <a:lstStyle/>
          <a:p>
            <a:pPr>
              <a:lnSpc>
                <a:spcPct val="150000"/>
              </a:lnSpc>
            </a:pPr>
            <a:r>
              <a:rPr kumimoji="1" lang="pt-BR" altLang="zh-CN" sz="3600" dirty="0">
                <a:solidFill>
                  <a:srgbClr val="002060"/>
                </a:solidFill>
                <a:effectLst>
                  <a:outerShdw blurRad="38100" dist="38100" dir="2700000" algn="tl">
                    <a:srgbClr val="000000">
                      <a:alpha val="43137"/>
                    </a:srgbClr>
                  </a:outerShdw>
                </a:effectLst>
                <a:latin typeface="Impact" panose="020B0806030902050204" pitchFamily="34" charset="0"/>
                <a:ea typeface="华文圆体 Regular" panose="020F0502040101010101" pitchFamily="34" charset="-122"/>
                <a:cs typeface="Yuanti SC" charset="-122"/>
              </a:rPr>
              <a:t>4.3.2</a:t>
            </a:r>
          </a:p>
        </p:txBody>
      </p:sp>
      <p:pic>
        <p:nvPicPr>
          <p:cNvPr id="26626" name="Picture 2" descr="Diretriz Saúde Ocupacional - ASO - CIPA - PGR - PCMSO - PPP - NR">
            <a:extLst>
              <a:ext uri="{FF2B5EF4-FFF2-40B4-BE49-F238E27FC236}">
                <a16:creationId xmlns:a16="http://schemas.microsoft.com/office/drawing/2014/main" id="{7285A6E8-F239-9AD0-0861-9E5FE3B21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4" y="3429000"/>
            <a:ext cx="5436394"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descr="Uma imagem contendo Texto&#10;&#10;Descrição gerada automaticamente">
            <a:extLst>
              <a:ext uri="{FF2B5EF4-FFF2-40B4-BE49-F238E27FC236}">
                <a16:creationId xmlns:a16="http://schemas.microsoft.com/office/drawing/2014/main" id="{B6979177-EECB-4B88-1CF7-21E553B2F31A}"/>
              </a:ext>
            </a:extLst>
          </p:cNvPr>
          <p:cNvPicPr>
            <a:picLocks noChangeAspect="1"/>
          </p:cNvPicPr>
          <p:nvPr/>
        </p:nvPicPr>
        <p:blipFill>
          <a:blip r:embed="rId3"/>
          <a:stretch>
            <a:fillRect/>
          </a:stretch>
        </p:blipFill>
        <p:spPr>
          <a:xfrm>
            <a:off x="391885" y="170603"/>
            <a:ext cx="1934285" cy="551218"/>
          </a:xfrm>
          <a:prstGeom prst="rect">
            <a:avLst/>
          </a:prstGeom>
        </p:spPr>
      </p:pic>
    </p:spTree>
    <p:extLst>
      <p:ext uri="{BB962C8B-B14F-4D97-AF65-F5344CB8AC3E}">
        <p14:creationId xmlns:p14="http://schemas.microsoft.com/office/powerpoint/2010/main" val="388797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DD55BE78-B9E2-2D6C-E1A0-ECFCF4B16CDF}"/>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A Equipe do SESMT</a:t>
            </a:r>
          </a:p>
        </p:txBody>
      </p:sp>
      <p:sp>
        <p:nvSpPr>
          <p:cNvPr id="4" name="Shape 1267">
            <a:extLst>
              <a:ext uri="{FF2B5EF4-FFF2-40B4-BE49-F238E27FC236}">
                <a16:creationId xmlns:a16="http://schemas.microsoft.com/office/drawing/2014/main" id="{92AF3751-CF59-74F6-4824-C14678AF228E}"/>
              </a:ext>
            </a:extLst>
          </p:cNvPr>
          <p:cNvSpPr/>
          <p:nvPr/>
        </p:nvSpPr>
        <p:spPr>
          <a:xfrm>
            <a:off x="9578008" y="156110"/>
            <a:ext cx="1698945" cy="968922"/>
          </a:xfrm>
          <a:custGeom>
            <a:avLst/>
            <a:gdLst/>
            <a:ahLst/>
            <a:cxnLst>
              <a:cxn ang="0">
                <a:pos x="wd2" y="hd2"/>
              </a:cxn>
              <a:cxn ang="5400000">
                <a:pos x="wd2" y="hd2"/>
              </a:cxn>
              <a:cxn ang="10800000">
                <a:pos x="wd2" y="hd2"/>
              </a:cxn>
              <a:cxn ang="16200000">
                <a:pos x="wd2" y="hd2"/>
              </a:cxn>
            </a:cxnLst>
            <a:rect l="0" t="0" r="r" b="b"/>
            <a:pathLst>
              <a:path w="21600" h="21600" extrusionOk="0">
                <a:moveTo>
                  <a:pt x="16518" y="0"/>
                </a:moveTo>
                <a:cubicBezTo>
                  <a:pt x="5082" y="0"/>
                  <a:pt x="5082" y="0"/>
                  <a:pt x="5082" y="0"/>
                </a:cubicBezTo>
                <a:cubicBezTo>
                  <a:pt x="2163" y="0"/>
                  <a:pt x="0" y="4874"/>
                  <a:pt x="0" y="10830"/>
                </a:cubicBezTo>
                <a:cubicBezTo>
                  <a:pt x="0" y="16787"/>
                  <a:pt x="2163" y="21600"/>
                  <a:pt x="5082" y="21600"/>
                </a:cubicBezTo>
                <a:cubicBezTo>
                  <a:pt x="16518" y="21600"/>
                  <a:pt x="16518" y="21600"/>
                  <a:pt x="16518" y="21600"/>
                </a:cubicBezTo>
                <a:cubicBezTo>
                  <a:pt x="19437" y="21600"/>
                  <a:pt x="21600" y="16787"/>
                  <a:pt x="21600" y="10830"/>
                </a:cubicBezTo>
                <a:cubicBezTo>
                  <a:pt x="21600" y="4874"/>
                  <a:pt x="19437" y="0"/>
                  <a:pt x="16518" y="0"/>
                </a:cubicBezTo>
                <a:close/>
              </a:path>
            </a:pathLst>
          </a:custGeom>
          <a:solidFill>
            <a:srgbClr val="4BC9D0"/>
          </a:solidFill>
          <a:ln>
            <a:solidFill>
              <a:srgbClr val="000000">
                <a:alpha val="0"/>
              </a:srgbClr>
            </a:solidFill>
            <a:round/>
          </a:ln>
        </p:spPr>
        <p:txBody>
          <a:bodyPr lIns="0" tIns="0" rIns="0" bIns="0" anchor="ctr"/>
          <a:lstStyle/>
          <a:p>
            <a:pPr marL="20320" marR="20320" algn="ctr" defTabSz="457200">
              <a:defRPr sz="3200">
                <a:uFill>
                  <a:solidFill/>
                </a:uFill>
                <a:latin typeface="Open Sans"/>
                <a:ea typeface="Open Sans"/>
                <a:cs typeface="Open Sans"/>
                <a:sym typeface="Open Sans"/>
              </a:defRPr>
            </a:pPr>
            <a:r>
              <a:rPr lang="pt-BR" sz="3200" dirty="0">
                <a:latin typeface="Impact" panose="020B0806030902050204" pitchFamily="34" charset="0"/>
              </a:rPr>
              <a:t>4.3.3</a:t>
            </a:r>
            <a:endParaRPr sz="3200" dirty="0">
              <a:latin typeface="Impact" panose="020B0806030902050204" pitchFamily="34" charset="0"/>
            </a:endParaRPr>
          </a:p>
        </p:txBody>
      </p:sp>
      <p:sp>
        <p:nvSpPr>
          <p:cNvPr id="6" name="文本框 1">
            <a:extLst>
              <a:ext uri="{FF2B5EF4-FFF2-40B4-BE49-F238E27FC236}">
                <a16:creationId xmlns:a16="http://schemas.microsoft.com/office/drawing/2014/main" id="{32D38787-523E-E092-DD3E-6CE444831B8D}"/>
              </a:ext>
            </a:extLst>
          </p:cNvPr>
          <p:cNvSpPr txBox="1"/>
          <p:nvPr/>
        </p:nvSpPr>
        <p:spPr>
          <a:xfrm>
            <a:off x="7032172" y="1469570"/>
            <a:ext cx="4952999" cy="3913059"/>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Os profissionais integrantes do SESMT devem possuir formação e registro profissional em conformidade com o disposto na regulamentação da profissão e nos instrumentos normativos emitidos pelo respectivo conselho profissional, quando existente.</a:t>
            </a:r>
          </a:p>
        </p:txBody>
      </p:sp>
      <p:pic>
        <p:nvPicPr>
          <p:cNvPr id="27650" name="Picture 2" descr="SIGON - Medicina do Trabalho no Rio de Janeiro">
            <a:extLst>
              <a:ext uri="{FF2B5EF4-FFF2-40B4-BE49-F238E27FC236}">
                <a16:creationId xmlns:a16="http://schemas.microsoft.com/office/drawing/2014/main" id="{1D562B44-A970-0CA1-9C20-2701E16576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08" y="1316599"/>
            <a:ext cx="7236279" cy="5541402"/>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descr="Uma imagem contendo Texto&#10;&#10;Descrição gerada automaticamente">
            <a:extLst>
              <a:ext uri="{FF2B5EF4-FFF2-40B4-BE49-F238E27FC236}">
                <a16:creationId xmlns:a16="http://schemas.microsoft.com/office/drawing/2014/main" id="{86172675-CE5D-57CE-BA9B-68D8914C79C3}"/>
              </a:ext>
            </a:extLst>
          </p:cNvPr>
          <p:cNvPicPr>
            <a:picLocks noChangeAspect="1"/>
          </p:cNvPicPr>
          <p:nvPr/>
        </p:nvPicPr>
        <p:blipFill>
          <a:blip r:embed="rId3"/>
          <a:stretch>
            <a:fillRect/>
          </a:stretch>
        </p:blipFill>
        <p:spPr>
          <a:xfrm>
            <a:off x="413657" y="170603"/>
            <a:ext cx="1934285" cy="551218"/>
          </a:xfrm>
          <a:prstGeom prst="rect">
            <a:avLst/>
          </a:prstGeom>
        </p:spPr>
      </p:pic>
    </p:spTree>
    <p:extLst>
      <p:ext uri="{BB962C8B-B14F-4D97-AF65-F5344CB8AC3E}">
        <p14:creationId xmlns:p14="http://schemas.microsoft.com/office/powerpoint/2010/main" val="23809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2"/>
                                        </p:tgtEl>
                                      </p:cBhvr>
                                    </p:animEffect>
                                    <p:animScale>
                                      <p:cBhvr>
                                        <p:cTn id="1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CFF56D52-5E67-512E-A936-F75BAAA19A8C}"/>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A Equipe do SESMT</a:t>
            </a:r>
          </a:p>
        </p:txBody>
      </p:sp>
      <p:sp>
        <p:nvSpPr>
          <p:cNvPr id="4" name="Shape 1267">
            <a:extLst>
              <a:ext uri="{FF2B5EF4-FFF2-40B4-BE49-F238E27FC236}">
                <a16:creationId xmlns:a16="http://schemas.microsoft.com/office/drawing/2014/main" id="{92AF3751-CF59-74F6-4824-C14678AF228E}"/>
              </a:ext>
            </a:extLst>
          </p:cNvPr>
          <p:cNvSpPr/>
          <p:nvPr/>
        </p:nvSpPr>
        <p:spPr>
          <a:xfrm>
            <a:off x="9380377" y="4346000"/>
            <a:ext cx="1698945" cy="968922"/>
          </a:xfrm>
          <a:custGeom>
            <a:avLst/>
            <a:gdLst/>
            <a:ahLst/>
            <a:cxnLst>
              <a:cxn ang="0">
                <a:pos x="wd2" y="hd2"/>
              </a:cxn>
              <a:cxn ang="5400000">
                <a:pos x="wd2" y="hd2"/>
              </a:cxn>
              <a:cxn ang="10800000">
                <a:pos x="wd2" y="hd2"/>
              </a:cxn>
              <a:cxn ang="16200000">
                <a:pos x="wd2" y="hd2"/>
              </a:cxn>
            </a:cxnLst>
            <a:rect l="0" t="0" r="r" b="b"/>
            <a:pathLst>
              <a:path w="21600" h="21600" extrusionOk="0">
                <a:moveTo>
                  <a:pt x="16518" y="0"/>
                </a:moveTo>
                <a:cubicBezTo>
                  <a:pt x="5082" y="0"/>
                  <a:pt x="5082" y="0"/>
                  <a:pt x="5082" y="0"/>
                </a:cubicBezTo>
                <a:cubicBezTo>
                  <a:pt x="2163" y="0"/>
                  <a:pt x="0" y="4874"/>
                  <a:pt x="0" y="10830"/>
                </a:cubicBezTo>
                <a:cubicBezTo>
                  <a:pt x="0" y="16787"/>
                  <a:pt x="2163" y="21600"/>
                  <a:pt x="5082" y="21600"/>
                </a:cubicBezTo>
                <a:cubicBezTo>
                  <a:pt x="16518" y="21600"/>
                  <a:pt x="16518" y="21600"/>
                  <a:pt x="16518" y="21600"/>
                </a:cubicBezTo>
                <a:cubicBezTo>
                  <a:pt x="19437" y="21600"/>
                  <a:pt x="21600" y="16787"/>
                  <a:pt x="21600" y="10830"/>
                </a:cubicBezTo>
                <a:cubicBezTo>
                  <a:pt x="21600" y="4874"/>
                  <a:pt x="19437" y="0"/>
                  <a:pt x="16518" y="0"/>
                </a:cubicBezTo>
                <a:close/>
              </a:path>
            </a:pathLst>
          </a:custGeom>
          <a:solidFill>
            <a:srgbClr val="4BC9D0"/>
          </a:solidFill>
          <a:ln>
            <a:solidFill>
              <a:srgbClr val="000000">
                <a:alpha val="0"/>
              </a:srgbClr>
            </a:solidFill>
            <a:round/>
          </a:ln>
        </p:spPr>
        <p:txBody>
          <a:bodyPr lIns="0" tIns="0" rIns="0" bIns="0" anchor="ctr"/>
          <a:lstStyle/>
          <a:p>
            <a:pPr marL="20320" marR="20320" algn="ctr" defTabSz="457200">
              <a:defRPr sz="3200">
                <a:uFill>
                  <a:solidFill/>
                </a:uFill>
                <a:latin typeface="Open Sans"/>
                <a:ea typeface="Open Sans"/>
                <a:cs typeface="Open Sans"/>
                <a:sym typeface="Open Sans"/>
              </a:defRPr>
            </a:pPr>
            <a:r>
              <a:rPr lang="pt-BR" sz="3200" dirty="0">
                <a:latin typeface="Impact" panose="020B0806030902050204" pitchFamily="34" charset="0"/>
              </a:rPr>
              <a:t>4.3.4</a:t>
            </a:r>
            <a:endParaRPr sz="3200" dirty="0">
              <a:latin typeface="Impact" panose="020B0806030902050204" pitchFamily="34" charset="0"/>
            </a:endParaRPr>
          </a:p>
        </p:txBody>
      </p:sp>
      <p:sp>
        <p:nvSpPr>
          <p:cNvPr id="6" name="文本框 1">
            <a:extLst>
              <a:ext uri="{FF2B5EF4-FFF2-40B4-BE49-F238E27FC236}">
                <a16:creationId xmlns:a16="http://schemas.microsoft.com/office/drawing/2014/main" id="{32D38787-523E-E092-DD3E-6CE444831B8D}"/>
              </a:ext>
            </a:extLst>
          </p:cNvPr>
          <p:cNvSpPr txBox="1"/>
          <p:nvPr/>
        </p:nvSpPr>
        <p:spPr>
          <a:xfrm>
            <a:off x="5649685" y="3063230"/>
            <a:ext cx="3453331" cy="2251065"/>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O SESMT deve ser coordenado por um dos profissionais integrantes deste serviço</a:t>
            </a:r>
            <a:r>
              <a:rPr kumimoji="1" lang="pt-BR" altLang="zh-CN" sz="2400" b="1" dirty="0">
                <a:solidFill>
                  <a:schemeClr val="bg2">
                    <a:lumMod val="25000"/>
                  </a:schemeClr>
                </a:solidFill>
                <a:latin typeface="+mj-lt"/>
                <a:ea typeface="华文圆体 Regular" panose="020F0502040101010101" pitchFamily="34" charset="-122"/>
                <a:cs typeface="Yuanti SC" charset="-122"/>
              </a:rPr>
              <a:t>.</a:t>
            </a:r>
          </a:p>
        </p:txBody>
      </p:sp>
      <p:pic>
        <p:nvPicPr>
          <p:cNvPr id="2050" name="Picture 2" descr="Um novo SESMT vem aí - Ambiental Segurança do Trabalho">
            <a:extLst>
              <a:ext uri="{FF2B5EF4-FFF2-40B4-BE49-F238E27FC236}">
                <a16:creationId xmlns:a16="http://schemas.microsoft.com/office/drawing/2014/main" id="{CCF81013-37C5-1373-C5FA-9ED5D9AB4B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1718" y="1794819"/>
            <a:ext cx="3096261" cy="2023761"/>
          </a:xfrm>
          <a:prstGeom prst="round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674" name="Picture 2" descr="Saúde e Segurança Ocupacional - Grupo CTM - Centro Técnico Mundial">
            <a:extLst>
              <a:ext uri="{FF2B5EF4-FFF2-40B4-BE49-F238E27FC236}">
                <a16:creationId xmlns:a16="http://schemas.microsoft.com/office/drawing/2014/main" id="{4DE57875-3EE9-2295-186D-174B93E04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4819"/>
            <a:ext cx="4791075" cy="479107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descr="Uma imagem contendo Texto&#10;&#10;Descrição gerada automaticamente">
            <a:extLst>
              <a:ext uri="{FF2B5EF4-FFF2-40B4-BE49-F238E27FC236}">
                <a16:creationId xmlns:a16="http://schemas.microsoft.com/office/drawing/2014/main" id="{23B349C0-60DE-AE01-3197-FED2B1D0C24A}"/>
              </a:ext>
            </a:extLst>
          </p:cNvPr>
          <p:cNvPicPr>
            <a:picLocks noChangeAspect="1"/>
          </p:cNvPicPr>
          <p:nvPr/>
        </p:nvPicPr>
        <p:blipFill>
          <a:blip r:embed="rId4"/>
          <a:stretch>
            <a:fillRect/>
          </a:stretch>
        </p:blipFill>
        <p:spPr>
          <a:xfrm>
            <a:off x="414021" y="231721"/>
            <a:ext cx="1934285" cy="551218"/>
          </a:xfrm>
          <a:prstGeom prst="rect">
            <a:avLst/>
          </a:prstGeom>
        </p:spPr>
      </p:pic>
    </p:spTree>
    <p:extLst>
      <p:ext uri="{BB962C8B-B14F-4D97-AF65-F5344CB8AC3E}">
        <p14:creationId xmlns:p14="http://schemas.microsoft.com/office/powerpoint/2010/main" val="343120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ppt_x"/>
                                          </p:val>
                                        </p:tav>
                                        <p:tav tm="100000">
                                          <p:val>
                                            <p:strVal val="#ppt_x"/>
                                          </p:val>
                                        </p:tav>
                                      </p:tavLst>
                                    </p:anim>
                                    <p:anim calcmode="lin" valueType="num">
                                      <p:cBhvr additive="base">
                                        <p:cTn id="1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2"/>
                                        </p:tgtEl>
                                      </p:cBhvr>
                                    </p:animEffect>
                                    <p:animScale>
                                      <p:cBhvr>
                                        <p:cTn id="2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imple Certificate Border Template With Blue Color, Simple Certificate  Border, Certificate Border, Templates PNG and Vector with Transparent  Background for Free Download">
            <a:extLst>
              <a:ext uri="{FF2B5EF4-FFF2-40B4-BE49-F238E27FC236}">
                <a16:creationId xmlns:a16="http://schemas.microsoft.com/office/drawing/2014/main" id="{E26FA133-C882-1348-C676-3B27CF070AB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21" b="90512" l="1250" r="90000">
                        <a14:foregroundMark x1="11667" y1="12235" x2="11667" y2="12235"/>
                        <a14:foregroundMark x1="15417" y1="3620" x2="15417" y2="3620"/>
                        <a14:foregroundMark x1="21667" y1="5618" x2="21667" y2="5618"/>
                        <a14:foregroundMark x1="18167" y1="8989" x2="18167" y2="8989"/>
                        <a14:foregroundMark x1="14083" y1="5993" x2="5500" y2="18602"/>
                        <a14:foregroundMark x1="16583" y1="10237" x2="2000" y2="45194"/>
                        <a14:foregroundMark x1="1250" y1="82147" x2="2083" y2="90512"/>
                        <a14:foregroundMark x1="6000" y1="3121" x2="2167" y2="21598"/>
                        <a14:foregroundMark x1="7417" y1="49563" x2="5917" y2="62422"/>
                        <a14:foregroundMark x1="8500" y1="46692" x2="1500" y2="73034"/>
                        <a14:foregroundMark x1="3333" y1="70287" x2="2500" y2="90512"/>
                        <a14:foregroundMark x1="7750" y1="62297" x2="7750" y2="62297"/>
                        <a14:foregroundMark x1="8583" y1="60674" x2="8583" y2="60674"/>
                        <a14:foregroundMark x1="8917" y1="60300" x2="8917" y2="60300"/>
                        <a14:foregroundMark x1="9750" y1="58552" x2="9750" y2="58552"/>
                        <a14:foregroundMark x1="10167" y1="57678" x2="10167" y2="57678"/>
                        <a14:backgroundMark x1="35917" y1="19351" x2="36000" y2="22846"/>
                      </a14:backgroundRemoval>
                    </a14:imgEffect>
                  </a14:imgLayer>
                </a14:imgProps>
              </a:ext>
              <a:ext uri="{28A0092B-C50C-407E-A947-70E740481C1C}">
                <a14:useLocalDpi xmlns:a14="http://schemas.microsoft.com/office/drawing/2010/main" val="0"/>
              </a:ext>
            </a:extLst>
          </a:blip>
          <a:srcRect/>
          <a:stretch>
            <a:fillRect/>
          </a:stretch>
        </p:blipFill>
        <p:spPr bwMode="auto">
          <a:xfrm>
            <a:off x="20575" y="61389"/>
            <a:ext cx="11994245" cy="6919389"/>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4F5AB8A9-957F-8B28-84E2-81ED316E7AAE}"/>
              </a:ext>
            </a:extLst>
          </p:cNvPr>
          <p:cNvSpPr/>
          <p:nvPr/>
        </p:nvSpPr>
        <p:spPr>
          <a:xfrm>
            <a:off x="7456277" y="4533744"/>
            <a:ext cx="4637754" cy="117209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515CD5F-67F9-50F5-89B0-612E7153B7D6}"/>
              </a:ext>
            </a:extLst>
          </p:cNvPr>
          <p:cNvSpPr/>
          <p:nvPr/>
        </p:nvSpPr>
        <p:spPr>
          <a:xfrm>
            <a:off x="7315198" y="4390505"/>
            <a:ext cx="4637754" cy="117209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116">
            <a:extLst>
              <a:ext uri="{FF2B5EF4-FFF2-40B4-BE49-F238E27FC236}">
                <a16:creationId xmlns:a16="http://schemas.microsoft.com/office/drawing/2014/main" id="{B57ADB5D-22FA-410F-B49B-A5E54B92D59B}"/>
              </a:ext>
            </a:extLst>
          </p:cNvPr>
          <p:cNvSpPr txBox="1"/>
          <p:nvPr/>
        </p:nvSpPr>
        <p:spPr>
          <a:xfrm>
            <a:off x="7253872" y="3219873"/>
            <a:ext cx="3599191" cy="1323439"/>
          </a:xfrm>
          <a:prstGeom prst="rect">
            <a:avLst/>
          </a:prstGeom>
          <a:noFill/>
        </p:spPr>
        <p:txBody>
          <a:bodyPr wrap="square" rtlCol="0" anchor="ctr">
            <a:spAutoFit/>
          </a:bodyPr>
          <a:lstStyle/>
          <a:p>
            <a:r>
              <a:rPr lang="en-US" altLang="ko-KR" sz="8000" dirty="0">
                <a:solidFill>
                  <a:schemeClr val="bg1"/>
                </a:solidFill>
                <a:latin typeface="Impact" panose="020B0806030902050204" pitchFamily="34" charset="0"/>
                <a:cs typeface="Arial" pitchFamily="34" charset="0"/>
              </a:rPr>
              <a:t>07</a:t>
            </a:r>
            <a:endParaRPr lang="ko-KR" altLang="en-US" sz="8000" dirty="0">
              <a:solidFill>
                <a:schemeClr val="bg1"/>
              </a:solidFill>
              <a:latin typeface="Impact" panose="020B0806030902050204" pitchFamily="34" charset="0"/>
              <a:cs typeface="Arial" pitchFamily="34" charset="0"/>
            </a:endParaRPr>
          </a:p>
        </p:txBody>
      </p:sp>
      <p:sp>
        <p:nvSpPr>
          <p:cNvPr id="118" name="TextBox 117">
            <a:extLst>
              <a:ext uri="{FF2B5EF4-FFF2-40B4-BE49-F238E27FC236}">
                <a16:creationId xmlns:a16="http://schemas.microsoft.com/office/drawing/2014/main" id="{155A68A0-2380-4E67-8DF4-427ED4BAFEFE}"/>
              </a:ext>
            </a:extLst>
          </p:cNvPr>
          <p:cNvSpPr txBox="1"/>
          <p:nvPr/>
        </p:nvSpPr>
        <p:spPr>
          <a:xfrm>
            <a:off x="7336970" y="4446406"/>
            <a:ext cx="3204262" cy="1077218"/>
          </a:xfrm>
          <a:prstGeom prst="rect">
            <a:avLst/>
          </a:prstGeom>
          <a:noFill/>
        </p:spPr>
        <p:txBody>
          <a:bodyPr wrap="square" rtlCol="0" anchor="ctr">
            <a:spAutoFit/>
          </a:bodyPr>
          <a:lstStyle/>
          <a:p>
            <a:r>
              <a:rPr lang="en-US" altLang="ko-KR" sz="3200" dirty="0">
                <a:solidFill>
                  <a:schemeClr val="bg1"/>
                </a:solidFill>
                <a:latin typeface="+mj-lt"/>
                <a:cs typeface="Arial" pitchFamily="34" charset="0"/>
              </a:rPr>
              <a:t>Modalidades de SESMT</a:t>
            </a:r>
            <a:endParaRPr lang="ko-KR" altLang="en-US" sz="3200" dirty="0">
              <a:solidFill>
                <a:schemeClr val="bg1"/>
              </a:solidFill>
              <a:latin typeface="+mj-lt"/>
              <a:cs typeface="Arial" pitchFamily="34" charset="0"/>
            </a:endParaRPr>
          </a:p>
        </p:txBody>
      </p:sp>
      <p:pic>
        <p:nvPicPr>
          <p:cNvPr id="29698" name="Picture 2" descr="Health&amp;Care | Técnico em segurança do trabalho: importância, desafios e  habilidades da função">
            <a:extLst>
              <a:ext uri="{FF2B5EF4-FFF2-40B4-BE49-F238E27FC236}">
                <a16:creationId xmlns:a16="http://schemas.microsoft.com/office/drawing/2014/main" id="{AE73D500-D3F7-B734-9779-0687FCD73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12570"/>
            <a:ext cx="7547429" cy="424542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descr="Uma imagem contendo Texto&#10;&#10;Descrição gerada automaticamente">
            <a:extLst>
              <a:ext uri="{FF2B5EF4-FFF2-40B4-BE49-F238E27FC236}">
                <a16:creationId xmlns:a16="http://schemas.microsoft.com/office/drawing/2014/main" id="{4871F4D0-FF5B-E1D9-D5DE-4EC8F67749E4}"/>
              </a:ext>
            </a:extLst>
          </p:cNvPr>
          <p:cNvPicPr>
            <a:picLocks noChangeAspect="1"/>
          </p:cNvPicPr>
          <p:nvPr/>
        </p:nvPicPr>
        <p:blipFill>
          <a:blip r:embed="rId5"/>
          <a:stretch>
            <a:fillRect/>
          </a:stretch>
        </p:blipFill>
        <p:spPr>
          <a:xfrm>
            <a:off x="250371" y="111333"/>
            <a:ext cx="1934285" cy="551218"/>
          </a:xfrm>
          <a:prstGeom prst="rect">
            <a:avLst/>
          </a:prstGeom>
        </p:spPr>
      </p:pic>
    </p:spTree>
    <p:extLst>
      <p:ext uri="{BB962C8B-B14F-4D97-AF65-F5344CB8AC3E}">
        <p14:creationId xmlns:p14="http://schemas.microsoft.com/office/powerpoint/2010/main" val="1011312708"/>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DF896C9-F49D-BF7D-E3E1-5A8B69B381A2}"/>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3" name="文本框 1">
            <a:extLst>
              <a:ext uri="{FF2B5EF4-FFF2-40B4-BE49-F238E27FC236}">
                <a16:creationId xmlns:a16="http://schemas.microsoft.com/office/drawing/2014/main" id="{538500F1-E25A-BB8B-2986-FDB4BBAEC1D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Modalidades de SESMT</a:t>
            </a:r>
          </a:p>
        </p:txBody>
      </p:sp>
      <p:grpSp>
        <p:nvGrpSpPr>
          <p:cNvPr id="4" name="Group 26">
            <a:extLst>
              <a:ext uri="{FF2B5EF4-FFF2-40B4-BE49-F238E27FC236}">
                <a16:creationId xmlns:a16="http://schemas.microsoft.com/office/drawing/2014/main" id="{4B36CAD7-A5B2-A9DF-8A7F-E9D252A33BCA}"/>
              </a:ext>
            </a:extLst>
          </p:cNvPr>
          <p:cNvGrpSpPr>
            <a:grpSpLocks/>
          </p:cNvGrpSpPr>
          <p:nvPr/>
        </p:nvGrpSpPr>
        <p:grpSpPr bwMode="auto">
          <a:xfrm>
            <a:off x="1750911" y="1560175"/>
            <a:ext cx="2358628" cy="2092392"/>
            <a:chOff x="1447801" y="2466975"/>
            <a:chExt cx="2309813" cy="1924050"/>
          </a:xfrm>
        </p:grpSpPr>
        <p:sp>
          <p:nvSpPr>
            <p:cNvPr id="5" name="Freeform 5">
              <a:extLst>
                <a:ext uri="{FF2B5EF4-FFF2-40B4-BE49-F238E27FC236}">
                  <a16:creationId xmlns:a16="http://schemas.microsoft.com/office/drawing/2014/main" id="{19BBA6D0-59E3-0631-EF8D-A4BBAA4D0153}"/>
                </a:ext>
              </a:extLst>
            </p:cNvPr>
            <p:cNvSpPr>
              <a:spLocks/>
            </p:cNvSpPr>
            <p:nvPr/>
          </p:nvSpPr>
          <p:spPr bwMode="auto">
            <a:xfrm>
              <a:off x="1455739" y="2549525"/>
              <a:ext cx="2290762"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6" name="Freeform 6">
              <a:extLst>
                <a:ext uri="{FF2B5EF4-FFF2-40B4-BE49-F238E27FC236}">
                  <a16:creationId xmlns:a16="http://schemas.microsoft.com/office/drawing/2014/main" id="{889599E0-C6BF-9513-B219-CAA79202E3EA}"/>
                </a:ext>
              </a:extLst>
            </p:cNvPr>
            <p:cNvSpPr>
              <a:spLocks/>
            </p:cNvSpPr>
            <p:nvPr/>
          </p:nvSpPr>
          <p:spPr bwMode="auto">
            <a:xfrm>
              <a:off x="1447801" y="2466975"/>
              <a:ext cx="2309813" cy="1795463"/>
            </a:xfrm>
            <a:custGeom>
              <a:avLst/>
              <a:gdLst>
                <a:gd name="T0" fmla="*/ 2268499 w 615"/>
                <a:gd name="T1" fmla="*/ 814748 h 476"/>
                <a:gd name="T2" fmla="*/ 2268499 w 615"/>
                <a:gd name="T3" fmla="*/ 980715 h 476"/>
                <a:gd name="T4" fmla="*/ 1663817 w 615"/>
                <a:gd name="T5" fmla="*/ 1704935 h 476"/>
                <a:gd name="T6" fmla="*/ 1468515 w 615"/>
                <a:gd name="T7" fmla="*/ 1795463 h 476"/>
                <a:gd name="T8" fmla="*/ 93895 w 615"/>
                <a:gd name="T9" fmla="*/ 1795463 h 476"/>
                <a:gd name="T10" fmla="*/ 15023 w 615"/>
                <a:gd name="T11" fmla="*/ 1746427 h 476"/>
                <a:gd name="T12" fmla="*/ 26291 w 615"/>
                <a:gd name="T13" fmla="*/ 1655900 h 476"/>
                <a:gd name="T14" fmla="*/ 593415 w 615"/>
                <a:gd name="T15" fmla="*/ 980715 h 476"/>
                <a:gd name="T16" fmla="*/ 593415 w 615"/>
                <a:gd name="T17" fmla="*/ 814748 h 476"/>
                <a:gd name="T18" fmla="*/ 26291 w 615"/>
                <a:gd name="T19" fmla="*/ 139563 h 476"/>
                <a:gd name="T20" fmla="*/ 15023 w 615"/>
                <a:gd name="T21" fmla="*/ 49036 h 476"/>
                <a:gd name="T22" fmla="*/ 93895 w 615"/>
                <a:gd name="T23" fmla="*/ 0 h 476"/>
                <a:gd name="T24" fmla="*/ 1468515 w 615"/>
                <a:gd name="T25" fmla="*/ 0 h 476"/>
                <a:gd name="T26" fmla="*/ 1663817 w 615"/>
                <a:gd name="T27" fmla="*/ 90528 h 476"/>
                <a:gd name="T28" fmla="*/ 2268499 w 615"/>
                <a:gd name="T29" fmla="*/ 814748 h 4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pt-BR" altLang="zh-CN" sz="3600" b="1" dirty="0">
                  <a:solidFill>
                    <a:schemeClr val="bg1"/>
                  </a:solidFill>
                </a:rPr>
                <a:t>   01</a:t>
              </a:r>
              <a:endParaRPr lang="zh-CN" altLang="en-US" sz="3600" b="1" dirty="0">
                <a:solidFill>
                  <a:schemeClr val="bg1"/>
                </a:solidFill>
              </a:endParaRPr>
            </a:p>
          </p:txBody>
        </p:sp>
      </p:grpSp>
      <p:sp>
        <p:nvSpPr>
          <p:cNvPr id="7" name="文本框 1">
            <a:extLst>
              <a:ext uri="{FF2B5EF4-FFF2-40B4-BE49-F238E27FC236}">
                <a16:creationId xmlns:a16="http://schemas.microsoft.com/office/drawing/2014/main" id="{F165E1FD-5DCC-DF9E-628F-6F7230598E2D}"/>
              </a:ext>
            </a:extLst>
          </p:cNvPr>
          <p:cNvSpPr txBox="1"/>
          <p:nvPr/>
        </p:nvSpPr>
        <p:spPr>
          <a:xfrm>
            <a:off x="4850254" y="2033495"/>
            <a:ext cx="6464417" cy="3913059"/>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O SESMT deve ser constituído nas modalidades individual, regionalizado ou estadual. </a:t>
            </a:r>
          </a:p>
          <a:p>
            <a:pPr>
              <a:lnSpc>
                <a:spcPct val="150000"/>
              </a:lnSpc>
            </a:pPr>
            <a:endParaRPr kumimoji="1" lang="pt-BR" altLang="zh-CN" sz="2400" b="1" dirty="0">
              <a:solidFill>
                <a:schemeClr val="bg1"/>
              </a:solidFill>
              <a:latin typeface="+mj-lt"/>
              <a:ea typeface="华文圆体 Regular" panose="020F0502040101010101" pitchFamily="34" charset="-122"/>
              <a:cs typeface="Yuanti SC" charset="-122"/>
            </a:endParaRPr>
          </a:p>
          <a:p>
            <a:pPr>
              <a:lnSpc>
                <a:spcPct val="150000"/>
              </a:lnSpc>
            </a:pPr>
            <a:endParaRPr kumimoji="1" lang="pt-BR" altLang="zh-CN" sz="2400" b="1" dirty="0">
              <a:solidFill>
                <a:schemeClr val="bg1"/>
              </a:solidFill>
              <a:latin typeface="+mj-lt"/>
              <a:ea typeface="华文圆体 Regular" panose="020F0502040101010101" pitchFamily="34" charset="-122"/>
              <a:cs typeface="Yuanti SC" charset="-122"/>
            </a:endParaRPr>
          </a:p>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O SESMT, independentemente de sua modalidade, deve atender estabelecimentos da mesma unidade da federação.</a:t>
            </a:r>
          </a:p>
        </p:txBody>
      </p:sp>
      <p:grpSp>
        <p:nvGrpSpPr>
          <p:cNvPr id="8" name="Group 26">
            <a:extLst>
              <a:ext uri="{FF2B5EF4-FFF2-40B4-BE49-F238E27FC236}">
                <a16:creationId xmlns:a16="http://schemas.microsoft.com/office/drawing/2014/main" id="{2D402C3B-BC89-C36A-27A9-AC2F68FB5DD7}"/>
              </a:ext>
            </a:extLst>
          </p:cNvPr>
          <p:cNvGrpSpPr>
            <a:grpSpLocks/>
          </p:cNvGrpSpPr>
          <p:nvPr/>
        </p:nvGrpSpPr>
        <p:grpSpPr bwMode="auto">
          <a:xfrm>
            <a:off x="1739563" y="4102959"/>
            <a:ext cx="2358628" cy="2092392"/>
            <a:chOff x="1447801" y="2466975"/>
            <a:chExt cx="2309813" cy="1924050"/>
          </a:xfrm>
          <a:solidFill>
            <a:schemeClr val="tx1">
              <a:lumMod val="75000"/>
              <a:lumOff val="25000"/>
            </a:schemeClr>
          </a:solidFill>
        </p:grpSpPr>
        <p:sp>
          <p:nvSpPr>
            <p:cNvPr id="9" name="Freeform 5">
              <a:extLst>
                <a:ext uri="{FF2B5EF4-FFF2-40B4-BE49-F238E27FC236}">
                  <a16:creationId xmlns:a16="http://schemas.microsoft.com/office/drawing/2014/main" id="{4C7EE1D0-75A2-05EE-3EAE-1FA1F452C1B2}"/>
                </a:ext>
              </a:extLst>
            </p:cNvPr>
            <p:cNvSpPr>
              <a:spLocks/>
            </p:cNvSpPr>
            <p:nvPr/>
          </p:nvSpPr>
          <p:spPr bwMode="auto">
            <a:xfrm>
              <a:off x="1455739" y="2549525"/>
              <a:ext cx="2290762"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0" name="Freeform 6">
              <a:extLst>
                <a:ext uri="{FF2B5EF4-FFF2-40B4-BE49-F238E27FC236}">
                  <a16:creationId xmlns:a16="http://schemas.microsoft.com/office/drawing/2014/main" id="{1C7688A8-BD87-BA40-26C8-001A9B149D6E}"/>
                </a:ext>
              </a:extLst>
            </p:cNvPr>
            <p:cNvSpPr>
              <a:spLocks/>
            </p:cNvSpPr>
            <p:nvPr/>
          </p:nvSpPr>
          <p:spPr bwMode="auto">
            <a:xfrm>
              <a:off x="1447801" y="2466975"/>
              <a:ext cx="2309813" cy="1795463"/>
            </a:xfrm>
            <a:custGeom>
              <a:avLst/>
              <a:gdLst>
                <a:gd name="T0" fmla="*/ 2268499 w 615"/>
                <a:gd name="T1" fmla="*/ 814748 h 476"/>
                <a:gd name="T2" fmla="*/ 2268499 w 615"/>
                <a:gd name="T3" fmla="*/ 980715 h 476"/>
                <a:gd name="T4" fmla="*/ 1663817 w 615"/>
                <a:gd name="T5" fmla="*/ 1704935 h 476"/>
                <a:gd name="T6" fmla="*/ 1468515 w 615"/>
                <a:gd name="T7" fmla="*/ 1795463 h 476"/>
                <a:gd name="T8" fmla="*/ 93895 w 615"/>
                <a:gd name="T9" fmla="*/ 1795463 h 476"/>
                <a:gd name="T10" fmla="*/ 15023 w 615"/>
                <a:gd name="T11" fmla="*/ 1746427 h 476"/>
                <a:gd name="T12" fmla="*/ 26291 w 615"/>
                <a:gd name="T13" fmla="*/ 1655900 h 476"/>
                <a:gd name="T14" fmla="*/ 593415 w 615"/>
                <a:gd name="T15" fmla="*/ 980715 h 476"/>
                <a:gd name="T16" fmla="*/ 593415 w 615"/>
                <a:gd name="T17" fmla="*/ 814748 h 476"/>
                <a:gd name="T18" fmla="*/ 26291 w 615"/>
                <a:gd name="T19" fmla="*/ 139563 h 476"/>
                <a:gd name="T20" fmla="*/ 15023 w 615"/>
                <a:gd name="T21" fmla="*/ 49036 h 476"/>
                <a:gd name="T22" fmla="*/ 93895 w 615"/>
                <a:gd name="T23" fmla="*/ 0 h 476"/>
                <a:gd name="T24" fmla="*/ 1468515 w 615"/>
                <a:gd name="T25" fmla="*/ 0 h 476"/>
                <a:gd name="T26" fmla="*/ 1663817 w 615"/>
                <a:gd name="T27" fmla="*/ 90528 h 476"/>
                <a:gd name="T28" fmla="*/ 2268499 w 615"/>
                <a:gd name="T29" fmla="*/ 814748 h 4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pt-BR" altLang="zh-CN" sz="3600" b="1" dirty="0">
                  <a:solidFill>
                    <a:srgbClr val="00B0F0"/>
                  </a:solidFill>
                </a:rPr>
                <a:t>   02</a:t>
              </a:r>
              <a:endParaRPr lang="zh-CN" altLang="en-US" sz="3600" b="1" dirty="0">
                <a:solidFill>
                  <a:srgbClr val="00B0F0"/>
                </a:solidFill>
              </a:endParaRPr>
            </a:p>
          </p:txBody>
        </p:sp>
      </p:grpSp>
      <p:pic>
        <p:nvPicPr>
          <p:cNvPr id="11" name="Imagem 10" descr="Uma imagem contendo Texto&#10;&#10;Descrição gerada automaticamente">
            <a:extLst>
              <a:ext uri="{FF2B5EF4-FFF2-40B4-BE49-F238E27FC236}">
                <a16:creationId xmlns:a16="http://schemas.microsoft.com/office/drawing/2014/main" id="{83F4EE01-9C6C-1EB7-B6DC-60EE17A1ED8E}"/>
              </a:ext>
            </a:extLst>
          </p:cNvPr>
          <p:cNvPicPr>
            <a:picLocks noChangeAspect="1"/>
          </p:cNvPicPr>
          <p:nvPr/>
        </p:nvPicPr>
        <p:blipFill>
          <a:blip r:embed="rId2"/>
          <a:stretch>
            <a:fillRect/>
          </a:stretch>
        </p:blipFill>
        <p:spPr>
          <a:xfrm>
            <a:off x="10091057" y="111333"/>
            <a:ext cx="1934285" cy="551218"/>
          </a:xfrm>
          <a:prstGeom prst="rect">
            <a:avLst/>
          </a:prstGeom>
        </p:spPr>
      </p:pic>
    </p:spTree>
    <p:extLst>
      <p:ext uri="{BB962C8B-B14F-4D97-AF65-F5344CB8AC3E}">
        <p14:creationId xmlns:p14="http://schemas.microsoft.com/office/powerpoint/2010/main" val="127609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grpId="0" nodeType="click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D639003D-2398-A2E3-1B8B-939F0C013903}"/>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Shape 1267">
            <a:extLst>
              <a:ext uri="{FF2B5EF4-FFF2-40B4-BE49-F238E27FC236}">
                <a16:creationId xmlns:a16="http://schemas.microsoft.com/office/drawing/2014/main" id="{F3F63862-BB61-1D02-8339-C479C11F3BDE}"/>
              </a:ext>
            </a:extLst>
          </p:cNvPr>
          <p:cNvSpPr/>
          <p:nvPr/>
        </p:nvSpPr>
        <p:spPr>
          <a:xfrm>
            <a:off x="511629" y="3695316"/>
            <a:ext cx="11244942" cy="2901829"/>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5" name="Shape 1267">
            <a:extLst>
              <a:ext uri="{FF2B5EF4-FFF2-40B4-BE49-F238E27FC236}">
                <a16:creationId xmlns:a16="http://schemas.microsoft.com/office/drawing/2014/main" id="{BA5C469B-CD23-CC1B-70B8-389F87F6D74E}"/>
              </a:ext>
            </a:extLst>
          </p:cNvPr>
          <p:cNvSpPr/>
          <p:nvPr/>
        </p:nvSpPr>
        <p:spPr>
          <a:xfrm>
            <a:off x="359229" y="3542916"/>
            <a:ext cx="11244942" cy="2901829"/>
          </a:xfrm>
          <a:prstGeom prst="rect">
            <a:avLst/>
          </a:prstGeom>
          <a:solidFill>
            <a:srgbClr val="4BC9D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6" name="文本框 1">
            <a:extLst>
              <a:ext uri="{FF2B5EF4-FFF2-40B4-BE49-F238E27FC236}">
                <a16:creationId xmlns:a16="http://schemas.microsoft.com/office/drawing/2014/main" id="{F6ADC699-570B-3F09-0349-2CEC7C59D8C0}"/>
              </a:ext>
            </a:extLst>
          </p:cNvPr>
          <p:cNvSpPr txBox="1"/>
          <p:nvPr/>
        </p:nvSpPr>
        <p:spPr>
          <a:xfrm>
            <a:off x="623529" y="3567166"/>
            <a:ext cx="9092361" cy="2805063"/>
          </a:xfrm>
          <a:prstGeom prst="rect">
            <a:avLst/>
          </a:prstGeom>
          <a:noFill/>
        </p:spPr>
        <p:txBody>
          <a:bodyPr wrap="square" rtlCol="0">
            <a:spAutoFit/>
          </a:bodyPr>
          <a:lstStyle/>
          <a:p>
            <a:pPr>
              <a:lnSpc>
                <a:spcPct val="150000"/>
              </a:lnSpc>
            </a:pPr>
            <a:r>
              <a:rPr kumimoji="1" lang="pt-BR" altLang="zh-CN" sz="2400" b="1" dirty="0">
                <a:solidFill>
                  <a:schemeClr val="bg2">
                    <a:lumMod val="25000"/>
                  </a:schemeClr>
                </a:solidFill>
                <a:latin typeface="+mj-lt"/>
                <a:ea typeface="华文圆体 Regular" panose="020F0502040101010101" pitchFamily="34" charset="-122"/>
                <a:cs typeface="Yuanti SC" charset="-122"/>
              </a:rPr>
              <a:t>Exceção a regra da mesma unidade da federação: uma ou mais organizações de mesma atividade econômica, localizadas em um mesmo município ou em municípios limítrofes, ainda que em diferentes unidades da federação, cujos estabelecimentos se enquadrem no Anexo II, podem constituir SESMT compartilhado.</a:t>
            </a:r>
          </a:p>
        </p:txBody>
      </p:sp>
      <p:pic>
        <p:nvPicPr>
          <p:cNvPr id="7" name="object 7">
            <a:extLst>
              <a:ext uri="{FF2B5EF4-FFF2-40B4-BE49-F238E27FC236}">
                <a16:creationId xmlns:a16="http://schemas.microsoft.com/office/drawing/2014/main" id="{7C84DD2D-A43F-E4CC-7736-34BA2BE7772A}"/>
              </a:ext>
            </a:extLst>
          </p:cNvPr>
          <p:cNvPicPr/>
          <p:nvPr/>
        </p:nvPicPr>
        <p:blipFill rotWithShape="1">
          <a:blip r:embed="rId2" cstate="print"/>
          <a:srcRect b="54781"/>
          <a:stretch/>
        </p:blipFill>
        <p:spPr>
          <a:xfrm>
            <a:off x="9931400" y="4686300"/>
            <a:ext cx="1469962" cy="2171700"/>
          </a:xfrm>
          <a:prstGeom prst="rect">
            <a:avLst/>
          </a:prstGeom>
        </p:spPr>
      </p:pic>
      <p:sp>
        <p:nvSpPr>
          <p:cNvPr id="8" name="文本框 1">
            <a:extLst>
              <a:ext uri="{FF2B5EF4-FFF2-40B4-BE49-F238E27FC236}">
                <a16:creationId xmlns:a16="http://schemas.microsoft.com/office/drawing/2014/main" id="{8E5EB5C8-392B-C686-7509-BD95FCDAC550}"/>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Modalidades de SESMT</a:t>
            </a:r>
          </a:p>
        </p:txBody>
      </p:sp>
      <p:pic>
        <p:nvPicPr>
          <p:cNvPr id="3" name="Imagem 2" descr="Uma imagem contendo Texto&#10;&#10;Descrição gerada automaticamente">
            <a:extLst>
              <a:ext uri="{FF2B5EF4-FFF2-40B4-BE49-F238E27FC236}">
                <a16:creationId xmlns:a16="http://schemas.microsoft.com/office/drawing/2014/main" id="{700670EB-D9E4-92B2-C805-3E79CA4756B7}"/>
              </a:ext>
            </a:extLst>
          </p:cNvPr>
          <p:cNvPicPr>
            <a:picLocks noChangeAspect="1"/>
          </p:cNvPicPr>
          <p:nvPr/>
        </p:nvPicPr>
        <p:blipFill>
          <a:blip r:embed="rId3"/>
          <a:stretch>
            <a:fillRect/>
          </a:stretch>
        </p:blipFill>
        <p:spPr>
          <a:xfrm>
            <a:off x="10091057" y="111333"/>
            <a:ext cx="1934285" cy="551218"/>
          </a:xfrm>
          <a:prstGeom prst="rect">
            <a:avLst/>
          </a:prstGeom>
        </p:spPr>
      </p:pic>
    </p:spTree>
    <p:extLst>
      <p:ext uri="{BB962C8B-B14F-4D97-AF65-F5344CB8AC3E}">
        <p14:creationId xmlns:p14="http://schemas.microsoft.com/office/powerpoint/2010/main" val="264284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C28196C9-B1F8-0828-6014-5AA95041282E}"/>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2" name="文本框 1"/>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Introdução</a:t>
            </a:r>
            <a:endParaRPr kumimoji="1" lang="zh-CN" altLang="en-US" sz="2400" b="1" dirty="0">
              <a:solidFill>
                <a:schemeClr val="bg1"/>
              </a:solidFill>
              <a:ea typeface="华文圆体 Regular" panose="020F0502040101010101" pitchFamily="34" charset="-122"/>
              <a:cs typeface="Yuanti SC" charset="-122"/>
            </a:endParaRPr>
          </a:p>
        </p:txBody>
      </p:sp>
      <p:sp>
        <p:nvSpPr>
          <p:cNvPr id="5" name="Freeform 1">
            <a:extLst>
              <a:ext uri="{FF2B5EF4-FFF2-40B4-BE49-F238E27FC236}">
                <a16:creationId xmlns:a16="http://schemas.microsoft.com/office/drawing/2014/main" id="{D49CC7DD-133A-9B53-7529-8F6CCEB1829B}"/>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21" name="Group 47">
            <a:extLst>
              <a:ext uri="{FF2B5EF4-FFF2-40B4-BE49-F238E27FC236}">
                <a16:creationId xmlns:a16="http://schemas.microsoft.com/office/drawing/2014/main" id="{5790E0F0-AA60-DB70-5B48-8F29C6CF516E}"/>
              </a:ext>
            </a:extLst>
          </p:cNvPr>
          <p:cNvGrpSpPr/>
          <p:nvPr/>
        </p:nvGrpSpPr>
        <p:grpSpPr>
          <a:xfrm>
            <a:off x="3352800" y="2921002"/>
            <a:ext cx="2700155" cy="865735"/>
            <a:chOff x="2406915" y="2920998"/>
            <a:chExt cx="2708210" cy="865735"/>
          </a:xfrm>
        </p:grpSpPr>
        <p:cxnSp>
          <p:nvCxnSpPr>
            <p:cNvPr id="22" name="AutoShape 7">
              <a:extLst>
                <a:ext uri="{FF2B5EF4-FFF2-40B4-BE49-F238E27FC236}">
                  <a16:creationId xmlns:a16="http://schemas.microsoft.com/office/drawing/2014/main" id="{FBDC4352-8B91-CA8A-2659-BEBD5D4976F1}"/>
                </a:ext>
              </a:extLst>
            </p:cNvPr>
            <p:cNvCxnSpPr>
              <a:cxnSpLocks noChangeShapeType="1"/>
            </p:cNvCxnSpPr>
            <p:nvPr/>
          </p:nvCxnSpPr>
          <p:spPr bwMode="auto">
            <a:xfrm>
              <a:off x="2406915" y="2920998"/>
              <a:ext cx="2588115" cy="76536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23" name="Oval 14">
              <a:extLst>
                <a:ext uri="{FF2B5EF4-FFF2-40B4-BE49-F238E27FC236}">
                  <a16:creationId xmlns:a16="http://schemas.microsoft.com/office/drawing/2014/main" id="{F7E6F032-1B4A-C337-AA5D-D9D217EB4273}"/>
                </a:ext>
              </a:extLst>
            </p:cNvPr>
            <p:cNvSpPr>
              <a:spLocks noChangeArrowheads="1"/>
            </p:cNvSpPr>
            <p:nvPr/>
          </p:nvSpPr>
          <p:spPr bwMode="auto">
            <a:xfrm>
              <a:off x="4985994" y="3657601"/>
              <a:ext cx="129131" cy="129132"/>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4">
            <a:extLst>
              <a:ext uri="{FF2B5EF4-FFF2-40B4-BE49-F238E27FC236}">
                <a16:creationId xmlns:a16="http://schemas.microsoft.com/office/drawing/2014/main" id="{F707D17F-E3DE-FD22-FF27-9E1F30091D7F}"/>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sp>
        <p:nvSpPr>
          <p:cNvPr id="31" name="矩形 42">
            <a:extLst>
              <a:ext uri="{FF2B5EF4-FFF2-40B4-BE49-F238E27FC236}">
                <a16:creationId xmlns:a16="http://schemas.microsoft.com/office/drawing/2014/main" id="{F8D30904-705A-BE36-3868-260EBE34B6B2}"/>
              </a:ext>
            </a:extLst>
          </p:cNvPr>
          <p:cNvSpPr/>
          <p:nvPr/>
        </p:nvSpPr>
        <p:spPr>
          <a:xfrm>
            <a:off x="897794" y="1979440"/>
            <a:ext cx="2326259" cy="1289905"/>
          </a:xfrm>
          <a:prstGeom prst="rect">
            <a:avLst/>
          </a:prstGeom>
        </p:spPr>
        <p:txBody>
          <a:bodyPr wrap="square">
            <a:spAutoFit/>
          </a:bodyPr>
          <a:lstStyle/>
          <a:p>
            <a:pPr algn="ctr">
              <a:lnSpc>
                <a:spcPct val="110000"/>
              </a:lnSpc>
            </a:pPr>
            <a:r>
              <a:rPr kumimoji="1" lang="pt-BR" altLang="zh-CN" b="1" dirty="0">
                <a:solidFill>
                  <a:srgbClr val="131E54"/>
                </a:solidFill>
                <a:latin typeface="微软雅黑"/>
                <a:ea typeface="微软雅黑"/>
                <a:cs typeface="微软雅黑"/>
              </a:rPr>
              <a:t>A atuação do SESMT abrange diversas áreas, incluindo </a:t>
            </a:r>
            <a:endParaRPr kumimoji="1" lang="zh-CN" altLang="en-US" b="1" dirty="0">
              <a:solidFill>
                <a:srgbClr val="131E54"/>
              </a:solidFill>
              <a:latin typeface="微软雅黑"/>
              <a:ea typeface="微软雅黑"/>
              <a:cs typeface="微软雅黑"/>
            </a:endParaRPr>
          </a:p>
        </p:txBody>
      </p:sp>
      <p:sp>
        <p:nvSpPr>
          <p:cNvPr id="33" name="文本框 1">
            <a:extLst>
              <a:ext uri="{FF2B5EF4-FFF2-40B4-BE49-F238E27FC236}">
                <a16:creationId xmlns:a16="http://schemas.microsoft.com/office/drawing/2014/main" id="{CAB53E69-CEFA-8AD9-6388-D019F7D24158}"/>
              </a:ext>
            </a:extLst>
          </p:cNvPr>
          <p:cNvSpPr txBox="1"/>
          <p:nvPr/>
        </p:nvSpPr>
        <p:spPr>
          <a:xfrm>
            <a:off x="6258785" y="3386605"/>
            <a:ext cx="3967566" cy="589072"/>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Enfermagem do Trabalho</a:t>
            </a:r>
            <a:endParaRPr kumimoji="1" lang="zh-CN" altLang="en-US" sz="2400" b="1" dirty="0">
              <a:solidFill>
                <a:schemeClr val="bg1"/>
              </a:solidFill>
              <a:latin typeface="+mj-lt"/>
              <a:ea typeface="华文圆体 Regular" panose="020F0502040101010101" pitchFamily="34" charset="-122"/>
              <a:cs typeface="Yuanti SC" charset="-122"/>
            </a:endParaRPr>
          </a:p>
        </p:txBody>
      </p:sp>
      <p:pic>
        <p:nvPicPr>
          <p:cNvPr id="3074" name="Picture 2" descr="Invictus - Enfermagem do Trabalho">
            <a:extLst>
              <a:ext uri="{FF2B5EF4-FFF2-40B4-BE49-F238E27FC236}">
                <a16:creationId xmlns:a16="http://schemas.microsoft.com/office/drawing/2014/main" id="{3E5581F5-A3FC-145B-9603-673B64518A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370"/>
          <a:stretch/>
        </p:blipFill>
        <p:spPr bwMode="auto">
          <a:xfrm>
            <a:off x="6367009" y="4132921"/>
            <a:ext cx="3430134" cy="2550040"/>
          </a:xfrm>
          <a:prstGeom prst="roundRect">
            <a:avLst>
              <a:gd name="adj" fmla="val 12295"/>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Imagem 6" descr="Uma imagem contendo Texto&#10;&#10;Descrição gerada automaticamente">
            <a:extLst>
              <a:ext uri="{FF2B5EF4-FFF2-40B4-BE49-F238E27FC236}">
                <a16:creationId xmlns:a16="http://schemas.microsoft.com/office/drawing/2014/main" id="{6EBF50DC-5C7F-412D-2C0E-A5DB473CCE76}"/>
              </a:ext>
            </a:extLst>
          </p:cNvPr>
          <p:cNvPicPr>
            <a:picLocks noChangeAspect="1"/>
          </p:cNvPicPr>
          <p:nvPr/>
        </p:nvPicPr>
        <p:blipFill>
          <a:blip r:embed="rId4"/>
          <a:stretch>
            <a:fillRect/>
          </a:stretch>
        </p:blipFill>
        <p:spPr>
          <a:xfrm>
            <a:off x="9797143" y="108065"/>
            <a:ext cx="1957221" cy="557754"/>
          </a:xfrm>
          <a:prstGeom prst="rect">
            <a:avLst/>
          </a:prstGeom>
        </p:spPr>
      </p:pic>
    </p:spTree>
    <p:extLst>
      <p:ext uri="{BB962C8B-B14F-4D97-AF65-F5344CB8AC3E}">
        <p14:creationId xmlns:p14="http://schemas.microsoft.com/office/powerpoint/2010/main" val="148061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additive="base">
                                        <p:cTn id="16" dur="500" fill="hold"/>
                                        <p:tgtEl>
                                          <p:spTgt spid="3074"/>
                                        </p:tgtEl>
                                        <p:attrNameLst>
                                          <p:attrName>ppt_x</p:attrName>
                                        </p:attrNameLst>
                                      </p:cBhvr>
                                      <p:tavLst>
                                        <p:tav tm="0">
                                          <p:val>
                                            <p:strVal val="#ppt_x"/>
                                          </p:val>
                                        </p:tav>
                                        <p:tav tm="100000">
                                          <p:val>
                                            <p:strVal val="#ppt_x"/>
                                          </p:val>
                                        </p:tav>
                                      </p:tavLst>
                                    </p:anim>
                                    <p:anim calcmode="lin" valueType="num">
                                      <p:cBhvr additive="base">
                                        <p:cTn id="17"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3"/>
                                        </p:tgtEl>
                                      </p:cBhvr>
                                    </p:animEffect>
                                    <p:animScale>
                                      <p:cBhvr>
                                        <p:cTn id="22"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D991758A-FE07-514B-282D-4DDF86A7CFC9}"/>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Modalidades de SESMT</a:t>
            </a:r>
          </a:p>
        </p:txBody>
      </p:sp>
      <p:sp>
        <p:nvSpPr>
          <p:cNvPr id="5" name="Shape 1267">
            <a:extLst>
              <a:ext uri="{FF2B5EF4-FFF2-40B4-BE49-F238E27FC236}">
                <a16:creationId xmlns:a16="http://schemas.microsoft.com/office/drawing/2014/main" id="{B5D0A277-9100-749F-BCBD-34296532455F}"/>
              </a:ext>
            </a:extLst>
          </p:cNvPr>
          <p:cNvSpPr/>
          <p:nvPr/>
        </p:nvSpPr>
        <p:spPr>
          <a:xfrm>
            <a:off x="2963384" y="2639049"/>
            <a:ext cx="2057842" cy="968922"/>
          </a:xfrm>
          <a:custGeom>
            <a:avLst/>
            <a:gdLst/>
            <a:ahLst/>
            <a:cxnLst>
              <a:cxn ang="0">
                <a:pos x="wd2" y="hd2"/>
              </a:cxn>
              <a:cxn ang="5400000">
                <a:pos x="wd2" y="hd2"/>
              </a:cxn>
              <a:cxn ang="10800000">
                <a:pos x="wd2" y="hd2"/>
              </a:cxn>
              <a:cxn ang="16200000">
                <a:pos x="wd2" y="hd2"/>
              </a:cxn>
            </a:cxnLst>
            <a:rect l="0" t="0" r="r" b="b"/>
            <a:pathLst>
              <a:path w="21600" h="21600" extrusionOk="0">
                <a:moveTo>
                  <a:pt x="16518" y="0"/>
                </a:moveTo>
                <a:cubicBezTo>
                  <a:pt x="5082" y="0"/>
                  <a:pt x="5082" y="0"/>
                  <a:pt x="5082" y="0"/>
                </a:cubicBezTo>
                <a:cubicBezTo>
                  <a:pt x="2163" y="0"/>
                  <a:pt x="0" y="4874"/>
                  <a:pt x="0" y="10830"/>
                </a:cubicBezTo>
                <a:cubicBezTo>
                  <a:pt x="0" y="16787"/>
                  <a:pt x="2163" y="21600"/>
                  <a:pt x="5082" y="21600"/>
                </a:cubicBezTo>
                <a:cubicBezTo>
                  <a:pt x="16518" y="21600"/>
                  <a:pt x="16518" y="21600"/>
                  <a:pt x="16518" y="21600"/>
                </a:cubicBezTo>
                <a:cubicBezTo>
                  <a:pt x="19437" y="21600"/>
                  <a:pt x="21600" y="16787"/>
                  <a:pt x="21600" y="10830"/>
                </a:cubicBezTo>
                <a:cubicBezTo>
                  <a:pt x="21600" y="4874"/>
                  <a:pt x="19437" y="0"/>
                  <a:pt x="16518" y="0"/>
                </a:cubicBezTo>
                <a:close/>
              </a:path>
            </a:pathLst>
          </a:custGeom>
          <a:solidFill>
            <a:srgbClr val="4BC9D0"/>
          </a:solidFill>
          <a:ln>
            <a:solidFill>
              <a:srgbClr val="000000">
                <a:alpha val="0"/>
              </a:srgbClr>
            </a:solidFill>
            <a:round/>
          </a:ln>
        </p:spPr>
        <p:txBody>
          <a:bodyPr lIns="0" tIns="0" rIns="0" bIns="0" anchor="ctr"/>
          <a:lstStyle/>
          <a:p>
            <a:pPr marL="20320" marR="20320" algn="ctr" defTabSz="457200">
              <a:defRPr sz="3200">
                <a:uFill>
                  <a:solidFill/>
                </a:uFill>
                <a:latin typeface="Open Sans"/>
                <a:ea typeface="Open Sans"/>
                <a:cs typeface="Open Sans"/>
                <a:sym typeface="Open Sans"/>
              </a:defRPr>
            </a:pPr>
            <a:r>
              <a:rPr lang="pt-BR" sz="2800" dirty="0">
                <a:latin typeface="Impact" panose="020B0806030902050204" pitchFamily="34" charset="0"/>
              </a:rPr>
              <a:t>Individual</a:t>
            </a:r>
            <a:endParaRPr sz="2800" dirty="0">
              <a:latin typeface="Impact" panose="020B0806030902050204" pitchFamily="34" charset="0"/>
            </a:endParaRPr>
          </a:p>
        </p:txBody>
      </p:sp>
      <p:sp>
        <p:nvSpPr>
          <p:cNvPr id="8" name="Shape 1267">
            <a:extLst>
              <a:ext uri="{FF2B5EF4-FFF2-40B4-BE49-F238E27FC236}">
                <a16:creationId xmlns:a16="http://schemas.microsoft.com/office/drawing/2014/main" id="{8720F67A-4B92-6CEB-3B78-249A6CED3F99}"/>
              </a:ext>
            </a:extLst>
          </p:cNvPr>
          <p:cNvSpPr/>
          <p:nvPr/>
        </p:nvSpPr>
        <p:spPr>
          <a:xfrm>
            <a:off x="5021226" y="3734490"/>
            <a:ext cx="2057842" cy="968922"/>
          </a:xfrm>
          <a:custGeom>
            <a:avLst/>
            <a:gdLst/>
            <a:ahLst/>
            <a:cxnLst>
              <a:cxn ang="0">
                <a:pos x="wd2" y="hd2"/>
              </a:cxn>
              <a:cxn ang="5400000">
                <a:pos x="wd2" y="hd2"/>
              </a:cxn>
              <a:cxn ang="10800000">
                <a:pos x="wd2" y="hd2"/>
              </a:cxn>
              <a:cxn ang="16200000">
                <a:pos x="wd2" y="hd2"/>
              </a:cxn>
            </a:cxnLst>
            <a:rect l="0" t="0" r="r" b="b"/>
            <a:pathLst>
              <a:path w="21600" h="21600" extrusionOk="0">
                <a:moveTo>
                  <a:pt x="16518" y="0"/>
                </a:moveTo>
                <a:cubicBezTo>
                  <a:pt x="5082" y="0"/>
                  <a:pt x="5082" y="0"/>
                  <a:pt x="5082" y="0"/>
                </a:cubicBezTo>
                <a:cubicBezTo>
                  <a:pt x="2163" y="0"/>
                  <a:pt x="0" y="4874"/>
                  <a:pt x="0" y="10830"/>
                </a:cubicBezTo>
                <a:cubicBezTo>
                  <a:pt x="0" y="16787"/>
                  <a:pt x="2163" y="21600"/>
                  <a:pt x="5082" y="21600"/>
                </a:cubicBezTo>
                <a:cubicBezTo>
                  <a:pt x="16518" y="21600"/>
                  <a:pt x="16518" y="21600"/>
                  <a:pt x="16518" y="21600"/>
                </a:cubicBezTo>
                <a:cubicBezTo>
                  <a:pt x="19437" y="21600"/>
                  <a:pt x="21600" y="16787"/>
                  <a:pt x="21600" y="10830"/>
                </a:cubicBezTo>
                <a:cubicBezTo>
                  <a:pt x="21600" y="4874"/>
                  <a:pt x="19437" y="0"/>
                  <a:pt x="16518" y="0"/>
                </a:cubicBezTo>
                <a:close/>
              </a:path>
            </a:pathLst>
          </a:custGeom>
          <a:solidFill>
            <a:srgbClr val="4BC9D0"/>
          </a:solidFill>
          <a:ln>
            <a:solidFill>
              <a:srgbClr val="000000">
                <a:alpha val="0"/>
              </a:srgbClr>
            </a:solidFill>
            <a:round/>
          </a:ln>
        </p:spPr>
        <p:txBody>
          <a:bodyPr lIns="0" tIns="0" rIns="0" bIns="0" anchor="ctr"/>
          <a:lstStyle/>
          <a:p>
            <a:pPr marL="20320" marR="20320" algn="ctr" defTabSz="457200">
              <a:defRPr sz="3200">
                <a:uFill>
                  <a:solidFill/>
                </a:uFill>
                <a:latin typeface="Open Sans"/>
                <a:ea typeface="Open Sans"/>
                <a:cs typeface="Open Sans"/>
                <a:sym typeface="Open Sans"/>
              </a:defRPr>
            </a:pPr>
            <a:r>
              <a:rPr lang="pt-BR" sz="2800" dirty="0">
                <a:latin typeface="Impact" panose="020B0806030902050204" pitchFamily="34" charset="0"/>
              </a:rPr>
              <a:t>Regional</a:t>
            </a:r>
            <a:endParaRPr sz="2800" dirty="0">
              <a:latin typeface="Impact" panose="020B0806030902050204" pitchFamily="34" charset="0"/>
            </a:endParaRPr>
          </a:p>
        </p:txBody>
      </p:sp>
      <p:sp>
        <p:nvSpPr>
          <p:cNvPr id="10" name="Shape 1267">
            <a:extLst>
              <a:ext uri="{FF2B5EF4-FFF2-40B4-BE49-F238E27FC236}">
                <a16:creationId xmlns:a16="http://schemas.microsoft.com/office/drawing/2014/main" id="{01C4E703-8CB8-3BA9-765D-FD2436993400}"/>
              </a:ext>
            </a:extLst>
          </p:cNvPr>
          <p:cNvSpPr/>
          <p:nvPr/>
        </p:nvSpPr>
        <p:spPr>
          <a:xfrm>
            <a:off x="7225858" y="4720524"/>
            <a:ext cx="2057842" cy="968922"/>
          </a:xfrm>
          <a:custGeom>
            <a:avLst/>
            <a:gdLst/>
            <a:ahLst/>
            <a:cxnLst>
              <a:cxn ang="0">
                <a:pos x="wd2" y="hd2"/>
              </a:cxn>
              <a:cxn ang="5400000">
                <a:pos x="wd2" y="hd2"/>
              </a:cxn>
              <a:cxn ang="10800000">
                <a:pos x="wd2" y="hd2"/>
              </a:cxn>
              <a:cxn ang="16200000">
                <a:pos x="wd2" y="hd2"/>
              </a:cxn>
            </a:cxnLst>
            <a:rect l="0" t="0" r="r" b="b"/>
            <a:pathLst>
              <a:path w="21600" h="21600" extrusionOk="0">
                <a:moveTo>
                  <a:pt x="16518" y="0"/>
                </a:moveTo>
                <a:cubicBezTo>
                  <a:pt x="5082" y="0"/>
                  <a:pt x="5082" y="0"/>
                  <a:pt x="5082" y="0"/>
                </a:cubicBezTo>
                <a:cubicBezTo>
                  <a:pt x="2163" y="0"/>
                  <a:pt x="0" y="4874"/>
                  <a:pt x="0" y="10830"/>
                </a:cubicBezTo>
                <a:cubicBezTo>
                  <a:pt x="0" y="16787"/>
                  <a:pt x="2163" y="21600"/>
                  <a:pt x="5082" y="21600"/>
                </a:cubicBezTo>
                <a:cubicBezTo>
                  <a:pt x="16518" y="21600"/>
                  <a:pt x="16518" y="21600"/>
                  <a:pt x="16518" y="21600"/>
                </a:cubicBezTo>
                <a:cubicBezTo>
                  <a:pt x="19437" y="21600"/>
                  <a:pt x="21600" y="16787"/>
                  <a:pt x="21600" y="10830"/>
                </a:cubicBezTo>
                <a:cubicBezTo>
                  <a:pt x="21600" y="4874"/>
                  <a:pt x="19437" y="0"/>
                  <a:pt x="16518" y="0"/>
                </a:cubicBezTo>
                <a:close/>
              </a:path>
            </a:pathLst>
          </a:custGeom>
          <a:solidFill>
            <a:srgbClr val="4BC9D0"/>
          </a:solidFill>
          <a:ln>
            <a:solidFill>
              <a:srgbClr val="000000">
                <a:alpha val="0"/>
              </a:srgbClr>
            </a:solidFill>
            <a:round/>
          </a:ln>
        </p:spPr>
        <p:txBody>
          <a:bodyPr lIns="0" tIns="0" rIns="0" bIns="0" anchor="ctr"/>
          <a:lstStyle/>
          <a:p>
            <a:pPr marL="20320" marR="20320" algn="ctr" defTabSz="457200">
              <a:defRPr sz="3200">
                <a:uFill>
                  <a:solidFill/>
                </a:uFill>
                <a:latin typeface="Open Sans"/>
                <a:ea typeface="Open Sans"/>
                <a:cs typeface="Open Sans"/>
                <a:sym typeface="Open Sans"/>
              </a:defRPr>
            </a:pPr>
            <a:r>
              <a:rPr lang="pt-BR" sz="2800" dirty="0">
                <a:latin typeface="Impact" panose="020B0806030902050204" pitchFamily="34" charset="0"/>
              </a:rPr>
              <a:t>Estadual</a:t>
            </a:r>
            <a:endParaRPr sz="2800" dirty="0">
              <a:latin typeface="Impact" panose="020B0806030902050204" pitchFamily="34" charset="0"/>
            </a:endParaRPr>
          </a:p>
        </p:txBody>
      </p:sp>
      <p:sp>
        <p:nvSpPr>
          <p:cNvPr id="11" name="Shape 1266">
            <a:extLst>
              <a:ext uri="{FF2B5EF4-FFF2-40B4-BE49-F238E27FC236}">
                <a16:creationId xmlns:a16="http://schemas.microsoft.com/office/drawing/2014/main" id="{C3A0CAE8-68AC-2CF2-E0E6-6B4F9229DDE3}"/>
              </a:ext>
            </a:extLst>
          </p:cNvPr>
          <p:cNvSpPr/>
          <p:nvPr/>
        </p:nvSpPr>
        <p:spPr>
          <a:xfrm rot="5400000">
            <a:off x="3902340" y="3959305"/>
            <a:ext cx="580493" cy="364352"/>
          </a:xfrm>
          <a:custGeom>
            <a:avLst/>
            <a:gdLst/>
            <a:ahLst/>
            <a:cxnLst>
              <a:cxn ang="0">
                <a:pos x="wd2" y="hd2"/>
              </a:cxn>
              <a:cxn ang="5400000">
                <a:pos x="wd2" y="hd2"/>
              </a:cxn>
              <a:cxn ang="10800000">
                <a:pos x="wd2" y="hd2"/>
              </a:cxn>
              <a:cxn ang="16200000">
                <a:pos x="wd2" y="hd2"/>
              </a:cxn>
            </a:cxnLst>
            <a:rect l="0" t="0" r="r" b="b"/>
            <a:pathLst>
              <a:path w="21600" h="21600" extrusionOk="0">
                <a:moveTo>
                  <a:pt x="18991" y="0"/>
                </a:moveTo>
                <a:lnTo>
                  <a:pt x="16382" y="4770"/>
                </a:lnTo>
                <a:lnTo>
                  <a:pt x="17494" y="4770"/>
                </a:lnTo>
                <a:lnTo>
                  <a:pt x="17494" y="16967"/>
                </a:lnTo>
                <a:lnTo>
                  <a:pt x="0" y="16967"/>
                </a:lnTo>
                <a:lnTo>
                  <a:pt x="0" y="21600"/>
                </a:lnTo>
                <a:lnTo>
                  <a:pt x="20488" y="21600"/>
                </a:lnTo>
                <a:lnTo>
                  <a:pt x="20488" y="4770"/>
                </a:lnTo>
                <a:lnTo>
                  <a:pt x="21600" y="4770"/>
                </a:lnTo>
                <a:lnTo>
                  <a:pt x="18991" y="0"/>
                </a:lnTo>
                <a:close/>
              </a:path>
            </a:pathLst>
          </a:custGeom>
          <a:solidFill>
            <a:srgbClr val="8A8A8A"/>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a:p>
        </p:txBody>
      </p:sp>
      <p:sp>
        <p:nvSpPr>
          <p:cNvPr id="12" name="Shape 1266">
            <a:extLst>
              <a:ext uri="{FF2B5EF4-FFF2-40B4-BE49-F238E27FC236}">
                <a16:creationId xmlns:a16="http://schemas.microsoft.com/office/drawing/2014/main" id="{0A7E3991-50C2-FBAA-BDCC-ED922054F3BA}"/>
              </a:ext>
            </a:extLst>
          </p:cNvPr>
          <p:cNvSpPr/>
          <p:nvPr/>
        </p:nvSpPr>
        <p:spPr>
          <a:xfrm rot="5400000">
            <a:off x="6328040" y="5032018"/>
            <a:ext cx="580493" cy="364352"/>
          </a:xfrm>
          <a:custGeom>
            <a:avLst/>
            <a:gdLst/>
            <a:ahLst/>
            <a:cxnLst>
              <a:cxn ang="0">
                <a:pos x="wd2" y="hd2"/>
              </a:cxn>
              <a:cxn ang="5400000">
                <a:pos x="wd2" y="hd2"/>
              </a:cxn>
              <a:cxn ang="10800000">
                <a:pos x="wd2" y="hd2"/>
              </a:cxn>
              <a:cxn ang="16200000">
                <a:pos x="wd2" y="hd2"/>
              </a:cxn>
            </a:cxnLst>
            <a:rect l="0" t="0" r="r" b="b"/>
            <a:pathLst>
              <a:path w="21600" h="21600" extrusionOk="0">
                <a:moveTo>
                  <a:pt x="18991" y="0"/>
                </a:moveTo>
                <a:lnTo>
                  <a:pt x="16382" y="4770"/>
                </a:lnTo>
                <a:lnTo>
                  <a:pt x="17494" y="4770"/>
                </a:lnTo>
                <a:lnTo>
                  <a:pt x="17494" y="16967"/>
                </a:lnTo>
                <a:lnTo>
                  <a:pt x="0" y="16967"/>
                </a:lnTo>
                <a:lnTo>
                  <a:pt x="0" y="21600"/>
                </a:lnTo>
                <a:lnTo>
                  <a:pt x="20488" y="21600"/>
                </a:lnTo>
                <a:lnTo>
                  <a:pt x="20488" y="4770"/>
                </a:lnTo>
                <a:lnTo>
                  <a:pt x="21600" y="4770"/>
                </a:lnTo>
                <a:lnTo>
                  <a:pt x="18991" y="0"/>
                </a:lnTo>
                <a:close/>
              </a:path>
            </a:pathLst>
          </a:custGeom>
          <a:solidFill>
            <a:srgbClr val="8A8A8A"/>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a:p>
        </p:txBody>
      </p:sp>
      <p:pic>
        <p:nvPicPr>
          <p:cNvPr id="3" name="Imagem 2" descr="Uma imagem contendo Texto&#10;&#10;Descrição gerada automaticamente">
            <a:extLst>
              <a:ext uri="{FF2B5EF4-FFF2-40B4-BE49-F238E27FC236}">
                <a16:creationId xmlns:a16="http://schemas.microsoft.com/office/drawing/2014/main" id="{F3C932DB-72F6-1B82-C040-44D1257C810B}"/>
              </a:ext>
            </a:extLst>
          </p:cNvPr>
          <p:cNvPicPr>
            <a:picLocks noChangeAspect="1"/>
          </p:cNvPicPr>
          <p:nvPr/>
        </p:nvPicPr>
        <p:blipFill>
          <a:blip r:embed="rId2"/>
          <a:stretch>
            <a:fillRect/>
          </a:stretch>
        </p:blipFill>
        <p:spPr>
          <a:xfrm>
            <a:off x="10091057" y="111333"/>
            <a:ext cx="1934285" cy="551218"/>
          </a:xfrm>
          <a:prstGeom prst="rect">
            <a:avLst/>
          </a:prstGeom>
        </p:spPr>
      </p:pic>
    </p:spTree>
    <p:extLst>
      <p:ext uri="{BB962C8B-B14F-4D97-AF65-F5344CB8AC3E}">
        <p14:creationId xmlns:p14="http://schemas.microsoft.com/office/powerpoint/2010/main" val="177809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72AD2475-49A3-D8C0-18E2-704FFD1DF061}"/>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Modalidades de SESMT</a:t>
            </a:r>
          </a:p>
        </p:txBody>
      </p:sp>
      <p:sp>
        <p:nvSpPr>
          <p:cNvPr id="5" name="Shape 1267">
            <a:extLst>
              <a:ext uri="{FF2B5EF4-FFF2-40B4-BE49-F238E27FC236}">
                <a16:creationId xmlns:a16="http://schemas.microsoft.com/office/drawing/2014/main" id="{B5D0A277-9100-749F-BCBD-34296532455F}"/>
              </a:ext>
            </a:extLst>
          </p:cNvPr>
          <p:cNvSpPr/>
          <p:nvPr/>
        </p:nvSpPr>
        <p:spPr>
          <a:xfrm>
            <a:off x="2963384" y="2639049"/>
            <a:ext cx="2057842" cy="968922"/>
          </a:xfrm>
          <a:custGeom>
            <a:avLst/>
            <a:gdLst/>
            <a:ahLst/>
            <a:cxnLst>
              <a:cxn ang="0">
                <a:pos x="wd2" y="hd2"/>
              </a:cxn>
              <a:cxn ang="5400000">
                <a:pos x="wd2" y="hd2"/>
              </a:cxn>
              <a:cxn ang="10800000">
                <a:pos x="wd2" y="hd2"/>
              </a:cxn>
              <a:cxn ang="16200000">
                <a:pos x="wd2" y="hd2"/>
              </a:cxn>
            </a:cxnLst>
            <a:rect l="0" t="0" r="r" b="b"/>
            <a:pathLst>
              <a:path w="21600" h="21600" extrusionOk="0">
                <a:moveTo>
                  <a:pt x="16518" y="0"/>
                </a:moveTo>
                <a:cubicBezTo>
                  <a:pt x="5082" y="0"/>
                  <a:pt x="5082" y="0"/>
                  <a:pt x="5082" y="0"/>
                </a:cubicBezTo>
                <a:cubicBezTo>
                  <a:pt x="2163" y="0"/>
                  <a:pt x="0" y="4874"/>
                  <a:pt x="0" y="10830"/>
                </a:cubicBezTo>
                <a:cubicBezTo>
                  <a:pt x="0" y="16787"/>
                  <a:pt x="2163" y="21600"/>
                  <a:pt x="5082" y="21600"/>
                </a:cubicBezTo>
                <a:cubicBezTo>
                  <a:pt x="16518" y="21600"/>
                  <a:pt x="16518" y="21600"/>
                  <a:pt x="16518" y="21600"/>
                </a:cubicBezTo>
                <a:cubicBezTo>
                  <a:pt x="19437" y="21600"/>
                  <a:pt x="21600" y="16787"/>
                  <a:pt x="21600" y="10830"/>
                </a:cubicBezTo>
                <a:cubicBezTo>
                  <a:pt x="21600" y="4874"/>
                  <a:pt x="19437" y="0"/>
                  <a:pt x="16518" y="0"/>
                </a:cubicBezTo>
                <a:close/>
              </a:path>
            </a:pathLst>
          </a:custGeom>
          <a:solidFill>
            <a:schemeClr val="tx1">
              <a:lumMod val="85000"/>
              <a:lumOff val="15000"/>
            </a:schemeClr>
          </a:solidFill>
          <a:ln>
            <a:solidFill>
              <a:srgbClr val="000000">
                <a:alpha val="0"/>
              </a:srgbClr>
            </a:solidFill>
            <a:round/>
          </a:ln>
        </p:spPr>
        <p:txBody>
          <a:bodyPr lIns="0" tIns="0" rIns="0" bIns="0" anchor="ctr"/>
          <a:lstStyle/>
          <a:p>
            <a:pPr marL="20320" marR="20320" algn="ctr" defTabSz="457200">
              <a:defRPr sz="3200">
                <a:uFill>
                  <a:solidFill/>
                </a:uFill>
                <a:latin typeface="Open Sans"/>
                <a:ea typeface="Open Sans"/>
                <a:cs typeface="Open Sans"/>
                <a:sym typeface="Open Sans"/>
              </a:defRPr>
            </a:pPr>
            <a:r>
              <a:rPr lang="pt-BR" sz="2800" dirty="0">
                <a:solidFill>
                  <a:srgbClr val="00B0F0"/>
                </a:solidFill>
                <a:latin typeface="Impact" panose="020B0806030902050204" pitchFamily="34" charset="0"/>
              </a:rPr>
              <a:t>Individual</a:t>
            </a:r>
            <a:endParaRPr sz="2800" dirty="0">
              <a:solidFill>
                <a:srgbClr val="00B0F0"/>
              </a:solidFill>
              <a:latin typeface="Impact" panose="020B0806030902050204" pitchFamily="34" charset="0"/>
            </a:endParaRPr>
          </a:p>
        </p:txBody>
      </p:sp>
      <p:sp>
        <p:nvSpPr>
          <p:cNvPr id="8" name="Shape 1267">
            <a:extLst>
              <a:ext uri="{FF2B5EF4-FFF2-40B4-BE49-F238E27FC236}">
                <a16:creationId xmlns:a16="http://schemas.microsoft.com/office/drawing/2014/main" id="{8720F67A-4B92-6CEB-3B78-249A6CED3F99}"/>
              </a:ext>
            </a:extLst>
          </p:cNvPr>
          <p:cNvSpPr/>
          <p:nvPr/>
        </p:nvSpPr>
        <p:spPr>
          <a:xfrm>
            <a:off x="5021226" y="3734490"/>
            <a:ext cx="2057842" cy="968922"/>
          </a:xfrm>
          <a:custGeom>
            <a:avLst/>
            <a:gdLst/>
            <a:ahLst/>
            <a:cxnLst>
              <a:cxn ang="0">
                <a:pos x="wd2" y="hd2"/>
              </a:cxn>
              <a:cxn ang="5400000">
                <a:pos x="wd2" y="hd2"/>
              </a:cxn>
              <a:cxn ang="10800000">
                <a:pos x="wd2" y="hd2"/>
              </a:cxn>
              <a:cxn ang="16200000">
                <a:pos x="wd2" y="hd2"/>
              </a:cxn>
            </a:cxnLst>
            <a:rect l="0" t="0" r="r" b="b"/>
            <a:pathLst>
              <a:path w="21600" h="21600" extrusionOk="0">
                <a:moveTo>
                  <a:pt x="16518" y="0"/>
                </a:moveTo>
                <a:cubicBezTo>
                  <a:pt x="5082" y="0"/>
                  <a:pt x="5082" y="0"/>
                  <a:pt x="5082" y="0"/>
                </a:cubicBezTo>
                <a:cubicBezTo>
                  <a:pt x="2163" y="0"/>
                  <a:pt x="0" y="4874"/>
                  <a:pt x="0" y="10830"/>
                </a:cubicBezTo>
                <a:cubicBezTo>
                  <a:pt x="0" y="16787"/>
                  <a:pt x="2163" y="21600"/>
                  <a:pt x="5082" y="21600"/>
                </a:cubicBezTo>
                <a:cubicBezTo>
                  <a:pt x="16518" y="21600"/>
                  <a:pt x="16518" y="21600"/>
                  <a:pt x="16518" y="21600"/>
                </a:cubicBezTo>
                <a:cubicBezTo>
                  <a:pt x="19437" y="21600"/>
                  <a:pt x="21600" y="16787"/>
                  <a:pt x="21600" y="10830"/>
                </a:cubicBezTo>
                <a:cubicBezTo>
                  <a:pt x="21600" y="4874"/>
                  <a:pt x="19437" y="0"/>
                  <a:pt x="16518" y="0"/>
                </a:cubicBezTo>
                <a:close/>
              </a:path>
            </a:pathLst>
          </a:custGeom>
          <a:solidFill>
            <a:schemeClr val="accent4">
              <a:lumMod val="40000"/>
              <a:lumOff val="60000"/>
            </a:schemeClr>
          </a:solidFill>
          <a:ln>
            <a:solidFill>
              <a:srgbClr val="000000">
                <a:alpha val="0"/>
              </a:srgbClr>
            </a:solidFill>
            <a:round/>
          </a:ln>
        </p:spPr>
        <p:txBody>
          <a:bodyPr lIns="0" tIns="0" rIns="0" bIns="0" anchor="ctr"/>
          <a:lstStyle/>
          <a:p>
            <a:pPr marL="20320" marR="20320" algn="ctr" defTabSz="457200">
              <a:defRPr sz="3200">
                <a:uFill>
                  <a:solidFill/>
                </a:uFill>
                <a:latin typeface="Open Sans"/>
                <a:ea typeface="Open Sans"/>
                <a:cs typeface="Open Sans"/>
                <a:sym typeface="Open Sans"/>
              </a:defRPr>
            </a:pPr>
            <a:r>
              <a:rPr lang="pt-BR" sz="2800" dirty="0">
                <a:solidFill>
                  <a:schemeClr val="bg1"/>
                </a:solidFill>
                <a:latin typeface="Impact" panose="020B0806030902050204" pitchFamily="34" charset="0"/>
              </a:rPr>
              <a:t>Regional</a:t>
            </a:r>
            <a:endParaRPr sz="2800" dirty="0">
              <a:solidFill>
                <a:schemeClr val="bg1"/>
              </a:solidFill>
              <a:latin typeface="Impact" panose="020B0806030902050204" pitchFamily="34" charset="0"/>
            </a:endParaRPr>
          </a:p>
        </p:txBody>
      </p:sp>
      <p:sp>
        <p:nvSpPr>
          <p:cNvPr id="9" name="Shape 1281">
            <a:extLst>
              <a:ext uri="{FF2B5EF4-FFF2-40B4-BE49-F238E27FC236}">
                <a16:creationId xmlns:a16="http://schemas.microsoft.com/office/drawing/2014/main" id="{71FCA4AE-2B98-86C3-4854-F2C680111B7C}"/>
              </a:ext>
            </a:extLst>
          </p:cNvPr>
          <p:cNvSpPr/>
          <p:nvPr/>
        </p:nvSpPr>
        <p:spPr>
          <a:xfrm>
            <a:off x="3613535" y="672433"/>
            <a:ext cx="793750" cy="2146301"/>
          </a:xfrm>
          <a:custGeom>
            <a:avLst/>
            <a:gdLst/>
            <a:ahLst/>
            <a:cxnLst>
              <a:cxn ang="0">
                <a:pos x="wd2" y="hd2"/>
              </a:cxn>
              <a:cxn ang="5400000">
                <a:pos x="wd2" y="hd2"/>
              </a:cxn>
              <a:cxn ang="10800000">
                <a:pos x="wd2" y="hd2"/>
              </a:cxn>
              <a:cxn ang="16200000">
                <a:pos x="wd2" y="hd2"/>
              </a:cxn>
            </a:cxnLst>
            <a:rect l="0" t="0" r="r" b="b"/>
            <a:pathLst>
              <a:path w="21531" h="21519" extrusionOk="0">
                <a:moveTo>
                  <a:pt x="4896" y="2711"/>
                </a:moveTo>
                <a:cubicBezTo>
                  <a:pt x="4896" y="2711"/>
                  <a:pt x="4199" y="2098"/>
                  <a:pt x="4518" y="1947"/>
                </a:cubicBezTo>
                <a:cubicBezTo>
                  <a:pt x="4838" y="1797"/>
                  <a:pt x="3357" y="1603"/>
                  <a:pt x="3357" y="1603"/>
                </a:cubicBezTo>
                <a:cubicBezTo>
                  <a:pt x="3357" y="1603"/>
                  <a:pt x="3444" y="1506"/>
                  <a:pt x="3647" y="1495"/>
                </a:cubicBezTo>
                <a:cubicBezTo>
                  <a:pt x="3647" y="1495"/>
                  <a:pt x="4025" y="366"/>
                  <a:pt x="5128" y="204"/>
                </a:cubicBezTo>
                <a:cubicBezTo>
                  <a:pt x="6232" y="43"/>
                  <a:pt x="7334" y="-43"/>
                  <a:pt x="7973" y="22"/>
                </a:cubicBezTo>
                <a:cubicBezTo>
                  <a:pt x="8612" y="86"/>
                  <a:pt x="9890" y="302"/>
                  <a:pt x="10266" y="516"/>
                </a:cubicBezTo>
                <a:cubicBezTo>
                  <a:pt x="10643" y="732"/>
                  <a:pt x="10905" y="1237"/>
                  <a:pt x="11021" y="1345"/>
                </a:cubicBezTo>
                <a:cubicBezTo>
                  <a:pt x="11138" y="1453"/>
                  <a:pt x="11805" y="1528"/>
                  <a:pt x="11805" y="1528"/>
                </a:cubicBezTo>
                <a:cubicBezTo>
                  <a:pt x="11805" y="1528"/>
                  <a:pt x="12241" y="1603"/>
                  <a:pt x="11719" y="1635"/>
                </a:cubicBezTo>
                <a:lnTo>
                  <a:pt x="10528" y="1657"/>
                </a:lnTo>
                <a:cubicBezTo>
                  <a:pt x="10528" y="1657"/>
                  <a:pt x="10528" y="1797"/>
                  <a:pt x="10412" y="1840"/>
                </a:cubicBezTo>
                <a:cubicBezTo>
                  <a:pt x="10296" y="1883"/>
                  <a:pt x="10528" y="1972"/>
                  <a:pt x="10732" y="2083"/>
                </a:cubicBezTo>
                <a:cubicBezTo>
                  <a:pt x="10935" y="2194"/>
                  <a:pt x="11167" y="2292"/>
                  <a:pt x="10993" y="2356"/>
                </a:cubicBezTo>
                <a:cubicBezTo>
                  <a:pt x="10819" y="2420"/>
                  <a:pt x="10586" y="2399"/>
                  <a:pt x="10557" y="2453"/>
                </a:cubicBezTo>
                <a:cubicBezTo>
                  <a:pt x="10528" y="2506"/>
                  <a:pt x="10643" y="2560"/>
                  <a:pt x="10615" y="2625"/>
                </a:cubicBezTo>
                <a:cubicBezTo>
                  <a:pt x="10586" y="2689"/>
                  <a:pt x="10615" y="2797"/>
                  <a:pt x="10643" y="2872"/>
                </a:cubicBezTo>
                <a:cubicBezTo>
                  <a:pt x="10673" y="2948"/>
                  <a:pt x="10819" y="3077"/>
                  <a:pt x="10151" y="3184"/>
                </a:cubicBezTo>
                <a:cubicBezTo>
                  <a:pt x="9483" y="3292"/>
                  <a:pt x="9018" y="3249"/>
                  <a:pt x="8931" y="3324"/>
                </a:cubicBezTo>
                <a:cubicBezTo>
                  <a:pt x="8844" y="3399"/>
                  <a:pt x="8583" y="3582"/>
                  <a:pt x="8583" y="3582"/>
                </a:cubicBezTo>
                <a:cubicBezTo>
                  <a:pt x="8583" y="3582"/>
                  <a:pt x="9048" y="3722"/>
                  <a:pt x="9367" y="3916"/>
                </a:cubicBezTo>
                <a:cubicBezTo>
                  <a:pt x="9687" y="4109"/>
                  <a:pt x="9367" y="4195"/>
                  <a:pt x="9484" y="4378"/>
                </a:cubicBezTo>
                <a:cubicBezTo>
                  <a:pt x="9600" y="4561"/>
                  <a:pt x="9745" y="4658"/>
                  <a:pt x="10121" y="4852"/>
                </a:cubicBezTo>
                <a:cubicBezTo>
                  <a:pt x="10499" y="5045"/>
                  <a:pt x="11139" y="5561"/>
                  <a:pt x="11312" y="5701"/>
                </a:cubicBezTo>
                <a:cubicBezTo>
                  <a:pt x="11486" y="5841"/>
                  <a:pt x="11399" y="5712"/>
                  <a:pt x="11486" y="5701"/>
                </a:cubicBezTo>
                <a:cubicBezTo>
                  <a:pt x="11574" y="5691"/>
                  <a:pt x="11545" y="5615"/>
                  <a:pt x="11632" y="5551"/>
                </a:cubicBezTo>
                <a:cubicBezTo>
                  <a:pt x="11719" y="5486"/>
                  <a:pt x="11922" y="5486"/>
                  <a:pt x="12328" y="5497"/>
                </a:cubicBezTo>
                <a:cubicBezTo>
                  <a:pt x="12735" y="5508"/>
                  <a:pt x="13142" y="5508"/>
                  <a:pt x="13403" y="5518"/>
                </a:cubicBezTo>
                <a:cubicBezTo>
                  <a:pt x="13664" y="5529"/>
                  <a:pt x="14100" y="5368"/>
                  <a:pt x="14564" y="5228"/>
                </a:cubicBezTo>
                <a:cubicBezTo>
                  <a:pt x="15029" y="5088"/>
                  <a:pt x="15552" y="4755"/>
                  <a:pt x="15929" y="4669"/>
                </a:cubicBezTo>
                <a:cubicBezTo>
                  <a:pt x="16306" y="4583"/>
                  <a:pt x="16248" y="4583"/>
                  <a:pt x="16335" y="4507"/>
                </a:cubicBezTo>
                <a:cubicBezTo>
                  <a:pt x="16422" y="4432"/>
                  <a:pt x="16451" y="4196"/>
                  <a:pt x="16771" y="4088"/>
                </a:cubicBezTo>
                <a:cubicBezTo>
                  <a:pt x="17090" y="3980"/>
                  <a:pt x="17468" y="3894"/>
                  <a:pt x="17671" y="3873"/>
                </a:cubicBezTo>
                <a:cubicBezTo>
                  <a:pt x="17874" y="3851"/>
                  <a:pt x="17468" y="3571"/>
                  <a:pt x="17468" y="3571"/>
                </a:cubicBezTo>
                <a:lnTo>
                  <a:pt x="17612" y="3507"/>
                </a:lnTo>
                <a:lnTo>
                  <a:pt x="18194" y="3916"/>
                </a:lnTo>
                <a:cubicBezTo>
                  <a:pt x="18194" y="3916"/>
                  <a:pt x="18367" y="3927"/>
                  <a:pt x="18658" y="3884"/>
                </a:cubicBezTo>
                <a:cubicBezTo>
                  <a:pt x="18948" y="3840"/>
                  <a:pt x="19558" y="3754"/>
                  <a:pt x="19877" y="3690"/>
                </a:cubicBezTo>
                <a:cubicBezTo>
                  <a:pt x="20197" y="3625"/>
                  <a:pt x="20719" y="3561"/>
                  <a:pt x="20951" y="3550"/>
                </a:cubicBezTo>
                <a:cubicBezTo>
                  <a:pt x="21183" y="3539"/>
                  <a:pt x="21299" y="3539"/>
                  <a:pt x="21329" y="3614"/>
                </a:cubicBezTo>
                <a:cubicBezTo>
                  <a:pt x="21357" y="3690"/>
                  <a:pt x="21010" y="3743"/>
                  <a:pt x="20835" y="3776"/>
                </a:cubicBezTo>
                <a:cubicBezTo>
                  <a:pt x="20661" y="3808"/>
                  <a:pt x="19674" y="3927"/>
                  <a:pt x="19586" y="3970"/>
                </a:cubicBezTo>
                <a:cubicBezTo>
                  <a:pt x="19500" y="4013"/>
                  <a:pt x="19384" y="4077"/>
                  <a:pt x="19384" y="4077"/>
                </a:cubicBezTo>
                <a:cubicBezTo>
                  <a:pt x="19384" y="4077"/>
                  <a:pt x="19645" y="4206"/>
                  <a:pt x="19586" y="4314"/>
                </a:cubicBezTo>
                <a:cubicBezTo>
                  <a:pt x="19529" y="4421"/>
                  <a:pt x="19703" y="4475"/>
                  <a:pt x="19586" y="4583"/>
                </a:cubicBezTo>
                <a:cubicBezTo>
                  <a:pt x="19470" y="4690"/>
                  <a:pt x="19674" y="4701"/>
                  <a:pt x="19325" y="4819"/>
                </a:cubicBezTo>
                <a:lnTo>
                  <a:pt x="19645" y="5174"/>
                </a:lnTo>
                <a:lnTo>
                  <a:pt x="19615" y="5282"/>
                </a:lnTo>
                <a:lnTo>
                  <a:pt x="19412" y="5206"/>
                </a:lnTo>
                <a:lnTo>
                  <a:pt x="19093" y="4938"/>
                </a:lnTo>
                <a:cubicBezTo>
                  <a:pt x="19093" y="4938"/>
                  <a:pt x="18832" y="5013"/>
                  <a:pt x="18600" y="5056"/>
                </a:cubicBezTo>
                <a:cubicBezTo>
                  <a:pt x="18367" y="5099"/>
                  <a:pt x="17757" y="5120"/>
                  <a:pt x="17554" y="5163"/>
                </a:cubicBezTo>
                <a:cubicBezTo>
                  <a:pt x="17351" y="5206"/>
                  <a:pt x="17148" y="5239"/>
                  <a:pt x="17032" y="5282"/>
                </a:cubicBezTo>
                <a:cubicBezTo>
                  <a:pt x="16916" y="5325"/>
                  <a:pt x="16073" y="5777"/>
                  <a:pt x="15755" y="5949"/>
                </a:cubicBezTo>
                <a:cubicBezTo>
                  <a:pt x="15435" y="6121"/>
                  <a:pt x="15202" y="6293"/>
                  <a:pt x="14883" y="6433"/>
                </a:cubicBezTo>
                <a:cubicBezTo>
                  <a:pt x="14564" y="6573"/>
                  <a:pt x="14564" y="6454"/>
                  <a:pt x="14651" y="6540"/>
                </a:cubicBezTo>
                <a:cubicBezTo>
                  <a:pt x="14739" y="6626"/>
                  <a:pt x="14739" y="6605"/>
                  <a:pt x="14883" y="6594"/>
                </a:cubicBezTo>
                <a:cubicBezTo>
                  <a:pt x="15029" y="6583"/>
                  <a:pt x="18571" y="5733"/>
                  <a:pt x="18658" y="5658"/>
                </a:cubicBezTo>
                <a:cubicBezTo>
                  <a:pt x="18745" y="5583"/>
                  <a:pt x="20632" y="6132"/>
                  <a:pt x="21531" y="6089"/>
                </a:cubicBezTo>
                <a:cubicBezTo>
                  <a:pt x="21531" y="6089"/>
                  <a:pt x="15000" y="7444"/>
                  <a:pt x="14651" y="7616"/>
                </a:cubicBezTo>
                <a:cubicBezTo>
                  <a:pt x="14651" y="7616"/>
                  <a:pt x="13809" y="7498"/>
                  <a:pt x="13751" y="7444"/>
                </a:cubicBezTo>
                <a:cubicBezTo>
                  <a:pt x="13751" y="7444"/>
                  <a:pt x="13375" y="7525"/>
                  <a:pt x="13257" y="7476"/>
                </a:cubicBezTo>
                <a:cubicBezTo>
                  <a:pt x="13140" y="7427"/>
                  <a:pt x="13083" y="7379"/>
                  <a:pt x="12880" y="7379"/>
                </a:cubicBezTo>
                <a:cubicBezTo>
                  <a:pt x="12678" y="7379"/>
                  <a:pt x="12764" y="7336"/>
                  <a:pt x="12416" y="7411"/>
                </a:cubicBezTo>
                <a:cubicBezTo>
                  <a:pt x="12067" y="7487"/>
                  <a:pt x="11951" y="7519"/>
                  <a:pt x="11951" y="7519"/>
                </a:cubicBezTo>
                <a:cubicBezTo>
                  <a:pt x="11951" y="7519"/>
                  <a:pt x="12438" y="8050"/>
                  <a:pt x="12819" y="8199"/>
                </a:cubicBezTo>
                <a:cubicBezTo>
                  <a:pt x="13200" y="8347"/>
                  <a:pt x="12930" y="8423"/>
                  <a:pt x="12630" y="8632"/>
                </a:cubicBezTo>
                <a:cubicBezTo>
                  <a:pt x="12329" y="8842"/>
                  <a:pt x="11923" y="8756"/>
                  <a:pt x="11864" y="8864"/>
                </a:cubicBezTo>
                <a:cubicBezTo>
                  <a:pt x="11806" y="8971"/>
                  <a:pt x="11574" y="8853"/>
                  <a:pt x="12126" y="9014"/>
                </a:cubicBezTo>
                <a:cubicBezTo>
                  <a:pt x="12678" y="9176"/>
                  <a:pt x="12416" y="9197"/>
                  <a:pt x="12793" y="9057"/>
                </a:cubicBezTo>
                <a:cubicBezTo>
                  <a:pt x="13171" y="8917"/>
                  <a:pt x="12475" y="8778"/>
                  <a:pt x="12967" y="8842"/>
                </a:cubicBezTo>
                <a:cubicBezTo>
                  <a:pt x="13461" y="8907"/>
                  <a:pt x="13577" y="8745"/>
                  <a:pt x="13490" y="9036"/>
                </a:cubicBezTo>
                <a:cubicBezTo>
                  <a:pt x="13403" y="9326"/>
                  <a:pt x="12416" y="9627"/>
                  <a:pt x="12475" y="9724"/>
                </a:cubicBezTo>
                <a:cubicBezTo>
                  <a:pt x="12532" y="9821"/>
                  <a:pt x="12445" y="10047"/>
                  <a:pt x="12503" y="10133"/>
                </a:cubicBezTo>
                <a:cubicBezTo>
                  <a:pt x="12561" y="10219"/>
                  <a:pt x="12706" y="10015"/>
                  <a:pt x="12997" y="10036"/>
                </a:cubicBezTo>
                <a:cubicBezTo>
                  <a:pt x="13287" y="10058"/>
                  <a:pt x="13345" y="10111"/>
                  <a:pt x="13403" y="10155"/>
                </a:cubicBezTo>
                <a:cubicBezTo>
                  <a:pt x="13461" y="10197"/>
                  <a:pt x="13055" y="10294"/>
                  <a:pt x="12851" y="10413"/>
                </a:cubicBezTo>
                <a:cubicBezTo>
                  <a:pt x="12648" y="10531"/>
                  <a:pt x="12706" y="10488"/>
                  <a:pt x="12764" y="10606"/>
                </a:cubicBezTo>
                <a:cubicBezTo>
                  <a:pt x="12822" y="10725"/>
                  <a:pt x="12793" y="10800"/>
                  <a:pt x="12706" y="10897"/>
                </a:cubicBezTo>
                <a:cubicBezTo>
                  <a:pt x="12619" y="10994"/>
                  <a:pt x="12590" y="11241"/>
                  <a:pt x="12416" y="11531"/>
                </a:cubicBezTo>
                <a:cubicBezTo>
                  <a:pt x="12241" y="11822"/>
                  <a:pt x="12416" y="11747"/>
                  <a:pt x="12475" y="11822"/>
                </a:cubicBezTo>
                <a:cubicBezTo>
                  <a:pt x="12532" y="11897"/>
                  <a:pt x="12125" y="11929"/>
                  <a:pt x="11980" y="11854"/>
                </a:cubicBezTo>
                <a:cubicBezTo>
                  <a:pt x="11980" y="11854"/>
                  <a:pt x="12154" y="12758"/>
                  <a:pt x="12154" y="13145"/>
                </a:cubicBezTo>
                <a:cubicBezTo>
                  <a:pt x="12154" y="13532"/>
                  <a:pt x="12213" y="13812"/>
                  <a:pt x="12213" y="14124"/>
                </a:cubicBezTo>
                <a:cubicBezTo>
                  <a:pt x="12213" y="14436"/>
                  <a:pt x="12328" y="14941"/>
                  <a:pt x="12183" y="15167"/>
                </a:cubicBezTo>
                <a:cubicBezTo>
                  <a:pt x="12038" y="15393"/>
                  <a:pt x="12067" y="15781"/>
                  <a:pt x="11863" y="16082"/>
                </a:cubicBezTo>
                <a:cubicBezTo>
                  <a:pt x="11661" y="16383"/>
                  <a:pt x="11225" y="16340"/>
                  <a:pt x="11486" y="16523"/>
                </a:cubicBezTo>
                <a:cubicBezTo>
                  <a:pt x="11747" y="16706"/>
                  <a:pt x="11805" y="16587"/>
                  <a:pt x="11747" y="16845"/>
                </a:cubicBezTo>
                <a:cubicBezTo>
                  <a:pt x="11690" y="17104"/>
                  <a:pt x="11863" y="17598"/>
                  <a:pt x="11893" y="17824"/>
                </a:cubicBezTo>
                <a:cubicBezTo>
                  <a:pt x="11922" y="18050"/>
                  <a:pt x="11632" y="17900"/>
                  <a:pt x="11486" y="18029"/>
                </a:cubicBezTo>
                <a:cubicBezTo>
                  <a:pt x="11341" y="18158"/>
                  <a:pt x="11457" y="18061"/>
                  <a:pt x="11835" y="18276"/>
                </a:cubicBezTo>
                <a:cubicBezTo>
                  <a:pt x="12213" y="18491"/>
                  <a:pt x="12386" y="18524"/>
                  <a:pt x="12416" y="18685"/>
                </a:cubicBezTo>
                <a:cubicBezTo>
                  <a:pt x="12445" y="18846"/>
                  <a:pt x="12386" y="18878"/>
                  <a:pt x="12502" y="18943"/>
                </a:cubicBezTo>
                <a:cubicBezTo>
                  <a:pt x="12619" y="19008"/>
                  <a:pt x="13751" y="19180"/>
                  <a:pt x="14244" y="19373"/>
                </a:cubicBezTo>
                <a:cubicBezTo>
                  <a:pt x="14738" y="19567"/>
                  <a:pt x="14360" y="19438"/>
                  <a:pt x="15260" y="19481"/>
                </a:cubicBezTo>
                <a:cubicBezTo>
                  <a:pt x="16161" y="19524"/>
                  <a:pt x="16480" y="19470"/>
                  <a:pt x="16509" y="19771"/>
                </a:cubicBezTo>
                <a:cubicBezTo>
                  <a:pt x="16538" y="20073"/>
                  <a:pt x="16829" y="19943"/>
                  <a:pt x="16538" y="20073"/>
                </a:cubicBezTo>
                <a:cubicBezTo>
                  <a:pt x="16248" y="20201"/>
                  <a:pt x="14680" y="20406"/>
                  <a:pt x="13403" y="20298"/>
                </a:cubicBezTo>
                <a:cubicBezTo>
                  <a:pt x="12125" y="20191"/>
                  <a:pt x="11747" y="20008"/>
                  <a:pt x="11225" y="20115"/>
                </a:cubicBezTo>
                <a:cubicBezTo>
                  <a:pt x="10702" y="20223"/>
                  <a:pt x="10905" y="20266"/>
                  <a:pt x="10499" y="20245"/>
                </a:cubicBezTo>
                <a:cubicBezTo>
                  <a:pt x="10093" y="20223"/>
                  <a:pt x="8409" y="20277"/>
                  <a:pt x="8032" y="20158"/>
                </a:cubicBezTo>
                <a:cubicBezTo>
                  <a:pt x="7654" y="20040"/>
                  <a:pt x="7741" y="19890"/>
                  <a:pt x="7857" y="19771"/>
                </a:cubicBezTo>
                <a:cubicBezTo>
                  <a:pt x="7973" y="19653"/>
                  <a:pt x="7886" y="19664"/>
                  <a:pt x="7886" y="19524"/>
                </a:cubicBezTo>
                <a:cubicBezTo>
                  <a:pt x="7886" y="19384"/>
                  <a:pt x="7857" y="18986"/>
                  <a:pt x="7625" y="18760"/>
                </a:cubicBezTo>
                <a:cubicBezTo>
                  <a:pt x="7393" y="18534"/>
                  <a:pt x="7131" y="18384"/>
                  <a:pt x="7016" y="18125"/>
                </a:cubicBezTo>
                <a:cubicBezTo>
                  <a:pt x="6899" y="17867"/>
                  <a:pt x="6348" y="17168"/>
                  <a:pt x="6551" y="17007"/>
                </a:cubicBezTo>
                <a:cubicBezTo>
                  <a:pt x="6754" y="16846"/>
                  <a:pt x="6406" y="17018"/>
                  <a:pt x="6406" y="17018"/>
                </a:cubicBezTo>
                <a:cubicBezTo>
                  <a:pt x="6406" y="17018"/>
                  <a:pt x="6144" y="17857"/>
                  <a:pt x="5970" y="18222"/>
                </a:cubicBezTo>
                <a:cubicBezTo>
                  <a:pt x="5795" y="18588"/>
                  <a:pt x="6028" y="18663"/>
                  <a:pt x="5448" y="18868"/>
                </a:cubicBezTo>
                <a:cubicBezTo>
                  <a:pt x="4867" y="19072"/>
                  <a:pt x="4402" y="19008"/>
                  <a:pt x="4518" y="19158"/>
                </a:cubicBezTo>
                <a:cubicBezTo>
                  <a:pt x="4634" y="19309"/>
                  <a:pt x="4751" y="19276"/>
                  <a:pt x="4751" y="19427"/>
                </a:cubicBezTo>
                <a:cubicBezTo>
                  <a:pt x="4751" y="19578"/>
                  <a:pt x="4780" y="19556"/>
                  <a:pt x="4954" y="19739"/>
                </a:cubicBezTo>
                <a:cubicBezTo>
                  <a:pt x="5128" y="19922"/>
                  <a:pt x="5157" y="19965"/>
                  <a:pt x="5331" y="20094"/>
                </a:cubicBezTo>
                <a:cubicBezTo>
                  <a:pt x="5506" y="20223"/>
                  <a:pt x="5767" y="20341"/>
                  <a:pt x="6637" y="20481"/>
                </a:cubicBezTo>
                <a:cubicBezTo>
                  <a:pt x="7508" y="20621"/>
                  <a:pt x="8147" y="20578"/>
                  <a:pt x="8380" y="20739"/>
                </a:cubicBezTo>
                <a:cubicBezTo>
                  <a:pt x="8612" y="20901"/>
                  <a:pt x="8641" y="20868"/>
                  <a:pt x="8641" y="21019"/>
                </a:cubicBezTo>
                <a:cubicBezTo>
                  <a:pt x="8641" y="21170"/>
                  <a:pt x="8989" y="21159"/>
                  <a:pt x="8699" y="21288"/>
                </a:cubicBezTo>
                <a:cubicBezTo>
                  <a:pt x="8409" y="21417"/>
                  <a:pt x="8380" y="21449"/>
                  <a:pt x="7131" y="21503"/>
                </a:cubicBezTo>
                <a:cubicBezTo>
                  <a:pt x="5883" y="21557"/>
                  <a:pt x="4460" y="21471"/>
                  <a:pt x="3677" y="21309"/>
                </a:cubicBezTo>
                <a:cubicBezTo>
                  <a:pt x="2893" y="21148"/>
                  <a:pt x="2341" y="20998"/>
                  <a:pt x="2167" y="21084"/>
                </a:cubicBezTo>
                <a:cubicBezTo>
                  <a:pt x="1993" y="21170"/>
                  <a:pt x="2050" y="21180"/>
                  <a:pt x="1819" y="21127"/>
                </a:cubicBezTo>
                <a:cubicBezTo>
                  <a:pt x="1586" y="21073"/>
                  <a:pt x="338" y="21073"/>
                  <a:pt x="135" y="20901"/>
                </a:cubicBezTo>
                <a:cubicBezTo>
                  <a:pt x="-69" y="20729"/>
                  <a:pt x="-11" y="20707"/>
                  <a:pt x="106" y="20546"/>
                </a:cubicBezTo>
                <a:cubicBezTo>
                  <a:pt x="222" y="20384"/>
                  <a:pt x="251" y="20481"/>
                  <a:pt x="251" y="20234"/>
                </a:cubicBezTo>
                <a:cubicBezTo>
                  <a:pt x="251" y="19986"/>
                  <a:pt x="76" y="19621"/>
                  <a:pt x="106" y="19438"/>
                </a:cubicBezTo>
                <a:cubicBezTo>
                  <a:pt x="135" y="19255"/>
                  <a:pt x="106" y="19298"/>
                  <a:pt x="251" y="19050"/>
                </a:cubicBezTo>
                <a:cubicBezTo>
                  <a:pt x="396" y="18803"/>
                  <a:pt x="599" y="18610"/>
                  <a:pt x="570" y="18330"/>
                </a:cubicBezTo>
                <a:cubicBezTo>
                  <a:pt x="541" y="18050"/>
                  <a:pt x="599" y="17900"/>
                  <a:pt x="802" y="17781"/>
                </a:cubicBezTo>
                <a:cubicBezTo>
                  <a:pt x="1006" y="17663"/>
                  <a:pt x="1093" y="17082"/>
                  <a:pt x="1267" y="16587"/>
                </a:cubicBezTo>
                <a:cubicBezTo>
                  <a:pt x="1441" y="16093"/>
                  <a:pt x="1469" y="15899"/>
                  <a:pt x="1616" y="15748"/>
                </a:cubicBezTo>
                <a:cubicBezTo>
                  <a:pt x="1761" y="15598"/>
                  <a:pt x="1616" y="15555"/>
                  <a:pt x="1703" y="15318"/>
                </a:cubicBezTo>
                <a:cubicBezTo>
                  <a:pt x="1790" y="15081"/>
                  <a:pt x="1876" y="15210"/>
                  <a:pt x="2080" y="15049"/>
                </a:cubicBezTo>
                <a:cubicBezTo>
                  <a:pt x="2283" y="14888"/>
                  <a:pt x="1993" y="14791"/>
                  <a:pt x="2050" y="14640"/>
                </a:cubicBezTo>
                <a:cubicBezTo>
                  <a:pt x="2108" y="14490"/>
                  <a:pt x="2080" y="14307"/>
                  <a:pt x="2253" y="13801"/>
                </a:cubicBezTo>
                <a:cubicBezTo>
                  <a:pt x="2428" y="13296"/>
                  <a:pt x="2022" y="13027"/>
                  <a:pt x="2108" y="12467"/>
                </a:cubicBezTo>
                <a:cubicBezTo>
                  <a:pt x="2196" y="11908"/>
                  <a:pt x="2428" y="11973"/>
                  <a:pt x="1993" y="11478"/>
                </a:cubicBezTo>
                <a:cubicBezTo>
                  <a:pt x="1557" y="10983"/>
                  <a:pt x="1354" y="10897"/>
                  <a:pt x="1499" y="10402"/>
                </a:cubicBezTo>
                <a:cubicBezTo>
                  <a:pt x="1644" y="9907"/>
                  <a:pt x="1789" y="9768"/>
                  <a:pt x="2108" y="9509"/>
                </a:cubicBezTo>
                <a:cubicBezTo>
                  <a:pt x="2428" y="9251"/>
                  <a:pt x="2573" y="9143"/>
                  <a:pt x="2602" y="9058"/>
                </a:cubicBezTo>
                <a:cubicBezTo>
                  <a:pt x="2631" y="8972"/>
                  <a:pt x="2573" y="9015"/>
                  <a:pt x="2311" y="8982"/>
                </a:cubicBezTo>
                <a:cubicBezTo>
                  <a:pt x="2050" y="8950"/>
                  <a:pt x="2080" y="8972"/>
                  <a:pt x="2253" y="8821"/>
                </a:cubicBezTo>
                <a:cubicBezTo>
                  <a:pt x="2428" y="8670"/>
                  <a:pt x="2428" y="8616"/>
                  <a:pt x="2370" y="8584"/>
                </a:cubicBezTo>
                <a:cubicBezTo>
                  <a:pt x="2311" y="8552"/>
                  <a:pt x="1121" y="8649"/>
                  <a:pt x="1063" y="8477"/>
                </a:cubicBezTo>
                <a:cubicBezTo>
                  <a:pt x="1005" y="8304"/>
                  <a:pt x="832" y="6207"/>
                  <a:pt x="889" y="5744"/>
                </a:cubicBezTo>
                <a:cubicBezTo>
                  <a:pt x="947" y="5282"/>
                  <a:pt x="947" y="5303"/>
                  <a:pt x="715" y="4959"/>
                </a:cubicBezTo>
                <a:cubicBezTo>
                  <a:pt x="482" y="4615"/>
                  <a:pt x="366" y="4776"/>
                  <a:pt x="947" y="4508"/>
                </a:cubicBezTo>
                <a:cubicBezTo>
                  <a:pt x="1528" y="4239"/>
                  <a:pt x="482" y="4281"/>
                  <a:pt x="1905" y="3873"/>
                </a:cubicBezTo>
                <a:cubicBezTo>
                  <a:pt x="3328" y="3464"/>
                  <a:pt x="2921" y="3400"/>
                  <a:pt x="3821" y="3292"/>
                </a:cubicBezTo>
                <a:cubicBezTo>
                  <a:pt x="4721" y="3184"/>
                  <a:pt x="4257" y="3260"/>
                  <a:pt x="4343" y="3142"/>
                </a:cubicBezTo>
                <a:cubicBezTo>
                  <a:pt x="4432" y="3023"/>
                  <a:pt x="4576" y="2819"/>
                  <a:pt x="4432" y="2743"/>
                </a:cubicBezTo>
                <a:lnTo>
                  <a:pt x="4808" y="2711"/>
                </a:lnTo>
              </a:path>
            </a:pathLst>
          </a:custGeom>
          <a:solidFill>
            <a:srgbClr val="42505D"/>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defRPr>
            </a:pPr>
            <a:endParaRPr sz="1500"/>
          </a:p>
        </p:txBody>
      </p:sp>
      <p:sp>
        <p:nvSpPr>
          <p:cNvPr id="10" name="Shape 1267">
            <a:extLst>
              <a:ext uri="{FF2B5EF4-FFF2-40B4-BE49-F238E27FC236}">
                <a16:creationId xmlns:a16="http://schemas.microsoft.com/office/drawing/2014/main" id="{01C4E703-8CB8-3BA9-765D-FD2436993400}"/>
              </a:ext>
            </a:extLst>
          </p:cNvPr>
          <p:cNvSpPr/>
          <p:nvPr/>
        </p:nvSpPr>
        <p:spPr>
          <a:xfrm>
            <a:off x="7225858" y="4720524"/>
            <a:ext cx="2057842" cy="968922"/>
          </a:xfrm>
          <a:custGeom>
            <a:avLst/>
            <a:gdLst/>
            <a:ahLst/>
            <a:cxnLst>
              <a:cxn ang="0">
                <a:pos x="wd2" y="hd2"/>
              </a:cxn>
              <a:cxn ang="5400000">
                <a:pos x="wd2" y="hd2"/>
              </a:cxn>
              <a:cxn ang="10800000">
                <a:pos x="wd2" y="hd2"/>
              </a:cxn>
              <a:cxn ang="16200000">
                <a:pos x="wd2" y="hd2"/>
              </a:cxn>
            </a:cxnLst>
            <a:rect l="0" t="0" r="r" b="b"/>
            <a:pathLst>
              <a:path w="21600" h="21600" extrusionOk="0">
                <a:moveTo>
                  <a:pt x="16518" y="0"/>
                </a:moveTo>
                <a:cubicBezTo>
                  <a:pt x="5082" y="0"/>
                  <a:pt x="5082" y="0"/>
                  <a:pt x="5082" y="0"/>
                </a:cubicBezTo>
                <a:cubicBezTo>
                  <a:pt x="2163" y="0"/>
                  <a:pt x="0" y="4874"/>
                  <a:pt x="0" y="10830"/>
                </a:cubicBezTo>
                <a:cubicBezTo>
                  <a:pt x="0" y="16787"/>
                  <a:pt x="2163" y="21600"/>
                  <a:pt x="5082" y="21600"/>
                </a:cubicBezTo>
                <a:cubicBezTo>
                  <a:pt x="16518" y="21600"/>
                  <a:pt x="16518" y="21600"/>
                  <a:pt x="16518" y="21600"/>
                </a:cubicBezTo>
                <a:cubicBezTo>
                  <a:pt x="19437" y="21600"/>
                  <a:pt x="21600" y="16787"/>
                  <a:pt x="21600" y="10830"/>
                </a:cubicBezTo>
                <a:cubicBezTo>
                  <a:pt x="21600" y="4874"/>
                  <a:pt x="19437" y="0"/>
                  <a:pt x="16518" y="0"/>
                </a:cubicBezTo>
                <a:close/>
              </a:path>
            </a:pathLst>
          </a:custGeom>
          <a:solidFill>
            <a:schemeClr val="accent4">
              <a:lumMod val="40000"/>
              <a:lumOff val="60000"/>
            </a:schemeClr>
          </a:solidFill>
          <a:ln>
            <a:solidFill>
              <a:srgbClr val="000000">
                <a:alpha val="0"/>
              </a:srgbClr>
            </a:solidFill>
            <a:round/>
          </a:ln>
        </p:spPr>
        <p:txBody>
          <a:bodyPr lIns="0" tIns="0" rIns="0" bIns="0" anchor="ctr"/>
          <a:lstStyle/>
          <a:p>
            <a:pPr marL="20320" marR="20320" algn="ctr" defTabSz="457200"/>
            <a:r>
              <a:rPr lang="pt-BR" sz="2800" dirty="0">
                <a:solidFill>
                  <a:schemeClr val="bg1"/>
                </a:solidFill>
                <a:uFill>
                  <a:solidFill/>
                </a:uFill>
                <a:latin typeface="Impact" panose="020B0806030902050204" pitchFamily="34" charset="0"/>
                <a:ea typeface="Open Sans"/>
                <a:cs typeface="Open Sans"/>
              </a:rPr>
              <a:t>Estadual</a:t>
            </a:r>
            <a:endParaRPr sz="2800" dirty="0">
              <a:solidFill>
                <a:schemeClr val="bg1"/>
              </a:solidFill>
              <a:uFill>
                <a:solidFill/>
              </a:uFill>
              <a:latin typeface="Impact" panose="020B0806030902050204" pitchFamily="34" charset="0"/>
              <a:ea typeface="Open Sans"/>
              <a:cs typeface="Open Sans"/>
            </a:endParaRPr>
          </a:p>
        </p:txBody>
      </p:sp>
      <p:sp>
        <p:nvSpPr>
          <p:cNvPr id="11" name="Shape 1266">
            <a:extLst>
              <a:ext uri="{FF2B5EF4-FFF2-40B4-BE49-F238E27FC236}">
                <a16:creationId xmlns:a16="http://schemas.microsoft.com/office/drawing/2014/main" id="{C3A0CAE8-68AC-2CF2-E0E6-6B4F9229DDE3}"/>
              </a:ext>
            </a:extLst>
          </p:cNvPr>
          <p:cNvSpPr/>
          <p:nvPr/>
        </p:nvSpPr>
        <p:spPr>
          <a:xfrm rot="5400000">
            <a:off x="3902340" y="3959305"/>
            <a:ext cx="580493" cy="364352"/>
          </a:xfrm>
          <a:custGeom>
            <a:avLst/>
            <a:gdLst/>
            <a:ahLst/>
            <a:cxnLst>
              <a:cxn ang="0">
                <a:pos x="wd2" y="hd2"/>
              </a:cxn>
              <a:cxn ang="5400000">
                <a:pos x="wd2" y="hd2"/>
              </a:cxn>
              <a:cxn ang="10800000">
                <a:pos x="wd2" y="hd2"/>
              </a:cxn>
              <a:cxn ang="16200000">
                <a:pos x="wd2" y="hd2"/>
              </a:cxn>
            </a:cxnLst>
            <a:rect l="0" t="0" r="r" b="b"/>
            <a:pathLst>
              <a:path w="21600" h="21600" extrusionOk="0">
                <a:moveTo>
                  <a:pt x="18991" y="0"/>
                </a:moveTo>
                <a:lnTo>
                  <a:pt x="16382" y="4770"/>
                </a:lnTo>
                <a:lnTo>
                  <a:pt x="17494" y="4770"/>
                </a:lnTo>
                <a:lnTo>
                  <a:pt x="17494" y="16967"/>
                </a:lnTo>
                <a:lnTo>
                  <a:pt x="0" y="16967"/>
                </a:lnTo>
                <a:lnTo>
                  <a:pt x="0" y="21600"/>
                </a:lnTo>
                <a:lnTo>
                  <a:pt x="20488" y="21600"/>
                </a:lnTo>
                <a:lnTo>
                  <a:pt x="20488" y="4770"/>
                </a:lnTo>
                <a:lnTo>
                  <a:pt x="21600" y="4770"/>
                </a:lnTo>
                <a:lnTo>
                  <a:pt x="18991" y="0"/>
                </a:lnTo>
                <a:close/>
              </a:path>
            </a:pathLst>
          </a:custGeom>
          <a:solidFill>
            <a:srgbClr val="8A8A8A"/>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a:p>
        </p:txBody>
      </p:sp>
      <p:sp>
        <p:nvSpPr>
          <p:cNvPr id="12" name="Shape 1266">
            <a:extLst>
              <a:ext uri="{FF2B5EF4-FFF2-40B4-BE49-F238E27FC236}">
                <a16:creationId xmlns:a16="http://schemas.microsoft.com/office/drawing/2014/main" id="{0A7E3991-50C2-FBAA-BDCC-ED922054F3BA}"/>
              </a:ext>
            </a:extLst>
          </p:cNvPr>
          <p:cNvSpPr/>
          <p:nvPr/>
        </p:nvSpPr>
        <p:spPr>
          <a:xfrm rot="5400000">
            <a:off x="6328040" y="5032018"/>
            <a:ext cx="580493" cy="364352"/>
          </a:xfrm>
          <a:custGeom>
            <a:avLst/>
            <a:gdLst/>
            <a:ahLst/>
            <a:cxnLst>
              <a:cxn ang="0">
                <a:pos x="wd2" y="hd2"/>
              </a:cxn>
              <a:cxn ang="5400000">
                <a:pos x="wd2" y="hd2"/>
              </a:cxn>
              <a:cxn ang="10800000">
                <a:pos x="wd2" y="hd2"/>
              </a:cxn>
              <a:cxn ang="16200000">
                <a:pos x="wd2" y="hd2"/>
              </a:cxn>
            </a:cxnLst>
            <a:rect l="0" t="0" r="r" b="b"/>
            <a:pathLst>
              <a:path w="21600" h="21600" extrusionOk="0">
                <a:moveTo>
                  <a:pt x="18991" y="0"/>
                </a:moveTo>
                <a:lnTo>
                  <a:pt x="16382" y="4770"/>
                </a:lnTo>
                <a:lnTo>
                  <a:pt x="17494" y="4770"/>
                </a:lnTo>
                <a:lnTo>
                  <a:pt x="17494" y="16967"/>
                </a:lnTo>
                <a:lnTo>
                  <a:pt x="0" y="16967"/>
                </a:lnTo>
                <a:lnTo>
                  <a:pt x="0" y="21600"/>
                </a:lnTo>
                <a:lnTo>
                  <a:pt x="20488" y="21600"/>
                </a:lnTo>
                <a:lnTo>
                  <a:pt x="20488" y="4770"/>
                </a:lnTo>
                <a:lnTo>
                  <a:pt x="21600" y="4770"/>
                </a:lnTo>
                <a:lnTo>
                  <a:pt x="18991" y="0"/>
                </a:lnTo>
                <a:close/>
              </a:path>
            </a:pathLst>
          </a:custGeom>
          <a:solidFill>
            <a:srgbClr val="8A8A8A"/>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a:p>
        </p:txBody>
      </p:sp>
      <p:pic>
        <p:nvPicPr>
          <p:cNvPr id="3" name="Imagem 2" descr="Uma imagem contendo Texto&#10;&#10;Descrição gerada automaticamente">
            <a:extLst>
              <a:ext uri="{FF2B5EF4-FFF2-40B4-BE49-F238E27FC236}">
                <a16:creationId xmlns:a16="http://schemas.microsoft.com/office/drawing/2014/main" id="{662ABADF-D2A5-8CEB-550A-838F4CCF2784}"/>
              </a:ext>
            </a:extLst>
          </p:cNvPr>
          <p:cNvPicPr>
            <a:picLocks noChangeAspect="1"/>
          </p:cNvPicPr>
          <p:nvPr/>
        </p:nvPicPr>
        <p:blipFill>
          <a:blip r:embed="rId2"/>
          <a:stretch>
            <a:fillRect/>
          </a:stretch>
        </p:blipFill>
        <p:spPr>
          <a:xfrm>
            <a:off x="10091057" y="111333"/>
            <a:ext cx="1934285" cy="551218"/>
          </a:xfrm>
          <a:prstGeom prst="rect">
            <a:avLst/>
          </a:prstGeom>
        </p:spPr>
      </p:pic>
    </p:spTree>
    <p:extLst>
      <p:ext uri="{BB962C8B-B14F-4D97-AF65-F5344CB8AC3E}">
        <p14:creationId xmlns:p14="http://schemas.microsoft.com/office/powerpoint/2010/main" val="215389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C5EA31CD-7ED4-07AA-4183-54949B799AF4}"/>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Modalidades de SESMT</a:t>
            </a:r>
          </a:p>
        </p:txBody>
      </p:sp>
      <p:sp>
        <p:nvSpPr>
          <p:cNvPr id="3" name="文本框 1">
            <a:extLst>
              <a:ext uri="{FF2B5EF4-FFF2-40B4-BE49-F238E27FC236}">
                <a16:creationId xmlns:a16="http://schemas.microsoft.com/office/drawing/2014/main" id="{A97B5085-9A70-4453-F087-BB91E53D4B85}"/>
              </a:ext>
            </a:extLst>
          </p:cNvPr>
          <p:cNvSpPr txBox="1"/>
          <p:nvPr/>
        </p:nvSpPr>
        <p:spPr>
          <a:xfrm>
            <a:off x="5296783" y="4458199"/>
            <a:ext cx="6532198" cy="1697068"/>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É simples: quando possuir estabelecimento enquadrado no Anexo II da NR-04 SESMT, como veremos mais a frente.</a:t>
            </a:r>
          </a:p>
        </p:txBody>
      </p:sp>
      <p:pic>
        <p:nvPicPr>
          <p:cNvPr id="6" name="Picture 2">
            <a:extLst>
              <a:ext uri="{FF2B5EF4-FFF2-40B4-BE49-F238E27FC236}">
                <a16:creationId xmlns:a16="http://schemas.microsoft.com/office/drawing/2014/main" id="{F30BC02B-6202-CF0C-2986-69B38D6D4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1446" y="156110"/>
            <a:ext cx="2057032" cy="1955208"/>
          </a:xfrm>
          <a:prstGeom prst="ellipse">
            <a:avLst/>
          </a:prstGeom>
          <a:noFill/>
          <a:extLst>
            <a:ext uri="{909E8E84-426E-40DD-AFC4-6F175D3DCCD1}">
              <a14:hiddenFill xmlns:a14="http://schemas.microsoft.com/office/drawing/2010/main">
                <a:solidFill>
                  <a:srgbClr val="FFFFFF"/>
                </a:solidFill>
              </a14:hiddenFill>
            </a:ext>
          </a:extLst>
        </p:spPr>
      </p:pic>
      <p:sp>
        <p:nvSpPr>
          <p:cNvPr id="14" name="Retângulo 13">
            <a:extLst>
              <a:ext uri="{FF2B5EF4-FFF2-40B4-BE49-F238E27FC236}">
                <a16:creationId xmlns:a16="http://schemas.microsoft.com/office/drawing/2014/main" id="{97D2E72F-0A5F-5725-317A-B99A55125273}"/>
              </a:ext>
            </a:extLst>
          </p:cNvPr>
          <p:cNvSpPr/>
          <p:nvPr/>
        </p:nvSpPr>
        <p:spPr>
          <a:xfrm>
            <a:off x="5214253" y="2352478"/>
            <a:ext cx="6716490" cy="724943"/>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7" name="文本框 1">
            <a:extLst>
              <a:ext uri="{FF2B5EF4-FFF2-40B4-BE49-F238E27FC236}">
                <a16:creationId xmlns:a16="http://schemas.microsoft.com/office/drawing/2014/main" id="{09584702-CBA0-401B-731E-027640143BE8}"/>
              </a:ext>
            </a:extLst>
          </p:cNvPr>
          <p:cNvSpPr txBox="1"/>
          <p:nvPr/>
        </p:nvSpPr>
        <p:spPr>
          <a:xfrm>
            <a:off x="5281337" y="2352478"/>
            <a:ext cx="6532198" cy="589072"/>
          </a:xfrm>
          <a:prstGeom prst="rect">
            <a:avLst/>
          </a:prstGeom>
          <a:noFill/>
        </p:spPr>
        <p:txBody>
          <a:bodyPr wrap="square" rtlCol="0">
            <a:spAutoFit/>
          </a:bodyPr>
          <a:lstStyle/>
          <a:p>
            <a:pPr>
              <a:lnSpc>
                <a:spcPct val="150000"/>
              </a:lnSpc>
            </a:pPr>
            <a:r>
              <a:rPr kumimoji="1" lang="pt-BR" altLang="zh-CN" sz="2400" b="1" dirty="0">
                <a:solidFill>
                  <a:schemeClr val="bg2">
                    <a:lumMod val="25000"/>
                  </a:schemeClr>
                </a:solidFill>
                <a:latin typeface="+mj-lt"/>
                <a:ea typeface="华文圆体 Regular" panose="020F0502040101010101" pitchFamily="34" charset="-122"/>
                <a:cs typeface="Yuanti SC" charset="-122"/>
              </a:rPr>
              <a:t>Quando a empresa deve constituir SESMT individual? </a:t>
            </a:r>
          </a:p>
        </p:txBody>
      </p:sp>
      <p:pic>
        <p:nvPicPr>
          <p:cNvPr id="48130" name="Picture 2" descr="Apto Brasil – Segurança do Trabalho e Medicina Ocupacional em Curitiba">
            <a:extLst>
              <a:ext uri="{FF2B5EF4-FFF2-40B4-BE49-F238E27FC236}">
                <a16:creationId xmlns:a16="http://schemas.microsoft.com/office/drawing/2014/main" id="{51FB0D8D-454B-EBC5-7278-26B04F4D5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3" y="1344386"/>
            <a:ext cx="5143500"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56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2"/>
                                        </p:tgtEl>
                                      </p:cBhvr>
                                    </p:animEffect>
                                    <p:animScale>
                                      <p:cBhvr>
                                        <p:cTn id="19"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BCE14C92-AF02-8848-DE16-035A7C4D8DE0}"/>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Modalidades de SESMT</a:t>
            </a:r>
          </a:p>
        </p:txBody>
      </p:sp>
      <p:sp>
        <p:nvSpPr>
          <p:cNvPr id="5" name="Shape 1267">
            <a:extLst>
              <a:ext uri="{FF2B5EF4-FFF2-40B4-BE49-F238E27FC236}">
                <a16:creationId xmlns:a16="http://schemas.microsoft.com/office/drawing/2014/main" id="{B5D0A277-9100-749F-BCBD-34296532455F}"/>
              </a:ext>
            </a:extLst>
          </p:cNvPr>
          <p:cNvSpPr/>
          <p:nvPr/>
        </p:nvSpPr>
        <p:spPr>
          <a:xfrm>
            <a:off x="2963384" y="2639049"/>
            <a:ext cx="2057842" cy="968922"/>
          </a:xfrm>
          <a:custGeom>
            <a:avLst/>
            <a:gdLst/>
            <a:ahLst/>
            <a:cxnLst>
              <a:cxn ang="0">
                <a:pos x="wd2" y="hd2"/>
              </a:cxn>
              <a:cxn ang="5400000">
                <a:pos x="wd2" y="hd2"/>
              </a:cxn>
              <a:cxn ang="10800000">
                <a:pos x="wd2" y="hd2"/>
              </a:cxn>
              <a:cxn ang="16200000">
                <a:pos x="wd2" y="hd2"/>
              </a:cxn>
            </a:cxnLst>
            <a:rect l="0" t="0" r="r" b="b"/>
            <a:pathLst>
              <a:path w="21600" h="21600" extrusionOk="0">
                <a:moveTo>
                  <a:pt x="16518" y="0"/>
                </a:moveTo>
                <a:cubicBezTo>
                  <a:pt x="5082" y="0"/>
                  <a:pt x="5082" y="0"/>
                  <a:pt x="5082" y="0"/>
                </a:cubicBezTo>
                <a:cubicBezTo>
                  <a:pt x="2163" y="0"/>
                  <a:pt x="0" y="4874"/>
                  <a:pt x="0" y="10830"/>
                </a:cubicBezTo>
                <a:cubicBezTo>
                  <a:pt x="0" y="16787"/>
                  <a:pt x="2163" y="21600"/>
                  <a:pt x="5082" y="21600"/>
                </a:cubicBezTo>
                <a:cubicBezTo>
                  <a:pt x="16518" y="21600"/>
                  <a:pt x="16518" y="21600"/>
                  <a:pt x="16518" y="21600"/>
                </a:cubicBezTo>
                <a:cubicBezTo>
                  <a:pt x="19437" y="21600"/>
                  <a:pt x="21600" y="16787"/>
                  <a:pt x="21600" y="10830"/>
                </a:cubicBezTo>
                <a:cubicBezTo>
                  <a:pt x="21600" y="4874"/>
                  <a:pt x="19437" y="0"/>
                  <a:pt x="16518" y="0"/>
                </a:cubicBezTo>
                <a:close/>
              </a:path>
            </a:pathLst>
          </a:custGeom>
          <a:ln/>
        </p:spPr>
        <p:style>
          <a:lnRef idx="0">
            <a:schemeClr val="accent1"/>
          </a:lnRef>
          <a:fillRef idx="3">
            <a:schemeClr val="accent1"/>
          </a:fillRef>
          <a:effectRef idx="3">
            <a:schemeClr val="accent1"/>
          </a:effectRef>
          <a:fontRef idx="minor">
            <a:schemeClr val="lt1"/>
          </a:fontRef>
        </p:style>
        <p:txBody>
          <a:bodyPr lIns="0" tIns="0" rIns="0" bIns="0" anchor="ctr"/>
          <a:lstStyle/>
          <a:p>
            <a:pPr marL="20320" marR="20320" algn="ctr" defTabSz="457200"/>
            <a:r>
              <a:rPr lang="pt-BR" sz="2800" dirty="0">
                <a:solidFill>
                  <a:schemeClr val="bg1"/>
                </a:solidFill>
                <a:uFill>
                  <a:solidFill/>
                </a:uFill>
                <a:latin typeface="Impact" panose="020B0806030902050204" pitchFamily="34" charset="0"/>
                <a:ea typeface="Open Sans"/>
                <a:cs typeface="Open Sans"/>
              </a:rPr>
              <a:t>Individual</a:t>
            </a:r>
            <a:endParaRPr sz="2800" dirty="0">
              <a:solidFill>
                <a:schemeClr val="bg1"/>
              </a:solidFill>
              <a:uFill>
                <a:solidFill/>
              </a:uFill>
              <a:latin typeface="Impact" panose="020B0806030902050204" pitchFamily="34" charset="0"/>
              <a:ea typeface="Open Sans"/>
              <a:cs typeface="Open Sans"/>
            </a:endParaRPr>
          </a:p>
        </p:txBody>
      </p:sp>
      <p:sp>
        <p:nvSpPr>
          <p:cNvPr id="8" name="Shape 1267">
            <a:extLst>
              <a:ext uri="{FF2B5EF4-FFF2-40B4-BE49-F238E27FC236}">
                <a16:creationId xmlns:a16="http://schemas.microsoft.com/office/drawing/2014/main" id="{8720F67A-4B92-6CEB-3B78-249A6CED3F99}"/>
              </a:ext>
            </a:extLst>
          </p:cNvPr>
          <p:cNvSpPr/>
          <p:nvPr/>
        </p:nvSpPr>
        <p:spPr>
          <a:xfrm>
            <a:off x="5021226" y="3734490"/>
            <a:ext cx="2057842" cy="968922"/>
          </a:xfrm>
          <a:custGeom>
            <a:avLst/>
            <a:gdLst/>
            <a:ahLst/>
            <a:cxnLst>
              <a:cxn ang="0">
                <a:pos x="wd2" y="hd2"/>
              </a:cxn>
              <a:cxn ang="5400000">
                <a:pos x="wd2" y="hd2"/>
              </a:cxn>
              <a:cxn ang="10800000">
                <a:pos x="wd2" y="hd2"/>
              </a:cxn>
              <a:cxn ang="16200000">
                <a:pos x="wd2" y="hd2"/>
              </a:cxn>
            </a:cxnLst>
            <a:rect l="0" t="0" r="r" b="b"/>
            <a:pathLst>
              <a:path w="21600" h="21600" extrusionOk="0">
                <a:moveTo>
                  <a:pt x="16518" y="0"/>
                </a:moveTo>
                <a:cubicBezTo>
                  <a:pt x="5082" y="0"/>
                  <a:pt x="5082" y="0"/>
                  <a:pt x="5082" y="0"/>
                </a:cubicBezTo>
                <a:cubicBezTo>
                  <a:pt x="2163" y="0"/>
                  <a:pt x="0" y="4874"/>
                  <a:pt x="0" y="10830"/>
                </a:cubicBezTo>
                <a:cubicBezTo>
                  <a:pt x="0" y="16787"/>
                  <a:pt x="2163" y="21600"/>
                  <a:pt x="5082" y="21600"/>
                </a:cubicBezTo>
                <a:cubicBezTo>
                  <a:pt x="16518" y="21600"/>
                  <a:pt x="16518" y="21600"/>
                  <a:pt x="16518" y="21600"/>
                </a:cubicBezTo>
                <a:cubicBezTo>
                  <a:pt x="19437" y="21600"/>
                  <a:pt x="21600" y="16787"/>
                  <a:pt x="21600" y="10830"/>
                </a:cubicBezTo>
                <a:cubicBezTo>
                  <a:pt x="21600" y="4874"/>
                  <a:pt x="19437" y="0"/>
                  <a:pt x="16518" y="0"/>
                </a:cubicBezTo>
                <a:close/>
              </a:path>
            </a:pathLst>
          </a:custGeom>
          <a:ln/>
        </p:spPr>
        <p:style>
          <a:lnRef idx="0">
            <a:schemeClr val="accent1"/>
          </a:lnRef>
          <a:fillRef idx="3">
            <a:schemeClr val="accent1"/>
          </a:fillRef>
          <a:effectRef idx="3">
            <a:schemeClr val="accent1"/>
          </a:effectRef>
          <a:fontRef idx="minor">
            <a:schemeClr val="lt1"/>
          </a:fontRef>
        </p:style>
        <p:txBody>
          <a:bodyPr lIns="0" tIns="0" rIns="0" bIns="0" anchor="ctr"/>
          <a:lstStyle/>
          <a:p>
            <a:pPr marL="20320" marR="20320" algn="ctr" defTabSz="457200"/>
            <a:r>
              <a:rPr lang="pt-BR" sz="2800" dirty="0">
                <a:solidFill>
                  <a:schemeClr val="bg1"/>
                </a:solidFill>
                <a:uFill>
                  <a:solidFill/>
                </a:uFill>
                <a:latin typeface="Impact" panose="020B0806030902050204" pitchFamily="34" charset="0"/>
                <a:ea typeface="Open Sans"/>
                <a:cs typeface="Open Sans"/>
              </a:rPr>
              <a:t>Regional</a:t>
            </a:r>
            <a:endParaRPr sz="2800" dirty="0">
              <a:solidFill>
                <a:schemeClr val="bg1"/>
              </a:solidFill>
              <a:uFill>
                <a:solidFill/>
              </a:uFill>
              <a:latin typeface="Impact" panose="020B0806030902050204" pitchFamily="34" charset="0"/>
              <a:ea typeface="Open Sans"/>
              <a:cs typeface="Open Sans"/>
            </a:endParaRPr>
          </a:p>
        </p:txBody>
      </p:sp>
      <p:sp>
        <p:nvSpPr>
          <p:cNvPr id="9" name="Shape 1281">
            <a:extLst>
              <a:ext uri="{FF2B5EF4-FFF2-40B4-BE49-F238E27FC236}">
                <a16:creationId xmlns:a16="http://schemas.microsoft.com/office/drawing/2014/main" id="{71FCA4AE-2B98-86C3-4854-F2C680111B7C}"/>
              </a:ext>
            </a:extLst>
          </p:cNvPr>
          <p:cNvSpPr/>
          <p:nvPr/>
        </p:nvSpPr>
        <p:spPr>
          <a:xfrm>
            <a:off x="5779494" y="1745583"/>
            <a:ext cx="793750" cy="2146301"/>
          </a:xfrm>
          <a:custGeom>
            <a:avLst/>
            <a:gdLst/>
            <a:ahLst/>
            <a:cxnLst>
              <a:cxn ang="0">
                <a:pos x="wd2" y="hd2"/>
              </a:cxn>
              <a:cxn ang="5400000">
                <a:pos x="wd2" y="hd2"/>
              </a:cxn>
              <a:cxn ang="10800000">
                <a:pos x="wd2" y="hd2"/>
              </a:cxn>
              <a:cxn ang="16200000">
                <a:pos x="wd2" y="hd2"/>
              </a:cxn>
            </a:cxnLst>
            <a:rect l="0" t="0" r="r" b="b"/>
            <a:pathLst>
              <a:path w="21531" h="21519" extrusionOk="0">
                <a:moveTo>
                  <a:pt x="4896" y="2711"/>
                </a:moveTo>
                <a:cubicBezTo>
                  <a:pt x="4896" y="2711"/>
                  <a:pt x="4199" y="2098"/>
                  <a:pt x="4518" y="1947"/>
                </a:cubicBezTo>
                <a:cubicBezTo>
                  <a:pt x="4838" y="1797"/>
                  <a:pt x="3357" y="1603"/>
                  <a:pt x="3357" y="1603"/>
                </a:cubicBezTo>
                <a:cubicBezTo>
                  <a:pt x="3357" y="1603"/>
                  <a:pt x="3444" y="1506"/>
                  <a:pt x="3647" y="1495"/>
                </a:cubicBezTo>
                <a:cubicBezTo>
                  <a:pt x="3647" y="1495"/>
                  <a:pt x="4025" y="366"/>
                  <a:pt x="5128" y="204"/>
                </a:cubicBezTo>
                <a:cubicBezTo>
                  <a:pt x="6232" y="43"/>
                  <a:pt x="7334" y="-43"/>
                  <a:pt x="7973" y="22"/>
                </a:cubicBezTo>
                <a:cubicBezTo>
                  <a:pt x="8612" y="86"/>
                  <a:pt x="9890" y="302"/>
                  <a:pt x="10266" y="516"/>
                </a:cubicBezTo>
                <a:cubicBezTo>
                  <a:pt x="10643" y="732"/>
                  <a:pt x="10905" y="1237"/>
                  <a:pt x="11021" y="1345"/>
                </a:cubicBezTo>
                <a:cubicBezTo>
                  <a:pt x="11138" y="1453"/>
                  <a:pt x="11805" y="1528"/>
                  <a:pt x="11805" y="1528"/>
                </a:cubicBezTo>
                <a:cubicBezTo>
                  <a:pt x="11805" y="1528"/>
                  <a:pt x="12241" y="1603"/>
                  <a:pt x="11719" y="1635"/>
                </a:cubicBezTo>
                <a:lnTo>
                  <a:pt x="10528" y="1657"/>
                </a:lnTo>
                <a:cubicBezTo>
                  <a:pt x="10528" y="1657"/>
                  <a:pt x="10528" y="1797"/>
                  <a:pt x="10412" y="1840"/>
                </a:cubicBezTo>
                <a:cubicBezTo>
                  <a:pt x="10296" y="1883"/>
                  <a:pt x="10528" y="1972"/>
                  <a:pt x="10732" y="2083"/>
                </a:cubicBezTo>
                <a:cubicBezTo>
                  <a:pt x="10935" y="2194"/>
                  <a:pt x="11167" y="2292"/>
                  <a:pt x="10993" y="2356"/>
                </a:cubicBezTo>
                <a:cubicBezTo>
                  <a:pt x="10819" y="2420"/>
                  <a:pt x="10586" y="2399"/>
                  <a:pt x="10557" y="2453"/>
                </a:cubicBezTo>
                <a:cubicBezTo>
                  <a:pt x="10528" y="2506"/>
                  <a:pt x="10643" y="2560"/>
                  <a:pt x="10615" y="2625"/>
                </a:cubicBezTo>
                <a:cubicBezTo>
                  <a:pt x="10586" y="2689"/>
                  <a:pt x="10615" y="2797"/>
                  <a:pt x="10643" y="2872"/>
                </a:cubicBezTo>
                <a:cubicBezTo>
                  <a:pt x="10673" y="2948"/>
                  <a:pt x="10819" y="3077"/>
                  <a:pt x="10151" y="3184"/>
                </a:cubicBezTo>
                <a:cubicBezTo>
                  <a:pt x="9483" y="3292"/>
                  <a:pt x="9018" y="3249"/>
                  <a:pt x="8931" y="3324"/>
                </a:cubicBezTo>
                <a:cubicBezTo>
                  <a:pt x="8844" y="3399"/>
                  <a:pt x="8583" y="3582"/>
                  <a:pt x="8583" y="3582"/>
                </a:cubicBezTo>
                <a:cubicBezTo>
                  <a:pt x="8583" y="3582"/>
                  <a:pt x="9048" y="3722"/>
                  <a:pt x="9367" y="3916"/>
                </a:cubicBezTo>
                <a:cubicBezTo>
                  <a:pt x="9687" y="4109"/>
                  <a:pt x="9367" y="4195"/>
                  <a:pt x="9484" y="4378"/>
                </a:cubicBezTo>
                <a:cubicBezTo>
                  <a:pt x="9600" y="4561"/>
                  <a:pt x="9745" y="4658"/>
                  <a:pt x="10121" y="4852"/>
                </a:cubicBezTo>
                <a:cubicBezTo>
                  <a:pt x="10499" y="5045"/>
                  <a:pt x="11139" y="5561"/>
                  <a:pt x="11312" y="5701"/>
                </a:cubicBezTo>
                <a:cubicBezTo>
                  <a:pt x="11486" y="5841"/>
                  <a:pt x="11399" y="5712"/>
                  <a:pt x="11486" y="5701"/>
                </a:cubicBezTo>
                <a:cubicBezTo>
                  <a:pt x="11574" y="5691"/>
                  <a:pt x="11545" y="5615"/>
                  <a:pt x="11632" y="5551"/>
                </a:cubicBezTo>
                <a:cubicBezTo>
                  <a:pt x="11719" y="5486"/>
                  <a:pt x="11922" y="5486"/>
                  <a:pt x="12328" y="5497"/>
                </a:cubicBezTo>
                <a:cubicBezTo>
                  <a:pt x="12735" y="5508"/>
                  <a:pt x="13142" y="5508"/>
                  <a:pt x="13403" y="5518"/>
                </a:cubicBezTo>
                <a:cubicBezTo>
                  <a:pt x="13664" y="5529"/>
                  <a:pt x="14100" y="5368"/>
                  <a:pt x="14564" y="5228"/>
                </a:cubicBezTo>
                <a:cubicBezTo>
                  <a:pt x="15029" y="5088"/>
                  <a:pt x="15552" y="4755"/>
                  <a:pt x="15929" y="4669"/>
                </a:cubicBezTo>
                <a:cubicBezTo>
                  <a:pt x="16306" y="4583"/>
                  <a:pt x="16248" y="4583"/>
                  <a:pt x="16335" y="4507"/>
                </a:cubicBezTo>
                <a:cubicBezTo>
                  <a:pt x="16422" y="4432"/>
                  <a:pt x="16451" y="4196"/>
                  <a:pt x="16771" y="4088"/>
                </a:cubicBezTo>
                <a:cubicBezTo>
                  <a:pt x="17090" y="3980"/>
                  <a:pt x="17468" y="3894"/>
                  <a:pt x="17671" y="3873"/>
                </a:cubicBezTo>
                <a:cubicBezTo>
                  <a:pt x="17874" y="3851"/>
                  <a:pt x="17468" y="3571"/>
                  <a:pt x="17468" y="3571"/>
                </a:cubicBezTo>
                <a:lnTo>
                  <a:pt x="17612" y="3507"/>
                </a:lnTo>
                <a:lnTo>
                  <a:pt x="18194" y="3916"/>
                </a:lnTo>
                <a:cubicBezTo>
                  <a:pt x="18194" y="3916"/>
                  <a:pt x="18367" y="3927"/>
                  <a:pt x="18658" y="3884"/>
                </a:cubicBezTo>
                <a:cubicBezTo>
                  <a:pt x="18948" y="3840"/>
                  <a:pt x="19558" y="3754"/>
                  <a:pt x="19877" y="3690"/>
                </a:cubicBezTo>
                <a:cubicBezTo>
                  <a:pt x="20197" y="3625"/>
                  <a:pt x="20719" y="3561"/>
                  <a:pt x="20951" y="3550"/>
                </a:cubicBezTo>
                <a:cubicBezTo>
                  <a:pt x="21183" y="3539"/>
                  <a:pt x="21299" y="3539"/>
                  <a:pt x="21329" y="3614"/>
                </a:cubicBezTo>
                <a:cubicBezTo>
                  <a:pt x="21357" y="3690"/>
                  <a:pt x="21010" y="3743"/>
                  <a:pt x="20835" y="3776"/>
                </a:cubicBezTo>
                <a:cubicBezTo>
                  <a:pt x="20661" y="3808"/>
                  <a:pt x="19674" y="3927"/>
                  <a:pt x="19586" y="3970"/>
                </a:cubicBezTo>
                <a:cubicBezTo>
                  <a:pt x="19500" y="4013"/>
                  <a:pt x="19384" y="4077"/>
                  <a:pt x="19384" y="4077"/>
                </a:cubicBezTo>
                <a:cubicBezTo>
                  <a:pt x="19384" y="4077"/>
                  <a:pt x="19645" y="4206"/>
                  <a:pt x="19586" y="4314"/>
                </a:cubicBezTo>
                <a:cubicBezTo>
                  <a:pt x="19529" y="4421"/>
                  <a:pt x="19703" y="4475"/>
                  <a:pt x="19586" y="4583"/>
                </a:cubicBezTo>
                <a:cubicBezTo>
                  <a:pt x="19470" y="4690"/>
                  <a:pt x="19674" y="4701"/>
                  <a:pt x="19325" y="4819"/>
                </a:cubicBezTo>
                <a:lnTo>
                  <a:pt x="19645" y="5174"/>
                </a:lnTo>
                <a:lnTo>
                  <a:pt x="19615" y="5282"/>
                </a:lnTo>
                <a:lnTo>
                  <a:pt x="19412" y="5206"/>
                </a:lnTo>
                <a:lnTo>
                  <a:pt x="19093" y="4938"/>
                </a:lnTo>
                <a:cubicBezTo>
                  <a:pt x="19093" y="4938"/>
                  <a:pt x="18832" y="5013"/>
                  <a:pt x="18600" y="5056"/>
                </a:cubicBezTo>
                <a:cubicBezTo>
                  <a:pt x="18367" y="5099"/>
                  <a:pt x="17757" y="5120"/>
                  <a:pt x="17554" y="5163"/>
                </a:cubicBezTo>
                <a:cubicBezTo>
                  <a:pt x="17351" y="5206"/>
                  <a:pt x="17148" y="5239"/>
                  <a:pt x="17032" y="5282"/>
                </a:cubicBezTo>
                <a:cubicBezTo>
                  <a:pt x="16916" y="5325"/>
                  <a:pt x="16073" y="5777"/>
                  <a:pt x="15755" y="5949"/>
                </a:cubicBezTo>
                <a:cubicBezTo>
                  <a:pt x="15435" y="6121"/>
                  <a:pt x="15202" y="6293"/>
                  <a:pt x="14883" y="6433"/>
                </a:cubicBezTo>
                <a:cubicBezTo>
                  <a:pt x="14564" y="6573"/>
                  <a:pt x="14564" y="6454"/>
                  <a:pt x="14651" y="6540"/>
                </a:cubicBezTo>
                <a:cubicBezTo>
                  <a:pt x="14739" y="6626"/>
                  <a:pt x="14739" y="6605"/>
                  <a:pt x="14883" y="6594"/>
                </a:cubicBezTo>
                <a:cubicBezTo>
                  <a:pt x="15029" y="6583"/>
                  <a:pt x="18571" y="5733"/>
                  <a:pt x="18658" y="5658"/>
                </a:cubicBezTo>
                <a:cubicBezTo>
                  <a:pt x="18745" y="5583"/>
                  <a:pt x="20632" y="6132"/>
                  <a:pt x="21531" y="6089"/>
                </a:cubicBezTo>
                <a:cubicBezTo>
                  <a:pt x="21531" y="6089"/>
                  <a:pt x="15000" y="7444"/>
                  <a:pt x="14651" y="7616"/>
                </a:cubicBezTo>
                <a:cubicBezTo>
                  <a:pt x="14651" y="7616"/>
                  <a:pt x="13809" y="7498"/>
                  <a:pt x="13751" y="7444"/>
                </a:cubicBezTo>
                <a:cubicBezTo>
                  <a:pt x="13751" y="7444"/>
                  <a:pt x="13375" y="7525"/>
                  <a:pt x="13257" y="7476"/>
                </a:cubicBezTo>
                <a:cubicBezTo>
                  <a:pt x="13140" y="7427"/>
                  <a:pt x="13083" y="7379"/>
                  <a:pt x="12880" y="7379"/>
                </a:cubicBezTo>
                <a:cubicBezTo>
                  <a:pt x="12678" y="7379"/>
                  <a:pt x="12764" y="7336"/>
                  <a:pt x="12416" y="7411"/>
                </a:cubicBezTo>
                <a:cubicBezTo>
                  <a:pt x="12067" y="7487"/>
                  <a:pt x="11951" y="7519"/>
                  <a:pt x="11951" y="7519"/>
                </a:cubicBezTo>
                <a:cubicBezTo>
                  <a:pt x="11951" y="7519"/>
                  <a:pt x="12438" y="8050"/>
                  <a:pt x="12819" y="8199"/>
                </a:cubicBezTo>
                <a:cubicBezTo>
                  <a:pt x="13200" y="8347"/>
                  <a:pt x="12930" y="8423"/>
                  <a:pt x="12630" y="8632"/>
                </a:cubicBezTo>
                <a:cubicBezTo>
                  <a:pt x="12329" y="8842"/>
                  <a:pt x="11923" y="8756"/>
                  <a:pt x="11864" y="8864"/>
                </a:cubicBezTo>
                <a:cubicBezTo>
                  <a:pt x="11806" y="8971"/>
                  <a:pt x="11574" y="8853"/>
                  <a:pt x="12126" y="9014"/>
                </a:cubicBezTo>
                <a:cubicBezTo>
                  <a:pt x="12678" y="9176"/>
                  <a:pt x="12416" y="9197"/>
                  <a:pt x="12793" y="9057"/>
                </a:cubicBezTo>
                <a:cubicBezTo>
                  <a:pt x="13171" y="8917"/>
                  <a:pt x="12475" y="8778"/>
                  <a:pt x="12967" y="8842"/>
                </a:cubicBezTo>
                <a:cubicBezTo>
                  <a:pt x="13461" y="8907"/>
                  <a:pt x="13577" y="8745"/>
                  <a:pt x="13490" y="9036"/>
                </a:cubicBezTo>
                <a:cubicBezTo>
                  <a:pt x="13403" y="9326"/>
                  <a:pt x="12416" y="9627"/>
                  <a:pt x="12475" y="9724"/>
                </a:cubicBezTo>
                <a:cubicBezTo>
                  <a:pt x="12532" y="9821"/>
                  <a:pt x="12445" y="10047"/>
                  <a:pt x="12503" y="10133"/>
                </a:cubicBezTo>
                <a:cubicBezTo>
                  <a:pt x="12561" y="10219"/>
                  <a:pt x="12706" y="10015"/>
                  <a:pt x="12997" y="10036"/>
                </a:cubicBezTo>
                <a:cubicBezTo>
                  <a:pt x="13287" y="10058"/>
                  <a:pt x="13345" y="10111"/>
                  <a:pt x="13403" y="10155"/>
                </a:cubicBezTo>
                <a:cubicBezTo>
                  <a:pt x="13461" y="10197"/>
                  <a:pt x="13055" y="10294"/>
                  <a:pt x="12851" y="10413"/>
                </a:cubicBezTo>
                <a:cubicBezTo>
                  <a:pt x="12648" y="10531"/>
                  <a:pt x="12706" y="10488"/>
                  <a:pt x="12764" y="10606"/>
                </a:cubicBezTo>
                <a:cubicBezTo>
                  <a:pt x="12822" y="10725"/>
                  <a:pt x="12793" y="10800"/>
                  <a:pt x="12706" y="10897"/>
                </a:cubicBezTo>
                <a:cubicBezTo>
                  <a:pt x="12619" y="10994"/>
                  <a:pt x="12590" y="11241"/>
                  <a:pt x="12416" y="11531"/>
                </a:cubicBezTo>
                <a:cubicBezTo>
                  <a:pt x="12241" y="11822"/>
                  <a:pt x="12416" y="11747"/>
                  <a:pt x="12475" y="11822"/>
                </a:cubicBezTo>
                <a:cubicBezTo>
                  <a:pt x="12532" y="11897"/>
                  <a:pt x="12125" y="11929"/>
                  <a:pt x="11980" y="11854"/>
                </a:cubicBezTo>
                <a:cubicBezTo>
                  <a:pt x="11980" y="11854"/>
                  <a:pt x="12154" y="12758"/>
                  <a:pt x="12154" y="13145"/>
                </a:cubicBezTo>
                <a:cubicBezTo>
                  <a:pt x="12154" y="13532"/>
                  <a:pt x="12213" y="13812"/>
                  <a:pt x="12213" y="14124"/>
                </a:cubicBezTo>
                <a:cubicBezTo>
                  <a:pt x="12213" y="14436"/>
                  <a:pt x="12328" y="14941"/>
                  <a:pt x="12183" y="15167"/>
                </a:cubicBezTo>
                <a:cubicBezTo>
                  <a:pt x="12038" y="15393"/>
                  <a:pt x="12067" y="15781"/>
                  <a:pt x="11863" y="16082"/>
                </a:cubicBezTo>
                <a:cubicBezTo>
                  <a:pt x="11661" y="16383"/>
                  <a:pt x="11225" y="16340"/>
                  <a:pt x="11486" y="16523"/>
                </a:cubicBezTo>
                <a:cubicBezTo>
                  <a:pt x="11747" y="16706"/>
                  <a:pt x="11805" y="16587"/>
                  <a:pt x="11747" y="16845"/>
                </a:cubicBezTo>
                <a:cubicBezTo>
                  <a:pt x="11690" y="17104"/>
                  <a:pt x="11863" y="17598"/>
                  <a:pt x="11893" y="17824"/>
                </a:cubicBezTo>
                <a:cubicBezTo>
                  <a:pt x="11922" y="18050"/>
                  <a:pt x="11632" y="17900"/>
                  <a:pt x="11486" y="18029"/>
                </a:cubicBezTo>
                <a:cubicBezTo>
                  <a:pt x="11341" y="18158"/>
                  <a:pt x="11457" y="18061"/>
                  <a:pt x="11835" y="18276"/>
                </a:cubicBezTo>
                <a:cubicBezTo>
                  <a:pt x="12213" y="18491"/>
                  <a:pt x="12386" y="18524"/>
                  <a:pt x="12416" y="18685"/>
                </a:cubicBezTo>
                <a:cubicBezTo>
                  <a:pt x="12445" y="18846"/>
                  <a:pt x="12386" y="18878"/>
                  <a:pt x="12502" y="18943"/>
                </a:cubicBezTo>
                <a:cubicBezTo>
                  <a:pt x="12619" y="19008"/>
                  <a:pt x="13751" y="19180"/>
                  <a:pt x="14244" y="19373"/>
                </a:cubicBezTo>
                <a:cubicBezTo>
                  <a:pt x="14738" y="19567"/>
                  <a:pt x="14360" y="19438"/>
                  <a:pt x="15260" y="19481"/>
                </a:cubicBezTo>
                <a:cubicBezTo>
                  <a:pt x="16161" y="19524"/>
                  <a:pt x="16480" y="19470"/>
                  <a:pt x="16509" y="19771"/>
                </a:cubicBezTo>
                <a:cubicBezTo>
                  <a:pt x="16538" y="20073"/>
                  <a:pt x="16829" y="19943"/>
                  <a:pt x="16538" y="20073"/>
                </a:cubicBezTo>
                <a:cubicBezTo>
                  <a:pt x="16248" y="20201"/>
                  <a:pt x="14680" y="20406"/>
                  <a:pt x="13403" y="20298"/>
                </a:cubicBezTo>
                <a:cubicBezTo>
                  <a:pt x="12125" y="20191"/>
                  <a:pt x="11747" y="20008"/>
                  <a:pt x="11225" y="20115"/>
                </a:cubicBezTo>
                <a:cubicBezTo>
                  <a:pt x="10702" y="20223"/>
                  <a:pt x="10905" y="20266"/>
                  <a:pt x="10499" y="20245"/>
                </a:cubicBezTo>
                <a:cubicBezTo>
                  <a:pt x="10093" y="20223"/>
                  <a:pt x="8409" y="20277"/>
                  <a:pt x="8032" y="20158"/>
                </a:cubicBezTo>
                <a:cubicBezTo>
                  <a:pt x="7654" y="20040"/>
                  <a:pt x="7741" y="19890"/>
                  <a:pt x="7857" y="19771"/>
                </a:cubicBezTo>
                <a:cubicBezTo>
                  <a:pt x="7973" y="19653"/>
                  <a:pt x="7886" y="19664"/>
                  <a:pt x="7886" y="19524"/>
                </a:cubicBezTo>
                <a:cubicBezTo>
                  <a:pt x="7886" y="19384"/>
                  <a:pt x="7857" y="18986"/>
                  <a:pt x="7625" y="18760"/>
                </a:cubicBezTo>
                <a:cubicBezTo>
                  <a:pt x="7393" y="18534"/>
                  <a:pt x="7131" y="18384"/>
                  <a:pt x="7016" y="18125"/>
                </a:cubicBezTo>
                <a:cubicBezTo>
                  <a:pt x="6899" y="17867"/>
                  <a:pt x="6348" y="17168"/>
                  <a:pt x="6551" y="17007"/>
                </a:cubicBezTo>
                <a:cubicBezTo>
                  <a:pt x="6754" y="16846"/>
                  <a:pt x="6406" y="17018"/>
                  <a:pt x="6406" y="17018"/>
                </a:cubicBezTo>
                <a:cubicBezTo>
                  <a:pt x="6406" y="17018"/>
                  <a:pt x="6144" y="17857"/>
                  <a:pt x="5970" y="18222"/>
                </a:cubicBezTo>
                <a:cubicBezTo>
                  <a:pt x="5795" y="18588"/>
                  <a:pt x="6028" y="18663"/>
                  <a:pt x="5448" y="18868"/>
                </a:cubicBezTo>
                <a:cubicBezTo>
                  <a:pt x="4867" y="19072"/>
                  <a:pt x="4402" y="19008"/>
                  <a:pt x="4518" y="19158"/>
                </a:cubicBezTo>
                <a:cubicBezTo>
                  <a:pt x="4634" y="19309"/>
                  <a:pt x="4751" y="19276"/>
                  <a:pt x="4751" y="19427"/>
                </a:cubicBezTo>
                <a:cubicBezTo>
                  <a:pt x="4751" y="19578"/>
                  <a:pt x="4780" y="19556"/>
                  <a:pt x="4954" y="19739"/>
                </a:cubicBezTo>
                <a:cubicBezTo>
                  <a:pt x="5128" y="19922"/>
                  <a:pt x="5157" y="19965"/>
                  <a:pt x="5331" y="20094"/>
                </a:cubicBezTo>
                <a:cubicBezTo>
                  <a:pt x="5506" y="20223"/>
                  <a:pt x="5767" y="20341"/>
                  <a:pt x="6637" y="20481"/>
                </a:cubicBezTo>
                <a:cubicBezTo>
                  <a:pt x="7508" y="20621"/>
                  <a:pt x="8147" y="20578"/>
                  <a:pt x="8380" y="20739"/>
                </a:cubicBezTo>
                <a:cubicBezTo>
                  <a:pt x="8612" y="20901"/>
                  <a:pt x="8641" y="20868"/>
                  <a:pt x="8641" y="21019"/>
                </a:cubicBezTo>
                <a:cubicBezTo>
                  <a:pt x="8641" y="21170"/>
                  <a:pt x="8989" y="21159"/>
                  <a:pt x="8699" y="21288"/>
                </a:cubicBezTo>
                <a:cubicBezTo>
                  <a:pt x="8409" y="21417"/>
                  <a:pt x="8380" y="21449"/>
                  <a:pt x="7131" y="21503"/>
                </a:cubicBezTo>
                <a:cubicBezTo>
                  <a:pt x="5883" y="21557"/>
                  <a:pt x="4460" y="21471"/>
                  <a:pt x="3677" y="21309"/>
                </a:cubicBezTo>
                <a:cubicBezTo>
                  <a:pt x="2893" y="21148"/>
                  <a:pt x="2341" y="20998"/>
                  <a:pt x="2167" y="21084"/>
                </a:cubicBezTo>
                <a:cubicBezTo>
                  <a:pt x="1993" y="21170"/>
                  <a:pt x="2050" y="21180"/>
                  <a:pt x="1819" y="21127"/>
                </a:cubicBezTo>
                <a:cubicBezTo>
                  <a:pt x="1586" y="21073"/>
                  <a:pt x="338" y="21073"/>
                  <a:pt x="135" y="20901"/>
                </a:cubicBezTo>
                <a:cubicBezTo>
                  <a:pt x="-69" y="20729"/>
                  <a:pt x="-11" y="20707"/>
                  <a:pt x="106" y="20546"/>
                </a:cubicBezTo>
                <a:cubicBezTo>
                  <a:pt x="222" y="20384"/>
                  <a:pt x="251" y="20481"/>
                  <a:pt x="251" y="20234"/>
                </a:cubicBezTo>
                <a:cubicBezTo>
                  <a:pt x="251" y="19986"/>
                  <a:pt x="76" y="19621"/>
                  <a:pt x="106" y="19438"/>
                </a:cubicBezTo>
                <a:cubicBezTo>
                  <a:pt x="135" y="19255"/>
                  <a:pt x="106" y="19298"/>
                  <a:pt x="251" y="19050"/>
                </a:cubicBezTo>
                <a:cubicBezTo>
                  <a:pt x="396" y="18803"/>
                  <a:pt x="599" y="18610"/>
                  <a:pt x="570" y="18330"/>
                </a:cubicBezTo>
                <a:cubicBezTo>
                  <a:pt x="541" y="18050"/>
                  <a:pt x="599" y="17900"/>
                  <a:pt x="802" y="17781"/>
                </a:cubicBezTo>
                <a:cubicBezTo>
                  <a:pt x="1006" y="17663"/>
                  <a:pt x="1093" y="17082"/>
                  <a:pt x="1267" y="16587"/>
                </a:cubicBezTo>
                <a:cubicBezTo>
                  <a:pt x="1441" y="16093"/>
                  <a:pt x="1469" y="15899"/>
                  <a:pt x="1616" y="15748"/>
                </a:cubicBezTo>
                <a:cubicBezTo>
                  <a:pt x="1761" y="15598"/>
                  <a:pt x="1616" y="15555"/>
                  <a:pt x="1703" y="15318"/>
                </a:cubicBezTo>
                <a:cubicBezTo>
                  <a:pt x="1790" y="15081"/>
                  <a:pt x="1876" y="15210"/>
                  <a:pt x="2080" y="15049"/>
                </a:cubicBezTo>
                <a:cubicBezTo>
                  <a:pt x="2283" y="14888"/>
                  <a:pt x="1993" y="14791"/>
                  <a:pt x="2050" y="14640"/>
                </a:cubicBezTo>
                <a:cubicBezTo>
                  <a:pt x="2108" y="14490"/>
                  <a:pt x="2080" y="14307"/>
                  <a:pt x="2253" y="13801"/>
                </a:cubicBezTo>
                <a:cubicBezTo>
                  <a:pt x="2428" y="13296"/>
                  <a:pt x="2022" y="13027"/>
                  <a:pt x="2108" y="12467"/>
                </a:cubicBezTo>
                <a:cubicBezTo>
                  <a:pt x="2196" y="11908"/>
                  <a:pt x="2428" y="11973"/>
                  <a:pt x="1993" y="11478"/>
                </a:cubicBezTo>
                <a:cubicBezTo>
                  <a:pt x="1557" y="10983"/>
                  <a:pt x="1354" y="10897"/>
                  <a:pt x="1499" y="10402"/>
                </a:cubicBezTo>
                <a:cubicBezTo>
                  <a:pt x="1644" y="9907"/>
                  <a:pt x="1789" y="9768"/>
                  <a:pt x="2108" y="9509"/>
                </a:cubicBezTo>
                <a:cubicBezTo>
                  <a:pt x="2428" y="9251"/>
                  <a:pt x="2573" y="9143"/>
                  <a:pt x="2602" y="9058"/>
                </a:cubicBezTo>
                <a:cubicBezTo>
                  <a:pt x="2631" y="8972"/>
                  <a:pt x="2573" y="9015"/>
                  <a:pt x="2311" y="8982"/>
                </a:cubicBezTo>
                <a:cubicBezTo>
                  <a:pt x="2050" y="8950"/>
                  <a:pt x="2080" y="8972"/>
                  <a:pt x="2253" y="8821"/>
                </a:cubicBezTo>
                <a:cubicBezTo>
                  <a:pt x="2428" y="8670"/>
                  <a:pt x="2428" y="8616"/>
                  <a:pt x="2370" y="8584"/>
                </a:cubicBezTo>
                <a:cubicBezTo>
                  <a:pt x="2311" y="8552"/>
                  <a:pt x="1121" y="8649"/>
                  <a:pt x="1063" y="8477"/>
                </a:cubicBezTo>
                <a:cubicBezTo>
                  <a:pt x="1005" y="8304"/>
                  <a:pt x="832" y="6207"/>
                  <a:pt x="889" y="5744"/>
                </a:cubicBezTo>
                <a:cubicBezTo>
                  <a:pt x="947" y="5282"/>
                  <a:pt x="947" y="5303"/>
                  <a:pt x="715" y="4959"/>
                </a:cubicBezTo>
                <a:cubicBezTo>
                  <a:pt x="482" y="4615"/>
                  <a:pt x="366" y="4776"/>
                  <a:pt x="947" y="4508"/>
                </a:cubicBezTo>
                <a:cubicBezTo>
                  <a:pt x="1528" y="4239"/>
                  <a:pt x="482" y="4281"/>
                  <a:pt x="1905" y="3873"/>
                </a:cubicBezTo>
                <a:cubicBezTo>
                  <a:pt x="3328" y="3464"/>
                  <a:pt x="2921" y="3400"/>
                  <a:pt x="3821" y="3292"/>
                </a:cubicBezTo>
                <a:cubicBezTo>
                  <a:pt x="4721" y="3184"/>
                  <a:pt x="4257" y="3260"/>
                  <a:pt x="4343" y="3142"/>
                </a:cubicBezTo>
                <a:cubicBezTo>
                  <a:pt x="4432" y="3023"/>
                  <a:pt x="4576" y="2819"/>
                  <a:pt x="4432" y="2743"/>
                </a:cubicBezTo>
                <a:lnTo>
                  <a:pt x="4808" y="2711"/>
                </a:lnTo>
              </a:path>
            </a:pathLst>
          </a:custGeom>
          <a:solidFill>
            <a:srgbClr val="42505D"/>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defRPr>
            </a:pPr>
            <a:endParaRPr sz="1500"/>
          </a:p>
        </p:txBody>
      </p:sp>
      <p:sp>
        <p:nvSpPr>
          <p:cNvPr id="10" name="Shape 1267">
            <a:extLst>
              <a:ext uri="{FF2B5EF4-FFF2-40B4-BE49-F238E27FC236}">
                <a16:creationId xmlns:a16="http://schemas.microsoft.com/office/drawing/2014/main" id="{01C4E703-8CB8-3BA9-765D-FD2436993400}"/>
              </a:ext>
            </a:extLst>
          </p:cNvPr>
          <p:cNvSpPr/>
          <p:nvPr/>
        </p:nvSpPr>
        <p:spPr>
          <a:xfrm>
            <a:off x="7225858" y="4720524"/>
            <a:ext cx="2057842" cy="968922"/>
          </a:xfrm>
          <a:custGeom>
            <a:avLst/>
            <a:gdLst/>
            <a:ahLst/>
            <a:cxnLst>
              <a:cxn ang="0">
                <a:pos x="wd2" y="hd2"/>
              </a:cxn>
              <a:cxn ang="5400000">
                <a:pos x="wd2" y="hd2"/>
              </a:cxn>
              <a:cxn ang="10800000">
                <a:pos x="wd2" y="hd2"/>
              </a:cxn>
              <a:cxn ang="16200000">
                <a:pos x="wd2" y="hd2"/>
              </a:cxn>
            </a:cxnLst>
            <a:rect l="0" t="0" r="r" b="b"/>
            <a:pathLst>
              <a:path w="21600" h="21600" extrusionOk="0">
                <a:moveTo>
                  <a:pt x="16518" y="0"/>
                </a:moveTo>
                <a:cubicBezTo>
                  <a:pt x="5082" y="0"/>
                  <a:pt x="5082" y="0"/>
                  <a:pt x="5082" y="0"/>
                </a:cubicBezTo>
                <a:cubicBezTo>
                  <a:pt x="2163" y="0"/>
                  <a:pt x="0" y="4874"/>
                  <a:pt x="0" y="10830"/>
                </a:cubicBezTo>
                <a:cubicBezTo>
                  <a:pt x="0" y="16787"/>
                  <a:pt x="2163" y="21600"/>
                  <a:pt x="5082" y="21600"/>
                </a:cubicBezTo>
                <a:cubicBezTo>
                  <a:pt x="16518" y="21600"/>
                  <a:pt x="16518" y="21600"/>
                  <a:pt x="16518" y="21600"/>
                </a:cubicBezTo>
                <a:cubicBezTo>
                  <a:pt x="19437" y="21600"/>
                  <a:pt x="21600" y="16787"/>
                  <a:pt x="21600" y="10830"/>
                </a:cubicBezTo>
                <a:cubicBezTo>
                  <a:pt x="21600" y="4874"/>
                  <a:pt x="19437" y="0"/>
                  <a:pt x="16518" y="0"/>
                </a:cubicBezTo>
                <a:close/>
              </a:path>
            </a:pathLst>
          </a:custGeom>
          <a:ln/>
        </p:spPr>
        <p:style>
          <a:lnRef idx="0">
            <a:schemeClr val="accent1"/>
          </a:lnRef>
          <a:fillRef idx="3">
            <a:schemeClr val="accent1"/>
          </a:fillRef>
          <a:effectRef idx="3">
            <a:schemeClr val="accent1"/>
          </a:effectRef>
          <a:fontRef idx="minor">
            <a:schemeClr val="lt1"/>
          </a:fontRef>
        </p:style>
        <p:txBody>
          <a:bodyPr lIns="0" tIns="0" rIns="0" bIns="0" anchor="ctr"/>
          <a:lstStyle/>
          <a:p>
            <a:pPr marL="20320" marR="20320" algn="ctr" defTabSz="457200"/>
            <a:r>
              <a:rPr lang="pt-BR" sz="2800" dirty="0">
                <a:solidFill>
                  <a:schemeClr val="bg1"/>
                </a:solidFill>
                <a:uFill>
                  <a:solidFill/>
                </a:uFill>
                <a:latin typeface="Impact" panose="020B0806030902050204" pitchFamily="34" charset="0"/>
                <a:ea typeface="Open Sans"/>
                <a:cs typeface="Open Sans"/>
              </a:rPr>
              <a:t>Estadual</a:t>
            </a:r>
            <a:endParaRPr sz="2800" dirty="0">
              <a:solidFill>
                <a:schemeClr val="bg1"/>
              </a:solidFill>
              <a:uFill>
                <a:solidFill/>
              </a:uFill>
              <a:latin typeface="Impact" panose="020B0806030902050204" pitchFamily="34" charset="0"/>
              <a:ea typeface="Open Sans"/>
              <a:cs typeface="Open Sans"/>
            </a:endParaRPr>
          </a:p>
        </p:txBody>
      </p:sp>
      <p:sp>
        <p:nvSpPr>
          <p:cNvPr id="11" name="Shape 1266">
            <a:extLst>
              <a:ext uri="{FF2B5EF4-FFF2-40B4-BE49-F238E27FC236}">
                <a16:creationId xmlns:a16="http://schemas.microsoft.com/office/drawing/2014/main" id="{C3A0CAE8-68AC-2CF2-E0E6-6B4F9229DDE3}"/>
              </a:ext>
            </a:extLst>
          </p:cNvPr>
          <p:cNvSpPr/>
          <p:nvPr/>
        </p:nvSpPr>
        <p:spPr>
          <a:xfrm rot="5400000">
            <a:off x="3902340" y="3959305"/>
            <a:ext cx="580493" cy="364352"/>
          </a:xfrm>
          <a:custGeom>
            <a:avLst/>
            <a:gdLst/>
            <a:ahLst/>
            <a:cxnLst>
              <a:cxn ang="0">
                <a:pos x="wd2" y="hd2"/>
              </a:cxn>
              <a:cxn ang="5400000">
                <a:pos x="wd2" y="hd2"/>
              </a:cxn>
              <a:cxn ang="10800000">
                <a:pos x="wd2" y="hd2"/>
              </a:cxn>
              <a:cxn ang="16200000">
                <a:pos x="wd2" y="hd2"/>
              </a:cxn>
            </a:cxnLst>
            <a:rect l="0" t="0" r="r" b="b"/>
            <a:pathLst>
              <a:path w="21600" h="21600" extrusionOk="0">
                <a:moveTo>
                  <a:pt x="18991" y="0"/>
                </a:moveTo>
                <a:lnTo>
                  <a:pt x="16382" y="4770"/>
                </a:lnTo>
                <a:lnTo>
                  <a:pt x="17494" y="4770"/>
                </a:lnTo>
                <a:lnTo>
                  <a:pt x="17494" y="16967"/>
                </a:lnTo>
                <a:lnTo>
                  <a:pt x="0" y="16967"/>
                </a:lnTo>
                <a:lnTo>
                  <a:pt x="0" y="21600"/>
                </a:lnTo>
                <a:lnTo>
                  <a:pt x="20488" y="21600"/>
                </a:lnTo>
                <a:lnTo>
                  <a:pt x="20488" y="4770"/>
                </a:lnTo>
                <a:lnTo>
                  <a:pt x="21600" y="4770"/>
                </a:lnTo>
                <a:lnTo>
                  <a:pt x="18991" y="0"/>
                </a:lnTo>
                <a:close/>
              </a:path>
            </a:pathLst>
          </a:custGeom>
          <a:ln/>
        </p:spPr>
        <p:style>
          <a:lnRef idx="0">
            <a:schemeClr val="accent1"/>
          </a:lnRef>
          <a:fillRef idx="3">
            <a:schemeClr val="accent1"/>
          </a:fillRef>
          <a:effectRef idx="3">
            <a:schemeClr val="accent1"/>
          </a:effectRef>
          <a:fontRef idx="minor">
            <a:schemeClr val="lt1"/>
          </a:fontRef>
        </p:style>
        <p:txBody>
          <a:bodyPr lIns="0" tIns="0" rIns="0" bIns="0" anchor="ctr"/>
          <a:lstStyle/>
          <a:p>
            <a:pPr marL="20320" marR="20320" defTabSz="457200">
              <a:defRPr sz="3200">
                <a:uFill>
                  <a:solidFill/>
                </a:uFill>
                <a:latin typeface="Open Sans"/>
                <a:ea typeface="Open Sans"/>
                <a:cs typeface="Open Sans"/>
                <a:sym typeface="Open Sans"/>
              </a:defRPr>
            </a:pPr>
            <a:endParaRPr/>
          </a:p>
        </p:txBody>
      </p:sp>
      <p:sp>
        <p:nvSpPr>
          <p:cNvPr id="12" name="Shape 1266">
            <a:extLst>
              <a:ext uri="{FF2B5EF4-FFF2-40B4-BE49-F238E27FC236}">
                <a16:creationId xmlns:a16="http://schemas.microsoft.com/office/drawing/2014/main" id="{0A7E3991-50C2-FBAA-BDCC-ED922054F3BA}"/>
              </a:ext>
            </a:extLst>
          </p:cNvPr>
          <p:cNvSpPr/>
          <p:nvPr/>
        </p:nvSpPr>
        <p:spPr>
          <a:xfrm rot="5400000">
            <a:off x="6328040" y="5032018"/>
            <a:ext cx="580493" cy="364352"/>
          </a:xfrm>
          <a:custGeom>
            <a:avLst/>
            <a:gdLst/>
            <a:ahLst/>
            <a:cxnLst>
              <a:cxn ang="0">
                <a:pos x="wd2" y="hd2"/>
              </a:cxn>
              <a:cxn ang="5400000">
                <a:pos x="wd2" y="hd2"/>
              </a:cxn>
              <a:cxn ang="10800000">
                <a:pos x="wd2" y="hd2"/>
              </a:cxn>
              <a:cxn ang="16200000">
                <a:pos x="wd2" y="hd2"/>
              </a:cxn>
            </a:cxnLst>
            <a:rect l="0" t="0" r="r" b="b"/>
            <a:pathLst>
              <a:path w="21600" h="21600" extrusionOk="0">
                <a:moveTo>
                  <a:pt x="18991" y="0"/>
                </a:moveTo>
                <a:lnTo>
                  <a:pt x="16382" y="4770"/>
                </a:lnTo>
                <a:lnTo>
                  <a:pt x="17494" y="4770"/>
                </a:lnTo>
                <a:lnTo>
                  <a:pt x="17494" y="16967"/>
                </a:lnTo>
                <a:lnTo>
                  <a:pt x="0" y="16967"/>
                </a:lnTo>
                <a:lnTo>
                  <a:pt x="0" y="21600"/>
                </a:lnTo>
                <a:lnTo>
                  <a:pt x="20488" y="21600"/>
                </a:lnTo>
                <a:lnTo>
                  <a:pt x="20488" y="4770"/>
                </a:lnTo>
                <a:lnTo>
                  <a:pt x="21600" y="4770"/>
                </a:lnTo>
                <a:lnTo>
                  <a:pt x="18991" y="0"/>
                </a:lnTo>
                <a:close/>
              </a:path>
            </a:pathLst>
          </a:custGeom>
          <a:ln/>
        </p:spPr>
        <p:style>
          <a:lnRef idx="0">
            <a:schemeClr val="accent1"/>
          </a:lnRef>
          <a:fillRef idx="3">
            <a:schemeClr val="accent1"/>
          </a:fillRef>
          <a:effectRef idx="3">
            <a:schemeClr val="accent1"/>
          </a:effectRef>
          <a:fontRef idx="minor">
            <a:schemeClr val="lt1"/>
          </a:fontRef>
        </p:style>
        <p:txBody>
          <a:bodyPr lIns="0" tIns="0" rIns="0" bIns="0" anchor="ctr"/>
          <a:lstStyle/>
          <a:p>
            <a:pPr marL="20320" marR="20320" defTabSz="457200">
              <a:defRPr sz="3200">
                <a:uFill>
                  <a:solidFill/>
                </a:uFill>
                <a:latin typeface="Open Sans"/>
                <a:ea typeface="Open Sans"/>
                <a:cs typeface="Open Sans"/>
                <a:sym typeface="Open Sans"/>
              </a:defRPr>
            </a:pPr>
            <a:endParaRPr/>
          </a:p>
        </p:txBody>
      </p:sp>
      <p:pic>
        <p:nvPicPr>
          <p:cNvPr id="3" name="Imagem 2" descr="Uma imagem contendo Texto&#10;&#10;Descrição gerada automaticamente">
            <a:extLst>
              <a:ext uri="{FF2B5EF4-FFF2-40B4-BE49-F238E27FC236}">
                <a16:creationId xmlns:a16="http://schemas.microsoft.com/office/drawing/2014/main" id="{B95BCA18-E8BC-6D2B-E972-0573AFAD7A6A}"/>
              </a:ext>
            </a:extLst>
          </p:cNvPr>
          <p:cNvPicPr>
            <a:picLocks noChangeAspect="1"/>
          </p:cNvPicPr>
          <p:nvPr/>
        </p:nvPicPr>
        <p:blipFill>
          <a:blip r:embed="rId2"/>
          <a:stretch>
            <a:fillRect/>
          </a:stretch>
        </p:blipFill>
        <p:spPr>
          <a:xfrm>
            <a:off x="9916886" y="88231"/>
            <a:ext cx="1934285" cy="551218"/>
          </a:xfrm>
          <a:prstGeom prst="rect">
            <a:avLst/>
          </a:prstGeom>
        </p:spPr>
      </p:pic>
    </p:spTree>
    <p:extLst>
      <p:ext uri="{BB962C8B-B14F-4D97-AF65-F5344CB8AC3E}">
        <p14:creationId xmlns:p14="http://schemas.microsoft.com/office/powerpoint/2010/main" val="426272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6768FDDA-D307-CC82-D313-C73F9D36F4E5}"/>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14" name="Retângulo 13">
            <a:extLst>
              <a:ext uri="{FF2B5EF4-FFF2-40B4-BE49-F238E27FC236}">
                <a16:creationId xmlns:a16="http://schemas.microsoft.com/office/drawing/2014/main" id="{2893087F-39A4-027B-192A-060535FFCF88}"/>
              </a:ext>
            </a:extLst>
          </p:cNvPr>
          <p:cNvSpPr/>
          <p:nvPr/>
        </p:nvSpPr>
        <p:spPr>
          <a:xfrm>
            <a:off x="-1" y="2763324"/>
            <a:ext cx="11625943" cy="724943"/>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Modalidades de SESMT</a:t>
            </a:r>
          </a:p>
        </p:txBody>
      </p:sp>
      <p:sp>
        <p:nvSpPr>
          <p:cNvPr id="6" name="AutoShape 17">
            <a:extLst>
              <a:ext uri="{FF2B5EF4-FFF2-40B4-BE49-F238E27FC236}">
                <a16:creationId xmlns:a16="http://schemas.microsoft.com/office/drawing/2014/main" id="{141F3652-70E0-45C9-CAA6-543A66752CB2}"/>
              </a:ext>
            </a:extLst>
          </p:cNvPr>
          <p:cNvSpPr>
            <a:spLocks/>
          </p:cNvSpPr>
          <p:nvPr/>
        </p:nvSpPr>
        <p:spPr bwMode="auto">
          <a:xfrm rot="19731743">
            <a:off x="2577076" y="1695424"/>
            <a:ext cx="1402556" cy="1214437"/>
          </a:xfrm>
          <a:custGeom>
            <a:avLst/>
            <a:gdLst>
              <a:gd name="T0" fmla="*/ 1402480 w 18559"/>
              <a:gd name="T1" fmla="*/ 1280217 h 19570"/>
              <a:gd name="T2" fmla="*/ 1402480 w 18559"/>
              <a:gd name="T3" fmla="*/ 1280217 h 19570"/>
              <a:gd name="T4" fmla="*/ 1402480 w 18559"/>
              <a:gd name="T5" fmla="*/ 1280217 h 19570"/>
              <a:gd name="T6" fmla="*/ 1402480 w 18559"/>
              <a:gd name="T7" fmla="*/ 1280217 h 195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59" h="19570">
                <a:moveTo>
                  <a:pt x="12386" y="18458"/>
                </a:moveTo>
                <a:cubicBezTo>
                  <a:pt x="12386" y="18458"/>
                  <a:pt x="16653" y="17188"/>
                  <a:pt x="18101" y="12617"/>
                </a:cubicBezTo>
                <a:cubicBezTo>
                  <a:pt x="19547" y="8045"/>
                  <a:pt x="17893" y="565"/>
                  <a:pt x="8357" y="18"/>
                </a:cubicBezTo>
                <a:cubicBezTo>
                  <a:pt x="-1180" y="-530"/>
                  <a:pt x="-2052" y="11715"/>
                  <a:pt x="3201" y="16145"/>
                </a:cubicBezTo>
                <a:cubicBezTo>
                  <a:pt x="3201" y="16145"/>
                  <a:pt x="2334" y="18065"/>
                  <a:pt x="1013" y="18264"/>
                </a:cubicBezTo>
                <a:cubicBezTo>
                  <a:pt x="1013" y="18264"/>
                  <a:pt x="6452" y="21069"/>
                  <a:pt x="12386" y="18458"/>
                </a:cubicBezTo>
                <a:close/>
              </a:path>
            </a:pathLst>
          </a:custGeom>
          <a:solidFill>
            <a:schemeClr val="tx1">
              <a:lumMod val="75000"/>
              <a:lumOff val="25000"/>
            </a:schemeClr>
          </a:solidFill>
          <a:ln>
            <a:noFill/>
          </a:ln>
          <a:effectLst/>
        </p:spPr>
        <p:txBody>
          <a:bodyPr lIns="25400" tIns="25400" rIns="25400" bIns="25400" anchor="ctr"/>
          <a:lstStyle/>
          <a:p>
            <a:pPr algn="r" eaLnBrk="1">
              <a:lnSpc>
                <a:spcPct val="120000"/>
              </a:lnSpc>
              <a:defRPr/>
            </a:pPr>
            <a:endParaRPr lang="id-ID" sz="900" dirty="0">
              <a:latin typeface="Roboto Light" panose="02000000000000000000" pitchFamily="2" charset="0"/>
            </a:endParaRPr>
          </a:p>
        </p:txBody>
      </p:sp>
      <p:sp>
        <p:nvSpPr>
          <p:cNvPr id="7" name="文本框 1">
            <a:extLst>
              <a:ext uri="{FF2B5EF4-FFF2-40B4-BE49-F238E27FC236}">
                <a16:creationId xmlns:a16="http://schemas.microsoft.com/office/drawing/2014/main" id="{B1940579-5D8A-55BC-B5B7-5CD0A9162A2E}"/>
              </a:ext>
            </a:extLst>
          </p:cNvPr>
          <p:cNvSpPr txBox="1"/>
          <p:nvPr/>
        </p:nvSpPr>
        <p:spPr>
          <a:xfrm>
            <a:off x="2941216" y="1887143"/>
            <a:ext cx="674275" cy="830997"/>
          </a:xfrm>
          <a:prstGeom prst="rect">
            <a:avLst/>
          </a:prstGeom>
          <a:noFill/>
        </p:spPr>
        <p:txBody>
          <a:bodyPr wrap="square" rtlCol="0">
            <a:spAutoFit/>
          </a:bodyPr>
          <a:lstStyle/>
          <a:p>
            <a:pPr algn="ctr"/>
            <a:r>
              <a:rPr kumimoji="1" lang="pt-BR" altLang="zh-CN" sz="4800" dirty="0">
                <a:solidFill>
                  <a:schemeClr val="bg1"/>
                </a:solidFill>
                <a:latin typeface="Impact" panose="020B0806030902050204" pitchFamily="34" charset="0"/>
                <a:ea typeface="华文圆体 Regular" panose="020F0502040101010101" pitchFamily="34" charset="-122"/>
                <a:cs typeface="Yuanti SC" charset="-122"/>
              </a:rPr>
              <a:t>?</a:t>
            </a:r>
            <a:endParaRPr kumimoji="1" lang="zh-CN" altLang="en-US" sz="4800" dirty="0">
              <a:solidFill>
                <a:schemeClr val="bg1"/>
              </a:solidFill>
              <a:latin typeface="Impact" panose="020B0806030902050204" pitchFamily="34" charset="0"/>
              <a:ea typeface="华文圆体 Regular" panose="020F0502040101010101" pitchFamily="34" charset="-122"/>
              <a:cs typeface="Yuanti SC" charset="-122"/>
            </a:endParaRPr>
          </a:p>
        </p:txBody>
      </p:sp>
      <p:sp>
        <p:nvSpPr>
          <p:cNvPr id="13" name="文本框 1">
            <a:extLst>
              <a:ext uri="{FF2B5EF4-FFF2-40B4-BE49-F238E27FC236}">
                <a16:creationId xmlns:a16="http://schemas.microsoft.com/office/drawing/2014/main" id="{0463B3C6-7056-54FA-CA6F-B405C654C210}"/>
              </a:ext>
            </a:extLst>
          </p:cNvPr>
          <p:cNvSpPr txBox="1"/>
          <p:nvPr/>
        </p:nvSpPr>
        <p:spPr>
          <a:xfrm>
            <a:off x="5141311" y="2763324"/>
            <a:ext cx="6881813" cy="3359061"/>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Quando a empresa deve constituir SESMT regional?</a:t>
            </a:r>
          </a:p>
          <a:p>
            <a:pPr>
              <a:lnSpc>
                <a:spcPct val="150000"/>
              </a:lnSpc>
            </a:pPr>
            <a:endParaRPr kumimoji="1" lang="pt-BR" altLang="zh-CN" sz="2400" b="1" dirty="0">
              <a:solidFill>
                <a:schemeClr val="bg1"/>
              </a:solidFill>
              <a:latin typeface="+mj-lt"/>
              <a:ea typeface="华文圆体 Regular" panose="020F0502040101010101" pitchFamily="34" charset="-122"/>
              <a:cs typeface="Yuanti SC" charset="-122"/>
            </a:endParaRPr>
          </a:p>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Quando possuir estabelecimento que se enquadre no Anexo II e outro(s) estabelecimento(s) que não se enquadre(m), devendo o primeiro estender a assistência aos demais.</a:t>
            </a:r>
          </a:p>
        </p:txBody>
      </p:sp>
      <p:sp>
        <p:nvSpPr>
          <p:cNvPr id="5" name="AutoShape 2" descr="SIAST - Sistema de Automação em Segurança do Trabalho - EPI digitais">
            <a:extLst>
              <a:ext uri="{FF2B5EF4-FFF2-40B4-BE49-F238E27FC236}">
                <a16:creationId xmlns:a16="http://schemas.microsoft.com/office/drawing/2014/main" id="{79255BC7-75E2-57F4-C129-5993CC8027B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8" name="Imagem 7">
            <a:extLst>
              <a:ext uri="{FF2B5EF4-FFF2-40B4-BE49-F238E27FC236}">
                <a16:creationId xmlns:a16="http://schemas.microsoft.com/office/drawing/2014/main" id="{58903315-8DC0-45F1-A00D-38E74AB9D963}"/>
              </a:ext>
            </a:extLst>
          </p:cNvPr>
          <p:cNvPicPr>
            <a:picLocks noChangeAspect="1"/>
          </p:cNvPicPr>
          <p:nvPr/>
        </p:nvPicPr>
        <p:blipFill>
          <a:blip r:embed="rId2"/>
          <a:stretch>
            <a:fillRect/>
          </a:stretch>
        </p:blipFill>
        <p:spPr>
          <a:xfrm>
            <a:off x="311032" y="2373086"/>
            <a:ext cx="4485004" cy="4332514"/>
          </a:xfrm>
          <a:prstGeom prst="rect">
            <a:avLst/>
          </a:prstGeom>
        </p:spPr>
      </p:pic>
      <p:pic>
        <p:nvPicPr>
          <p:cNvPr id="9" name="Imagem 8" descr="Uma imagem contendo Texto&#10;&#10;Descrição gerada automaticamente">
            <a:extLst>
              <a:ext uri="{FF2B5EF4-FFF2-40B4-BE49-F238E27FC236}">
                <a16:creationId xmlns:a16="http://schemas.microsoft.com/office/drawing/2014/main" id="{CB90BF57-A5A7-B3DE-F9B5-565FCD1D89C5}"/>
              </a:ext>
            </a:extLst>
          </p:cNvPr>
          <p:cNvPicPr>
            <a:picLocks noChangeAspect="1"/>
          </p:cNvPicPr>
          <p:nvPr/>
        </p:nvPicPr>
        <p:blipFill>
          <a:blip r:embed="rId3"/>
          <a:stretch>
            <a:fillRect/>
          </a:stretch>
        </p:blipFill>
        <p:spPr>
          <a:xfrm>
            <a:off x="9916886" y="88231"/>
            <a:ext cx="1934285" cy="551218"/>
          </a:xfrm>
          <a:prstGeom prst="rect">
            <a:avLst/>
          </a:prstGeom>
        </p:spPr>
      </p:pic>
    </p:spTree>
    <p:extLst>
      <p:ext uri="{BB962C8B-B14F-4D97-AF65-F5344CB8AC3E}">
        <p14:creationId xmlns:p14="http://schemas.microsoft.com/office/powerpoint/2010/main" val="92760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C1DC83FD-DBAD-F8AC-D84F-035A5BC6BBFB}"/>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Modalidades de SESMT</a:t>
            </a:r>
          </a:p>
        </p:txBody>
      </p:sp>
      <p:grpSp>
        <p:nvGrpSpPr>
          <p:cNvPr id="8" name="Group 26">
            <a:extLst>
              <a:ext uri="{FF2B5EF4-FFF2-40B4-BE49-F238E27FC236}">
                <a16:creationId xmlns:a16="http://schemas.microsoft.com/office/drawing/2014/main" id="{DDF2F23D-2171-BECF-35B1-66B95628FE52}"/>
              </a:ext>
            </a:extLst>
          </p:cNvPr>
          <p:cNvGrpSpPr>
            <a:grpSpLocks/>
          </p:cNvGrpSpPr>
          <p:nvPr/>
        </p:nvGrpSpPr>
        <p:grpSpPr bwMode="auto">
          <a:xfrm>
            <a:off x="1101859" y="3139634"/>
            <a:ext cx="2358628" cy="2092392"/>
            <a:chOff x="1447801" y="2466975"/>
            <a:chExt cx="2309813" cy="1924050"/>
          </a:xfrm>
        </p:grpSpPr>
        <p:sp>
          <p:nvSpPr>
            <p:cNvPr id="9" name="Freeform 5">
              <a:extLst>
                <a:ext uri="{FF2B5EF4-FFF2-40B4-BE49-F238E27FC236}">
                  <a16:creationId xmlns:a16="http://schemas.microsoft.com/office/drawing/2014/main" id="{00EAE294-BF7F-7F54-505D-6944921FC874}"/>
                </a:ext>
              </a:extLst>
            </p:cNvPr>
            <p:cNvSpPr>
              <a:spLocks/>
            </p:cNvSpPr>
            <p:nvPr/>
          </p:nvSpPr>
          <p:spPr bwMode="auto">
            <a:xfrm>
              <a:off x="1455739" y="2549525"/>
              <a:ext cx="2290762"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0" name="Freeform 6">
              <a:extLst>
                <a:ext uri="{FF2B5EF4-FFF2-40B4-BE49-F238E27FC236}">
                  <a16:creationId xmlns:a16="http://schemas.microsoft.com/office/drawing/2014/main" id="{75B42A83-A987-DDCE-576C-B99C56DE817A}"/>
                </a:ext>
              </a:extLst>
            </p:cNvPr>
            <p:cNvSpPr>
              <a:spLocks/>
            </p:cNvSpPr>
            <p:nvPr/>
          </p:nvSpPr>
          <p:spPr bwMode="auto">
            <a:xfrm>
              <a:off x="1447801" y="2466975"/>
              <a:ext cx="2309813" cy="1795463"/>
            </a:xfrm>
            <a:custGeom>
              <a:avLst/>
              <a:gdLst>
                <a:gd name="T0" fmla="*/ 2268499 w 615"/>
                <a:gd name="T1" fmla="*/ 814748 h 476"/>
                <a:gd name="T2" fmla="*/ 2268499 w 615"/>
                <a:gd name="T3" fmla="*/ 980715 h 476"/>
                <a:gd name="T4" fmla="*/ 1663817 w 615"/>
                <a:gd name="T5" fmla="*/ 1704935 h 476"/>
                <a:gd name="T6" fmla="*/ 1468515 w 615"/>
                <a:gd name="T7" fmla="*/ 1795463 h 476"/>
                <a:gd name="T8" fmla="*/ 93895 w 615"/>
                <a:gd name="T9" fmla="*/ 1795463 h 476"/>
                <a:gd name="T10" fmla="*/ 15023 w 615"/>
                <a:gd name="T11" fmla="*/ 1746427 h 476"/>
                <a:gd name="T12" fmla="*/ 26291 w 615"/>
                <a:gd name="T13" fmla="*/ 1655900 h 476"/>
                <a:gd name="T14" fmla="*/ 593415 w 615"/>
                <a:gd name="T15" fmla="*/ 980715 h 476"/>
                <a:gd name="T16" fmla="*/ 593415 w 615"/>
                <a:gd name="T17" fmla="*/ 814748 h 476"/>
                <a:gd name="T18" fmla="*/ 26291 w 615"/>
                <a:gd name="T19" fmla="*/ 139563 h 476"/>
                <a:gd name="T20" fmla="*/ 15023 w 615"/>
                <a:gd name="T21" fmla="*/ 49036 h 476"/>
                <a:gd name="T22" fmla="*/ 93895 w 615"/>
                <a:gd name="T23" fmla="*/ 0 h 476"/>
                <a:gd name="T24" fmla="*/ 1468515 w 615"/>
                <a:gd name="T25" fmla="*/ 0 h 476"/>
                <a:gd name="T26" fmla="*/ 1663817 w 615"/>
                <a:gd name="T27" fmla="*/ 90528 h 476"/>
                <a:gd name="T28" fmla="*/ 2268499 w 615"/>
                <a:gd name="T29" fmla="*/ 814748 h 4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pt-BR" altLang="zh-CN" sz="3600" b="1" dirty="0">
                  <a:solidFill>
                    <a:schemeClr val="bg1"/>
                  </a:solidFill>
                </a:rPr>
                <a:t>   </a:t>
              </a:r>
              <a:endParaRPr lang="zh-CN" altLang="en-US" sz="3600" b="1" dirty="0">
                <a:solidFill>
                  <a:schemeClr val="bg1"/>
                </a:solidFill>
              </a:endParaRPr>
            </a:p>
          </p:txBody>
        </p:sp>
      </p:grpSp>
      <p:sp>
        <p:nvSpPr>
          <p:cNvPr id="11" name="文本框 1">
            <a:extLst>
              <a:ext uri="{FF2B5EF4-FFF2-40B4-BE49-F238E27FC236}">
                <a16:creationId xmlns:a16="http://schemas.microsoft.com/office/drawing/2014/main" id="{2F92FE03-722C-CBF1-0F60-428B629412F3}"/>
              </a:ext>
            </a:extLst>
          </p:cNvPr>
          <p:cNvSpPr txBox="1"/>
          <p:nvPr/>
        </p:nvSpPr>
        <p:spPr>
          <a:xfrm>
            <a:off x="3999031" y="2701804"/>
            <a:ext cx="6695976" cy="2805063"/>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No dimensionamento do SESMT regional deve-se considerar o somatório de trabalhadores atendidos no seu dimensionamento, ou seja, o total de trabalhadores de todos os estabelecimentos que serão atendidos pelo SESMT regional.</a:t>
            </a:r>
          </a:p>
        </p:txBody>
      </p:sp>
      <p:pic>
        <p:nvPicPr>
          <p:cNvPr id="6" name="Imagem 5" descr="Uma imagem contendo Texto&#10;&#10;Descrição gerada automaticamente">
            <a:extLst>
              <a:ext uri="{FF2B5EF4-FFF2-40B4-BE49-F238E27FC236}">
                <a16:creationId xmlns:a16="http://schemas.microsoft.com/office/drawing/2014/main" id="{138B4E8B-B67F-C19C-3AA7-A2686ABAE5A7}"/>
              </a:ext>
            </a:extLst>
          </p:cNvPr>
          <p:cNvPicPr>
            <a:picLocks noChangeAspect="1"/>
          </p:cNvPicPr>
          <p:nvPr/>
        </p:nvPicPr>
        <p:blipFill>
          <a:blip r:embed="rId2"/>
          <a:stretch>
            <a:fillRect/>
          </a:stretch>
        </p:blipFill>
        <p:spPr>
          <a:xfrm>
            <a:off x="9916886" y="88231"/>
            <a:ext cx="1934285" cy="551218"/>
          </a:xfrm>
          <a:prstGeom prst="rect">
            <a:avLst/>
          </a:prstGeom>
        </p:spPr>
      </p:pic>
    </p:spTree>
    <p:extLst>
      <p:ext uri="{BB962C8B-B14F-4D97-AF65-F5344CB8AC3E}">
        <p14:creationId xmlns:p14="http://schemas.microsoft.com/office/powerpoint/2010/main" val="173113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grpId="0" nodeType="clickEffect">
                                  <p:stCondLst>
                                    <p:cond delay="0"/>
                                  </p:stCondLst>
                                  <p:childTnLst>
                                    <p:animEffect transition="out" filter="fade">
                                      <p:cBhvr>
                                        <p:cTn id="17" dur="500" tmFilter="0, 0; .2, .5; .8, .5; 1, 0"/>
                                        <p:tgtEl>
                                          <p:spTgt spid="2"/>
                                        </p:tgtEl>
                                      </p:cBhvr>
                                    </p:animEffect>
                                    <p:animScale>
                                      <p:cBhvr>
                                        <p:cTn id="18"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A6E9589A-9B98-C7C0-BD1D-E501B480644B}"/>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Modalidades de SESMT</a:t>
            </a:r>
          </a:p>
        </p:txBody>
      </p:sp>
      <p:grpSp>
        <p:nvGrpSpPr>
          <p:cNvPr id="8" name="Group 26">
            <a:extLst>
              <a:ext uri="{FF2B5EF4-FFF2-40B4-BE49-F238E27FC236}">
                <a16:creationId xmlns:a16="http://schemas.microsoft.com/office/drawing/2014/main" id="{DDF2F23D-2171-BECF-35B1-66B95628FE52}"/>
              </a:ext>
            </a:extLst>
          </p:cNvPr>
          <p:cNvGrpSpPr>
            <a:grpSpLocks/>
          </p:cNvGrpSpPr>
          <p:nvPr/>
        </p:nvGrpSpPr>
        <p:grpSpPr bwMode="auto">
          <a:xfrm>
            <a:off x="1101859" y="3139634"/>
            <a:ext cx="2358628" cy="2092392"/>
            <a:chOff x="1447801" y="2466975"/>
            <a:chExt cx="2309813" cy="1924050"/>
          </a:xfrm>
        </p:grpSpPr>
        <p:sp>
          <p:nvSpPr>
            <p:cNvPr id="9" name="Freeform 5">
              <a:extLst>
                <a:ext uri="{FF2B5EF4-FFF2-40B4-BE49-F238E27FC236}">
                  <a16:creationId xmlns:a16="http://schemas.microsoft.com/office/drawing/2014/main" id="{00EAE294-BF7F-7F54-505D-6944921FC874}"/>
                </a:ext>
              </a:extLst>
            </p:cNvPr>
            <p:cNvSpPr>
              <a:spLocks/>
            </p:cNvSpPr>
            <p:nvPr/>
          </p:nvSpPr>
          <p:spPr bwMode="auto">
            <a:xfrm>
              <a:off x="1455739" y="2549525"/>
              <a:ext cx="2290762"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0" name="Freeform 6">
              <a:extLst>
                <a:ext uri="{FF2B5EF4-FFF2-40B4-BE49-F238E27FC236}">
                  <a16:creationId xmlns:a16="http://schemas.microsoft.com/office/drawing/2014/main" id="{75B42A83-A987-DDCE-576C-B99C56DE817A}"/>
                </a:ext>
              </a:extLst>
            </p:cNvPr>
            <p:cNvSpPr>
              <a:spLocks/>
            </p:cNvSpPr>
            <p:nvPr/>
          </p:nvSpPr>
          <p:spPr bwMode="auto">
            <a:xfrm>
              <a:off x="1447801" y="2466975"/>
              <a:ext cx="2309813" cy="1795463"/>
            </a:xfrm>
            <a:custGeom>
              <a:avLst/>
              <a:gdLst>
                <a:gd name="T0" fmla="*/ 2268499 w 615"/>
                <a:gd name="T1" fmla="*/ 814748 h 476"/>
                <a:gd name="T2" fmla="*/ 2268499 w 615"/>
                <a:gd name="T3" fmla="*/ 980715 h 476"/>
                <a:gd name="T4" fmla="*/ 1663817 w 615"/>
                <a:gd name="T5" fmla="*/ 1704935 h 476"/>
                <a:gd name="T6" fmla="*/ 1468515 w 615"/>
                <a:gd name="T7" fmla="*/ 1795463 h 476"/>
                <a:gd name="T8" fmla="*/ 93895 w 615"/>
                <a:gd name="T9" fmla="*/ 1795463 h 476"/>
                <a:gd name="T10" fmla="*/ 15023 w 615"/>
                <a:gd name="T11" fmla="*/ 1746427 h 476"/>
                <a:gd name="T12" fmla="*/ 26291 w 615"/>
                <a:gd name="T13" fmla="*/ 1655900 h 476"/>
                <a:gd name="T14" fmla="*/ 593415 w 615"/>
                <a:gd name="T15" fmla="*/ 980715 h 476"/>
                <a:gd name="T16" fmla="*/ 593415 w 615"/>
                <a:gd name="T17" fmla="*/ 814748 h 476"/>
                <a:gd name="T18" fmla="*/ 26291 w 615"/>
                <a:gd name="T19" fmla="*/ 139563 h 476"/>
                <a:gd name="T20" fmla="*/ 15023 w 615"/>
                <a:gd name="T21" fmla="*/ 49036 h 476"/>
                <a:gd name="T22" fmla="*/ 93895 w 615"/>
                <a:gd name="T23" fmla="*/ 0 h 476"/>
                <a:gd name="T24" fmla="*/ 1468515 w 615"/>
                <a:gd name="T25" fmla="*/ 0 h 476"/>
                <a:gd name="T26" fmla="*/ 1663817 w 615"/>
                <a:gd name="T27" fmla="*/ 90528 h 476"/>
                <a:gd name="T28" fmla="*/ 2268499 w 615"/>
                <a:gd name="T29" fmla="*/ 814748 h 4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pt-BR" altLang="zh-CN" sz="3600" b="1" dirty="0">
                  <a:solidFill>
                    <a:schemeClr val="bg1"/>
                  </a:solidFill>
                </a:rPr>
                <a:t>   </a:t>
              </a:r>
              <a:endParaRPr lang="zh-CN" altLang="en-US" sz="3600" b="1" dirty="0">
                <a:solidFill>
                  <a:schemeClr val="bg1"/>
                </a:solidFill>
              </a:endParaRPr>
            </a:p>
          </p:txBody>
        </p:sp>
      </p:grpSp>
      <p:sp>
        <p:nvSpPr>
          <p:cNvPr id="11" name="文本框 1">
            <a:extLst>
              <a:ext uri="{FF2B5EF4-FFF2-40B4-BE49-F238E27FC236}">
                <a16:creationId xmlns:a16="http://schemas.microsoft.com/office/drawing/2014/main" id="{2F92FE03-722C-CBF1-0F60-428B629412F3}"/>
              </a:ext>
            </a:extLst>
          </p:cNvPr>
          <p:cNvSpPr txBox="1"/>
          <p:nvPr/>
        </p:nvSpPr>
        <p:spPr>
          <a:xfrm>
            <a:off x="3833931" y="3267377"/>
            <a:ext cx="6427669" cy="1697068"/>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Havendo mais de um estabelecimento que se enquadre no Anexo II, a empresa pode constituir mais de um SESMT regionalizado.</a:t>
            </a:r>
          </a:p>
        </p:txBody>
      </p:sp>
      <p:pic>
        <p:nvPicPr>
          <p:cNvPr id="6" name="Imagem 5" descr="Uma imagem contendo Texto&#10;&#10;Descrição gerada automaticamente">
            <a:extLst>
              <a:ext uri="{FF2B5EF4-FFF2-40B4-BE49-F238E27FC236}">
                <a16:creationId xmlns:a16="http://schemas.microsoft.com/office/drawing/2014/main" id="{0C69BF7A-5D0A-97B7-CD0A-983D2B56CE0B}"/>
              </a:ext>
            </a:extLst>
          </p:cNvPr>
          <p:cNvPicPr>
            <a:picLocks noChangeAspect="1"/>
          </p:cNvPicPr>
          <p:nvPr/>
        </p:nvPicPr>
        <p:blipFill>
          <a:blip r:embed="rId2"/>
          <a:stretch>
            <a:fillRect/>
          </a:stretch>
        </p:blipFill>
        <p:spPr>
          <a:xfrm>
            <a:off x="9916886" y="88231"/>
            <a:ext cx="1934285" cy="551218"/>
          </a:xfrm>
          <a:prstGeom prst="rect">
            <a:avLst/>
          </a:prstGeom>
        </p:spPr>
      </p:pic>
    </p:spTree>
    <p:extLst>
      <p:ext uri="{BB962C8B-B14F-4D97-AF65-F5344CB8AC3E}">
        <p14:creationId xmlns:p14="http://schemas.microsoft.com/office/powerpoint/2010/main" val="174721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grpId="0" nodeType="clickEffect">
                                  <p:stCondLst>
                                    <p:cond delay="0"/>
                                  </p:stCondLst>
                                  <p:childTnLst>
                                    <p:animEffect transition="out" filter="fade">
                                      <p:cBhvr>
                                        <p:cTn id="17" dur="500" tmFilter="0, 0; .2, .5; .8, .5; 1, 0"/>
                                        <p:tgtEl>
                                          <p:spTgt spid="2"/>
                                        </p:tgtEl>
                                      </p:cBhvr>
                                    </p:animEffect>
                                    <p:animScale>
                                      <p:cBhvr>
                                        <p:cTn id="18"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1A35EE5-F80B-031A-99F0-F914C6EFE8F3}"/>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Modalidades de SESMT</a:t>
            </a:r>
          </a:p>
        </p:txBody>
      </p:sp>
      <p:sp>
        <p:nvSpPr>
          <p:cNvPr id="5" name="Shape 1267">
            <a:extLst>
              <a:ext uri="{FF2B5EF4-FFF2-40B4-BE49-F238E27FC236}">
                <a16:creationId xmlns:a16="http://schemas.microsoft.com/office/drawing/2014/main" id="{B5D0A277-9100-749F-BCBD-34296532455F}"/>
              </a:ext>
            </a:extLst>
          </p:cNvPr>
          <p:cNvSpPr/>
          <p:nvPr/>
        </p:nvSpPr>
        <p:spPr>
          <a:xfrm>
            <a:off x="2963384" y="2639049"/>
            <a:ext cx="2057842" cy="968922"/>
          </a:xfrm>
          <a:custGeom>
            <a:avLst/>
            <a:gdLst/>
            <a:ahLst/>
            <a:cxnLst>
              <a:cxn ang="0">
                <a:pos x="wd2" y="hd2"/>
              </a:cxn>
              <a:cxn ang="5400000">
                <a:pos x="wd2" y="hd2"/>
              </a:cxn>
              <a:cxn ang="10800000">
                <a:pos x="wd2" y="hd2"/>
              </a:cxn>
              <a:cxn ang="16200000">
                <a:pos x="wd2" y="hd2"/>
              </a:cxn>
            </a:cxnLst>
            <a:rect l="0" t="0" r="r" b="b"/>
            <a:pathLst>
              <a:path w="21600" h="21600" extrusionOk="0">
                <a:moveTo>
                  <a:pt x="16518" y="0"/>
                </a:moveTo>
                <a:cubicBezTo>
                  <a:pt x="5082" y="0"/>
                  <a:pt x="5082" y="0"/>
                  <a:pt x="5082" y="0"/>
                </a:cubicBezTo>
                <a:cubicBezTo>
                  <a:pt x="2163" y="0"/>
                  <a:pt x="0" y="4874"/>
                  <a:pt x="0" y="10830"/>
                </a:cubicBezTo>
                <a:cubicBezTo>
                  <a:pt x="0" y="16787"/>
                  <a:pt x="2163" y="21600"/>
                  <a:pt x="5082" y="21600"/>
                </a:cubicBezTo>
                <a:cubicBezTo>
                  <a:pt x="16518" y="21600"/>
                  <a:pt x="16518" y="21600"/>
                  <a:pt x="16518" y="21600"/>
                </a:cubicBezTo>
                <a:cubicBezTo>
                  <a:pt x="19437" y="21600"/>
                  <a:pt x="21600" y="16787"/>
                  <a:pt x="21600" y="10830"/>
                </a:cubicBezTo>
                <a:cubicBezTo>
                  <a:pt x="21600" y="4874"/>
                  <a:pt x="19437" y="0"/>
                  <a:pt x="16518" y="0"/>
                </a:cubicBezTo>
                <a:close/>
              </a:path>
            </a:pathLst>
          </a:custGeom>
          <a:ln/>
        </p:spPr>
        <p:style>
          <a:lnRef idx="1">
            <a:schemeClr val="accent2"/>
          </a:lnRef>
          <a:fillRef idx="2">
            <a:schemeClr val="accent2"/>
          </a:fillRef>
          <a:effectRef idx="1">
            <a:schemeClr val="accent2"/>
          </a:effectRef>
          <a:fontRef idx="minor">
            <a:schemeClr val="dk1"/>
          </a:fontRef>
        </p:style>
        <p:txBody>
          <a:bodyPr lIns="0" tIns="0" rIns="0" bIns="0" anchor="ctr"/>
          <a:lstStyle/>
          <a:p>
            <a:pPr marL="20320" marR="20320" algn="ctr" defTabSz="457200"/>
            <a:r>
              <a:rPr lang="pt-BR" sz="2800" dirty="0">
                <a:solidFill>
                  <a:schemeClr val="bg1"/>
                </a:solidFill>
                <a:uFill>
                  <a:solidFill/>
                </a:uFill>
                <a:latin typeface="Impact" panose="020B0806030902050204" pitchFamily="34" charset="0"/>
                <a:ea typeface="Open Sans"/>
                <a:cs typeface="Open Sans"/>
              </a:rPr>
              <a:t>Individual</a:t>
            </a:r>
            <a:endParaRPr sz="2800" dirty="0">
              <a:solidFill>
                <a:schemeClr val="bg1"/>
              </a:solidFill>
              <a:uFill>
                <a:solidFill/>
              </a:uFill>
              <a:latin typeface="Impact" panose="020B0806030902050204" pitchFamily="34" charset="0"/>
              <a:ea typeface="Open Sans"/>
              <a:cs typeface="Open Sans"/>
            </a:endParaRPr>
          </a:p>
        </p:txBody>
      </p:sp>
      <p:sp>
        <p:nvSpPr>
          <p:cNvPr id="8" name="Shape 1267">
            <a:extLst>
              <a:ext uri="{FF2B5EF4-FFF2-40B4-BE49-F238E27FC236}">
                <a16:creationId xmlns:a16="http://schemas.microsoft.com/office/drawing/2014/main" id="{8720F67A-4B92-6CEB-3B78-249A6CED3F99}"/>
              </a:ext>
            </a:extLst>
          </p:cNvPr>
          <p:cNvSpPr/>
          <p:nvPr/>
        </p:nvSpPr>
        <p:spPr>
          <a:xfrm>
            <a:off x="5021226" y="3734490"/>
            <a:ext cx="2057842" cy="968922"/>
          </a:xfrm>
          <a:custGeom>
            <a:avLst/>
            <a:gdLst/>
            <a:ahLst/>
            <a:cxnLst>
              <a:cxn ang="0">
                <a:pos x="wd2" y="hd2"/>
              </a:cxn>
              <a:cxn ang="5400000">
                <a:pos x="wd2" y="hd2"/>
              </a:cxn>
              <a:cxn ang="10800000">
                <a:pos x="wd2" y="hd2"/>
              </a:cxn>
              <a:cxn ang="16200000">
                <a:pos x="wd2" y="hd2"/>
              </a:cxn>
            </a:cxnLst>
            <a:rect l="0" t="0" r="r" b="b"/>
            <a:pathLst>
              <a:path w="21600" h="21600" extrusionOk="0">
                <a:moveTo>
                  <a:pt x="16518" y="0"/>
                </a:moveTo>
                <a:cubicBezTo>
                  <a:pt x="5082" y="0"/>
                  <a:pt x="5082" y="0"/>
                  <a:pt x="5082" y="0"/>
                </a:cubicBezTo>
                <a:cubicBezTo>
                  <a:pt x="2163" y="0"/>
                  <a:pt x="0" y="4874"/>
                  <a:pt x="0" y="10830"/>
                </a:cubicBezTo>
                <a:cubicBezTo>
                  <a:pt x="0" y="16787"/>
                  <a:pt x="2163" y="21600"/>
                  <a:pt x="5082" y="21600"/>
                </a:cubicBezTo>
                <a:cubicBezTo>
                  <a:pt x="16518" y="21600"/>
                  <a:pt x="16518" y="21600"/>
                  <a:pt x="16518" y="21600"/>
                </a:cubicBezTo>
                <a:cubicBezTo>
                  <a:pt x="19437" y="21600"/>
                  <a:pt x="21600" y="16787"/>
                  <a:pt x="21600" y="10830"/>
                </a:cubicBezTo>
                <a:cubicBezTo>
                  <a:pt x="21600" y="4874"/>
                  <a:pt x="19437" y="0"/>
                  <a:pt x="16518" y="0"/>
                </a:cubicBezTo>
                <a:close/>
              </a:path>
            </a:pathLst>
          </a:custGeom>
          <a:ln/>
        </p:spPr>
        <p:style>
          <a:lnRef idx="1">
            <a:schemeClr val="accent2"/>
          </a:lnRef>
          <a:fillRef idx="2">
            <a:schemeClr val="accent2"/>
          </a:fillRef>
          <a:effectRef idx="1">
            <a:schemeClr val="accent2"/>
          </a:effectRef>
          <a:fontRef idx="minor">
            <a:schemeClr val="dk1"/>
          </a:fontRef>
        </p:style>
        <p:txBody>
          <a:bodyPr lIns="0" tIns="0" rIns="0" bIns="0" anchor="ctr"/>
          <a:lstStyle/>
          <a:p>
            <a:pPr marL="20320" marR="20320" algn="ctr" defTabSz="457200"/>
            <a:r>
              <a:rPr lang="pt-BR" sz="2800" dirty="0">
                <a:solidFill>
                  <a:schemeClr val="bg1"/>
                </a:solidFill>
                <a:uFill>
                  <a:solidFill/>
                </a:uFill>
                <a:latin typeface="Impact" panose="020B0806030902050204" pitchFamily="34" charset="0"/>
                <a:ea typeface="Open Sans"/>
                <a:cs typeface="Open Sans"/>
              </a:rPr>
              <a:t>Regional</a:t>
            </a:r>
            <a:endParaRPr sz="2800" dirty="0">
              <a:solidFill>
                <a:schemeClr val="bg1"/>
              </a:solidFill>
              <a:uFill>
                <a:solidFill/>
              </a:uFill>
              <a:latin typeface="Impact" panose="020B0806030902050204" pitchFamily="34" charset="0"/>
              <a:ea typeface="Open Sans"/>
              <a:cs typeface="Open Sans"/>
            </a:endParaRPr>
          </a:p>
        </p:txBody>
      </p:sp>
      <p:sp>
        <p:nvSpPr>
          <p:cNvPr id="10" name="Shape 1267">
            <a:extLst>
              <a:ext uri="{FF2B5EF4-FFF2-40B4-BE49-F238E27FC236}">
                <a16:creationId xmlns:a16="http://schemas.microsoft.com/office/drawing/2014/main" id="{01C4E703-8CB8-3BA9-765D-FD2436993400}"/>
              </a:ext>
            </a:extLst>
          </p:cNvPr>
          <p:cNvSpPr/>
          <p:nvPr/>
        </p:nvSpPr>
        <p:spPr>
          <a:xfrm>
            <a:off x="7225858" y="4720524"/>
            <a:ext cx="2057842" cy="968922"/>
          </a:xfrm>
          <a:custGeom>
            <a:avLst/>
            <a:gdLst/>
            <a:ahLst/>
            <a:cxnLst>
              <a:cxn ang="0">
                <a:pos x="wd2" y="hd2"/>
              </a:cxn>
              <a:cxn ang="5400000">
                <a:pos x="wd2" y="hd2"/>
              </a:cxn>
              <a:cxn ang="10800000">
                <a:pos x="wd2" y="hd2"/>
              </a:cxn>
              <a:cxn ang="16200000">
                <a:pos x="wd2" y="hd2"/>
              </a:cxn>
            </a:cxnLst>
            <a:rect l="0" t="0" r="r" b="b"/>
            <a:pathLst>
              <a:path w="21600" h="21600" extrusionOk="0">
                <a:moveTo>
                  <a:pt x="16518" y="0"/>
                </a:moveTo>
                <a:cubicBezTo>
                  <a:pt x="5082" y="0"/>
                  <a:pt x="5082" y="0"/>
                  <a:pt x="5082" y="0"/>
                </a:cubicBezTo>
                <a:cubicBezTo>
                  <a:pt x="2163" y="0"/>
                  <a:pt x="0" y="4874"/>
                  <a:pt x="0" y="10830"/>
                </a:cubicBezTo>
                <a:cubicBezTo>
                  <a:pt x="0" y="16787"/>
                  <a:pt x="2163" y="21600"/>
                  <a:pt x="5082" y="21600"/>
                </a:cubicBezTo>
                <a:cubicBezTo>
                  <a:pt x="16518" y="21600"/>
                  <a:pt x="16518" y="21600"/>
                  <a:pt x="16518" y="21600"/>
                </a:cubicBezTo>
                <a:cubicBezTo>
                  <a:pt x="19437" y="21600"/>
                  <a:pt x="21600" y="16787"/>
                  <a:pt x="21600" y="10830"/>
                </a:cubicBezTo>
                <a:cubicBezTo>
                  <a:pt x="21600" y="4874"/>
                  <a:pt x="19437" y="0"/>
                  <a:pt x="16518" y="0"/>
                </a:cubicBezTo>
                <a:close/>
              </a:path>
            </a:pathLst>
          </a:custGeom>
          <a:ln/>
        </p:spPr>
        <p:style>
          <a:lnRef idx="1">
            <a:schemeClr val="accent2"/>
          </a:lnRef>
          <a:fillRef idx="2">
            <a:schemeClr val="accent2"/>
          </a:fillRef>
          <a:effectRef idx="1">
            <a:schemeClr val="accent2"/>
          </a:effectRef>
          <a:fontRef idx="minor">
            <a:schemeClr val="dk1"/>
          </a:fontRef>
        </p:style>
        <p:txBody>
          <a:bodyPr lIns="0" tIns="0" rIns="0" bIns="0" anchor="ctr"/>
          <a:lstStyle/>
          <a:p>
            <a:pPr marL="20320" marR="20320" algn="ctr" defTabSz="457200"/>
            <a:r>
              <a:rPr lang="pt-BR" sz="2800" dirty="0">
                <a:solidFill>
                  <a:schemeClr val="bg1"/>
                </a:solidFill>
                <a:uFill>
                  <a:solidFill/>
                </a:uFill>
                <a:latin typeface="Impact" panose="020B0806030902050204" pitchFamily="34" charset="0"/>
                <a:ea typeface="Open Sans"/>
                <a:cs typeface="Open Sans"/>
              </a:rPr>
              <a:t>Estadual</a:t>
            </a:r>
            <a:endParaRPr sz="2800" dirty="0">
              <a:solidFill>
                <a:schemeClr val="bg1"/>
              </a:solidFill>
              <a:uFill>
                <a:solidFill/>
              </a:uFill>
              <a:latin typeface="Impact" panose="020B0806030902050204" pitchFamily="34" charset="0"/>
              <a:ea typeface="Open Sans"/>
              <a:cs typeface="Open Sans"/>
            </a:endParaRPr>
          </a:p>
        </p:txBody>
      </p:sp>
      <p:sp>
        <p:nvSpPr>
          <p:cNvPr id="11" name="Shape 1266">
            <a:extLst>
              <a:ext uri="{FF2B5EF4-FFF2-40B4-BE49-F238E27FC236}">
                <a16:creationId xmlns:a16="http://schemas.microsoft.com/office/drawing/2014/main" id="{C3A0CAE8-68AC-2CF2-E0E6-6B4F9229DDE3}"/>
              </a:ext>
            </a:extLst>
          </p:cNvPr>
          <p:cNvSpPr/>
          <p:nvPr/>
        </p:nvSpPr>
        <p:spPr>
          <a:xfrm rot="5400000">
            <a:off x="3902340" y="3959305"/>
            <a:ext cx="580493" cy="364352"/>
          </a:xfrm>
          <a:custGeom>
            <a:avLst/>
            <a:gdLst/>
            <a:ahLst/>
            <a:cxnLst>
              <a:cxn ang="0">
                <a:pos x="wd2" y="hd2"/>
              </a:cxn>
              <a:cxn ang="5400000">
                <a:pos x="wd2" y="hd2"/>
              </a:cxn>
              <a:cxn ang="10800000">
                <a:pos x="wd2" y="hd2"/>
              </a:cxn>
              <a:cxn ang="16200000">
                <a:pos x="wd2" y="hd2"/>
              </a:cxn>
            </a:cxnLst>
            <a:rect l="0" t="0" r="r" b="b"/>
            <a:pathLst>
              <a:path w="21600" h="21600" extrusionOk="0">
                <a:moveTo>
                  <a:pt x="18991" y="0"/>
                </a:moveTo>
                <a:lnTo>
                  <a:pt x="16382" y="4770"/>
                </a:lnTo>
                <a:lnTo>
                  <a:pt x="17494" y="4770"/>
                </a:lnTo>
                <a:lnTo>
                  <a:pt x="17494" y="16967"/>
                </a:lnTo>
                <a:lnTo>
                  <a:pt x="0" y="16967"/>
                </a:lnTo>
                <a:lnTo>
                  <a:pt x="0" y="21600"/>
                </a:lnTo>
                <a:lnTo>
                  <a:pt x="20488" y="21600"/>
                </a:lnTo>
                <a:lnTo>
                  <a:pt x="20488" y="4770"/>
                </a:lnTo>
                <a:lnTo>
                  <a:pt x="21600" y="4770"/>
                </a:lnTo>
                <a:lnTo>
                  <a:pt x="18991" y="0"/>
                </a:lnTo>
                <a:close/>
              </a:path>
            </a:pathLst>
          </a:custGeom>
          <a:ln/>
        </p:spPr>
        <p:style>
          <a:lnRef idx="1">
            <a:schemeClr val="accent2"/>
          </a:lnRef>
          <a:fillRef idx="2">
            <a:schemeClr val="accent2"/>
          </a:fillRef>
          <a:effectRef idx="1">
            <a:schemeClr val="accent2"/>
          </a:effectRef>
          <a:fontRef idx="minor">
            <a:schemeClr val="dk1"/>
          </a:fontRef>
        </p:style>
        <p:txBody>
          <a:bodyPr lIns="0" tIns="0" rIns="0" bIns="0" anchor="ctr"/>
          <a:lstStyle/>
          <a:p>
            <a:pPr marL="20320" marR="20320" defTabSz="457200">
              <a:defRPr sz="3200">
                <a:uFill>
                  <a:solidFill/>
                </a:uFill>
                <a:latin typeface="Open Sans"/>
                <a:ea typeface="Open Sans"/>
                <a:cs typeface="Open Sans"/>
                <a:sym typeface="Open Sans"/>
              </a:defRPr>
            </a:pPr>
            <a:endParaRPr/>
          </a:p>
        </p:txBody>
      </p:sp>
      <p:sp>
        <p:nvSpPr>
          <p:cNvPr id="12" name="Shape 1266">
            <a:extLst>
              <a:ext uri="{FF2B5EF4-FFF2-40B4-BE49-F238E27FC236}">
                <a16:creationId xmlns:a16="http://schemas.microsoft.com/office/drawing/2014/main" id="{0A7E3991-50C2-FBAA-BDCC-ED922054F3BA}"/>
              </a:ext>
            </a:extLst>
          </p:cNvPr>
          <p:cNvSpPr/>
          <p:nvPr/>
        </p:nvSpPr>
        <p:spPr>
          <a:xfrm rot="5400000">
            <a:off x="6328040" y="5032018"/>
            <a:ext cx="580493" cy="364352"/>
          </a:xfrm>
          <a:custGeom>
            <a:avLst/>
            <a:gdLst/>
            <a:ahLst/>
            <a:cxnLst>
              <a:cxn ang="0">
                <a:pos x="wd2" y="hd2"/>
              </a:cxn>
              <a:cxn ang="5400000">
                <a:pos x="wd2" y="hd2"/>
              </a:cxn>
              <a:cxn ang="10800000">
                <a:pos x="wd2" y="hd2"/>
              </a:cxn>
              <a:cxn ang="16200000">
                <a:pos x="wd2" y="hd2"/>
              </a:cxn>
            </a:cxnLst>
            <a:rect l="0" t="0" r="r" b="b"/>
            <a:pathLst>
              <a:path w="21600" h="21600" extrusionOk="0">
                <a:moveTo>
                  <a:pt x="18991" y="0"/>
                </a:moveTo>
                <a:lnTo>
                  <a:pt x="16382" y="4770"/>
                </a:lnTo>
                <a:lnTo>
                  <a:pt x="17494" y="4770"/>
                </a:lnTo>
                <a:lnTo>
                  <a:pt x="17494" y="16967"/>
                </a:lnTo>
                <a:lnTo>
                  <a:pt x="0" y="16967"/>
                </a:lnTo>
                <a:lnTo>
                  <a:pt x="0" y="21600"/>
                </a:lnTo>
                <a:lnTo>
                  <a:pt x="20488" y="21600"/>
                </a:lnTo>
                <a:lnTo>
                  <a:pt x="20488" y="4770"/>
                </a:lnTo>
                <a:lnTo>
                  <a:pt x="21600" y="4770"/>
                </a:lnTo>
                <a:lnTo>
                  <a:pt x="18991" y="0"/>
                </a:lnTo>
                <a:close/>
              </a:path>
            </a:pathLst>
          </a:custGeom>
          <a:ln/>
        </p:spPr>
        <p:style>
          <a:lnRef idx="1">
            <a:schemeClr val="accent2"/>
          </a:lnRef>
          <a:fillRef idx="2">
            <a:schemeClr val="accent2"/>
          </a:fillRef>
          <a:effectRef idx="1">
            <a:schemeClr val="accent2"/>
          </a:effectRef>
          <a:fontRef idx="minor">
            <a:schemeClr val="dk1"/>
          </a:fontRef>
        </p:style>
        <p:txBody>
          <a:bodyPr lIns="0" tIns="0" rIns="0" bIns="0" anchor="ctr"/>
          <a:lstStyle/>
          <a:p>
            <a:pPr marL="20320" marR="20320" defTabSz="457200">
              <a:defRPr sz="3200">
                <a:uFill>
                  <a:solidFill/>
                </a:uFill>
                <a:latin typeface="Open Sans"/>
                <a:ea typeface="Open Sans"/>
                <a:cs typeface="Open Sans"/>
                <a:sym typeface="Open Sans"/>
              </a:defRPr>
            </a:pPr>
            <a:endParaRPr/>
          </a:p>
        </p:txBody>
      </p:sp>
      <p:sp>
        <p:nvSpPr>
          <p:cNvPr id="9" name="Shape 1281">
            <a:extLst>
              <a:ext uri="{FF2B5EF4-FFF2-40B4-BE49-F238E27FC236}">
                <a16:creationId xmlns:a16="http://schemas.microsoft.com/office/drawing/2014/main" id="{71FCA4AE-2B98-86C3-4854-F2C680111B7C}"/>
              </a:ext>
            </a:extLst>
          </p:cNvPr>
          <p:cNvSpPr/>
          <p:nvPr/>
        </p:nvSpPr>
        <p:spPr>
          <a:xfrm>
            <a:off x="7984610" y="2777646"/>
            <a:ext cx="793750" cy="2146301"/>
          </a:xfrm>
          <a:custGeom>
            <a:avLst/>
            <a:gdLst/>
            <a:ahLst/>
            <a:cxnLst>
              <a:cxn ang="0">
                <a:pos x="wd2" y="hd2"/>
              </a:cxn>
              <a:cxn ang="5400000">
                <a:pos x="wd2" y="hd2"/>
              </a:cxn>
              <a:cxn ang="10800000">
                <a:pos x="wd2" y="hd2"/>
              </a:cxn>
              <a:cxn ang="16200000">
                <a:pos x="wd2" y="hd2"/>
              </a:cxn>
            </a:cxnLst>
            <a:rect l="0" t="0" r="r" b="b"/>
            <a:pathLst>
              <a:path w="21531" h="21519" extrusionOk="0">
                <a:moveTo>
                  <a:pt x="4896" y="2711"/>
                </a:moveTo>
                <a:cubicBezTo>
                  <a:pt x="4896" y="2711"/>
                  <a:pt x="4199" y="2098"/>
                  <a:pt x="4518" y="1947"/>
                </a:cubicBezTo>
                <a:cubicBezTo>
                  <a:pt x="4838" y="1797"/>
                  <a:pt x="3357" y="1603"/>
                  <a:pt x="3357" y="1603"/>
                </a:cubicBezTo>
                <a:cubicBezTo>
                  <a:pt x="3357" y="1603"/>
                  <a:pt x="3444" y="1506"/>
                  <a:pt x="3647" y="1495"/>
                </a:cubicBezTo>
                <a:cubicBezTo>
                  <a:pt x="3647" y="1495"/>
                  <a:pt x="4025" y="366"/>
                  <a:pt x="5128" y="204"/>
                </a:cubicBezTo>
                <a:cubicBezTo>
                  <a:pt x="6232" y="43"/>
                  <a:pt x="7334" y="-43"/>
                  <a:pt x="7973" y="22"/>
                </a:cubicBezTo>
                <a:cubicBezTo>
                  <a:pt x="8612" y="86"/>
                  <a:pt x="9890" y="302"/>
                  <a:pt x="10266" y="516"/>
                </a:cubicBezTo>
                <a:cubicBezTo>
                  <a:pt x="10643" y="732"/>
                  <a:pt x="10905" y="1237"/>
                  <a:pt x="11021" y="1345"/>
                </a:cubicBezTo>
                <a:cubicBezTo>
                  <a:pt x="11138" y="1453"/>
                  <a:pt x="11805" y="1528"/>
                  <a:pt x="11805" y="1528"/>
                </a:cubicBezTo>
                <a:cubicBezTo>
                  <a:pt x="11805" y="1528"/>
                  <a:pt x="12241" y="1603"/>
                  <a:pt x="11719" y="1635"/>
                </a:cubicBezTo>
                <a:lnTo>
                  <a:pt x="10528" y="1657"/>
                </a:lnTo>
                <a:cubicBezTo>
                  <a:pt x="10528" y="1657"/>
                  <a:pt x="10528" y="1797"/>
                  <a:pt x="10412" y="1840"/>
                </a:cubicBezTo>
                <a:cubicBezTo>
                  <a:pt x="10296" y="1883"/>
                  <a:pt x="10528" y="1972"/>
                  <a:pt x="10732" y="2083"/>
                </a:cubicBezTo>
                <a:cubicBezTo>
                  <a:pt x="10935" y="2194"/>
                  <a:pt x="11167" y="2292"/>
                  <a:pt x="10993" y="2356"/>
                </a:cubicBezTo>
                <a:cubicBezTo>
                  <a:pt x="10819" y="2420"/>
                  <a:pt x="10586" y="2399"/>
                  <a:pt x="10557" y="2453"/>
                </a:cubicBezTo>
                <a:cubicBezTo>
                  <a:pt x="10528" y="2506"/>
                  <a:pt x="10643" y="2560"/>
                  <a:pt x="10615" y="2625"/>
                </a:cubicBezTo>
                <a:cubicBezTo>
                  <a:pt x="10586" y="2689"/>
                  <a:pt x="10615" y="2797"/>
                  <a:pt x="10643" y="2872"/>
                </a:cubicBezTo>
                <a:cubicBezTo>
                  <a:pt x="10673" y="2948"/>
                  <a:pt x="10819" y="3077"/>
                  <a:pt x="10151" y="3184"/>
                </a:cubicBezTo>
                <a:cubicBezTo>
                  <a:pt x="9483" y="3292"/>
                  <a:pt x="9018" y="3249"/>
                  <a:pt x="8931" y="3324"/>
                </a:cubicBezTo>
                <a:cubicBezTo>
                  <a:pt x="8844" y="3399"/>
                  <a:pt x="8583" y="3582"/>
                  <a:pt x="8583" y="3582"/>
                </a:cubicBezTo>
                <a:cubicBezTo>
                  <a:pt x="8583" y="3582"/>
                  <a:pt x="9048" y="3722"/>
                  <a:pt x="9367" y="3916"/>
                </a:cubicBezTo>
                <a:cubicBezTo>
                  <a:pt x="9687" y="4109"/>
                  <a:pt x="9367" y="4195"/>
                  <a:pt x="9484" y="4378"/>
                </a:cubicBezTo>
                <a:cubicBezTo>
                  <a:pt x="9600" y="4561"/>
                  <a:pt x="9745" y="4658"/>
                  <a:pt x="10121" y="4852"/>
                </a:cubicBezTo>
                <a:cubicBezTo>
                  <a:pt x="10499" y="5045"/>
                  <a:pt x="11139" y="5561"/>
                  <a:pt x="11312" y="5701"/>
                </a:cubicBezTo>
                <a:cubicBezTo>
                  <a:pt x="11486" y="5841"/>
                  <a:pt x="11399" y="5712"/>
                  <a:pt x="11486" y="5701"/>
                </a:cubicBezTo>
                <a:cubicBezTo>
                  <a:pt x="11574" y="5691"/>
                  <a:pt x="11545" y="5615"/>
                  <a:pt x="11632" y="5551"/>
                </a:cubicBezTo>
                <a:cubicBezTo>
                  <a:pt x="11719" y="5486"/>
                  <a:pt x="11922" y="5486"/>
                  <a:pt x="12328" y="5497"/>
                </a:cubicBezTo>
                <a:cubicBezTo>
                  <a:pt x="12735" y="5508"/>
                  <a:pt x="13142" y="5508"/>
                  <a:pt x="13403" y="5518"/>
                </a:cubicBezTo>
                <a:cubicBezTo>
                  <a:pt x="13664" y="5529"/>
                  <a:pt x="14100" y="5368"/>
                  <a:pt x="14564" y="5228"/>
                </a:cubicBezTo>
                <a:cubicBezTo>
                  <a:pt x="15029" y="5088"/>
                  <a:pt x="15552" y="4755"/>
                  <a:pt x="15929" y="4669"/>
                </a:cubicBezTo>
                <a:cubicBezTo>
                  <a:pt x="16306" y="4583"/>
                  <a:pt x="16248" y="4583"/>
                  <a:pt x="16335" y="4507"/>
                </a:cubicBezTo>
                <a:cubicBezTo>
                  <a:pt x="16422" y="4432"/>
                  <a:pt x="16451" y="4196"/>
                  <a:pt x="16771" y="4088"/>
                </a:cubicBezTo>
                <a:cubicBezTo>
                  <a:pt x="17090" y="3980"/>
                  <a:pt x="17468" y="3894"/>
                  <a:pt x="17671" y="3873"/>
                </a:cubicBezTo>
                <a:cubicBezTo>
                  <a:pt x="17874" y="3851"/>
                  <a:pt x="17468" y="3571"/>
                  <a:pt x="17468" y="3571"/>
                </a:cubicBezTo>
                <a:lnTo>
                  <a:pt x="17612" y="3507"/>
                </a:lnTo>
                <a:lnTo>
                  <a:pt x="18194" y="3916"/>
                </a:lnTo>
                <a:cubicBezTo>
                  <a:pt x="18194" y="3916"/>
                  <a:pt x="18367" y="3927"/>
                  <a:pt x="18658" y="3884"/>
                </a:cubicBezTo>
                <a:cubicBezTo>
                  <a:pt x="18948" y="3840"/>
                  <a:pt x="19558" y="3754"/>
                  <a:pt x="19877" y="3690"/>
                </a:cubicBezTo>
                <a:cubicBezTo>
                  <a:pt x="20197" y="3625"/>
                  <a:pt x="20719" y="3561"/>
                  <a:pt x="20951" y="3550"/>
                </a:cubicBezTo>
                <a:cubicBezTo>
                  <a:pt x="21183" y="3539"/>
                  <a:pt x="21299" y="3539"/>
                  <a:pt x="21329" y="3614"/>
                </a:cubicBezTo>
                <a:cubicBezTo>
                  <a:pt x="21357" y="3690"/>
                  <a:pt x="21010" y="3743"/>
                  <a:pt x="20835" y="3776"/>
                </a:cubicBezTo>
                <a:cubicBezTo>
                  <a:pt x="20661" y="3808"/>
                  <a:pt x="19674" y="3927"/>
                  <a:pt x="19586" y="3970"/>
                </a:cubicBezTo>
                <a:cubicBezTo>
                  <a:pt x="19500" y="4013"/>
                  <a:pt x="19384" y="4077"/>
                  <a:pt x="19384" y="4077"/>
                </a:cubicBezTo>
                <a:cubicBezTo>
                  <a:pt x="19384" y="4077"/>
                  <a:pt x="19645" y="4206"/>
                  <a:pt x="19586" y="4314"/>
                </a:cubicBezTo>
                <a:cubicBezTo>
                  <a:pt x="19529" y="4421"/>
                  <a:pt x="19703" y="4475"/>
                  <a:pt x="19586" y="4583"/>
                </a:cubicBezTo>
                <a:cubicBezTo>
                  <a:pt x="19470" y="4690"/>
                  <a:pt x="19674" y="4701"/>
                  <a:pt x="19325" y="4819"/>
                </a:cubicBezTo>
                <a:lnTo>
                  <a:pt x="19645" y="5174"/>
                </a:lnTo>
                <a:lnTo>
                  <a:pt x="19615" y="5282"/>
                </a:lnTo>
                <a:lnTo>
                  <a:pt x="19412" y="5206"/>
                </a:lnTo>
                <a:lnTo>
                  <a:pt x="19093" y="4938"/>
                </a:lnTo>
                <a:cubicBezTo>
                  <a:pt x="19093" y="4938"/>
                  <a:pt x="18832" y="5013"/>
                  <a:pt x="18600" y="5056"/>
                </a:cubicBezTo>
                <a:cubicBezTo>
                  <a:pt x="18367" y="5099"/>
                  <a:pt x="17757" y="5120"/>
                  <a:pt x="17554" y="5163"/>
                </a:cubicBezTo>
                <a:cubicBezTo>
                  <a:pt x="17351" y="5206"/>
                  <a:pt x="17148" y="5239"/>
                  <a:pt x="17032" y="5282"/>
                </a:cubicBezTo>
                <a:cubicBezTo>
                  <a:pt x="16916" y="5325"/>
                  <a:pt x="16073" y="5777"/>
                  <a:pt x="15755" y="5949"/>
                </a:cubicBezTo>
                <a:cubicBezTo>
                  <a:pt x="15435" y="6121"/>
                  <a:pt x="15202" y="6293"/>
                  <a:pt x="14883" y="6433"/>
                </a:cubicBezTo>
                <a:cubicBezTo>
                  <a:pt x="14564" y="6573"/>
                  <a:pt x="14564" y="6454"/>
                  <a:pt x="14651" y="6540"/>
                </a:cubicBezTo>
                <a:cubicBezTo>
                  <a:pt x="14739" y="6626"/>
                  <a:pt x="14739" y="6605"/>
                  <a:pt x="14883" y="6594"/>
                </a:cubicBezTo>
                <a:cubicBezTo>
                  <a:pt x="15029" y="6583"/>
                  <a:pt x="18571" y="5733"/>
                  <a:pt x="18658" y="5658"/>
                </a:cubicBezTo>
                <a:cubicBezTo>
                  <a:pt x="18745" y="5583"/>
                  <a:pt x="20632" y="6132"/>
                  <a:pt x="21531" y="6089"/>
                </a:cubicBezTo>
                <a:cubicBezTo>
                  <a:pt x="21531" y="6089"/>
                  <a:pt x="15000" y="7444"/>
                  <a:pt x="14651" y="7616"/>
                </a:cubicBezTo>
                <a:cubicBezTo>
                  <a:pt x="14651" y="7616"/>
                  <a:pt x="13809" y="7498"/>
                  <a:pt x="13751" y="7444"/>
                </a:cubicBezTo>
                <a:cubicBezTo>
                  <a:pt x="13751" y="7444"/>
                  <a:pt x="13375" y="7525"/>
                  <a:pt x="13257" y="7476"/>
                </a:cubicBezTo>
                <a:cubicBezTo>
                  <a:pt x="13140" y="7427"/>
                  <a:pt x="13083" y="7379"/>
                  <a:pt x="12880" y="7379"/>
                </a:cubicBezTo>
                <a:cubicBezTo>
                  <a:pt x="12678" y="7379"/>
                  <a:pt x="12764" y="7336"/>
                  <a:pt x="12416" y="7411"/>
                </a:cubicBezTo>
                <a:cubicBezTo>
                  <a:pt x="12067" y="7487"/>
                  <a:pt x="11951" y="7519"/>
                  <a:pt x="11951" y="7519"/>
                </a:cubicBezTo>
                <a:cubicBezTo>
                  <a:pt x="11951" y="7519"/>
                  <a:pt x="12438" y="8050"/>
                  <a:pt x="12819" y="8199"/>
                </a:cubicBezTo>
                <a:cubicBezTo>
                  <a:pt x="13200" y="8347"/>
                  <a:pt x="12930" y="8423"/>
                  <a:pt x="12630" y="8632"/>
                </a:cubicBezTo>
                <a:cubicBezTo>
                  <a:pt x="12329" y="8842"/>
                  <a:pt x="11923" y="8756"/>
                  <a:pt x="11864" y="8864"/>
                </a:cubicBezTo>
                <a:cubicBezTo>
                  <a:pt x="11806" y="8971"/>
                  <a:pt x="11574" y="8853"/>
                  <a:pt x="12126" y="9014"/>
                </a:cubicBezTo>
                <a:cubicBezTo>
                  <a:pt x="12678" y="9176"/>
                  <a:pt x="12416" y="9197"/>
                  <a:pt x="12793" y="9057"/>
                </a:cubicBezTo>
                <a:cubicBezTo>
                  <a:pt x="13171" y="8917"/>
                  <a:pt x="12475" y="8778"/>
                  <a:pt x="12967" y="8842"/>
                </a:cubicBezTo>
                <a:cubicBezTo>
                  <a:pt x="13461" y="8907"/>
                  <a:pt x="13577" y="8745"/>
                  <a:pt x="13490" y="9036"/>
                </a:cubicBezTo>
                <a:cubicBezTo>
                  <a:pt x="13403" y="9326"/>
                  <a:pt x="12416" y="9627"/>
                  <a:pt x="12475" y="9724"/>
                </a:cubicBezTo>
                <a:cubicBezTo>
                  <a:pt x="12532" y="9821"/>
                  <a:pt x="12445" y="10047"/>
                  <a:pt x="12503" y="10133"/>
                </a:cubicBezTo>
                <a:cubicBezTo>
                  <a:pt x="12561" y="10219"/>
                  <a:pt x="12706" y="10015"/>
                  <a:pt x="12997" y="10036"/>
                </a:cubicBezTo>
                <a:cubicBezTo>
                  <a:pt x="13287" y="10058"/>
                  <a:pt x="13345" y="10111"/>
                  <a:pt x="13403" y="10155"/>
                </a:cubicBezTo>
                <a:cubicBezTo>
                  <a:pt x="13461" y="10197"/>
                  <a:pt x="13055" y="10294"/>
                  <a:pt x="12851" y="10413"/>
                </a:cubicBezTo>
                <a:cubicBezTo>
                  <a:pt x="12648" y="10531"/>
                  <a:pt x="12706" y="10488"/>
                  <a:pt x="12764" y="10606"/>
                </a:cubicBezTo>
                <a:cubicBezTo>
                  <a:pt x="12822" y="10725"/>
                  <a:pt x="12793" y="10800"/>
                  <a:pt x="12706" y="10897"/>
                </a:cubicBezTo>
                <a:cubicBezTo>
                  <a:pt x="12619" y="10994"/>
                  <a:pt x="12590" y="11241"/>
                  <a:pt x="12416" y="11531"/>
                </a:cubicBezTo>
                <a:cubicBezTo>
                  <a:pt x="12241" y="11822"/>
                  <a:pt x="12416" y="11747"/>
                  <a:pt x="12475" y="11822"/>
                </a:cubicBezTo>
                <a:cubicBezTo>
                  <a:pt x="12532" y="11897"/>
                  <a:pt x="12125" y="11929"/>
                  <a:pt x="11980" y="11854"/>
                </a:cubicBezTo>
                <a:cubicBezTo>
                  <a:pt x="11980" y="11854"/>
                  <a:pt x="12154" y="12758"/>
                  <a:pt x="12154" y="13145"/>
                </a:cubicBezTo>
                <a:cubicBezTo>
                  <a:pt x="12154" y="13532"/>
                  <a:pt x="12213" y="13812"/>
                  <a:pt x="12213" y="14124"/>
                </a:cubicBezTo>
                <a:cubicBezTo>
                  <a:pt x="12213" y="14436"/>
                  <a:pt x="12328" y="14941"/>
                  <a:pt x="12183" y="15167"/>
                </a:cubicBezTo>
                <a:cubicBezTo>
                  <a:pt x="12038" y="15393"/>
                  <a:pt x="12067" y="15781"/>
                  <a:pt x="11863" y="16082"/>
                </a:cubicBezTo>
                <a:cubicBezTo>
                  <a:pt x="11661" y="16383"/>
                  <a:pt x="11225" y="16340"/>
                  <a:pt x="11486" y="16523"/>
                </a:cubicBezTo>
                <a:cubicBezTo>
                  <a:pt x="11747" y="16706"/>
                  <a:pt x="11805" y="16587"/>
                  <a:pt x="11747" y="16845"/>
                </a:cubicBezTo>
                <a:cubicBezTo>
                  <a:pt x="11690" y="17104"/>
                  <a:pt x="11863" y="17598"/>
                  <a:pt x="11893" y="17824"/>
                </a:cubicBezTo>
                <a:cubicBezTo>
                  <a:pt x="11922" y="18050"/>
                  <a:pt x="11632" y="17900"/>
                  <a:pt x="11486" y="18029"/>
                </a:cubicBezTo>
                <a:cubicBezTo>
                  <a:pt x="11341" y="18158"/>
                  <a:pt x="11457" y="18061"/>
                  <a:pt x="11835" y="18276"/>
                </a:cubicBezTo>
                <a:cubicBezTo>
                  <a:pt x="12213" y="18491"/>
                  <a:pt x="12386" y="18524"/>
                  <a:pt x="12416" y="18685"/>
                </a:cubicBezTo>
                <a:cubicBezTo>
                  <a:pt x="12445" y="18846"/>
                  <a:pt x="12386" y="18878"/>
                  <a:pt x="12502" y="18943"/>
                </a:cubicBezTo>
                <a:cubicBezTo>
                  <a:pt x="12619" y="19008"/>
                  <a:pt x="13751" y="19180"/>
                  <a:pt x="14244" y="19373"/>
                </a:cubicBezTo>
                <a:cubicBezTo>
                  <a:pt x="14738" y="19567"/>
                  <a:pt x="14360" y="19438"/>
                  <a:pt x="15260" y="19481"/>
                </a:cubicBezTo>
                <a:cubicBezTo>
                  <a:pt x="16161" y="19524"/>
                  <a:pt x="16480" y="19470"/>
                  <a:pt x="16509" y="19771"/>
                </a:cubicBezTo>
                <a:cubicBezTo>
                  <a:pt x="16538" y="20073"/>
                  <a:pt x="16829" y="19943"/>
                  <a:pt x="16538" y="20073"/>
                </a:cubicBezTo>
                <a:cubicBezTo>
                  <a:pt x="16248" y="20201"/>
                  <a:pt x="14680" y="20406"/>
                  <a:pt x="13403" y="20298"/>
                </a:cubicBezTo>
                <a:cubicBezTo>
                  <a:pt x="12125" y="20191"/>
                  <a:pt x="11747" y="20008"/>
                  <a:pt x="11225" y="20115"/>
                </a:cubicBezTo>
                <a:cubicBezTo>
                  <a:pt x="10702" y="20223"/>
                  <a:pt x="10905" y="20266"/>
                  <a:pt x="10499" y="20245"/>
                </a:cubicBezTo>
                <a:cubicBezTo>
                  <a:pt x="10093" y="20223"/>
                  <a:pt x="8409" y="20277"/>
                  <a:pt x="8032" y="20158"/>
                </a:cubicBezTo>
                <a:cubicBezTo>
                  <a:pt x="7654" y="20040"/>
                  <a:pt x="7741" y="19890"/>
                  <a:pt x="7857" y="19771"/>
                </a:cubicBezTo>
                <a:cubicBezTo>
                  <a:pt x="7973" y="19653"/>
                  <a:pt x="7886" y="19664"/>
                  <a:pt x="7886" y="19524"/>
                </a:cubicBezTo>
                <a:cubicBezTo>
                  <a:pt x="7886" y="19384"/>
                  <a:pt x="7857" y="18986"/>
                  <a:pt x="7625" y="18760"/>
                </a:cubicBezTo>
                <a:cubicBezTo>
                  <a:pt x="7393" y="18534"/>
                  <a:pt x="7131" y="18384"/>
                  <a:pt x="7016" y="18125"/>
                </a:cubicBezTo>
                <a:cubicBezTo>
                  <a:pt x="6899" y="17867"/>
                  <a:pt x="6348" y="17168"/>
                  <a:pt x="6551" y="17007"/>
                </a:cubicBezTo>
                <a:cubicBezTo>
                  <a:pt x="6754" y="16846"/>
                  <a:pt x="6406" y="17018"/>
                  <a:pt x="6406" y="17018"/>
                </a:cubicBezTo>
                <a:cubicBezTo>
                  <a:pt x="6406" y="17018"/>
                  <a:pt x="6144" y="17857"/>
                  <a:pt x="5970" y="18222"/>
                </a:cubicBezTo>
                <a:cubicBezTo>
                  <a:pt x="5795" y="18588"/>
                  <a:pt x="6028" y="18663"/>
                  <a:pt x="5448" y="18868"/>
                </a:cubicBezTo>
                <a:cubicBezTo>
                  <a:pt x="4867" y="19072"/>
                  <a:pt x="4402" y="19008"/>
                  <a:pt x="4518" y="19158"/>
                </a:cubicBezTo>
                <a:cubicBezTo>
                  <a:pt x="4634" y="19309"/>
                  <a:pt x="4751" y="19276"/>
                  <a:pt x="4751" y="19427"/>
                </a:cubicBezTo>
                <a:cubicBezTo>
                  <a:pt x="4751" y="19578"/>
                  <a:pt x="4780" y="19556"/>
                  <a:pt x="4954" y="19739"/>
                </a:cubicBezTo>
                <a:cubicBezTo>
                  <a:pt x="5128" y="19922"/>
                  <a:pt x="5157" y="19965"/>
                  <a:pt x="5331" y="20094"/>
                </a:cubicBezTo>
                <a:cubicBezTo>
                  <a:pt x="5506" y="20223"/>
                  <a:pt x="5767" y="20341"/>
                  <a:pt x="6637" y="20481"/>
                </a:cubicBezTo>
                <a:cubicBezTo>
                  <a:pt x="7508" y="20621"/>
                  <a:pt x="8147" y="20578"/>
                  <a:pt x="8380" y="20739"/>
                </a:cubicBezTo>
                <a:cubicBezTo>
                  <a:pt x="8612" y="20901"/>
                  <a:pt x="8641" y="20868"/>
                  <a:pt x="8641" y="21019"/>
                </a:cubicBezTo>
                <a:cubicBezTo>
                  <a:pt x="8641" y="21170"/>
                  <a:pt x="8989" y="21159"/>
                  <a:pt x="8699" y="21288"/>
                </a:cubicBezTo>
                <a:cubicBezTo>
                  <a:pt x="8409" y="21417"/>
                  <a:pt x="8380" y="21449"/>
                  <a:pt x="7131" y="21503"/>
                </a:cubicBezTo>
                <a:cubicBezTo>
                  <a:pt x="5883" y="21557"/>
                  <a:pt x="4460" y="21471"/>
                  <a:pt x="3677" y="21309"/>
                </a:cubicBezTo>
                <a:cubicBezTo>
                  <a:pt x="2893" y="21148"/>
                  <a:pt x="2341" y="20998"/>
                  <a:pt x="2167" y="21084"/>
                </a:cubicBezTo>
                <a:cubicBezTo>
                  <a:pt x="1993" y="21170"/>
                  <a:pt x="2050" y="21180"/>
                  <a:pt x="1819" y="21127"/>
                </a:cubicBezTo>
                <a:cubicBezTo>
                  <a:pt x="1586" y="21073"/>
                  <a:pt x="338" y="21073"/>
                  <a:pt x="135" y="20901"/>
                </a:cubicBezTo>
                <a:cubicBezTo>
                  <a:pt x="-69" y="20729"/>
                  <a:pt x="-11" y="20707"/>
                  <a:pt x="106" y="20546"/>
                </a:cubicBezTo>
                <a:cubicBezTo>
                  <a:pt x="222" y="20384"/>
                  <a:pt x="251" y="20481"/>
                  <a:pt x="251" y="20234"/>
                </a:cubicBezTo>
                <a:cubicBezTo>
                  <a:pt x="251" y="19986"/>
                  <a:pt x="76" y="19621"/>
                  <a:pt x="106" y="19438"/>
                </a:cubicBezTo>
                <a:cubicBezTo>
                  <a:pt x="135" y="19255"/>
                  <a:pt x="106" y="19298"/>
                  <a:pt x="251" y="19050"/>
                </a:cubicBezTo>
                <a:cubicBezTo>
                  <a:pt x="396" y="18803"/>
                  <a:pt x="599" y="18610"/>
                  <a:pt x="570" y="18330"/>
                </a:cubicBezTo>
                <a:cubicBezTo>
                  <a:pt x="541" y="18050"/>
                  <a:pt x="599" y="17900"/>
                  <a:pt x="802" y="17781"/>
                </a:cubicBezTo>
                <a:cubicBezTo>
                  <a:pt x="1006" y="17663"/>
                  <a:pt x="1093" y="17082"/>
                  <a:pt x="1267" y="16587"/>
                </a:cubicBezTo>
                <a:cubicBezTo>
                  <a:pt x="1441" y="16093"/>
                  <a:pt x="1469" y="15899"/>
                  <a:pt x="1616" y="15748"/>
                </a:cubicBezTo>
                <a:cubicBezTo>
                  <a:pt x="1761" y="15598"/>
                  <a:pt x="1616" y="15555"/>
                  <a:pt x="1703" y="15318"/>
                </a:cubicBezTo>
                <a:cubicBezTo>
                  <a:pt x="1790" y="15081"/>
                  <a:pt x="1876" y="15210"/>
                  <a:pt x="2080" y="15049"/>
                </a:cubicBezTo>
                <a:cubicBezTo>
                  <a:pt x="2283" y="14888"/>
                  <a:pt x="1993" y="14791"/>
                  <a:pt x="2050" y="14640"/>
                </a:cubicBezTo>
                <a:cubicBezTo>
                  <a:pt x="2108" y="14490"/>
                  <a:pt x="2080" y="14307"/>
                  <a:pt x="2253" y="13801"/>
                </a:cubicBezTo>
                <a:cubicBezTo>
                  <a:pt x="2428" y="13296"/>
                  <a:pt x="2022" y="13027"/>
                  <a:pt x="2108" y="12467"/>
                </a:cubicBezTo>
                <a:cubicBezTo>
                  <a:pt x="2196" y="11908"/>
                  <a:pt x="2428" y="11973"/>
                  <a:pt x="1993" y="11478"/>
                </a:cubicBezTo>
                <a:cubicBezTo>
                  <a:pt x="1557" y="10983"/>
                  <a:pt x="1354" y="10897"/>
                  <a:pt x="1499" y="10402"/>
                </a:cubicBezTo>
                <a:cubicBezTo>
                  <a:pt x="1644" y="9907"/>
                  <a:pt x="1789" y="9768"/>
                  <a:pt x="2108" y="9509"/>
                </a:cubicBezTo>
                <a:cubicBezTo>
                  <a:pt x="2428" y="9251"/>
                  <a:pt x="2573" y="9143"/>
                  <a:pt x="2602" y="9058"/>
                </a:cubicBezTo>
                <a:cubicBezTo>
                  <a:pt x="2631" y="8972"/>
                  <a:pt x="2573" y="9015"/>
                  <a:pt x="2311" y="8982"/>
                </a:cubicBezTo>
                <a:cubicBezTo>
                  <a:pt x="2050" y="8950"/>
                  <a:pt x="2080" y="8972"/>
                  <a:pt x="2253" y="8821"/>
                </a:cubicBezTo>
                <a:cubicBezTo>
                  <a:pt x="2428" y="8670"/>
                  <a:pt x="2428" y="8616"/>
                  <a:pt x="2370" y="8584"/>
                </a:cubicBezTo>
                <a:cubicBezTo>
                  <a:pt x="2311" y="8552"/>
                  <a:pt x="1121" y="8649"/>
                  <a:pt x="1063" y="8477"/>
                </a:cubicBezTo>
                <a:cubicBezTo>
                  <a:pt x="1005" y="8304"/>
                  <a:pt x="832" y="6207"/>
                  <a:pt x="889" y="5744"/>
                </a:cubicBezTo>
                <a:cubicBezTo>
                  <a:pt x="947" y="5282"/>
                  <a:pt x="947" y="5303"/>
                  <a:pt x="715" y="4959"/>
                </a:cubicBezTo>
                <a:cubicBezTo>
                  <a:pt x="482" y="4615"/>
                  <a:pt x="366" y="4776"/>
                  <a:pt x="947" y="4508"/>
                </a:cubicBezTo>
                <a:cubicBezTo>
                  <a:pt x="1528" y="4239"/>
                  <a:pt x="482" y="4281"/>
                  <a:pt x="1905" y="3873"/>
                </a:cubicBezTo>
                <a:cubicBezTo>
                  <a:pt x="3328" y="3464"/>
                  <a:pt x="2921" y="3400"/>
                  <a:pt x="3821" y="3292"/>
                </a:cubicBezTo>
                <a:cubicBezTo>
                  <a:pt x="4721" y="3184"/>
                  <a:pt x="4257" y="3260"/>
                  <a:pt x="4343" y="3142"/>
                </a:cubicBezTo>
                <a:cubicBezTo>
                  <a:pt x="4432" y="3023"/>
                  <a:pt x="4576" y="2819"/>
                  <a:pt x="4432" y="2743"/>
                </a:cubicBezTo>
                <a:lnTo>
                  <a:pt x="4808" y="2711"/>
                </a:lnTo>
              </a:path>
            </a:pathLst>
          </a:custGeom>
          <a:ln/>
        </p:spPr>
        <p:style>
          <a:lnRef idx="1">
            <a:schemeClr val="accent2"/>
          </a:lnRef>
          <a:fillRef idx="2">
            <a:schemeClr val="accent2"/>
          </a:fillRef>
          <a:effectRef idx="1">
            <a:schemeClr val="accent2"/>
          </a:effectRef>
          <a:fontRef idx="minor">
            <a:schemeClr val="dk1"/>
          </a:fontRef>
        </p:style>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defRPr>
            </a:pPr>
            <a:endParaRPr sz="1500"/>
          </a:p>
        </p:txBody>
      </p:sp>
      <p:pic>
        <p:nvPicPr>
          <p:cNvPr id="7" name="Imagem 6" descr="Uma imagem contendo Texto&#10;&#10;Descrição gerada automaticamente">
            <a:extLst>
              <a:ext uri="{FF2B5EF4-FFF2-40B4-BE49-F238E27FC236}">
                <a16:creationId xmlns:a16="http://schemas.microsoft.com/office/drawing/2014/main" id="{AD47359F-43C9-6A41-1B39-2D6E4C2287BA}"/>
              </a:ext>
            </a:extLst>
          </p:cNvPr>
          <p:cNvPicPr>
            <a:picLocks noChangeAspect="1"/>
          </p:cNvPicPr>
          <p:nvPr/>
        </p:nvPicPr>
        <p:blipFill>
          <a:blip r:embed="rId2"/>
          <a:stretch>
            <a:fillRect/>
          </a:stretch>
        </p:blipFill>
        <p:spPr>
          <a:xfrm>
            <a:off x="9916886" y="88231"/>
            <a:ext cx="1934285" cy="551218"/>
          </a:xfrm>
          <a:prstGeom prst="rect">
            <a:avLst/>
          </a:prstGeom>
        </p:spPr>
      </p:pic>
    </p:spTree>
    <p:extLst>
      <p:ext uri="{BB962C8B-B14F-4D97-AF65-F5344CB8AC3E}">
        <p14:creationId xmlns:p14="http://schemas.microsoft.com/office/powerpoint/2010/main" val="168444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C148A32-6F92-4531-124D-684DF4148DD1}"/>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kumimoji="1" lang="en-US" altLang="zh-CN" sz="2400" b="1" dirty="0">
                <a:solidFill>
                  <a:schemeClr val="bg2">
                    <a:lumMod val="25000"/>
                  </a:schemeClr>
                </a:solidFill>
                <a:ea typeface="华文圆体 Regular" panose="020F0502040101010101" pitchFamily="34" charset="-122"/>
                <a:cs typeface="Yuanti SC" charset="-122"/>
              </a:rPr>
              <a:t>Modalidades de SESMT</a:t>
            </a:r>
          </a:p>
        </p:txBody>
      </p:sp>
      <p:sp>
        <p:nvSpPr>
          <p:cNvPr id="3" name="Retângulo 2">
            <a:extLst>
              <a:ext uri="{FF2B5EF4-FFF2-40B4-BE49-F238E27FC236}">
                <a16:creationId xmlns:a16="http://schemas.microsoft.com/office/drawing/2014/main" id="{19E7D1EB-8D23-E64E-AE1A-20331B558842}"/>
              </a:ext>
            </a:extLst>
          </p:cNvPr>
          <p:cNvSpPr/>
          <p:nvPr/>
        </p:nvSpPr>
        <p:spPr>
          <a:xfrm>
            <a:off x="0" y="2763324"/>
            <a:ext cx="10845800" cy="724943"/>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文本框 1">
            <a:extLst>
              <a:ext uri="{FF2B5EF4-FFF2-40B4-BE49-F238E27FC236}">
                <a16:creationId xmlns:a16="http://schemas.microsoft.com/office/drawing/2014/main" id="{B4110855-6DC0-486A-EBF5-54BC3E9059E6}"/>
              </a:ext>
            </a:extLst>
          </p:cNvPr>
          <p:cNvSpPr txBox="1"/>
          <p:nvPr/>
        </p:nvSpPr>
        <p:spPr>
          <a:xfrm>
            <a:off x="4666382" y="1078247"/>
            <a:ext cx="6881813" cy="446705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nSpc>
                <a:spcPct val="150000"/>
              </a:lnSpc>
            </a:pPr>
            <a:r>
              <a:rPr kumimoji="1" lang="pt-BR" altLang="zh-CN"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mj-lt"/>
                <a:ea typeface="华文圆体 Regular" panose="020F0502040101010101" pitchFamily="34" charset="-122"/>
                <a:cs typeface="Yuanti SC" charset="-122"/>
              </a:rPr>
              <a:t>Quando a empresa deve constituir SESMT estadual? </a:t>
            </a:r>
          </a:p>
          <a:p>
            <a:pPr>
              <a:lnSpc>
                <a:spcPct val="150000"/>
              </a:lnSpc>
            </a:pPr>
            <a:endParaRPr kumimoji="1" lang="pt-BR" altLang="zh-CN"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mj-lt"/>
              <a:ea typeface="华文圆体 Regular" panose="020F0502040101010101" pitchFamily="34" charset="-122"/>
              <a:cs typeface="Yuanti SC" charset="-122"/>
            </a:endParaRPr>
          </a:p>
          <a:p>
            <a:pPr>
              <a:lnSpc>
                <a:spcPct val="150000"/>
              </a:lnSpc>
            </a:pPr>
            <a:r>
              <a:rPr kumimoji="1" lang="pt-BR" altLang="zh-CN"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mj-lt"/>
                <a:ea typeface="华文圆体 Regular" panose="020F0502040101010101" pitchFamily="34" charset="-122"/>
                <a:cs typeface="Yuanti SC" charset="-122"/>
              </a:rPr>
              <a:t>A organização deve constituir SESMT estadual quando o somatório de trabalhadores de todos os estabelecimentos da mesma unidade da federação alcance os limites previstos no Anexo II, desde que nenhum estabelecimento individualmente se enquadre.</a:t>
            </a:r>
          </a:p>
        </p:txBody>
      </p:sp>
      <p:pic>
        <p:nvPicPr>
          <p:cNvPr id="10" name="Imagem 9" descr="Uma imagem contendo Texto&#10;&#10;Descrição gerada automaticamente">
            <a:extLst>
              <a:ext uri="{FF2B5EF4-FFF2-40B4-BE49-F238E27FC236}">
                <a16:creationId xmlns:a16="http://schemas.microsoft.com/office/drawing/2014/main" id="{A31DDF90-81B0-DB5B-7679-3C10E5828094}"/>
              </a:ext>
            </a:extLst>
          </p:cNvPr>
          <p:cNvPicPr>
            <a:picLocks noChangeAspect="1"/>
          </p:cNvPicPr>
          <p:nvPr/>
        </p:nvPicPr>
        <p:blipFill>
          <a:blip r:embed="rId2"/>
          <a:stretch>
            <a:fillRect/>
          </a:stretch>
        </p:blipFill>
        <p:spPr>
          <a:xfrm>
            <a:off x="9916886" y="88231"/>
            <a:ext cx="1934285" cy="551218"/>
          </a:xfrm>
          <a:prstGeom prst="rect">
            <a:avLst/>
          </a:prstGeom>
        </p:spPr>
      </p:pic>
      <p:pic>
        <p:nvPicPr>
          <p:cNvPr id="46082" name="Picture 2" descr="Trabalho em Altura: Nova EPI a solução ideal - Nova EPI">
            <a:extLst>
              <a:ext uri="{FF2B5EF4-FFF2-40B4-BE49-F238E27FC236}">
                <a16:creationId xmlns:a16="http://schemas.microsoft.com/office/drawing/2014/main" id="{27649B2B-D818-BD88-316E-BCC2A9467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0" y="1078247"/>
            <a:ext cx="4740768" cy="5761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57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9B181424-9026-D140-B7FD-44A8783C7E9A}"/>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ln w="6600">
                  <a:solidFill>
                    <a:schemeClr val="accent2"/>
                  </a:solidFill>
                  <a:prstDash val="solid"/>
                </a:ln>
                <a:solidFill>
                  <a:srgbClr val="FFFFFF"/>
                </a:solidFill>
                <a:effectLst>
                  <a:outerShdw dist="38100" dir="2700000" algn="tl" rotWithShape="0">
                    <a:schemeClr val="accent2"/>
                  </a:outerShdw>
                </a:effectLst>
                <a:ea typeface="华文圆体 Regular" panose="020F0502040101010101" pitchFamily="34" charset="-122"/>
                <a:cs typeface="Yuanti SC" charset="-122"/>
              </a:rPr>
              <a:t>Modalidades de SESMT</a:t>
            </a:r>
          </a:p>
        </p:txBody>
      </p:sp>
      <p:sp>
        <p:nvSpPr>
          <p:cNvPr id="3" name="Shape 481">
            <a:extLst>
              <a:ext uri="{FF2B5EF4-FFF2-40B4-BE49-F238E27FC236}">
                <a16:creationId xmlns:a16="http://schemas.microsoft.com/office/drawing/2014/main" id="{02E7B381-C4CB-0D19-4BCB-2F1CEBC176B8}"/>
              </a:ext>
            </a:extLst>
          </p:cNvPr>
          <p:cNvSpPr/>
          <p:nvPr/>
        </p:nvSpPr>
        <p:spPr>
          <a:xfrm rot="592588">
            <a:off x="-2128949" y="870309"/>
            <a:ext cx="8183994" cy="51173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00" y="12000"/>
                  <a:pt x="8475" y="5700"/>
                  <a:pt x="18225" y="2700"/>
                </a:cubicBezTo>
                <a:lnTo>
                  <a:pt x="18035" y="0"/>
                </a:lnTo>
                <a:lnTo>
                  <a:pt x="21600" y="4320"/>
                </a:lnTo>
                <a:lnTo>
                  <a:pt x="18795" y="10800"/>
                </a:lnTo>
                <a:lnTo>
                  <a:pt x="18605" y="8100"/>
                </a:lnTo>
                <a:cubicBezTo>
                  <a:pt x="9802" y="9300"/>
                  <a:pt x="3600" y="13800"/>
                  <a:pt x="0" y="21600"/>
                </a:cubicBezTo>
                <a:close/>
              </a:path>
            </a:pathLst>
          </a:custGeom>
          <a:ln/>
        </p:spPr>
        <p:style>
          <a:lnRef idx="3">
            <a:schemeClr val="lt1"/>
          </a:lnRef>
          <a:fillRef idx="1">
            <a:schemeClr val="accent2"/>
          </a:fillRef>
          <a:effectRef idx="1">
            <a:schemeClr val="accent2"/>
          </a:effectRef>
          <a:fontRef idx="minor">
            <a:schemeClr val="lt1"/>
          </a:fontRef>
        </p:style>
        <p:txBody>
          <a:bodyPr lIns="0" tIns="0" rIns="0" bIns="0"/>
          <a:lstStyle/>
          <a:p>
            <a:pPr defTabSz="228600">
              <a:defRPr sz="1200">
                <a:latin typeface="Helvetica"/>
                <a:ea typeface="Helvetica"/>
                <a:cs typeface="Helvetica"/>
                <a:sym typeface="Helvetica"/>
              </a:defRPr>
            </a:pPr>
            <a:endParaRPr sz="600"/>
          </a:p>
        </p:txBody>
      </p:sp>
      <p:sp>
        <p:nvSpPr>
          <p:cNvPr id="6" name="Shape 484">
            <a:extLst>
              <a:ext uri="{FF2B5EF4-FFF2-40B4-BE49-F238E27FC236}">
                <a16:creationId xmlns:a16="http://schemas.microsoft.com/office/drawing/2014/main" id="{A12F2BDB-FA08-AF89-7BEC-E8960B049FB8}"/>
              </a:ext>
            </a:extLst>
          </p:cNvPr>
          <p:cNvSpPr/>
          <p:nvPr/>
        </p:nvSpPr>
        <p:spPr>
          <a:xfrm rot="592588">
            <a:off x="1768246" y="1831883"/>
            <a:ext cx="1929274" cy="19377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4BC9D0"/>
          </a:solidFill>
          <a:ln w="25400">
            <a:solidFill>
              <a:srgbClr val="000000">
                <a:alpha val="0"/>
              </a:srgbClr>
            </a:solidFill>
            <a:miter lim="400000"/>
          </a:ln>
        </p:spPr>
        <p:txBody>
          <a:bodyPr lIns="0" tIns="0" rIns="0" bIns="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12" name="文本框 1">
            <a:extLst>
              <a:ext uri="{FF2B5EF4-FFF2-40B4-BE49-F238E27FC236}">
                <a16:creationId xmlns:a16="http://schemas.microsoft.com/office/drawing/2014/main" id="{4050FDEB-7C01-4FC8-A928-055B742A282F}"/>
              </a:ext>
            </a:extLst>
          </p:cNvPr>
          <p:cNvSpPr txBox="1"/>
          <p:nvPr/>
        </p:nvSpPr>
        <p:spPr>
          <a:xfrm>
            <a:off x="6563545" y="1955181"/>
            <a:ext cx="4753838" cy="3359061"/>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nSpc>
                <a:spcPct val="150000"/>
              </a:lnSpc>
            </a:pPr>
            <a:r>
              <a:rPr kumimoji="1" lang="pt-BR" altLang="zh-CN" sz="2400" b="1" dirty="0">
                <a:solidFill>
                  <a:schemeClr val="bg2">
                    <a:lumMod val="25000"/>
                  </a:schemeClr>
                </a:solidFill>
                <a:latin typeface="+mj-lt"/>
                <a:ea typeface="华文圆体 Regular" panose="020F0502040101010101" pitchFamily="34" charset="-122"/>
                <a:cs typeface="Yuanti SC" charset="-122"/>
              </a:rPr>
              <a:t>Essa inovação das modalidades fará com que muitas organizações precisem estabelecer o SESMT, principalmente aquelas que tem muitos estabelecimentos com número de funcionários reduzido.</a:t>
            </a:r>
            <a:endParaRPr kumimoji="1" lang="zh-CN" altLang="en-US" sz="2400" b="1" dirty="0">
              <a:solidFill>
                <a:schemeClr val="bg2">
                  <a:lumMod val="25000"/>
                </a:schemeClr>
              </a:solidFill>
              <a:latin typeface="+mj-lt"/>
              <a:ea typeface="华文圆体 Regular" panose="020F0502040101010101" pitchFamily="34" charset="-122"/>
              <a:cs typeface="Yuanti SC" charset="-122"/>
            </a:endParaRPr>
          </a:p>
        </p:txBody>
      </p:sp>
      <p:pic>
        <p:nvPicPr>
          <p:cNvPr id="14" name="Picture 2" descr="Gestão de SST (Saúde e Segurança no Trabalho) - Ergominas">
            <a:extLst>
              <a:ext uri="{FF2B5EF4-FFF2-40B4-BE49-F238E27FC236}">
                <a16:creationId xmlns:a16="http://schemas.microsoft.com/office/drawing/2014/main" id="{BC5A5BE1-16A3-225B-1134-1D89901269F2}"/>
              </a:ext>
            </a:extLst>
          </p:cNvPr>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2342037" y="2409904"/>
            <a:ext cx="781692" cy="78169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descr="Uma imagem contendo Texto&#10;&#10;Descrição gerada automaticamente">
            <a:extLst>
              <a:ext uri="{FF2B5EF4-FFF2-40B4-BE49-F238E27FC236}">
                <a16:creationId xmlns:a16="http://schemas.microsoft.com/office/drawing/2014/main" id="{FB3B40D1-1DB1-8458-7630-A0F4CE3FBFC6}"/>
              </a:ext>
            </a:extLst>
          </p:cNvPr>
          <p:cNvPicPr>
            <a:picLocks noChangeAspect="1"/>
          </p:cNvPicPr>
          <p:nvPr/>
        </p:nvPicPr>
        <p:blipFill>
          <a:blip r:embed="rId3"/>
          <a:stretch>
            <a:fillRect/>
          </a:stretch>
        </p:blipFill>
        <p:spPr>
          <a:xfrm>
            <a:off x="9916886" y="88231"/>
            <a:ext cx="1934285" cy="551218"/>
          </a:xfrm>
          <a:prstGeom prst="rect">
            <a:avLst/>
          </a:prstGeom>
        </p:spPr>
      </p:pic>
    </p:spTree>
    <p:extLst>
      <p:ext uri="{BB962C8B-B14F-4D97-AF65-F5344CB8AC3E}">
        <p14:creationId xmlns:p14="http://schemas.microsoft.com/office/powerpoint/2010/main" val="399847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285AF70-643A-E54A-58AA-AB3887F3BC03}"/>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2" name="文本框 1"/>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Introdução</a:t>
            </a:r>
            <a:endParaRPr kumimoji="1" lang="zh-CN" altLang="en-US" sz="2400" b="1" dirty="0">
              <a:solidFill>
                <a:schemeClr val="bg1"/>
              </a:solidFill>
              <a:ea typeface="华文圆体 Regular" panose="020F0502040101010101" pitchFamily="34" charset="-122"/>
              <a:cs typeface="Yuanti SC" charset="-122"/>
            </a:endParaRPr>
          </a:p>
        </p:txBody>
      </p:sp>
      <p:sp>
        <p:nvSpPr>
          <p:cNvPr id="5" name="Freeform 1">
            <a:extLst>
              <a:ext uri="{FF2B5EF4-FFF2-40B4-BE49-F238E27FC236}">
                <a16:creationId xmlns:a16="http://schemas.microsoft.com/office/drawing/2014/main" id="{D49CC7DD-133A-9B53-7529-8F6CCEB1829B}"/>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24" name="Group 48">
            <a:extLst>
              <a:ext uri="{FF2B5EF4-FFF2-40B4-BE49-F238E27FC236}">
                <a16:creationId xmlns:a16="http://schemas.microsoft.com/office/drawing/2014/main" id="{183398E6-7388-CCFB-A12C-64E7DBDBCB6B}"/>
              </a:ext>
            </a:extLst>
          </p:cNvPr>
          <p:cNvGrpSpPr/>
          <p:nvPr/>
        </p:nvGrpSpPr>
        <p:grpSpPr>
          <a:xfrm>
            <a:off x="3251200" y="3124201"/>
            <a:ext cx="2436152" cy="1600203"/>
            <a:chOff x="2357178" y="3124199"/>
            <a:chExt cx="2443419" cy="1600202"/>
          </a:xfrm>
        </p:grpSpPr>
        <p:cxnSp>
          <p:nvCxnSpPr>
            <p:cNvPr id="25" name="AutoShape 8">
              <a:extLst>
                <a:ext uri="{FF2B5EF4-FFF2-40B4-BE49-F238E27FC236}">
                  <a16:creationId xmlns:a16="http://schemas.microsoft.com/office/drawing/2014/main" id="{0D3442F0-E4A2-B43B-DB59-8ECCF4D3DC32}"/>
                </a:ext>
              </a:extLst>
            </p:cNvPr>
            <p:cNvCxnSpPr>
              <a:cxnSpLocks noChangeShapeType="1"/>
              <a:endCxn id="25" idx="1"/>
            </p:cNvCxnSpPr>
            <p:nvPr/>
          </p:nvCxnSpPr>
          <p:spPr bwMode="auto">
            <a:xfrm>
              <a:off x="2357178" y="3124199"/>
              <a:ext cx="2333198" cy="1489981"/>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26" name="Oval 15">
              <a:extLst>
                <a:ext uri="{FF2B5EF4-FFF2-40B4-BE49-F238E27FC236}">
                  <a16:creationId xmlns:a16="http://schemas.microsoft.com/office/drawing/2014/main" id="{2B49A3AD-D711-C4E9-930D-4E0C698EA8FC}"/>
                </a:ext>
              </a:extLst>
            </p:cNvPr>
            <p:cNvSpPr>
              <a:spLocks noChangeArrowheads="1"/>
            </p:cNvSpPr>
            <p:nvPr/>
          </p:nvSpPr>
          <p:spPr bwMode="auto">
            <a:xfrm>
              <a:off x="4671466" y="4595269"/>
              <a:ext cx="129131" cy="129132"/>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4">
            <a:extLst>
              <a:ext uri="{FF2B5EF4-FFF2-40B4-BE49-F238E27FC236}">
                <a16:creationId xmlns:a16="http://schemas.microsoft.com/office/drawing/2014/main" id="{F707D17F-E3DE-FD22-FF27-9E1F30091D7F}"/>
              </a:ext>
            </a:extLst>
          </p:cNvPr>
          <p:cNvPicPr/>
          <p:nvPr/>
        </p:nvPicPr>
        <p:blipFill rotWithShape="1">
          <a:blip r:embed="rId2"/>
          <a:srcRect b="10193"/>
          <a:stretch/>
        </p:blipFill>
        <p:spPr bwMode="auto">
          <a:xfrm>
            <a:off x="-19553" y="1143001"/>
            <a:ext cx="3575553" cy="5715000"/>
          </a:xfrm>
          <a:prstGeom prst="rect">
            <a:avLst/>
          </a:prstGeom>
          <a:noFill/>
          <a:ln w="9525">
            <a:noFill/>
            <a:miter lim="800000"/>
            <a:headEnd/>
            <a:tailEnd/>
          </a:ln>
        </p:spPr>
      </p:pic>
      <p:sp>
        <p:nvSpPr>
          <p:cNvPr id="31" name="矩形 42">
            <a:extLst>
              <a:ext uri="{FF2B5EF4-FFF2-40B4-BE49-F238E27FC236}">
                <a16:creationId xmlns:a16="http://schemas.microsoft.com/office/drawing/2014/main" id="{F8D30904-705A-BE36-3868-260EBE34B6B2}"/>
              </a:ext>
            </a:extLst>
          </p:cNvPr>
          <p:cNvSpPr/>
          <p:nvPr/>
        </p:nvSpPr>
        <p:spPr>
          <a:xfrm>
            <a:off x="897794" y="1979440"/>
            <a:ext cx="2326259" cy="1289905"/>
          </a:xfrm>
          <a:prstGeom prst="rect">
            <a:avLst/>
          </a:prstGeom>
        </p:spPr>
        <p:txBody>
          <a:bodyPr wrap="square">
            <a:spAutoFit/>
          </a:bodyPr>
          <a:lstStyle/>
          <a:p>
            <a:pPr algn="ctr">
              <a:lnSpc>
                <a:spcPct val="110000"/>
              </a:lnSpc>
            </a:pPr>
            <a:r>
              <a:rPr kumimoji="1" lang="pt-BR" altLang="zh-CN" b="1" dirty="0">
                <a:solidFill>
                  <a:srgbClr val="131E54"/>
                </a:solidFill>
                <a:latin typeface="微软雅黑"/>
                <a:ea typeface="微软雅黑"/>
                <a:cs typeface="微软雅黑"/>
              </a:rPr>
              <a:t>A atuação do SESMT abrange diversas áreas, incluindo </a:t>
            </a:r>
            <a:endParaRPr kumimoji="1" lang="zh-CN" altLang="en-US" b="1" dirty="0">
              <a:solidFill>
                <a:srgbClr val="131E54"/>
              </a:solidFill>
              <a:latin typeface="微软雅黑"/>
              <a:ea typeface="微软雅黑"/>
              <a:cs typeface="微软雅黑"/>
            </a:endParaRPr>
          </a:p>
        </p:txBody>
      </p:sp>
      <p:sp>
        <p:nvSpPr>
          <p:cNvPr id="34" name="文本框 1">
            <a:extLst>
              <a:ext uri="{FF2B5EF4-FFF2-40B4-BE49-F238E27FC236}">
                <a16:creationId xmlns:a16="http://schemas.microsoft.com/office/drawing/2014/main" id="{C608D9D7-BBC3-3FA4-B133-082C8838067F}"/>
              </a:ext>
            </a:extLst>
          </p:cNvPr>
          <p:cNvSpPr txBox="1"/>
          <p:nvPr/>
        </p:nvSpPr>
        <p:spPr>
          <a:xfrm>
            <a:off x="5822115" y="4319834"/>
            <a:ext cx="4676073" cy="589072"/>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Técnicas de Higiene Ocupacional</a:t>
            </a:r>
            <a:endParaRPr kumimoji="1" lang="zh-CN" altLang="en-US" sz="2400" b="1" dirty="0">
              <a:solidFill>
                <a:schemeClr val="bg1"/>
              </a:solidFill>
              <a:latin typeface="+mj-lt"/>
              <a:ea typeface="华文圆体 Regular" panose="020F0502040101010101" pitchFamily="34" charset="-122"/>
              <a:cs typeface="Yuanti SC" charset="-122"/>
            </a:endParaRPr>
          </a:p>
        </p:txBody>
      </p:sp>
      <p:pic>
        <p:nvPicPr>
          <p:cNvPr id="4098" name="Picture 2" descr="Higiene Ocupacional – Grupo Gestor Vida">
            <a:extLst>
              <a:ext uri="{FF2B5EF4-FFF2-40B4-BE49-F238E27FC236}">
                <a16:creationId xmlns:a16="http://schemas.microsoft.com/office/drawing/2014/main" id="{1593697E-7CB1-9159-14B5-32ABB12B5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253" y="1223665"/>
            <a:ext cx="3089748" cy="3089748"/>
          </a:xfrm>
          <a:prstGeom prst="roundRect">
            <a:avLst>
              <a:gd name="adj" fmla="val 10678"/>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Imagem 6" descr="Uma imagem contendo Texto&#10;&#10;Descrição gerada automaticamente">
            <a:extLst>
              <a:ext uri="{FF2B5EF4-FFF2-40B4-BE49-F238E27FC236}">
                <a16:creationId xmlns:a16="http://schemas.microsoft.com/office/drawing/2014/main" id="{239D4AB1-9E11-1427-56B3-A1A98831776C}"/>
              </a:ext>
            </a:extLst>
          </p:cNvPr>
          <p:cNvPicPr>
            <a:picLocks noChangeAspect="1"/>
          </p:cNvPicPr>
          <p:nvPr/>
        </p:nvPicPr>
        <p:blipFill>
          <a:blip r:embed="rId4"/>
          <a:stretch>
            <a:fillRect/>
          </a:stretch>
        </p:blipFill>
        <p:spPr>
          <a:xfrm>
            <a:off x="9883605" y="60021"/>
            <a:ext cx="1957221" cy="557754"/>
          </a:xfrm>
          <a:prstGeom prst="rect">
            <a:avLst/>
          </a:prstGeom>
        </p:spPr>
      </p:pic>
    </p:spTree>
    <p:extLst>
      <p:ext uri="{BB962C8B-B14F-4D97-AF65-F5344CB8AC3E}">
        <p14:creationId xmlns:p14="http://schemas.microsoft.com/office/powerpoint/2010/main" val="147464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500" tmFilter="0, 0; .2, .5; .8, .5; 1, 0"/>
                                        <p:tgtEl>
                                          <p:spTgt spid="3"/>
                                        </p:tgtEl>
                                      </p:cBhvr>
                                    </p:animEffect>
                                    <p:animScale>
                                      <p:cBhvr>
                                        <p:cTn id="2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1BFDC40C-B733-A48A-008A-E76CBE732782}"/>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Modalidades de SESMT</a:t>
            </a:r>
          </a:p>
        </p:txBody>
      </p:sp>
      <p:grpSp>
        <p:nvGrpSpPr>
          <p:cNvPr id="3" name="Agrupar 2">
            <a:extLst>
              <a:ext uri="{FF2B5EF4-FFF2-40B4-BE49-F238E27FC236}">
                <a16:creationId xmlns:a16="http://schemas.microsoft.com/office/drawing/2014/main" id="{F50791DC-83A8-DE8A-49A5-5FEF69E93C10}"/>
              </a:ext>
            </a:extLst>
          </p:cNvPr>
          <p:cNvGrpSpPr/>
          <p:nvPr/>
        </p:nvGrpSpPr>
        <p:grpSpPr>
          <a:xfrm>
            <a:off x="8295721" y="4521199"/>
            <a:ext cx="3595574" cy="2335155"/>
            <a:chOff x="2941813" y="2980119"/>
            <a:chExt cx="5391064" cy="3876235"/>
          </a:xfrm>
        </p:grpSpPr>
        <p:sp>
          <p:nvSpPr>
            <p:cNvPr id="5" name="Freeform: Shape 65">
              <a:extLst>
                <a:ext uri="{FF2B5EF4-FFF2-40B4-BE49-F238E27FC236}">
                  <a16:creationId xmlns:a16="http://schemas.microsoft.com/office/drawing/2014/main" id="{CB9819AB-5493-994A-0000-AD7B96DBCA0B}"/>
                </a:ext>
              </a:extLst>
            </p:cNvPr>
            <p:cNvSpPr>
              <a:spLocks noChangeAspect="1"/>
            </p:cNvSpPr>
            <p:nvPr/>
          </p:nvSpPr>
          <p:spPr>
            <a:xfrm rot="21005696">
              <a:off x="7824613" y="5615183"/>
              <a:ext cx="508264" cy="809479"/>
            </a:xfrm>
            <a:custGeom>
              <a:avLst/>
              <a:gdLst>
                <a:gd name="connsiteX0" fmla="*/ 535055 w 1065905"/>
                <a:gd name="connsiteY0" fmla="*/ 156808 h 1697595"/>
                <a:gd name="connsiteX1" fmla="*/ 623457 w 1065905"/>
                <a:gd name="connsiteY1" fmla="*/ 310223 h 1697595"/>
                <a:gd name="connsiteX2" fmla="*/ 535055 w 1065905"/>
                <a:gd name="connsiteY2" fmla="*/ 463638 h 1697595"/>
                <a:gd name="connsiteX3" fmla="*/ 446652 w 1065905"/>
                <a:gd name="connsiteY3" fmla="*/ 310223 h 1697595"/>
                <a:gd name="connsiteX4" fmla="*/ 535055 w 1065905"/>
                <a:gd name="connsiteY4" fmla="*/ 156808 h 1697595"/>
                <a:gd name="connsiteX5" fmla="*/ 411386 w 1065905"/>
                <a:gd name="connsiteY5" fmla="*/ 0 h 1697595"/>
                <a:gd name="connsiteX6" fmla="*/ 411386 w 1065905"/>
                <a:gd name="connsiteY6" fmla="*/ 615052 h 1697595"/>
                <a:gd name="connsiteX7" fmla="*/ 488157 w 1065905"/>
                <a:gd name="connsiteY7" fmla="*/ 716376 h 1697595"/>
                <a:gd name="connsiteX8" fmla="*/ 488157 w 1065905"/>
                <a:gd name="connsiteY8" fmla="*/ 931518 h 1697595"/>
                <a:gd name="connsiteX9" fmla="*/ 534818 w 1065905"/>
                <a:gd name="connsiteY9" fmla="*/ 978179 h 1697595"/>
                <a:gd name="connsiteX10" fmla="*/ 581479 w 1065905"/>
                <a:gd name="connsiteY10" fmla="*/ 931518 h 1697595"/>
                <a:gd name="connsiteX11" fmla="*/ 581479 w 1065905"/>
                <a:gd name="connsiteY11" fmla="*/ 716523 h 1697595"/>
                <a:gd name="connsiteX12" fmla="*/ 658724 w 1065905"/>
                <a:gd name="connsiteY12" fmla="*/ 615052 h 1697595"/>
                <a:gd name="connsiteX13" fmla="*/ 658724 w 1065905"/>
                <a:gd name="connsiteY13" fmla="*/ 641 h 1697595"/>
                <a:gd name="connsiteX14" fmla="*/ 1065904 w 1065905"/>
                <a:gd name="connsiteY14" fmla="*/ 465924 h 1697595"/>
                <a:gd name="connsiteX15" fmla="*/ 1065904 w 1065905"/>
                <a:gd name="connsiteY15" fmla="*/ 760441 h 1697595"/>
                <a:gd name="connsiteX16" fmla="*/ 1065905 w 1065905"/>
                <a:gd name="connsiteY16" fmla="*/ 760441 h 1697595"/>
                <a:gd name="connsiteX17" fmla="*/ 1065905 w 1065905"/>
                <a:gd name="connsiteY17" fmla="*/ 1229018 h 1697595"/>
                <a:gd name="connsiteX18" fmla="*/ 597327 w 1065905"/>
                <a:gd name="connsiteY18" fmla="*/ 1697595 h 1697595"/>
                <a:gd name="connsiteX19" fmla="*/ 468579 w 1065905"/>
                <a:gd name="connsiteY19" fmla="*/ 1697595 h 1697595"/>
                <a:gd name="connsiteX20" fmla="*/ 1 w 1065905"/>
                <a:gd name="connsiteY20" fmla="*/ 1229018 h 1697595"/>
                <a:gd name="connsiteX21" fmla="*/ 1 w 1065905"/>
                <a:gd name="connsiteY21" fmla="*/ 767827 h 1697595"/>
                <a:gd name="connsiteX22" fmla="*/ 0 w 1065905"/>
                <a:gd name="connsiteY22" fmla="*/ 767827 h 1697595"/>
                <a:gd name="connsiteX23" fmla="*/ 0 w 1065905"/>
                <a:gd name="connsiteY23" fmla="*/ 465924 h 1697595"/>
                <a:gd name="connsiteX24" fmla="*/ 411386 w 1065905"/>
                <a:gd name="connsiteY24" fmla="*/ 0 h 169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5905" h="1697595">
                  <a:moveTo>
                    <a:pt x="535055" y="156808"/>
                  </a:moveTo>
                  <a:cubicBezTo>
                    <a:pt x="583878" y="156808"/>
                    <a:pt x="623457" y="225494"/>
                    <a:pt x="623457" y="310223"/>
                  </a:cubicBezTo>
                  <a:cubicBezTo>
                    <a:pt x="623457" y="394952"/>
                    <a:pt x="583878" y="463638"/>
                    <a:pt x="535055" y="463638"/>
                  </a:cubicBezTo>
                  <a:cubicBezTo>
                    <a:pt x="486231" y="463638"/>
                    <a:pt x="446652" y="394952"/>
                    <a:pt x="446652" y="310223"/>
                  </a:cubicBezTo>
                  <a:cubicBezTo>
                    <a:pt x="446652" y="225494"/>
                    <a:pt x="486231" y="156808"/>
                    <a:pt x="535055" y="156808"/>
                  </a:cubicBezTo>
                  <a:close/>
                  <a:moveTo>
                    <a:pt x="411386" y="0"/>
                  </a:moveTo>
                  <a:lnTo>
                    <a:pt x="411386" y="615052"/>
                  </a:lnTo>
                  <a:cubicBezTo>
                    <a:pt x="411386" y="663385"/>
                    <a:pt x="443769" y="704154"/>
                    <a:pt x="488157" y="716376"/>
                  </a:cubicBezTo>
                  <a:cubicBezTo>
                    <a:pt x="488157" y="788090"/>
                    <a:pt x="488157" y="859804"/>
                    <a:pt x="488157" y="931518"/>
                  </a:cubicBezTo>
                  <a:cubicBezTo>
                    <a:pt x="488157" y="957288"/>
                    <a:pt x="509048" y="978179"/>
                    <a:pt x="534818" y="978179"/>
                  </a:cubicBezTo>
                  <a:cubicBezTo>
                    <a:pt x="560588" y="978179"/>
                    <a:pt x="581479" y="957288"/>
                    <a:pt x="581479" y="931518"/>
                  </a:cubicBezTo>
                  <a:lnTo>
                    <a:pt x="581479" y="716523"/>
                  </a:lnTo>
                  <a:cubicBezTo>
                    <a:pt x="626107" y="704448"/>
                    <a:pt x="658724" y="663559"/>
                    <a:pt x="658724" y="615052"/>
                  </a:cubicBezTo>
                  <a:lnTo>
                    <a:pt x="658724" y="641"/>
                  </a:lnTo>
                  <a:cubicBezTo>
                    <a:pt x="888628" y="30848"/>
                    <a:pt x="1065904" y="227684"/>
                    <a:pt x="1065904" y="465924"/>
                  </a:cubicBezTo>
                  <a:lnTo>
                    <a:pt x="1065904" y="760441"/>
                  </a:lnTo>
                  <a:lnTo>
                    <a:pt x="1065905" y="760441"/>
                  </a:lnTo>
                  <a:lnTo>
                    <a:pt x="1065905" y="1229018"/>
                  </a:lnTo>
                  <a:cubicBezTo>
                    <a:pt x="1065905" y="1487806"/>
                    <a:pt x="856115" y="1697595"/>
                    <a:pt x="597327" y="1697595"/>
                  </a:cubicBezTo>
                  <a:lnTo>
                    <a:pt x="468579" y="1697595"/>
                  </a:lnTo>
                  <a:cubicBezTo>
                    <a:pt x="209790" y="1697595"/>
                    <a:pt x="1" y="1487806"/>
                    <a:pt x="1" y="1229018"/>
                  </a:cubicBezTo>
                  <a:lnTo>
                    <a:pt x="1" y="767827"/>
                  </a:lnTo>
                  <a:lnTo>
                    <a:pt x="0" y="767827"/>
                  </a:lnTo>
                  <a:lnTo>
                    <a:pt x="0" y="465924"/>
                  </a:lnTo>
                  <a:cubicBezTo>
                    <a:pt x="0" y="226227"/>
                    <a:pt x="179451" y="28442"/>
                    <a:pt x="411386"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grpSp>
          <p:nvGrpSpPr>
            <p:cNvPr id="6" name="Graphic 10">
              <a:extLst>
                <a:ext uri="{FF2B5EF4-FFF2-40B4-BE49-F238E27FC236}">
                  <a16:creationId xmlns:a16="http://schemas.microsoft.com/office/drawing/2014/main" id="{09785567-C8B0-B4DF-F199-96B86929AA2F}"/>
                </a:ext>
              </a:extLst>
            </p:cNvPr>
            <p:cNvGrpSpPr/>
            <p:nvPr/>
          </p:nvGrpSpPr>
          <p:grpSpPr>
            <a:xfrm>
              <a:off x="2941813" y="2980119"/>
              <a:ext cx="1858687" cy="3146425"/>
              <a:chOff x="947897" y="1831704"/>
              <a:chExt cx="2670285" cy="4520317"/>
            </a:xfrm>
          </p:grpSpPr>
          <p:sp>
            <p:nvSpPr>
              <p:cNvPr id="22" name="Freeform: Shape 111">
                <a:extLst>
                  <a:ext uri="{FF2B5EF4-FFF2-40B4-BE49-F238E27FC236}">
                    <a16:creationId xmlns:a16="http://schemas.microsoft.com/office/drawing/2014/main" id="{8926AE97-93D2-9A0F-029A-8B66290EF50B}"/>
                  </a:ext>
                </a:extLst>
              </p:cNvPr>
              <p:cNvSpPr/>
              <p:nvPr/>
            </p:nvSpPr>
            <p:spPr>
              <a:xfrm>
                <a:off x="3129268" y="5540427"/>
                <a:ext cx="488914" cy="502556"/>
              </a:xfrm>
              <a:custGeom>
                <a:avLst/>
                <a:gdLst>
                  <a:gd name="connsiteX0" fmla="*/ 491422 w 488903"/>
                  <a:gd name="connsiteY0" fmla="*/ 222634 h 498489"/>
                  <a:gd name="connsiteX1" fmla="*/ 488546 w 488903"/>
                  <a:gd name="connsiteY1" fmla="*/ 246600 h 498489"/>
                  <a:gd name="connsiteX2" fmla="*/ 312157 w 488903"/>
                  <a:gd name="connsiteY2" fmla="*/ 483862 h 498489"/>
                  <a:gd name="connsiteX3" fmla="*/ 296819 w 488903"/>
                  <a:gd name="connsiteY3" fmla="*/ 488175 h 498489"/>
                  <a:gd name="connsiteX4" fmla="*/ 273812 w 488903"/>
                  <a:gd name="connsiteY4" fmla="*/ 496324 h 498489"/>
                  <a:gd name="connsiteX5" fmla="*/ 208625 w 488903"/>
                  <a:gd name="connsiteY5" fmla="*/ 495365 h 498489"/>
                  <a:gd name="connsiteX6" fmla="*/ 184180 w 488903"/>
                  <a:gd name="connsiteY6" fmla="*/ 502555 h 498489"/>
                  <a:gd name="connsiteX7" fmla="*/ 167883 w 488903"/>
                  <a:gd name="connsiteY7" fmla="*/ 480506 h 498489"/>
                  <a:gd name="connsiteX8" fmla="*/ 122 w 488903"/>
                  <a:gd name="connsiteY8" fmla="*/ 239410 h 498489"/>
                  <a:gd name="connsiteX9" fmla="*/ 205749 w 488903"/>
                  <a:gd name="connsiteY9" fmla="*/ 3586 h 498489"/>
                  <a:gd name="connsiteX10" fmla="*/ 487108 w 488903"/>
                  <a:gd name="connsiteY10" fmla="*/ 192437 h 498489"/>
                  <a:gd name="connsiteX11" fmla="*/ 490942 w 488903"/>
                  <a:gd name="connsiteY11" fmla="*/ 202023 h 498489"/>
                  <a:gd name="connsiteX12" fmla="*/ 491422 w 488903"/>
                  <a:gd name="connsiteY12" fmla="*/ 222634 h 498489"/>
                  <a:gd name="connsiteX0" fmla="*/ 491422 w 509389"/>
                  <a:gd name="connsiteY0" fmla="*/ 222634 h 502555"/>
                  <a:gd name="connsiteX1" fmla="*/ 488546 w 509389"/>
                  <a:gd name="connsiteY1" fmla="*/ 246600 h 502555"/>
                  <a:gd name="connsiteX2" fmla="*/ 312157 w 509389"/>
                  <a:gd name="connsiteY2" fmla="*/ 483862 h 502555"/>
                  <a:gd name="connsiteX3" fmla="*/ 296819 w 509389"/>
                  <a:gd name="connsiteY3" fmla="*/ 488175 h 502555"/>
                  <a:gd name="connsiteX4" fmla="*/ 273812 w 509389"/>
                  <a:gd name="connsiteY4" fmla="*/ 496324 h 502555"/>
                  <a:gd name="connsiteX5" fmla="*/ 208625 w 509389"/>
                  <a:gd name="connsiteY5" fmla="*/ 495365 h 502555"/>
                  <a:gd name="connsiteX6" fmla="*/ 184180 w 509389"/>
                  <a:gd name="connsiteY6" fmla="*/ 502555 h 502555"/>
                  <a:gd name="connsiteX7" fmla="*/ 167883 w 509389"/>
                  <a:gd name="connsiteY7" fmla="*/ 480506 h 502555"/>
                  <a:gd name="connsiteX8" fmla="*/ 122 w 509389"/>
                  <a:gd name="connsiteY8" fmla="*/ 239410 h 502555"/>
                  <a:gd name="connsiteX9" fmla="*/ 205749 w 509389"/>
                  <a:gd name="connsiteY9" fmla="*/ 3586 h 502555"/>
                  <a:gd name="connsiteX10" fmla="*/ 487108 w 509389"/>
                  <a:gd name="connsiteY10" fmla="*/ 192437 h 502555"/>
                  <a:gd name="connsiteX11" fmla="*/ 491422 w 509389"/>
                  <a:gd name="connsiteY11" fmla="*/ 222634 h 502555"/>
                  <a:gd name="connsiteX0" fmla="*/ 487108 w 516710"/>
                  <a:gd name="connsiteY0" fmla="*/ 192437 h 502555"/>
                  <a:gd name="connsiteX1" fmla="*/ 488546 w 516710"/>
                  <a:gd name="connsiteY1" fmla="*/ 246600 h 502555"/>
                  <a:gd name="connsiteX2" fmla="*/ 312157 w 516710"/>
                  <a:gd name="connsiteY2" fmla="*/ 483862 h 502555"/>
                  <a:gd name="connsiteX3" fmla="*/ 296819 w 516710"/>
                  <a:gd name="connsiteY3" fmla="*/ 488175 h 502555"/>
                  <a:gd name="connsiteX4" fmla="*/ 273812 w 516710"/>
                  <a:gd name="connsiteY4" fmla="*/ 496324 h 502555"/>
                  <a:gd name="connsiteX5" fmla="*/ 208625 w 516710"/>
                  <a:gd name="connsiteY5" fmla="*/ 495365 h 502555"/>
                  <a:gd name="connsiteX6" fmla="*/ 184180 w 516710"/>
                  <a:gd name="connsiteY6" fmla="*/ 502555 h 502555"/>
                  <a:gd name="connsiteX7" fmla="*/ 167883 w 516710"/>
                  <a:gd name="connsiteY7" fmla="*/ 480506 h 502555"/>
                  <a:gd name="connsiteX8" fmla="*/ 122 w 516710"/>
                  <a:gd name="connsiteY8" fmla="*/ 239410 h 502555"/>
                  <a:gd name="connsiteX9" fmla="*/ 205749 w 516710"/>
                  <a:gd name="connsiteY9" fmla="*/ 3586 h 502555"/>
                  <a:gd name="connsiteX10" fmla="*/ 487108 w 516710"/>
                  <a:gd name="connsiteY10" fmla="*/ 192437 h 502555"/>
                  <a:gd name="connsiteX0" fmla="*/ 487108 w 502324"/>
                  <a:gd name="connsiteY0" fmla="*/ 192437 h 502555"/>
                  <a:gd name="connsiteX1" fmla="*/ 488546 w 502324"/>
                  <a:gd name="connsiteY1" fmla="*/ 246600 h 502555"/>
                  <a:gd name="connsiteX2" fmla="*/ 312157 w 502324"/>
                  <a:gd name="connsiteY2" fmla="*/ 483862 h 502555"/>
                  <a:gd name="connsiteX3" fmla="*/ 296819 w 502324"/>
                  <a:gd name="connsiteY3" fmla="*/ 488175 h 502555"/>
                  <a:gd name="connsiteX4" fmla="*/ 273812 w 502324"/>
                  <a:gd name="connsiteY4" fmla="*/ 496324 h 502555"/>
                  <a:gd name="connsiteX5" fmla="*/ 208625 w 502324"/>
                  <a:gd name="connsiteY5" fmla="*/ 495365 h 502555"/>
                  <a:gd name="connsiteX6" fmla="*/ 184180 w 502324"/>
                  <a:gd name="connsiteY6" fmla="*/ 502555 h 502555"/>
                  <a:gd name="connsiteX7" fmla="*/ 167883 w 502324"/>
                  <a:gd name="connsiteY7" fmla="*/ 480506 h 502555"/>
                  <a:gd name="connsiteX8" fmla="*/ 122 w 502324"/>
                  <a:gd name="connsiteY8" fmla="*/ 239410 h 502555"/>
                  <a:gd name="connsiteX9" fmla="*/ 205749 w 502324"/>
                  <a:gd name="connsiteY9" fmla="*/ 3586 h 502555"/>
                  <a:gd name="connsiteX10" fmla="*/ 487108 w 502324"/>
                  <a:gd name="connsiteY10" fmla="*/ 192437 h 502555"/>
                  <a:gd name="connsiteX0" fmla="*/ 487108 w 489819"/>
                  <a:gd name="connsiteY0" fmla="*/ 192437 h 502555"/>
                  <a:gd name="connsiteX1" fmla="*/ 488546 w 489819"/>
                  <a:gd name="connsiteY1" fmla="*/ 246600 h 502555"/>
                  <a:gd name="connsiteX2" fmla="*/ 312157 w 489819"/>
                  <a:gd name="connsiteY2" fmla="*/ 483862 h 502555"/>
                  <a:gd name="connsiteX3" fmla="*/ 296819 w 489819"/>
                  <a:gd name="connsiteY3" fmla="*/ 488175 h 502555"/>
                  <a:gd name="connsiteX4" fmla="*/ 273812 w 489819"/>
                  <a:gd name="connsiteY4" fmla="*/ 496324 h 502555"/>
                  <a:gd name="connsiteX5" fmla="*/ 208625 w 489819"/>
                  <a:gd name="connsiteY5" fmla="*/ 495365 h 502555"/>
                  <a:gd name="connsiteX6" fmla="*/ 184180 w 489819"/>
                  <a:gd name="connsiteY6" fmla="*/ 502555 h 502555"/>
                  <a:gd name="connsiteX7" fmla="*/ 167883 w 489819"/>
                  <a:gd name="connsiteY7" fmla="*/ 480506 h 502555"/>
                  <a:gd name="connsiteX8" fmla="*/ 122 w 489819"/>
                  <a:gd name="connsiteY8" fmla="*/ 239410 h 502555"/>
                  <a:gd name="connsiteX9" fmla="*/ 205749 w 489819"/>
                  <a:gd name="connsiteY9" fmla="*/ 3586 h 502555"/>
                  <a:gd name="connsiteX10" fmla="*/ 487108 w 489819"/>
                  <a:gd name="connsiteY10" fmla="*/ 192437 h 502555"/>
                  <a:gd name="connsiteX0" fmla="*/ 487108 w 489819"/>
                  <a:gd name="connsiteY0" fmla="*/ 192437 h 503175"/>
                  <a:gd name="connsiteX1" fmla="*/ 488546 w 489819"/>
                  <a:gd name="connsiteY1" fmla="*/ 246600 h 503175"/>
                  <a:gd name="connsiteX2" fmla="*/ 312157 w 489819"/>
                  <a:gd name="connsiteY2" fmla="*/ 483862 h 503175"/>
                  <a:gd name="connsiteX3" fmla="*/ 296819 w 489819"/>
                  <a:gd name="connsiteY3" fmla="*/ 488175 h 503175"/>
                  <a:gd name="connsiteX4" fmla="*/ 273812 w 489819"/>
                  <a:gd name="connsiteY4" fmla="*/ 496324 h 503175"/>
                  <a:gd name="connsiteX5" fmla="*/ 184180 w 489819"/>
                  <a:gd name="connsiteY5" fmla="*/ 502555 h 503175"/>
                  <a:gd name="connsiteX6" fmla="*/ 167883 w 489819"/>
                  <a:gd name="connsiteY6" fmla="*/ 480506 h 503175"/>
                  <a:gd name="connsiteX7" fmla="*/ 122 w 489819"/>
                  <a:gd name="connsiteY7" fmla="*/ 239410 h 503175"/>
                  <a:gd name="connsiteX8" fmla="*/ 205749 w 489819"/>
                  <a:gd name="connsiteY8" fmla="*/ 3586 h 503175"/>
                  <a:gd name="connsiteX9" fmla="*/ 487108 w 489819"/>
                  <a:gd name="connsiteY9" fmla="*/ 192437 h 503175"/>
                  <a:gd name="connsiteX0" fmla="*/ 487108 w 489819"/>
                  <a:gd name="connsiteY0" fmla="*/ 192437 h 502646"/>
                  <a:gd name="connsiteX1" fmla="*/ 488546 w 489819"/>
                  <a:gd name="connsiteY1" fmla="*/ 246600 h 502646"/>
                  <a:gd name="connsiteX2" fmla="*/ 312157 w 489819"/>
                  <a:gd name="connsiteY2" fmla="*/ 483862 h 502646"/>
                  <a:gd name="connsiteX3" fmla="*/ 296819 w 489819"/>
                  <a:gd name="connsiteY3" fmla="*/ 488175 h 502646"/>
                  <a:gd name="connsiteX4" fmla="*/ 184180 w 489819"/>
                  <a:gd name="connsiteY4" fmla="*/ 502555 h 502646"/>
                  <a:gd name="connsiteX5" fmla="*/ 167883 w 489819"/>
                  <a:gd name="connsiteY5" fmla="*/ 480506 h 502646"/>
                  <a:gd name="connsiteX6" fmla="*/ 122 w 489819"/>
                  <a:gd name="connsiteY6" fmla="*/ 239410 h 502646"/>
                  <a:gd name="connsiteX7" fmla="*/ 205749 w 489819"/>
                  <a:gd name="connsiteY7" fmla="*/ 3586 h 502646"/>
                  <a:gd name="connsiteX8" fmla="*/ 487108 w 489819"/>
                  <a:gd name="connsiteY8" fmla="*/ 192437 h 502646"/>
                  <a:gd name="connsiteX0" fmla="*/ 487108 w 489819"/>
                  <a:gd name="connsiteY0" fmla="*/ 192437 h 502555"/>
                  <a:gd name="connsiteX1" fmla="*/ 488546 w 489819"/>
                  <a:gd name="connsiteY1" fmla="*/ 246600 h 502555"/>
                  <a:gd name="connsiteX2" fmla="*/ 312157 w 489819"/>
                  <a:gd name="connsiteY2" fmla="*/ 483862 h 502555"/>
                  <a:gd name="connsiteX3" fmla="*/ 184180 w 489819"/>
                  <a:gd name="connsiteY3" fmla="*/ 502555 h 502555"/>
                  <a:gd name="connsiteX4" fmla="*/ 167883 w 489819"/>
                  <a:gd name="connsiteY4" fmla="*/ 480506 h 502555"/>
                  <a:gd name="connsiteX5" fmla="*/ 122 w 489819"/>
                  <a:gd name="connsiteY5" fmla="*/ 239410 h 502555"/>
                  <a:gd name="connsiteX6" fmla="*/ 205749 w 489819"/>
                  <a:gd name="connsiteY6" fmla="*/ 3586 h 502555"/>
                  <a:gd name="connsiteX7" fmla="*/ 487108 w 489819"/>
                  <a:gd name="connsiteY7" fmla="*/ 192437 h 502555"/>
                  <a:gd name="connsiteX0" fmla="*/ 487108 w 488913"/>
                  <a:gd name="connsiteY0" fmla="*/ 192437 h 502555"/>
                  <a:gd name="connsiteX1" fmla="*/ 488546 w 488913"/>
                  <a:gd name="connsiteY1" fmla="*/ 246600 h 502555"/>
                  <a:gd name="connsiteX2" fmla="*/ 312157 w 488913"/>
                  <a:gd name="connsiteY2" fmla="*/ 483862 h 502555"/>
                  <a:gd name="connsiteX3" fmla="*/ 184180 w 488913"/>
                  <a:gd name="connsiteY3" fmla="*/ 502555 h 502555"/>
                  <a:gd name="connsiteX4" fmla="*/ 167883 w 488913"/>
                  <a:gd name="connsiteY4" fmla="*/ 480506 h 502555"/>
                  <a:gd name="connsiteX5" fmla="*/ 122 w 488913"/>
                  <a:gd name="connsiteY5" fmla="*/ 239410 h 502555"/>
                  <a:gd name="connsiteX6" fmla="*/ 205749 w 488913"/>
                  <a:gd name="connsiteY6" fmla="*/ 3586 h 502555"/>
                  <a:gd name="connsiteX7" fmla="*/ 487108 w 488913"/>
                  <a:gd name="connsiteY7" fmla="*/ 192437 h 502555"/>
                  <a:gd name="connsiteX0" fmla="*/ 487108 w 488913"/>
                  <a:gd name="connsiteY0" fmla="*/ 192437 h 502555"/>
                  <a:gd name="connsiteX1" fmla="*/ 488546 w 488913"/>
                  <a:gd name="connsiteY1" fmla="*/ 246600 h 502555"/>
                  <a:gd name="connsiteX2" fmla="*/ 312157 w 488913"/>
                  <a:gd name="connsiteY2" fmla="*/ 483862 h 502555"/>
                  <a:gd name="connsiteX3" fmla="*/ 184180 w 488913"/>
                  <a:gd name="connsiteY3" fmla="*/ 502555 h 502555"/>
                  <a:gd name="connsiteX4" fmla="*/ 167883 w 488913"/>
                  <a:gd name="connsiteY4" fmla="*/ 480506 h 502555"/>
                  <a:gd name="connsiteX5" fmla="*/ 122 w 488913"/>
                  <a:gd name="connsiteY5" fmla="*/ 239410 h 502555"/>
                  <a:gd name="connsiteX6" fmla="*/ 205749 w 488913"/>
                  <a:gd name="connsiteY6" fmla="*/ 3586 h 502555"/>
                  <a:gd name="connsiteX7" fmla="*/ 487108 w 488913"/>
                  <a:gd name="connsiteY7" fmla="*/ 192437 h 50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8913" h="502555">
                    <a:moveTo>
                      <a:pt x="487108" y="192437"/>
                    </a:moveTo>
                    <a:cubicBezTo>
                      <a:pt x="492332" y="226652"/>
                      <a:pt x="482083" y="229460"/>
                      <a:pt x="488546" y="246600"/>
                    </a:cubicBezTo>
                    <a:cubicBezTo>
                      <a:pt x="495256" y="362115"/>
                      <a:pt x="408979" y="457499"/>
                      <a:pt x="312157" y="483862"/>
                    </a:cubicBezTo>
                    <a:lnTo>
                      <a:pt x="184180" y="502555"/>
                    </a:lnTo>
                    <a:cubicBezTo>
                      <a:pt x="185138" y="490572"/>
                      <a:pt x="180345" y="484820"/>
                      <a:pt x="167883" y="480506"/>
                    </a:cubicBezTo>
                    <a:cubicBezTo>
                      <a:pt x="62912" y="444078"/>
                      <a:pt x="-3233" y="350612"/>
                      <a:pt x="122" y="239410"/>
                    </a:cubicBezTo>
                    <a:cubicBezTo>
                      <a:pt x="3956" y="116705"/>
                      <a:pt x="95985" y="22759"/>
                      <a:pt x="205749" y="3586"/>
                    </a:cubicBezTo>
                    <a:cubicBezTo>
                      <a:pt x="338040" y="-19421"/>
                      <a:pt x="460266" y="71170"/>
                      <a:pt x="487108" y="192437"/>
                    </a:cubicBezTo>
                    <a:close/>
                  </a:path>
                </a:pathLst>
              </a:custGeom>
              <a:solidFill>
                <a:schemeClr val="accent5"/>
              </a:solidFill>
              <a:ln w="4780" cap="flat">
                <a:noFill/>
                <a:prstDash val="solid"/>
                <a:miter/>
              </a:ln>
            </p:spPr>
            <p:txBody>
              <a:bodyPr rtlCol="0" anchor="ctr"/>
              <a:lstStyle/>
              <a:p>
                <a:endParaRPr lang="en-US" dirty="0"/>
              </a:p>
            </p:txBody>
          </p:sp>
          <p:sp>
            <p:nvSpPr>
              <p:cNvPr id="23" name="Freeform: Shape 112">
                <a:extLst>
                  <a:ext uri="{FF2B5EF4-FFF2-40B4-BE49-F238E27FC236}">
                    <a16:creationId xmlns:a16="http://schemas.microsoft.com/office/drawing/2014/main" id="{1BC3B1C7-DBF1-8CCC-A913-A2C85D604D1D}"/>
                  </a:ext>
                </a:extLst>
              </p:cNvPr>
              <p:cNvSpPr/>
              <p:nvPr/>
            </p:nvSpPr>
            <p:spPr>
              <a:xfrm>
                <a:off x="1674333" y="1831704"/>
                <a:ext cx="273211" cy="158175"/>
              </a:xfrm>
              <a:custGeom>
                <a:avLst/>
                <a:gdLst>
                  <a:gd name="connsiteX0" fmla="*/ 2247 w 273210"/>
                  <a:gd name="connsiteY0" fmla="*/ 48890 h 158174"/>
                  <a:gd name="connsiteX1" fmla="*/ 36278 w 273210"/>
                  <a:gd name="connsiteY1" fmla="*/ 11504 h 158174"/>
                  <a:gd name="connsiteX2" fmla="*/ 192536 w 273210"/>
                  <a:gd name="connsiteY2" fmla="*/ 2876 h 158174"/>
                  <a:gd name="connsiteX3" fmla="*/ 228005 w 273210"/>
                  <a:gd name="connsiteY3" fmla="*/ 0 h 158174"/>
                  <a:gd name="connsiteX4" fmla="*/ 263475 w 273210"/>
                  <a:gd name="connsiteY4" fmla="*/ 0 h 158174"/>
                  <a:gd name="connsiteX5" fmla="*/ 272102 w 273210"/>
                  <a:gd name="connsiteY5" fmla="*/ 23966 h 158174"/>
                  <a:gd name="connsiteX6" fmla="*/ 277854 w 273210"/>
                  <a:gd name="connsiteY6" fmla="*/ 120309 h 158174"/>
                  <a:gd name="connsiteX7" fmla="*/ 257723 w 273210"/>
                  <a:gd name="connsiteY7" fmla="*/ 142836 h 158174"/>
                  <a:gd name="connsiteX8" fmla="*/ 161380 w 273210"/>
                  <a:gd name="connsiteY8" fmla="*/ 149068 h 158174"/>
                  <a:gd name="connsiteX9" fmla="*/ 123514 w 273210"/>
                  <a:gd name="connsiteY9" fmla="*/ 156257 h 158174"/>
                  <a:gd name="connsiteX10" fmla="*/ 37237 w 273210"/>
                  <a:gd name="connsiteY10" fmla="*/ 160571 h 158174"/>
                  <a:gd name="connsiteX11" fmla="*/ 809 w 273210"/>
                  <a:gd name="connsiteY11" fmla="*/ 123184 h 158174"/>
                  <a:gd name="connsiteX12" fmla="*/ 809 w 273210"/>
                  <a:gd name="connsiteY12" fmla="*/ 92987 h 158174"/>
                  <a:gd name="connsiteX13" fmla="*/ 2247 w 273210"/>
                  <a:gd name="connsiteY13" fmla="*/ 48890 h 15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3210" h="158174">
                    <a:moveTo>
                      <a:pt x="2247" y="48890"/>
                    </a:moveTo>
                    <a:cubicBezTo>
                      <a:pt x="330" y="15338"/>
                      <a:pt x="2726" y="12942"/>
                      <a:pt x="36278" y="11504"/>
                    </a:cubicBezTo>
                    <a:cubicBezTo>
                      <a:pt x="88524" y="8628"/>
                      <a:pt x="140290" y="5752"/>
                      <a:pt x="192536" y="2876"/>
                    </a:cubicBezTo>
                    <a:cubicBezTo>
                      <a:pt x="204039" y="-959"/>
                      <a:pt x="216501" y="4314"/>
                      <a:pt x="228005" y="0"/>
                    </a:cubicBezTo>
                    <a:cubicBezTo>
                      <a:pt x="239988" y="0"/>
                      <a:pt x="251492" y="0"/>
                      <a:pt x="263475" y="0"/>
                    </a:cubicBezTo>
                    <a:cubicBezTo>
                      <a:pt x="268747" y="7190"/>
                      <a:pt x="271623" y="14859"/>
                      <a:pt x="272102" y="23966"/>
                    </a:cubicBezTo>
                    <a:cubicBezTo>
                      <a:pt x="273540" y="56080"/>
                      <a:pt x="275457" y="88194"/>
                      <a:pt x="277854" y="120309"/>
                    </a:cubicBezTo>
                    <a:cubicBezTo>
                      <a:pt x="278813" y="135167"/>
                      <a:pt x="272102" y="141878"/>
                      <a:pt x="257723" y="142836"/>
                    </a:cubicBezTo>
                    <a:cubicBezTo>
                      <a:pt x="225609" y="144754"/>
                      <a:pt x="193494" y="147150"/>
                      <a:pt x="161380" y="149068"/>
                    </a:cubicBezTo>
                    <a:cubicBezTo>
                      <a:pt x="149876" y="156737"/>
                      <a:pt x="136456" y="155299"/>
                      <a:pt x="123514" y="156257"/>
                    </a:cubicBezTo>
                    <a:cubicBezTo>
                      <a:pt x="94755" y="158175"/>
                      <a:pt x="65996" y="160092"/>
                      <a:pt x="37237" y="160571"/>
                    </a:cubicBezTo>
                    <a:cubicBezTo>
                      <a:pt x="8957" y="161530"/>
                      <a:pt x="809" y="151943"/>
                      <a:pt x="809" y="123184"/>
                    </a:cubicBezTo>
                    <a:cubicBezTo>
                      <a:pt x="809" y="113119"/>
                      <a:pt x="809" y="103053"/>
                      <a:pt x="809" y="92987"/>
                    </a:cubicBezTo>
                    <a:cubicBezTo>
                      <a:pt x="-629" y="78608"/>
                      <a:pt x="-150" y="63749"/>
                      <a:pt x="2247" y="48890"/>
                    </a:cubicBezTo>
                    <a:close/>
                  </a:path>
                </a:pathLst>
              </a:custGeom>
              <a:solidFill>
                <a:schemeClr val="tx1"/>
              </a:solidFill>
              <a:ln w="4780" cap="flat">
                <a:noFill/>
                <a:prstDash val="solid"/>
                <a:miter/>
              </a:ln>
            </p:spPr>
            <p:txBody>
              <a:bodyPr rtlCol="0" anchor="ctr"/>
              <a:lstStyle/>
              <a:p>
                <a:endParaRPr lang="en-US"/>
              </a:p>
            </p:txBody>
          </p:sp>
          <p:sp>
            <p:nvSpPr>
              <p:cNvPr id="24" name="Freeform: Shape 113">
                <a:extLst>
                  <a:ext uri="{FF2B5EF4-FFF2-40B4-BE49-F238E27FC236}">
                    <a16:creationId xmlns:a16="http://schemas.microsoft.com/office/drawing/2014/main" id="{857270BB-B09D-F431-3129-588B0695E476}"/>
                  </a:ext>
                </a:extLst>
              </p:cNvPr>
              <p:cNvSpPr/>
              <p:nvPr/>
            </p:nvSpPr>
            <p:spPr>
              <a:xfrm>
                <a:off x="1866868" y="1831704"/>
                <a:ext cx="33552" cy="4793"/>
              </a:xfrm>
              <a:custGeom>
                <a:avLst/>
                <a:gdLst>
                  <a:gd name="connsiteX0" fmla="*/ 35469 w 33552"/>
                  <a:gd name="connsiteY0" fmla="*/ 0 h 0"/>
                  <a:gd name="connsiteX1" fmla="*/ 0 w 33552"/>
                  <a:gd name="connsiteY1" fmla="*/ 2876 h 0"/>
                  <a:gd name="connsiteX2" fmla="*/ 479 w 33552"/>
                  <a:gd name="connsiteY2" fmla="*/ 0 h 0"/>
                  <a:gd name="connsiteX3" fmla="*/ 35469 w 33552"/>
                  <a:gd name="connsiteY3" fmla="*/ 0 h 0"/>
                </a:gdLst>
                <a:ahLst/>
                <a:cxnLst>
                  <a:cxn ang="0">
                    <a:pos x="connsiteX0" y="connsiteY0"/>
                  </a:cxn>
                  <a:cxn ang="0">
                    <a:pos x="connsiteX1" y="connsiteY1"/>
                  </a:cxn>
                  <a:cxn ang="0">
                    <a:pos x="connsiteX2" y="connsiteY2"/>
                  </a:cxn>
                  <a:cxn ang="0">
                    <a:pos x="connsiteX3" y="connsiteY3"/>
                  </a:cxn>
                </a:cxnLst>
                <a:rect l="l" t="t" r="r" b="b"/>
                <a:pathLst>
                  <a:path w="33552">
                    <a:moveTo>
                      <a:pt x="35469" y="0"/>
                    </a:moveTo>
                    <a:cubicBezTo>
                      <a:pt x="23966" y="5752"/>
                      <a:pt x="11983" y="3835"/>
                      <a:pt x="0" y="2876"/>
                    </a:cubicBezTo>
                    <a:cubicBezTo>
                      <a:pt x="479" y="1917"/>
                      <a:pt x="479" y="959"/>
                      <a:pt x="479" y="0"/>
                    </a:cubicBezTo>
                    <a:cubicBezTo>
                      <a:pt x="11983" y="0"/>
                      <a:pt x="23966" y="0"/>
                      <a:pt x="35469" y="0"/>
                    </a:cubicBezTo>
                    <a:close/>
                  </a:path>
                </a:pathLst>
              </a:custGeom>
              <a:solidFill>
                <a:srgbClr val="888888"/>
              </a:solidFill>
              <a:ln w="4780" cap="flat">
                <a:noFill/>
                <a:prstDash val="solid"/>
                <a:miter/>
              </a:ln>
            </p:spPr>
            <p:txBody>
              <a:bodyPr rtlCol="0" anchor="ctr"/>
              <a:lstStyle/>
              <a:p>
                <a:endParaRPr lang="en-US"/>
              </a:p>
            </p:txBody>
          </p:sp>
          <p:sp>
            <p:nvSpPr>
              <p:cNvPr id="25" name="Freeform: Shape 114">
                <a:extLst>
                  <a:ext uri="{FF2B5EF4-FFF2-40B4-BE49-F238E27FC236}">
                    <a16:creationId xmlns:a16="http://schemas.microsoft.com/office/drawing/2014/main" id="{3EF102D5-52D8-8F0C-9D20-FCFA98776A05}"/>
                  </a:ext>
                </a:extLst>
              </p:cNvPr>
              <p:cNvSpPr/>
              <p:nvPr/>
            </p:nvSpPr>
            <p:spPr>
              <a:xfrm>
                <a:off x="947897" y="2809870"/>
                <a:ext cx="2478068" cy="3542151"/>
              </a:xfrm>
              <a:custGeom>
                <a:avLst/>
                <a:gdLst>
                  <a:gd name="connsiteX0" fmla="*/ 2365550 w 2478068"/>
                  <a:gd name="connsiteY0" fmla="*/ 3232633 h 3542151"/>
                  <a:gd name="connsiteX1" fmla="*/ 2388078 w 2478068"/>
                  <a:gd name="connsiteY1" fmla="*/ 3219691 h 3542151"/>
                  <a:gd name="connsiteX2" fmla="*/ 2478189 w 2478068"/>
                  <a:gd name="connsiteY2" fmla="*/ 3217774 h 3542151"/>
                  <a:gd name="connsiteX3" fmla="*/ 2355005 w 2478068"/>
                  <a:gd name="connsiteY3" fmla="*/ 3476126 h 3542151"/>
                  <a:gd name="connsiteX4" fmla="*/ 2072687 w 2478068"/>
                  <a:gd name="connsiteY4" fmla="*/ 3510157 h 3542151"/>
                  <a:gd name="connsiteX5" fmla="*/ 1861308 w 2478068"/>
                  <a:gd name="connsiteY5" fmla="*/ 3353900 h 3542151"/>
                  <a:gd name="connsiteX6" fmla="*/ 1673416 w 2478068"/>
                  <a:gd name="connsiteY6" fmla="*/ 3133414 h 3542151"/>
                  <a:gd name="connsiteX7" fmla="*/ 1531539 w 2478068"/>
                  <a:gd name="connsiteY7" fmla="*/ 3003999 h 3542151"/>
                  <a:gd name="connsiteX8" fmla="*/ 1192182 w 2478068"/>
                  <a:gd name="connsiteY8" fmla="*/ 3018858 h 3542151"/>
                  <a:gd name="connsiteX9" fmla="*/ 1014356 w 2478068"/>
                  <a:gd name="connsiteY9" fmla="*/ 3204832 h 3542151"/>
                  <a:gd name="connsiteX10" fmla="*/ 841322 w 2478068"/>
                  <a:gd name="connsiteY10" fmla="*/ 3400873 h 3542151"/>
                  <a:gd name="connsiteX11" fmla="*/ 549898 w 2478068"/>
                  <a:gd name="connsiteY11" fmla="*/ 3543230 h 3542151"/>
                  <a:gd name="connsiteX12" fmla="*/ 180824 w 2478068"/>
                  <a:gd name="connsiteY12" fmla="*/ 3373552 h 3542151"/>
                  <a:gd name="connsiteX13" fmla="*/ 63870 w 2478068"/>
                  <a:gd name="connsiteY13" fmla="*/ 3055286 h 3542151"/>
                  <a:gd name="connsiteX14" fmla="*/ 132413 w 2478068"/>
                  <a:gd name="connsiteY14" fmla="*/ 2584596 h 3542151"/>
                  <a:gd name="connsiteX15" fmla="*/ 387888 w 2478068"/>
                  <a:gd name="connsiteY15" fmla="*/ 2089941 h 3542151"/>
                  <a:gd name="connsiteX16" fmla="*/ 630902 w 2478068"/>
                  <a:gd name="connsiteY16" fmla="*/ 1706488 h 3542151"/>
                  <a:gd name="connsiteX17" fmla="*/ 804415 w 2478068"/>
                  <a:gd name="connsiteY17" fmla="*/ 1289003 h 3542151"/>
                  <a:gd name="connsiteX18" fmla="*/ 804894 w 2478068"/>
                  <a:gd name="connsiteY18" fmla="*/ 1027296 h 3542151"/>
                  <a:gd name="connsiteX19" fmla="*/ 13542 w 2478068"/>
                  <a:gd name="connsiteY19" fmla="*/ 491899 h 3542151"/>
                  <a:gd name="connsiteX20" fmla="*/ 31756 w 2478068"/>
                  <a:gd name="connsiteY20" fmla="*/ 153501 h 3542151"/>
                  <a:gd name="connsiteX21" fmla="*/ 73936 w 2478068"/>
                  <a:gd name="connsiteY21" fmla="*/ 95983 h 3542151"/>
                  <a:gd name="connsiteX22" fmla="*/ 151585 w 2478068"/>
                  <a:gd name="connsiteY22" fmla="*/ 127139 h 3542151"/>
                  <a:gd name="connsiteX23" fmla="*/ 151585 w 2478068"/>
                  <a:gd name="connsiteY23" fmla="*/ 173633 h 3542151"/>
                  <a:gd name="connsiteX24" fmla="*/ 124264 w 2478068"/>
                  <a:gd name="connsiteY24" fmla="*/ 281479 h 3542151"/>
                  <a:gd name="connsiteX25" fmla="*/ 238342 w 2478068"/>
                  <a:gd name="connsiteY25" fmla="*/ 713343 h 3542151"/>
                  <a:gd name="connsiteX26" fmla="*/ 612209 w 2478068"/>
                  <a:gd name="connsiteY26" fmla="*/ 918970 h 3542151"/>
                  <a:gd name="connsiteX27" fmla="*/ 1174927 w 2478068"/>
                  <a:gd name="connsiteY27" fmla="*/ 839404 h 3542151"/>
                  <a:gd name="connsiteX28" fmla="*/ 1440468 w 2478068"/>
                  <a:gd name="connsiteY28" fmla="*/ 476561 h 3542151"/>
                  <a:gd name="connsiteX29" fmla="*/ 1385826 w 2478068"/>
                  <a:gd name="connsiteY29" fmla="*/ 113718 h 3542151"/>
                  <a:gd name="connsiteX30" fmla="*/ 1371926 w 2478068"/>
                  <a:gd name="connsiteY30" fmla="*/ 89273 h 3542151"/>
                  <a:gd name="connsiteX31" fmla="*/ 1372405 w 2478068"/>
                  <a:gd name="connsiteY31" fmla="*/ 35589 h 3542151"/>
                  <a:gd name="connsiteX32" fmla="*/ 1403561 w 2478068"/>
                  <a:gd name="connsiteY32" fmla="*/ 5392 h 3542151"/>
                  <a:gd name="connsiteX33" fmla="*/ 1446220 w 2478068"/>
                  <a:gd name="connsiteY33" fmla="*/ 8268 h 3542151"/>
                  <a:gd name="connsiteX34" fmla="*/ 1500862 w 2478068"/>
                  <a:gd name="connsiteY34" fmla="*/ 77290 h 3542151"/>
                  <a:gd name="connsiteX35" fmla="*/ 1505655 w 2478068"/>
                  <a:gd name="connsiteY35" fmla="*/ 647198 h 3542151"/>
                  <a:gd name="connsiteX36" fmla="*/ 1166299 w 2478068"/>
                  <a:gd name="connsiteY36" fmla="*/ 969778 h 3542151"/>
                  <a:gd name="connsiteX37" fmla="*/ 929037 w 2478068"/>
                  <a:gd name="connsiteY37" fmla="*/ 1021544 h 3542151"/>
                  <a:gd name="connsiteX38" fmla="*/ 875354 w 2478068"/>
                  <a:gd name="connsiteY38" fmla="*/ 1439508 h 3542151"/>
                  <a:gd name="connsiteX39" fmla="*/ 663975 w 2478068"/>
                  <a:gd name="connsiteY39" fmla="*/ 1870894 h 3542151"/>
                  <a:gd name="connsiteX40" fmla="*/ 427672 w 2478068"/>
                  <a:gd name="connsiteY40" fmla="*/ 2228943 h 3542151"/>
                  <a:gd name="connsiteX41" fmla="*/ 186575 w 2478068"/>
                  <a:gd name="connsiteY41" fmla="*/ 2759547 h 3542151"/>
                  <a:gd name="connsiteX42" fmla="*/ 205269 w 2478068"/>
                  <a:gd name="connsiteY42" fmla="*/ 3166008 h 3542151"/>
                  <a:gd name="connsiteX43" fmla="*/ 376864 w 2478068"/>
                  <a:gd name="connsiteY43" fmla="*/ 3386014 h 3542151"/>
                  <a:gd name="connsiteX44" fmla="*/ 648158 w 2478068"/>
                  <a:gd name="connsiteY44" fmla="*/ 3392725 h 3542151"/>
                  <a:gd name="connsiteX45" fmla="*/ 824546 w 2478068"/>
                  <a:gd name="connsiteY45" fmla="*/ 3237426 h 3542151"/>
                  <a:gd name="connsiteX46" fmla="*/ 1007166 w 2478068"/>
                  <a:gd name="connsiteY46" fmla="*/ 3022213 h 3542151"/>
                  <a:gd name="connsiteX47" fmla="*/ 1211355 w 2478068"/>
                  <a:gd name="connsiteY47" fmla="*/ 2864997 h 3542151"/>
                  <a:gd name="connsiteX48" fmla="*/ 1563653 w 2478068"/>
                  <a:gd name="connsiteY48" fmla="*/ 2888004 h 3542151"/>
                  <a:gd name="connsiteX49" fmla="*/ 1733810 w 2478068"/>
                  <a:gd name="connsiteY49" fmla="*/ 3029882 h 3542151"/>
                  <a:gd name="connsiteX50" fmla="*/ 1896299 w 2478068"/>
                  <a:gd name="connsiteY50" fmla="*/ 3227360 h 3542151"/>
                  <a:gd name="connsiteX51" fmla="*/ 2089943 w 2478068"/>
                  <a:gd name="connsiteY51" fmla="*/ 3395600 h 3542151"/>
                  <a:gd name="connsiteX52" fmla="*/ 2168071 w 2478068"/>
                  <a:gd name="connsiteY52" fmla="*/ 3421484 h 3542151"/>
                  <a:gd name="connsiteX53" fmla="*/ 2314742 w 2478068"/>
                  <a:gd name="connsiteY53" fmla="*/ 3358693 h 3542151"/>
                  <a:gd name="connsiteX54" fmla="*/ 2365550 w 2478068"/>
                  <a:gd name="connsiteY54" fmla="*/ 3232633 h 354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478068" h="3542151">
                    <a:moveTo>
                      <a:pt x="2365550" y="3232633"/>
                    </a:moveTo>
                    <a:cubicBezTo>
                      <a:pt x="2368905" y="3220650"/>
                      <a:pt x="2375136" y="3217774"/>
                      <a:pt x="2388078" y="3219691"/>
                    </a:cubicBezTo>
                    <a:cubicBezTo>
                      <a:pt x="2418275" y="3224484"/>
                      <a:pt x="2448472" y="3223046"/>
                      <a:pt x="2478189" y="3217774"/>
                    </a:cubicBezTo>
                    <a:cubicBezTo>
                      <a:pt x="2470520" y="3319868"/>
                      <a:pt x="2436489" y="3410939"/>
                      <a:pt x="2355005" y="3476126"/>
                    </a:cubicBezTo>
                    <a:cubicBezTo>
                      <a:pt x="2269687" y="3544189"/>
                      <a:pt x="2172385" y="3548982"/>
                      <a:pt x="2072687" y="3510157"/>
                    </a:cubicBezTo>
                    <a:cubicBezTo>
                      <a:pt x="1988327" y="3477084"/>
                      <a:pt x="1922661" y="3418128"/>
                      <a:pt x="1861308" y="3353900"/>
                    </a:cubicBezTo>
                    <a:cubicBezTo>
                      <a:pt x="1794683" y="3283920"/>
                      <a:pt x="1738124" y="3205312"/>
                      <a:pt x="1673416" y="3133414"/>
                    </a:cubicBezTo>
                    <a:cubicBezTo>
                      <a:pt x="1630278" y="3085482"/>
                      <a:pt x="1585701" y="3039468"/>
                      <a:pt x="1531539" y="3003999"/>
                    </a:cubicBezTo>
                    <a:cubicBezTo>
                      <a:pt x="1417940" y="2930184"/>
                      <a:pt x="1299070" y="2935456"/>
                      <a:pt x="1192182" y="3018858"/>
                    </a:cubicBezTo>
                    <a:cubicBezTo>
                      <a:pt x="1123640" y="3072062"/>
                      <a:pt x="1069477" y="3138687"/>
                      <a:pt x="1014356" y="3204832"/>
                    </a:cubicBezTo>
                    <a:cubicBezTo>
                      <a:pt x="958755" y="3271937"/>
                      <a:pt x="905551" y="3340958"/>
                      <a:pt x="841322" y="3400873"/>
                    </a:cubicBezTo>
                    <a:cubicBezTo>
                      <a:pt x="758880" y="3478043"/>
                      <a:pt x="663975" y="3531247"/>
                      <a:pt x="549898" y="3543230"/>
                    </a:cubicBezTo>
                    <a:cubicBezTo>
                      <a:pt x="394120" y="3559047"/>
                      <a:pt x="270935" y="3499133"/>
                      <a:pt x="180824" y="3373552"/>
                    </a:cubicBezTo>
                    <a:cubicBezTo>
                      <a:pt x="113240" y="3278647"/>
                      <a:pt x="78729" y="3169842"/>
                      <a:pt x="63870" y="3055286"/>
                    </a:cubicBezTo>
                    <a:cubicBezTo>
                      <a:pt x="42301" y="2892318"/>
                      <a:pt x="75853" y="2736540"/>
                      <a:pt x="132413" y="2584596"/>
                    </a:cubicBezTo>
                    <a:cubicBezTo>
                      <a:pt x="198079" y="2409646"/>
                      <a:pt x="286753" y="2246678"/>
                      <a:pt x="387888" y="2089941"/>
                    </a:cubicBezTo>
                    <a:cubicBezTo>
                      <a:pt x="469852" y="1962922"/>
                      <a:pt x="555170" y="1837821"/>
                      <a:pt x="630902" y="1706488"/>
                    </a:cubicBezTo>
                    <a:cubicBezTo>
                      <a:pt x="706634" y="1574676"/>
                      <a:pt x="770383" y="1438070"/>
                      <a:pt x="804415" y="1289003"/>
                    </a:cubicBezTo>
                    <a:cubicBezTo>
                      <a:pt x="823108" y="1207040"/>
                      <a:pt x="817356" y="1024899"/>
                      <a:pt x="804894" y="1027296"/>
                    </a:cubicBezTo>
                    <a:cubicBezTo>
                      <a:pt x="456910" y="1092004"/>
                      <a:pt x="87357" y="886377"/>
                      <a:pt x="13542" y="491899"/>
                    </a:cubicBezTo>
                    <a:cubicBezTo>
                      <a:pt x="-8027" y="377342"/>
                      <a:pt x="-5151" y="264703"/>
                      <a:pt x="31756" y="153501"/>
                    </a:cubicBezTo>
                    <a:cubicBezTo>
                      <a:pt x="39425" y="130015"/>
                      <a:pt x="47573" y="106049"/>
                      <a:pt x="73936" y="95983"/>
                    </a:cubicBezTo>
                    <a:cubicBezTo>
                      <a:pt x="110843" y="81124"/>
                      <a:pt x="131454" y="89273"/>
                      <a:pt x="151585" y="127139"/>
                    </a:cubicBezTo>
                    <a:cubicBezTo>
                      <a:pt x="158775" y="142477"/>
                      <a:pt x="157337" y="157815"/>
                      <a:pt x="151585" y="173633"/>
                    </a:cubicBezTo>
                    <a:cubicBezTo>
                      <a:pt x="139123" y="208623"/>
                      <a:pt x="128578" y="244092"/>
                      <a:pt x="124264" y="281479"/>
                    </a:cubicBezTo>
                    <a:cubicBezTo>
                      <a:pt x="103654" y="441091"/>
                      <a:pt x="139123" y="586324"/>
                      <a:pt x="238342" y="713343"/>
                    </a:cubicBezTo>
                    <a:cubicBezTo>
                      <a:pt x="332767" y="834611"/>
                      <a:pt x="460745" y="899318"/>
                      <a:pt x="612209" y="918970"/>
                    </a:cubicBezTo>
                    <a:cubicBezTo>
                      <a:pt x="687941" y="928557"/>
                      <a:pt x="1002373" y="925681"/>
                      <a:pt x="1174927" y="839404"/>
                    </a:cubicBezTo>
                    <a:cubicBezTo>
                      <a:pt x="1303863" y="754085"/>
                      <a:pt x="1405478" y="630422"/>
                      <a:pt x="1440468" y="476561"/>
                    </a:cubicBezTo>
                    <a:cubicBezTo>
                      <a:pt x="1469707" y="349062"/>
                      <a:pt x="1451013" y="227316"/>
                      <a:pt x="1385826" y="113718"/>
                    </a:cubicBezTo>
                    <a:cubicBezTo>
                      <a:pt x="1381033" y="105570"/>
                      <a:pt x="1376240" y="97421"/>
                      <a:pt x="1371926" y="89273"/>
                    </a:cubicBezTo>
                    <a:cubicBezTo>
                      <a:pt x="1362819" y="71059"/>
                      <a:pt x="1361860" y="53324"/>
                      <a:pt x="1372405" y="35589"/>
                    </a:cubicBezTo>
                    <a:cubicBezTo>
                      <a:pt x="1381033" y="23606"/>
                      <a:pt x="1389661" y="11623"/>
                      <a:pt x="1403561" y="5392"/>
                    </a:cubicBezTo>
                    <a:cubicBezTo>
                      <a:pt x="1417940" y="-839"/>
                      <a:pt x="1432799" y="-3715"/>
                      <a:pt x="1446220" y="8268"/>
                    </a:cubicBezTo>
                    <a:cubicBezTo>
                      <a:pt x="1476417" y="21689"/>
                      <a:pt x="1487441" y="50927"/>
                      <a:pt x="1500862" y="77290"/>
                    </a:cubicBezTo>
                    <a:cubicBezTo>
                      <a:pt x="1597205" y="266141"/>
                      <a:pt x="1598643" y="456909"/>
                      <a:pt x="1505655" y="647198"/>
                    </a:cubicBezTo>
                    <a:cubicBezTo>
                      <a:pt x="1433279" y="795786"/>
                      <a:pt x="1317284" y="900277"/>
                      <a:pt x="1166299" y="969778"/>
                    </a:cubicBezTo>
                    <a:cubicBezTo>
                      <a:pt x="1080981" y="1003330"/>
                      <a:pt x="929037" y="1021544"/>
                      <a:pt x="929037" y="1021544"/>
                    </a:cubicBezTo>
                    <a:cubicBezTo>
                      <a:pt x="929037" y="1021544"/>
                      <a:pt x="941020" y="1268392"/>
                      <a:pt x="875354" y="1439508"/>
                    </a:cubicBezTo>
                    <a:cubicBezTo>
                      <a:pt x="824546" y="1592890"/>
                      <a:pt x="750731" y="1735247"/>
                      <a:pt x="663975" y="1870894"/>
                    </a:cubicBezTo>
                    <a:cubicBezTo>
                      <a:pt x="586805" y="1991202"/>
                      <a:pt x="504842" y="2108635"/>
                      <a:pt x="427672" y="2228943"/>
                    </a:cubicBezTo>
                    <a:cubicBezTo>
                      <a:pt x="321743" y="2393828"/>
                      <a:pt x="230673" y="2566382"/>
                      <a:pt x="186575" y="2759547"/>
                    </a:cubicBezTo>
                    <a:cubicBezTo>
                      <a:pt x="155420" y="2896152"/>
                      <a:pt x="154940" y="3032758"/>
                      <a:pt x="205269" y="3166008"/>
                    </a:cubicBezTo>
                    <a:cubicBezTo>
                      <a:pt x="239780" y="3256599"/>
                      <a:pt x="292984" y="3333768"/>
                      <a:pt x="376864" y="3386014"/>
                    </a:cubicBezTo>
                    <a:cubicBezTo>
                      <a:pt x="466017" y="3441615"/>
                      <a:pt x="556129" y="3441615"/>
                      <a:pt x="648158" y="3392725"/>
                    </a:cubicBezTo>
                    <a:cubicBezTo>
                      <a:pt x="719576" y="3354859"/>
                      <a:pt x="772780" y="3296861"/>
                      <a:pt x="824546" y="3237426"/>
                    </a:cubicBezTo>
                    <a:cubicBezTo>
                      <a:pt x="886378" y="3166487"/>
                      <a:pt x="944855" y="3092672"/>
                      <a:pt x="1007166" y="3022213"/>
                    </a:cubicBezTo>
                    <a:cubicBezTo>
                      <a:pt x="1064684" y="2956546"/>
                      <a:pt x="1130830" y="2901425"/>
                      <a:pt x="1211355" y="2864997"/>
                    </a:cubicBezTo>
                    <a:cubicBezTo>
                      <a:pt x="1332622" y="2809875"/>
                      <a:pt x="1450055" y="2825693"/>
                      <a:pt x="1563653" y="2888004"/>
                    </a:cubicBezTo>
                    <a:cubicBezTo>
                      <a:pt x="1629319" y="2923953"/>
                      <a:pt x="1682523" y="2976198"/>
                      <a:pt x="1733810" y="3029882"/>
                    </a:cubicBezTo>
                    <a:cubicBezTo>
                      <a:pt x="1793246" y="3091713"/>
                      <a:pt x="1839260" y="3164091"/>
                      <a:pt x="1896299" y="3227360"/>
                    </a:cubicBezTo>
                    <a:cubicBezTo>
                      <a:pt x="1953817" y="3291109"/>
                      <a:pt x="2011335" y="3355338"/>
                      <a:pt x="2089943" y="3395600"/>
                    </a:cubicBezTo>
                    <a:cubicBezTo>
                      <a:pt x="2114867" y="3408542"/>
                      <a:pt x="2140750" y="3417649"/>
                      <a:pt x="2168071" y="3421484"/>
                    </a:cubicBezTo>
                    <a:cubicBezTo>
                      <a:pt x="2229424" y="3430111"/>
                      <a:pt x="2277835" y="3406146"/>
                      <a:pt x="2314742" y="3358693"/>
                    </a:cubicBezTo>
                    <a:cubicBezTo>
                      <a:pt x="2343501" y="3321786"/>
                      <a:pt x="2358360" y="3278647"/>
                      <a:pt x="2365550" y="3232633"/>
                    </a:cubicBezTo>
                    <a:close/>
                  </a:path>
                </a:pathLst>
              </a:custGeom>
              <a:solidFill>
                <a:schemeClr val="tx1">
                  <a:lumMod val="75000"/>
                  <a:lumOff val="25000"/>
                </a:schemeClr>
              </a:solidFill>
              <a:ln w="4780" cap="flat">
                <a:noFill/>
                <a:prstDash val="solid"/>
                <a:miter/>
              </a:ln>
            </p:spPr>
            <p:txBody>
              <a:bodyPr rtlCol="0" anchor="ctr"/>
              <a:lstStyle/>
              <a:p>
                <a:endParaRPr lang="en-US" dirty="0"/>
              </a:p>
            </p:txBody>
          </p:sp>
          <p:sp>
            <p:nvSpPr>
              <p:cNvPr id="26" name="Freeform: Shape 115">
                <a:extLst>
                  <a:ext uri="{FF2B5EF4-FFF2-40B4-BE49-F238E27FC236}">
                    <a16:creationId xmlns:a16="http://schemas.microsoft.com/office/drawing/2014/main" id="{E2A0E093-6855-BACF-A957-6CBD1B09B4E7}"/>
                  </a:ext>
                </a:extLst>
              </p:cNvPr>
              <p:cNvSpPr/>
              <p:nvPr/>
            </p:nvSpPr>
            <p:spPr>
              <a:xfrm>
                <a:off x="1601327" y="1922774"/>
                <a:ext cx="790873" cy="920288"/>
              </a:xfrm>
              <a:custGeom>
                <a:avLst/>
                <a:gdLst>
                  <a:gd name="connsiteX0" fmla="*/ 792790 w 790872"/>
                  <a:gd name="connsiteY0" fmla="*/ 894885 h 920288"/>
                  <a:gd name="connsiteX1" fmla="*/ 722331 w 790872"/>
                  <a:gd name="connsiteY1" fmla="*/ 923644 h 920288"/>
                  <a:gd name="connsiteX2" fmla="*/ 707951 w 790872"/>
                  <a:gd name="connsiteY2" fmla="*/ 904471 h 920288"/>
                  <a:gd name="connsiteX3" fmla="*/ 583329 w 790872"/>
                  <a:gd name="connsiteY3" fmla="*/ 645161 h 920288"/>
                  <a:gd name="connsiteX4" fmla="*/ 425154 w 790872"/>
                  <a:gd name="connsiteY4" fmla="*/ 363322 h 920288"/>
                  <a:gd name="connsiteX5" fmla="*/ 307721 w 790872"/>
                  <a:gd name="connsiteY5" fmla="*/ 220006 h 920288"/>
                  <a:gd name="connsiteX6" fmla="*/ 15817 w 790872"/>
                  <a:gd name="connsiteY6" fmla="*/ 65187 h 920288"/>
                  <a:gd name="connsiteX7" fmla="*/ 0 w 790872"/>
                  <a:gd name="connsiteY7" fmla="*/ 58956 h 920288"/>
                  <a:gd name="connsiteX8" fmla="*/ 46973 w 790872"/>
                  <a:gd name="connsiteY8" fmla="*/ 38345 h 920288"/>
                  <a:gd name="connsiteX9" fmla="*/ 70939 w 790872"/>
                  <a:gd name="connsiteY9" fmla="*/ 10066 h 920288"/>
                  <a:gd name="connsiteX10" fmla="*/ 78129 w 790872"/>
                  <a:gd name="connsiteY10" fmla="*/ 0 h 920288"/>
                  <a:gd name="connsiteX11" fmla="*/ 79087 w 790872"/>
                  <a:gd name="connsiteY11" fmla="*/ 33552 h 920288"/>
                  <a:gd name="connsiteX12" fmla="*/ 107846 w 790872"/>
                  <a:gd name="connsiteY12" fmla="*/ 63749 h 920288"/>
                  <a:gd name="connsiteX13" fmla="*/ 234386 w 790872"/>
                  <a:gd name="connsiteY13" fmla="*/ 57039 h 920288"/>
                  <a:gd name="connsiteX14" fmla="*/ 249724 w 790872"/>
                  <a:gd name="connsiteY14" fmla="*/ 72377 h 920288"/>
                  <a:gd name="connsiteX15" fmla="*/ 464458 w 790872"/>
                  <a:gd name="connsiteY15" fmla="*/ 278962 h 920288"/>
                  <a:gd name="connsiteX16" fmla="*/ 621674 w 790872"/>
                  <a:gd name="connsiteY16" fmla="*/ 544504 h 920288"/>
                  <a:gd name="connsiteX17" fmla="*/ 784162 w 790872"/>
                  <a:gd name="connsiteY17" fmla="*/ 869481 h 920288"/>
                  <a:gd name="connsiteX18" fmla="*/ 792790 w 790872"/>
                  <a:gd name="connsiteY18" fmla="*/ 894885 h 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0872" h="920288">
                    <a:moveTo>
                      <a:pt x="792790" y="894885"/>
                    </a:moveTo>
                    <a:cubicBezTo>
                      <a:pt x="760676" y="883860"/>
                      <a:pt x="739586" y="898240"/>
                      <a:pt x="722331" y="923644"/>
                    </a:cubicBezTo>
                    <a:cubicBezTo>
                      <a:pt x="713224" y="920768"/>
                      <a:pt x="711306" y="911661"/>
                      <a:pt x="707951" y="904471"/>
                    </a:cubicBezTo>
                    <a:cubicBezTo>
                      <a:pt x="668647" y="816756"/>
                      <a:pt x="626946" y="730479"/>
                      <a:pt x="583329" y="645161"/>
                    </a:cubicBezTo>
                    <a:cubicBezTo>
                      <a:pt x="533959" y="549297"/>
                      <a:pt x="485548" y="452954"/>
                      <a:pt x="425154" y="363322"/>
                    </a:cubicBezTo>
                    <a:cubicBezTo>
                      <a:pt x="390164" y="312035"/>
                      <a:pt x="352777" y="262666"/>
                      <a:pt x="307721" y="220006"/>
                    </a:cubicBezTo>
                    <a:cubicBezTo>
                      <a:pt x="224800" y="141398"/>
                      <a:pt x="130374" y="84360"/>
                      <a:pt x="15817" y="65187"/>
                    </a:cubicBezTo>
                    <a:cubicBezTo>
                      <a:pt x="10066" y="64228"/>
                      <a:pt x="3835" y="65187"/>
                      <a:pt x="0" y="58956"/>
                    </a:cubicBezTo>
                    <a:cubicBezTo>
                      <a:pt x="12942" y="45535"/>
                      <a:pt x="30676" y="43139"/>
                      <a:pt x="46973" y="38345"/>
                    </a:cubicBezTo>
                    <a:cubicBezTo>
                      <a:pt x="61832" y="33552"/>
                      <a:pt x="72856" y="28280"/>
                      <a:pt x="70939" y="10066"/>
                    </a:cubicBezTo>
                    <a:cubicBezTo>
                      <a:pt x="70460" y="6231"/>
                      <a:pt x="71418" y="479"/>
                      <a:pt x="78129" y="0"/>
                    </a:cubicBezTo>
                    <a:cubicBezTo>
                      <a:pt x="79087" y="11024"/>
                      <a:pt x="80046" y="22049"/>
                      <a:pt x="79087" y="33552"/>
                    </a:cubicBezTo>
                    <a:cubicBezTo>
                      <a:pt x="77170" y="57518"/>
                      <a:pt x="83880" y="64708"/>
                      <a:pt x="107846" y="63749"/>
                    </a:cubicBezTo>
                    <a:cubicBezTo>
                      <a:pt x="150026" y="61832"/>
                      <a:pt x="192206" y="59435"/>
                      <a:pt x="234386" y="57039"/>
                    </a:cubicBezTo>
                    <a:cubicBezTo>
                      <a:pt x="233907" y="67104"/>
                      <a:pt x="243972" y="68542"/>
                      <a:pt x="249724" y="72377"/>
                    </a:cubicBezTo>
                    <a:cubicBezTo>
                      <a:pt x="335042" y="127498"/>
                      <a:pt x="404064" y="198437"/>
                      <a:pt x="464458" y="278962"/>
                    </a:cubicBezTo>
                    <a:cubicBezTo>
                      <a:pt x="526290" y="361884"/>
                      <a:pt x="573742" y="453434"/>
                      <a:pt x="621674" y="544504"/>
                    </a:cubicBezTo>
                    <a:cubicBezTo>
                      <a:pt x="677754" y="651871"/>
                      <a:pt x="731437" y="760676"/>
                      <a:pt x="784162" y="869481"/>
                    </a:cubicBezTo>
                    <a:cubicBezTo>
                      <a:pt x="787518" y="878108"/>
                      <a:pt x="793269" y="885778"/>
                      <a:pt x="792790" y="894885"/>
                    </a:cubicBezTo>
                    <a:close/>
                  </a:path>
                </a:pathLst>
              </a:custGeom>
              <a:solidFill>
                <a:schemeClr val="accent5">
                  <a:lumMod val="40000"/>
                  <a:lumOff val="60000"/>
                </a:schemeClr>
              </a:solidFill>
              <a:ln w="4780" cap="flat">
                <a:noFill/>
                <a:prstDash val="solid"/>
                <a:miter/>
              </a:ln>
            </p:spPr>
            <p:txBody>
              <a:bodyPr rtlCol="0" anchor="ctr"/>
              <a:lstStyle/>
              <a:p>
                <a:endParaRPr lang="en-US"/>
              </a:p>
            </p:txBody>
          </p:sp>
          <p:sp>
            <p:nvSpPr>
              <p:cNvPr id="27" name="Freeform: Shape 116">
                <a:extLst>
                  <a:ext uri="{FF2B5EF4-FFF2-40B4-BE49-F238E27FC236}">
                    <a16:creationId xmlns:a16="http://schemas.microsoft.com/office/drawing/2014/main" id="{F0ECA944-4D1C-9C93-9BAB-1DA229BA150C}"/>
                  </a:ext>
                </a:extLst>
              </p:cNvPr>
              <p:cNvSpPr/>
              <p:nvPr/>
            </p:nvSpPr>
            <p:spPr>
              <a:xfrm>
                <a:off x="1021833" y="1881553"/>
                <a:ext cx="656664" cy="1054497"/>
              </a:xfrm>
              <a:custGeom>
                <a:avLst/>
                <a:gdLst>
                  <a:gd name="connsiteX0" fmla="*/ 657143 w 656664"/>
                  <a:gd name="connsiteY0" fmla="*/ 42180 h 1054497"/>
                  <a:gd name="connsiteX1" fmla="*/ 654747 w 656664"/>
                  <a:gd name="connsiteY1" fmla="*/ 46494 h 1054497"/>
                  <a:gd name="connsiteX2" fmla="*/ 622633 w 656664"/>
                  <a:gd name="connsiteY2" fmla="*/ 86756 h 1054497"/>
                  <a:gd name="connsiteX3" fmla="*/ 579973 w 656664"/>
                  <a:gd name="connsiteY3" fmla="*/ 102094 h 1054497"/>
                  <a:gd name="connsiteX4" fmla="*/ 535397 w 656664"/>
                  <a:gd name="connsiteY4" fmla="*/ 132291 h 1054497"/>
                  <a:gd name="connsiteX5" fmla="*/ 389685 w 656664"/>
                  <a:gd name="connsiteY5" fmla="*/ 256435 h 1054497"/>
                  <a:gd name="connsiteX6" fmla="*/ 228634 w 656664"/>
                  <a:gd name="connsiteY6" fmla="*/ 555049 h 1054497"/>
                  <a:gd name="connsiteX7" fmla="*/ 92029 w 656664"/>
                  <a:gd name="connsiteY7" fmla="*/ 996979 h 1054497"/>
                  <a:gd name="connsiteX8" fmla="*/ 74294 w 656664"/>
                  <a:gd name="connsiteY8" fmla="*/ 1057373 h 1054497"/>
                  <a:gd name="connsiteX9" fmla="*/ 0 w 656664"/>
                  <a:gd name="connsiteY9" fmla="*/ 1025259 h 1054497"/>
                  <a:gd name="connsiteX10" fmla="*/ 9107 w 656664"/>
                  <a:gd name="connsiteY10" fmla="*/ 1009441 h 1054497"/>
                  <a:gd name="connsiteX11" fmla="*/ 130854 w 656664"/>
                  <a:gd name="connsiteY11" fmla="*/ 601063 h 1054497"/>
                  <a:gd name="connsiteX12" fmla="*/ 286152 w 656664"/>
                  <a:gd name="connsiteY12" fmla="*/ 266500 h 1054497"/>
                  <a:gd name="connsiteX13" fmla="*/ 382495 w 656664"/>
                  <a:gd name="connsiteY13" fmla="*/ 153381 h 1054497"/>
                  <a:gd name="connsiteX14" fmla="*/ 363802 w 656664"/>
                  <a:gd name="connsiteY14" fmla="*/ 151464 h 1054497"/>
                  <a:gd name="connsiteX15" fmla="*/ 366198 w 656664"/>
                  <a:gd name="connsiteY15" fmla="*/ 147150 h 1054497"/>
                  <a:gd name="connsiteX16" fmla="*/ 416047 w 656664"/>
                  <a:gd name="connsiteY16" fmla="*/ 115995 h 1054497"/>
                  <a:gd name="connsiteX17" fmla="*/ 546421 w 656664"/>
                  <a:gd name="connsiteY17" fmla="*/ 32594 h 1054497"/>
                  <a:gd name="connsiteX18" fmla="*/ 551694 w 656664"/>
                  <a:gd name="connsiteY18" fmla="*/ 32114 h 1054497"/>
                  <a:gd name="connsiteX19" fmla="*/ 654747 w 656664"/>
                  <a:gd name="connsiteY19" fmla="*/ 0 h 1054497"/>
                  <a:gd name="connsiteX20" fmla="*/ 657143 w 656664"/>
                  <a:gd name="connsiteY20" fmla="*/ 42180 h 1054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664" h="1054497">
                    <a:moveTo>
                      <a:pt x="657143" y="42180"/>
                    </a:moveTo>
                    <a:cubicBezTo>
                      <a:pt x="656185" y="43618"/>
                      <a:pt x="654267" y="45535"/>
                      <a:pt x="654747" y="46494"/>
                    </a:cubicBezTo>
                    <a:cubicBezTo>
                      <a:pt x="660019" y="72856"/>
                      <a:pt x="645640" y="81963"/>
                      <a:pt x="622633" y="86756"/>
                    </a:cubicBezTo>
                    <a:cubicBezTo>
                      <a:pt x="608253" y="89632"/>
                      <a:pt x="594353" y="96822"/>
                      <a:pt x="579973" y="102094"/>
                    </a:cubicBezTo>
                    <a:cubicBezTo>
                      <a:pt x="569428" y="118391"/>
                      <a:pt x="551214" y="123664"/>
                      <a:pt x="535397" y="132291"/>
                    </a:cubicBezTo>
                    <a:cubicBezTo>
                      <a:pt x="477879" y="163447"/>
                      <a:pt x="431385" y="206106"/>
                      <a:pt x="389685" y="256435"/>
                    </a:cubicBezTo>
                    <a:cubicBezTo>
                      <a:pt x="315870" y="345108"/>
                      <a:pt x="266979" y="447203"/>
                      <a:pt x="228634" y="555049"/>
                    </a:cubicBezTo>
                    <a:cubicBezTo>
                      <a:pt x="176389" y="700282"/>
                      <a:pt x="132291" y="847912"/>
                      <a:pt x="92029" y="996979"/>
                    </a:cubicBezTo>
                    <a:cubicBezTo>
                      <a:pt x="86756" y="1017110"/>
                      <a:pt x="83880" y="1038200"/>
                      <a:pt x="74294" y="1057373"/>
                    </a:cubicBezTo>
                    <a:cubicBezTo>
                      <a:pt x="58477" y="1026217"/>
                      <a:pt x="33552" y="1016152"/>
                      <a:pt x="0" y="1025259"/>
                    </a:cubicBezTo>
                    <a:cubicBezTo>
                      <a:pt x="6231" y="1021904"/>
                      <a:pt x="7190" y="1015672"/>
                      <a:pt x="9107" y="1009441"/>
                    </a:cubicBezTo>
                    <a:cubicBezTo>
                      <a:pt x="46014" y="872357"/>
                      <a:pt x="85318" y="735751"/>
                      <a:pt x="130854" y="601063"/>
                    </a:cubicBezTo>
                    <a:cubicBezTo>
                      <a:pt x="170637" y="484110"/>
                      <a:pt x="215693" y="369074"/>
                      <a:pt x="286152" y="266500"/>
                    </a:cubicBezTo>
                    <a:cubicBezTo>
                      <a:pt x="313953" y="226238"/>
                      <a:pt x="345108" y="189330"/>
                      <a:pt x="382495" y="153381"/>
                    </a:cubicBezTo>
                    <a:cubicBezTo>
                      <a:pt x="374826" y="152423"/>
                      <a:pt x="369074" y="151943"/>
                      <a:pt x="363802" y="151464"/>
                    </a:cubicBezTo>
                    <a:cubicBezTo>
                      <a:pt x="363802" y="149547"/>
                      <a:pt x="364760" y="147150"/>
                      <a:pt x="366198" y="147150"/>
                    </a:cubicBezTo>
                    <a:cubicBezTo>
                      <a:pt x="387767" y="144274"/>
                      <a:pt x="400709" y="128457"/>
                      <a:pt x="416047" y="115995"/>
                    </a:cubicBezTo>
                    <a:cubicBezTo>
                      <a:pt x="455830" y="82443"/>
                      <a:pt x="500886" y="57039"/>
                      <a:pt x="546421" y="32594"/>
                    </a:cubicBezTo>
                    <a:cubicBezTo>
                      <a:pt x="547859" y="31635"/>
                      <a:pt x="549776" y="31635"/>
                      <a:pt x="551694" y="32114"/>
                    </a:cubicBezTo>
                    <a:cubicBezTo>
                      <a:pt x="587163" y="24924"/>
                      <a:pt x="621195" y="12462"/>
                      <a:pt x="654747" y="0"/>
                    </a:cubicBezTo>
                    <a:cubicBezTo>
                      <a:pt x="658102" y="13421"/>
                      <a:pt x="657623" y="27800"/>
                      <a:pt x="657143" y="42180"/>
                    </a:cubicBezTo>
                    <a:close/>
                  </a:path>
                </a:pathLst>
              </a:custGeom>
              <a:solidFill>
                <a:schemeClr val="accent5">
                  <a:lumMod val="40000"/>
                  <a:lumOff val="60000"/>
                </a:schemeClr>
              </a:solidFill>
              <a:ln w="4780" cap="flat">
                <a:noFill/>
                <a:prstDash val="solid"/>
                <a:miter/>
              </a:ln>
            </p:spPr>
            <p:txBody>
              <a:bodyPr rtlCol="0" anchor="ctr"/>
              <a:lstStyle/>
              <a:p>
                <a:endParaRPr lang="en-US"/>
              </a:p>
            </p:txBody>
          </p:sp>
          <p:sp>
            <p:nvSpPr>
              <p:cNvPr id="28" name="Freeform: Shape 117">
                <a:extLst>
                  <a:ext uri="{FF2B5EF4-FFF2-40B4-BE49-F238E27FC236}">
                    <a16:creationId xmlns:a16="http://schemas.microsoft.com/office/drawing/2014/main" id="{ACDB1BF1-A2FB-10ED-BCB9-032E03AAA30C}"/>
                  </a:ext>
                </a:extLst>
              </p:cNvPr>
              <p:cNvSpPr/>
              <p:nvPr/>
            </p:nvSpPr>
            <p:spPr>
              <a:xfrm>
                <a:off x="1299963" y="1870238"/>
                <a:ext cx="273211" cy="167761"/>
              </a:xfrm>
              <a:custGeom>
                <a:avLst/>
                <a:gdLst>
                  <a:gd name="connsiteX0" fmla="*/ 273564 w 273210"/>
                  <a:gd name="connsiteY0" fmla="*/ 42950 h 167760"/>
                  <a:gd name="connsiteX1" fmla="*/ 258226 w 273210"/>
                  <a:gd name="connsiteY1" fmla="*/ 54454 h 167760"/>
                  <a:gd name="connsiteX2" fmla="*/ 120662 w 273210"/>
                  <a:gd name="connsiteY2" fmla="*/ 148400 h 167760"/>
                  <a:gd name="connsiteX3" fmla="*/ 85672 w 273210"/>
                  <a:gd name="connsiteY3" fmla="*/ 162779 h 167760"/>
                  <a:gd name="connsiteX4" fmla="*/ 36302 w 273210"/>
                  <a:gd name="connsiteY4" fmla="*/ 167573 h 167760"/>
                  <a:gd name="connsiteX5" fmla="*/ 11377 w 273210"/>
                  <a:gd name="connsiteY5" fmla="*/ 147441 h 167760"/>
                  <a:gd name="connsiteX6" fmla="*/ 353 w 273210"/>
                  <a:gd name="connsiteY6" fmla="*/ 51099 h 167760"/>
                  <a:gd name="connsiteX7" fmla="*/ 20964 w 273210"/>
                  <a:gd name="connsiteY7" fmla="*/ 25216 h 167760"/>
                  <a:gd name="connsiteX8" fmla="*/ 236656 w 273210"/>
                  <a:gd name="connsiteY8" fmla="*/ 770 h 167760"/>
                  <a:gd name="connsiteX9" fmla="*/ 269250 w 273210"/>
                  <a:gd name="connsiteY9" fmla="*/ 28571 h 167760"/>
                  <a:gd name="connsiteX10" fmla="*/ 273564 w 273210"/>
                  <a:gd name="connsiteY10" fmla="*/ 42950 h 16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210" h="167760">
                    <a:moveTo>
                      <a:pt x="273564" y="42950"/>
                    </a:moveTo>
                    <a:cubicBezTo>
                      <a:pt x="269729" y="48223"/>
                      <a:pt x="264457" y="51578"/>
                      <a:pt x="258226" y="54454"/>
                    </a:cubicBezTo>
                    <a:cubicBezTo>
                      <a:pt x="207897" y="78899"/>
                      <a:pt x="161404" y="110055"/>
                      <a:pt x="120662" y="148400"/>
                    </a:cubicBezTo>
                    <a:cubicBezTo>
                      <a:pt x="110117" y="157986"/>
                      <a:pt x="97655" y="158466"/>
                      <a:pt x="85672" y="162779"/>
                    </a:cubicBezTo>
                    <a:cubicBezTo>
                      <a:pt x="69375" y="164217"/>
                      <a:pt x="52599" y="165655"/>
                      <a:pt x="36302" y="167573"/>
                    </a:cubicBezTo>
                    <a:cubicBezTo>
                      <a:pt x="20964" y="169011"/>
                      <a:pt x="13295" y="163259"/>
                      <a:pt x="11377" y="147441"/>
                    </a:cubicBezTo>
                    <a:cubicBezTo>
                      <a:pt x="8022" y="115327"/>
                      <a:pt x="4667" y="83213"/>
                      <a:pt x="353" y="51099"/>
                    </a:cubicBezTo>
                    <a:cubicBezTo>
                      <a:pt x="-1564" y="34802"/>
                      <a:pt x="4188" y="27133"/>
                      <a:pt x="20964" y="25216"/>
                    </a:cubicBezTo>
                    <a:cubicBezTo>
                      <a:pt x="92861" y="17546"/>
                      <a:pt x="164759" y="8919"/>
                      <a:pt x="236656" y="770"/>
                    </a:cubicBezTo>
                    <a:cubicBezTo>
                      <a:pt x="263019" y="-2106"/>
                      <a:pt x="267812" y="2208"/>
                      <a:pt x="269250" y="28571"/>
                    </a:cubicBezTo>
                    <a:cubicBezTo>
                      <a:pt x="270209" y="32885"/>
                      <a:pt x="269729" y="38157"/>
                      <a:pt x="273564" y="42950"/>
                    </a:cubicBezTo>
                    <a:close/>
                  </a:path>
                </a:pathLst>
              </a:custGeom>
              <a:solidFill>
                <a:schemeClr val="tx1"/>
              </a:solidFill>
              <a:ln w="4780" cap="flat">
                <a:noFill/>
                <a:prstDash val="solid"/>
                <a:miter/>
              </a:ln>
            </p:spPr>
            <p:txBody>
              <a:bodyPr rtlCol="0" anchor="ctr"/>
              <a:lstStyle/>
              <a:p>
                <a:endParaRPr lang="en-US"/>
              </a:p>
            </p:txBody>
          </p:sp>
          <p:sp>
            <p:nvSpPr>
              <p:cNvPr id="29" name="Freeform: Shape 118">
                <a:extLst>
                  <a:ext uri="{FF2B5EF4-FFF2-40B4-BE49-F238E27FC236}">
                    <a16:creationId xmlns:a16="http://schemas.microsoft.com/office/drawing/2014/main" id="{CFE9B74C-696A-7F5B-8BB0-1D8C3B40043C}"/>
                  </a:ext>
                </a:extLst>
              </p:cNvPr>
              <p:cNvSpPr/>
              <p:nvPr/>
            </p:nvSpPr>
            <p:spPr>
              <a:xfrm>
                <a:off x="3206080" y="5617828"/>
                <a:ext cx="335522" cy="335522"/>
              </a:xfrm>
              <a:custGeom>
                <a:avLst/>
                <a:gdLst>
                  <a:gd name="connsiteX0" fmla="*/ 169678 w 335521"/>
                  <a:gd name="connsiteY0" fmla="*/ 339835 h 335521"/>
                  <a:gd name="connsiteX1" fmla="*/ 0 w 335521"/>
                  <a:gd name="connsiteY1" fmla="*/ 171116 h 335521"/>
                  <a:gd name="connsiteX2" fmla="*/ 169678 w 335521"/>
                  <a:gd name="connsiteY2" fmla="*/ 0 h 335521"/>
                  <a:gd name="connsiteX3" fmla="*/ 339836 w 335521"/>
                  <a:gd name="connsiteY3" fmla="*/ 169199 h 335521"/>
                  <a:gd name="connsiteX4" fmla="*/ 169678 w 335521"/>
                  <a:gd name="connsiteY4" fmla="*/ 339835 h 335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521" h="335521">
                    <a:moveTo>
                      <a:pt x="169678" y="339835"/>
                    </a:moveTo>
                    <a:cubicBezTo>
                      <a:pt x="74773" y="339835"/>
                      <a:pt x="479" y="266021"/>
                      <a:pt x="0" y="171116"/>
                    </a:cubicBezTo>
                    <a:cubicBezTo>
                      <a:pt x="0" y="75732"/>
                      <a:pt x="74294" y="0"/>
                      <a:pt x="169678" y="0"/>
                    </a:cubicBezTo>
                    <a:cubicBezTo>
                      <a:pt x="263624" y="0"/>
                      <a:pt x="339836" y="75732"/>
                      <a:pt x="339836" y="169199"/>
                    </a:cubicBezTo>
                    <a:cubicBezTo>
                      <a:pt x="340315" y="264103"/>
                      <a:pt x="265062" y="339835"/>
                      <a:pt x="169678" y="339835"/>
                    </a:cubicBezTo>
                    <a:close/>
                  </a:path>
                </a:pathLst>
              </a:custGeom>
              <a:solidFill>
                <a:schemeClr val="accent5">
                  <a:lumMod val="50000"/>
                </a:schemeClr>
              </a:solidFill>
              <a:ln w="4780" cap="flat">
                <a:noFill/>
                <a:prstDash val="solid"/>
                <a:miter/>
              </a:ln>
            </p:spPr>
            <p:txBody>
              <a:bodyPr rtlCol="0" anchor="ctr"/>
              <a:lstStyle/>
              <a:p>
                <a:endParaRPr lang="en-US"/>
              </a:p>
            </p:txBody>
          </p:sp>
        </p:grpSp>
        <p:grpSp>
          <p:nvGrpSpPr>
            <p:cNvPr id="7" name="Group 217">
              <a:extLst>
                <a:ext uri="{FF2B5EF4-FFF2-40B4-BE49-F238E27FC236}">
                  <a16:creationId xmlns:a16="http://schemas.microsoft.com/office/drawing/2014/main" id="{3FC68D20-50B1-1728-35FF-06A456B3B55B}"/>
                </a:ext>
              </a:extLst>
            </p:cNvPr>
            <p:cNvGrpSpPr/>
            <p:nvPr/>
          </p:nvGrpSpPr>
          <p:grpSpPr>
            <a:xfrm rot="19991619">
              <a:off x="3371205" y="4866131"/>
              <a:ext cx="1316147" cy="518672"/>
              <a:chOff x="8060641" y="1503156"/>
              <a:chExt cx="3004811" cy="1184147"/>
            </a:xfrm>
            <a:solidFill>
              <a:schemeClr val="accent4"/>
            </a:solidFill>
          </p:grpSpPr>
          <p:sp>
            <p:nvSpPr>
              <p:cNvPr id="15" name="Freeform 7">
                <a:extLst>
                  <a:ext uri="{FF2B5EF4-FFF2-40B4-BE49-F238E27FC236}">
                    <a16:creationId xmlns:a16="http://schemas.microsoft.com/office/drawing/2014/main" id="{98B3A767-9EFE-202A-3A03-AE0D673F293F}"/>
                  </a:ext>
                </a:extLst>
              </p:cNvPr>
              <p:cNvSpPr/>
              <p:nvPr/>
            </p:nvSpPr>
            <p:spPr>
              <a:xfrm>
                <a:off x="8131879" y="1640533"/>
                <a:ext cx="2907039" cy="1046770"/>
              </a:xfrm>
              <a:custGeom>
                <a:avLst/>
                <a:gdLst>
                  <a:gd name="connsiteX0" fmla="*/ 5481115 w 5481115"/>
                  <a:gd name="connsiteY0" fmla="*/ 0 h 1897513"/>
                  <a:gd name="connsiteX1" fmla="*/ 1009540 w 5481115"/>
                  <a:gd name="connsiteY1" fmla="*/ 623695 h 1897513"/>
                  <a:gd name="connsiteX2" fmla="*/ 0 w 5481115"/>
                  <a:gd name="connsiteY2" fmla="*/ 1812944 h 1897513"/>
                  <a:gd name="connsiteX3" fmla="*/ 581411 w 5481115"/>
                  <a:gd name="connsiteY3" fmla="*/ 1897513 h 1897513"/>
                  <a:gd name="connsiteX4" fmla="*/ 1205106 w 5481115"/>
                  <a:gd name="connsiteY4" fmla="*/ 813975 h 1897513"/>
                  <a:gd name="connsiteX5" fmla="*/ 5433545 w 5481115"/>
                  <a:gd name="connsiteY5" fmla="*/ 253707 h 1897513"/>
                  <a:gd name="connsiteX6" fmla="*/ 5481115 w 5481115"/>
                  <a:gd name="connsiteY6" fmla="*/ 0 h 1897513"/>
                  <a:gd name="connsiteX0" fmla="*/ 5481115 w 5481115"/>
                  <a:gd name="connsiteY0" fmla="*/ 1951 h 1899464"/>
                  <a:gd name="connsiteX1" fmla="*/ 1009540 w 5481115"/>
                  <a:gd name="connsiteY1" fmla="*/ 625646 h 1899464"/>
                  <a:gd name="connsiteX2" fmla="*/ 0 w 5481115"/>
                  <a:gd name="connsiteY2" fmla="*/ 1814895 h 1899464"/>
                  <a:gd name="connsiteX3" fmla="*/ 581411 w 5481115"/>
                  <a:gd name="connsiteY3" fmla="*/ 1899464 h 1899464"/>
                  <a:gd name="connsiteX4" fmla="*/ 1205106 w 5481115"/>
                  <a:gd name="connsiteY4" fmla="*/ 815926 h 1899464"/>
                  <a:gd name="connsiteX5" fmla="*/ 5433545 w 5481115"/>
                  <a:gd name="connsiteY5" fmla="*/ 255658 h 1899464"/>
                  <a:gd name="connsiteX6" fmla="*/ 5481115 w 5481115"/>
                  <a:gd name="connsiteY6" fmla="*/ 1951 h 1899464"/>
                  <a:gd name="connsiteX0" fmla="*/ 5481115 w 5481115"/>
                  <a:gd name="connsiteY0" fmla="*/ 1726 h 1899239"/>
                  <a:gd name="connsiteX1" fmla="*/ 1009540 w 5481115"/>
                  <a:gd name="connsiteY1" fmla="*/ 625421 h 1899239"/>
                  <a:gd name="connsiteX2" fmla="*/ 0 w 5481115"/>
                  <a:gd name="connsiteY2" fmla="*/ 1814670 h 1899239"/>
                  <a:gd name="connsiteX3" fmla="*/ 581411 w 5481115"/>
                  <a:gd name="connsiteY3" fmla="*/ 1899239 h 1899239"/>
                  <a:gd name="connsiteX4" fmla="*/ 1205106 w 5481115"/>
                  <a:gd name="connsiteY4" fmla="*/ 815701 h 1899239"/>
                  <a:gd name="connsiteX5" fmla="*/ 5433545 w 5481115"/>
                  <a:gd name="connsiteY5" fmla="*/ 255433 h 1899239"/>
                  <a:gd name="connsiteX6" fmla="*/ 5481115 w 5481115"/>
                  <a:gd name="connsiteY6" fmla="*/ 1726 h 1899239"/>
                  <a:gd name="connsiteX0" fmla="*/ 5496972 w 5496972"/>
                  <a:gd name="connsiteY0" fmla="*/ 1726 h 1899239"/>
                  <a:gd name="connsiteX1" fmla="*/ 1025397 w 5496972"/>
                  <a:gd name="connsiteY1" fmla="*/ 625421 h 1899239"/>
                  <a:gd name="connsiteX2" fmla="*/ 0 w 5496972"/>
                  <a:gd name="connsiteY2" fmla="*/ 1798814 h 1899239"/>
                  <a:gd name="connsiteX3" fmla="*/ 597268 w 5496972"/>
                  <a:gd name="connsiteY3" fmla="*/ 1899239 h 1899239"/>
                  <a:gd name="connsiteX4" fmla="*/ 1220963 w 5496972"/>
                  <a:gd name="connsiteY4" fmla="*/ 815701 h 1899239"/>
                  <a:gd name="connsiteX5" fmla="*/ 5449402 w 5496972"/>
                  <a:gd name="connsiteY5" fmla="*/ 255433 h 1899239"/>
                  <a:gd name="connsiteX6" fmla="*/ 5496972 w 5496972"/>
                  <a:gd name="connsiteY6" fmla="*/ 1726 h 1899239"/>
                  <a:gd name="connsiteX0" fmla="*/ 5499844 w 5499844"/>
                  <a:gd name="connsiteY0" fmla="*/ 1726 h 1899239"/>
                  <a:gd name="connsiteX1" fmla="*/ 1028269 w 5499844"/>
                  <a:gd name="connsiteY1" fmla="*/ 625421 h 1899239"/>
                  <a:gd name="connsiteX2" fmla="*/ 2872 w 5499844"/>
                  <a:gd name="connsiteY2" fmla="*/ 1798814 h 1899239"/>
                  <a:gd name="connsiteX3" fmla="*/ 600140 w 5499844"/>
                  <a:gd name="connsiteY3" fmla="*/ 1899239 h 1899239"/>
                  <a:gd name="connsiteX4" fmla="*/ 1223835 w 5499844"/>
                  <a:gd name="connsiteY4" fmla="*/ 815701 h 1899239"/>
                  <a:gd name="connsiteX5" fmla="*/ 5452274 w 5499844"/>
                  <a:gd name="connsiteY5" fmla="*/ 255433 h 1899239"/>
                  <a:gd name="connsiteX6" fmla="*/ 5499844 w 5499844"/>
                  <a:gd name="connsiteY6" fmla="*/ 1726 h 1899239"/>
                  <a:gd name="connsiteX0" fmla="*/ 5499844 w 5499844"/>
                  <a:gd name="connsiteY0" fmla="*/ 1726 h 1932850"/>
                  <a:gd name="connsiteX1" fmla="*/ 1028269 w 5499844"/>
                  <a:gd name="connsiteY1" fmla="*/ 625421 h 1932850"/>
                  <a:gd name="connsiteX2" fmla="*/ 2872 w 5499844"/>
                  <a:gd name="connsiteY2" fmla="*/ 1798814 h 1932850"/>
                  <a:gd name="connsiteX3" fmla="*/ 600140 w 5499844"/>
                  <a:gd name="connsiteY3" fmla="*/ 1899239 h 1932850"/>
                  <a:gd name="connsiteX4" fmla="*/ 1223835 w 5499844"/>
                  <a:gd name="connsiteY4" fmla="*/ 815701 h 1932850"/>
                  <a:gd name="connsiteX5" fmla="*/ 5452274 w 5499844"/>
                  <a:gd name="connsiteY5" fmla="*/ 255433 h 1932850"/>
                  <a:gd name="connsiteX6" fmla="*/ 5499844 w 5499844"/>
                  <a:gd name="connsiteY6" fmla="*/ 1726 h 1932850"/>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23835 w 5499844"/>
                  <a:gd name="connsiteY4" fmla="*/ 815701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80390"/>
                  <a:gd name="connsiteX1" fmla="*/ 1028269 w 5499844"/>
                  <a:gd name="connsiteY1" fmla="*/ 625421 h 1980390"/>
                  <a:gd name="connsiteX2" fmla="*/ 2872 w 5499844"/>
                  <a:gd name="connsiteY2" fmla="*/ 1798814 h 1980390"/>
                  <a:gd name="connsiteX3" fmla="*/ 600140 w 5499844"/>
                  <a:gd name="connsiteY3" fmla="*/ 1899239 h 1980390"/>
                  <a:gd name="connsiteX4" fmla="*/ 1244977 w 5499844"/>
                  <a:gd name="connsiteY4" fmla="*/ 836843 h 1980390"/>
                  <a:gd name="connsiteX5" fmla="*/ 5452274 w 5499844"/>
                  <a:gd name="connsiteY5" fmla="*/ 255433 h 1980390"/>
                  <a:gd name="connsiteX6" fmla="*/ 5499844 w 5499844"/>
                  <a:gd name="connsiteY6" fmla="*/ 1726 h 198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9844" h="1980390">
                    <a:moveTo>
                      <a:pt x="5499844" y="1726"/>
                    </a:moveTo>
                    <a:cubicBezTo>
                      <a:pt x="3824325" y="-33511"/>
                      <a:pt x="1155122" y="480949"/>
                      <a:pt x="1028269" y="625421"/>
                    </a:cubicBezTo>
                    <a:cubicBezTo>
                      <a:pt x="686470" y="1016552"/>
                      <a:pt x="-51745" y="1677245"/>
                      <a:pt x="2872" y="1798814"/>
                    </a:cubicBezTo>
                    <a:cubicBezTo>
                      <a:pt x="154391" y="2096567"/>
                      <a:pt x="549046" y="1950333"/>
                      <a:pt x="600140" y="1899239"/>
                    </a:cubicBezTo>
                    <a:cubicBezTo>
                      <a:pt x="815086" y="1545107"/>
                      <a:pt x="1146313" y="879127"/>
                      <a:pt x="1244977" y="836843"/>
                    </a:cubicBezTo>
                    <a:cubicBezTo>
                      <a:pt x="2287991" y="399905"/>
                      <a:pt x="4007558" y="126817"/>
                      <a:pt x="5452274" y="255433"/>
                    </a:cubicBezTo>
                    <a:lnTo>
                      <a:pt x="5499844" y="17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6" name="Freeform 10">
                <a:extLst>
                  <a:ext uri="{FF2B5EF4-FFF2-40B4-BE49-F238E27FC236}">
                    <a16:creationId xmlns:a16="http://schemas.microsoft.com/office/drawing/2014/main" id="{ACB6BEEE-8148-F4D7-EF12-6AB033321D5F}"/>
                  </a:ext>
                </a:extLst>
              </p:cNvPr>
              <p:cNvSpPr/>
              <p:nvPr/>
            </p:nvSpPr>
            <p:spPr>
              <a:xfrm flipH="1">
                <a:off x="8131879" y="1640533"/>
                <a:ext cx="2907039" cy="1046770"/>
              </a:xfrm>
              <a:custGeom>
                <a:avLst/>
                <a:gdLst>
                  <a:gd name="connsiteX0" fmla="*/ 5481115 w 5481115"/>
                  <a:gd name="connsiteY0" fmla="*/ 0 h 1897513"/>
                  <a:gd name="connsiteX1" fmla="*/ 1009540 w 5481115"/>
                  <a:gd name="connsiteY1" fmla="*/ 623695 h 1897513"/>
                  <a:gd name="connsiteX2" fmla="*/ 0 w 5481115"/>
                  <a:gd name="connsiteY2" fmla="*/ 1812944 h 1897513"/>
                  <a:gd name="connsiteX3" fmla="*/ 581411 w 5481115"/>
                  <a:gd name="connsiteY3" fmla="*/ 1897513 h 1897513"/>
                  <a:gd name="connsiteX4" fmla="*/ 1205106 w 5481115"/>
                  <a:gd name="connsiteY4" fmla="*/ 813975 h 1897513"/>
                  <a:gd name="connsiteX5" fmla="*/ 5433545 w 5481115"/>
                  <a:gd name="connsiteY5" fmla="*/ 253707 h 1897513"/>
                  <a:gd name="connsiteX6" fmla="*/ 5481115 w 5481115"/>
                  <a:gd name="connsiteY6" fmla="*/ 0 h 1897513"/>
                  <a:gd name="connsiteX0" fmla="*/ 5481115 w 5481115"/>
                  <a:gd name="connsiteY0" fmla="*/ 1951 h 1899464"/>
                  <a:gd name="connsiteX1" fmla="*/ 1009540 w 5481115"/>
                  <a:gd name="connsiteY1" fmla="*/ 625646 h 1899464"/>
                  <a:gd name="connsiteX2" fmla="*/ 0 w 5481115"/>
                  <a:gd name="connsiteY2" fmla="*/ 1814895 h 1899464"/>
                  <a:gd name="connsiteX3" fmla="*/ 581411 w 5481115"/>
                  <a:gd name="connsiteY3" fmla="*/ 1899464 h 1899464"/>
                  <a:gd name="connsiteX4" fmla="*/ 1205106 w 5481115"/>
                  <a:gd name="connsiteY4" fmla="*/ 815926 h 1899464"/>
                  <a:gd name="connsiteX5" fmla="*/ 5433545 w 5481115"/>
                  <a:gd name="connsiteY5" fmla="*/ 255658 h 1899464"/>
                  <a:gd name="connsiteX6" fmla="*/ 5481115 w 5481115"/>
                  <a:gd name="connsiteY6" fmla="*/ 1951 h 1899464"/>
                  <a:gd name="connsiteX0" fmla="*/ 5481115 w 5481115"/>
                  <a:gd name="connsiteY0" fmla="*/ 1726 h 1899239"/>
                  <a:gd name="connsiteX1" fmla="*/ 1009540 w 5481115"/>
                  <a:gd name="connsiteY1" fmla="*/ 625421 h 1899239"/>
                  <a:gd name="connsiteX2" fmla="*/ 0 w 5481115"/>
                  <a:gd name="connsiteY2" fmla="*/ 1814670 h 1899239"/>
                  <a:gd name="connsiteX3" fmla="*/ 581411 w 5481115"/>
                  <a:gd name="connsiteY3" fmla="*/ 1899239 h 1899239"/>
                  <a:gd name="connsiteX4" fmla="*/ 1205106 w 5481115"/>
                  <a:gd name="connsiteY4" fmla="*/ 815701 h 1899239"/>
                  <a:gd name="connsiteX5" fmla="*/ 5433545 w 5481115"/>
                  <a:gd name="connsiteY5" fmla="*/ 255433 h 1899239"/>
                  <a:gd name="connsiteX6" fmla="*/ 5481115 w 5481115"/>
                  <a:gd name="connsiteY6" fmla="*/ 1726 h 1899239"/>
                  <a:gd name="connsiteX0" fmla="*/ 5496972 w 5496972"/>
                  <a:gd name="connsiteY0" fmla="*/ 1726 h 1899239"/>
                  <a:gd name="connsiteX1" fmla="*/ 1025397 w 5496972"/>
                  <a:gd name="connsiteY1" fmla="*/ 625421 h 1899239"/>
                  <a:gd name="connsiteX2" fmla="*/ 0 w 5496972"/>
                  <a:gd name="connsiteY2" fmla="*/ 1798814 h 1899239"/>
                  <a:gd name="connsiteX3" fmla="*/ 597268 w 5496972"/>
                  <a:gd name="connsiteY3" fmla="*/ 1899239 h 1899239"/>
                  <a:gd name="connsiteX4" fmla="*/ 1220963 w 5496972"/>
                  <a:gd name="connsiteY4" fmla="*/ 815701 h 1899239"/>
                  <a:gd name="connsiteX5" fmla="*/ 5449402 w 5496972"/>
                  <a:gd name="connsiteY5" fmla="*/ 255433 h 1899239"/>
                  <a:gd name="connsiteX6" fmla="*/ 5496972 w 5496972"/>
                  <a:gd name="connsiteY6" fmla="*/ 1726 h 1899239"/>
                  <a:gd name="connsiteX0" fmla="*/ 5499844 w 5499844"/>
                  <a:gd name="connsiteY0" fmla="*/ 1726 h 1899239"/>
                  <a:gd name="connsiteX1" fmla="*/ 1028269 w 5499844"/>
                  <a:gd name="connsiteY1" fmla="*/ 625421 h 1899239"/>
                  <a:gd name="connsiteX2" fmla="*/ 2872 w 5499844"/>
                  <a:gd name="connsiteY2" fmla="*/ 1798814 h 1899239"/>
                  <a:gd name="connsiteX3" fmla="*/ 600140 w 5499844"/>
                  <a:gd name="connsiteY3" fmla="*/ 1899239 h 1899239"/>
                  <a:gd name="connsiteX4" fmla="*/ 1223835 w 5499844"/>
                  <a:gd name="connsiteY4" fmla="*/ 815701 h 1899239"/>
                  <a:gd name="connsiteX5" fmla="*/ 5452274 w 5499844"/>
                  <a:gd name="connsiteY5" fmla="*/ 255433 h 1899239"/>
                  <a:gd name="connsiteX6" fmla="*/ 5499844 w 5499844"/>
                  <a:gd name="connsiteY6" fmla="*/ 1726 h 1899239"/>
                  <a:gd name="connsiteX0" fmla="*/ 5499844 w 5499844"/>
                  <a:gd name="connsiteY0" fmla="*/ 1726 h 1932850"/>
                  <a:gd name="connsiteX1" fmla="*/ 1028269 w 5499844"/>
                  <a:gd name="connsiteY1" fmla="*/ 625421 h 1932850"/>
                  <a:gd name="connsiteX2" fmla="*/ 2872 w 5499844"/>
                  <a:gd name="connsiteY2" fmla="*/ 1798814 h 1932850"/>
                  <a:gd name="connsiteX3" fmla="*/ 600140 w 5499844"/>
                  <a:gd name="connsiteY3" fmla="*/ 1899239 h 1932850"/>
                  <a:gd name="connsiteX4" fmla="*/ 1223835 w 5499844"/>
                  <a:gd name="connsiteY4" fmla="*/ 815701 h 1932850"/>
                  <a:gd name="connsiteX5" fmla="*/ 5452274 w 5499844"/>
                  <a:gd name="connsiteY5" fmla="*/ 255433 h 1932850"/>
                  <a:gd name="connsiteX6" fmla="*/ 5499844 w 5499844"/>
                  <a:gd name="connsiteY6" fmla="*/ 1726 h 1932850"/>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23835 w 5499844"/>
                  <a:gd name="connsiteY4" fmla="*/ 815701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80390"/>
                  <a:gd name="connsiteX1" fmla="*/ 1028269 w 5499844"/>
                  <a:gd name="connsiteY1" fmla="*/ 625421 h 1980390"/>
                  <a:gd name="connsiteX2" fmla="*/ 2872 w 5499844"/>
                  <a:gd name="connsiteY2" fmla="*/ 1798814 h 1980390"/>
                  <a:gd name="connsiteX3" fmla="*/ 600140 w 5499844"/>
                  <a:gd name="connsiteY3" fmla="*/ 1899239 h 1980390"/>
                  <a:gd name="connsiteX4" fmla="*/ 1244977 w 5499844"/>
                  <a:gd name="connsiteY4" fmla="*/ 836843 h 1980390"/>
                  <a:gd name="connsiteX5" fmla="*/ 5452274 w 5499844"/>
                  <a:gd name="connsiteY5" fmla="*/ 255433 h 1980390"/>
                  <a:gd name="connsiteX6" fmla="*/ 5499844 w 5499844"/>
                  <a:gd name="connsiteY6" fmla="*/ 1726 h 198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9844" h="1980390">
                    <a:moveTo>
                      <a:pt x="5499844" y="1726"/>
                    </a:moveTo>
                    <a:cubicBezTo>
                      <a:pt x="3824325" y="-33511"/>
                      <a:pt x="1155122" y="480949"/>
                      <a:pt x="1028269" y="625421"/>
                    </a:cubicBezTo>
                    <a:cubicBezTo>
                      <a:pt x="686470" y="1016552"/>
                      <a:pt x="-51745" y="1677245"/>
                      <a:pt x="2872" y="1798814"/>
                    </a:cubicBezTo>
                    <a:cubicBezTo>
                      <a:pt x="154391" y="2096567"/>
                      <a:pt x="549046" y="1950333"/>
                      <a:pt x="600140" y="1899239"/>
                    </a:cubicBezTo>
                    <a:cubicBezTo>
                      <a:pt x="815086" y="1545107"/>
                      <a:pt x="1146313" y="879127"/>
                      <a:pt x="1244977" y="836843"/>
                    </a:cubicBezTo>
                    <a:cubicBezTo>
                      <a:pt x="2287991" y="399905"/>
                      <a:pt x="4007558" y="126817"/>
                      <a:pt x="5452274" y="255433"/>
                    </a:cubicBezTo>
                    <a:lnTo>
                      <a:pt x="5499844" y="17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 name="Freeform 3">
                <a:extLst>
                  <a:ext uri="{FF2B5EF4-FFF2-40B4-BE49-F238E27FC236}">
                    <a16:creationId xmlns:a16="http://schemas.microsoft.com/office/drawing/2014/main" id="{2DD69DC3-12D7-5840-E822-6949DF066395}"/>
                  </a:ext>
                </a:extLst>
              </p:cNvPr>
              <p:cNvSpPr/>
              <p:nvPr/>
            </p:nvSpPr>
            <p:spPr>
              <a:xfrm>
                <a:off x="8277122" y="1601670"/>
                <a:ext cx="1111280" cy="842659"/>
              </a:xfrm>
              <a:custGeom>
                <a:avLst/>
                <a:gdLst>
                  <a:gd name="connsiteX0" fmla="*/ 0 w 1818229"/>
                  <a:gd name="connsiteY0" fmla="*/ 21143 h 924972"/>
                  <a:gd name="connsiteX1" fmla="*/ 0 w 1818229"/>
                  <a:gd name="connsiteY1" fmla="*/ 21143 h 924972"/>
                  <a:gd name="connsiteX2" fmla="*/ 89855 w 1818229"/>
                  <a:gd name="connsiteY2" fmla="*/ 21143 h 924972"/>
                  <a:gd name="connsiteX3" fmla="*/ 1818229 w 1818229"/>
                  <a:gd name="connsiteY3" fmla="*/ 0 h 924972"/>
                  <a:gd name="connsiteX4" fmla="*/ 1580380 w 1818229"/>
                  <a:gd name="connsiteY4" fmla="*/ 924972 h 924972"/>
                  <a:gd name="connsiteX5" fmla="*/ 147996 w 1818229"/>
                  <a:gd name="connsiteY5" fmla="*/ 872116 h 924972"/>
                  <a:gd name="connsiteX6" fmla="*/ 0 w 1818229"/>
                  <a:gd name="connsiteY6" fmla="*/ 21143 h 924972"/>
                  <a:gd name="connsiteX0" fmla="*/ 0 w 1818229"/>
                  <a:gd name="connsiteY0" fmla="*/ 21143 h 924972"/>
                  <a:gd name="connsiteX1" fmla="*/ 0 w 1818229"/>
                  <a:gd name="connsiteY1" fmla="*/ 21143 h 924972"/>
                  <a:gd name="connsiteX2" fmla="*/ 1818229 w 1818229"/>
                  <a:gd name="connsiteY2" fmla="*/ 0 h 924972"/>
                  <a:gd name="connsiteX3" fmla="*/ 1580380 w 1818229"/>
                  <a:gd name="connsiteY3" fmla="*/ 924972 h 924972"/>
                  <a:gd name="connsiteX4" fmla="*/ 147996 w 1818229"/>
                  <a:gd name="connsiteY4" fmla="*/ 872116 h 924972"/>
                  <a:gd name="connsiteX5" fmla="*/ 0 w 1818229"/>
                  <a:gd name="connsiteY5" fmla="*/ 21143 h 924972"/>
                  <a:gd name="connsiteX0" fmla="*/ 162452 w 1943682"/>
                  <a:gd name="connsiteY0" fmla="*/ 68713 h 924972"/>
                  <a:gd name="connsiteX1" fmla="*/ 125453 w 1943682"/>
                  <a:gd name="connsiteY1" fmla="*/ 21143 h 924972"/>
                  <a:gd name="connsiteX2" fmla="*/ 1943682 w 1943682"/>
                  <a:gd name="connsiteY2" fmla="*/ 0 h 924972"/>
                  <a:gd name="connsiteX3" fmla="*/ 1705833 w 1943682"/>
                  <a:gd name="connsiteY3" fmla="*/ 924972 h 924972"/>
                  <a:gd name="connsiteX4" fmla="*/ 273449 w 1943682"/>
                  <a:gd name="connsiteY4" fmla="*/ 872116 h 924972"/>
                  <a:gd name="connsiteX5" fmla="*/ 162452 w 1943682"/>
                  <a:gd name="connsiteY5" fmla="*/ 68713 h 924972"/>
                  <a:gd name="connsiteX0" fmla="*/ 0 w 1781230"/>
                  <a:gd name="connsiteY0" fmla="*/ 148099 h 1004358"/>
                  <a:gd name="connsiteX1" fmla="*/ 1781230 w 1781230"/>
                  <a:gd name="connsiteY1" fmla="*/ 79386 h 1004358"/>
                  <a:gd name="connsiteX2" fmla="*/ 1543381 w 1781230"/>
                  <a:gd name="connsiteY2" fmla="*/ 1004358 h 1004358"/>
                  <a:gd name="connsiteX3" fmla="*/ 110997 w 1781230"/>
                  <a:gd name="connsiteY3" fmla="*/ 951502 h 1004358"/>
                  <a:gd name="connsiteX4" fmla="*/ 0 w 1781230"/>
                  <a:gd name="connsiteY4" fmla="*/ 148099 h 1004358"/>
                  <a:gd name="connsiteX0" fmla="*/ 0 w 1844656"/>
                  <a:gd name="connsiteY0" fmla="*/ 174041 h 993302"/>
                  <a:gd name="connsiteX1" fmla="*/ 1844656 w 1844656"/>
                  <a:gd name="connsiteY1" fmla="*/ 68330 h 993302"/>
                  <a:gd name="connsiteX2" fmla="*/ 1606807 w 1844656"/>
                  <a:gd name="connsiteY2" fmla="*/ 993302 h 993302"/>
                  <a:gd name="connsiteX3" fmla="*/ 174423 w 1844656"/>
                  <a:gd name="connsiteY3" fmla="*/ 940446 h 993302"/>
                  <a:gd name="connsiteX4" fmla="*/ 0 w 1844656"/>
                  <a:gd name="connsiteY4" fmla="*/ 174041 h 993302"/>
                  <a:gd name="connsiteX0" fmla="*/ 0 w 1844656"/>
                  <a:gd name="connsiteY0" fmla="*/ 224630 h 1043891"/>
                  <a:gd name="connsiteX1" fmla="*/ 1844656 w 1844656"/>
                  <a:gd name="connsiteY1" fmla="*/ 118919 h 1043891"/>
                  <a:gd name="connsiteX2" fmla="*/ 1606807 w 1844656"/>
                  <a:gd name="connsiteY2" fmla="*/ 1043891 h 1043891"/>
                  <a:gd name="connsiteX3" fmla="*/ 174423 w 1844656"/>
                  <a:gd name="connsiteY3" fmla="*/ 991035 h 1043891"/>
                  <a:gd name="connsiteX4" fmla="*/ 0 w 1844656"/>
                  <a:gd name="connsiteY4" fmla="*/ 224630 h 1043891"/>
                  <a:gd name="connsiteX0" fmla="*/ 0 w 2188217"/>
                  <a:gd name="connsiteY0" fmla="*/ 167717 h 986978"/>
                  <a:gd name="connsiteX1" fmla="*/ 2188217 w 2188217"/>
                  <a:gd name="connsiteY1" fmla="*/ 194145 h 986978"/>
                  <a:gd name="connsiteX2" fmla="*/ 1606807 w 2188217"/>
                  <a:gd name="connsiteY2" fmla="*/ 986978 h 986978"/>
                  <a:gd name="connsiteX3" fmla="*/ 174423 w 2188217"/>
                  <a:gd name="connsiteY3" fmla="*/ 934122 h 986978"/>
                  <a:gd name="connsiteX4" fmla="*/ 0 w 2188217"/>
                  <a:gd name="connsiteY4" fmla="*/ 167717 h 986978"/>
                  <a:gd name="connsiteX0" fmla="*/ 0 w 2188217"/>
                  <a:gd name="connsiteY0" fmla="*/ 167717 h 1462677"/>
                  <a:gd name="connsiteX1" fmla="*/ 2188217 w 2188217"/>
                  <a:gd name="connsiteY1" fmla="*/ 194145 h 1462677"/>
                  <a:gd name="connsiteX2" fmla="*/ 1849942 w 2188217"/>
                  <a:gd name="connsiteY2" fmla="*/ 1462677 h 1462677"/>
                  <a:gd name="connsiteX3" fmla="*/ 174423 w 2188217"/>
                  <a:gd name="connsiteY3" fmla="*/ 934122 h 1462677"/>
                  <a:gd name="connsiteX4" fmla="*/ 0 w 2188217"/>
                  <a:gd name="connsiteY4" fmla="*/ 167717 h 1462677"/>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80494"/>
                  <a:gd name="connsiteX1" fmla="*/ 2188217 w 2188217"/>
                  <a:gd name="connsiteY1" fmla="*/ 194145 h 1580494"/>
                  <a:gd name="connsiteX2" fmla="*/ 1849942 w 2188217"/>
                  <a:gd name="connsiteY2" fmla="*/ 1462677 h 1580494"/>
                  <a:gd name="connsiteX3" fmla="*/ 243135 w 2188217"/>
                  <a:gd name="connsiteY3" fmla="*/ 1520818 h 1580494"/>
                  <a:gd name="connsiteX4" fmla="*/ 0 w 2188217"/>
                  <a:gd name="connsiteY4" fmla="*/ 167717 h 1580494"/>
                  <a:gd name="connsiteX0" fmla="*/ 0 w 2188217"/>
                  <a:gd name="connsiteY0" fmla="*/ 167717 h 1614140"/>
                  <a:gd name="connsiteX1" fmla="*/ 2188217 w 2188217"/>
                  <a:gd name="connsiteY1" fmla="*/ 194145 h 1614140"/>
                  <a:gd name="connsiteX2" fmla="*/ 1849942 w 2188217"/>
                  <a:gd name="connsiteY2" fmla="*/ 1462677 h 1614140"/>
                  <a:gd name="connsiteX3" fmla="*/ 243135 w 2188217"/>
                  <a:gd name="connsiteY3" fmla="*/ 1520818 h 1614140"/>
                  <a:gd name="connsiteX4" fmla="*/ 0 w 2188217"/>
                  <a:gd name="connsiteY4" fmla="*/ 167717 h 1614140"/>
                  <a:gd name="connsiteX0" fmla="*/ 0 w 2188217"/>
                  <a:gd name="connsiteY0" fmla="*/ 167717 h 1571746"/>
                  <a:gd name="connsiteX1" fmla="*/ 2188217 w 2188217"/>
                  <a:gd name="connsiteY1" fmla="*/ 194145 h 1571746"/>
                  <a:gd name="connsiteX2" fmla="*/ 1849942 w 2188217"/>
                  <a:gd name="connsiteY2" fmla="*/ 1462677 h 1571746"/>
                  <a:gd name="connsiteX3" fmla="*/ 237850 w 2188217"/>
                  <a:gd name="connsiteY3" fmla="*/ 1441535 h 1571746"/>
                  <a:gd name="connsiteX4" fmla="*/ 0 w 2188217"/>
                  <a:gd name="connsiteY4" fmla="*/ 167717 h 1571746"/>
                  <a:gd name="connsiteX0" fmla="*/ 18665 w 2206882"/>
                  <a:gd name="connsiteY0" fmla="*/ 167717 h 1571746"/>
                  <a:gd name="connsiteX1" fmla="*/ 2206882 w 2206882"/>
                  <a:gd name="connsiteY1" fmla="*/ 194145 h 1571746"/>
                  <a:gd name="connsiteX2" fmla="*/ 1868607 w 2206882"/>
                  <a:gd name="connsiteY2" fmla="*/ 1462677 h 1571746"/>
                  <a:gd name="connsiteX3" fmla="*/ 256515 w 2206882"/>
                  <a:gd name="connsiteY3" fmla="*/ 1441535 h 1571746"/>
                  <a:gd name="connsiteX4" fmla="*/ 18665 w 2206882"/>
                  <a:gd name="connsiteY4" fmla="*/ 167717 h 1571746"/>
                  <a:gd name="connsiteX0" fmla="*/ 18665 w 2206882"/>
                  <a:gd name="connsiteY0" fmla="*/ 161918 h 1565947"/>
                  <a:gd name="connsiteX1" fmla="*/ 2206882 w 2206882"/>
                  <a:gd name="connsiteY1" fmla="*/ 188346 h 1565947"/>
                  <a:gd name="connsiteX2" fmla="*/ 1868607 w 2206882"/>
                  <a:gd name="connsiteY2" fmla="*/ 1456878 h 1565947"/>
                  <a:gd name="connsiteX3" fmla="*/ 256515 w 2206882"/>
                  <a:gd name="connsiteY3" fmla="*/ 1435736 h 1565947"/>
                  <a:gd name="connsiteX4" fmla="*/ 18665 w 2206882"/>
                  <a:gd name="connsiteY4" fmla="*/ 161918 h 1565947"/>
                  <a:gd name="connsiteX0" fmla="*/ 18665 w 2218042"/>
                  <a:gd name="connsiteY0" fmla="*/ 161918 h 1565947"/>
                  <a:gd name="connsiteX1" fmla="*/ 2206882 w 2218042"/>
                  <a:gd name="connsiteY1" fmla="*/ 188346 h 1565947"/>
                  <a:gd name="connsiteX2" fmla="*/ 1868607 w 2218042"/>
                  <a:gd name="connsiteY2" fmla="*/ 1456878 h 1565947"/>
                  <a:gd name="connsiteX3" fmla="*/ 256515 w 2218042"/>
                  <a:gd name="connsiteY3" fmla="*/ 1435736 h 1565947"/>
                  <a:gd name="connsiteX4" fmla="*/ 18665 w 2218042"/>
                  <a:gd name="connsiteY4" fmla="*/ 161918 h 1565947"/>
                  <a:gd name="connsiteX0" fmla="*/ 18665 w 2107110"/>
                  <a:gd name="connsiteY0" fmla="*/ 158561 h 1562590"/>
                  <a:gd name="connsiteX1" fmla="*/ 2090599 w 2107110"/>
                  <a:gd name="connsiteY1" fmla="*/ 195561 h 1562590"/>
                  <a:gd name="connsiteX2" fmla="*/ 1868607 w 2107110"/>
                  <a:gd name="connsiteY2" fmla="*/ 1453521 h 1562590"/>
                  <a:gd name="connsiteX3" fmla="*/ 256515 w 2107110"/>
                  <a:gd name="connsiteY3" fmla="*/ 1432379 h 1562590"/>
                  <a:gd name="connsiteX4" fmla="*/ 18665 w 2107110"/>
                  <a:gd name="connsiteY4" fmla="*/ 158561 h 1562590"/>
                  <a:gd name="connsiteX0" fmla="*/ 18665 w 2107110"/>
                  <a:gd name="connsiteY0" fmla="*/ 230473 h 1634502"/>
                  <a:gd name="connsiteX1" fmla="*/ 2090599 w 2107110"/>
                  <a:gd name="connsiteY1" fmla="*/ 267473 h 1634502"/>
                  <a:gd name="connsiteX2" fmla="*/ 1868607 w 2107110"/>
                  <a:gd name="connsiteY2" fmla="*/ 1525433 h 1634502"/>
                  <a:gd name="connsiteX3" fmla="*/ 256515 w 2107110"/>
                  <a:gd name="connsiteY3" fmla="*/ 1504291 h 1634502"/>
                  <a:gd name="connsiteX4" fmla="*/ 18665 w 2107110"/>
                  <a:gd name="connsiteY4" fmla="*/ 230473 h 1634502"/>
                  <a:gd name="connsiteX0" fmla="*/ 18665 w 2107450"/>
                  <a:gd name="connsiteY0" fmla="*/ 230473 h 1634502"/>
                  <a:gd name="connsiteX1" fmla="*/ 2090599 w 2107450"/>
                  <a:gd name="connsiteY1" fmla="*/ 267473 h 1634502"/>
                  <a:gd name="connsiteX2" fmla="*/ 1868607 w 2107450"/>
                  <a:gd name="connsiteY2" fmla="*/ 1525433 h 1634502"/>
                  <a:gd name="connsiteX3" fmla="*/ 256515 w 2107450"/>
                  <a:gd name="connsiteY3" fmla="*/ 1504291 h 1634502"/>
                  <a:gd name="connsiteX4" fmla="*/ 18665 w 2107450"/>
                  <a:gd name="connsiteY4" fmla="*/ 230473 h 1634502"/>
                  <a:gd name="connsiteX0" fmla="*/ 18665 w 2107450"/>
                  <a:gd name="connsiteY0" fmla="*/ 230473 h 1602563"/>
                  <a:gd name="connsiteX1" fmla="*/ 2090599 w 2107450"/>
                  <a:gd name="connsiteY1" fmla="*/ 267473 h 1602563"/>
                  <a:gd name="connsiteX2" fmla="*/ 1868607 w 2107450"/>
                  <a:gd name="connsiteY2" fmla="*/ 1525433 h 1602563"/>
                  <a:gd name="connsiteX3" fmla="*/ 256515 w 2107450"/>
                  <a:gd name="connsiteY3" fmla="*/ 1504291 h 1602563"/>
                  <a:gd name="connsiteX4" fmla="*/ 18665 w 2107450"/>
                  <a:gd name="connsiteY4" fmla="*/ 230473 h 1602563"/>
                  <a:gd name="connsiteX0" fmla="*/ 13652 w 2102437"/>
                  <a:gd name="connsiteY0" fmla="*/ 230473 h 1602563"/>
                  <a:gd name="connsiteX1" fmla="*/ 2085586 w 2102437"/>
                  <a:gd name="connsiteY1" fmla="*/ 267473 h 1602563"/>
                  <a:gd name="connsiteX2" fmla="*/ 1863594 w 2102437"/>
                  <a:gd name="connsiteY2" fmla="*/ 1525433 h 1602563"/>
                  <a:gd name="connsiteX3" fmla="*/ 251502 w 2102437"/>
                  <a:gd name="connsiteY3" fmla="*/ 1504291 h 1602563"/>
                  <a:gd name="connsiteX4" fmla="*/ 13652 w 2102437"/>
                  <a:gd name="connsiteY4" fmla="*/ 230473 h 1602563"/>
                  <a:gd name="connsiteX0" fmla="*/ 13652 w 2102437"/>
                  <a:gd name="connsiteY0" fmla="*/ 230473 h 1594232"/>
                  <a:gd name="connsiteX1" fmla="*/ 2085586 w 2102437"/>
                  <a:gd name="connsiteY1" fmla="*/ 267473 h 1594232"/>
                  <a:gd name="connsiteX2" fmla="*/ 1863594 w 2102437"/>
                  <a:gd name="connsiteY2" fmla="*/ 1525433 h 1594232"/>
                  <a:gd name="connsiteX3" fmla="*/ 251502 w 2102437"/>
                  <a:gd name="connsiteY3" fmla="*/ 1504291 h 1594232"/>
                  <a:gd name="connsiteX4" fmla="*/ 13652 w 2102437"/>
                  <a:gd name="connsiteY4" fmla="*/ 230473 h 1594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437" h="1594232">
                    <a:moveTo>
                      <a:pt x="13652" y="230473"/>
                    </a:moveTo>
                    <a:cubicBezTo>
                      <a:pt x="434734" y="-84017"/>
                      <a:pt x="1807214" y="-81374"/>
                      <a:pt x="2085586" y="267473"/>
                    </a:cubicBezTo>
                    <a:cubicBezTo>
                      <a:pt x="2157823" y="463038"/>
                      <a:pt x="1981638" y="1430293"/>
                      <a:pt x="1863594" y="1525433"/>
                    </a:cubicBezTo>
                    <a:cubicBezTo>
                      <a:pt x="1655697" y="1602953"/>
                      <a:pt x="501683" y="1638192"/>
                      <a:pt x="251502" y="1504291"/>
                    </a:cubicBezTo>
                    <a:cubicBezTo>
                      <a:pt x="175742" y="1428531"/>
                      <a:pt x="-58584" y="359088"/>
                      <a:pt x="13652" y="23047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8" name="Freeform 11">
                <a:extLst>
                  <a:ext uri="{FF2B5EF4-FFF2-40B4-BE49-F238E27FC236}">
                    <a16:creationId xmlns:a16="http://schemas.microsoft.com/office/drawing/2014/main" id="{14110397-4A95-66FC-1A74-C18FB4E68A9B}"/>
                  </a:ext>
                </a:extLst>
              </p:cNvPr>
              <p:cNvSpPr/>
              <p:nvPr/>
            </p:nvSpPr>
            <p:spPr>
              <a:xfrm>
                <a:off x="9719064" y="1601670"/>
                <a:ext cx="1111280" cy="842659"/>
              </a:xfrm>
              <a:custGeom>
                <a:avLst/>
                <a:gdLst>
                  <a:gd name="connsiteX0" fmla="*/ 0 w 1818229"/>
                  <a:gd name="connsiteY0" fmla="*/ 21143 h 924972"/>
                  <a:gd name="connsiteX1" fmla="*/ 0 w 1818229"/>
                  <a:gd name="connsiteY1" fmla="*/ 21143 h 924972"/>
                  <a:gd name="connsiteX2" fmla="*/ 89855 w 1818229"/>
                  <a:gd name="connsiteY2" fmla="*/ 21143 h 924972"/>
                  <a:gd name="connsiteX3" fmla="*/ 1818229 w 1818229"/>
                  <a:gd name="connsiteY3" fmla="*/ 0 h 924972"/>
                  <a:gd name="connsiteX4" fmla="*/ 1580380 w 1818229"/>
                  <a:gd name="connsiteY4" fmla="*/ 924972 h 924972"/>
                  <a:gd name="connsiteX5" fmla="*/ 147996 w 1818229"/>
                  <a:gd name="connsiteY5" fmla="*/ 872116 h 924972"/>
                  <a:gd name="connsiteX6" fmla="*/ 0 w 1818229"/>
                  <a:gd name="connsiteY6" fmla="*/ 21143 h 924972"/>
                  <a:gd name="connsiteX0" fmla="*/ 0 w 1818229"/>
                  <a:gd name="connsiteY0" fmla="*/ 21143 h 924972"/>
                  <a:gd name="connsiteX1" fmla="*/ 0 w 1818229"/>
                  <a:gd name="connsiteY1" fmla="*/ 21143 h 924972"/>
                  <a:gd name="connsiteX2" fmla="*/ 1818229 w 1818229"/>
                  <a:gd name="connsiteY2" fmla="*/ 0 h 924972"/>
                  <a:gd name="connsiteX3" fmla="*/ 1580380 w 1818229"/>
                  <a:gd name="connsiteY3" fmla="*/ 924972 h 924972"/>
                  <a:gd name="connsiteX4" fmla="*/ 147996 w 1818229"/>
                  <a:gd name="connsiteY4" fmla="*/ 872116 h 924972"/>
                  <a:gd name="connsiteX5" fmla="*/ 0 w 1818229"/>
                  <a:gd name="connsiteY5" fmla="*/ 21143 h 924972"/>
                  <a:gd name="connsiteX0" fmla="*/ 162452 w 1943682"/>
                  <a:gd name="connsiteY0" fmla="*/ 68713 h 924972"/>
                  <a:gd name="connsiteX1" fmla="*/ 125453 w 1943682"/>
                  <a:gd name="connsiteY1" fmla="*/ 21143 h 924972"/>
                  <a:gd name="connsiteX2" fmla="*/ 1943682 w 1943682"/>
                  <a:gd name="connsiteY2" fmla="*/ 0 h 924972"/>
                  <a:gd name="connsiteX3" fmla="*/ 1705833 w 1943682"/>
                  <a:gd name="connsiteY3" fmla="*/ 924972 h 924972"/>
                  <a:gd name="connsiteX4" fmla="*/ 273449 w 1943682"/>
                  <a:gd name="connsiteY4" fmla="*/ 872116 h 924972"/>
                  <a:gd name="connsiteX5" fmla="*/ 162452 w 1943682"/>
                  <a:gd name="connsiteY5" fmla="*/ 68713 h 924972"/>
                  <a:gd name="connsiteX0" fmla="*/ 0 w 1781230"/>
                  <a:gd name="connsiteY0" fmla="*/ 148099 h 1004358"/>
                  <a:gd name="connsiteX1" fmla="*/ 1781230 w 1781230"/>
                  <a:gd name="connsiteY1" fmla="*/ 79386 h 1004358"/>
                  <a:gd name="connsiteX2" fmla="*/ 1543381 w 1781230"/>
                  <a:gd name="connsiteY2" fmla="*/ 1004358 h 1004358"/>
                  <a:gd name="connsiteX3" fmla="*/ 110997 w 1781230"/>
                  <a:gd name="connsiteY3" fmla="*/ 951502 h 1004358"/>
                  <a:gd name="connsiteX4" fmla="*/ 0 w 1781230"/>
                  <a:gd name="connsiteY4" fmla="*/ 148099 h 1004358"/>
                  <a:gd name="connsiteX0" fmla="*/ 0 w 1844656"/>
                  <a:gd name="connsiteY0" fmla="*/ 174041 h 993302"/>
                  <a:gd name="connsiteX1" fmla="*/ 1844656 w 1844656"/>
                  <a:gd name="connsiteY1" fmla="*/ 68330 h 993302"/>
                  <a:gd name="connsiteX2" fmla="*/ 1606807 w 1844656"/>
                  <a:gd name="connsiteY2" fmla="*/ 993302 h 993302"/>
                  <a:gd name="connsiteX3" fmla="*/ 174423 w 1844656"/>
                  <a:gd name="connsiteY3" fmla="*/ 940446 h 993302"/>
                  <a:gd name="connsiteX4" fmla="*/ 0 w 1844656"/>
                  <a:gd name="connsiteY4" fmla="*/ 174041 h 993302"/>
                  <a:gd name="connsiteX0" fmla="*/ 0 w 1844656"/>
                  <a:gd name="connsiteY0" fmla="*/ 224630 h 1043891"/>
                  <a:gd name="connsiteX1" fmla="*/ 1844656 w 1844656"/>
                  <a:gd name="connsiteY1" fmla="*/ 118919 h 1043891"/>
                  <a:gd name="connsiteX2" fmla="*/ 1606807 w 1844656"/>
                  <a:gd name="connsiteY2" fmla="*/ 1043891 h 1043891"/>
                  <a:gd name="connsiteX3" fmla="*/ 174423 w 1844656"/>
                  <a:gd name="connsiteY3" fmla="*/ 991035 h 1043891"/>
                  <a:gd name="connsiteX4" fmla="*/ 0 w 1844656"/>
                  <a:gd name="connsiteY4" fmla="*/ 224630 h 1043891"/>
                  <a:gd name="connsiteX0" fmla="*/ 0 w 2188217"/>
                  <a:gd name="connsiteY0" fmla="*/ 167717 h 986978"/>
                  <a:gd name="connsiteX1" fmla="*/ 2188217 w 2188217"/>
                  <a:gd name="connsiteY1" fmla="*/ 194145 h 986978"/>
                  <a:gd name="connsiteX2" fmla="*/ 1606807 w 2188217"/>
                  <a:gd name="connsiteY2" fmla="*/ 986978 h 986978"/>
                  <a:gd name="connsiteX3" fmla="*/ 174423 w 2188217"/>
                  <a:gd name="connsiteY3" fmla="*/ 934122 h 986978"/>
                  <a:gd name="connsiteX4" fmla="*/ 0 w 2188217"/>
                  <a:gd name="connsiteY4" fmla="*/ 167717 h 986978"/>
                  <a:gd name="connsiteX0" fmla="*/ 0 w 2188217"/>
                  <a:gd name="connsiteY0" fmla="*/ 167717 h 1462677"/>
                  <a:gd name="connsiteX1" fmla="*/ 2188217 w 2188217"/>
                  <a:gd name="connsiteY1" fmla="*/ 194145 h 1462677"/>
                  <a:gd name="connsiteX2" fmla="*/ 1849942 w 2188217"/>
                  <a:gd name="connsiteY2" fmla="*/ 1462677 h 1462677"/>
                  <a:gd name="connsiteX3" fmla="*/ 174423 w 2188217"/>
                  <a:gd name="connsiteY3" fmla="*/ 934122 h 1462677"/>
                  <a:gd name="connsiteX4" fmla="*/ 0 w 2188217"/>
                  <a:gd name="connsiteY4" fmla="*/ 167717 h 1462677"/>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80494"/>
                  <a:gd name="connsiteX1" fmla="*/ 2188217 w 2188217"/>
                  <a:gd name="connsiteY1" fmla="*/ 194145 h 1580494"/>
                  <a:gd name="connsiteX2" fmla="*/ 1849942 w 2188217"/>
                  <a:gd name="connsiteY2" fmla="*/ 1462677 h 1580494"/>
                  <a:gd name="connsiteX3" fmla="*/ 243135 w 2188217"/>
                  <a:gd name="connsiteY3" fmla="*/ 1520818 h 1580494"/>
                  <a:gd name="connsiteX4" fmla="*/ 0 w 2188217"/>
                  <a:gd name="connsiteY4" fmla="*/ 167717 h 1580494"/>
                  <a:gd name="connsiteX0" fmla="*/ 0 w 2188217"/>
                  <a:gd name="connsiteY0" fmla="*/ 167717 h 1614140"/>
                  <a:gd name="connsiteX1" fmla="*/ 2188217 w 2188217"/>
                  <a:gd name="connsiteY1" fmla="*/ 194145 h 1614140"/>
                  <a:gd name="connsiteX2" fmla="*/ 1849942 w 2188217"/>
                  <a:gd name="connsiteY2" fmla="*/ 1462677 h 1614140"/>
                  <a:gd name="connsiteX3" fmla="*/ 243135 w 2188217"/>
                  <a:gd name="connsiteY3" fmla="*/ 1520818 h 1614140"/>
                  <a:gd name="connsiteX4" fmla="*/ 0 w 2188217"/>
                  <a:gd name="connsiteY4" fmla="*/ 167717 h 1614140"/>
                  <a:gd name="connsiteX0" fmla="*/ 0 w 2188217"/>
                  <a:gd name="connsiteY0" fmla="*/ 167717 h 1571746"/>
                  <a:gd name="connsiteX1" fmla="*/ 2188217 w 2188217"/>
                  <a:gd name="connsiteY1" fmla="*/ 194145 h 1571746"/>
                  <a:gd name="connsiteX2" fmla="*/ 1849942 w 2188217"/>
                  <a:gd name="connsiteY2" fmla="*/ 1462677 h 1571746"/>
                  <a:gd name="connsiteX3" fmla="*/ 237850 w 2188217"/>
                  <a:gd name="connsiteY3" fmla="*/ 1441535 h 1571746"/>
                  <a:gd name="connsiteX4" fmla="*/ 0 w 2188217"/>
                  <a:gd name="connsiteY4" fmla="*/ 167717 h 1571746"/>
                  <a:gd name="connsiteX0" fmla="*/ 18665 w 2206882"/>
                  <a:gd name="connsiteY0" fmla="*/ 167717 h 1571746"/>
                  <a:gd name="connsiteX1" fmla="*/ 2206882 w 2206882"/>
                  <a:gd name="connsiteY1" fmla="*/ 194145 h 1571746"/>
                  <a:gd name="connsiteX2" fmla="*/ 1868607 w 2206882"/>
                  <a:gd name="connsiteY2" fmla="*/ 1462677 h 1571746"/>
                  <a:gd name="connsiteX3" fmla="*/ 256515 w 2206882"/>
                  <a:gd name="connsiteY3" fmla="*/ 1441535 h 1571746"/>
                  <a:gd name="connsiteX4" fmla="*/ 18665 w 2206882"/>
                  <a:gd name="connsiteY4" fmla="*/ 167717 h 1571746"/>
                  <a:gd name="connsiteX0" fmla="*/ 18665 w 2206882"/>
                  <a:gd name="connsiteY0" fmla="*/ 161918 h 1565947"/>
                  <a:gd name="connsiteX1" fmla="*/ 2206882 w 2206882"/>
                  <a:gd name="connsiteY1" fmla="*/ 188346 h 1565947"/>
                  <a:gd name="connsiteX2" fmla="*/ 1868607 w 2206882"/>
                  <a:gd name="connsiteY2" fmla="*/ 1456878 h 1565947"/>
                  <a:gd name="connsiteX3" fmla="*/ 256515 w 2206882"/>
                  <a:gd name="connsiteY3" fmla="*/ 1435736 h 1565947"/>
                  <a:gd name="connsiteX4" fmla="*/ 18665 w 2206882"/>
                  <a:gd name="connsiteY4" fmla="*/ 161918 h 1565947"/>
                  <a:gd name="connsiteX0" fmla="*/ 18665 w 2218042"/>
                  <a:gd name="connsiteY0" fmla="*/ 161918 h 1565947"/>
                  <a:gd name="connsiteX1" fmla="*/ 2206882 w 2218042"/>
                  <a:gd name="connsiteY1" fmla="*/ 188346 h 1565947"/>
                  <a:gd name="connsiteX2" fmla="*/ 1868607 w 2218042"/>
                  <a:gd name="connsiteY2" fmla="*/ 1456878 h 1565947"/>
                  <a:gd name="connsiteX3" fmla="*/ 256515 w 2218042"/>
                  <a:gd name="connsiteY3" fmla="*/ 1435736 h 1565947"/>
                  <a:gd name="connsiteX4" fmla="*/ 18665 w 2218042"/>
                  <a:gd name="connsiteY4" fmla="*/ 161918 h 1565947"/>
                  <a:gd name="connsiteX0" fmla="*/ 18665 w 2107110"/>
                  <a:gd name="connsiteY0" fmla="*/ 158561 h 1562590"/>
                  <a:gd name="connsiteX1" fmla="*/ 2090599 w 2107110"/>
                  <a:gd name="connsiteY1" fmla="*/ 195561 h 1562590"/>
                  <a:gd name="connsiteX2" fmla="*/ 1868607 w 2107110"/>
                  <a:gd name="connsiteY2" fmla="*/ 1453521 h 1562590"/>
                  <a:gd name="connsiteX3" fmla="*/ 256515 w 2107110"/>
                  <a:gd name="connsiteY3" fmla="*/ 1432379 h 1562590"/>
                  <a:gd name="connsiteX4" fmla="*/ 18665 w 2107110"/>
                  <a:gd name="connsiteY4" fmla="*/ 158561 h 1562590"/>
                  <a:gd name="connsiteX0" fmla="*/ 18665 w 2107110"/>
                  <a:gd name="connsiteY0" fmla="*/ 230473 h 1634502"/>
                  <a:gd name="connsiteX1" fmla="*/ 2090599 w 2107110"/>
                  <a:gd name="connsiteY1" fmla="*/ 267473 h 1634502"/>
                  <a:gd name="connsiteX2" fmla="*/ 1868607 w 2107110"/>
                  <a:gd name="connsiteY2" fmla="*/ 1525433 h 1634502"/>
                  <a:gd name="connsiteX3" fmla="*/ 256515 w 2107110"/>
                  <a:gd name="connsiteY3" fmla="*/ 1504291 h 1634502"/>
                  <a:gd name="connsiteX4" fmla="*/ 18665 w 2107110"/>
                  <a:gd name="connsiteY4" fmla="*/ 230473 h 1634502"/>
                  <a:gd name="connsiteX0" fmla="*/ 18665 w 2107450"/>
                  <a:gd name="connsiteY0" fmla="*/ 230473 h 1634502"/>
                  <a:gd name="connsiteX1" fmla="*/ 2090599 w 2107450"/>
                  <a:gd name="connsiteY1" fmla="*/ 267473 h 1634502"/>
                  <a:gd name="connsiteX2" fmla="*/ 1868607 w 2107450"/>
                  <a:gd name="connsiteY2" fmla="*/ 1525433 h 1634502"/>
                  <a:gd name="connsiteX3" fmla="*/ 256515 w 2107450"/>
                  <a:gd name="connsiteY3" fmla="*/ 1504291 h 1634502"/>
                  <a:gd name="connsiteX4" fmla="*/ 18665 w 2107450"/>
                  <a:gd name="connsiteY4" fmla="*/ 230473 h 1634502"/>
                  <a:gd name="connsiteX0" fmla="*/ 18665 w 2107450"/>
                  <a:gd name="connsiteY0" fmla="*/ 230473 h 1602563"/>
                  <a:gd name="connsiteX1" fmla="*/ 2090599 w 2107450"/>
                  <a:gd name="connsiteY1" fmla="*/ 267473 h 1602563"/>
                  <a:gd name="connsiteX2" fmla="*/ 1868607 w 2107450"/>
                  <a:gd name="connsiteY2" fmla="*/ 1525433 h 1602563"/>
                  <a:gd name="connsiteX3" fmla="*/ 256515 w 2107450"/>
                  <a:gd name="connsiteY3" fmla="*/ 1504291 h 1602563"/>
                  <a:gd name="connsiteX4" fmla="*/ 18665 w 2107450"/>
                  <a:gd name="connsiteY4" fmla="*/ 230473 h 1602563"/>
                  <a:gd name="connsiteX0" fmla="*/ 13652 w 2102437"/>
                  <a:gd name="connsiteY0" fmla="*/ 230473 h 1602563"/>
                  <a:gd name="connsiteX1" fmla="*/ 2085586 w 2102437"/>
                  <a:gd name="connsiteY1" fmla="*/ 267473 h 1602563"/>
                  <a:gd name="connsiteX2" fmla="*/ 1863594 w 2102437"/>
                  <a:gd name="connsiteY2" fmla="*/ 1525433 h 1602563"/>
                  <a:gd name="connsiteX3" fmla="*/ 251502 w 2102437"/>
                  <a:gd name="connsiteY3" fmla="*/ 1504291 h 1602563"/>
                  <a:gd name="connsiteX4" fmla="*/ 13652 w 2102437"/>
                  <a:gd name="connsiteY4" fmla="*/ 230473 h 1602563"/>
                  <a:gd name="connsiteX0" fmla="*/ 13652 w 2102437"/>
                  <a:gd name="connsiteY0" fmla="*/ 230473 h 1594232"/>
                  <a:gd name="connsiteX1" fmla="*/ 2085586 w 2102437"/>
                  <a:gd name="connsiteY1" fmla="*/ 267473 h 1594232"/>
                  <a:gd name="connsiteX2" fmla="*/ 1863594 w 2102437"/>
                  <a:gd name="connsiteY2" fmla="*/ 1525433 h 1594232"/>
                  <a:gd name="connsiteX3" fmla="*/ 251502 w 2102437"/>
                  <a:gd name="connsiteY3" fmla="*/ 1504291 h 1594232"/>
                  <a:gd name="connsiteX4" fmla="*/ 13652 w 2102437"/>
                  <a:gd name="connsiteY4" fmla="*/ 230473 h 1594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437" h="1594232">
                    <a:moveTo>
                      <a:pt x="13652" y="230473"/>
                    </a:moveTo>
                    <a:cubicBezTo>
                      <a:pt x="434734" y="-84017"/>
                      <a:pt x="1807214" y="-81374"/>
                      <a:pt x="2085586" y="267473"/>
                    </a:cubicBezTo>
                    <a:cubicBezTo>
                      <a:pt x="2157823" y="463038"/>
                      <a:pt x="1981638" y="1430293"/>
                      <a:pt x="1863594" y="1525433"/>
                    </a:cubicBezTo>
                    <a:cubicBezTo>
                      <a:pt x="1655697" y="1602953"/>
                      <a:pt x="501683" y="1638192"/>
                      <a:pt x="251502" y="1504291"/>
                    </a:cubicBezTo>
                    <a:cubicBezTo>
                      <a:pt x="175742" y="1428531"/>
                      <a:pt x="-58584" y="359088"/>
                      <a:pt x="13652" y="23047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19" name="그룹 167">
                <a:extLst>
                  <a:ext uri="{FF2B5EF4-FFF2-40B4-BE49-F238E27FC236}">
                    <a16:creationId xmlns:a16="http://schemas.microsoft.com/office/drawing/2014/main" id="{A35A335B-C872-8A28-821A-123DA7A28960}"/>
                  </a:ext>
                </a:extLst>
              </p:cNvPr>
              <p:cNvGrpSpPr/>
              <p:nvPr/>
            </p:nvGrpSpPr>
            <p:grpSpPr>
              <a:xfrm>
                <a:off x="8060641" y="1503156"/>
                <a:ext cx="3004811" cy="1032308"/>
                <a:chOff x="3493700" y="2896331"/>
                <a:chExt cx="5204600" cy="1788050"/>
              </a:xfrm>
              <a:grpFill/>
            </p:grpSpPr>
            <p:sp>
              <p:nvSpPr>
                <p:cNvPr id="20" name="Freeform 4">
                  <a:extLst>
                    <a:ext uri="{FF2B5EF4-FFF2-40B4-BE49-F238E27FC236}">
                      <a16:creationId xmlns:a16="http://schemas.microsoft.com/office/drawing/2014/main" id="{86752B01-F1AF-B4A6-F0EA-460AC2113F71}"/>
                    </a:ext>
                  </a:extLst>
                </p:cNvPr>
                <p:cNvSpPr/>
                <p:nvPr/>
              </p:nvSpPr>
              <p:spPr>
                <a:xfrm>
                  <a:off x="6086321" y="2896331"/>
                  <a:ext cx="2611979" cy="1788050"/>
                </a:xfrm>
                <a:custGeom>
                  <a:avLst/>
                  <a:gdLst>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01571 w 2852982"/>
                    <a:gd name="connsiteY13" fmla="*/ 740601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185714 w 2852982"/>
                    <a:gd name="connsiteY13" fmla="*/ 756457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54912 h 1952672"/>
                    <a:gd name="connsiteX1" fmla="*/ 409745 w 2852982"/>
                    <a:gd name="connsiteY1" fmla="*/ 483554 h 1952672"/>
                    <a:gd name="connsiteX2" fmla="*/ 710473 w 2852982"/>
                    <a:gd name="connsiteY2" fmla="*/ 1614957 h 1952672"/>
                    <a:gd name="connsiteX3" fmla="*/ 2025982 w 2852982"/>
                    <a:gd name="connsiteY3" fmla="*/ 1662907 h 1952672"/>
                    <a:gd name="connsiteX4" fmla="*/ 2292162 w 2852982"/>
                    <a:gd name="connsiteY4" fmla="*/ 417717 h 1952672"/>
                    <a:gd name="connsiteX5" fmla="*/ 1431639 w 2852982"/>
                    <a:gd name="connsiteY5" fmla="*/ 254912 h 1952672"/>
                    <a:gd name="connsiteX6" fmla="*/ 1436523 w 2852982"/>
                    <a:gd name="connsiteY6" fmla="*/ 38 h 1952672"/>
                    <a:gd name="connsiteX7" fmla="*/ 2523744 w 2852982"/>
                    <a:gd name="connsiteY7" fmla="*/ 219605 h 1952672"/>
                    <a:gd name="connsiteX8" fmla="*/ 2830984 w 2852982"/>
                    <a:gd name="connsiteY8" fmla="*/ 278127 h 1952672"/>
                    <a:gd name="connsiteX9" fmla="*/ 2823667 w 2852982"/>
                    <a:gd name="connsiteY9" fmla="*/ 526844 h 1952672"/>
                    <a:gd name="connsiteX10" fmla="*/ 2604212 w 2852982"/>
                    <a:gd name="connsiteY10" fmla="*/ 636571 h 1952672"/>
                    <a:gd name="connsiteX11" fmla="*/ 2296973 w 2852982"/>
                    <a:gd name="connsiteY11" fmla="*/ 1777743 h 1952672"/>
                    <a:gd name="connsiteX12" fmla="*/ 534010 w 2852982"/>
                    <a:gd name="connsiteY12" fmla="*/ 1792373 h 1952672"/>
                    <a:gd name="connsiteX13" fmla="*/ 185714 w 2852982"/>
                    <a:gd name="connsiteY13" fmla="*/ 777588 h 1952672"/>
                    <a:gd name="connsiteX14" fmla="*/ 7315 w 2852982"/>
                    <a:gd name="connsiteY14" fmla="*/ 725573 h 1952672"/>
                    <a:gd name="connsiteX15" fmla="*/ 0 w 2852982"/>
                    <a:gd name="connsiteY15" fmla="*/ 238887 h 1952672"/>
                    <a:gd name="connsiteX16" fmla="*/ 277978 w 2852982"/>
                    <a:gd name="connsiteY16" fmla="*/ 234236 h 1952672"/>
                    <a:gd name="connsiteX17" fmla="*/ 1436523 w 2852982"/>
                    <a:gd name="connsiteY17" fmla="*/ 38 h 1952672"/>
                    <a:gd name="connsiteX0" fmla="*/ 1431639 w 2852982"/>
                    <a:gd name="connsiteY0" fmla="*/ 255592 h 1953352"/>
                    <a:gd name="connsiteX1" fmla="*/ 409745 w 2852982"/>
                    <a:gd name="connsiteY1" fmla="*/ 484234 h 1953352"/>
                    <a:gd name="connsiteX2" fmla="*/ 710473 w 2852982"/>
                    <a:gd name="connsiteY2" fmla="*/ 1615637 h 1953352"/>
                    <a:gd name="connsiteX3" fmla="*/ 2025982 w 2852982"/>
                    <a:gd name="connsiteY3" fmla="*/ 1663587 h 1953352"/>
                    <a:gd name="connsiteX4" fmla="*/ 2292162 w 2852982"/>
                    <a:gd name="connsiteY4" fmla="*/ 418397 h 1953352"/>
                    <a:gd name="connsiteX5" fmla="*/ 1431639 w 2852982"/>
                    <a:gd name="connsiteY5" fmla="*/ 255592 h 1953352"/>
                    <a:gd name="connsiteX6" fmla="*/ 1436523 w 2852982"/>
                    <a:gd name="connsiteY6" fmla="*/ 718 h 1953352"/>
                    <a:gd name="connsiteX7" fmla="*/ 2523744 w 2852982"/>
                    <a:gd name="connsiteY7" fmla="*/ 220285 h 1953352"/>
                    <a:gd name="connsiteX8" fmla="*/ 2830984 w 2852982"/>
                    <a:gd name="connsiteY8" fmla="*/ 278807 h 1953352"/>
                    <a:gd name="connsiteX9" fmla="*/ 2823667 w 2852982"/>
                    <a:gd name="connsiteY9" fmla="*/ 527524 h 1953352"/>
                    <a:gd name="connsiteX10" fmla="*/ 2604212 w 2852982"/>
                    <a:gd name="connsiteY10" fmla="*/ 637251 h 1953352"/>
                    <a:gd name="connsiteX11" fmla="*/ 2296973 w 2852982"/>
                    <a:gd name="connsiteY11" fmla="*/ 1778423 h 1953352"/>
                    <a:gd name="connsiteX12" fmla="*/ 534010 w 2852982"/>
                    <a:gd name="connsiteY12" fmla="*/ 1793053 h 1953352"/>
                    <a:gd name="connsiteX13" fmla="*/ 185714 w 2852982"/>
                    <a:gd name="connsiteY13" fmla="*/ 778268 h 1953352"/>
                    <a:gd name="connsiteX14" fmla="*/ 7315 w 2852982"/>
                    <a:gd name="connsiteY14" fmla="*/ 726253 h 1953352"/>
                    <a:gd name="connsiteX15" fmla="*/ 0 w 2852982"/>
                    <a:gd name="connsiteY15" fmla="*/ 239567 h 1953352"/>
                    <a:gd name="connsiteX16" fmla="*/ 277978 w 2852982"/>
                    <a:gd name="connsiteY16" fmla="*/ 234916 h 1953352"/>
                    <a:gd name="connsiteX17" fmla="*/ 1436523 w 2852982"/>
                    <a:gd name="connsiteY17" fmla="*/ 718 h 1953352"/>
                    <a:gd name="connsiteX0" fmla="*/ 1431639 w 2852982"/>
                    <a:gd name="connsiteY0" fmla="*/ 256008 h 1953768"/>
                    <a:gd name="connsiteX1" fmla="*/ 409745 w 2852982"/>
                    <a:gd name="connsiteY1" fmla="*/ 484650 h 1953768"/>
                    <a:gd name="connsiteX2" fmla="*/ 710473 w 2852982"/>
                    <a:gd name="connsiteY2" fmla="*/ 1616053 h 1953768"/>
                    <a:gd name="connsiteX3" fmla="*/ 2025982 w 2852982"/>
                    <a:gd name="connsiteY3" fmla="*/ 1664003 h 1953768"/>
                    <a:gd name="connsiteX4" fmla="*/ 2292162 w 2852982"/>
                    <a:gd name="connsiteY4" fmla="*/ 418813 h 1953768"/>
                    <a:gd name="connsiteX5" fmla="*/ 1431639 w 2852982"/>
                    <a:gd name="connsiteY5" fmla="*/ 256008 h 1953768"/>
                    <a:gd name="connsiteX6" fmla="*/ 1436523 w 2852982"/>
                    <a:gd name="connsiteY6" fmla="*/ 1134 h 1953768"/>
                    <a:gd name="connsiteX7" fmla="*/ 2523744 w 2852982"/>
                    <a:gd name="connsiteY7" fmla="*/ 220701 h 1953768"/>
                    <a:gd name="connsiteX8" fmla="*/ 2830984 w 2852982"/>
                    <a:gd name="connsiteY8" fmla="*/ 279223 h 1953768"/>
                    <a:gd name="connsiteX9" fmla="*/ 2823667 w 2852982"/>
                    <a:gd name="connsiteY9" fmla="*/ 527940 h 1953768"/>
                    <a:gd name="connsiteX10" fmla="*/ 2604212 w 2852982"/>
                    <a:gd name="connsiteY10" fmla="*/ 637667 h 1953768"/>
                    <a:gd name="connsiteX11" fmla="*/ 2296973 w 2852982"/>
                    <a:gd name="connsiteY11" fmla="*/ 1778839 h 1953768"/>
                    <a:gd name="connsiteX12" fmla="*/ 534010 w 2852982"/>
                    <a:gd name="connsiteY12" fmla="*/ 1793469 h 1953768"/>
                    <a:gd name="connsiteX13" fmla="*/ 185714 w 2852982"/>
                    <a:gd name="connsiteY13" fmla="*/ 778684 h 1953768"/>
                    <a:gd name="connsiteX14" fmla="*/ 7315 w 2852982"/>
                    <a:gd name="connsiteY14" fmla="*/ 726669 h 1953768"/>
                    <a:gd name="connsiteX15" fmla="*/ 0 w 2852982"/>
                    <a:gd name="connsiteY15" fmla="*/ 239983 h 1953768"/>
                    <a:gd name="connsiteX16" fmla="*/ 277978 w 2852982"/>
                    <a:gd name="connsiteY16" fmla="*/ 235332 h 1953768"/>
                    <a:gd name="connsiteX17" fmla="*/ 1436523 w 2852982"/>
                    <a:gd name="connsiteY17" fmla="*/ 1134 h 1953768"/>
                    <a:gd name="connsiteX0" fmla="*/ 1431639 w 2852982"/>
                    <a:gd name="connsiteY0" fmla="*/ 255925 h 1953685"/>
                    <a:gd name="connsiteX1" fmla="*/ 409745 w 2852982"/>
                    <a:gd name="connsiteY1" fmla="*/ 484567 h 1953685"/>
                    <a:gd name="connsiteX2" fmla="*/ 710473 w 2852982"/>
                    <a:gd name="connsiteY2" fmla="*/ 1615970 h 1953685"/>
                    <a:gd name="connsiteX3" fmla="*/ 2025982 w 2852982"/>
                    <a:gd name="connsiteY3" fmla="*/ 1663920 h 1953685"/>
                    <a:gd name="connsiteX4" fmla="*/ 2292162 w 2852982"/>
                    <a:gd name="connsiteY4" fmla="*/ 418730 h 1953685"/>
                    <a:gd name="connsiteX5" fmla="*/ 1431639 w 2852982"/>
                    <a:gd name="connsiteY5" fmla="*/ 255925 h 1953685"/>
                    <a:gd name="connsiteX6" fmla="*/ 1436523 w 2852982"/>
                    <a:gd name="connsiteY6" fmla="*/ 1051 h 1953685"/>
                    <a:gd name="connsiteX7" fmla="*/ 2523744 w 2852982"/>
                    <a:gd name="connsiteY7" fmla="*/ 220618 h 1953685"/>
                    <a:gd name="connsiteX8" fmla="*/ 2830984 w 2852982"/>
                    <a:gd name="connsiteY8" fmla="*/ 279140 h 1953685"/>
                    <a:gd name="connsiteX9" fmla="*/ 2823667 w 2852982"/>
                    <a:gd name="connsiteY9" fmla="*/ 527857 h 1953685"/>
                    <a:gd name="connsiteX10" fmla="*/ 2604212 w 2852982"/>
                    <a:gd name="connsiteY10" fmla="*/ 637584 h 1953685"/>
                    <a:gd name="connsiteX11" fmla="*/ 2296973 w 2852982"/>
                    <a:gd name="connsiteY11" fmla="*/ 1778756 h 1953685"/>
                    <a:gd name="connsiteX12" fmla="*/ 534010 w 2852982"/>
                    <a:gd name="connsiteY12" fmla="*/ 1793386 h 1953685"/>
                    <a:gd name="connsiteX13" fmla="*/ 185714 w 2852982"/>
                    <a:gd name="connsiteY13" fmla="*/ 778601 h 1953685"/>
                    <a:gd name="connsiteX14" fmla="*/ 7315 w 2852982"/>
                    <a:gd name="connsiteY14" fmla="*/ 726586 h 1953685"/>
                    <a:gd name="connsiteX15" fmla="*/ 0 w 2852982"/>
                    <a:gd name="connsiteY15" fmla="*/ 239900 h 1953685"/>
                    <a:gd name="connsiteX16" fmla="*/ 277978 w 2852982"/>
                    <a:gd name="connsiteY16" fmla="*/ 235249 h 1953685"/>
                    <a:gd name="connsiteX17" fmla="*/ 1436523 w 2852982"/>
                    <a:gd name="connsiteY17" fmla="*/ 1051 h 1953685"/>
                    <a:gd name="connsiteX0" fmla="*/ 1431639 w 2852982"/>
                    <a:gd name="connsiteY0" fmla="*/ 255853 h 1953613"/>
                    <a:gd name="connsiteX1" fmla="*/ 409745 w 2852982"/>
                    <a:gd name="connsiteY1" fmla="*/ 484495 h 1953613"/>
                    <a:gd name="connsiteX2" fmla="*/ 710473 w 2852982"/>
                    <a:gd name="connsiteY2" fmla="*/ 1615898 h 1953613"/>
                    <a:gd name="connsiteX3" fmla="*/ 2025982 w 2852982"/>
                    <a:gd name="connsiteY3" fmla="*/ 1663848 h 1953613"/>
                    <a:gd name="connsiteX4" fmla="*/ 2292162 w 2852982"/>
                    <a:gd name="connsiteY4" fmla="*/ 418658 h 1953613"/>
                    <a:gd name="connsiteX5" fmla="*/ 1431639 w 2852982"/>
                    <a:gd name="connsiteY5" fmla="*/ 255853 h 1953613"/>
                    <a:gd name="connsiteX6" fmla="*/ 1436523 w 2852982"/>
                    <a:gd name="connsiteY6" fmla="*/ 979 h 1953613"/>
                    <a:gd name="connsiteX7" fmla="*/ 2523744 w 2852982"/>
                    <a:gd name="connsiteY7" fmla="*/ 220546 h 1953613"/>
                    <a:gd name="connsiteX8" fmla="*/ 2830984 w 2852982"/>
                    <a:gd name="connsiteY8" fmla="*/ 279068 h 1953613"/>
                    <a:gd name="connsiteX9" fmla="*/ 2823667 w 2852982"/>
                    <a:gd name="connsiteY9" fmla="*/ 527785 h 1953613"/>
                    <a:gd name="connsiteX10" fmla="*/ 2604212 w 2852982"/>
                    <a:gd name="connsiteY10" fmla="*/ 637512 h 1953613"/>
                    <a:gd name="connsiteX11" fmla="*/ 2296973 w 2852982"/>
                    <a:gd name="connsiteY11" fmla="*/ 1778684 h 1953613"/>
                    <a:gd name="connsiteX12" fmla="*/ 534010 w 2852982"/>
                    <a:gd name="connsiteY12" fmla="*/ 1793314 h 1953613"/>
                    <a:gd name="connsiteX13" fmla="*/ 185714 w 2852982"/>
                    <a:gd name="connsiteY13" fmla="*/ 778529 h 1953613"/>
                    <a:gd name="connsiteX14" fmla="*/ 7315 w 2852982"/>
                    <a:gd name="connsiteY14" fmla="*/ 726514 h 1953613"/>
                    <a:gd name="connsiteX15" fmla="*/ 0 w 2852982"/>
                    <a:gd name="connsiteY15" fmla="*/ 239828 h 1953613"/>
                    <a:gd name="connsiteX16" fmla="*/ 277978 w 2852982"/>
                    <a:gd name="connsiteY16" fmla="*/ 235177 h 1953613"/>
                    <a:gd name="connsiteX17" fmla="*/ 1436523 w 2852982"/>
                    <a:gd name="connsiteY17" fmla="*/ 979 h 1953613"/>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292162 w 2852982"/>
                    <a:gd name="connsiteY4" fmla="*/ 418075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2982" h="1953030">
                      <a:moveTo>
                        <a:pt x="1431639" y="255270"/>
                      </a:moveTo>
                      <a:cubicBezTo>
                        <a:pt x="1059056" y="254353"/>
                        <a:pt x="453324" y="421040"/>
                        <a:pt x="409745" y="483912"/>
                      </a:cubicBezTo>
                      <a:cubicBezTo>
                        <a:pt x="352043" y="631047"/>
                        <a:pt x="579249" y="1544207"/>
                        <a:pt x="710473" y="1615315"/>
                      </a:cubicBezTo>
                      <a:cubicBezTo>
                        <a:pt x="1044490" y="1732344"/>
                        <a:pt x="1862666" y="1767300"/>
                        <a:pt x="2025982" y="1663265"/>
                      </a:cubicBezTo>
                      <a:cubicBezTo>
                        <a:pt x="2288497" y="1462133"/>
                        <a:pt x="2398240" y="522123"/>
                        <a:pt x="2308019" y="439217"/>
                      </a:cubicBezTo>
                      <a:cubicBezTo>
                        <a:pt x="2192280" y="309941"/>
                        <a:pt x="1804222" y="256187"/>
                        <a:pt x="1431639" y="255270"/>
                      </a:cubicBezTo>
                      <a:close/>
                      <a:moveTo>
                        <a:pt x="1436523" y="396"/>
                      </a:moveTo>
                      <a:cubicBezTo>
                        <a:pt x="1830622" y="-8042"/>
                        <a:pt x="2276721" y="120154"/>
                        <a:pt x="2523744" y="219963"/>
                      </a:cubicBezTo>
                      <a:cubicBezTo>
                        <a:pt x="2592464" y="247729"/>
                        <a:pt x="2792142" y="218487"/>
                        <a:pt x="2830984" y="278485"/>
                      </a:cubicBezTo>
                      <a:cubicBezTo>
                        <a:pt x="2870787" y="344701"/>
                        <a:pt x="2849288" y="490248"/>
                        <a:pt x="2823667" y="527202"/>
                      </a:cubicBezTo>
                      <a:cubicBezTo>
                        <a:pt x="2762708" y="601419"/>
                        <a:pt x="2611493" y="592488"/>
                        <a:pt x="2604212" y="636929"/>
                      </a:cubicBezTo>
                      <a:cubicBezTo>
                        <a:pt x="2589582" y="978305"/>
                        <a:pt x="2501799" y="1429410"/>
                        <a:pt x="2296973" y="1778101"/>
                      </a:cubicBezTo>
                      <a:cubicBezTo>
                        <a:pt x="2114092" y="2034134"/>
                        <a:pt x="716890" y="1982925"/>
                        <a:pt x="534010" y="1792731"/>
                      </a:cubicBezTo>
                      <a:cubicBezTo>
                        <a:pt x="453818" y="1716179"/>
                        <a:pt x="197906" y="1238804"/>
                        <a:pt x="185714" y="777946"/>
                      </a:cubicBezTo>
                      <a:cubicBezTo>
                        <a:pt x="182794" y="723747"/>
                        <a:pt x="78957" y="730676"/>
                        <a:pt x="7315" y="725931"/>
                      </a:cubicBezTo>
                      <a:cubicBezTo>
                        <a:pt x="7315" y="571018"/>
                        <a:pt x="0" y="394158"/>
                        <a:pt x="0" y="239245"/>
                      </a:cubicBezTo>
                      <a:cubicBezTo>
                        <a:pt x="81791" y="236688"/>
                        <a:pt x="250861" y="250277"/>
                        <a:pt x="277978" y="234594"/>
                      </a:cubicBezTo>
                      <a:cubicBezTo>
                        <a:pt x="604724" y="85852"/>
                        <a:pt x="1042424" y="8834"/>
                        <a:pt x="1436523" y="3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1" name="Freeform 9">
                  <a:extLst>
                    <a:ext uri="{FF2B5EF4-FFF2-40B4-BE49-F238E27FC236}">
                      <a16:creationId xmlns:a16="http://schemas.microsoft.com/office/drawing/2014/main" id="{D43FF790-6CD6-E8EA-ED89-178578E4A426}"/>
                    </a:ext>
                  </a:extLst>
                </p:cNvPr>
                <p:cNvSpPr/>
                <p:nvPr/>
              </p:nvSpPr>
              <p:spPr>
                <a:xfrm flipH="1">
                  <a:off x="3493700" y="2896331"/>
                  <a:ext cx="2611979" cy="1788050"/>
                </a:xfrm>
                <a:custGeom>
                  <a:avLst/>
                  <a:gdLst>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01571 w 2852982"/>
                    <a:gd name="connsiteY13" fmla="*/ 740601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185714 w 2852982"/>
                    <a:gd name="connsiteY13" fmla="*/ 756457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54912 h 1952672"/>
                    <a:gd name="connsiteX1" fmla="*/ 409745 w 2852982"/>
                    <a:gd name="connsiteY1" fmla="*/ 483554 h 1952672"/>
                    <a:gd name="connsiteX2" fmla="*/ 710473 w 2852982"/>
                    <a:gd name="connsiteY2" fmla="*/ 1614957 h 1952672"/>
                    <a:gd name="connsiteX3" fmla="*/ 2025982 w 2852982"/>
                    <a:gd name="connsiteY3" fmla="*/ 1662907 h 1952672"/>
                    <a:gd name="connsiteX4" fmla="*/ 2292162 w 2852982"/>
                    <a:gd name="connsiteY4" fmla="*/ 417717 h 1952672"/>
                    <a:gd name="connsiteX5" fmla="*/ 1431639 w 2852982"/>
                    <a:gd name="connsiteY5" fmla="*/ 254912 h 1952672"/>
                    <a:gd name="connsiteX6" fmla="*/ 1436523 w 2852982"/>
                    <a:gd name="connsiteY6" fmla="*/ 38 h 1952672"/>
                    <a:gd name="connsiteX7" fmla="*/ 2523744 w 2852982"/>
                    <a:gd name="connsiteY7" fmla="*/ 219605 h 1952672"/>
                    <a:gd name="connsiteX8" fmla="*/ 2830984 w 2852982"/>
                    <a:gd name="connsiteY8" fmla="*/ 278127 h 1952672"/>
                    <a:gd name="connsiteX9" fmla="*/ 2823667 w 2852982"/>
                    <a:gd name="connsiteY9" fmla="*/ 526844 h 1952672"/>
                    <a:gd name="connsiteX10" fmla="*/ 2604212 w 2852982"/>
                    <a:gd name="connsiteY10" fmla="*/ 636571 h 1952672"/>
                    <a:gd name="connsiteX11" fmla="*/ 2296973 w 2852982"/>
                    <a:gd name="connsiteY11" fmla="*/ 1777743 h 1952672"/>
                    <a:gd name="connsiteX12" fmla="*/ 534010 w 2852982"/>
                    <a:gd name="connsiteY12" fmla="*/ 1792373 h 1952672"/>
                    <a:gd name="connsiteX13" fmla="*/ 185714 w 2852982"/>
                    <a:gd name="connsiteY13" fmla="*/ 777588 h 1952672"/>
                    <a:gd name="connsiteX14" fmla="*/ 7315 w 2852982"/>
                    <a:gd name="connsiteY14" fmla="*/ 725573 h 1952672"/>
                    <a:gd name="connsiteX15" fmla="*/ 0 w 2852982"/>
                    <a:gd name="connsiteY15" fmla="*/ 238887 h 1952672"/>
                    <a:gd name="connsiteX16" fmla="*/ 277978 w 2852982"/>
                    <a:gd name="connsiteY16" fmla="*/ 234236 h 1952672"/>
                    <a:gd name="connsiteX17" fmla="*/ 1436523 w 2852982"/>
                    <a:gd name="connsiteY17" fmla="*/ 38 h 1952672"/>
                    <a:gd name="connsiteX0" fmla="*/ 1431639 w 2852982"/>
                    <a:gd name="connsiteY0" fmla="*/ 255592 h 1953352"/>
                    <a:gd name="connsiteX1" fmla="*/ 409745 w 2852982"/>
                    <a:gd name="connsiteY1" fmla="*/ 484234 h 1953352"/>
                    <a:gd name="connsiteX2" fmla="*/ 710473 w 2852982"/>
                    <a:gd name="connsiteY2" fmla="*/ 1615637 h 1953352"/>
                    <a:gd name="connsiteX3" fmla="*/ 2025982 w 2852982"/>
                    <a:gd name="connsiteY3" fmla="*/ 1663587 h 1953352"/>
                    <a:gd name="connsiteX4" fmla="*/ 2292162 w 2852982"/>
                    <a:gd name="connsiteY4" fmla="*/ 418397 h 1953352"/>
                    <a:gd name="connsiteX5" fmla="*/ 1431639 w 2852982"/>
                    <a:gd name="connsiteY5" fmla="*/ 255592 h 1953352"/>
                    <a:gd name="connsiteX6" fmla="*/ 1436523 w 2852982"/>
                    <a:gd name="connsiteY6" fmla="*/ 718 h 1953352"/>
                    <a:gd name="connsiteX7" fmla="*/ 2523744 w 2852982"/>
                    <a:gd name="connsiteY7" fmla="*/ 220285 h 1953352"/>
                    <a:gd name="connsiteX8" fmla="*/ 2830984 w 2852982"/>
                    <a:gd name="connsiteY8" fmla="*/ 278807 h 1953352"/>
                    <a:gd name="connsiteX9" fmla="*/ 2823667 w 2852982"/>
                    <a:gd name="connsiteY9" fmla="*/ 527524 h 1953352"/>
                    <a:gd name="connsiteX10" fmla="*/ 2604212 w 2852982"/>
                    <a:gd name="connsiteY10" fmla="*/ 637251 h 1953352"/>
                    <a:gd name="connsiteX11" fmla="*/ 2296973 w 2852982"/>
                    <a:gd name="connsiteY11" fmla="*/ 1778423 h 1953352"/>
                    <a:gd name="connsiteX12" fmla="*/ 534010 w 2852982"/>
                    <a:gd name="connsiteY12" fmla="*/ 1793053 h 1953352"/>
                    <a:gd name="connsiteX13" fmla="*/ 185714 w 2852982"/>
                    <a:gd name="connsiteY13" fmla="*/ 778268 h 1953352"/>
                    <a:gd name="connsiteX14" fmla="*/ 7315 w 2852982"/>
                    <a:gd name="connsiteY14" fmla="*/ 726253 h 1953352"/>
                    <a:gd name="connsiteX15" fmla="*/ 0 w 2852982"/>
                    <a:gd name="connsiteY15" fmla="*/ 239567 h 1953352"/>
                    <a:gd name="connsiteX16" fmla="*/ 277978 w 2852982"/>
                    <a:gd name="connsiteY16" fmla="*/ 234916 h 1953352"/>
                    <a:gd name="connsiteX17" fmla="*/ 1436523 w 2852982"/>
                    <a:gd name="connsiteY17" fmla="*/ 718 h 1953352"/>
                    <a:gd name="connsiteX0" fmla="*/ 1431639 w 2852982"/>
                    <a:gd name="connsiteY0" fmla="*/ 256008 h 1953768"/>
                    <a:gd name="connsiteX1" fmla="*/ 409745 w 2852982"/>
                    <a:gd name="connsiteY1" fmla="*/ 484650 h 1953768"/>
                    <a:gd name="connsiteX2" fmla="*/ 710473 w 2852982"/>
                    <a:gd name="connsiteY2" fmla="*/ 1616053 h 1953768"/>
                    <a:gd name="connsiteX3" fmla="*/ 2025982 w 2852982"/>
                    <a:gd name="connsiteY3" fmla="*/ 1664003 h 1953768"/>
                    <a:gd name="connsiteX4" fmla="*/ 2292162 w 2852982"/>
                    <a:gd name="connsiteY4" fmla="*/ 418813 h 1953768"/>
                    <a:gd name="connsiteX5" fmla="*/ 1431639 w 2852982"/>
                    <a:gd name="connsiteY5" fmla="*/ 256008 h 1953768"/>
                    <a:gd name="connsiteX6" fmla="*/ 1436523 w 2852982"/>
                    <a:gd name="connsiteY6" fmla="*/ 1134 h 1953768"/>
                    <a:gd name="connsiteX7" fmla="*/ 2523744 w 2852982"/>
                    <a:gd name="connsiteY7" fmla="*/ 220701 h 1953768"/>
                    <a:gd name="connsiteX8" fmla="*/ 2830984 w 2852982"/>
                    <a:gd name="connsiteY8" fmla="*/ 279223 h 1953768"/>
                    <a:gd name="connsiteX9" fmla="*/ 2823667 w 2852982"/>
                    <a:gd name="connsiteY9" fmla="*/ 527940 h 1953768"/>
                    <a:gd name="connsiteX10" fmla="*/ 2604212 w 2852982"/>
                    <a:gd name="connsiteY10" fmla="*/ 637667 h 1953768"/>
                    <a:gd name="connsiteX11" fmla="*/ 2296973 w 2852982"/>
                    <a:gd name="connsiteY11" fmla="*/ 1778839 h 1953768"/>
                    <a:gd name="connsiteX12" fmla="*/ 534010 w 2852982"/>
                    <a:gd name="connsiteY12" fmla="*/ 1793469 h 1953768"/>
                    <a:gd name="connsiteX13" fmla="*/ 185714 w 2852982"/>
                    <a:gd name="connsiteY13" fmla="*/ 778684 h 1953768"/>
                    <a:gd name="connsiteX14" fmla="*/ 7315 w 2852982"/>
                    <a:gd name="connsiteY14" fmla="*/ 726669 h 1953768"/>
                    <a:gd name="connsiteX15" fmla="*/ 0 w 2852982"/>
                    <a:gd name="connsiteY15" fmla="*/ 239983 h 1953768"/>
                    <a:gd name="connsiteX16" fmla="*/ 277978 w 2852982"/>
                    <a:gd name="connsiteY16" fmla="*/ 235332 h 1953768"/>
                    <a:gd name="connsiteX17" fmla="*/ 1436523 w 2852982"/>
                    <a:gd name="connsiteY17" fmla="*/ 1134 h 1953768"/>
                    <a:gd name="connsiteX0" fmla="*/ 1431639 w 2852982"/>
                    <a:gd name="connsiteY0" fmla="*/ 255925 h 1953685"/>
                    <a:gd name="connsiteX1" fmla="*/ 409745 w 2852982"/>
                    <a:gd name="connsiteY1" fmla="*/ 484567 h 1953685"/>
                    <a:gd name="connsiteX2" fmla="*/ 710473 w 2852982"/>
                    <a:gd name="connsiteY2" fmla="*/ 1615970 h 1953685"/>
                    <a:gd name="connsiteX3" fmla="*/ 2025982 w 2852982"/>
                    <a:gd name="connsiteY3" fmla="*/ 1663920 h 1953685"/>
                    <a:gd name="connsiteX4" fmla="*/ 2292162 w 2852982"/>
                    <a:gd name="connsiteY4" fmla="*/ 418730 h 1953685"/>
                    <a:gd name="connsiteX5" fmla="*/ 1431639 w 2852982"/>
                    <a:gd name="connsiteY5" fmla="*/ 255925 h 1953685"/>
                    <a:gd name="connsiteX6" fmla="*/ 1436523 w 2852982"/>
                    <a:gd name="connsiteY6" fmla="*/ 1051 h 1953685"/>
                    <a:gd name="connsiteX7" fmla="*/ 2523744 w 2852982"/>
                    <a:gd name="connsiteY7" fmla="*/ 220618 h 1953685"/>
                    <a:gd name="connsiteX8" fmla="*/ 2830984 w 2852982"/>
                    <a:gd name="connsiteY8" fmla="*/ 279140 h 1953685"/>
                    <a:gd name="connsiteX9" fmla="*/ 2823667 w 2852982"/>
                    <a:gd name="connsiteY9" fmla="*/ 527857 h 1953685"/>
                    <a:gd name="connsiteX10" fmla="*/ 2604212 w 2852982"/>
                    <a:gd name="connsiteY10" fmla="*/ 637584 h 1953685"/>
                    <a:gd name="connsiteX11" fmla="*/ 2296973 w 2852982"/>
                    <a:gd name="connsiteY11" fmla="*/ 1778756 h 1953685"/>
                    <a:gd name="connsiteX12" fmla="*/ 534010 w 2852982"/>
                    <a:gd name="connsiteY12" fmla="*/ 1793386 h 1953685"/>
                    <a:gd name="connsiteX13" fmla="*/ 185714 w 2852982"/>
                    <a:gd name="connsiteY13" fmla="*/ 778601 h 1953685"/>
                    <a:gd name="connsiteX14" fmla="*/ 7315 w 2852982"/>
                    <a:gd name="connsiteY14" fmla="*/ 726586 h 1953685"/>
                    <a:gd name="connsiteX15" fmla="*/ 0 w 2852982"/>
                    <a:gd name="connsiteY15" fmla="*/ 239900 h 1953685"/>
                    <a:gd name="connsiteX16" fmla="*/ 277978 w 2852982"/>
                    <a:gd name="connsiteY16" fmla="*/ 235249 h 1953685"/>
                    <a:gd name="connsiteX17" fmla="*/ 1436523 w 2852982"/>
                    <a:gd name="connsiteY17" fmla="*/ 1051 h 1953685"/>
                    <a:gd name="connsiteX0" fmla="*/ 1431639 w 2852982"/>
                    <a:gd name="connsiteY0" fmla="*/ 255853 h 1953613"/>
                    <a:gd name="connsiteX1" fmla="*/ 409745 w 2852982"/>
                    <a:gd name="connsiteY1" fmla="*/ 484495 h 1953613"/>
                    <a:gd name="connsiteX2" fmla="*/ 710473 w 2852982"/>
                    <a:gd name="connsiteY2" fmla="*/ 1615898 h 1953613"/>
                    <a:gd name="connsiteX3" fmla="*/ 2025982 w 2852982"/>
                    <a:gd name="connsiteY3" fmla="*/ 1663848 h 1953613"/>
                    <a:gd name="connsiteX4" fmla="*/ 2292162 w 2852982"/>
                    <a:gd name="connsiteY4" fmla="*/ 418658 h 1953613"/>
                    <a:gd name="connsiteX5" fmla="*/ 1431639 w 2852982"/>
                    <a:gd name="connsiteY5" fmla="*/ 255853 h 1953613"/>
                    <a:gd name="connsiteX6" fmla="*/ 1436523 w 2852982"/>
                    <a:gd name="connsiteY6" fmla="*/ 979 h 1953613"/>
                    <a:gd name="connsiteX7" fmla="*/ 2523744 w 2852982"/>
                    <a:gd name="connsiteY7" fmla="*/ 220546 h 1953613"/>
                    <a:gd name="connsiteX8" fmla="*/ 2830984 w 2852982"/>
                    <a:gd name="connsiteY8" fmla="*/ 279068 h 1953613"/>
                    <a:gd name="connsiteX9" fmla="*/ 2823667 w 2852982"/>
                    <a:gd name="connsiteY9" fmla="*/ 527785 h 1953613"/>
                    <a:gd name="connsiteX10" fmla="*/ 2604212 w 2852982"/>
                    <a:gd name="connsiteY10" fmla="*/ 637512 h 1953613"/>
                    <a:gd name="connsiteX11" fmla="*/ 2296973 w 2852982"/>
                    <a:gd name="connsiteY11" fmla="*/ 1778684 h 1953613"/>
                    <a:gd name="connsiteX12" fmla="*/ 534010 w 2852982"/>
                    <a:gd name="connsiteY12" fmla="*/ 1793314 h 1953613"/>
                    <a:gd name="connsiteX13" fmla="*/ 185714 w 2852982"/>
                    <a:gd name="connsiteY13" fmla="*/ 778529 h 1953613"/>
                    <a:gd name="connsiteX14" fmla="*/ 7315 w 2852982"/>
                    <a:gd name="connsiteY14" fmla="*/ 726514 h 1953613"/>
                    <a:gd name="connsiteX15" fmla="*/ 0 w 2852982"/>
                    <a:gd name="connsiteY15" fmla="*/ 239828 h 1953613"/>
                    <a:gd name="connsiteX16" fmla="*/ 277978 w 2852982"/>
                    <a:gd name="connsiteY16" fmla="*/ 235177 h 1953613"/>
                    <a:gd name="connsiteX17" fmla="*/ 1436523 w 2852982"/>
                    <a:gd name="connsiteY17" fmla="*/ 979 h 1953613"/>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292162 w 2852982"/>
                    <a:gd name="connsiteY4" fmla="*/ 418075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2982" h="1953030">
                      <a:moveTo>
                        <a:pt x="1431639" y="255270"/>
                      </a:moveTo>
                      <a:cubicBezTo>
                        <a:pt x="1059056" y="254353"/>
                        <a:pt x="453324" y="421040"/>
                        <a:pt x="409745" y="483912"/>
                      </a:cubicBezTo>
                      <a:cubicBezTo>
                        <a:pt x="352043" y="631047"/>
                        <a:pt x="579249" y="1544207"/>
                        <a:pt x="710473" y="1615315"/>
                      </a:cubicBezTo>
                      <a:cubicBezTo>
                        <a:pt x="1044490" y="1732344"/>
                        <a:pt x="1862666" y="1767300"/>
                        <a:pt x="2025982" y="1663265"/>
                      </a:cubicBezTo>
                      <a:cubicBezTo>
                        <a:pt x="2288497" y="1462133"/>
                        <a:pt x="2398240" y="522123"/>
                        <a:pt x="2308019" y="439217"/>
                      </a:cubicBezTo>
                      <a:cubicBezTo>
                        <a:pt x="2192280" y="309941"/>
                        <a:pt x="1804222" y="256187"/>
                        <a:pt x="1431639" y="255270"/>
                      </a:cubicBezTo>
                      <a:close/>
                      <a:moveTo>
                        <a:pt x="1436523" y="396"/>
                      </a:moveTo>
                      <a:cubicBezTo>
                        <a:pt x="1830622" y="-8042"/>
                        <a:pt x="2276721" y="120154"/>
                        <a:pt x="2523744" y="219963"/>
                      </a:cubicBezTo>
                      <a:cubicBezTo>
                        <a:pt x="2592464" y="247729"/>
                        <a:pt x="2792142" y="218487"/>
                        <a:pt x="2830984" y="278485"/>
                      </a:cubicBezTo>
                      <a:cubicBezTo>
                        <a:pt x="2870787" y="344701"/>
                        <a:pt x="2849288" y="490248"/>
                        <a:pt x="2823667" y="527202"/>
                      </a:cubicBezTo>
                      <a:cubicBezTo>
                        <a:pt x="2762708" y="601419"/>
                        <a:pt x="2611493" y="592488"/>
                        <a:pt x="2604212" y="636929"/>
                      </a:cubicBezTo>
                      <a:cubicBezTo>
                        <a:pt x="2589582" y="978305"/>
                        <a:pt x="2501799" y="1429410"/>
                        <a:pt x="2296973" y="1778101"/>
                      </a:cubicBezTo>
                      <a:cubicBezTo>
                        <a:pt x="2114092" y="2034134"/>
                        <a:pt x="716890" y="1982925"/>
                        <a:pt x="534010" y="1792731"/>
                      </a:cubicBezTo>
                      <a:cubicBezTo>
                        <a:pt x="453818" y="1716179"/>
                        <a:pt x="197906" y="1238804"/>
                        <a:pt x="185714" y="777946"/>
                      </a:cubicBezTo>
                      <a:cubicBezTo>
                        <a:pt x="182794" y="723747"/>
                        <a:pt x="78957" y="730676"/>
                        <a:pt x="7315" y="725931"/>
                      </a:cubicBezTo>
                      <a:cubicBezTo>
                        <a:pt x="7315" y="571018"/>
                        <a:pt x="0" y="394158"/>
                        <a:pt x="0" y="239245"/>
                      </a:cubicBezTo>
                      <a:cubicBezTo>
                        <a:pt x="81791" y="236688"/>
                        <a:pt x="250861" y="250277"/>
                        <a:pt x="277978" y="234594"/>
                      </a:cubicBezTo>
                      <a:cubicBezTo>
                        <a:pt x="604724" y="85852"/>
                        <a:pt x="1042424" y="8834"/>
                        <a:pt x="1436523" y="3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grpSp>
          <p:nvGrpSpPr>
            <p:cNvPr id="8" name="Group 130">
              <a:extLst>
                <a:ext uri="{FF2B5EF4-FFF2-40B4-BE49-F238E27FC236}">
                  <a16:creationId xmlns:a16="http://schemas.microsoft.com/office/drawing/2014/main" id="{8EF81B94-79B2-4D25-B424-94B1E90E4AE4}"/>
                </a:ext>
              </a:extLst>
            </p:cNvPr>
            <p:cNvGrpSpPr/>
            <p:nvPr/>
          </p:nvGrpSpPr>
          <p:grpSpPr>
            <a:xfrm>
              <a:off x="4619223" y="3443908"/>
              <a:ext cx="2929511" cy="3412446"/>
              <a:chOff x="4619223" y="3443908"/>
              <a:chExt cx="2929511" cy="3412446"/>
            </a:xfrm>
          </p:grpSpPr>
          <p:sp>
            <p:nvSpPr>
              <p:cNvPr id="9" name="Freeform: Shape 54">
                <a:extLst>
                  <a:ext uri="{FF2B5EF4-FFF2-40B4-BE49-F238E27FC236}">
                    <a16:creationId xmlns:a16="http://schemas.microsoft.com/office/drawing/2014/main" id="{BEDB8363-7D9B-53CB-F560-DCAD6D706793}"/>
                  </a:ext>
                </a:extLst>
              </p:cNvPr>
              <p:cNvSpPr/>
              <p:nvPr/>
            </p:nvSpPr>
            <p:spPr>
              <a:xfrm>
                <a:off x="4691847" y="3443908"/>
                <a:ext cx="2856887" cy="3092940"/>
              </a:xfrm>
              <a:custGeom>
                <a:avLst/>
                <a:gdLst>
                  <a:gd name="connsiteX0" fmla="*/ 2985610 w 2985996"/>
                  <a:gd name="connsiteY0" fmla="*/ 94967 h 3232717"/>
                  <a:gd name="connsiteX1" fmla="*/ 2979648 w 2985996"/>
                  <a:gd name="connsiteY1" fmla="*/ 68990 h 3232717"/>
                  <a:gd name="connsiteX2" fmla="*/ 2943023 w 2985996"/>
                  <a:gd name="connsiteY2" fmla="*/ 19590 h 3232717"/>
                  <a:gd name="connsiteX3" fmla="*/ 2904696 w 2985996"/>
                  <a:gd name="connsiteY3" fmla="*/ 0 h 3232717"/>
                  <a:gd name="connsiteX4" fmla="*/ 94433 w 2985996"/>
                  <a:gd name="connsiteY4" fmla="*/ 8517 h 3232717"/>
                  <a:gd name="connsiteX5" fmla="*/ 62493 w 2985996"/>
                  <a:gd name="connsiteY5" fmla="*/ 21293 h 3232717"/>
                  <a:gd name="connsiteX6" fmla="*/ 8834 w 2985996"/>
                  <a:gd name="connsiteY6" fmla="*/ 72822 h 3232717"/>
                  <a:gd name="connsiteX7" fmla="*/ 1169 w 2985996"/>
                  <a:gd name="connsiteY7" fmla="*/ 108595 h 3232717"/>
                  <a:gd name="connsiteX8" fmla="*/ 145110 w 2985996"/>
                  <a:gd name="connsiteY8" fmla="*/ 1323153 h 3232717"/>
                  <a:gd name="connsiteX9" fmla="*/ 138296 w 2985996"/>
                  <a:gd name="connsiteY9" fmla="*/ 1399382 h 3232717"/>
                  <a:gd name="connsiteX10" fmla="*/ 136593 w 2985996"/>
                  <a:gd name="connsiteY10" fmla="*/ 1418120 h 3232717"/>
                  <a:gd name="connsiteX11" fmla="*/ 142129 w 2985996"/>
                  <a:gd name="connsiteY11" fmla="*/ 3154785 h 3232717"/>
                  <a:gd name="connsiteX12" fmla="*/ 180031 w 2985996"/>
                  <a:gd name="connsiteY12" fmla="*/ 3232718 h 3232717"/>
                  <a:gd name="connsiteX13" fmla="*/ 2854019 w 2985996"/>
                  <a:gd name="connsiteY13" fmla="*/ 3190132 h 3232717"/>
                  <a:gd name="connsiteX14" fmla="*/ 2879570 w 2985996"/>
                  <a:gd name="connsiteY14" fmla="*/ 3164580 h 3232717"/>
                  <a:gd name="connsiteX15" fmla="*/ 2877015 w 2985996"/>
                  <a:gd name="connsiteY15" fmla="*/ 1895937 h 3232717"/>
                  <a:gd name="connsiteX16" fmla="*/ 2871053 w 2985996"/>
                  <a:gd name="connsiteY16" fmla="*/ 1336355 h 3232717"/>
                  <a:gd name="connsiteX17" fmla="*/ 2868072 w 2985996"/>
                  <a:gd name="connsiteY17" fmla="*/ 1272901 h 3232717"/>
                  <a:gd name="connsiteX18" fmla="*/ 2985610 w 2985996"/>
                  <a:gd name="connsiteY18" fmla="*/ 94967 h 32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85996" h="3232717">
                    <a:moveTo>
                      <a:pt x="2985610" y="94967"/>
                    </a:moveTo>
                    <a:cubicBezTo>
                      <a:pt x="2986462" y="85598"/>
                      <a:pt x="2986462" y="77081"/>
                      <a:pt x="2979648" y="68990"/>
                    </a:cubicBezTo>
                    <a:cubicBezTo>
                      <a:pt x="2966446" y="53233"/>
                      <a:pt x="2954096" y="36624"/>
                      <a:pt x="2943023" y="19590"/>
                    </a:cubicBezTo>
                    <a:cubicBezTo>
                      <a:pt x="2933655" y="5110"/>
                      <a:pt x="2922582" y="0"/>
                      <a:pt x="2904696" y="0"/>
                    </a:cubicBezTo>
                    <a:cubicBezTo>
                      <a:pt x="2693894" y="2555"/>
                      <a:pt x="237096" y="8517"/>
                      <a:pt x="94433" y="8517"/>
                    </a:cubicBezTo>
                    <a:cubicBezTo>
                      <a:pt x="81231" y="8517"/>
                      <a:pt x="71436" y="11924"/>
                      <a:pt x="62493" y="21293"/>
                    </a:cubicBezTo>
                    <a:cubicBezTo>
                      <a:pt x="45033" y="38753"/>
                      <a:pt x="26721" y="55788"/>
                      <a:pt x="8834" y="72822"/>
                    </a:cubicBezTo>
                    <a:cubicBezTo>
                      <a:pt x="-2664" y="82617"/>
                      <a:pt x="-109" y="95819"/>
                      <a:pt x="1169" y="108595"/>
                    </a:cubicBezTo>
                    <a:cubicBezTo>
                      <a:pt x="5002" y="147774"/>
                      <a:pt x="126798" y="1206893"/>
                      <a:pt x="145110" y="1323153"/>
                    </a:cubicBezTo>
                    <a:cubicBezTo>
                      <a:pt x="148943" y="1348705"/>
                      <a:pt x="160441" y="1375108"/>
                      <a:pt x="138296" y="1399382"/>
                    </a:cubicBezTo>
                    <a:cubicBezTo>
                      <a:pt x="134889" y="1403215"/>
                      <a:pt x="136593" y="1411732"/>
                      <a:pt x="136593" y="1418120"/>
                    </a:cubicBezTo>
                    <a:cubicBezTo>
                      <a:pt x="138722" y="1735813"/>
                      <a:pt x="141703" y="2893732"/>
                      <a:pt x="142129" y="3154785"/>
                    </a:cubicBezTo>
                    <a:cubicBezTo>
                      <a:pt x="141703" y="3200353"/>
                      <a:pt x="119559" y="3232718"/>
                      <a:pt x="180031" y="3232718"/>
                    </a:cubicBezTo>
                    <a:cubicBezTo>
                      <a:pt x="180031" y="3232718"/>
                      <a:pt x="2838687" y="3188428"/>
                      <a:pt x="2854019" y="3190132"/>
                    </a:cubicBezTo>
                    <a:cubicBezTo>
                      <a:pt x="2874460" y="3192261"/>
                      <a:pt x="2879570" y="3185447"/>
                      <a:pt x="2879570" y="3164580"/>
                    </a:cubicBezTo>
                    <a:cubicBezTo>
                      <a:pt x="2877867" y="2741699"/>
                      <a:pt x="2881273" y="2318818"/>
                      <a:pt x="2877015" y="1895937"/>
                    </a:cubicBezTo>
                    <a:cubicBezTo>
                      <a:pt x="2874886" y="1709410"/>
                      <a:pt x="2876163" y="1522882"/>
                      <a:pt x="2871053" y="1336355"/>
                    </a:cubicBezTo>
                    <a:cubicBezTo>
                      <a:pt x="2870627" y="1315062"/>
                      <a:pt x="2865943" y="1294194"/>
                      <a:pt x="2868072" y="1272901"/>
                    </a:cubicBezTo>
                    <a:cubicBezTo>
                      <a:pt x="2877441" y="1177082"/>
                      <a:pt x="2977944" y="170345"/>
                      <a:pt x="2985610" y="94967"/>
                    </a:cubicBezTo>
                    <a:close/>
                  </a:path>
                </a:pathLst>
              </a:custGeom>
              <a:solidFill>
                <a:srgbClr val="000000"/>
              </a:solidFill>
              <a:ln w="4251" cap="flat">
                <a:noFill/>
                <a:prstDash val="solid"/>
                <a:miter/>
              </a:ln>
            </p:spPr>
            <p:txBody>
              <a:bodyPr rtlCol="0" anchor="ctr"/>
              <a:lstStyle/>
              <a:p>
                <a:endParaRPr lang="en-US"/>
              </a:p>
            </p:txBody>
          </p:sp>
          <p:sp>
            <p:nvSpPr>
              <p:cNvPr id="10" name="Freeform: Shape 142">
                <a:extLst>
                  <a:ext uri="{FF2B5EF4-FFF2-40B4-BE49-F238E27FC236}">
                    <a16:creationId xmlns:a16="http://schemas.microsoft.com/office/drawing/2014/main" id="{E6EC6A6D-2FA0-92F5-1749-FF626BA89195}"/>
                  </a:ext>
                </a:extLst>
              </p:cNvPr>
              <p:cNvSpPr/>
              <p:nvPr/>
            </p:nvSpPr>
            <p:spPr>
              <a:xfrm>
                <a:off x="6638374" y="6120789"/>
                <a:ext cx="874183" cy="735565"/>
              </a:xfrm>
              <a:custGeom>
                <a:avLst/>
                <a:gdLst>
                  <a:gd name="connsiteX0" fmla="*/ 577622 w 874183"/>
                  <a:gd name="connsiteY0" fmla="*/ 896 h 735565"/>
                  <a:gd name="connsiteX1" fmla="*/ 613777 w 874183"/>
                  <a:gd name="connsiteY1" fmla="*/ 39170 h 735565"/>
                  <a:gd name="connsiteX2" fmla="*/ 715639 w 874183"/>
                  <a:gd name="connsiteY2" fmla="*/ 304826 h 735565"/>
                  <a:gd name="connsiteX3" fmla="*/ 738863 w 874183"/>
                  <a:gd name="connsiteY3" fmla="*/ 375315 h 735565"/>
                  <a:gd name="connsiteX4" fmla="*/ 775534 w 874183"/>
                  <a:gd name="connsiteY4" fmla="*/ 475955 h 735565"/>
                  <a:gd name="connsiteX5" fmla="*/ 850097 w 874183"/>
                  <a:gd name="connsiteY5" fmla="*/ 673161 h 735565"/>
                  <a:gd name="connsiteX6" fmla="*/ 874183 w 874183"/>
                  <a:gd name="connsiteY6" fmla="*/ 735565 h 735565"/>
                  <a:gd name="connsiteX7" fmla="*/ 178915 w 874183"/>
                  <a:gd name="connsiteY7" fmla="*/ 735565 h 735565"/>
                  <a:gd name="connsiteX8" fmla="*/ 162731 w 874183"/>
                  <a:gd name="connsiteY8" fmla="*/ 687829 h 735565"/>
                  <a:gd name="connsiteX9" fmla="*/ 60869 w 874183"/>
                  <a:gd name="connsiteY9" fmla="*/ 392021 h 735565"/>
                  <a:gd name="connsiteX10" fmla="*/ 6678 w 874183"/>
                  <a:gd name="connsiteY10" fmla="*/ 229041 h 735565"/>
                  <a:gd name="connsiteX11" fmla="*/ 27051 w 874183"/>
                  <a:gd name="connsiteY11" fmla="*/ 183814 h 735565"/>
                  <a:gd name="connsiteX12" fmla="*/ 38053 w 874183"/>
                  <a:gd name="connsiteY12" fmla="*/ 178518 h 735565"/>
                  <a:gd name="connsiteX13" fmla="*/ 232813 w 874183"/>
                  <a:gd name="connsiteY13" fmla="*/ 114956 h 735565"/>
                  <a:gd name="connsiteX14" fmla="*/ 550622 w 874183"/>
                  <a:gd name="connsiteY14" fmla="*/ 8612 h 735565"/>
                  <a:gd name="connsiteX15" fmla="*/ 577622 w 874183"/>
                  <a:gd name="connsiteY15" fmla="*/ 896 h 7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4183" h="735565">
                    <a:moveTo>
                      <a:pt x="577622" y="896"/>
                    </a:moveTo>
                    <a:cubicBezTo>
                      <a:pt x="597810" y="-3077"/>
                      <a:pt x="600636" y="5556"/>
                      <a:pt x="613777" y="39170"/>
                    </a:cubicBezTo>
                    <a:cubicBezTo>
                      <a:pt x="648410" y="127586"/>
                      <a:pt x="681006" y="216410"/>
                      <a:pt x="715639" y="304826"/>
                    </a:cubicBezTo>
                    <a:cubicBezTo>
                      <a:pt x="724195" y="327237"/>
                      <a:pt x="734382" y="350461"/>
                      <a:pt x="738863" y="375315"/>
                    </a:cubicBezTo>
                    <a:cubicBezTo>
                      <a:pt x="746198" y="410763"/>
                      <a:pt x="762903" y="442545"/>
                      <a:pt x="775534" y="475955"/>
                    </a:cubicBezTo>
                    <a:cubicBezTo>
                      <a:pt x="799980" y="541962"/>
                      <a:pt x="824835" y="607561"/>
                      <a:pt x="850097" y="673161"/>
                    </a:cubicBezTo>
                    <a:lnTo>
                      <a:pt x="874183" y="735565"/>
                    </a:lnTo>
                    <a:lnTo>
                      <a:pt x="178915" y="735565"/>
                    </a:lnTo>
                    <a:lnTo>
                      <a:pt x="162731" y="687829"/>
                    </a:lnTo>
                    <a:cubicBezTo>
                      <a:pt x="128913" y="589226"/>
                      <a:pt x="97539" y="489401"/>
                      <a:pt x="60869" y="392021"/>
                    </a:cubicBezTo>
                    <a:cubicBezTo>
                      <a:pt x="45386" y="336607"/>
                      <a:pt x="23792" y="283639"/>
                      <a:pt x="6678" y="229041"/>
                    </a:cubicBezTo>
                    <a:cubicBezTo>
                      <a:pt x="-3101" y="198075"/>
                      <a:pt x="-6360" y="194409"/>
                      <a:pt x="27051" y="183814"/>
                    </a:cubicBezTo>
                    <a:cubicBezTo>
                      <a:pt x="30718" y="182593"/>
                      <a:pt x="34385" y="180148"/>
                      <a:pt x="38053" y="178518"/>
                    </a:cubicBezTo>
                    <a:cubicBezTo>
                      <a:pt x="104059" y="160997"/>
                      <a:pt x="168029" y="136144"/>
                      <a:pt x="232813" y="114956"/>
                    </a:cubicBezTo>
                    <a:cubicBezTo>
                      <a:pt x="338749" y="79915"/>
                      <a:pt x="445093" y="44468"/>
                      <a:pt x="550622" y="8612"/>
                    </a:cubicBezTo>
                    <a:cubicBezTo>
                      <a:pt x="562234" y="4945"/>
                      <a:pt x="570893" y="2220"/>
                      <a:pt x="577622" y="896"/>
                    </a:cubicBezTo>
                    <a:close/>
                  </a:path>
                </a:pathLst>
              </a:custGeom>
              <a:solidFill>
                <a:schemeClr val="bg1"/>
              </a:solidFill>
              <a:ln w="4251" cap="flat">
                <a:noFill/>
                <a:prstDash val="solid"/>
                <a:miter/>
              </a:ln>
            </p:spPr>
            <p:txBody>
              <a:bodyPr wrap="square" rtlCol="0" anchor="ctr">
                <a:noAutofit/>
              </a:bodyPr>
              <a:lstStyle/>
              <a:p>
                <a:endParaRPr lang="en-US"/>
              </a:p>
            </p:txBody>
          </p:sp>
          <p:sp>
            <p:nvSpPr>
              <p:cNvPr id="11" name="Freeform: Shape 141">
                <a:extLst>
                  <a:ext uri="{FF2B5EF4-FFF2-40B4-BE49-F238E27FC236}">
                    <a16:creationId xmlns:a16="http://schemas.microsoft.com/office/drawing/2014/main" id="{5EEDE050-23F8-F504-5654-820793BEF18E}"/>
                  </a:ext>
                </a:extLst>
              </p:cNvPr>
              <p:cNvSpPr/>
              <p:nvPr/>
            </p:nvSpPr>
            <p:spPr>
              <a:xfrm>
                <a:off x="4619223" y="6448563"/>
                <a:ext cx="779087" cy="407791"/>
              </a:xfrm>
              <a:custGeom>
                <a:avLst/>
                <a:gdLst>
                  <a:gd name="connsiteX0" fmla="*/ 220120 w 779087"/>
                  <a:gd name="connsiteY0" fmla="*/ 73 h 407791"/>
                  <a:gd name="connsiteX1" fmla="*/ 246502 w 779087"/>
                  <a:gd name="connsiteY1" fmla="*/ 9241 h 407791"/>
                  <a:gd name="connsiteX2" fmla="*/ 502380 w 779087"/>
                  <a:gd name="connsiteY2" fmla="*/ 128216 h 407791"/>
                  <a:gd name="connsiteX3" fmla="*/ 708550 w 779087"/>
                  <a:gd name="connsiteY3" fmla="*/ 223558 h 407791"/>
                  <a:gd name="connsiteX4" fmla="*/ 728921 w 779087"/>
                  <a:gd name="connsiteY4" fmla="*/ 239449 h 407791"/>
                  <a:gd name="connsiteX5" fmla="*/ 765591 w 779087"/>
                  <a:gd name="connsiteY5" fmla="*/ 255339 h 407791"/>
                  <a:gd name="connsiteX6" fmla="*/ 774556 w 779087"/>
                  <a:gd name="connsiteY6" fmla="*/ 282231 h 407791"/>
                  <a:gd name="connsiteX7" fmla="*/ 715066 w 779087"/>
                  <a:gd name="connsiteY7" fmla="*/ 407791 h 407791"/>
                  <a:gd name="connsiteX8" fmla="*/ 0 w 779087"/>
                  <a:gd name="connsiteY8" fmla="*/ 407791 h 407791"/>
                  <a:gd name="connsiteX9" fmla="*/ 129565 w 779087"/>
                  <a:gd name="connsiteY9" fmla="*/ 158774 h 407791"/>
                  <a:gd name="connsiteX10" fmla="*/ 204128 w 779087"/>
                  <a:gd name="connsiteY10" fmla="*/ 14130 h 407791"/>
                  <a:gd name="connsiteX11" fmla="*/ 220120 w 779087"/>
                  <a:gd name="connsiteY11" fmla="*/ 73 h 40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9087" h="407791">
                    <a:moveTo>
                      <a:pt x="220120" y="73"/>
                    </a:moveTo>
                    <a:cubicBezTo>
                      <a:pt x="225519" y="-539"/>
                      <a:pt x="232649" y="2721"/>
                      <a:pt x="246502" y="9241"/>
                    </a:cubicBezTo>
                    <a:cubicBezTo>
                      <a:pt x="332067" y="48356"/>
                      <a:pt x="416815" y="89101"/>
                      <a:pt x="502380" y="128216"/>
                    </a:cubicBezTo>
                    <a:cubicBezTo>
                      <a:pt x="571239" y="159589"/>
                      <a:pt x="639690" y="192593"/>
                      <a:pt x="708550" y="223558"/>
                    </a:cubicBezTo>
                    <a:cubicBezTo>
                      <a:pt x="717105" y="227225"/>
                      <a:pt x="726070" y="229670"/>
                      <a:pt x="728921" y="239449"/>
                    </a:cubicBezTo>
                    <a:cubicBezTo>
                      <a:pt x="741145" y="244746"/>
                      <a:pt x="752960" y="251265"/>
                      <a:pt x="765591" y="255339"/>
                    </a:cubicBezTo>
                    <a:cubicBezTo>
                      <a:pt x="781890" y="260636"/>
                      <a:pt x="781483" y="268378"/>
                      <a:pt x="774556" y="282231"/>
                    </a:cubicBezTo>
                    <a:lnTo>
                      <a:pt x="715066" y="407791"/>
                    </a:lnTo>
                    <a:lnTo>
                      <a:pt x="0" y="407791"/>
                    </a:lnTo>
                    <a:lnTo>
                      <a:pt x="129565" y="158774"/>
                    </a:lnTo>
                    <a:cubicBezTo>
                      <a:pt x="154826" y="110695"/>
                      <a:pt x="180088" y="62616"/>
                      <a:pt x="204128" y="14130"/>
                    </a:cubicBezTo>
                    <a:cubicBezTo>
                      <a:pt x="211055" y="5166"/>
                      <a:pt x="214722" y="684"/>
                      <a:pt x="220120" y="73"/>
                    </a:cubicBezTo>
                    <a:close/>
                  </a:path>
                </a:pathLst>
              </a:custGeom>
              <a:solidFill>
                <a:schemeClr val="bg1"/>
              </a:solidFill>
              <a:ln w="4251" cap="flat">
                <a:noFill/>
                <a:prstDash val="solid"/>
                <a:miter/>
              </a:ln>
            </p:spPr>
            <p:txBody>
              <a:bodyPr wrap="square" rtlCol="0" anchor="ctr">
                <a:noAutofit/>
              </a:bodyPr>
              <a:lstStyle/>
              <a:p>
                <a:endParaRPr lang="en-US"/>
              </a:p>
            </p:txBody>
          </p:sp>
          <p:sp>
            <p:nvSpPr>
              <p:cNvPr id="12" name="Freeform: Shape 149">
                <a:extLst>
                  <a:ext uri="{FF2B5EF4-FFF2-40B4-BE49-F238E27FC236}">
                    <a16:creationId xmlns:a16="http://schemas.microsoft.com/office/drawing/2014/main" id="{C9CBAA92-3137-4E2A-197C-B9A171523002}"/>
                  </a:ext>
                </a:extLst>
              </p:cNvPr>
              <p:cNvSpPr/>
              <p:nvPr/>
            </p:nvSpPr>
            <p:spPr>
              <a:xfrm>
                <a:off x="4863278" y="5024451"/>
                <a:ext cx="2453282" cy="1663969"/>
              </a:xfrm>
              <a:custGeom>
                <a:avLst/>
                <a:gdLst>
                  <a:gd name="connsiteX0" fmla="*/ 532166 w 2453282"/>
                  <a:gd name="connsiteY0" fmla="*/ 402375 h 1663969"/>
                  <a:gd name="connsiteX1" fmla="*/ 574910 w 2453282"/>
                  <a:gd name="connsiteY1" fmla="*/ 445291 h 1663969"/>
                  <a:gd name="connsiteX2" fmla="*/ 561465 w 2453282"/>
                  <a:gd name="connsiteY2" fmla="*/ 514150 h 1663969"/>
                  <a:gd name="connsiteX3" fmla="*/ 489753 w 2453282"/>
                  <a:gd name="connsiteY3" fmla="*/ 661646 h 1663969"/>
                  <a:gd name="connsiteX4" fmla="*/ 455935 w 2453282"/>
                  <a:gd name="connsiteY4" fmla="*/ 913450 h 1663969"/>
                  <a:gd name="connsiteX5" fmla="*/ 455935 w 2453282"/>
                  <a:gd name="connsiteY5" fmla="*/ 948898 h 1663969"/>
                  <a:gd name="connsiteX6" fmla="*/ 565946 w 2453282"/>
                  <a:gd name="connsiteY6" fmla="*/ 741914 h 1663969"/>
                  <a:gd name="connsiteX7" fmla="*/ 622989 w 2453282"/>
                  <a:gd name="connsiteY7" fmla="*/ 553672 h 1663969"/>
                  <a:gd name="connsiteX8" fmla="*/ 653141 w 2453282"/>
                  <a:gd name="connsiteY8" fmla="*/ 499074 h 1663969"/>
                  <a:gd name="connsiteX9" fmla="*/ 711406 w 2453282"/>
                  <a:gd name="connsiteY9" fmla="*/ 480739 h 1663969"/>
                  <a:gd name="connsiteX10" fmla="*/ 736667 w 2453282"/>
                  <a:gd name="connsiteY10" fmla="*/ 527595 h 1663969"/>
                  <a:gd name="connsiteX11" fmla="*/ 718739 w 2453282"/>
                  <a:gd name="connsiteY11" fmla="*/ 674277 h 1663969"/>
                  <a:gd name="connsiteX12" fmla="*/ 650289 w 2453282"/>
                  <a:gd name="connsiteY12" fmla="*/ 970899 h 1663969"/>
                  <a:gd name="connsiteX13" fmla="*/ 595282 w 2453282"/>
                  <a:gd name="connsiteY13" fmla="*/ 1278931 h 1663969"/>
                  <a:gd name="connsiteX14" fmla="*/ 595282 w 2453282"/>
                  <a:gd name="connsiteY14" fmla="*/ 1287080 h 1663969"/>
                  <a:gd name="connsiteX15" fmla="*/ 602617 w 2453282"/>
                  <a:gd name="connsiteY15" fmla="*/ 1276079 h 1663969"/>
                  <a:gd name="connsiteX16" fmla="*/ 709776 w 2453282"/>
                  <a:gd name="connsiteY16" fmla="*/ 1009607 h 1663969"/>
                  <a:gd name="connsiteX17" fmla="*/ 828751 w 2453282"/>
                  <a:gd name="connsiteY17" fmla="*/ 915487 h 1663969"/>
                  <a:gd name="connsiteX18" fmla="*/ 880905 w 2453282"/>
                  <a:gd name="connsiteY18" fmla="*/ 919154 h 1663969"/>
                  <a:gd name="connsiteX19" fmla="*/ 891498 w 2453282"/>
                  <a:gd name="connsiteY19" fmla="*/ 941971 h 1663969"/>
                  <a:gd name="connsiteX20" fmla="*/ 774153 w 2453282"/>
                  <a:gd name="connsiteY20" fmla="*/ 1252039 h 1663969"/>
                  <a:gd name="connsiteX21" fmla="*/ 642954 w 2453282"/>
                  <a:gd name="connsiteY21" fmla="*/ 1508732 h 1663969"/>
                  <a:gd name="connsiteX22" fmla="*/ 585912 w 2453282"/>
                  <a:gd name="connsiteY22" fmla="*/ 1573516 h 1663969"/>
                  <a:gd name="connsiteX23" fmla="*/ 506052 w 2453282"/>
                  <a:gd name="connsiteY23" fmla="*/ 1650524 h 1663969"/>
                  <a:gd name="connsiteX24" fmla="*/ 484457 w 2453282"/>
                  <a:gd name="connsiteY24" fmla="*/ 1663969 h 1663969"/>
                  <a:gd name="connsiteX25" fmla="*/ 19557 w 2453282"/>
                  <a:gd name="connsiteY25" fmla="*/ 1447207 h 1663969"/>
                  <a:gd name="connsiteX26" fmla="*/ 0 w 2453282"/>
                  <a:gd name="connsiteY26" fmla="*/ 1437428 h 1663969"/>
                  <a:gd name="connsiteX27" fmla="*/ 13039 w 2453282"/>
                  <a:gd name="connsiteY27" fmla="*/ 1040574 h 1663969"/>
                  <a:gd name="connsiteX28" fmla="*/ 57450 w 2453282"/>
                  <a:gd name="connsiteY28" fmla="*/ 669795 h 1663969"/>
                  <a:gd name="connsiteX29" fmla="*/ 104714 w 2453282"/>
                  <a:gd name="connsiteY29" fmla="*/ 560599 h 1663969"/>
                  <a:gd name="connsiteX30" fmla="*/ 152793 w 2453282"/>
                  <a:gd name="connsiteY30" fmla="*/ 532485 h 1663969"/>
                  <a:gd name="connsiteX31" fmla="*/ 191909 w 2453282"/>
                  <a:gd name="connsiteY31" fmla="*/ 583009 h 1663969"/>
                  <a:gd name="connsiteX32" fmla="*/ 185389 w 2453282"/>
                  <a:gd name="connsiteY32" fmla="*/ 651460 h 1663969"/>
                  <a:gd name="connsiteX33" fmla="*/ 235913 w 2453282"/>
                  <a:gd name="connsiteY33" fmla="*/ 574453 h 1663969"/>
                  <a:gd name="connsiteX34" fmla="*/ 314551 w 2453282"/>
                  <a:gd name="connsiteY34" fmla="*/ 476257 h 1663969"/>
                  <a:gd name="connsiteX35" fmla="*/ 354888 w 2453282"/>
                  <a:gd name="connsiteY35" fmla="*/ 445698 h 1663969"/>
                  <a:gd name="connsiteX36" fmla="*/ 424154 w 2453282"/>
                  <a:gd name="connsiteY36" fmla="*/ 491741 h 1663969"/>
                  <a:gd name="connsiteX37" fmla="*/ 475900 w 2453282"/>
                  <a:gd name="connsiteY37" fmla="*/ 431845 h 1663969"/>
                  <a:gd name="connsiteX38" fmla="*/ 508496 w 2453282"/>
                  <a:gd name="connsiteY38" fmla="*/ 408213 h 1663969"/>
                  <a:gd name="connsiteX39" fmla="*/ 532166 w 2453282"/>
                  <a:gd name="connsiteY39" fmla="*/ 402375 h 1663969"/>
                  <a:gd name="connsiteX40" fmla="*/ 2040094 w 2453282"/>
                  <a:gd name="connsiteY40" fmla="*/ 1578 h 1663969"/>
                  <a:gd name="connsiteX41" fmla="*/ 2089803 w 2453282"/>
                  <a:gd name="connsiteY41" fmla="*/ 22358 h 1663969"/>
                  <a:gd name="connsiteX42" fmla="*/ 2134622 w 2453282"/>
                  <a:gd name="connsiteY42" fmla="*/ 98959 h 1663969"/>
                  <a:gd name="connsiteX43" fmla="*/ 2141957 w 2453282"/>
                  <a:gd name="connsiteY43" fmla="*/ 116071 h 1663969"/>
                  <a:gd name="connsiteX44" fmla="*/ 2172515 w 2453282"/>
                  <a:gd name="connsiteY44" fmla="*/ 73697 h 1663969"/>
                  <a:gd name="connsiteX45" fmla="*/ 2223854 w 2453282"/>
                  <a:gd name="connsiteY45" fmla="*/ 90810 h 1663969"/>
                  <a:gd name="connsiteX46" fmla="*/ 2273562 w 2453282"/>
                  <a:gd name="connsiteY46" fmla="*/ 167002 h 1663969"/>
                  <a:gd name="connsiteX47" fmla="*/ 2326530 w 2453282"/>
                  <a:gd name="connsiteY47" fmla="*/ 307164 h 1663969"/>
                  <a:gd name="connsiteX48" fmla="*/ 2333864 w 2453282"/>
                  <a:gd name="connsiteY48" fmla="*/ 328352 h 1663969"/>
                  <a:gd name="connsiteX49" fmla="*/ 2338346 w 2453282"/>
                  <a:gd name="connsiteY49" fmla="*/ 282718 h 1663969"/>
                  <a:gd name="connsiteX50" fmla="*/ 2350570 w 2453282"/>
                  <a:gd name="connsiteY50" fmla="*/ 250937 h 1663969"/>
                  <a:gd name="connsiteX51" fmla="*/ 2396611 w 2453282"/>
                  <a:gd name="connsiteY51" fmla="*/ 222823 h 1663969"/>
                  <a:gd name="connsiteX52" fmla="*/ 2432874 w 2453282"/>
                  <a:gd name="connsiteY52" fmla="*/ 257049 h 1663969"/>
                  <a:gd name="connsiteX53" fmla="*/ 2453247 w 2453282"/>
                  <a:gd name="connsiteY53" fmla="*/ 394766 h 1663969"/>
                  <a:gd name="connsiteX54" fmla="*/ 2414132 w 2453282"/>
                  <a:gd name="connsiteY54" fmla="*/ 698723 h 1663969"/>
                  <a:gd name="connsiteX55" fmla="*/ 2327346 w 2453282"/>
                  <a:gd name="connsiteY55" fmla="*/ 1097208 h 1663969"/>
                  <a:gd name="connsiteX56" fmla="*/ 2326123 w 2453282"/>
                  <a:gd name="connsiteY56" fmla="*/ 1107393 h 1663969"/>
                  <a:gd name="connsiteX57" fmla="*/ 2176590 w 2453282"/>
                  <a:gd name="connsiteY57" fmla="*/ 1159140 h 1663969"/>
                  <a:gd name="connsiteX58" fmla="*/ 1839222 w 2453282"/>
                  <a:gd name="connsiteY58" fmla="*/ 1271596 h 1663969"/>
                  <a:gd name="connsiteX59" fmla="*/ 1813146 w 2453282"/>
                  <a:gd name="connsiteY59" fmla="*/ 1276892 h 1663969"/>
                  <a:gd name="connsiteX60" fmla="*/ 1672983 w 2453282"/>
                  <a:gd name="connsiteY60" fmla="*/ 1034868 h 1663969"/>
                  <a:gd name="connsiteX61" fmla="*/ 1617570 w 2453282"/>
                  <a:gd name="connsiteY61" fmla="*/ 796918 h 1663969"/>
                  <a:gd name="connsiteX62" fmla="*/ 1597198 w 2453282"/>
                  <a:gd name="connsiteY62" fmla="*/ 527187 h 1663969"/>
                  <a:gd name="connsiteX63" fmla="*/ 1579270 w 2453282"/>
                  <a:gd name="connsiteY63" fmla="*/ 442031 h 1663969"/>
                  <a:gd name="connsiteX64" fmla="*/ 1598013 w 2453282"/>
                  <a:gd name="connsiteY64" fmla="*/ 416768 h 1663969"/>
                  <a:gd name="connsiteX65" fmla="*/ 1695801 w 2453282"/>
                  <a:gd name="connsiteY65" fmla="*/ 466478 h 1663969"/>
                  <a:gd name="connsiteX66" fmla="*/ 1752029 w 2453282"/>
                  <a:gd name="connsiteY66" fmla="*/ 612344 h 1663969"/>
                  <a:gd name="connsiteX67" fmla="*/ 1772808 w 2453282"/>
                  <a:gd name="connsiteY67" fmla="*/ 812401 h 1663969"/>
                  <a:gd name="connsiteX68" fmla="*/ 1777290 w 2453282"/>
                  <a:gd name="connsiteY68" fmla="*/ 842145 h 1663969"/>
                  <a:gd name="connsiteX69" fmla="*/ 1787883 w 2453282"/>
                  <a:gd name="connsiteY69" fmla="*/ 761878 h 1663969"/>
                  <a:gd name="connsiteX70" fmla="*/ 1809886 w 2453282"/>
                  <a:gd name="connsiteY70" fmla="*/ 251751 h 1663969"/>
                  <a:gd name="connsiteX71" fmla="*/ 1824962 w 2453282"/>
                  <a:gd name="connsiteY71" fmla="*/ 92032 h 1663969"/>
                  <a:gd name="connsiteX72" fmla="*/ 1834741 w 2453282"/>
                  <a:gd name="connsiteY72" fmla="*/ 61066 h 1663969"/>
                  <a:gd name="connsiteX73" fmla="*/ 1906859 w 2453282"/>
                  <a:gd name="connsiteY73" fmla="*/ 50065 h 1663969"/>
                  <a:gd name="connsiteX74" fmla="*/ 1934972 w 2453282"/>
                  <a:gd name="connsiteY74" fmla="*/ 135222 h 1663969"/>
                  <a:gd name="connsiteX75" fmla="*/ 1943529 w 2453282"/>
                  <a:gd name="connsiteY75" fmla="*/ 336501 h 1663969"/>
                  <a:gd name="connsiteX76" fmla="*/ 1996905 w 2453282"/>
                  <a:gd name="connsiteY76" fmla="*/ 549597 h 1663969"/>
                  <a:gd name="connsiteX77" fmla="*/ 2040094 w 2453282"/>
                  <a:gd name="connsiteY77" fmla="*/ 305942 h 1663969"/>
                  <a:gd name="connsiteX78" fmla="*/ 2006683 w 2453282"/>
                  <a:gd name="connsiteY78" fmla="*/ 122183 h 1663969"/>
                  <a:gd name="connsiteX79" fmla="*/ 2003424 w 2453282"/>
                  <a:gd name="connsiteY79" fmla="*/ 43953 h 1663969"/>
                  <a:gd name="connsiteX80" fmla="*/ 2040094 w 2453282"/>
                  <a:gd name="connsiteY80" fmla="*/ 1578 h 166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53282" h="1663969">
                    <a:moveTo>
                      <a:pt x="532166" y="402375"/>
                    </a:moveTo>
                    <a:cubicBezTo>
                      <a:pt x="554436" y="402126"/>
                      <a:pt x="571549" y="418093"/>
                      <a:pt x="574910" y="445291"/>
                    </a:cubicBezTo>
                    <a:cubicBezTo>
                      <a:pt x="577762" y="469738"/>
                      <a:pt x="571650" y="492555"/>
                      <a:pt x="561465" y="514150"/>
                    </a:cubicBezTo>
                    <a:cubicBezTo>
                      <a:pt x="537833" y="563451"/>
                      <a:pt x="512164" y="611938"/>
                      <a:pt x="489753" y="661646"/>
                    </a:cubicBezTo>
                    <a:cubicBezTo>
                      <a:pt x="454305" y="741914"/>
                      <a:pt x="453898" y="827478"/>
                      <a:pt x="455935" y="913450"/>
                    </a:cubicBezTo>
                    <a:cubicBezTo>
                      <a:pt x="456342" y="923228"/>
                      <a:pt x="455935" y="933414"/>
                      <a:pt x="455935" y="948898"/>
                    </a:cubicBezTo>
                    <a:cubicBezTo>
                      <a:pt x="503606" y="881261"/>
                      <a:pt x="542722" y="815662"/>
                      <a:pt x="565946" y="741914"/>
                    </a:cubicBezTo>
                    <a:cubicBezTo>
                      <a:pt x="585504" y="679166"/>
                      <a:pt x="603840" y="616419"/>
                      <a:pt x="622989" y="553672"/>
                    </a:cubicBezTo>
                    <a:cubicBezTo>
                      <a:pt x="629101" y="533707"/>
                      <a:pt x="638065" y="514557"/>
                      <a:pt x="653141" y="499074"/>
                    </a:cubicBezTo>
                    <a:cubicBezTo>
                      <a:pt x="669031" y="482369"/>
                      <a:pt x="688181" y="472590"/>
                      <a:pt x="711406" y="480739"/>
                    </a:cubicBezTo>
                    <a:cubicBezTo>
                      <a:pt x="733001" y="488481"/>
                      <a:pt x="735445" y="508853"/>
                      <a:pt x="736667" y="527595"/>
                    </a:cubicBezTo>
                    <a:cubicBezTo>
                      <a:pt x="740334" y="577304"/>
                      <a:pt x="729741" y="626198"/>
                      <a:pt x="718739" y="674277"/>
                    </a:cubicBezTo>
                    <a:cubicBezTo>
                      <a:pt x="696330" y="773287"/>
                      <a:pt x="671069" y="871482"/>
                      <a:pt x="650289" y="970899"/>
                    </a:cubicBezTo>
                    <a:cubicBezTo>
                      <a:pt x="629101" y="1072762"/>
                      <a:pt x="611173" y="1175846"/>
                      <a:pt x="595282" y="1278931"/>
                    </a:cubicBezTo>
                    <a:cubicBezTo>
                      <a:pt x="594876" y="1281375"/>
                      <a:pt x="595282" y="1284227"/>
                      <a:pt x="595282" y="1287080"/>
                    </a:cubicBezTo>
                    <a:cubicBezTo>
                      <a:pt x="601802" y="1285857"/>
                      <a:pt x="601394" y="1280560"/>
                      <a:pt x="602617" y="1276079"/>
                    </a:cubicBezTo>
                    <a:cubicBezTo>
                      <a:pt x="633583" y="1185217"/>
                      <a:pt x="660474" y="1092727"/>
                      <a:pt x="709776" y="1009607"/>
                    </a:cubicBezTo>
                    <a:cubicBezTo>
                      <a:pt x="737075" y="963566"/>
                      <a:pt x="772930" y="926895"/>
                      <a:pt x="828751" y="915487"/>
                    </a:cubicBezTo>
                    <a:cubicBezTo>
                      <a:pt x="846678" y="911819"/>
                      <a:pt x="864199" y="913857"/>
                      <a:pt x="880905" y="919154"/>
                    </a:cubicBezTo>
                    <a:cubicBezTo>
                      <a:pt x="891090" y="922414"/>
                      <a:pt x="899240" y="928524"/>
                      <a:pt x="891498" y="941971"/>
                    </a:cubicBezTo>
                    <a:cubicBezTo>
                      <a:pt x="834048" y="1038536"/>
                      <a:pt x="810009" y="1147732"/>
                      <a:pt x="774153" y="1252039"/>
                    </a:cubicBezTo>
                    <a:cubicBezTo>
                      <a:pt x="742779" y="1344123"/>
                      <a:pt x="704886" y="1432539"/>
                      <a:pt x="642954" y="1508732"/>
                    </a:cubicBezTo>
                    <a:cubicBezTo>
                      <a:pt x="623804" y="1530327"/>
                      <a:pt x="605061" y="1551921"/>
                      <a:pt x="585912" y="1573516"/>
                    </a:cubicBezTo>
                    <a:cubicBezTo>
                      <a:pt x="559427" y="1599185"/>
                      <a:pt x="532536" y="1625261"/>
                      <a:pt x="506052" y="1650524"/>
                    </a:cubicBezTo>
                    <a:cubicBezTo>
                      <a:pt x="499940" y="1656636"/>
                      <a:pt x="494236" y="1663969"/>
                      <a:pt x="484457" y="1663969"/>
                    </a:cubicBezTo>
                    <a:cubicBezTo>
                      <a:pt x="329626" y="1591851"/>
                      <a:pt x="174388" y="1519733"/>
                      <a:pt x="19557" y="1447207"/>
                    </a:cubicBezTo>
                    <a:cubicBezTo>
                      <a:pt x="13446" y="1443947"/>
                      <a:pt x="6520" y="1440688"/>
                      <a:pt x="0" y="1437428"/>
                    </a:cubicBezTo>
                    <a:cubicBezTo>
                      <a:pt x="3260" y="1305007"/>
                      <a:pt x="4889" y="1172994"/>
                      <a:pt x="13039" y="1040574"/>
                    </a:cubicBezTo>
                    <a:cubicBezTo>
                      <a:pt x="20780" y="916302"/>
                      <a:pt x="26077" y="791215"/>
                      <a:pt x="57450" y="669795"/>
                    </a:cubicBezTo>
                    <a:cubicBezTo>
                      <a:pt x="67229" y="631087"/>
                      <a:pt x="81083" y="593602"/>
                      <a:pt x="104714" y="560599"/>
                    </a:cubicBezTo>
                    <a:cubicBezTo>
                      <a:pt x="116530" y="543894"/>
                      <a:pt x="130384" y="529633"/>
                      <a:pt x="152793" y="532485"/>
                    </a:cubicBezTo>
                    <a:cubicBezTo>
                      <a:pt x="169092" y="534522"/>
                      <a:pt x="188649" y="561006"/>
                      <a:pt x="191909" y="583009"/>
                    </a:cubicBezTo>
                    <a:cubicBezTo>
                      <a:pt x="195168" y="606233"/>
                      <a:pt x="190686" y="628643"/>
                      <a:pt x="185389" y="651460"/>
                    </a:cubicBezTo>
                    <a:cubicBezTo>
                      <a:pt x="202094" y="625791"/>
                      <a:pt x="218800" y="599714"/>
                      <a:pt x="235913" y="574453"/>
                    </a:cubicBezTo>
                    <a:cubicBezTo>
                      <a:pt x="259545" y="539411"/>
                      <a:pt x="284400" y="506001"/>
                      <a:pt x="314551" y="476257"/>
                    </a:cubicBezTo>
                    <a:cubicBezTo>
                      <a:pt x="326774" y="464034"/>
                      <a:pt x="340220" y="453847"/>
                      <a:pt x="354888" y="445698"/>
                    </a:cubicBezTo>
                    <a:cubicBezTo>
                      <a:pt x="394004" y="424918"/>
                      <a:pt x="425784" y="445291"/>
                      <a:pt x="424154" y="491741"/>
                    </a:cubicBezTo>
                    <a:cubicBezTo>
                      <a:pt x="442489" y="470961"/>
                      <a:pt x="456750" y="449366"/>
                      <a:pt x="475900" y="431845"/>
                    </a:cubicBezTo>
                    <a:cubicBezTo>
                      <a:pt x="486086" y="422881"/>
                      <a:pt x="496273" y="413917"/>
                      <a:pt x="508496" y="408213"/>
                    </a:cubicBezTo>
                    <a:cubicBezTo>
                      <a:pt x="516747" y="404343"/>
                      <a:pt x="524743" y="402458"/>
                      <a:pt x="532166" y="402375"/>
                    </a:cubicBezTo>
                    <a:close/>
                    <a:moveTo>
                      <a:pt x="2040094" y="1578"/>
                    </a:moveTo>
                    <a:cubicBezTo>
                      <a:pt x="2061282" y="-4533"/>
                      <a:pt x="2076358" y="8098"/>
                      <a:pt x="2089803" y="22358"/>
                    </a:cubicBezTo>
                    <a:cubicBezTo>
                      <a:pt x="2110175" y="44768"/>
                      <a:pt x="2121991" y="72067"/>
                      <a:pt x="2134622" y="98959"/>
                    </a:cubicBezTo>
                    <a:cubicBezTo>
                      <a:pt x="2136659" y="103440"/>
                      <a:pt x="2138696" y="108330"/>
                      <a:pt x="2141957" y="116071"/>
                    </a:cubicBezTo>
                    <a:cubicBezTo>
                      <a:pt x="2143994" y="93662"/>
                      <a:pt x="2154179" y="79401"/>
                      <a:pt x="2172515" y="73697"/>
                    </a:cubicBezTo>
                    <a:cubicBezTo>
                      <a:pt x="2192887" y="67993"/>
                      <a:pt x="2209593" y="76142"/>
                      <a:pt x="2223854" y="90810"/>
                    </a:cubicBezTo>
                    <a:cubicBezTo>
                      <a:pt x="2245855" y="112811"/>
                      <a:pt x="2260524" y="139296"/>
                      <a:pt x="2273562" y="167002"/>
                    </a:cubicBezTo>
                    <a:cubicBezTo>
                      <a:pt x="2294750" y="212230"/>
                      <a:pt x="2311047" y="259494"/>
                      <a:pt x="2326530" y="307164"/>
                    </a:cubicBezTo>
                    <a:cubicBezTo>
                      <a:pt x="2328567" y="313276"/>
                      <a:pt x="2330605" y="319388"/>
                      <a:pt x="2333864" y="328352"/>
                    </a:cubicBezTo>
                    <a:cubicBezTo>
                      <a:pt x="2335494" y="310831"/>
                      <a:pt x="2336717" y="296571"/>
                      <a:pt x="2338346" y="282718"/>
                    </a:cubicBezTo>
                    <a:cubicBezTo>
                      <a:pt x="2339976" y="271310"/>
                      <a:pt x="2343643" y="260308"/>
                      <a:pt x="2350570" y="250937"/>
                    </a:cubicBezTo>
                    <a:cubicBezTo>
                      <a:pt x="2361978" y="235046"/>
                      <a:pt x="2376239" y="221193"/>
                      <a:pt x="2396611" y="222823"/>
                    </a:cubicBezTo>
                    <a:cubicBezTo>
                      <a:pt x="2416577" y="224046"/>
                      <a:pt x="2425948" y="240343"/>
                      <a:pt x="2432874" y="257049"/>
                    </a:cubicBezTo>
                    <a:cubicBezTo>
                      <a:pt x="2450802" y="301460"/>
                      <a:pt x="2453654" y="347910"/>
                      <a:pt x="2453247" y="394766"/>
                    </a:cubicBezTo>
                    <a:cubicBezTo>
                      <a:pt x="2451617" y="497443"/>
                      <a:pt x="2432874" y="598083"/>
                      <a:pt x="2414132" y="698723"/>
                    </a:cubicBezTo>
                    <a:cubicBezTo>
                      <a:pt x="2389278" y="832366"/>
                      <a:pt x="2359126" y="965195"/>
                      <a:pt x="2327346" y="1097208"/>
                    </a:cubicBezTo>
                    <a:cubicBezTo>
                      <a:pt x="2326530" y="1100467"/>
                      <a:pt x="2326530" y="1104135"/>
                      <a:pt x="2326123" y="1107393"/>
                    </a:cubicBezTo>
                    <a:cubicBezTo>
                      <a:pt x="2276414" y="1124507"/>
                      <a:pt x="2226706" y="1142434"/>
                      <a:pt x="2176590" y="1159140"/>
                    </a:cubicBezTo>
                    <a:cubicBezTo>
                      <a:pt x="2064134" y="1197032"/>
                      <a:pt x="1951678" y="1234517"/>
                      <a:pt x="1839222" y="1271596"/>
                    </a:cubicBezTo>
                    <a:cubicBezTo>
                      <a:pt x="1831074" y="1275263"/>
                      <a:pt x="1822924" y="1282189"/>
                      <a:pt x="1813146" y="1276892"/>
                    </a:cubicBezTo>
                    <a:cubicBezTo>
                      <a:pt x="1763030" y="1198255"/>
                      <a:pt x="1711283" y="1120432"/>
                      <a:pt x="1672983" y="1034868"/>
                    </a:cubicBezTo>
                    <a:cubicBezTo>
                      <a:pt x="1639165" y="959083"/>
                      <a:pt x="1623682" y="879223"/>
                      <a:pt x="1617570" y="796918"/>
                    </a:cubicBezTo>
                    <a:cubicBezTo>
                      <a:pt x="1611051" y="706872"/>
                      <a:pt x="1605347" y="616826"/>
                      <a:pt x="1597198" y="527187"/>
                    </a:cubicBezTo>
                    <a:cubicBezTo>
                      <a:pt x="1594754" y="498259"/>
                      <a:pt x="1585790" y="470144"/>
                      <a:pt x="1579270" y="442031"/>
                    </a:cubicBezTo>
                    <a:cubicBezTo>
                      <a:pt x="1574789" y="422880"/>
                      <a:pt x="1578048" y="416768"/>
                      <a:pt x="1598013" y="416768"/>
                    </a:cubicBezTo>
                    <a:cubicBezTo>
                      <a:pt x="1639165" y="416768"/>
                      <a:pt x="1670539" y="435919"/>
                      <a:pt x="1695801" y="466478"/>
                    </a:cubicBezTo>
                    <a:cubicBezTo>
                      <a:pt x="1730841" y="508852"/>
                      <a:pt x="1742250" y="560191"/>
                      <a:pt x="1752029" y="612344"/>
                    </a:cubicBezTo>
                    <a:cubicBezTo>
                      <a:pt x="1763844" y="678351"/>
                      <a:pt x="1768734" y="745580"/>
                      <a:pt x="1772808" y="812401"/>
                    </a:cubicBezTo>
                    <a:cubicBezTo>
                      <a:pt x="1773623" y="822587"/>
                      <a:pt x="1774846" y="832366"/>
                      <a:pt x="1777290" y="842145"/>
                    </a:cubicBezTo>
                    <a:cubicBezTo>
                      <a:pt x="1785031" y="816068"/>
                      <a:pt x="1785847" y="788769"/>
                      <a:pt x="1787883" y="761878"/>
                    </a:cubicBezTo>
                    <a:cubicBezTo>
                      <a:pt x="1802552" y="591972"/>
                      <a:pt x="1809886" y="422066"/>
                      <a:pt x="1809886" y="251751"/>
                    </a:cubicBezTo>
                    <a:cubicBezTo>
                      <a:pt x="1809886" y="198376"/>
                      <a:pt x="1811923" y="144593"/>
                      <a:pt x="1824962" y="92032"/>
                    </a:cubicBezTo>
                    <a:cubicBezTo>
                      <a:pt x="1827406" y="81438"/>
                      <a:pt x="1830258" y="70845"/>
                      <a:pt x="1834741" y="61066"/>
                    </a:cubicBezTo>
                    <a:cubicBezTo>
                      <a:pt x="1850223" y="28063"/>
                      <a:pt x="1881190" y="23173"/>
                      <a:pt x="1906859" y="50065"/>
                    </a:cubicBezTo>
                    <a:cubicBezTo>
                      <a:pt x="1929269" y="73697"/>
                      <a:pt x="1933343" y="104663"/>
                      <a:pt x="1934972" y="135222"/>
                    </a:cubicBezTo>
                    <a:cubicBezTo>
                      <a:pt x="1938639" y="202043"/>
                      <a:pt x="1939455" y="269272"/>
                      <a:pt x="1943529" y="336501"/>
                    </a:cubicBezTo>
                    <a:cubicBezTo>
                      <a:pt x="1948011" y="409027"/>
                      <a:pt x="1969606" y="477886"/>
                      <a:pt x="1996905" y="549597"/>
                    </a:cubicBezTo>
                    <a:cubicBezTo>
                      <a:pt x="2020945" y="466885"/>
                      <a:pt x="2043762" y="388654"/>
                      <a:pt x="2040094" y="305942"/>
                    </a:cubicBezTo>
                    <a:cubicBezTo>
                      <a:pt x="2037242" y="243195"/>
                      <a:pt x="2019314" y="183300"/>
                      <a:pt x="2006683" y="122183"/>
                    </a:cubicBezTo>
                    <a:cubicBezTo>
                      <a:pt x="2001387" y="96106"/>
                      <a:pt x="1996090" y="70437"/>
                      <a:pt x="2003424" y="43953"/>
                    </a:cubicBezTo>
                    <a:cubicBezTo>
                      <a:pt x="2009128" y="23581"/>
                      <a:pt x="2019314" y="7690"/>
                      <a:pt x="2040094" y="1578"/>
                    </a:cubicBezTo>
                    <a:close/>
                  </a:path>
                </a:pathLst>
              </a:custGeom>
              <a:solidFill>
                <a:srgbClr val="FDCA93"/>
              </a:solidFill>
              <a:ln w="4251" cap="flat">
                <a:noFill/>
                <a:prstDash val="solid"/>
                <a:miter/>
              </a:ln>
            </p:spPr>
            <p:txBody>
              <a:bodyPr wrap="square" rtlCol="0" anchor="ctr">
                <a:noAutofit/>
              </a:bodyPr>
              <a:lstStyle/>
              <a:p>
                <a:endParaRPr lang="en-US"/>
              </a:p>
            </p:txBody>
          </p:sp>
          <p:sp>
            <p:nvSpPr>
              <p:cNvPr id="13" name="Freeform: Shape 59">
                <a:extLst>
                  <a:ext uri="{FF2B5EF4-FFF2-40B4-BE49-F238E27FC236}">
                    <a16:creationId xmlns:a16="http://schemas.microsoft.com/office/drawing/2014/main" id="{8D9529BD-FB07-EED0-F743-7D57C25EA053}"/>
                  </a:ext>
                </a:extLst>
              </p:cNvPr>
              <p:cNvSpPr/>
              <p:nvPr/>
            </p:nvSpPr>
            <p:spPr>
              <a:xfrm>
                <a:off x="4805835" y="3545770"/>
                <a:ext cx="2650044" cy="1059772"/>
              </a:xfrm>
              <a:custGeom>
                <a:avLst/>
                <a:gdLst>
                  <a:gd name="connsiteX0" fmla="*/ 2748080 w 2769805"/>
                  <a:gd name="connsiteY0" fmla="*/ 0 h 1107666"/>
                  <a:gd name="connsiteX1" fmla="*/ 2769374 w 2769805"/>
                  <a:gd name="connsiteY1" fmla="*/ 22571 h 1107666"/>
                  <a:gd name="connsiteX2" fmla="*/ 2667167 w 2769805"/>
                  <a:gd name="connsiteY2" fmla="*/ 1082541 h 1107666"/>
                  <a:gd name="connsiteX3" fmla="*/ 2647577 w 2769805"/>
                  <a:gd name="connsiteY3" fmla="*/ 1101279 h 1107666"/>
                  <a:gd name="connsiteX4" fmla="*/ 135843 w 2769805"/>
                  <a:gd name="connsiteY4" fmla="*/ 1107667 h 1107666"/>
                  <a:gd name="connsiteX5" fmla="*/ 110717 w 2769805"/>
                  <a:gd name="connsiteY5" fmla="*/ 1085096 h 1107666"/>
                  <a:gd name="connsiteX6" fmla="*/ 5529 w 2769805"/>
                  <a:gd name="connsiteY6" fmla="*/ 48974 h 1107666"/>
                  <a:gd name="connsiteX7" fmla="*/ 3826 w 2769805"/>
                  <a:gd name="connsiteY7" fmla="*/ 11072 h 1107666"/>
                  <a:gd name="connsiteX8" fmla="*/ 43005 w 2769805"/>
                  <a:gd name="connsiteY8" fmla="*/ 8091 h 1107666"/>
                  <a:gd name="connsiteX9" fmla="*/ 2748080 w 2769805"/>
                  <a:gd name="connsiteY9" fmla="*/ 0 h 110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9805" h="1107666">
                    <a:moveTo>
                      <a:pt x="2748080" y="0"/>
                    </a:moveTo>
                    <a:cubicBezTo>
                      <a:pt x="2765966" y="0"/>
                      <a:pt x="2771503" y="2129"/>
                      <a:pt x="2769374" y="22571"/>
                    </a:cubicBezTo>
                    <a:cubicBezTo>
                      <a:pt x="2758301" y="121797"/>
                      <a:pt x="2671851" y="1019088"/>
                      <a:pt x="2667167" y="1082541"/>
                    </a:cubicBezTo>
                    <a:cubicBezTo>
                      <a:pt x="2665889" y="1097446"/>
                      <a:pt x="2662056" y="1101279"/>
                      <a:pt x="2647577" y="1101279"/>
                    </a:cubicBezTo>
                    <a:cubicBezTo>
                      <a:pt x="2514282" y="1101279"/>
                      <a:pt x="256362" y="1106815"/>
                      <a:pt x="135843" y="1107667"/>
                    </a:cubicBezTo>
                    <a:cubicBezTo>
                      <a:pt x="118382" y="1107667"/>
                      <a:pt x="112420" y="1104260"/>
                      <a:pt x="110717" y="1085096"/>
                    </a:cubicBezTo>
                    <a:cubicBezTo>
                      <a:pt x="103051" y="994814"/>
                      <a:pt x="14046" y="140109"/>
                      <a:pt x="5529" y="48974"/>
                    </a:cubicBezTo>
                    <a:cubicBezTo>
                      <a:pt x="4251" y="36198"/>
                      <a:pt x="-5118" y="18738"/>
                      <a:pt x="3826" y="11072"/>
                    </a:cubicBezTo>
                    <a:cubicBezTo>
                      <a:pt x="11917" y="4259"/>
                      <a:pt x="29377" y="8517"/>
                      <a:pt x="43005" y="8091"/>
                    </a:cubicBezTo>
                    <a:cubicBezTo>
                      <a:pt x="111569" y="8091"/>
                      <a:pt x="2492563" y="1703"/>
                      <a:pt x="2748080" y="0"/>
                    </a:cubicBezTo>
                    <a:close/>
                  </a:path>
                </a:pathLst>
              </a:custGeom>
              <a:solidFill>
                <a:schemeClr val="accent4"/>
              </a:solidFill>
              <a:ln w="4251" cap="flat">
                <a:noFill/>
                <a:prstDash val="solid"/>
                <a:miter/>
              </a:ln>
            </p:spPr>
            <p:txBody>
              <a:bodyPr rtlCol="0" anchor="ctr"/>
              <a:lstStyle/>
              <a:p>
                <a:endParaRPr lang="en-US"/>
              </a:p>
            </p:txBody>
          </p:sp>
          <p:sp>
            <p:nvSpPr>
              <p:cNvPr id="14" name="Freeform: Shape 153">
                <a:extLst>
                  <a:ext uri="{FF2B5EF4-FFF2-40B4-BE49-F238E27FC236}">
                    <a16:creationId xmlns:a16="http://schemas.microsoft.com/office/drawing/2014/main" id="{00DDF49C-ACED-A7B3-7B67-A2CACA2BB79D}"/>
                  </a:ext>
                </a:extLst>
              </p:cNvPr>
              <p:cNvSpPr/>
              <p:nvPr/>
            </p:nvSpPr>
            <p:spPr>
              <a:xfrm>
                <a:off x="5816361" y="3545771"/>
                <a:ext cx="1639520" cy="1056893"/>
              </a:xfrm>
              <a:custGeom>
                <a:avLst/>
                <a:gdLst>
                  <a:gd name="connsiteX0" fmla="*/ 1492947 w 1513733"/>
                  <a:gd name="connsiteY0" fmla="*/ 0 h 1056893"/>
                  <a:gd name="connsiteX1" fmla="*/ 1513321 w 1513733"/>
                  <a:gd name="connsiteY1" fmla="*/ 21595 h 1056893"/>
                  <a:gd name="connsiteX2" fmla="*/ 1415533 w 1513733"/>
                  <a:gd name="connsiteY2" fmla="*/ 1035734 h 1056893"/>
                  <a:gd name="connsiteX3" fmla="*/ 1396790 w 1513733"/>
                  <a:gd name="connsiteY3" fmla="*/ 1053661 h 1056893"/>
                  <a:gd name="connsiteX4" fmla="*/ 190641 w 1513733"/>
                  <a:gd name="connsiteY4" fmla="*/ 1056412 h 1056893"/>
                  <a:gd name="connsiteX5" fmla="*/ 0 w 1513733"/>
                  <a:gd name="connsiteY5" fmla="*/ 1056893 h 1056893"/>
                  <a:gd name="connsiteX6" fmla="*/ 938674 w 1513733"/>
                  <a:gd name="connsiteY6" fmla="*/ 2073 h 1056893"/>
                  <a:gd name="connsiteX7" fmla="*/ 994644 w 1513733"/>
                  <a:gd name="connsiteY7" fmla="*/ 1897 h 1056893"/>
                  <a:gd name="connsiteX8" fmla="*/ 1492947 w 1513733"/>
                  <a:gd name="connsiteY8" fmla="*/ 0 h 10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733" h="1056893">
                    <a:moveTo>
                      <a:pt x="1492947" y="0"/>
                    </a:moveTo>
                    <a:cubicBezTo>
                      <a:pt x="1510060" y="0"/>
                      <a:pt x="1515358" y="2037"/>
                      <a:pt x="1513321" y="21595"/>
                    </a:cubicBezTo>
                    <a:cubicBezTo>
                      <a:pt x="1502727" y="116531"/>
                      <a:pt x="1420014" y="975024"/>
                      <a:pt x="1415533" y="1035734"/>
                    </a:cubicBezTo>
                    <a:cubicBezTo>
                      <a:pt x="1414310" y="1049994"/>
                      <a:pt x="1410643" y="1053661"/>
                      <a:pt x="1396790" y="1053661"/>
                    </a:cubicBezTo>
                    <a:cubicBezTo>
                      <a:pt x="1333024" y="1053661"/>
                      <a:pt x="761068" y="1054986"/>
                      <a:pt x="190641" y="1056412"/>
                    </a:cubicBezTo>
                    <a:lnTo>
                      <a:pt x="0" y="1056893"/>
                    </a:lnTo>
                    <a:lnTo>
                      <a:pt x="938674" y="2073"/>
                    </a:lnTo>
                    <a:lnTo>
                      <a:pt x="994644" y="1897"/>
                    </a:lnTo>
                    <a:cubicBezTo>
                      <a:pt x="1243615" y="1095"/>
                      <a:pt x="1431830" y="407"/>
                      <a:pt x="1492947" y="0"/>
                    </a:cubicBezTo>
                    <a:close/>
                  </a:path>
                </a:pathLst>
              </a:custGeom>
              <a:solidFill>
                <a:schemeClr val="accent4">
                  <a:lumMod val="75000"/>
                </a:schemeClr>
              </a:solidFill>
              <a:ln w="4251" cap="flat">
                <a:noFill/>
                <a:prstDash val="solid"/>
                <a:miter/>
              </a:ln>
            </p:spPr>
            <p:txBody>
              <a:bodyPr wrap="square" rtlCol="0" anchor="ctr">
                <a:noAutofit/>
              </a:bodyPr>
              <a:lstStyle/>
              <a:p>
                <a:endParaRPr lang="en-US"/>
              </a:p>
            </p:txBody>
          </p:sp>
        </p:grpSp>
      </p:grpSp>
      <p:sp>
        <p:nvSpPr>
          <p:cNvPr id="33" name="AutoShape 19">
            <a:extLst>
              <a:ext uri="{FF2B5EF4-FFF2-40B4-BE49-F238E27FC236}">
                <a16:creationId xmlns:a16="http://schemas.microsoft.com/office/drawing/2014/main" id="{8A37DC90-DB81-7DE7-D81A-14ABF7DC5537}"/>
              </a:ext>
            </a:extLst>
          </p:cNvPr>
          <p:cNvSpPr>
            <a:spLocks/>
          </p:cNvSpPr>
          <p:nvPr/>
        </p:nvSpPr>
        <p:spPr bwMode="auto">
          <a:xfrm>
            <a:off x="1063268" y="2350351"/>
            <a:ext cx="1364995" cy="1390036"/>
          </a:xfrm>
          <a:prstGeom prst="roundRect">
            <a:avLst>
              <a:gd name="adj" fmla="val 8333"/>
            </a:avLst>
          </a:prstGeom>
          <a:solidFill>
            <a:schemeClr val="tx1">
              <a:lumMod val="85000"/>
              <a:lumOff val="15000"/>
            </a:schemeClr>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30" name="AutoShape 19">
            <a:extLst>
              <a:ext uri="{FF2B5EF4-FFF2-40B4-BE49-F238E27FC236}">
                <a16:creationId xmlns:a16="http://schemas.microsoft.com/office/drawing/2014/main" id="{2C157314-5F1A-748B-DF6D-5D1869543968}"/>
              </a:ext>
            </a:extLst>
          </p:cNvPr>
          <p:cNvSpPr>
            <a:spLocks/>
          </p:cNvSpPr>
          <p:nvPr/>
        </p:nvSpPr>
        <p:spPr bwMode="auto">
          <a:xfrm>
            <a:off x="974368" y="2248751"/>
            <a:ext cx="1364995" cy="1390036"/>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31" name="AutoShape 20">
            <a:extLst>
              <a:ext uri="{FF2B5EF4-FFF2-40B4-BE49-F238E27FC236}">
                <a16:creationId xmlns:a16="http://schemas.microsoft.com/office/drawing/2014/main" id="{63EEDBD4-5D1E-9931-A5A6-4B0388117AC1}"/>
              </a:ext>
            </a:extLst>
          </p:cNvPr>
          <p:cNvSpPr>
            <a:spLocks/>
          </p:cNvSpPr>
          <p:nvPr/>
        </p:nvSpPr>
        <p:spPr bwMode="auto">
          <a:xfrm>
            <a:off x="997602" y="2652199"/>
            <a:ext cx="1364995" cy="1234211"/>
          </a:xfrm>
          <a:custGeom>
            <a:avLst/>
            <a:gdLst>
              <a:gd name="T0" fmla="*/ 306388 w 21600"/>
              <a:gd name="T1" fmla="*/ 396082 h 21600"/>
              <a:gd name="T2" fmla="*/ 306388 w 21600"/>
              <a:gd name="T3" fmla="*/ 396082 h 21600"/>
              <a:gd name="T4" fmla="*/ 306388 w 21600"/>
              <a:gd name="T5" fmla="*/ 396082 h 21600"/>
              <a:gd name="T6" fmla="*/ 306388 w 21600"/>
              <a:gd name="T7" fmla="*/ 3960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lIns="45720" tIns="45720" rIns="45720" bIns="45720"/>
          <a:lstStyle>
            <a:lvl1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1pPr>
            <a:lvl2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2pPr>
            <a:lvl3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3pPr>
            <a:lvl4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4pPr>
            <a:lvl5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5pPr>
            <a:lvl6pPr marL="13716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6pPr>
            <a:lvl7pPr marL="18288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7pPr>
            <a:lvl8pPr marL="22860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8pPr>
            <a:lvl9pPr marL="27432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9pPr>
          </a:lstStyle>
          <a:p>
            <a:pPr algn="ctr" eaLnBrk="1">
              <a:lnSpc>
                <a:spcPct val="90000"/>
              </a:lnSpc>
            </a:pPr>
            <a:r>
              <a:rPr lang="en-US" sz="3600" dirty="0">
                <a:solidFill>
                  <a:srgbClr val="FFFFFF"/>
                </a:solidFill>
                <a:latin typeface="Impact" panose="020B0806030902050204" pitchFamily="34" charset="0"/>
              </a:rPr>
              <a:t>OBS.:</a:t>
            </a:r>
            <a:endParaRPr lang="en-US" sz="2000" dirty="0">
              <a:latin typeface="Impact" panose="020B0806030902050204" pitchFamily="34" charset="0"/>
            </a:endParaRPr>
          </a:p>
        </p:txBody>
      </p:sp>
      <p:sp>
        <p:nvSpPr>
          <p:cNvPr id="32" name="文本框 1">
            <a:extLst>
              <a:ext uri="{FF2B5EF4-FFF2-40B4-BE49-F238E27FC236}">
                <a16:creationId xmlns:a16="http://schemas.microsoft.com/office/drawing/2014/main" id="{5BBD3BA0-20A7-DB69-0AD4-9E42614FCC8D}"/>
              </a:ext>
            </a:extLst>
          </p:cNvPr>
          <p:cNvSpPr txBox="1"/>
          <p:nvPr/>
        </p:nvSpPr>
        <p:spPr>
          <a:xfrm>
            <a:off x="2563486" y="1804568"/>
            <a:ext cx="8780696" cy="2251065"/>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os trabalhadores já atendidos por SESMT compartilhado, não precisam integrar a base de cálculo de SESMT individual. Trocando em miúdos, um trabalhador deve ser atendido por apenas 1 SESMT (respeitando-se o Anexo II).</a:t>
            </a:r>
            <a:endParaRPr kumimoji="1" lang="zh-CN" altLang="en-US" sz="2400" b="1" dirty="0">
              <a:solidFill>
                <a:schemeClr val="bg1"/>
              </a:solidFill>
              <a:latin typeface="+mj-lt"/>
              <a:ea typeface="华文圆体 Regular" panose="020F0502040101010101" pitchFamily="34" charset="-122"/>
              <a:cs typeface="Yuanti SC" charset="-122"/>
            </a:endParaRPr>
          </a:p>
        </p:txBody>
      </p:sp>
      <p:pic>
        <p:nvPicPr>
          <p:cNvPr id="36" name="Imagem 35" descr="Uma imagem contendo Texto&#10;&#10;Descrição gerada automaticamente">
            <a:extLst>
              <a:ext uri="{FF2B5EF4-FFF2-40B4-BE49-F238E27FC236}">
                <a16:creationId xmlns:a16="http://schemas.microsoft.com/office/drawing/2014/main" id="{0BDC8DD8-5F88-EE99-9F3B-B2CA887A2DFA}"/>
              </a:ext>
            </a:extLst>
          </p:cNvPr>
          <p:cNvPicPr>
            <a:picLocks noChangeAspect="1"/>
          </p:cNvPicPr>
          <p:nvPr/>
        </p:nvPicPr>
        <p:blipFill>
          <a:blip r:embed="rId2"/>
          <a:stretch>
            <a:fillRect/>
          </a:stretch>
        </p:blipFill>
        <p:spPr>
          <a:xfrm>
            <a:off x="9916886" y="88231"/>
            <a:ext cx="1934285" cy="551218"/>
          </a:xfrm>
          <a:prstGeom prst="rect">
            <a:avLst/>
          </a:prstGeom>
        </p:spPr>
      </p:pic>
    </p:spTree>
    <p:extLst>
      <p:ext uri="{BB962C8B-B14F-4D97-AF65-F5344CB8AC3E}">
        <p14:creationId xmlns:p14="http://schemas.microsoft.com/office/powerpoint/2010/main" val="66419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Simple Certificate Border Template With Blue Color, Simple Certificate  Border, Certificate Border, Templates PNG and Vector with Transparent  Background for Free Download">
            <a:extLst>
              <a:ext uri="{FF2B5EF4-FFF2-40B4-BE49-F238E27FC236}">
                <a16:creationId xmlns:a16="http://schemas.microsoft.com/office/drawing/2014/main" id="{1B22F73F-97B3-A535-7EDD-6FD8FC9BC5D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21" b="90512" l="1250" r="90000">
                        <a14:foregroundMark x1="11667" y1="12235" x2="11667" y2="12235"/>
                        <a14:foregroundMark x1="15417" y1="3620" x2="15417" y2="3620"/>
                        <a14:foregroundMark x1="21667" y1="5618" x2="21667" y2="5618"/>
                        <a14:foregroundMark x1="18167" y1="8989" x2="18167" y2="8989"/>
                        <a14:foregroundMark x1="14083" y1="5993" x2="5500" y2="18602"/>
                        <a14:foregroundMark x1="16583" y1="10237" x2="2000" y2="45194"/>
                        <a14:foregroundMark x1="1250" y1="82147" x2="2083" y2="90512"/>
                        <a14:foregroundMark x1="6000" y1="3121" x2="2167" y2="21598"/>
                        <a14:foregroundMark x1="7417" y1="49563" x2="5917" y2="62422"/>
                        <a14:foregroundMark x1="8500" y1="46692" x2="1500" y2="73034"/>
                        <a14:foregroundMark x1="3333" y1="70287" x2="2500" y2="90512"/>
                        <a14:foregroundMark x1="7750" y1="62297" x2="7750" y2="62297"/>
                        <a14:foregroundMark x1="8583" y1="60674" x2="8583" y2="60674"/>
                        <a14:foregroundMark x1="8917" y1="60300" x2="8917" y2="60300"/>
                        <a14:foregroundMark x1="9750" y1="58552" x2="9750" y2="58552"/>
                        <a14:foregroundMark x1="10167" y1="57678" x2="10167" y2="57678"/>
                        <a14:backgroundMark x1="35917" y1="19351" x2="36000" y2="22846"/>
                      </a14:backgroundRemoval>
                    </a14:imgEffect>
                  </a14:imgLayer>
                </a14:imgProps>
              </a:ext>
              <a:ext uri="{28A0092B-C50C-407E-A947-70E740481C1C}">
                <a14:useLocalDpi xmlns:a14="http://schemas.microsoft.com/office/drawing/2010/main" val="0"/>
              </a:ext>
            </a:extLst>
          </a:blip>
          <a:srcRect/>
          <a:stretch>
            <a:fillRect/>
          </a:stretch>
        </p:blipFill>
        <p:spPr bwMode="auto">
          <a:xfrm>
            <a:off x="20575" y="61389"/>
            <a:ext cx="11994245" cy="6919389"/>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4F5AB8A9-957F-8B28-84E2-81ED316E7AAE}"/>
              </a:ext>
            </a:extLst>
          </p:cNvPr>
          <p:cNvSpPr/>
          <p:nvPr/>
        </p:nvSpPr>
        <p:spPr>
          <a:xfrm>
            <a:off x="7456277" y="4533744"/>
            <a:ext cx="4637754" cy="1172094"/>
          </a:xfrm>
          <a:prstGeom prst="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4515CD5F-67F9-50F5-89B0-612E7153B7D6}"/>
              </a:ext>
            </a:extLst>
          </p:cNvPr>
          <p:cNvSpPr/>
          <p:nvPr/>
        </p:nvSpPr>
        <p:spPr>
          <a:xfrm>
            <a:off x="7315198" y="4390505"/>
            <a:ext cx="4637754" cy="117209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7" name="TextBox 116">
            <a:extLst>
              <a:ext uri="{FF2B5EF4-FFF2-40B4-BE49-F238E27FC236}">
                <a16:creationId xmlns:a16="http://schemas.microsoft.com/office/drawing/2014/main" id="{B57ADB5D-22FA-410F-B49B-A5E54B92D59B}"/>
              </a:ext>
            </a:extLst>
          </p:cNvPr>
          <p:cNvSpPr txBox="1"/>
          <p:nvPr/>
        </p:nvSpPr>
        <p:spPr>
          <a:xfrm>
            <a:off x="7253872" y="3219873"/>
            <a:ext cx="3599191" cy="1323439"/>
          </a:xfrm>
          <a:prstGeom prst="rect">
            <a:avLst/>
          </a:prstGeom>
          <a:noFill/>
        </p:spPr>
        <p:txBody>
          <a:bodyPr wrap="square" rtlCol="0" anchor="ctr">
            <a:spAutoFit/>
          </a:bodyPr>
          <a:lstStyle/>
          <a:p>
            <a:r>
              <a:rPr lang="en-US" altLang="ko-KR" sz="8000" dirty="0">
                <a:solidFill>
                  <a:schemeClr val="bg1"/>
                </a:solidFill>
                <a:latin typeface="Impact" panose="020B0806030902050204" pitchFamily="34" charset="0"/>
                <a:cs typeface="Arial" pitchFamily="34" charset="0"/>
              </a:rPr>
              <a:t>08</a:t>
            </a:r>
            <a:endParaRPr lang="ko-KR" altLang="en-US" sz="8000" dirty="0">
              <a:solidFill>
                <a:schemeClr val="bg1"/>
              </a:solidFill>
              <a:latin typeface="Impact" panose="020B0806030902050204" pitchFamily="34" charset="0"/>
              <a:cs typeface="Arial" pitchFamily="34" charset="0"/>
            </a:endParaRPr>
          </a:p>
        </p:txBody>
      </p:sp>
      <p:sp>
        <p:nvSpPr>
          <p:cNvPr id="118" name="TextBox 117">
            <a:extLst>
              <a:ext uri="{FF2B5EF4-FFF2-40B4-BE49-F238E27FC236}">
                <a16:creationId xmlns:a16="http://schemas.microsoft.com/office/drawing/2014/main" id="{155A68A0-2380-4E67-8DF4-427ED4BAFEFE}"/>
              </a:ext>
            </a:extLst>
          </p:cNvPr>
          <p:cNvSpPr txBox="1"/>
          <p:nvPr/>
        </p:nvSpPr>
        <p:spPr>
          <a:xfrm>
            <a:off x="7336970" y="4446406"/>
            <a:ext cx="3204262" cy="1077218"/>
          </a:xfrm>
          <a:prstGeom prst="rect">
            <a:avLst/>
          </a:prstGeom>
          <a:noFill/>
        </p:spPr>
        <p:txBody>
          <a:bodyPr wrap="square" rtlCol="0" anchor="ctr">
            <a:spAutoFit/>
          </a:bodyPr>
          <a:lstStyle/>
          <a:p>
            <a:r>
              <a:rPr lang="en-US" altLang="ko-KR" sz="3200" dirty="0">
                <a:solidFill>
                  <a:schemeClr val="bg1"/>
                </a:solidFill>
                <a:latin typeface="+mj-lt"/>
                <a:cs typeface="Arial" pitchFamily="34" charset="0"/>
              </a:rPr>
              <a:t>Dimensionamento do SESMT</a:t>
            </a:r>
            <a:endParaRPr lang="ko-KR" altLang="en-US" sz="3200" dirty="0">
              <a:solidFill>
                <a:schemeClr val="bg1"/>
              </a:solidFill>
              <a:latin typeface="+mj-lt"/>
              <a:cs typeface="Arial" pitchFamily="34" charset="0"/>
            </a:endParaRPr>
          </a:p>
        </p:txBody>
      </p:sp>
      <p:pic>
        <p:nvPicPr>
          <p:cNvPr id="8" name="Imagem 7" descr="Uma imagem contendo Texto&#10;&#10;Descrição gerada automaticamente">
            <a:extLst>
              <a:ext uri="{FF2B5EF4-FFF2-40B4-BE49-F238E27FC236}">
                <a16:creationId xmlns:a16="http://schemas.microsoft.com/office/drawing/2014/main" id="{3270A535-26E3-144B-71B3-033C901DD0E4}"/>
              </a:ext>
            </a:extLst>
          </p:cNvPr>
          <p:cNvPicPr>
            <a:picLocks noChangeAspect="1"/>
          </p:cNvPicPr>
          <p:nvPr/>
        </p:nvPicPr>
        <p:blipFill>
          <a:blip r:embed="rId4"/>
          <a:stretch>
            <a:fillRect/>
          </a:stretch>
        </p:blipFill>
        <p:spPr>
          <a:xfrm>
            <a:off x="9916886" y="88231"/>
            <a:ext cx="1934285" cy="551218"/>
          </a:xfrm>
          <a:prstGeom prst="rect">
            <a:avLst/>
          </a:prstGeom>
        </p:spPr>
      </p:pic>
      <p:pic>
        <p:nvPicPr>
          <p:cNvPr id="45058" name="Picture 2" descr="LCS Informática – Sistema e Equipamento de Entrega de EPI – Desenvolvendo  Soluções">
            <a:extLst>
              <a:ext uri="{FF2B5EF4-FFF2-40B4-BE49-F238E27FC236}">
                <a16:creationId xmlns:a16="http://schemas.microsoft.com/office/drawing/2014/main" id="{AA5A78D4-9441-E995-4C06-142CD535D0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048" y="-44791"/>
            <a:ext cx="4496676" cy="6902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206085"/>
      </p:ext>
    </p:extLst>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D7B529B8-303E-5E7E-465B-38C303A7719C}"/>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Dimensionamento do SESMT</a:t>
            </a:r>
          </a:p>
        </p:txBody>
      </p:sp>
      <p:grpSp>
        <p:nvGrpSpPr>
          <p:cNvPr id="44" name="Group 26">
            <a:extLst>
              <a:ext uri="{FF2B5EF4-FFF2-40B4-BE49-F238E27FC236}">
                <a16:creationId xmlns:a16="http://schemas.microsoft.com/office/drawing/2014/main" id="{D4DDA280-E51A-8F9F-97C2-14BF2B4F3F0E}"/>
              </a:ext>
            </a:extLst>
          </p:cNvPr>
          <p:cNvGrpSpPr>
            <a:grpSpLocks/>
          </p:cNvGrpSpPr>
          <p:nvPr/>
        </p:nvGrpSpPr>
        <p:grpSpPr bwMode="auto">
          <a:xfrm>
            <a:off x="2833621" y="2568476"/>
            <a:ext cx="1556338" cy="992225"/>
            <a:chOff x="1447801" y="2466975"/>
            <a:chExt cx="2309813" cy="1924050"/>
          </a:xfrm>
        </p:grpSpPr>
        <p:sp>
          <p:nvSpPr>
            <p:cNvPr id="45" name="Freeform 5">
              <a:extLst>
                <a:ext uri="{FF2B5EF4-FFF2-40B4-BE49-F238E27FC236}">
                  <a16:creationId xmlns:a16="http://schemas.microsoft.com/office/drawing/2014/main" id="{0805D32C-CCE5-1C2C-E7C4-970920BF1AA1}"/>
                </a:ext>
              </a:extLst>
            </p:cNvPr>
            <p:cNvSpPr>
              <a:spLocks/>
            </p:cNvSpPr>
            <p:nvPr/>
          </p:nvSpPr>
          <p:spPr bwMode="auto">
            <a:xfrm>
              <a:off x="1455739" y="2549525"/>
              <a:ext cx="2290762"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46" name="Freeform 6">
              <a:extLst>
                <a:ext uri="{FF2B5EF4-FFF2-40B4-BE49-F238E27FC236}">
                  <a16:creationId xmlns:a16="http://schemas.microsoft.com/office/drawing/2014/main" id="{9C81C53E-3B21-27D9-13AC-63A803337DD8}"/>
                </a:ext>
              </a:extLst>
            </p:cNvPr>
            <p:cNvSpPr>
              <a:spLocks/>
            </p:cNvSpPr>
            <p:nvPr/>
          </p:nvSpPr>
          <p:spPr bwMode="auto">
            <a:xfrm>
              <a:off x="1447801" y="2466975"/>
              <a:ext cx="2309813" cy="1795463"/>
            </a:xfrm>
            <a:custGeom>
              <a:avLst/>
              <a:gdLst>
                <a:gd name="T0" fmla="*/ 2268499 w 615"/>
                <a:gd name="T1" fmla="*/ 814748 h 476"/>
                <a:gd name="T2" fmla="*/ 2268499 w 615"/>
                <a:gd name="T3" fmla="*/ 980715 h 476"/>
                <a:gd name="T4" fmla="*/ 1663817 w 615"/>
                <a:gd name="T5" fmla="*/ 1704935 h 476"/>
                <a:gd name="T6" fmla="*/ 1468515 w 615"/>
                <a:gd name="T7" fmla="*/ 1795463 h 476"/>
                <a:gd name="T8" fmla="*/ 93895 w 615"/>
                <a:gd name="T9" fmla="*/ 1795463 h 476"/>
                <a:gd name="T10" fmla="*/ 15023 w 615"/>
                <a:gd name="T11" fmla="*/ 1746427 h 476"/>
                <a:gd name="T12" fmla="*/ 26291 w 615"/>
                <a:gd name="T13" fmla="*/ 1655900 h 476"/>
                <a:gd name="T14" fmla="*/ 593415 w 615"/>
                <a:gd name="T15" fmla="*/ 980715 h 476"/>
                <a:gd name="T16" fmla="*/ 593415 w 615"/>
                <a:gd name="T17" fmla="*/ 814748 h 476"/>
                <a:gd name="T18" fmla="*/ 26291 w 615"/>
                <a:gd name="T19" fmla="*/ 139563 h 476"/>
                <a:gd name="T20" fmla="*/ 15023 w 615"/>
                <a:gd name="T21" fmla="*/ 49036 h 476"/>
                <a:gd name="T22" fmla="*/ 93895 w 615"/>
                <a:gd name="T23" fmla="*/ 0 h 476"/>
                <a:gd name="T24" fmla="*/ 1468515 w 615"/>
                <a:gd name="T25" fmla="*/ 0 h 476"/>
                <a:gd name="T26" fmla="*/ 1663817 w 615"/>
                <a:gd name="T27" fmla="*/ 90528 h 476"/>
                <a:gd name="T28" fmla="*/ 2268499 w 615"/>
                <a:gd name="T29" fmla="*/ 814748 h 4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47" name="文本框 1">
            <a:extLst>
              <a:ext uri="{FF2B5EF4-FFF2-40B4-BE49-F238E27FC236}">
                <a16:creationId xmlns:a16="http://schemas.microsoft.com/office/drawing/2014/main" id="{3B9681EB-4A2A-10BF-A44C-7FD5C13C7166}"/>
              </a:ext>
            </a:extLst>
          </p:cNvPr>
          <p:cNvSpPr txBox="1"/>
          <p:nvPr/>
        </p:nvSpPr>
        <p:spPr>
          <a:xfrm>
            <a:off x="4532640" y="2417631"/>
            <a:ext cx="6732914" cy="1143070"/>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A palavra dimensionamento pode parecer confusa. Mas na verdade é muito simples. </a:t>
            </a:r>
            <a:endParaRPr kumimoji="1" lang="zh-CN" altLang="en-US" sz="2400" b="1" dirty="0">
              <a:solidFill>
                <a:schemeClr val="bg1"/>
              </a:solidFill>
              <a:latin typeface="+mj-lt"/>
              <a:ea typeface="华文圆体 Regular" panose="020F0502040101010101" pitchFamily="34" charset="-122"/>
              <a:cs typeface="Yuanti SC" charset="-122"/>
            </a:endParaRPr>
          </a:p>
        </p:txBody>
      </p:sp>
      <p:pic>
        <p:nvPicPr>
          <p:cNvPr id="49" name="Imagem 48" descr="Uma imagem contendo Texto&#10;&#10;Descrição gerada automaticamente">
            <a:extLst>
              <a:ext uri="{FF2B5EF4-FFF2-40B4-BE49-F238E27FC236}">
                <a16:creationId xmlns:a16="http://schemas.microsoft.com/office/drawing/2014/main" id="{4F22F7D7-3DDE-8621-66B0-34AB9219543B}"/>
              </a:ext>
            </a:extLst>
          </p:cNvPr>
          <p:cNvPicPr>
            <a:picLocks noChangeAspect="1"/>
          </p:cNvPicPr>
          <p:nvPr/>
        </p:nvPicPr>
        <p:blipFill>
          <a:blip r:embed="rId2"/>
          <a:stretch>
            <a:fillRect/>
          </a:stretch>
        </p:blipFill>
        <p:spPr>
          <a:xfrm>
            <a:off x="9916886" y="88231"/>
            <a:ext cx="1934285" cy="551218"/>
          </a:xfrm>
          <a:prstGeom prst="rect">
            <a:avLst/>
          </a:prstGeom>
        </p:spPr>
      </p:pic>
      <p:pic>
        <p:nvPicPr>
          <p:cNvPr id="44034" name="Picture 2" descr="Cipamed">
            <a:extLst>
              <a:ext uri="{FF2B5EF4-FFF2-40B4-BE49-F238E27FC236}">
                <a16:creationId xmlns:a16="http://schemas.microsoft.com/office/drawing/2014/main" id="{897E4A61-685D-4D52-F32F-5AF93E325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94" y="1070510"/>
            <a:ext cx="4918050" cy="5776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35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0400BC2-F1E2-700F-6013-9C9DF74AB64E}"/>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Dimensionamento do SESMT</a:t>
            </a:r>
          </a:p>
        </p:txBody>
      </p:sp>
      <p:grpSp>
        <p:nvGrpSpPr>
          <p:cNvPr id="8" name="Agrupar 7">
            <a:extLst>
              <a:ext uri="{FF2B5EF4-FFF2-40B4-BE49-F238E27FC236}">
                <a16:creationId xmlns:a16="http://schemas.microsoft.com/office/drawing/2014/main" id="{FDDEC296-1822-697F-9DE1-32EE4E83A2C3}"/>
              </a:ext>
            </a:extLst>
          </p:cNvPr>
          <p:cNvGrpSpPr/>
          <p:nvPr/>
        </p:nvGrpSpPr>
        <p:grpSpPr>
          <a:xfrm>
            <a:off x="5050971" y="3542917"/>
            <a:ext cx="4865916" cy="3226852"/>
            <a:chOff x="498929" y="906324"/>
            <a:chExt cx="11371942" cy="3054229"/>
          </a:xfrm>
        </p:grpSpPr>
        <p:sp>
          <p:nvSpPr>
            <p:cNvPr id="3" name="Shape 1267">
              <a:extLst>
                <a:ext uri="{FF2B5EF4-FFF2-40B4-BE49-F238E27FC236}">
                  <a16:creationId xmlns:a16="http://schemas.microsoft.com/office/drawing/2014/main" id="{4624A79B-3D4A-DCBE-9D2B-8BC3CC8F187E}"/>
                </a:ext>
              </a:extLst>
            </p:cNvPr>
            <p:cNvSpPr/>
            <p:nvPr/>
          </p:nvSpPr>
          <p:spPr>
            <a:xfrm>
              <a:off x="625929" y="1058724"/>
              <a:ext cx="11244942" cy="2901829"/>
            </a:xfrm>
            <a:prstGeom prst="rect">
              <a:avLst/>
            </a:prstGeom>
            <a:solidFill>
              <a:schemeClr val="tx1">
                <a:lumMod val="85000"/>
                <a:lumOff val="15000"/>
              </a:schemeClr>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sp>
          <p:nvSpPr>
            <p:cNvPr id="5" name="Shape 1267">
              <a:extLst>
                <a:ext uri="{FF2B5EF4-FFF2-40B4-BE49-F238E27FC236}">
                  <a16:creationId xmlns:a16="http://schemas.microsoft.com/office/drawing/2014/main" id="{A925F419-BD4F-4123-7F4F-80ACA3985E41}"/>
                </a:ext>
              </a:extLst>
            </p:cNvPr>
            <p:cNvSpPr/>
            <p:nvPr/>
          </p:nvSpPr>
          <p:spPr>
            <a:xfrm>
              <a:off x="498929" y="906324"/>
              <a:ext cx="11244942" cy="2901828"/>
            </a:xfrm>
            <a:prstGeom prst="rect">
              <a:avLst/>
            </a:prstGeom>
            <a:solidFill>
              <a:srgbClr val="4BC9D0"/>
            </a:solid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p>
          </p:txBody>
        </p:sp>
      </p:grpSp>
      <p:sp>
        <p:nvSpPr>
          <p:cNvPr id="6" name="文本框 1">
            <a:extLst>
              <a:ext uri="{FF2B5EF4-FFF2-40B4-BE49-F238E27FC236}">
                <a16:creationId xmlns:a16="http://schemas.microsoft.com/office/drawing/2014/main" id="{0AE798FB-19C2-93F3-63E7-857756578995}"/>
              </a:ext>
            </a:extLst>
          </p:cNvPr>
          <p:cNvSpPr txBox="1"/>
          <p:nvPr/>
        </p:nvSpPr>
        <p:spPr>
          <a:xfrm>
            <a:off x="5648325" y="3511691"/>
            <a:ext cx="4229100" cy="2970685"/>
          </a:xfrm>
          <a:prstGeom prst="rect">
            <a:avLst/>
          </a:prstGeom>
          <a:noFill/>
        </p:spPr>
        <p:txBody>
          <a:bodyPr wrap="square" rtlCol="0">
            <a:spAutoFit/>
          </a:bodyPr>
          <a:lstStyle/>
          <a:p>
            <a:pPr>
              <a:lnSpc>
                <a:spcPct val="150000"/>
              </a:lnSpc>
            </a:pPr>
            <a:r>
              <a:rPr kumimoji="1" lang="pt-BR" altLang="zh-CN" sz="3200" b="1" dirty="0">
                <a:solidFill>
                  <a:schemeClr val="bg2">
                    <a:lumMod val="25000"/>
                  </a:schemeClr>
                </a:solidFill>
                <a:latin typeface="+mj-lt"/>
                <a:ea typeface="华文圆体 Regular" panose="020F0502040101010101" pitchFamily="34" charset="-122"/>
                <a:cs typeface="Yuanti SC" charset="-122"/>
              </a:rPr>
              <a:t>Algumas empresas devem ter a equipe do SESMT. Mas vamos refletir:</a:t>
            </a:r>
          </a:p>
        </p:txBody>
      </p:sp>
      <p:pic>
        <p:nvPicPr>
          <p:cNvPr id="11" name="Imagem 10" descr="Uma imagem contendo Texto&#10;&#10;Descrição gerada automaticamente">
            <a:extLst>
              <a:ext uri="{FF2B5EF4-FFF2-40B4-BE49-F238E27FC236}">
                <a16:creationId xmlns:a16="http://schemas.microsoft.com/office/drawing/2014/main" id="{9DC33DAF-A795-3C16-EE70-C16A95CCEE81}"/>
              </a:ext>
            </a:extLst>
          </p:cNvPr>
          <p:cNvPicPr>
            <a:picLocks noChangeAspect="1"/>
          </p:cNvPicPr>
          <p:nvPr/>
        </p:nvPicPr>
        <p:blipFill>
          <a:blip r:embed="rId2"/>
          <a:stretch>
            <a:fillRect/>
          </a:stretch>
        </p:blipFill>
        <p:spPr>
          <a:xfrm>
            <a:off x="9916886" y="88231"/>
            <a:ext cx="1934285" cy="551218"/>
          </a:xfrm>
          <a:prstGeom prst="rect">
            <a:avLst/>
          </a:prstGeom>
        </p:spPr>
      </p:pic>
      <p:pic>
        <p:nvPicPr>
          <p:cNvPr id="43010" name="Picture 2" descr="CEST - Engenharia do Trabalho">
            <a:extLst>
              <a:ext uri="{FF2B5EF4-FFF2-40B4-BE49-F238E27FC236}">
                <a16:creationId xmlns:a16="http://schemas.microsoft.com/office/drawing/2014/main" id="{86932FCC-4A72-F3D0-1EDD-7433FDFB7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9421"/>
            <a:ext cx="5648325"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23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026AA30-F03A-B464-6188-CCEA8D42E380}"/>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Dimensionamento do SESMT</a:t>
            </a:r>
          </a:p>
        </p:txBody>
      </p:sp>
      <p:sp>
        <p:nvSpPr>
          <p:cNvPr id="3" name="文本框 1">
            <a:extLst>
              <a:ext uri="{FF2B5EF4-FFF2-40B4-BE49-F238E27FC236}">
                <a16:creationId xmlns:a16="http://schemas.microsoft.com/office/drawing/2014/main" id="{B8A58635-ED38-0A52-F33A-B90C3455D3E6}"/>
              </a:ext>
            </a:extLst>
          </p:cNvPr>
          <p:cNvSpPr txBox="1"/>
          <p:nvPr/>
        </p:nvSpPr>
        <p:spPr>
          <a:xfrm>
            <a:off x="6635456" y="1412236"/>
            <a:ext cx="3967566" cy="2712730"/>
          </a:xfrm>
          <a:prstGeom prst="rect">
            <a:avLst/>
          </a:prstGeom>
          <a:noFill/>
        </p:spPr>
        <p:txBody>
          <a:bodyPr wrap="square" rtlCol="0">
            <a:spAutoFit/>
          </a:bodyPr>
          <a:lstStyle/>
          <a:p>
            <a:pPr>
              <a:lnSpc>
                <a:spcPct val="250000"/>
              </a:lnSpc>
            </a:pPr>
            <a:r>
              <a:rPr kumimoji="1" lang="pt-BR" altLang="zh-CN" sz="2400" b="1" dirty="0">
                <a:solidFill>
                  <a:schemeClr val="bg1"/>
                </a:solidFill>
                <a:latin typeface="+mj-lt"/>
                <a:ea typeface="华文圆体 Regular" panose="020F0502040101010101" pitchFamily="34" charset="-122"/>
                <a:cs typeface="Yuanti SC" charset="-122"/>
              </a:rPr>
              <a:t>Mas que profissionais? </a:t>
            </a:r>
          </a:p>
          <a:p>
            <a:pPr>
              <a:lnSpc>
                <a:spcPct val="250000"/>
              </a:lnSpc>
            </a:pPr>
            <a:r>
              <a:rPr kumimoji="1" lang="pt-BR" altLang="zh-CN" sz="2400" b="1" dirty="0">
                <a:solidFill>
                  <a:schemeClr val="bg1"/>
                </a:solidFill>
                <a:latin typeface="+mj-lt"/>
                <a:ea typeface="华文圆体 Regular" panose="020F0502040101010101" pitchFamily="34" charset="-122"/>
                <a:cs typeface="Yuanti SC" charset="-122"/>
              </a:rPr>
              <a:t>E em que quantidade? </a:t>
            </a:r>
          </a:p>
          <a:p>
            <a:pPr>
              <a:lnSpc>
                <a:spcPct val="250000"/>
              </a:lnSpc>
            </a:pPr>
            <a:r>
              <a:rPr kumimoji="1" lang="pt-BR" altLang="zh-CN" sz="2400" b="1" dirty="0">
                <a:solidFill>
                  <a:schemeClr val="bg1"/>
                </a:solidFill>
                <a:latin typeface="+mj-lt"/>
                <a:ea typeface="华文圆体 Regular" panose="020F0502040101010101" pitchFamily="34" charset="-122"/>
                <a:cs typeface="Yuanti SC" charset="-122"/>
              </a:rPr>
              <a:t>Qual a composição do SESMT?</a:t>
            </a:r>
          </a:p>
        </p:txBody>
      </p:sp>
      <p:sp>
        <p:nvSpPr>
          <p:cNvPr id="5" name="Freeform 1">
            <a:extLst>
              <a:ext uri="{FF2B5EF4-FFF2-40B4-BE49-F238E27FC236}">
                <a16:creationId xmlns:a16="http://schemas.microsoft.com/office/drawing/2014/main" id="{176C7DF4-79AE-DF2C-D49F-BA4FC4A1C049}"/>
              </a:ext>
            </a:extLst>
          </p:cNvPr>
          <p:cNvSpPr>
            <a:spLocks/>
          </p:cNvSpPr>
          <p:nvPr/>
        </p:nvSpPr>
        <p:spPr bwMode="auto">
          <a:xfrm flipH="1">
            <a:off x="0" y="5462701"/>
            <a:ext cx="2540000" cy="1395299"/>
          </a:xfrm>
          <a:custGeom>
            <a:avLst/>
            <a:gdLst/>
            <a:ahLst/>
            <a:cxnLst>
              <a:cxn ang="0">
                <a:pos x="1624" y="0"/>
              </a:cxn>
              <a:cxn ang="0">
                <a:pos x="1238" y="372"/>
              </a:cxn>
              <a:cxn ang="0">
                <a:pos x="1238" y="381"/>
              </a:cxn>
              <a:cxn ang="0">
                <a:pos x="936" y="638"/>
              </a:cxn>
              <a:cxn ang="0">
                <a:pos x="787" y="556"/>
              </a:cxn>
              <a:cxn ang="0">
                <a:pos x="787" y="550"/>
              </a:cxn>
              <a:cxn ang="0">
                <a:pos x="494" y="304"/>
              </a:cxn>
              <a:cxn ang="0">
                <a:pos x="201" y="550"/>
              </a:cxn>
              <a:cxn ang="0">
                <a:pos x="202" y="556"/>
              </a:cxn>
              <a:cxn ang="0">
                <a:pos x="0" y="739"/>
              </a:cxn>
              <a:cxn ang="0">
                <a:pos x="1624" y="739"/>
              </a:cxn>
              <a:cxn ang="0">
                <a:pos x="1624" y="0"/>
              </a:cxn>
            </a:cxnLst>
            <a:rect l="0" t="0" r="r" b="b"/>
            <a:pathLst>
              <a:path w="1624" h="739">
                <a:moveTo>
                  <a:pt x="1624" y="0"/>
                </a:moveTo>
                <a:cubicBezTo>
                  <a:pt x="1406" y="25"/>
                  <a:pt x="1238" y="182"/>
                  <a:pt x="1238" y="372"/>
                </a:cubicBezTo>
                <a:cubicBezTo>
                  <a:pt x="1238" y="375"/>
                  <a:pt x="1238" y="378"/>
                  <a:pt x="1238" y="381"/>
                </a:cubicBezTo>
                <a:cubicBezTo>
                  <a:pt x="1089" y="412"/>
                  <a:pt x="971" y="512"/>
                  <a:pt x="936" y="638"/>
                </a:cubicBezTo>
                <a:cubicBezTo>
                  <a:pt x="899" y="598"/>
                  <a:pt x="847" y="568"/>
                  <a:pt x="787" y="556"/>
                </a:cubicBezTo>
                <a:cubicBezTo>
                  <a:pt x="787" y="554"/>
                  <a:pt x="787" y="552"/>
                  <a:pt x="787" y="550"/>
                </a:cubicBezTo>
                <a:cubicBezTo>
                  <a:pt x="787" y="414"/>
                  <a:pt x="656" y="304"/>
                  <a:pt x="494" y="304"/>
                </a:cubicBezTo>
                <a:cubicBezTo>
                  <a:pt x="333" y="304"/>
                  <a:pt x="201" y="414"/>
                  <a:pt x="201" y="550"/>
                </a:cubicBezTo>
                <a:cubicBezTo>
                  <a:pt x="201" y="552"/>
                  <a:pt x="202" y="554"/>
                  <a:pt x="202" y="556"/>
                </a:cubicBezTo>
                <a:cubicBezTo>
                  <a:pt x="98" y="577"/>
                  <a:pt x="17" y="650"/>
                  <a:pt x="0" y="739"/>
                </a:cubicBezTo>
                <a:cubicBezTo>
                  <a:pt x="1624" y="739"/>
                  <a:pt x="1624" y="739"/>
                  <a:pt x="1624" y="739"/>
                </a:cubicBezTo>
                <a:lnTo>
                  <a:pt x="1624" y="0"/>
                </a:lnTo>
                <a:close/>
              </a:path>
            </a:pathLst>
          </a:custGeom>
          <a:solidFill>
            <a:srgbClr val="8FBDE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6" name="Group 37">
            <a:extLst>
              <a:ext uri="{FF2B5EF4-FFF2-40B4-BE49-F238E27FC236}">
                <a16:creationId xmlns:a16="http://schemas.microsoft.com/office/drawing/2014/main" id="{B7C3B061-7700-03FC-61E7-B9A10F2ABC8F}"/>
              </a:ext>
            </a:extLst>
          </p:cNvPr>
          <p:cNvGrpSpPr/>
          <p:nvPr/>
        </p:nvGrpSpPr>
        <p:grpSpPr>
          <a:xfrm>
            <a:off x="3454401" y="2119581"/>
            <a:ext cx="2624953" cy="293419"/>
            <a:chOff x="2535275" y="2119581"/>
            <a:chExt cx="2632785" cy="293419"/>
          </a:xfrm>
        </p:grpSpPr>
        <p:cxnSp>
          <p:nvCxnSpPr>
            <p:cNvPr id="7" name="AutoShape 5">
              <a:extLst>
                <a:ext uri="{FF2B5EF4-FFF2-40B4-BE49-F238E27FC236}">
                  <a16:creationId xmlns:a16="http://schemas.microsoft.com/office/drawing/2014/main" id="{D751B633-3A49-71BD-38EB-F56BCB0CF0E0}"/>
                </a:ext>
              </a:extLst>
            </p:cNvPr>
            <p:cNvCxnSpPr>
              <a:cxnSpLocks noChangeShapeType="1"/>
            </p:cNvCxnSpPr>
            <p:nvPr/>
          </p:nvCxnSpPr>
          <p:spPr bwMode="auto">
            <a:xfrm flipV="1">
              <a:off x="2535275" y="2201728"/>
              <a:ext cx="2494305" cy="21127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8" name="Oval 12">
              <a:extLst>
                <a:ext uri="{FF2B5EF4-FFF2-40B4-BE49-F238E27FC236}">
                  <a16:creationId xmlns:a16="http://schemas.microsoft.com/office/drawing/2014/main" id="{08496EDA-E3A3-0A5C-3AA6-E1434937970D}"/>
                </a:ext>
              </a:extLst>
            </p:cNvPr>
            <p:cNvSpPr>
              <a:spLocks noChangeArrowheads="1"/>
            </p:cNvSpPr>
            <p:nvPr/>
          </p:nvSpPr>
          <p:spPr bwMode="auto">
            <a:xfrm>
              <a:off x="5038928" y="2119581"/>
              <a:ext cx="129132"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9" name="Group 46">
            <a:extLst>
              <a:ext uri="{FF2B5EF4-FFF2-40B4-BE49-F238E27FC236}">
                <a16:creationId xmlns:a16="http://schemas.microsoft.com/office/drawing/2014/main" id="{B9A8520D-6B87-99E0-A2A2-61B76076EDB6}"/>
              </a:ext>
            </a:extLst>
          </p:cNvPr>
          <p:cNvGrpSpPr/>
          <p:nvPr/>
        </p:nvGrpSpPr>
        <p:grpSpPr>
          <a:xfrm>
            <a:off x="3352800" y="2717801"/>
            <a:ext cx="3048000" cy="310747"/>
            <a:chOff x="2429304" y="2717799"/>
            <a:chExt cx="3057093" cy="310746"/>
          </a:xfrm>
        </p:grpSpPr>
        <p:cxnSp>
          <p:nvCxnSpPr>
            <p:cNvPr id="10" name="AutoShape 6">
              <a:extLst>
                <a:ext uri="{FF2B5EF4-FFF2-40B4-BE49-F238E27FC236}">
                  <a16:creationId xmlns:a16="http://schemas.microsoft.com/office/drawing/2014/main" id="{9BDF80EE-4FD7-FAA7-43EC-59E32EFE8734}"/>
                </a:ext>
              </a:extLst>
            </p:cNvPr>
            <p:cNvCxnSpPr>
              <a:cxnSpLocks noChangeShapeType="1"/>
              <a:endCxn id="14" idx="2"/>
            </p:cNvCxnSpPr>
            <p:nvPr/>
          </p:nvCxnSpPr>
          <p:spPr bwMode="auto">
            <a:xfrm>
              <a:off x="2429304" y="2717799"/>
              <a:ext cx="2927962" cy="246181"/>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11" name="Oval 13">
              <a:extLst>
                <a:ext uri="{FF2B5EF4-FFF2-40B4-BE49-F238E27FC236}">
                  <a16:creationId xmlns:a16="http://schemas.microsoft.com/office/drawing/2014/main" id="{48B780AA-99AB-1BF6-E7C4-F3A1A0B59DAD}"/>
                </a:ext>
              </a:extLst>
            </p:cNvPr>
            <p:cNvSpPr>
              <a:spLocks noChangeArrowheads="1"/>
            </p:cNvSpPr>
            <p:nvPr/>
          </p:nvSpPr>
          <p:spPr bwMode="auto">
            <a:xfrm>
              <a:off x="5357266" y="2899414"/>
              <a:ext cx="129131" cy="129131"/>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grpSp>
        <p:nvGrpSpPr>
          <p:cNvPr id="12" name="Group 47">
            <a:extLst>
              <a:ext uri="{FF2B5EF4-FFF2-40B4-BE49-F238E27FC236}">
                <a16:creationId xmlns:a16="http://schemas.microsoft.com/office/drawing/2014/main" id="{C833D2F7-350D-95F8-A3C4-A240C2A0F49D}"/>
              </a:ext>
            </a:extLst>
          </p:cNvPr>
          <p:cNvGrpSpPr/>
          <p:nvPr/>
        </p:nvGrpSpPr>
        <p:grpSpPr>
          <a:xfrm>
            <a:off x="3352800" y="2921002"/>
            <a:ext cx="2700155" cy="865735"/>
            <a:chOff x="2406915" y="2920998"/>
            <a:chExt cx="2708210" cy="865735"/>
          </a:xfrm>
        </p:grpSpPr>
        <p:cxnSp>
          <p:nvCxnSpPr>
            <p:cNvPr id="13" name="AutoShape 7">
              <a:extLst>
                <a:ext uri="{FF2B5EF4-FFF2-40B4-BE49-F238E27FC236}">
                  <a16:creationId xmlns:a16="http://schemas.microsoft.com/office/drawing/2014/main" id="{1977E660-BACD-5319-DE72-68C084569832}"/>
                </a:ext>
              </a:extLst>
            </p:cNvPr>
            <p:cNvCxnSpPr>
              <a:cxnSpLocks noChangeShapeType="1"/>
            </p:cNvCxnSpPr>
            <p:nvPr/>
          </p:nvCxnSpPr>
          <p:spPr bwMode="auto">
            <a:xfrm>
              <a:off x="2406915" y="2920998"/>
              <a:ext cx="2588115" cy="765362"/>
            </a:xfrm>
            <a:prstGeom prst="straightConnector1">
              <a:avLst/>
            </a:prstGeom>
            <a:noFill/>
            <a:ln w="12700">
              <a:solidFill>
                <a:srgbClr val="FFFFFF"/>
              </a:solidFill>
              <a:prstDash val="sysDot"/>
              <a:round/>
              <a:headEnd/>
              <a:tailEnd/>
            </a:ln>
            <a:extLst>
              <a:ext uri="{909E8E84-426E-40dd-AFC4-6F175D3DCCD1}">
                <a14:hiddenFill xmlns:a14="http://schemas.microsoft.com/office/drawing/2010/main" xmlns:p14="http://schemas.microsoft.com/office/powerpoint/2010/main" xmlns="">
                  <a:noFill/>
                </a14:hiddenFill>
              </a:ext>
            </a:extLst>
          </p:spPr>
        </p:cxnSp>
        <p:sp>
          <p:nvSpPr>
            <p:cNvPr id="14" name="Oval 14">
              <a:extLst>
                <a:ext uri="{FF2B5EF4-FFF2-40B4-BE49-F238E27FC236}">
                  <a16:creationId xmlns:a16="http://schemas.microsoft.com/office/drawing/2014/main" id="{2B7A2CF3-0929-387F-F8C3-3E4B91537ABB}"/>
                </a:ext>
              </a:extLst>
            </p:cNvPr>
            <p:cNvSpPr>
              <a:spLocks noChangeArrowheads="1"/>
            </p:cNvSpPr>
            <p:nvPr/>
          </p:nvSpPr>
          <p:spPr bwMode="auto">
            <a:xfrm>
              <a:off x="4985994" y="3657601"/>
              <a:ext cx="129131" cy="129132"/>
            </a:xfrm>
            <a:prstGeom prst="ellipse">
              <a:avLst/>
            </a:prstGeom>
            <a:noFill/>
            <a:ln w="12700">
              <a:solidFill>
                <a:srgbClr val="FFFFFF"/>
              </a:solidFill>
              <a:round/>
              <a:headEnd/>
              <a:tailEnd/>
            </a:ln>
            <a:extLst>
              <a:ext uri="{909E8E84-426E-40dd-AFC4-6F175D3DCCD1}">
                <a14:hiddenFill xmlns:a14="http://schemas.microsoft.com/office/drawing/2010/main" xmlns:p14="http://schemas.microsoft.com/office/powerpoint/2010/main" xmlns="">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grpSp>
      <p:pic>
        <p:nvPicPr>
          <p:cNvPr id="23" name="Imagem 22" descr="Dimensionamento do SESMT">
            <a:extLst>
              <a:ext uri="{FF2B5EF4-FFF2-40B4-BE49-F238E27FC236}">
                <a16:creationId xmlns:a16="http://schemas.microsoft.com/office/drawing/2014/main" id="{4CCADCCC-8154-10DA-4DD6-2AD5F96198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399" y="4633790"/>
            <a:ext cx="2706772" cy="2026712"/>
          </a:xfrm>
          <a:prstGeom prst="round2DiagRect">
            <a:avLst>
              <a:gd name="adj1" fmla="val 29826"/>
              <a:gd name="adj2" fmla="val 0"/>
            </a:avLst>
          </a:prstGeom>
          <a:noFill/>
          <a:ln>
            <a:noFill/>
          </a:ln>
          <a:effectLst>
            <a:outerShdw blurRad="63500" sx="102000" sy="102000" algn="ctr" rotWithShape="0">
              <a:prstClr val="black">
                <a:alpha val="40000"/>
              </a:prstClr>
            </a:outerShdw>
          </a:effectLst>
        </p:spPr>
      </p:pic>
      <p:pic>
        <p:nvPicPr>
          <p:cNvPr id="17" name="Imagem 16" descr="Uma imagem contendo Texto&#10;&#10;Descrição gerada automaticamente">
            <a:extLst>
              <a:ext uri="{FF2B5EF4-FFF2-40B4-BE49-F238E27FC236}">
                <a16:creationId xmlns:a16="http://schemas.microsoft.com/office/drawing/2014/main" id="{95332C27-418F-94AC-6380-32580FD2D195}"/>
              </a:ext>
            </a:extLst>
          </p:cNvPr>
          <p:cNvPicPr>
            <a:picLocks noChangeAspect="1"/>
          </p:cNvPicPr>
          <p:nvPr/>
        </p:nvPicPr>
        <p:blipFill>
          <a:blip r:embed="rId3"/>
          <a:stretch>
            <a:fillRect/>
          </a:stretch>
        </p:blipFill>
        <p:spPr>
          <a:xfrm>
            <a:off x="9916886" y="88231"/>
            <a:ext cx="1934285" cy="551218"/>
          </a:xfrm>
          <a:prstGeom prst="rect">
            <a:avLst/>
          </a:prstGeom>
        </p:spPr>
      </p:pic>
      <p:pic>
        <p:nvPicPr>
          <p:cNvPr id="40962" name="Picture 2" descr="Atomiza – Engenharia em Radioproteção e Segurança do Trabalho em Cuiabá MT">
            <a:extLst>
              <a:ext uri="{FF2B5EF4-FFF2-40B4-BE49-F238E27FC236}">
                <a16:creationId xmlns:a16="http://schemas.microsoft.com/office/drawing/2014/main" id="{7C9BC911-A2A4-DDBE-870F-FAC5FC8210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46" y="1595402"/>
            <a:ext cx="6394299" cy="5262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45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500" tmFilter="0, 0; .2, .5; .8, .5; 1, 0"/>
                                        <p:tgtEl>
                                          <p:spTgt spid="2"/>
                                        </p:tgtEl>
                                      </p:cBhvr>
                                    </p:animEffect>
                                    <p:animScale>
                                      <p:cBhvr>
                                        <p:cTn id="20"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008A5AC-CA70-F54B-4C9C-FDED166935D5}"/>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Dimensionamento do SESMT</a:t>
            </a:r>
          </a:p>
        </p:txBody>
      </p:sp>
      <p:grpSp>
        <p:nvGrpSpPr>
          <p:cNvPr id="3" name="Group 26">
            <a:extLst>
              <a:ext uri="{FF2B5EF4-FFF2-40B4-BE49-F238E27FC236}">
                <a16:creationId xmlns:a16="http://schemas.microsoft.com/office/drawing/2014/main" id="{D5E864D1-65E9-8EC0-0C26-7D87AA951248}"/>
              </a:ext>
            </a:extLst>
          </p:cNvPr>
          <p:cNvGrpSpPr>
            <a:grpSpLocks/>
          </p:cNvGrpSpPr>
          <p:nvPr/>
        </p:nvGrpSpPr>
        <p:grpSpPr bwMode="auto">
          <a:xfrm>
            <a:off x="2973773" y="3255711"/>
            <a:ext cx="1794175" cy="1421888"/>
            <a:chOff x="1447801" y="2466975"/>
            <a:chExt cx="2309813" cy="1924050"/>
          </a:xfrm>
        </p:grpSpPr>
        <p:sp>
          <p:nvSpPr>
            <p:cNvPr id="5" name="Freeform 5">
              <a:extLst>
                <a:ext uri="{FF2B5EF4-FFF2-40B4-BE49-F238E27FC236}">
                  <a16:creationId xmlns:a16="http://schemas.microsoft.com/office/drawing/2014/main" id="{7F2ED709-39F3-AF1C-466B-A0FA788AD8DB}"/>
                </a:ext>
              </a:extLst>
            </p:cNvPr>
            <p:cNvSpPr>
              <a:spLocks/>
            </p:cNvSpPr>
            <p:nvPr/>
          </p:nvSpPr>
          <p:spPr bwMode="auto">
            <a:xfrm>
              <a:off x="1455739" y="2549525"/>
              <a:ext cx="2290762"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6" name="Freeform 6">
              <a:extLst>
                <a:ext uri="{FF2B5EF4-FFF2-40B4-BE49-F238E27FC236}">
                  <a16:creationId xmlns:a16="http://schemas.microsoft.com/office/drawing/2014/main" id="{F1B1F968-702E-7235-47BF-6CB7B33C6C52}"/>
                </a:ext>
              </a:extLst>
            </p:cNvPr>
            <p:cNvSpPr>
              <a:spLocks/>
            </p:cNvSpPr>
            <p:nvPr/>
          </p:nvSpPr>
          <p:spPr bwMode="auto">
            <a:xfrm>
              <a:off x="1447801" y="2466975"/>
              <a:ext cx="2309813" cy="1795463"/>
            </a:xfrm>
            <a:custGeom>
              <a:avLst/>
              <a:gdLst>
                <a:gd name="T0" fmla="*/ 2268499 w 615"/>
                <a:gd name="T1" fmla="*/ 814748 h 476"/>
                <a:gd name="T2" fmla="*/ 2268499 w 615"/>
                <a:gd name="T3" fmla="*/ 980715 h 476"/>
                <a:gd name="T4" fmla="*/ 1663817 w 615"/>
                <a:gd name="T5" fmla="*/ 1704935 h 476"/>
                <a:gd name="T6" fmla="*/ 1468515 w 615"/>
                <a:gd name="T7" fmla="*/ 1795463 h 476"/>
                <a:gd name="T8" fmla="*/ 93895 w 615"/>
                <a:gd name="T9" fmla="*/ 1795463 h 476"/>
                <a:gd name="T10" fmla="*/ 15023 w 615"/>
                <a:gd name="T11" fmla="*/ 1746427 h 476"/>
                <a:gd name="T12" fmla="*/ 26291 w 615"/>
                <a:gd name="T13" fmla="*/ 1655900 h 476"/>
                <a:gd name="T14" fmla="*/ 593415 w 615"/>
                <a:gd name="T15" fmla="*/ 980715 h 476"/>
                <a:gd name="T16" fmla="*/ 593415 w 615"/>
                <a:gd name="T17" fmla="*/ 814748 h 476"/>
                <a:gd name="T18" fmla="*/ 26291 w 615"/>
                <a:gd name="T19" fmla="*/ 139563 h 476"/>
                <a:gd name="T20" fmla="*/ 15023 w 615"/>
                <a:gd name="T21" fmla="*/ 49036 h 476"/>
                <a:gd name="T22" fmla="*/ 93895 w 615"/>
                <a:gd name="T23" fmla="*/ 0 h 476"/>
                <a:gd name="T24" fmla="*/ 1468515 w 615"/>
                <a:gd name="T25" fmla="*/ 0 h 476"/>
                <a:gd name="T26" fmla="*/ 1663817 w 615"/>
                <a:gd name="T27" fmla="*/ 90528 h 476"/>
                <a:gd name="T28" fmla="*/ 2268499 w 615"/>
                <a:gd name="T29" fmla="*/ 814748 h 4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pt-BR" altLang="zh-CN" sz="3600" b="1" dirty="0">
                  <a:solidFill>
                    <a:schemeClr val="bg1"/>
                  </a:solidFill>
                </a:rPr>
                <a:t>   </a:t>
              </a:r>
              <a:endParaRPr lang="zh-CN" altLang="en-US" sz="3600" b="1" dirty="0">
                <a:solidFill>
                  <a:schemeClr val="bg1"/>
                </a:solidFill>
              </a:endParaRPr>
            </a:p>
          </p:txBody>
        </p:sp>
      </p:grpSp>
      <p:sp>
        <p:nvSpPr>
          <p:cNvPr id="7" name="文本框 1">
            <a:extLst>
              <a:ext uri="{FF2B5EF4-FFF2-40B4-BE49-F238E27FC236}">
                <a16:creationId xmlns:a16="http://schemas.microsoft.com/office/drawing/2014/main" id="{0E90398B-573D-B597-0BD5-5C18F459C7B8}"/>
              </a:ext>
            </a:extLst>
          </p:cNvPr>
          <p:cNvSpPr txBox="1"/>
          <p:nvPr/>
        </p:nvSpPr>
        <p:spPr>
          <a:xfrm>
            <a:off x="4938831" y="2841123"/>
            <a:ext cx="6695976" cy="2251065"/>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É isso que estamos buscando quando pensamos em dimensionamento do SESMT: descobrir, para cada empresa, quantos e quais profissionais devem compor o quadro do SESMT.</a:t>
            </a:r>
          </a:p>
        </p:txBody>
      </p:sp>
      <p:pic>
        <p:nvPicPr>
          <p:cNvPr id="11" name="Imagem 10" descr="Uma imagem contendo Texto&#10;&#10;Descrição gerada automaticamente">
            <a:extLst>
              <a:ext uri="{FF2B5EF4-FFF2-40B4-BE49-F238E27FC236}">
                <a16:creationId xmlns:a16="http://schemas.microsoft.com/office/drawing/2014/main" id="{5084DBFF-BF14-B317-281B-CDA86F9AEB5C}"/>
              </a:ext>
            </a:extLst>
          </p:cNvPr>
          <p:cNvPicPr>
            <a:picLocks noChangeAspect="1"/>
          </p:cNvPicPr>
          <p:nvPr/>
        </p:nvPicPr>
        <p:blipFill>
          <a:blip r:embed="rId2"/>
          <a:stretch>
            <a:fillRect/>
          </a:stretch>
        </p:blipFill>
        <p:spPr>
          <a:xfrm>
            <a:off x="9916886" y="88231"/>
            <a:ext cx="1934285" cy="551218"/>
          </a:xfrm>
          <a:prstGeom prst="rect">
            <a:avLst/>
          </a:prstGeom>
        </p:spPr>
      </p:pic>
      <p:pic>
        <p:nvPicPr>
          <p:cNvPr id="41986" name="Picture 2" descr="Segurança do Trabalho | Prevenir">
            <a:extLst>
              <a:ext uri="{FF2B5EF4-FFF2-40B4-BE49-F238E27FC236}">
                <a16:creationId xmlns:a16="http://schemas.microsoft.com/office/drawing/2014/main" id="{A289F9AC-5B29-BE7F-0933-0DE65F3AE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925"/>
            <a:ext cx="4495800" cy="6690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63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grpId="0" nodeType="clickEffect">
                                  <p:stCondLst>
                                    <p:cond delay="0"/>
                                  </p:stCondLst>
                                  <p:childTnLst>
                                    <p:animEffect transition="out" filter="fade">
                                      <p:cBhvr>
                                        <p:cTn id="17" dur="500" tmFilter="0, 0; .2, .5; .8, .5; 1, 0"/>
                                        <p:tgtEl>
                                          <p:spTgt spid="2"/>
                                        </p:tgtEl>
                                      </p:cBhvr>
                                    </p:animEffect>
                                    <p:animScale>
                                      <p:cBhvr>
                                        <p:cTn id="18"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140DAE53-B411-7805-EB90-EBF05ADA94F8}"/>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Dimensionamento do SESMT</a:t>
            </a:r>
          </a:p>
        </p:txBody>
      </p:sp>
      <p:sp>
        <p:nvSpPr>
          <p:cNvPr id="7" name="Retângulo 6">
            <a:extLst>
              <a:ext uri="{FF2B5EF4-FFF2-40B4-BE49-F238E27FC236}">
                <a16:creationId xmlns:a16="http://schemas.microsoft.com/office/drawing/2014/main" id="{49C19007-6582-FA7F-B226-AB9FAB83FE8D}"/>
              </a:ext>
            </a:extLst>
          </p:cNvPr>
          <p:cNvSpPr/>
          <p:nvPr/>
        </p:nvSpPr>
        <p:spPr>
          <a:xfrm>
            <a:off x="3955548" y="1002777"/>
            <a:ext cx="4470400" cy="724943"/>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377E1058-D402-1164-EAC1-B2D5FA5CEF89}"/>
              </a:ext>
            </a:extLst>
          </p:cNvPr>
          <p:cNvSpPr/>
          <p:nvPr/>
        </p:nvSpPr>
        <p:spPr>
          <a:xfrm>
            <a:off x="3866648" y="901177"/>
            <a:ext cx="4470400" cy="724943"/>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文本框 1">
            <a:extLst>
              <a:ext uri="{FF2B5EF4-FFF2-40B4-BE49-F238E27FC236}">
                <a16:creationId xmlns:a16="http://schemas.microsoft.com/office/drawing/2014/main" id="{C1EEEC4B-7DC9-8790-A1CB-C27D8F0A3FC8}"/>
              </a:ext>
            </a:extLst>
          </p:cNvPr>
          <p:cNvSpPr txBox="1"/>
          <p:nvPr/>
        </p:nvSpPr>
        <p:spPr>
          <a:xfrm>
            <a:off x="4370387" y="925579"/>
            <a:ext cx="4144461" cy="589072"/>
          </a:xfrm>
          <a:prstGeom prst="rect">
            <a:avLst/>
          </a:prstGeom>
          <a:noFill/>
        </p:spPr>
        <p:txBody>
          <a:bodyPr wrap="square" rtlCol="0">
            <a:spAutoFit/>
          </a:bodyPr>
          <a:lstStyle/>
          <a:p>
            <a:pPr>
              <a:lnSpc>
                <a:spcPct val="150000"/>
              </a:lnSpc>
            </a:pPr>
            <a:r>
              <a:rPr kumimoji="1" lang="pt-BR" altLang="zh-CN" sz="2400" b="1" dirty="0">
                <a:solidFill>
                  <a:schemeClr val="bg2">
                    <a:lumMod val="25000"/>
                  </a:schemeClr>
                </a:solidFill>
                <a:latin typeface="+mj-lt"/>
                <a:ea typeface="华文圆体 Regular" panose="020F0502040101010101" pitchFamily="34" charset="-122"/>
                <a:cs typeface="Yuanti SC" charset="-122"/>
              </a:rPr>
              <a:t>Quadro do SESMT – Anexo I</a:t>
            </a:r>
          </a:p>
        </p:txBody>
      </p:sp>
      <p:sp>
        <p:nvSpPr>
          <p:cNvPr id="8" name="文本框 1">
            <a:extLst>
              <a:ext uri="{FF2B5EF4-FFF2-40B4-BE49-F238E27FC236}">
                <a16:creationId xmlns:a16="http://schemas.microsoft.com/office/drawing/2014/main" id="{B5B0BC72-A9F9-0F2D-EC35-940263D6521E}"/>
              </a:ext>
            </a:extLst>
          </p:cNvPr>
          <p:cNvSpPr txBox="1"/>
          <p:nvPr/>
        </p:nvSpPr>
        <p:spPr>
          <a:xfrm>
            <a:off x="2200442" y="2990128"/>
            <a:ext cx="8962857" cy="2805063"/>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O primeiro passo para fazer o dimensionamento do SESMT é descobrir a classificação nacional de atividades econômicas (CNAE) da empresa. </a:t>
            </a:r>
          </a:p>
          <a:p>
            <a:pPr>
              <a:lnSpc>
                <a:spcPct val="150000"/>
              </a:lnSpc>
            </a:pPr>
            <a:endParaRPr kumimoji="1" lang="pt-BR" altLang="zh-CN" sz="2400" b="1" dirty="0">
              <a:solidFill>
                <a:schemeClr val="bg1"/>
              </a:solidFill>
              <a:latin typeface="+mj-lt"/>
              <a:ea typeface="华文圆体 Regular" panose="020F0502040101010101" pitchFamily="34" charset="-122"/>
              <a:cs typeface="Yuanti SC" charset="-122"/>
            </a:endParaRPr>
          </a:p>
          <a:p>
            <a:pPr>
              <a:lnSpc>
                <a:spcPct val="150000"/>
              </a:lnSpc>
            </a:pPr>
            <a:endParaRPr kumimoji="1" lang="pt-BR" altLang="zh-CN" sz="2400" b="1" dirty="0">
              <a:solidFill>
                <a:schemeClr val="bg1"/>
              </a:solidFill>
              <a:latin typeface="+mj-lt"/>
              <a:ea typeface="华文圆体 Regular" panose="020F0502040101010101" pitchFamily="34" charset="-122"/>
              <a:cs typeface="Yuanti SC" charset="-122"/>
            </a:endParaRPr>
          </a:p>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Mas, um mesmo estabelecimento pode ter vários CNAE diferentes.</a:t>
            </a:r>
          </a:p>
        </p:txBody>
      </p:sp>
      <p:grpSp>
        <p:nvGrpSpPr>
          <p:cNvPr id="9" name="Group 26">
            <a:extLst>
              <a:ext uri="{FF2B5EF4-FFF2-40B4-BE49-F238E27FC236}">
                <a16:creationId xmlns:a16="http://schemas.microsoft.com/office/drawing/2014/main" id="{8B68FA3C-B562-AF08-ED76-E4012FC929D6}"/>
              </a:ext>
            </a:extLst>
          </p:cNvPr>
          <p:cNvGrpSpPr>
            <a:grpSpLocks/>
          </p:cNvGrpSpPr>
          <p:nvPr/>
        </p:nvGrpSpPr>
        <p:grpSpPr bwMode="auto">
          <a:xfrm>
            <a:off x="814321" y="3169303"/>
            <a:ext cx="1033027" cy="690501"/>
            <a:chOff x="1447801" y="2466975"/>
            <a:chExt cx="2309813" cy="1924050"/>
          </a:xfrm>
        </p:grpSpPr>
        <p:sp>
          <p:nvSpPr>
            <p:cNvPr id="10" name="Freeform 5">
              <a:extLst>
                <a:ext uri="{FF2B5EF4-FFF2-40B4-BE49-F238E27FC236}">
                  <a16:creationId xmlns:a16="http://schemas.microsoft.com/office/drawing/2014/main" id="{85E4A2E2-7EF6-18D2-3C75-9E5A5D664B17}"/>
                </a:ext>
              </a:extLst>
            </p:cNvPr>
            <p:cNvSpPr>
              <a:spLocks/>
            </p:cNvSpPr>
            <p:nvPr/>
          </p:nvSpPr>
          <p:spPr bwMode="auto">
            <a:xfrm>
              <a:off x="1455739" y="2549525"/>
              <a:ext cx="2290762"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1" name="Freeform 6">
              <a:extLst>
                <a:ext uri="{FF2B5EF4-FFF2-40B4-BE49-F238E27FC236}">
                  <a16:creationId xmlns:a16="http://schemas.microsoft.com/office/drawing/2014/main" id="{886ED1D5-D633-2EE5-65B5-DDC179F83629}"/>
                </a:ext>
              </a:extLst>
            </p:cNvPr>
            <p:cNvSpPr>
              <a:spLocks/>
            </p:cNvSpPr>
            <p:nvPr/>
          </p:nvSpPr>
          <p:spPr bwMode="auto">
            <a:xfrm>
              <a:off x="1447801" y="2466975"/>
              <a:ext cx="2309813" cy="1795463"/>
            </a:xfrm>
            <a:custGeom>
              <a:avLst/>
              <a:gdLst>
                <a:gd name="T0" fmla="*/ 2268499 w 615"/>
                <a:gd name="T1" fmla="*/ 814748 h 476"/>
                <a:gd name="T2" fmla="*/ 2268499 w 615"/>
                <a:gd name="T3" fmla="*/ 980715 h 476"/>
                <a:gd name="T4" fmla="*/ 1663817 w 615"/>
                <a:gd name="T5" fmla="*/ 1704935 h 476"/>
                <a:gd name="T6" fmla="*/ 1468515 w 615"/>
                <a:gd name="T7" fmla="*/ 1795463 h 476"/>
                <a:gd name="T8" fmla="*/ 93895 w 615"/>
                <a:gd name="T9" fmla="*/ 1795463 h 476"/>
                <a:gd name="T10" fmla="*/ 15023 w 615"/>
                <a:gd name="T11" fmla="*/ 1746427 h 476"/>
                <a:gd name="T12" fmla="*/ 26291 w 615"/>
                <a:gd name="T13" fmla="*/ 1655900 h 476"/>
                <a:gd name="T14" fmla="*/ 593415 w 615"/>
                <a:gd name="T15" fmla="*/ 980715 h 476"/>
                <a:gd name="T16" fmla="*/ 593415 w 615"/>
                <a:gd name="T17" fmla="*/ 814748 h 476"/>
                <a:gd name="T18" fmla="*/ 26291 w 615"/>
                <a:gd name="T19" fmla="*/ 139563 h 476"/>
                <a:gd name="T20" fmla="*/ 15023 w 615"/>
                <a:gd name="T21" fmla="*/ 49036 h 476"/>
                <a:gd name="T22" fmla="*/ 93895 w 615"/>
                <a:gd name="T23" fmla="*/ 0 h 476"/>
                <a:gd name="T24" fmla="*/ 1468515 w 615"/>
                <a:gd name="T25" fmla="*/ 0 h 476"/>
                <a:gd name="T26" fmla="*/ 1663817 w 615"/>
                <a:gd name="T27" fmla="*/ 90528 h 476"/>
                <a:gd name="T28" fmla="*/ 2268499 w 615"/>
                <a:gd name="T29" fmla="*/ 814748 h 4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2" name="Group 26">
            <a:extLst>
              <a:ext uri="{FF2B5EF4-FFF2-40B4-BE49-F238E27FC236}">
                <a16:creationId xmlns:a16="http://schemas.microsoft.com/office/drawing/2014/main" id="{D5772392-06C7-722A-5D56-A6801C21E3CB}"/>
              </a:ext>
            </a:extLst>
          </p:cNvPr>
          <p:cNvGrpSpPr>
            <a:grpSpLocks/>
          </p:cNvGrpSpPr>
          <p:nvPr/>
        </p:nvGrpSpPr>
        <p:grpSpPr bwMode="auto">
          <a:xfrm>
            <a:off x="802948" y="5099703"/>
            <a:ext cx="1033027" cy="690501"/>
            <a:chOff x="1447801" y="2466975"/>
            <a:chExt cx="2309813" cy="1924050"/>
          </a:xfrm>
        </p:grpSpPr>
        <p:sp>
          <p:nvSpPr>
            <p:cNvPr id="13" name="Freeform 5">
              <a:extLst>
                <a:ext uri="{FF2B5EF4-FFF2-40B4-BE49-F238E27FC236}">
                  <a16:creationId xmlns:a16="http://schemas.microsoft.com/office/drawing/2014/main" id="{393711E3-6A82-67ED-685B-239302F3F90A}"/>
                </a:ext>
              </a:extLst>
            </p:cNvPr>
            <p:cNvSpPr>
              <a:spLocks/>
            </p:cNvSpPr>
            <p:nvPr/>
          </p:nvSpPr>
          <p:spPr bwMode="auto">
            <a:xfrm>
              <a:off x="1455739" y="2549525"/>
              <a:ext cx="2290762"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4" name="Freeform 6">
              <a:extLst>
                <a:ext uri="{FF2B5EF4-FFF2-40B4-BE49-F238E27FC236}">
                  <a16:creationId xmlns:a16="http://schemas.microsoft.com/office/drawing/2014/main" id="{AF6F9BE6-AC9B-CBBD-11E4-7BAA18EF4B09}"/>
                </a:ext>
              </a:extLst>
            </p:cNvPr>
            <p:cNvSpPr>
              <a:spLocks/>
            </p:cNvSpPr>
            <p:nvPr/>
          </p:nvSpPr>
          <p:spPr bwMode="auto">
            <a:xfrm>
              <a:off x="1447801" y="2466975"/>
              <a:ext cx="2309813" cy="1795463"/>
            </a:xfrm>
            <a:custGeom>
              <a:avLst/>
              <a:gdLst>
                <a:gd name="T0" fmla="*/ 2268499 w 615"/>
                <a:gd name="T1" fmla="*/ 814748 h 476"/>
                <a:gd name="T2" fmla="*/ 2268499 w 615"/>
                <a:gd name="T3" fmla="*/ 980715 h 476"/>
                <a:gd name="T4" fmla="*/ 1663817 w 615"/>
                <a:gd name="T5" fmla="*/ 1704935 h 476"/>
                <a:gd name="T6" fmla="*/ 1468515 w 615"/>
                <a:gd name="T7" fmla="*/ 1795463 h 476"/>
                <a:gd name="T8" fmla="*/ 93895 w 615"/>
                <a:gd name="T9" fmla="*/ 1795463 h 476"/>
                <a:gd name="T10" fmla="*/ 15023 w 615"/>
                <a:gd name="T11" fmla="*/ 1746427 h 476"/>
                <a:gd name="T12" fmla="*/ 26291 w 615"/>
                <a:gd name="T13" fmla="*/ 1655900 h 476"/>
                <a:gd name="T14" fmla="*/ 593415 w 615"/>
                <a:gd name="T15" fmla="*/ 980715 h 476"/>
                <a:gd name="T16" fmla="*/ 593415 w 615"/>
                <a:gd name="T17" fmla="*/ 814748 h 476"/>
                <a:gd name="T18" fmla="*/ 26291 w 615"/>
                <a:gd name="T19" fmla="*/ 139563 h 476"/>
                <a:gd name="T20" fmla="*/ 15023 w 615"/>
                <a:gd name="T21" fmla="*/ 49036 h 476"/>
                <a:gd name="T22" fmla="*/ 93895 w 615"/>
                <a:gd name="T23" fmla="*/ 0 h 476"/>
                <a:gd name="T24" fmla="*/ 1468515 w 615"/>
                <a:gd name="T25" fmla="*/ 0 h 476"/>
                <a:gd name="T26" fmla="*/ 1663817 w 615"/>
                <a:gd name="T27" fmla="*/ 90528 h 476"/>
                <a:gd name="T28" fmla="*/ 2268499 w 615"/>
                <a:gd name="T29" fmla="*/ 814748 h 4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pic>
        <p:nvPicPr>
          <p:cNvPr id="16" name="Imagem 15">
            <a:extLst>
              <a:ext uri="{FF2B5EF4-FFF2-40B4-BE49-F238E27FC236}">
                <a16:creationId xmlns:a16="http://schemas.microsoft.com/office/drawing/2014/main" id="{9DDE2C53-32D5-FBA5-EFAB-4FD334E476CC}"/>
              </a:ext>
            </a:extLst>
          </p:cNvPr>
          <p:cNvPicPr>
            <a:picLocks noChangeAspect="1"/>
          </p:cNvPicPr>
          <p:nvPr/>
        </p:nvPicPr>
        <p:blipFill>
          <a:blip r:embed="rId2"/>
          <a:stretch>
            <a:fillRect/>
          </a:stretch>
        </p:blipFill>
        <p:spPr>
          <a:xfrm>
            <a:off x="9973843" y="109550"/>
            <a:ext cx="1932599" cy="554784"/>
          </a:xfrm>
          <a:prstGeom prst="rect">
            <a:avLst/>
          </a:prstGeom>
        </p:spPr>
      </p:pic>
    </p:spTree>
    <p:extLst>
      <p:ext uri="{BB962C8B-B14F-4D97-AF65-F5344CB8AC3E}">
        <p14:creationId xmlns:p14="http://schemas.microsoft.com/office/powerpoint/2010/main" val="382390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2"/>
                                        </p:tgtEl>
                                      </p:cBhvr>
                                    </p:animEffect>
                                    <p:animScale>
                                      <p:cBhvr>
                                        <p:cTn id="29"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57E69FE2-473C-1401-C227-CB2B6C6D1698}"/>
              </a:ext>
            </a:extLst>
          </p:cNvPr>
          <p:cNvSpPr/>
          <p:nvPr/>
        </p:nvSpPr>
        <p:spPr>
          <a:xfrm>
            <a:off x="14000" y="-10988"/>
            <a:ext cx="12178000" cy="825098"/>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Dimensionamento do SESMT</a:t>
            </a:r>
          </a:p>
        </p:txBody>
      </p:sp>
      <p:sp>
        <p:nvSpPr>
          <p:cNvPr id="7" name="Retângulo 6">
            <a:extLst>
              <a:ext uri="{FF2B5EF4-FFF2-40B4-BE49-F238E27FC236}">
                <a16:creationId xmlns:a16="http://schemas.microsoft.com/office/drawing/2014/main" id="{49C19007-6582-FA7F-B226-AB9FAB83FE8D}"/>
              </a:ext>
            </a:extLst>
          </p:cNvPr>
          <p:cNvSpPr/>
          <p:nvPr/>
        </p:nvSpPr>
        <p:spPr>
          <a:xfrm>
            <a:off x="3955548" y="1002777"/>
            <a:ext cx="4470400" cy="724943"/>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377E1058-D402-1164-EAC1-B2D5FA5CEF89}"/>
              </a:ext>
            </a:extLst>
          </p:cNvPr>
          <p:cNvSpPr/>
          <p:nvPr/>
        </p:nvSpPr>
        <p:spPr>
          <a:xfrm>
            <a:off x="3866648" y="901177"/>
            <a:ext cx="4470400" cy="724943"/>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文本框 1">
            <a:extLst>
              <a:ext uri="{FF2B5EF4-FFF2-40B4-BE49-F238E27FC236}">
                <a16:creationId xmlns:a16="http://schemas.microsoft.com/office/drawing/2014/main" id="{C1EEEC4B-7DC9-8790-A1CB-C27D8F0A3FC8}"/>
              </a:ext>
            </a:extLst>
          </p:cNvPr>
          <p:cNvSpPr txBox="1"/>
          <p:nvPr/>
        </p:nvSpPr>
        <p:spPr>
          <a:xfrm>
            <a:off x="4370387" y="925579"/>
            <a:ext cx="4144461" cy="589072"/>
          </a:xfrm>
          <a:prstGeom prst="rect">
            <a:avLst/>
          </a:prstGeom>
          <a:noFill/>
        </p:spPr>
        <p:txBody>
          <a:bodyPr wrap="square" rtlCol="0">
            <a:spAutoFit/>
          </a:bodyPr>
          <a:lstStyle/>
          <a:p>
            <a:pPr>
              <a:lnSpc>
                <a:spcPct val="150000"/>
              </a:lnSpc>
            </a:pPr>
            <a:r>
              <a:rPr kumimoji="1" lang="pt-BR" altLang="zh-CN" sz="2400" b="1" dirty="0">
                <a:solidFill>
                  <a:schemeClr val="bg2">
                    <a:lumMod val="25000"/>
                  </a:schemeClr>
                </a:solidFill>
                <a:latin typeface="+mj-lt"/>
                <a:ea typeface="华文圆体 Regular" panose="020F0502040101010101" pitchFamily="34" charset="-122"/>
                <a:cs typeface="Yuanti SC" charset="-122"/>
              </a:rPr>
              <a:t>Quadro do SESMT – Anexo I</a:t>
            </a:r>
          </a:p>
        </p:txBody>
      </p:sp>
      <p:sp>
        <p:nvSpPr>
          <p:cNvPr id="5" name="文本框 1">
            <a:extLst>
              <a:ext uri="{FF2B5EF4-FFF2-40B4-BE49-F238E27FC236}">
                <a16:creationId xmlns:a16="http://schemas.microsoft.com/office/drawing/2014/main" id="{AE0E8533-1F58-AE4A-843E-FABD529242EC}"/>
              </a:ext>
            </a:extLst>
          </p:cNvPr>
          <p:cNvSpPr txBox="1"/>
          <p:nvPr/>
        </p:nvSpPr>
        <p:spPr>
          <a:xfrm>
            <a:off x="1235606" y="2884730"/>
            <a:ext cx="6787166" cy="2805063"/>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atividade econômica principal é a constante no Cadastro Nacional de Pessoa Jurídica (CNPJ)</a:t>
            </a:r>
          </a:p>
          <a:p>
            <a:pPr>
              <a:lnSpc>
                <a:spcPct val="150000"/>
              </a:lnSpc>
            </a:pPr>
            <a:endParaRPr kumimoji="1" lang="pt-BR" altLang="zh-CN" sz="2400" b="1" dirty="0">
              <a:solidFill>
                <a:schemeClr val="bg1"/>
              </a:solidFill>
              <a:latin typeface="+mj-lt"/>
              <a:ea typeface="华文圆体 Regular" panose="020F0502040101010101" pitchFamily="34" charset="-122"/>
              <a:cs typeface="Yuanti SC" charset="-122"/>
            </a:endParaRPr>
          </a:p>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atividade econômica preponderante é aquela que ocupa o maior número de trabalhadores.</a:t>
            </a:r>
          </a:p>
        </p:txBody>
      </p:sp>
      <p:sp>
        <p:nvSpPr>
          <p:cNvPr id="15" name="AutoShape 19">
            <a:extLst>
              <a:ext uri="{FF2B5EF4-FFF2-40B4-BE49-F238E27FC236}">
                <a16:creationId xmlns:a16="http://schemas.microsoft.com/office/drawing/2014/main" id="{E67D9E8C-0CF7-827C-F079-FEC0090095EC}"/>
              </a:ext>
            </a:extLst>
          </p:cNvPr>
          <p:cNvSpPr>
            <a:spLocks/>
          </p:cNvSpPr>
          <p:nvPr/>
        </p:nvSpPr>
        <p:spPr bwMode="auto">
          <a:xfrm>
            <a:off x="667262" y="3311643"/>
            <a:ext cx="446088" cy="446088"/>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16" name="AutoShape 20">
            <a:extLst>
              <a:ext uri="{FF2B5EF4-FFF2-40B4-BE49-F238E27FC236}">
                <a16:creationId xmlns:a16="http://schemas.microsoft.com/office/drawing/2014/main" id="{F6308477-B039-01A1-36E6-62CA224DA9D2}"/>
              </a:ext>
            </a:extLst>
          </p:cNvPr>
          <p:cNvSpPr>
            <a:spLocks/>
          </p:cNvSpPr>
          <p:nvPr/>
        </p:nvSpPr>
        <p:spPr bwMode="auto">
          <a:xfrm>
            <a:off x="737907" y="3359270"/>
            <a:ext cx="306388" cy="396081"/>
          </a:xfrm>
          <a:custGeom>
            <a:avLst/>
            <a:gdLst>
              <a:gd name="T0" fmla="*/ 306388 w 21600"/>
              <a:gd name="T1" fmla="*/ 396082 h 21600"/>
              <a:gd name="T2" fmla="*/ 306388 w 21600"/>
              <a:gd name="T3" fmla="*/ 396082 h 21600"/>
              <a:gd name="T4" fmla="*/ 306388 w 21600"/>
              <a:gd name="T5" fmla="*/ 396082 h 21600"/>
              <a:gd name="T6" fmla="*/ 306388 w 21600"/>
              <a:gd name="T7" fmla="*/ 3960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lIns="45720" tIns="45720" rIns="45720" bIns="45720"/>
          <a:lstStyle>
            <a:lvl1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1pPr>
            <a:lvl2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2pPr>
            <a:lvl3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3pPr>
            <a:lvl4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4pPr>
            <a:lvl5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5pPr>
            <a:lvl6pPr marL="13716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6pPr>
            <a:lvl7pPr marL="18288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7pPr>
            <a:lvl8pPr marL="22860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8pPr>
            <a:lvl9pPr marL="27432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9pPr>
          </a:lstStyle>
          <a:p>
            <a:pPr algn="ctr" eaLnBrk="1">
              <a:lnSpc>
                <a:spcPct val="90000"/>
              </a:lnSpc>
            </a:pPr>
            <a:r>
              <a:rPr lang="en-US" sz="1800" dirty="0">
                <a:solidFill>
                  <a:srgbClr val="FFFFFF"/>
                </a:solidFill>
                <a:latin typeface="Roboto Light" panose="02000000000000000000" pitchFamily="2" charset="0"/>
              </a:rPr>
              <a:t>1</a:t>
            </a:r>
            <a:endParaRPr lang="en-US" sz="1100" dirty="0">
              <a:latin typeface="Roboto Light" panose="02000000000000000000" pitchFamily="2" charset="0"/>
            </a:endParaRPr>
          </a:p>
        </p:txBody>
      </p:sp>
      <p:sp>
        <p:nvSpPr>
          <p:cNvPr id="17" name="AutoShape 21">
            <a:extLst>
              <a:ext uri="{FF2B5EF4-FFF2-40B4-BE49-F238E27FC236}">
                <a16:creationId xmlns:a16="http://schemas.microsoft.com/office/drawing/2014/main" id="{CAB4EB7D-1493-F5D0-1592-DE46752CEA0A}"/>
              </a:ext>
            </a:extLst>
          </p:cNvPr>
          <p:cNvSpPr>
            <a:spLocks/>
          </p:cNvSpPr>
          <p:nvPr/>
        </p:nvSpPr>
        <p:spPr bwMode="auto">
          <a:xfrm>
            <a:off x="667262" y="4898992"/>
            <a:ext cx="446088" cy="446088"/>
          </a:xfrm>
          <a:prstGeom prst="roundRect">
            <a:avLst>
              <a:gd name="adj" fmla="val 8333"/>
            </a:avLst>
          </a:prstGeom>
          <a:solidFill>
            <a:schemeClr val="tx1">
              <a:lumMod val="75000"/>
              <a:lumOff val="25000"/>
            </a:schemeClr>
          </a:solidFill>
          <a:ln>
            <a:noFill/>
          </a:ln>
        </p:spPr>
        <p:txBody>
          <a:bodyPr lIns="25400" tIns="25400" rIns="25400" bIns="25400" anchor="ctr"/>
          <a:lstStyle/>
          <a:p>
            <a:pPr algn="r" eaLnBrk="1">
              <a:lnSpc>
                <a:spcPct val="120000"/>
              </a:lnSpc>
            </a:pPr>
            <a:endParaRPr lang="id-ID" sz="900" dirty="0">
              <a:solidFill>
                <a:srgbClr val="FF7E79"/>
              </a:solidFill>
              <a:latin typeface="Roboto Light" panose="02000000000000000000" pitchFamily="2" charset="0"/>
            </a:endParaRPr>
          </a:p>
        </p:txBody>
      </p:sp>
      <p:sp>
        <p:nvSpPr>
          <p:cNvPr id="18" name="AutoShape 22">
            <a:extLst>
              <a:ext uri="{FF2B5EF4-FFF2-40B4-BE49-F238E27FC236}">
                <a16:creationId xmlns:a16="http://schemas.microsoft.com/office/drawing/2014/main" id="{7D4A12AD-EC67-4E3C-BBE6-75ABB6906606}"/>
              </a:ext>
            </a:extLst>
          </p:cNvPr>
          <p:cNvSpPr>
            <a:spLocks/>
          </p:cNvSpPr>
          <p:nvPr/>
        </p:nvSpPr>
        <p:spPr bwMode="auto">
          <a:xfrm>
            <a:off x="737907" y="4937093"/>
            <a:ext cx="306388" cy="396081"/>
          </a:xfrm>
          <a:custGeom>
            <a:avLst/>
            <a:gdLst>
              <a:gd name="T0" fmla="*/ 306388 w 21600"/>
              <a:gd name="T1" fmla="*/ 396081 h 21600"/>
              <a:gd name="T2" fmla="*/ 306388 w 21600"/>
              <a:gd name="T3" fmla="*/ 396081 h 21600"/>
              <a:gd name="T4" fmla="*/ 306388 w 21600"/>
              <a:gd name="T5" fmla="*/ 396081 h 21600"/>
              <a:gd name="T6" fmla="*/ 306388 w 21600"/>
              <a:gd name="T7" fmla="*/ 3960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lIns="45720" tIns="45720" rIns="45720" bIns="45720"/>
          <a:lstStyle>
            <a:lvl1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1pPr>
            <a:lvl2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2pPr>
            <a:lvl3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3pPr>
            <a:lvl4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4pPr>
            <a:lvl5pPr algn="r" defTabSz="584200">
              <a:lnSpc>
                <a:spcPct val="120000"/>
              </a:lnSpc>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5pPr>
            <a:lvl6pPr marL="13716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6pPr>
            <a:lvl7pPr marL="18288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7pPr>
            <a:lvl8pPr marL="22860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8pPr>
            <a:lvl9pPr marL="2743200" indent="914400" algn="r" defTabSz="584200" eaLnBrk="0" fontAlgn="base" hangingPunct="0">
              <a:lnSpc>
                <a:spcPct val="120000"/>
              </a:lnSpc>
              <a:spcBef>
                <a:spcPct val="0"/>
              </a:spcBef>
              <a:spcAft>
                <a:spcPct val="0"/>
              </a:spcAft>
              <a:defRPr sz="2200">
                <a:solidFill>
                  <a:srgbClr val="777776"/>
                </a:solidFill>
                <a:latin typeface="Roboto" panose="02000000000000000000" pitchFamily="2" charset="0"/>
                <a:ea typeface="MS PGothic" panose="020B0600070205080204" pitchFamily="34" charset="-128"/>
                <a:sym typeface="Roboto" panose="02000000000000000000" pitchFamily="2" charset="0"/>
              </a:defRPr>
            </a:lvl9pPr>
          </a:lstStyle>
          <a:p>
            <a:pPr algn="ctr" eaLnBrk="1">
              <a:lnSpc>
                <a:spcPct val="90000"/>
              </a:lnSpc>
            </a:pPr>
            <a:r>
              <a:rPr lang="en-US" sz="1800" dirty="0">
                <a:solidFill>
                  <a:srgbClr val="FFFFFF"/>
                </a:solidFill>
                <a:latin typeface="Roboto Light" panose="02000000000000000000" pitchFamily="2" charset="0"/>
              </a:rPr>
              <a:t>2</a:t>
            </a:r>
            <a:endParaRPr lang="en-US" sz="1100" dirty="0">
              <a:latin typeface="Roboto Light" panose="02000000000000000000" pitchFamily="2" charset="0"/>
            </a:endParaRPr>
          </a:p>
        </p:txBody>
      </p:sp>
      <p:pic>
        <p:nvPicPr>
          <p:cNvPr id="10" name="Imagem 9" descr="Uma imagem contendo Texto&#10;&#10;Descrição gerada automaticamente">
            <a:extLst>
              <a:ext uri="{FF2B5EF4-FFF2-40B4-BE49-F238E27FC236}">
                <a16:creationId xmlns:a16="http://schemas.microsoft.com/office/drawing/2014/main" id="{B2123BCF-FFF1-9018-6C02-4AA484BC379F}"/>
              </a:ext>
            </a:extLst>
          </p:cNvPr>
          <p:cNvPicPr>
            <a:picLocks noChangeAspect="1"/>
          </p:cNvPicPr>
          <p:nvPr/>
        </p:nvPicPr>
        <p:blipFill>
          <a:blip r:embed="rId2"/>
          <a:stretch>
            <a:fillRect/>
          </a:stretch>
        </p:blipFill>
        <p:spPr>
          <a:xfrm>
            <a:off x="9916886" y="88231"/>
            <a:ext cx="1934285" cy="551218"/>
          </a:xfrm>
          <a:prstGeom prst="rect">
            <a:avLst/>
          </a:prstGeom>
        </p:spPr>
      </p:pic>
      <p:pic>
        <p:nvPicPr>
          <p:cNvPr id="39938" name="Picture 2" descr="Segurança do Trabalho | Prevenir">
            <a:extLst>
              <a:ext uri="{FF2B5EF4-FFF2-40B4-BE49-F238E27FC236}">
                <a16:creationId xmlns:a16="http://schemas.microsoft.com/office/drawing/2014/main" id="{A75B63B1-DCA1-4288-097C-9B9047125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1" y="1332600"/>
            <a:ext cx="3703464" cy="5511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50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E8AAB10-9F49-4039-6D9B-ABE9231F7F03}"/>
              </a:ext>
            </a:extLst>
          </p:cNvPr>
          <p:cNvSpPr/>
          <p:nvPr/>
        </p:nvSpPr>
        <p:spPr>
          <a:xfrm>
            <a:off x="14000" y="-10988"/>
            <a:ext cx="12178000" cy="810565"/>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Dimensionamento do SESMT</a:t>
            </a:r>
          </a:p>
        </p:txBody>
      </p:sp>
      <p:sp>
        <p:nvSpPr>
          <p:cNvPr id="7" name="Retângulo 6">
            <a:extLst>
              <a:ext uri="{FF2B5EF4-FFF2-40B4-BE49-F238E27FC236}">
                <a16:creationId xmlns:a16="http://schemas.microsoft.com/office/drawing/2014/main" id="{49C19007-6582-FA7F-B226-AB9FAB83FE8D}"/>
              </a:ext>
            </a:extLst>
          </p:cNvPr>
          <p:cNvSpPr/>
          <p:nvPr/>
        </p:nvSpPr>
        <p:spPr>
          <a:xfrm>
            <a:off x="3955548" y="1002777"/>
            <a:ext cx="4470400" cy="724943"/>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377E1058-D402-1164-EAC1-B2D5FA5CEF89}"/>
              </a:ext>
            </a:extLst>
          </p:cNvPr>
          <p:cNvSpPr/>
          <p:nvPr/>
        </p:nvSpPr>
        <p:spPr>
          <a:xfrm>
            <a:off x="3866648" y="901177"/>
            <a:ext cx="4470400" cy="724943"/>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文本框 1">
            <a:extLst>
              <a:ext uri="{FF2B5EF4-FFF2-40B4-BE49-F238E27FC236}">
                <a16:creationId xmlns:a16="http://schemas.microsoft.com/office/drawing/2014/main" id="{C1EEEC4B-7DC9-8790-A1CB-C27D8F0A3FC8}"/>
              </a:ext>
            </a:extLst>
          </p:cNvPr>
          <p:cNvSpPr txBox="1"/>
          <p:nvPr/>
        </p:nvSpPr>
        <p:spPr>
          <a:xfrm>
            <a:off x="4370387" y="925579"/>
            <a:ext cx="4144461" cy="589072"/>
          </a:xfrm>
          <a:prstGeom prst="rect">
            <a:avLst/>
          </a:prstGeom>
          <a:noFill/>
        </p:spPr>
        <p:txBody>
          <a:bodyPr wrap="square" rtlCol="0">
            <a:spAutoFit/>
          </a:bodyPr>
          <a:lstStyle/>
          <a:p>
            <a:pPr>
              <a:lnSpc>
                <a:spcPct val="150000"/>
              </a:lnSpc>
            </a:pPr>
            <a:r>
              <a:rPr kumimoji="1" lang="pt-BR" altLang="zh-CN" sz="2400" b="1" dirty="0">
                <a:solidFill>
                  <a:schemeClr val="bg2">
                    <a:lumMod val="25000"/>
                  </a:schemeClr>
                </a:solidFill>
                <a:latin typeface="+mj-lt"/>
                <a:ea typeface="华文圆体 Regular" panose="020F0502040101010101" pitchFamily="34" charset="-122"/>
                <a:cs typeface="Yuanti SC" charset="-122"/>
              </a:rPr>
              <a:t>Quadro do SESMT – Anexo I</a:t>
            </a:r>
          </a:p>
        </p:txBody>
      </p:sp>
      <p:sp>
        <p:nvSpPr>
          <p:cNvPr id="8" name="文本框 1">
            <a:extLst>
              <a:ext uri="{FF2B5EF4-FFF2-40B4-BE49-F238E27FC236}">
                <a16:creationId xmlns:a16="http://schemas.microsoft.com/office/drawing/2014/main" id="{1BD0182E-E279-7280-9C5D-2E680BAF8E46}"/>
              </a:ext>
            </a:extLst>
          </p:cNvPr>
          <p:cNvSpPr txBox="1"/>
          <p:nvPr/>
        </p:nvSpPr>
        <p:spPr>
          <a:xfrm>
            <a:off x="6524428" y="1962566"/>
            <a:ext cx="5326743" cy="3913059"/>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Cada atividade econômica terá um CNAE diferente.</a:t>
            </a:r>
          </a:p>
          <a:p>
            <a:pPr>
              <a:lnSpc>
                <a:spcPct val="150000"/>
              </a:lnSpc>
            </a:pPr>
            <a:endParaRPr kumimoji="1" lang="pt-BR" altLang="zh-CN" sz="2400" b="1" dirty="0">
              <a:solidFill>
                <a:schemeClr val="bg1"/>
              </a:solidFill>
              <a:latin typeface="+mj-lt"/>
              <a:ea typeface="华文圆体 Regular" panose="020F0502040101010101" pitchFamily="34" charset="-122"/>
              <a:cs typeface="Yuanti SC" charset="-122"/>
            </a:endParaRPr>
          </a:p>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Para cada CNAE, verifique o grau de risco (GR) usando para isso o anexo I. Caso sejam diferentes, você deve considerar o maior GR.</a:t>
            </a:r>
          </a:p>
        </p:txBody>
      </p:sp>
      <p:pic>
        <p:nvPicPr>
          <p:cNvPr id="11" name="Imagem 10" descr="Uma imagem contendo Texto&#10;&#10;Descrição gerada automaticamente">
            <a:extLst>
              <a:ext uri="{FF2B5EF4-FFF2-40B4-BE49-F238E27FC236}">
                <a16:creationId xmlns:a16="http://schemas.microsoft.com/office/drawing/2014/main" id="{F6980278-4FB9-9A42-81B7-6DAFEC68B517}"/>
              </a:ext>
            </a:extLst>
          </p:cNvPr>
          <p:cNvPicPr>
            <a:picLocks noChangeAspect="1"/>
          </p:cNvPicPr>
          <p:nvPr/>
        </p:nvPicPr>
        <p:blipFill>
          <a:blip r:embed="rId2"/>
          <a:stretch>
            <a:fillRect/>
          </a:stretch>
        </p:blipFill>
        <p:spPr>
          <a:xfrm>
            <a:off x="9916886" y="88231"/>
            <a:ext cx="1934285" cy="551218"/>
          </a:xfrm>
          <a:prstGeom prst="rect">
            <a:avLst/>
          </a:prstGeom>
        </p:spPr>
      </p:pic>
      <p:pic>
        <p:nvPicPr>
          <p:cNvPr id="38914" name="Picture 2" descr="Serviços | PREMIUM Saúde Ocupacional">
            <a:extLst>
              <a:ext uri="{FF2B5EF4-FFF2-40B4-BE49-F238E27FC236}">
                <a16:creationId xmlns:a16="http://schemas.microsoft.com/office/drawing/2014/main" id="{94FE1829-272E-5C1F-C33A-3CB09AFEC5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76" y="749708"/>
            <a:ext cx="6108292" cy="6108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63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2"/>
                                        </p:tgtEl>
                                      </p:cBhvr>
                                    </p:animEffect>
                                    <p:animScale>
                                      <p:cBhvr>
                                        <p:cTn id="19"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DA87B137-333C-3237-01EF-8D3946D19CB1}"/>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Dimensionamento do SESMT</a:t>
            </a:r>
          </a:p>
        </p:txBody>
      </p:sp>
      <p:sp>
        <p:nvSpPr>
          <p:cNvPr id="7" name="Retângulo 6">
            <a:extLst>
              <a:ext uri="{FF2B5EF4-FFF2-40B4-BE49-F238E27FC236}">
                <a16:creationId xmlns:a16="http://schemas.microsoft.com/office/drawing/2014/main" id="{49C19007-6582-FA7F-B226-AB9FAB83FE8D}"/>
              </a:ext>
            </a:extLst>
          </p:cNvPr>
          <p:cNvSpPr/>
          <p:nvPr/>
        </p:nvSpPr>
        <p:spPr>
          <a:xfrm>
            <a:off x="3955548" y="1002777"/>
            <a:ext cx="4470400" cy="724943"/>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377E1058-D402-1164-EAC1-B2D5FA5CEF89}"/>
              </a:ext>
            </a:extLst>
          </p:cNvPr>
          <p:cNvSpPr/>
          <p:nvPr/>
        </p:nvSpPr>
        <p:spPr>
          <a:xfrm>
            <a:off x="3866648" y="901177"/>
            <a:ext cx="4470400" cy="724943"/>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文本框 1">
            <a:extLst>
              <a:ext uri="{FF2B5EF4-FFF2-40B4-BE49-F238E27FC236}">
                <a16:creationId xmlns:a16="http://schemas.microsoft.com/office/drawing/2014/main" id="{C1EEEC4B-7DC9-8790-A1CB-C27D8F0A3FC8}"/>
              </a:ext>
            </a:extLst>
          </p:cNvPr>
          <p:cNvSpPr txBox="1"/>
          <p:nvPr/>
        </p:nvSpPr>
        <p:spPr>
          <a:xfrm>
            <a:off x="4370387" y="925579"/>
            <a:ext cx="4144461" cy="589072"/>
          </a:xfrm>
          <a:prstGeom prst="rect">
            <a:avLst/>
          </a:prstGeom>
          <a:noFill/>
        </p:spPr>
        <p:txBody>
          <a:bodyPr wrap="square" rtlCol="0">
            <a:spAutoFit/>
          </a:bodyPr>
          <a:lstStyle/>
          <a:p>
            <a:pPr>
              <a:lnSpc>
                <a:spcPct val="150000"/>
              </a:lnSpc>
            </a:pPr>
            <a:r>
              <a:rPr kumimoji="1" lang="pt-BR" altLang="zh-CN" sz="2400" b="1" dirty="0">
                <a:solidFill>
                  <a:schemeClr val="bg2">
                    <a:lumMod val="25000"/>
                  </a:schemeClr>
                </a:solidFill>
                <a:latin typeface="+mj-lt"/>
                <a:ea typeface="华文圆体 Regular" panose="020F0502040101010101" pitchFamily="34" charset="-122"/>
                <a:cs typeface="Yuanti SC" charset="-122"/>
              </a:rPr>
              <a:t>Quadro do SESMT – Anexo I</a:t>
            </a:r>
          </a:p>
        </p:txBody>
      </p:sp>
      <p:pic>
        <p:nvPicPr>
          <p:cNvPr id="5" name="Imagem 4" descr="NR-04 SESMT - Anexo I - CNAE e Grau de Risco">
            <a:extLst>
              <a:ext uri="{FF2B5EF4-FFF2-40B4-BE49-F238E27FC236}">
                <a16:creationId xmlns:a16="http://schemas.microsoft.com/office/drawing/2014/main" id="{2E77B61B-27F5-66DF-DC54-ACDEF4B8AA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6183" y="2110740"/>
            <a:ext cx="8059633" cy="4553050"/>
          </a:xfrm>
          <a:prstGeom prst="rect">
            <a:avLst/>
          </a:prstGeom>
          <a:noFill/>
          <a:ln>
            <a:noFill/>
          </a:ln>
          <a:effectLst>
            <a:outerShdw blurRad="63500" sx="102000" sy="102000" algn="ctr" rotWithShape="0">
              <a:prstClr val="black">
                <a:alpha val="40000"/>
              </a:prstClr>
            </a:outerShdw>
          </a:effectLst>
        </p:spPr>
      </p:pic>
      <p:pic>
        <p:nvPicPr>
          <p:cNvPr id="10" name="Imagem 9" descr="Uma imagem contendo Texto&#10;&#10;Descrição gerada automaticamente">
            <a:extLst>
              <a:ext uri="{FF2B5EF4-FFF2-40B4-BE49-F238E27FC236}">
                <a16:creationId xmlns:a16="http://schemas.microsoft.com/office/drawing/2014/main" id="{7A84CC3B-DAAF-63EC-AFC0-58569FE60DB8}"/>
              </a:ext>
            </a:extLst>
          </p:cNvPr>
          <p:cNvPicPr>
            <a:picLocks noChangeAspect="1"/>
          </p:cNvPicPr>
          <p:nvPr/>
        </p:nvPicPr>
        <p:blipFill>
          <a:blip r:embed="rId3"/>
          <a:stretch>
            <a:fillRect/>
          </a:stretch>
        </p:blipFill>
        <p:spPr>
          <a:xfrm>
            <a:off x="9916886" y="88231"/>
            <a:ext cx="1934285" cy="551218"/>
          </a:xfrm>
          <a:prstGeom prst="rect">
            <a:avLst/>
          </a:prstGeom>
        </p:spPr>
      </p:pic>
    </p:spTree>
    <p:extLst>
      <p:ext uri="{BB962C8B-B14F-4D97-AF65-F5344CB8AC3E}">
        <p14:creationId xmlns:p14="http://schemas.microsoft.com/office/powerpoint/2010/main" val="24647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E2BEC718-702E-EA61-C50D-CCB263508074}"/>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17" name="Shape 481">
            <a:extLst>
              <a:ext uri="{FF2B5EF4-FFF2-40B4-BE49-F238E27FC236}">
                <a16:creationId xmlns:a16="http://schemas.microsoft.com/office/drawing/2014/main" id="{F2F9EB7B-07FD-7E5F-6645-D088212B2EAD}"/>
              </a:ext>
            </a:extLst>
          </p:cNvPr>
          <p:cNvSpPr/>
          <p:nvPr/>
        </p:nvSpPr>
        <p:spPr>
          <a:xfrm rot="592588">
            <a:off x="2506171" y="1392169"/>
            <a:ext cx="8183994" cy="51173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400" y="12000"/>
                  <a:pt x="8475" y="5700"/>
                  <a:pt x="18225" y="2700"/>
                </a:cubicBezTo>
                <a:lnTo>
                  <a:pt x="18035" y="0"/>
                </a:lnTo>
                <a:lnTo>
                  <a:pt x="21600" y="4320"/>
                </a:lnTo>
                <a:lnTo>
                  <a:pt x="18795" y="10800"/>
                </a:lnTo>
                <a:lnTo>
                  <a:pt x="18605" y="8100"/>
                </a:lnTo>
                <a:cubicBezTo>
                  <a:pt x="9802" y="9300"/>
                  <a:pt x="3600" y="13800"/>
                  <a:pt x="0" y="21600"/>
                </a:cubicBezTo>
                <a:close/>
              </a:path>
            </a:pathLst>
          </a:custGeom>
          <a:solidFill>
            <a:schemeClr val="tx1">
              <a:lumMod val="75000"/>
              <a:lumOff val="25000"/>
            </a:schemeClr>
          </a:solidFill>
          <a:ln w="12700">
            <a:round/>
          </a:ln>
        </p:spPr>
        <p:txBody>
          <a:bodyPr lIns="0" tIns="0" rIns="0" bIns="0"/>
          <a:lstStyle/>
          <a:p>
            <a:pPr defTabSz="228600">
              <a:defRPr sz="1200">
                <a:latin typeface="Helvetica"/>
                <a:ea typeface="Helvetica"/>
                <a:cs typeface="Helvetica"/>
                <a:sym typeface="Helvetica"/>
              </a:defRPr>
            </a:pPr>
            <a:endParaRPr sz="600"/>
          </a:p>
        </p:txBody>
      </p:sp>
      <p:sp>
        <p:nvSpPr>
          <p:cNvPr id="2" name="文本框 1"/>
          <p:cNvSpPr txBox="1"/>
          <p:nvPr/>
        </p:nvSpPr>
        <p:spPr>
          <a:xfrm>
            <a:off x="4192587" y="156110"/>
            <a:ext cx="3967565" cy="461665"/>
          </a:xfrm>
          <a:prstGeom prst="rect">
            <a:avLst/>
          </a:prstGeom>
          <a:noFill/>
        </p:spPr>
        <p:txBody>
          <a:bodyPr wrap="square" rtlCol="0">
            <a:spAutoFit/>
          </a:bodyPr>
          <a:lstStyle/>
          <a:p>
            <a:pPr algn="ctr"/>
            <a:r>
              <a:rPr kumimoji="1" lang="en-US" altLang="zh-CN" sz="2400" b="1" spc="50" dirty="0">
                <a:ln w="9525" cmpd="sng">
                  <a:solidFill>
                    <a:schemeClr val="accent1"/>
                  </a:solidFill>
                  <a:prstDash val="solid"/>
                </a:ln>
                <a:solidFill>
                  <a:srgbClr val="70AD47">
                    <a:tint val="1000"/>
                  </a:srgbClr>
                </a:solidFill>
                <a:effectLst>
                  <a:glow rad="38100">
                    <a:schemeClr val="accent1">
                      <a:alpha val="40000"/>
                    </a:schemeClr>
                  </a:glow>
                </a:effectLst>
                <a:ea typeface="华文圆体 Regular" panose="020F0502040101010101" pitchFamily="34" charset="-122"/>
                <a:cs typeface="Yuanti SC" charset="-122"/>
              </a:rPr>
              <a:t>Introdução</a:t>
            </a:r>
            <a:endParaRPr kumimoji="1" lang="zh-CN" altLang="en-US" sz="2400" b="1" spc="50" dirty="0">
              <a:ln w="9525" cmpd="sng">
                <a:solidFill>
                  <a:schemeClr val="accent1"/>
                </a:solidFill>
                <a:prstDash val="solid"/>
              </a:ln>
              <a:solidFill>
                <a:srgbClr val="70AD47">
                  <a:tint val="1000"/>
                </a:srgbClr>
              </a:solidFill>
              <a:effectLst>
                <a:glow rad="38100">
                  <a:schemeClr val="accent1">
                    <a:alpha val="40000"/>
                  </a:schemeClr>
                </a:glow>
              </a:effectLst>
              <a:ea typeface="华文圆体 Regular" panose="020F0502040101010101" pitchFamily="34" charset="-122"/>
              <a:cs typeface="Yuanti SC" charset="-122"/>
            </a:endParaRPr>
          </a:p>
        </p:txBody>
      </p:sp>
      <p:sp>
        <p:nvSpPr>
          <p:cNvPr id="5" name="Shape 482">
            <a:extLst>
              <a:ext uri="{FF2B5EF4-FFF2-40B4-BE49-F238E27FC236}">
                <a16:creationId xmlns:a16="http://schemas.microsoft.com/office/drawing/2014/main" id="{EAA7F15D-E3F2-F84E-F1DC-643BB3DBAAB6}"/>
              </a:ext>
            </a:extLst>
          </p:cNvPr>
          <p:cNvSpPr/>
          <p:nvPr/>
        </p:nvSpPr>
        <p:spPr>
          <a:xfrm rot="592588">
            <a:off x="2856580" y="4269590"/>
            <a:ext cx="836900" cy="836750"/>
          </a:xfrm>
          <a:custGeom>
            <a:avLst/>
            <a:gdLst/>
            <a:ahLst/>
            <a:cxnLst>
              <a:cxn ang="0">
                <a:pos x="wd2" y="hd2"/>
              </a:cxn>
              <a:cxn ang="5400000">
                <a:pos x="wd2" y="hd2"/>
              </a:cxn>
              <a:cxn ang="10800000">
                <a:pos x="wd2" y="hd2"/>
              </a:cxn>
              <a:cxn ang="16200000">
                <a:pos x="wd2" y="hd2"/>
              </a:cxn>
            </a:cxnLst>
            <a:rect l="0" t="0" r="r" b="b"/>
            <a:pathLst>
              <a:path w="19679" h="19679" extrusionOk="0">
                <a:moveTo>
                  <a:pt x="16797" y="2882"/>
                </a:moveTo>
                <a:cubicBezTo>
                  <a:pt x="20639" y="6724"/>
                  <a:pt x="20639" y="12954"/>
                  <a:pt x="16797" y="16796"/>
                </a:cubicBezTo>
                <a:cubicBezTo>
                  <a:pt x="12954" y="20639"/>
                  <a:pt x="6724" y="20639"/>
                  <a:pt x="2882" y="16796"/>
                </a:cubicBezTo>
                <a:cubicBezTo>
                  <a:pt x="-961" y="12954"/>
                  <a:pt x="-961" y="6724"/>
                  <a:pt x="2882" y="2882"/>
                </a:cubicBezTo>
                <a:cubicBezTo>
                  <a:pt x="6724" y="-961"/>
                  <a:pt x="12954" y="-961"/>
                  <a:pt x="16797" y="2882"/>
                </a:cubicBezTo>
              </a:path>
            </a:pathLst>
          </a:custGeom>
          <a:solidFill>
            <a:srgbClr val="4BC9D0"/>
          </a:solidFill>
          <a:ln w="25400">
            <a:solidFill>
              <a:srgbClr val="000000">
                <a:alpha val="0"/>
              </a:srgbClr>
            </a:solidFill>
            <a:miter lim="400000"/>
          </a:ln>
        </p:spPr>
        <p:txBody>
          <a:bodyPr lIns="0" tIns="0" rIns="0" bIns="0" anchor="ctr"/>
          <a:lstStyle/>
          <a:p>
            <a:pPr defTabSz="292100">
              <a:defRPr sz="4000">
                <a:solidFill>
                  <a:srgbClr val="FFFFFF"/>
                </a:solidFill>
                <a:effectLst>
                  <a:outerShdw blurRad="38100" dist="12700" dir="5400000" rotWithShape="0">
                    <a:srgbClr val="000000">
                      <a:alpha val="50000"/>
                    </a:srgbClr>
                  </a:outerShdw>
                </a:effectLst>
              </a:defRPr>
            </a:pPr>
            <a:endParaRPr sz="2000" dirty="0"/>
          </a:p>
        </p:txBody>
      </p:sp>
      <p:sp>
        <p:nvSpPr>
          <p:cNvPr id="6" name="Shape 483">
            <a:extLst>
              <a:ext uri="{FF2B5EF4-FFF2-40B4-BE49-F238E27FC236}">
                <a16:creationId xmlns:a16="http://schemas.microsoft.com/office/drawing/2014/main" id="{E71DB5A5-DC32-88C1-3F29-D632E90D7DF8}"/>
              </a:ext>
            </a:extLst>
          </p:cNvPr>
          <p:cNvSpPr/>
          <p:nvPr/>
        </p:nvSpPr>
        <p:spPr>
          <a:xfrm rot="592588">
            <a:off x="4620225" y="2814079"/>
            <a:ext cx="1612133" cy="16206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4BC9D0"/>
          </a:solidFill>
          <a:ln w="25400">
            <a:solidFill>
              <a:srgbClr val="000000">
                <a:alpha val="0"/>
              </a:srgbClr>
            </a:solidFill>
            <a:miter lim="400000"/>
          </a:ln>
        </p:spPr>
        <p:txBody>
          <a:bodyPr lIns="0" tIns="0" rIns="0" bIns="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7" name="Shape 484">
            <a:extLst>
              <a:ext uri="{FF2B5EF4-FFF2-40B4-BE49-F238E27FC236}">
                <a16:creationId xmlns:a16="http://schemas.microsoft.com/office/drawing/2014/main" id="{969F0591-0FF5-EEC6-13A3-844EF4671535}"/>
              </a:ext>
            </a:extLst>
          </p:cNvPr>
          <p:cNvSpPr/>
          <p:nvPr/>
        </p:nvSpPr>
        <p:spPr>
          <a:xfrm rot="592588">
            <a:off x="7216545" y="2197169"/>
            <a:ext cx="1929274" cy="19377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4BC9D0"/>
          </a:solidFill>
          <a:ln w="25400">
            <a:solidFill>
              <a:srgbClr val="000000">
                <a:alpha val="0"/>
              </a:srgbClr>
            </a:solidFill>
            <a:miter lim="400000"/>
          </a:ln>
        </p:spPr>
        <p:txBody>
          <a:bodyPr lIns="0" tIns="0" rIns="0" bIns="0" anchor="ctr"/>
          <a:lstStyle/>
          <a:p>
            <a:pPr defTabSz="292100">
              <a:defRPr sz="4000">
                <a:solidFill>
                  <a:srgbClr val="FFFFFF"/>
                </a:solidFill>
                <a:effectLst>
                  <a:outerShdw blurRad="38100" dist="12700" dir="5400000" rotWithShape="0">
                    <a:srgbClr val="000000">
                      <a:alpha val="50000"/>
                    </a:srgbClr>
                  </a:outerShdw>
                </a:effectLst>
              </a:defRPr>
            </a:pPr>
            <a:endParaRPr sz="2000"/>
          </a:p>
        </p:txBody>
      </p:sp>
      <p:sp>
        <p:nvSpPr>
          <p:cNvPr id="8" name="Shape 485">
            <a:extLst>
              <a:ext uri="{FF2B5EF4-FFF2-40B4-BE49-F238E27FC236}">
                <a16:creationId xmlns:a16="http://schemas.microsoft.com/office/drawing/2014/main" id="{84A355CD-2D51-1DC5-B212-746FF10BA224}"/>
              </a:ext>
            </a:extLst>
          </p:cNvPr>
          <p:cNvSpPr/>
          <p:nvPr/>
        </p:nvSpPr>
        <p:spPr>
          <a:xfrm>
            <a:off x="3162097" y="4454656"/>
            <a:ext cx="207095" cy="458009"/>
          </a:xfrm>
          <a:prstGeom prst="rect">
            <a:avLst/>
          </a:prstGeom>
          <a:ln w="12700">
            <a:miter lim="400000"/>
          </a:ln>
          <a:extLst>
            <a:ext uri="{C572A759-6A51-4108-AA02-DFA0A04FC94B}">
              <ma14:wrappingTextBoxFlag xmlns:ma14="http://schemas.microsoft.com/office/mac/drawingml/2011/main" xmlns:p14="http://schemas.microsoft.com/office/powerpoint/2010/main" xmlns="" val="1"/>
            </a:ext>
          </a:extLst>
        </p:spPr>
        <p:txBody>
          <a:bodyPr lIns="25400" tIns="25400" rIns="25400" bIns="25400" anchor="ctr"/>
          <a:lstStyle>
            <a:lvl1pPr>
              <a:defRPr sz="3600" spc="-107">
                <a:solidFill>
                  <a:srgbClr val="FFFFFF"/>
                </a:solidFill>
                <a:latin typeface="Montserrat-Bold"/>
                <a:ea typeface="Montserrat-Bold"/>
                <a:cs typeface="Montserrat-Bold"/>
                <a:sym typeface="Montserrat-Bold"/>
              </a:defRPr>
            </a:lvl1pPr>
          </a:lstStyle>
          <a:p>
            <a:pPr lvl="0">
              <a:defRPr sz="1800" spc="0">
                <a:solidFill>
                  <a:srgbClr val="000000"/>
                </a:solidFill>
              </a:defRPr>
            </a:pPr>
            <a:r>
              <a:rPr sz="2400" b="1" spc="-54" dirty="0"/>
              <a:t>1</a:t>
            </a:r>
          </a:p>
        </p:txBody>
      </p:sp>
      <p:sp>
        <p:nvSpPr>
          <p:cNvPr id="9" name="Shape 486">
            <a:extLst>
              <a:ext uri="{FF2B5EF4-FFF2-40B4-BE49-F238E27FC236}">
                <a16:creationId xmlns:a16="http://schemas.microsoft.com/office/drawing/2014/main" id="{650CF1E8-42AA-4318-35DE-9ABADE170974}"/>
              </a:ext>
            </a:extLst>
          </p:cNvPr>
          <p:cNvSpPr/>
          <p:nvPr/>
        </p:nvSpPr>
        <p:spPr>
          <a:xfrm>
            <a:off x="5285138" y="3393309"/>
            <a:ext cx="271157" cy="458009"/>
          </a:xfrm>
          <a:prstGeom prst="rect">
            <a:avLst/>
          </a:prstGeom>
          <a:ln w="12700">
            <a:miter lim="400000"/>
          </a:ln>
          <a:extLst>
            <a:ext uri="{C572A759-6A51-4108-AA02-DFA0A04FC94B}">
              <ma14:wrappingTextBoxFlag xmlns:ma14="http://schemas.microsoft.com/office/mac/drawingml/2011/main" xmlns:p14="http://schemas.microsoft.com/office/powerpoint/2010/main" xmlns="" val="1"/>
            </a:ext>
          </a:extLst>
        </p:spPr>
        <p:txBody>
          <a:bodyPr lIns="25400" tIns="25400" rIns="25400" bIns="25400" anchor="ctr"/>
          <a:lstStyle>
            <a:lvl1pPr>
              <a:defRPr sz="3600" spc="-107">
                <a:solidFill>
                  <a:srgbClr val="FFFFFF"/>
                </a:solidFill>
                <a:latin typeface="Montserrat-Bold"/>
                <a:ea typeface="Montserrat-Bold"/>
                <a:cs typeface="Montserrat-Bold"/>
                <a:sym typeface="Montserrat-Bold"/>
              </a:defRPr>
            </a:lvl1pPr>
          </a:lstStyle>
          <a:p>
            <a:pPr lvl="0">
              <a:defRPr sz="1800" spc="0">
                <a:solidFill>
                  <a:srgbClr val="000000"/>
                </a:solidFill>
              </a:defRPr>
            </a:pPr>
            <a:r>
              <a:rPr sz="2400" b="1" spc="-54" dirty="0"/>
              <a:t>2</a:t>
            </a:r>
          </a:p>
        </p:txBody>
      </p:sp>
      <p:sp>
        <p:nvSpPr>
          <p:cNvPr id="10" name="Shape 487">
            <a:extLst>
              <a:ext uri="{FF2B5EF4-FFF2-40B4-BE49-F238E27FC236}">
                <a16:creationId xmlns:a16="http://schemas.microsoft.com/office/drawing/2014/main" id="{4CF77491-6F91-45BB-4FA7-C8314829532D}"/>
              </a:ext>
            </a:extLst>
          </p:cNvPr>
          <p:cNvSpPr/>
          <p:nvPr/>
        </p:nvSpPr>
        <p:spPr>
          <a:xfrm>
            <a:off x="8038151" y="2935302"/>
            <a:ext cx="266714" cy="458008"/>
          </a:xfrm>
          <a:prstGeom prst="rect">
            <a:avLst/>
          </a:prstGeom>
          <a:ln w="12700">
            <a:miter lim="400000"/>
          </a:ln>
          <a:extLst>
            <a:ext uri="{C572A759-6A51-4108-AA02-DFA0A04FC94B}">
              <ma14:wrappingTextBoxFlag xmlns:ma14="http://schemas.microsoft.com/office/mac/drawingml/2011/main" xmlns:p14="http://schemas.microsoft.com/office/powerpoint/2010/main" xmlns="" val="1"/>
            </a:ext>
          </a:extLst>
        </p:spPr>
        <p:txBody>
          <a:bodyPr lIns="25400" tIns="25400" rIns="25400" bIns="25400" anchor="ctr"/>
          <a:lstStyle>
            <a:lvl1pPr>
              <a:defRPr sz="3600" spc="-107">
                <a:solidFill>
                  <a:srgbClr val="FFFFFF"/>
                </a:solidFill>
                <a:latin typeface="Montserrat-Bold"/>
                <a:ea typeface="Montserrat-Bold"/>
                <a:cs typeface="Montserrat-Bold"/>
                <a:sym typeface="Montserrat-Bold"/>
              </a:defRPr>
            </a:lvl1pPr>
          </a:lstStyle>
          <a:p>
            <a:pPr lvl="0">
              <a:defRPr sz="1800" spc="0">
                <a:solidFill>
                  <a:srgbClr val="000000"/>
                </a:solidFill>
              </a:defRPr>
            </a:pPr>
            <a:r>
              <a:rPr sz="2400" b="1" spc="-54"/>
              <a:t>3</a:t>
            </a:r>
          </a:p>
        </p:txBody>
      </p:sp>
      <p:sp>
        <p:nvSpPr>
          <p:cNvPr id="12" name="Shape 495">
            <a:extLst>
              <a:ext uri="{FF2B5EF4-FFF2-40B4-BE49-F238E27FC236}">
                <a16:creationId xmlns:a16="http://schemas.microsoft.com/office/drawing/2014/main" id="{D15A7797-0E9C-AB81-7454-72622036D0B3}"/>
              </a:ext>
            </a:extLst>
          </p:cNvPr>
          <p:cNvSpPr/>
          <p:nvPr/>
        </p:nvSpPr>
        <p:spPr>
          <a:xfrm>
            <a:off x="3281380" y="5269312"/>
            <a:ext cx="0" cy="359916"/>
          </a:xfrm>
          <a:prstGeom prst="line">
            <a:avLst/>
          </a:prstGeom>
          <a:ln w="25400">
            <a:solidFill>
              <a:srgbClr val="D6D6D6"/>
            </a:solidFill>
            <a:miter lim="400000"/>
            <a:headEnd type="oval"/>
            <a:tailEnd type="oval"/>
          </a:ln>
        </p:spPr>
        <p:txBody>
          <a:bodyPr lIns="0" tIns="0" rIns="0" bIns="0" anchor="ctr"/>
          <a:lstStyle/>
          <a:p>
            <a:pPr defTabSz="228600">
              <a:defRPr sz="1200">
                <a:latin typeface="Helvetica"/>
                <a:ea typeface="Helvetica"/>
                <a:cs typeface="Helvetica"/>
                <a:sym typeface="Helvetica"/>
              </a:defRPr>
            </a:pPr>
            <a:endParaRPr sz="600"/>
          </a:p>
        </p:txBody>
      </p:sp>
      <p:sp>
        <p:nvSpPr>
          <p:cNvPr id="13" name="Shape 496">
            <a:extLst>
              <a:ext uri="{FF2B5EF4-FFF2-40B4-BE49-F238E27FC236}">
                <a16:creationId xmlns:a16="http://schemas.microsoft.com/office/drawing/2014/main" id="{E8CA1FF8-FA47-4511-7965-158FB11316EE}"/>
              </a:ext>
            </a:extLst>
          </p:cNvPr>
          <p:cNvSpPr/>
          <p:nvPr/>
        </p:nvSpPr>
        <p:spPr>
          <a:xfrm>
            <a:off x="8197850" y="4284533"/>
            <a:ext cx="0" cy="563002"/>
          </a:xfrm>
          <a:prstGeom prst="line">
            <a:avLst/>
          </a:prstGeom>
          <a:ln w="25400">
            <a:solidFill>
              <a:srgbClr val="D6D6D6"/>
            </a:solidFill>
            <a:miter lim="400000"/>
            <a:headEnd type="oval"/>
            <a:tailEnd type="oval"/>
          </a:ln>
        </p:spPr>
        <p:txBody>
          <a:bodyPr lIns="0" tIns="0" rIns="0" bIns="0" anchor="ctr"/>
          <a:lstStyle/>
          <a:p>
            <a:pPr defTabSz="228600">
              <a:defRPr sz="1200">
                <a:latin typeface="Helvetica"/>
                <a:ea typeface="Helvetica"/>
                <a:cs typeface="Helvetica"/>
                <a:sym typeface="Helvetica"/>
              </a:defRPr>
            </a:pPr>
            <a:endParaRPr sz="600"/>
          </a:p>
        </p:txBody>
      </p:sp>
      <p:sp>
        <p:nvSpPr>
          <p:cNvPr id="18" name="文本框 1">
            <a:extLst>
              <a:ext uri="{FF2B5EF4-FFF2-40B4-BE49-F238E27FC236}">
                <a16:creationId xmlns:a16="http://schemas.microsoft.com/office/drawing/2014/main" id="{DCF736C0-268B-D14D-023A-FE852F62FFDE}"/>
              </a:ext>
            </a:extLst>
          </p:cNvPr>
          <p:cNvSpPr txBox="1"/>
          <p:nvPr/>
        </p:nvSpPr>
        <p:spPr>
          <a:xfrm>
            <a:off x="1971653" y="5782146"/>
            <a:ext cx="3054752" cy="589072"/>
          </a:xfrm>
          <a:prstGeom prst="rect">
            <a:avLst/>
          </a:prstGeom>
          <a:noFill/>
        </p:spPr>
        <p:txBody>
          <a:bodyPr wrap="square" rtlCol="0">
            <a:spAutoFit/>
          </a:bodyPr>
          <a:lstStyle/>
          <a:p>
            <a:pPr>
              <a:lnSpc>
                <a:spcPct val="150000"/>
              </a:lnSpc>
            </a:pPr>
            <a:r>
              <a:rPr kumimoji="1" lang="pt-BR" altLang="zh-CN"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mj-lt"/>
                <a:ea typeface="华文圆体 Regular" panose="020F0502040101010101" pitchFamily="34" charset="-122"/>
                <a:cs typeface="Yuanti SC" charset="-122"/>
              </a:rPr>
              <a:t>prevenir acidentes,</a:t>
            </a:r>
            <a:endParaRPr kumimoji="1" lang="zh-CN" alt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mj-lt"/>
              <a:ea typeface="华文圆体 Regular" panose="020F0502040101010101" pitchFamily="34" charset="-122"/>
              <a:cs typeface="Yuanti SC" charset="-122"/>
            </a:endParaRPr>
          </a:p>
        </p:txBody>
      </p:sp>
      <p:sp>
        <p:nvSpPr>
          <p:cNvPr id="19" name="Shape 495">
            <a:extLst>
              <a:ext uri="{FF2B5EF4-FFF2-40B4-BE49-F238E27FC236}">
                <a16:creationId xmlns:a16="http://schemas.microsoft.com/office/drawing/2014/main" id="{5C9B3960-EBEA-6070-FD97-705FBB274855}"/>
              </a:ext>
            </a:extLst>
          </p:cNvPr>
          <p:cNvSpPr/>
          <p:nvPr/>
        </p:nvSpPr>
        <p:spPr>
          <a:xfrm>
            <a:off x="5373006" y="2327912"/>
            <a:ext cx="0" cy="359916"/>
          </a:xfrm>
          <a:prstGeom prst="line">
            <a:avLst/>
          </a:prstGeom>
          <a:ln w="25400">
            <a:solidFill>
              <a:srgbClr val="D6D6D6"/>
            </a:solidFill>
            <a:miter lim="400000"/>
            <a:headEnd type="oval"/>
            <a:tailEnd type="oval"/>
          </a:ln>
        </p:spPr>
        <p:txBody>
          <a:bodyPr lIns="0" tIns="0" rIns="0" bIns="0" anchor="ctr"/>
          <a:lstStyle/>
          <a:p>
            <a:pPr defTabSz="228600">
              <a:defRPr sz="1200">
                <a:latin typeface="Helvetica"/>
                <a:ea typeface="Helvetica"/>
                <a:cs typeface="Helvetica"/>
                <a:sym typeface="Helvetica"/>
              </a:defRPr>
            </a:pPr>
            <a:endParaRPr sz="600"/>
          </a:p>
        </p:txBody>
      </p:sp>
      <p:sp>
        <p:nvSpPr>
          <p:cNvPr id="20" name="文本框 1">
            <a:extLst>
              <a:ext uri="{FF2B5EF4-FFF2-40B4-BE49-F238E27FC236}">
                <a16:creationId xmlns:a16="http://schemas.microsoft.com/office/drawing/2014/main" id="{F3397238-70A4-2777-5837-A162E5CAFD59}"/>
              </a:ext>
            </a:extLst>
          </p:cNvPr>
          <p:cNvSpPr txBox="1"/>
          <p:nvPr/>
        </p:nvSpPr>
        <p:spPr>
          <a:xfrm>
            <a:off x="3893340" y="1499105"/>
            <a:ext cx="3054752" cy="589072"/>
          </a:xfrm>
          <a:prstGeom prst="rect">
            <a:avLst/>
          </a:prstGeom>
          <a:noFill/>
        </p:spPr>
        <p:txBody>
          <a:bodyPr wrap="square" rtlCol="0">
            <a:spAutoFit/>
          </a:bodyPr>
          <a:lstStyle/>
          <a:p>
            <a:pPr>
              <a:lnSpc>
                <a:spcPct val="150000"/>
              </a:lnSpc>
            </a:pPr>
            <a:r>
              <a:rPr kumimoji="1" lang="pt-BR" altLang="zh-CN"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mj-lt"/>
                <a:ea typeface="华文圆体 Regular" panose="020F0502040101010101" pitchFamily="34" charset="-122"/>
                <a:cs typeface="Yuanti SC" charset="-122"/>
              </a:rPr>
              <a:t>doenças ocupacionais,</a:t>
            </a:r>
            <a:endParaRPr kumimoji="1" lang="zh-CN" alt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mj-lt"/>
              <a:ea typeface="华文圆体 Regular" panose="020F0502040101010101" pitchFamily="34" charset="-122"/>
              <a:cs typeface="Yuanti SC" charset="-122"/>
            </a:endParaRPr>
          </a:p>
        </p:txBody>
      </p:sp>
      <p:sp>
        <p:nvSpPr>
          <p:cNvPr id="21" name="文本框 1">
            <a:extLst>
              <a:ext uri="{FF2B5EF4-FFF2-40B4-BE49-F238E27FC236}">
                <a16:creationId xmlns:a16="http://schemas.microsoft.com/office/drawing/2014/main" id="{D2E7BB7A-9A4A-481A-DCE1-825E06DE720B}"/>
              </a:ext>
            </a:extLst>
          </p:cNvPr>
          <p:cNvSpPr txBox="1"/>
          <p:nvPr/>
        </p:nvSpPr>
        <p:spPr>
          <a:xfrm>
            <a:off x="6948166" y="5014790"/>
            <a:ext cx="3806917" cy="1143070"/>
          </a:xfrm>
          <a:prstGeom prst="rect">
            <a:avLst/>
          </a:prstGeom>
          <a:noFill/>
        </p:spPr>
        <p:txBody>
          <a:bodyPr wrap="square" rtlCol="0">
            <a:spAutoFit/>
          </a:bodyPr>
          <a:lstStyle/>
          <a:p>
            <a:pPr>
              <a:lnSpc>
                <a:spcPct val="150000"/>
              </a:lnSpc>
            </a:pPr>
            <a:r>
              <a:rPr kumimoji="1" lang="pt-BR" altLang="zh-CN"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mj-lt"/>
                <a:ea typeface="华文圆体 Regular" panose="020F0502040101010101" pitchFamily="34" charset="-122"/>
                <a:cs typeface="Yuanti SC" charset="-122"/>
              </a:rPr>
              <a:t>e promover a qualidade de vida dos colaboradores.</a:t>
            </a:r>
            <a:endParaRPr kumimoji="1" lang="zh-CN" altLang="en-US" sz="2400" b="1" spc="50" dirty="0">
              <a:ln w="9525" cmpd="sng">
                <a:solidFill>
                  <a:schemeClr val="accent1"/>
                </a:solidFill>
                <a:prstDash val="solid"/>
              </a:ln>
              <a:solidFill>
                <a:srgbClr val="70AD47">
                  <a:tint val="1000"/>
                </a:srgbClr>
              </a:solidFill>
              <a:effectLst>
                <a:glow rad="38100">
                  <a:schemeClr val="accent1">
                    <a:alpha val="40000"/>
                  </a:schemeClr>
                </a:glow>
              </a:effectLst>
              <a:latin typeface="+mj-lt"/>
              <a:ea typeface="华文圆体 Regular" panose="020F0502040101010101" pitchFamily="34" charset="-122"/>
              <a:cs typeface="Yuanti SC" charset="-122"/>
            </a:endParaRPr>
          </a:p>
        </p:txBody>
      </p:sp>
      <p:pic>
        <p:nvPicPr>
          <p:cNvPr id="23" name="Gráfico 22" descr="Funcionário de escritório com preenchimento sólido">
            <a:extLst>
              <a:ext uri="{FF2B5EF4-FFF2-40B4-BE49-F238E27FC236}">
                <a16:creationId xmlns:a16="http://schemas.microsoft.com/office/drawing/2014/main" id="{CFADAF60-50A2-728F-33A9-EBE300494E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8417" y="5449270"/>
            <a:ext cx="492891" cy="492891"/>
          </a:xfrm>
          <a:prstGeom prst="rect">
            <a:avLst/>
          </a:prstGeom>
        </p:spPr>
      </p:pic>
      <p:pic>
        <p:nvPicPr>
          <p:cNvPr id="25" name="Gráfico 24" descr="Médico com preenchimento sólido">
            <a:extLst>
              <a:ext uri="{FF2B5EF4-FFF2-40B4-BE49-F238E27FC236}">
                <a16:creationId xmlns:a16="http://schemas.microsoft.com/office/drawing/2014/main" id="{D505107D-C482-35D5-2CDB-64B3B8B09D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29125" y="1572660"/>
            <a:ext cx="564215" cy="564215"/>
          </a:xfrm>
          <a:prstGeom prst="rect">
            <a:avLst/>
          </a:prstGeom>
        </p:spPr>
      </p:pic>
      <p:pic>
        <p:nvPicPr>
          <p:cNvPr id="27" name="Gráfico 26" descr="Médico com preenchimento sólido">
            <a:extLst>
              <a:ext uri="{FF2B5EF4-FFF2-40B4-BE49-F238E27FC236}">
                <a16:creationId xmlns:a16="http://schemas.microsoft.com/office/drawing/2014/main" id="{D29F8E06-351F-BA91-4AC7-1EC24360B4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01482" y="5975198"/>
            <a:ext cx="426274" cy="426274"/>
          </a:xfrm>
          <a:prstGeom prst="rect">
            <a:avLst/>
          </a:prstGeom>
        </p:spPr>
      </p:pic>
      <p:pic>
        <p:nvPicPr>
          <p:cNvPr id="14" name="Imagem 13" descr="Uma imagem contendo Texto&#10;&#10;Descrição gerada automaticamente">
            <a:extLst>
              <a:ext uri="{FF2B5EF4-FFF2-40B4-BE49-F238E27FC236}">
                <a16:creationId xmlns:a16="http://schemas.microsoft.com/office/drawing/2014/main" id="{F4DEDC64-8CAE-5EDB-2729-94F0C74B6C69}"/>
              </a:ext>
            </a:extLst>
          </p:cNvPr>
          <p:cNvPicPr>
            <a:picLocks noChangeAspect="1"/>
          </p:cNvPicPr>
          <p:nvPr/>
        </p:nvPicPr>
        <p:blipFill>
          <a:blip r:embed="rId8"/>
          <a:stretch>
            <a:fillRect/>
          </a:stretch>
        </p:blipFill>
        <p:spPr>
          <a:xfrm>
            <a:off x="9883605" y="60021"/>
            <a:ext cx="1957221" cy="557754"/>
          </a:xfrm>
          <a:prstGeom prst="rect">
            <a:avLst/>
          </a:prstGeom>
        </p:spPr>
      </p:pic>
    </p:spTree>
    <p:extLst>
      <p:ext uri="{BB962C8B-B14F-4D97-AF65-F5344CB8AC3E}">
        <p14:creationId xmlns:p14="http://schemas.microsoft.com/office/powerpoint/2010/main" val="202315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1+#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1+#ppt_w/2"/>
                                          </p:val>
                                        </p:tav>
                                        <p:tav tm="100000">
                                          <p:val>
                                            <p:strVal val="#ppt_x"/>
                                          </p:val>
                                        </p:tav>
                                      </p:tavLst>
                                    </p:anim>
                                    <p:anim calcmode="lin" valueType="num">
                                      <p:cBhvr additive="base">
                                        <p:cTn id="56" dur="500" fill="hold"/>
                                        <p:tgtEl>
                                          <p:spTgt spid="10"/>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1+#ppt_w/2"/>
                                          </p:val>
                                        </p:tav>
                                        <p:tav tm="100000">
                                          <p:val>
                                            <p:strVal val="#ppt_x"/>
                                          </p:val>
                                        </p:tav>
                                      </p:tavLst>
                                    </p:anim>
                                    <p:anim calcmode="lin" valueType="num">
                                      <p:cBhvr additive="base">
                                        <p:cTn id="60" dur="500" fill="hold"/>
                                        <p:tgtEl>
                                          <p:spTgt spid="13"/>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1+#ppt_w/2"/>
                                          </p:val>
                                        </p:tav>
                                        <p:tav tm="100000">
                                          <p:val>
                                            <p:strVal val="#ppt_x"/>
                                          </p:val>
                                        </p:tav>
                                      </p:tavLst>
                                    </p:anim>
                                    <p:anim calcmode="lin" valueType="num">
                                      <p:cBhvr additive="base">
                                        <p:cTn id="64" dur="500" fill="hold"/>
                                        <p:tgtEl>
                                          <p:spTgt spid="21"/>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1+#ppt_w/2"/>
                                          </p:val>
                                        </p:tav>
                                        <p:tav tm="100000">
                                          <p:val>
                                            <p:strVal val="#ppt_x"/>
                                          </p:val>
                                        </p:tav>
                                      </p:tavLst>
                                    </p:anim>
                                    <p:anim calcmode="lin" valueType="num">
                                      <p:cBhvr additive="base">
                                        <p:cTn id="6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6" presetClass="emph" presetSubtype="0" fill="hold" grpId="0" nodeType="clickEffect">
                                  <p:stCondLst>
                                    <p:cond delay="0"/>
                                  </p:stCondLst>
                                  <p:childTnLst>
                                    <p:animEffect transition="out" filter="fade">
                                      <p:cBhvr>
                                        <p:cTn id="72" dur="500" tmFilter="0, 0; .2, .5; .8, .5; 1, 0"/>
                                        <p:tgtEl>
                                          <p:spTgt spid="3"/>
                                        </p:tgtEl>
                                      </p:cBhvr>
                                    </p:animEffect>
                                    <p:animScale>
                                      <p:cBhvr>
                                        <p:cTn id="73"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2" grpId="0" animBg="1"/>
      <p:bldP spid="13" grpId="0" animBg="1"/>
      <p:bldP spid="18" grpId="0"/>
      <p:bldP spid="19" grpId="0" animBg="1"/>
      <p:bldP spid="20" grpId="0"/>
      <p:bldP spid="2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kumimoji="1" lang="en-US" altLang="zh-CN" sz="2400" b="1" dirty="0">
                <a:solidFill>
                  <a:schemeClr val="bg2">
                    <a:lumMod val="25000"/>
                  </a:schemeClr>
                </a:solidFill>
                <a:ea typeface="华文圆体 Regular" panose="020F0502040101010101" pitchFamily="34" charset="-122"/>
                <a:cs typeface="Yuanti SC" charset="-122"/>
              </a:rPr>
              <a:t>Dimensionamento do SESMT</a:t>
            </a:r>
          </a:p>
        </p:txBody>
      </p:sp>
      <p:sp>
        <p:nvSpPr>
          <p:cNvPr id="7" name="Retângulo 6">
            <a:extLst>
              <a:ext uri="{FF2B5EF4-FFF2-40B4-BE49-F238E27FC236}">
                <a16:creationId xmlns:a16="http://schemas.microsoft.com/office/drawing/2014/main" id="{49C19007-6582-FA7F-B226-AB9FAB83FE8D}"/>
              </a:ext>
            </a:extLst>
          </p:cNvPr>
          <p:cNvSpPr/>
          <p:nvPr/>
        </p:nvSpPr>
        <p:spPr>
          <a:xfrm>
            <a:off x="3955548" y="1002777"/>
            <a:ext cx="4470400" cy="724943"/>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377E1058-D402-1164-EAC1-B2D5FA5CEF89}"/>
              </a:ext>
            </a:extLst>
          </p:cNvPr>
          <p:cNvSpPr/>
          <p:nvPr/>
        </p:nvSpPr>
        <p:spPr>
          <a:xfrm>
            <a:off x="3866648" y="901177"/>
            <a:ext cx="4470400" cy="724943"/>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文本框 1">
            <a:extLst>
              <a:ext uri="{FF2B5EF4-FFF2-40B4-BE49-F238E27FC236}">
                <a16:creationId xmlns:a16="http://schemas.microsoft.com/office/drawing/2014/main" id="{C1EEEC4B-7DC9-8790-A1CB-C27D8F0A3FC8}"/>
              </a:ext>
            </a:extLst>
          </p:cNvPr>
          <p:cNvSpPr txBox="1"/>
          <p:nvPr/>
        </p:nvSpPr>
        <p:spPr>
          <a:xfrm>
            <a:off x="4370387" y="925579"/>
            <a:ext cx="4144461" cy="589072"/>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Quadro do SESMT – Anexo II</a:t>
            </a:r>
          </a:p>
        </p:txBody>
      </p:sp>
      <p:sp>
        <p:nvSpPr>
          <p:cNvPr id="8" name="文本框 1">
            <a:extLst>
              <a:ext uri="{FF2B5EF4-FFF2-40B4-BE49-F238E27FC236}">
                <a16:creationId xmlns:a16="http://schemas.microsoft.com/office/drawing/2014/main" id="{D2D727FF-7D88-89CC-93D3-7C79BFAB192B}"/>
              </a:ext>
            </a:extLst>
          </p:cNvPr>
          <p:cNvSpPr txBox="1"/>
          <p:nvPr/>
        </p:nvSpPr>
        <p:spPr>
          <a:xfrm>
            <a:off x="2098842" y="2632243"/>
            <a:ext cx="9686758" cy="335906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nSpc>
                <a:spcPct val="150000"/>
              </a:lnSpc>
            </a:pPr>
            <a:r>
              <a:rPr kumimoji="1" lang="pt-BR" altLang="zh-CN" sz="2400" b="1" dirty="0">
                <a:solidFill>
                  <a:schemeClr val="bg2">
                    <a:lumMod val="25000"/>
                  </a:schemeClr>
                </a:solidFill>
                <a:latin typeface="+mj-lt"/>
                <a:ea typeface="华文圆体 Regular" panose="020F0502040101010101" pitchFamily="34" charset="-122"/>
                <a:cs typeface="Yuanti SC" charset="-122"/>
              </a:rPr>
              <a:t>O dimensionamento do SESMT leva em consideração o número de empregados da organização e o maior grau de risco entre a atividade econômica principal e atividade econômica preponderante no estabelecimento.</a:t>
            </a:r>
          </a:p>
          <a:p>
            <a:pPr>
              <a:lnSpc>
                <a:spcPct val="150000"/>
              </a:lnSpc>
            </a:pPr>
            <a:endParaRPr kumimoji="1" lang="pt-BR" altLang="zh-CN" sz="2400" b="1" dirty="0">
              <a:solidFill>
                <a:schemeClr val="bg2">
                  <a:lumMod val="25000"/>
                </a:schemeClr>
              </a:solidFill>
              <a:latin typeface="+mj-lt"/>
              <a:ea typeface="华文圆体 Regular" panose="020F0502040101010101" pitchFamily="34" charset="-122"/>
              <a:cs typeface="Yuanti SC" charset="-122"/>
            </a:endParaRPr>
          </a:p>
          <a:p>
            <a:pPr>
              <a:lnSpc>
                <a:spcPct val="150000"/>
              </a:lnSpc>
            </a:pPr>
            <a:r>
              <a:rPr kumimoji="1" lang="pt-BR" altLang="zh-CN" sz="2400" b="1" dirty="0">
                <a:solidFill>
                  <a:schemeClr val="bg2">
                    <a:lumMod val="25000"/>
                  </a:schemeClr>
                </a:solidFill>
                <a:latin typeface="+mj-lt"/>
                <a:ea typeface="华文圆体 Regular" panose="020F0502040101010101" pitchFamily="34" charset="-122"/>
                <a:cs typeface="Yuanti SC" charset="-122"/>
              </a:rPr>
              <a:t>Em atividades econômicas distintas com o mesmo número de trabalhadores, deve ser considerada como preponderante aquela com maior GR.</a:t>
            </a:r>
          </a:p>
        </p:txBody>
      </p:sp>
      <p:grpSp>
        <p:nvGrpSpPr>
          <p:cNvPr id="15" name="Group 26">
            <a:extLst>
              <a:ext uri="{FF2B5EF4-FFF2-40B4-BE49-F238E27FC236}">
                <a16:creationId xmlns:a16="http://schemas.microsoft.com/office/drawing/2014/main" id="{C354EAB1-4D1C-A801-7EB2-3605BED81E2F}"/>
              </a:ext>
            </a:extLst>
          </p:cNvPr>
          <p:cNvGrpSpPr>
            <a:grpSpLocks/>
          </p:cNvGrpSpPr>
          <p:nvPr/>
        </p:nvGrpSpPr>
        <p:grpSpPr bwMode="auto">
          <a:xfrm>
            <a:off x="695459" y="3251200"/>
            <a:ext cx="1107941" cy="761626"/>
            <a:chOff x="1447801" y="2466975"/>
            <a:chExt cx="2309813" cy="1924050"/>
          </a:xfrm>
        </p:grpSpPr>
        <p:sp>
          <p:nvSpPr>
            <p:cNvPr id="16" name="Freeform 5">
              <a:extLst>
                <a:ext uri="{FF2B5EF4-FFF2-40B4-BE49-F238E27FC236}">
                  <a16:creationId xmlns:a16="http://schemas.microsoft.com/office/drawing/2014/main" id="{C0EA048F-43C6-77B2-470F-A76C18144BDC}"/>
                </a:ext>
              </a:extLst>
            </p:cNvPr>
            <p:cNvSpPr>
              <a:spLocks/>
            </p:cNvSpPr>
            <p:nvPr/>
          </p:nvSpPr>
          <p:spPr bwMode="auto">
            <a:xfrm>
              <a:off x="1455739" y="2549525"/>
              <a:ext cx="2290762"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7" name="Freeform 6">
              <a:extLst>
                <a:ext uri="{FF2B5EF4-FFF2-40B4-BE49-F238E27FC236}">
                  <a16:creationId xmlns:a16="http://schemas.microsoft.com/office/drawing/2014/main" id="{2AE87411-B1BC-DC7C-60B0-1341EB9CAB8F}"/>
                </a:ext>
              </a:extLst>
            </p:cNvPr>
            <p:cNvSpPr>
              <a:spLocks/>
            </p:cNvSpPr>
            <p:nvPr/>
          </p:nvSpPr>
          <p:spPr bwMode="auto">
            <a:xfrm>
              <a:off x="1447801" y="2466975"/>
              <a:ext cx="2309813" cy="1795463"/>
            </a:xfrm>
            <a:custGeom>
              <a:avLst/>
              <a:gdLst>
                <a:gd name="T0" fmla="*/ 2268499 w 615"/>
                <a:gd name="T1" fmla="*/ 814748 h 476"/>
                <a:gd name="T2" fmla="*/ 2268499 w 615"/>
                <a:gd name="T3" fmla="*/ 980715 h 476"/>
                <a:gd name="T4" fmla="*/ 1663817 w 615"/>
                <a:gd name="T5" fmla="*/ 1704935 h 476"/>
                <a:gd name="T6" fmla="*/ 1468515 w 615"/>
                <a:gd name="T7" fmla="*/ 1795463 h 476"/>
                <a:gd name="T8" fmla="*/ 93895 w 615"/>
                <a:gd name="T9" fmla="*/ 1795463 h 476"/>
                <a:gd name="T10" fmla="*/ 15023 w 615"/>
                <a:gd name="T11" fmla="*/ 1746427 h 476"/>
                <a:gd name="T12" fmla="*/ 26291 w 615"/>
                <a:gd name="T13" fmla="*/ 1655900 h 476"/>
                <a:gd name="T14" fmla="*/ 593415 w 615"/>
                <a:gd name="T15" fmla="*/ 980715 h 476"/>
                <a:gd name="T16" fmla="*/ 593415 w 615"/>
                <a:gd name="T17" fmla="*/ 814748 h 476"/>
                <a:gd name="T18" fmla="*/ 26291 w 615"/>
                <a:gd name="T19" fmla="*/ 139563 h 476"/>
                <a:gd name="T20" fmla="*/ 15023 w 615"/>
                <a:gd name="T21" fmla="*/ 49036 h 476"/>
                <a:gd name="T22" fmla="*/ 93895 w 615"/>
                <a:gd name="T23" fmla="*/ 0 h 476"/>
                <a:gd name="T24" fmla="*/ 1468515 w 615"/>
                <a:gd name="T25" fmla="*/ 0 h 476"/>
                <a:gd name="T26" fmla="*/ 1663817 w 615"/>
                <a:gd name="T27" fmla="*/ 90528 h 476"/>
                <a:gd name="T28" fmla="*/ 2268499 w 615"/>
                <a:gd name="T29" fmla="*/ 814748 h 4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pt-BR" altLang="zh-CN" sz="3600" b="1" dirty="0">
                  <a:solidFill>
                    <a:schemeClr val="bg1"/>
                  </a:solidFill>
                </a:rPr>
                <a:t>   </a:t>
              </a:r>
              <a:endParaRPr lang="zh-CN" altLang="en-US" sz="3600" b="1" dirty="0">
                <a:solidFill>
                  <a:schemeClr val="bg1"/>
                </a:solidFill>
              </a:endParaRPr>
            </a:p>
          </p:txBody>
        </p:sp>
      </p:grpSp>
      <p:grpSp>
        <p:nvGrpSpPr>
          <p:cNvPr id="18" name="Group 26">
            <a:extLst>
              <a:ext uri="{FF2B5EF4-FFF2-40B4-BE49-F238E27FC236}">
                <a16:creationId xmlns:a16="http://schemas.microsoft.com/office/drawing/2014/main" id="{EA9269ED-ED52-7DC1-E99A-7E885A9B3CAE}"/>
              </a:ext>
            </a:extLst>
          </p:cNvPr>
          <p:cNvGrpSpPr>
            <a:grpSpLocks/>
          </p:cNvGrpSpPr>
          <p:nvPr/>
        </p:nvGrpSpPr>
        <p:grpSpPr bwMode="auto">
          <a:xfrm>
            <a:off x="676929" y="5054600"/>
            <a:ext cx="1107941" cy="761626"/>
            <a:chOff x="1447801" y="2466975"/>
            <a:chExt cx="2309813" cy="1924050"/>
          </a:xfrm>
        </p:grpSpPr>
        <p:sp>
          <p:nvSpPr>
            <p:cNvPr id="19" name="Freeform 5">
              <a:extLst>
                <a:ext uri="{FF2B5EF4-FFF2-40B4-BE49-F238E27FC236}">
                  <a16:creationId xmlns:a16="http://schemas.microsoft.com/office/drawing/2014/main" id="{EAE1E39C-22F6-12DB-82AF-AFDA39606C17}"/>
                </a:ext>
              </a:extLst>
            </p:cNvPr>
            <p:cNvSpPr>
              <a:spLocks/>
            </p:cNvSpPr>
            <p:nvPr/>
          </p:nvSpPr>
          <p:spPr bwMode="auto">
            <a:xfrm>
              <a:off x="1455739" y="2549525"/>
              <a:ext cx="2290762"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20" name="Freeform 6">
              <a:extLst>
                <a:ext uri="{FF2B5EF4-FFF2-40B4-BE49-F238E27FC236}">
                  <a16:creationId xmlns:a16="http://schemas.microsoft.com/office/drawing/2014/main" id="{922C29DE-D74A-9D6D-1D21-67876AB57989}"/>
                </a:ext>
              </a:extLst>
            </p:cNvPr>
            <p:cNvSpPr>
              <a:spLocks/>
            </p:cNvSpPr>
            <p:nvPr/>
          </p:nvSpPr>
          <p:spPr bwMode="auto">
            <a:xfrm>
              <a:off x="1447801" y="2466975"/>
              <a:ext cx="2309813" cy="1795463"/>
            </a:xfrm>
            <a:custGeom>
              <a:avLst/>
              <a:gdLst>
                <a:gd name="T0" fmla="*/ 2268499 w 615"/>
                <a:gd name="T1" fmla="*/ 814748 h 476"/>
                <a:gd name="T2" fmla="*/ 2268499 w 615"/>
                <a:gd name="T3" fmla="*/ 980715 h 476"/>
                <a:gd name="T4" fmla="*/ 1663817 w 615"/>
                <a:gd name="T5" fmla="*/ 1704935 h 476"/>
                <a:gd name="T6" fmla="*/ 1468515 w 615"/>
                <a:gd name="T7" fmla="*/ 1795463 h 476"/>
                <a:gd name="T8" fmla="*/ 93895 w 615"/>
                <a:gd name="T9" fmla="*/ 1795463 h 476"/>
                <a:gd name="T10" fmla="*/ 15023 w 615"/>
                <a:gd name="T11" fmla="*/ 1746427 h 476"/>
                <a:gd name="T12" fmla="*/ 26291 w 615"/>
                <a:gd name="T13" fmla="*/ 1655900 h 476"/>
                <a:gd name="T14" fmla="*/ 593415 w 615"/>
                <a:gd name="T15" fmla="*/ 980715 h 476"/>
                <a:gd name="T16" fmla="*/ 593415 w 615"/>
                <a:gd name="T17" fmla="*/ 814748 h 476"/>
                <a:gd name="T18" fmla="*/ 26291 w 615"/>
                <a:gd name="T19" fmla="*/ 139563 h 476"/>
                <a:gd name="T20" fmla="*/ 15023 w 615"/>
                <a:gd name="T21" fmla="*/ 49036 h 476"/>
                <a:gd name="T22" fmla="*/ 93895 w 615"/>
                <a:gd name="T23" fmla="*/ 0 h 476"/>
                <a:gd name="T24" fmla="*/ 1468515 w 615"/>
                <a:gd name="T25" fmla="*/ 0 h 476"/>
                <a:gd name="T26" fmla="*/ 1663817 w 615"/>
                <a:gd name="T27" fmla="*/ 90528 h 476"/>
                <a:gd name="T28" fmla="*/ 2268499 w 615"/>
                <a:gd name="T29" fmla="*/ 814748 h 4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pt-BR" altLang="zh-CN" sz="3600" b="1" dirty="0">
                  <a:solidFill>
                    <a:schemeClr val="bg1"/>
                  </a:solidFill>
                </a:rPr>
                <a:t>   </a:t>
              </a:r>
              <a:endParaRPr lang="zh-CN" altLang="en-US" sz="3600" b="1" dirty="0">
                <a:solidFill>
                  <a:schemeClr val="bg1"/>
                </a:solidFill>
              </a:endParaRPr>
            </a:p>
          </p:txBody>
        </p:sp>
      </p:grpSp>
      <p:pic>
        <p:nvPicPr>
          <p:cNvPr id="10" name="Imagem 9" descr="Uma imagem contendo Texto&#10;&#10;Descrição gerada automaticamente">
            <a:extLst>
              <a:ext uri="{FF2B5EF4-FFF2-40B4-BE49-F238E27FC236}">
                <a16:creationId xmlns:a16="http://schemas.microsoft.com/office/drawing/2014/main" id="{6F566C14-2B18-B73A-4FA9-E53EC1E63D87}"/>
              </a:ext>
            </a:extLst>
          </p:cNvPr>
          <p:cNvPicPr>
            <a:picLocks noChangeAspect="1"/>
          </p:cNvPicPr>
          <p:nvPr/>
        </p:nvPicPr>
        <p:blipFill>
          <a:blip r:embed="rId2"/>
          <a:stretch>
            <a:fillRect/>
          </a:stretch>
        </p:blipFill>
        <p:spPr>
          <a:xfrm>
            <a:off x="9916886" y="88231"/>
            <a:ext cx="1934285" cy="551218"/>
          </a:xfrm>
          <a:prstGeom prst="rect">
            <a:avLst/>
          </a:prstGeom>
        </p:spPr>
      </p:pic>
    </p:spTree>
    <p:extLst>
      <p:ext uri="{BB962C8B-B14F-4D97-AF65-F5344CB8AC3E}">
        <p14:creationId xmlns:p14="http://schemas.microsoft.com/office/powerpoint/2010/main" val="228328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AE4CDEC9-4DA2-EC13-3ECF-501FAABDE1EB}"/>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Dimensionamento do SESMT</a:t>
            </a:r>
          </a:p>
        </p:txBody>
      </p:sp>
      <p:sp>
        <p:nvSpPr>
          <p:cNvPr id="7" name="Retângulo 6">
            <a:extLst>
              <a:ext uri="{FF2B5EF4-FFF2-40B4-BE49-F238E27FC236}">
                <a16:creationId xmlns:a16="http://schemas.microsoft.com/office/drawing/2014/main" id="{49C19007-6582-FA7F-B226-AB9FAB83FE8D}"/>
              </a:ext>
            </a:extLst>
          </p:cNvPr>
          <p:cNvSpPr/>
          <p:nvPr/>
        </p:nvSpPr>
        <p:spPr>
          <a:xfrm>
            <a:off x="3955548" y="1002777"/>
            <a:ext cx="4470400" cy="724943"/>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377E1058-D402-1164-EAC1-B2D5FA5CEF89}"/>
              </a:ext>
            </a:extLst>
          </p:cNvPr>
          <p:cNvSpPr/>
          <p:nvPr/>
        </p:nvSpPr>
        <p:spPr>
          <a:xfrm>
            <a:off x="3866648" y="901177"/>
            <a:ext cx="4470400" cy="724943"/>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文本框 1">
            <a:extLst>
              <a:ext uri="{FF2B5EF4-FFF2-40B4-BE49-F238E27FC236}">
                <a16:creationId xmlns:a16="http://schemas.microsoft.com/office/drawing/2014/main" id="{C1EEEC4B-7DC9-8790-A1CB-C27D8F0A3FC8}"/>
              </a:ext>
            </a:extLst>
          </p:cNvPr>
          <p:cNvSpPr txBox="1"/>
          <p:nvPr/>
        </p:nvSpPr>
        <p:spPr>
          <a:xfrm>
            <a:off x="4370387" y="925579"/>
            <a:ext cx="4144461" cy="589072"/>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Quadro do SESMT – Anexo II</a:t>
            </a:r>
          </a:p>
        </p:txBody>
      </p:sp>
      <p:grpSp>
        <p:nvGrpSpPr>
          <p:cNvPr id="5" name="Agrupar 4">
            <a:extLst>
              <a:ext uri="{FF2B5EF4-FFF2-40B4-BE49-F238E27FC236}">
                <a16:creationId xmlns:a16="http://schemas.microsoft.com/office/drawing/2014/main" id="{03A2FD80-FBCA-52FD-1338-3BEAAADCF5FC}"/>
              </a:ext>
            </a:extLst>
          </p:cNvPr>
          <p:cNvGrpSpPr/>
          <p:nvPr/>
        </p:nvGrpSpPr>
        <p:grpSpPr>
          <a:xfrm>
            <a:off x="629558" y="3542916"/>
            <a:ext cx="11371942" cy="2540383"/>
            <a:chOff x="498929" y="906324"/>
            <a:chExt cx="11371942" cy="3054229"/>
          </a:xfrm>
          <a:solidFill>
            <a:srgbClr val="002060"/>
          </a:solidFill>
        </p:grpSpPr>
        <p:sp>
          <p:nvSpPr>
            <p:cNvPr id="8" name="Shape 1267">
              <a:extLst>
                <a:ext uri="{FF2B5EF4-FFF2-40B4-BE49-F238E27FC236}">
                  <a16:creationId xmlns:a16="http://schemas.microsoft.com/office/drawing/2014/main" id="{1E6DFEE4-3CF5-BC36-1A5D-DA2BF617995E}"/>
                </a:ext>
              </a:extLst>
            </p:cNvPr>
            <p:cNvSpPr/>
            <p:nvPr/>
          </p:nvSpPr>
          <p:spPr>
            <a:xfrm>
              <a:off x="625929" y="1058724"/>
              <a:ext cx="11244942" cy="2901829"/>
            </a:xfrm>
            <a:prstGeom prst="rect">
              <a:avLst/>
            </a:prstGeom>
            <a:grp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solidFill>
                  <a:schemeClr val="bg1"/>
                </a:solidFill>
              </a:endParaRPr>
            </a:p>
          </p:txBody>
        </p:sp>
        <p:sp>
          <p:nvSpPr>
            <p:cNvPr id="9" name="Shape 1267">
              <a:extLst>
                <a:ext uri="{FF2B5EF4-FFF2-40B4-BE49-F238E27FC236}">
                  <a16:creationId xmlns:a16="http://schemas.microsoft.com/office/drawing/2014/main" id="{5DB4C2E3-C3AD-60C0-22B6-EF5CDE76BE40}"/>
                </a:ext>
              </a:extLst>
            </p:cNvPr>
            <p:cNvSpPr/>
            <p:nvPr/>
          </p:nvSpPr>
          <p:spPr>
            <a:xfrm>
              <a:off x="498929" y="906324"/>
              <a:ext cx="11244942" cy="2901828"/>
            </a:xfrm>
            <a:prstGeom prst="rect">
              <a:avLst/>
            </a:prstGeom>
            <a:grpFill/>
            <a:ln>
              <a:solidFill>
                <a:srgbClr val="000000">
                  <a:alpha val="0"/>
                </a:srgbClr>
              </a:solidFill>
              <a:round/>
            </a:ln>
          </p:spPr>
          <p:txBody>
            <a:bodyPr lIns="0" tIns="0" rIns="0" bIns="0" anchor="ctr"/>
            <a:lstStyle/>
            <a:p>
              <a:pPr marL="20320" marR="20320" defTabSz="457200">
                <a:defRPr sz="3200">
                  <a:uFill>
                    <a:solidFill/>
                  </a:uFill>
                  <a:latin typeface="Open Sans"/>
                  <a:ea typeface="Open Sans"/>
                  <a:cs typeface="Open Sans"/>
                  <a:sym typeface="Open Sans"/>
                </a:defRPr>
              </a:pPr>
              <a:endParaRPr sz="1600">
                <a:solidFill>
                  <a:schemeClr val="bg1"/>
                </a:solidFill>
              </a:endParaRPr>
            </a:p>
          </p:txBody>
        </p:sp>
      </p:grpSp>
      <p:sp>
        <p:nvSpPr>
          <p:cNvPr id="10" name="文本框 1">
            <a:extLst>
              <a:ext uri="{FF2B5EF4-FFF2-40B4-BE49-F238E27FC236}">
                <a16:creationId xmlns:a16="http://schemas.microsoft.com/office/drawing/2014/main" id="{01874802-791D-1E63-942D-863EECDD926F}"/>
              </a:ext>
            </a:extLst>
          </p:cNvPr>
          <p:cNvSpPr txBox="1"/>
          <p:nvPr/>
        </p:nvSpPr>
        <p:spPr>
          <a:xfrm>
            <a:off x="2768600" y="3619117"/>
            <a:ext cx="8839199" cy="2232021"/>
          </a:xfrm>
          <a:prstGeom prst="rect">
            <a:avLst/>
          </a:prstGeom>
          <a:noFill/>
        </p:spPr>
        <p:txBody>
          <a:bodyPr wrap="square" rtlCol="0">
            <a:spAutoFit/>
          </a:bodyPr>
          <a:lstStyle/>
          <a:p>
            <a:pPr>
              <a:lnSpc>
                <a:spcPct val="150000"/>
              </a:lnSpc>
            </a:pPr>
            <a:r>
              <a:rPr kumimoji="1" lang="pt-BR" altLang="zh-CN" sz="3200" b="1" dirty="0">
                <a:solidFill>
                  <a:schemeClr val="bg1"/>
                </a:solidFill>
                <a:latin typeface="+mj-lt"/>
                <a:ea typeface="华文圆体 Regular" panose="020F0502040101010101" pitchFamily="34" charset="-122"/>
                <a:cs typeface="Yuanti SC" charset="-122"/>
              </a:rPr>
              <a:t>No anexo II é feito o cruzamento do GR com o Nº de trabalhadores no estabelecimento, chegando então na quantidade de membros e composição do SESMT.</a:t>
            </a:r>
          </a:p>
        </p:txBody>
      </p:sp>
      <p:pic>
        <p:nvPicPr>
          <p:cNvPr id="14" name="Imagem 13" descr="Uma imagem contendo Texto&#10;&#10;Descrição gerada automaticamente">
            <a:extLst>
              <a:ext uri="{FF2B5EF4-FFF2-40B4-BE49-F238E27FC236}">
                <a16:creationId xmlns:a16="http://schemas.microsoft.com/office/drawing/2014/main" id="{3B9D060A-A92A-5B49-B9BC-731B86F2FD48}"/>
              </a:ext>
            </a:extLst>
          </p:cNvPr>
          <p:cNvPicPr>
            <a:picLocks noChangeAspect="1"/>
          </p:cNvPicPr>
          <p:nvPr/>
        </p:nvPicPr>
        <p:blipFill>
          <a:blip r:embed="rId2"/>
          <a:stretch>
            <a:fillRect/>
          </a:stretch>
        </p:blipFill>
        <p:spPr>
          <a:xfrm>
            <a:off x="9916886" y="88231"/>
            <a:ext cx="1934285" cy="551218"/>
          </a:xfrm>
          <a:prstGeom prst="rect">
            <a:avLst/>
          </a:prstGeom>
        </p:spPr>
      </p:pic>
      <p:pic>
        <p:nvPicPr>
          <p:cNvPr id="37890" name="Picture 2" descr="Home - Vita - Saúde Ocupacional">
            <a:extLst>
              <a:ext uri="{FF2B5EF4-FFF2-40B4-BE49-F238E27FC236}">
                <a16:creationId xmlns:a16="http://schemas.microsoft.com/office/drawing/2014/main" id="{04B5CF2A-930C-1A1A-6646-78822C119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46" y="-844475"/>
            <a:ext cx="4401683" cy="4941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2"/>
                                        </p:tgtEl>
                                      </p:cBhvr>
                                    </p:animEffect>
                                    <p:animScale>
                                      <p:cBhvr>
                                        <p:cTn id="19"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F1964F0F-E88D-C354-537A-345979D1C8C3}"/>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Dimensionamento do SESMT</a:t>
            </a:r>
          </a:p>
        </p:txBody>
      </p:sp>
      <p:sp>
        <p:nvSpPr>
          <p:cNvPr id="7" name="Retângulo 6">
            <a:extLst>
              <a:ext uri="{FF2B5EF4-FFF2-40B4-BE49-F238E27FC236}">
                <a16:creationId xmlns:a16="http://schemas.microsoft.com/office/drawing/2014/main" id="{49C19007-6582-FA7F-B226-AB9FAB83FE8D}"/>
              </a:ext>
            </a:extLst>
          </p:cNvPr>
          <p:cNvSpPr/>
          <p:nvPr/>
        </p:nvSpPr>
        <p:spPr>
          <a:xfrm>
            <a:off x="3955548" y="1002777"/>
            <a:ext cx="4470400" cy="724943"/>
          </a:xfrm>
          <a:prstGeom prst="rect">
            <a:avLst/>
          </a:prstGeom>
          <a:solidFill>
            <a:srgbClr val="4BC9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377E1058-D402-1164-EAC1-B2D5FA5CEF89}"/>
              </a:ext>
            </a:extLst>
          </p:cNvPr>
          <p:cNvSpPr/>
          <p:nvPr/>
        </p:nvSpPr>
        <p:spPr>
          <a:xfrm>
            <a:off x="3866648" y="901177"/>
            <a:ext cx="4470400" cy="724943"/>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文本框 1">
            <a:extLst>
              <a:ext uri="{FF2B5EF4-FFF2-40B4-BE49-F238E27FC236}">
                <a16:creationId xmlns:a16="http://schemas.microsoft.com/office/drawing/2014/main" id="{C1EEEC4B-7DC9-8790-A1CB-C27D8F0A3FC8}"/>
              </a:ext>
            </a:extLst>
          </p:cNvPr>
          <p:cNvSpPr txBox="1"/>
          <p:nvPr/>
        </p:nvSpPr>
        <p:spPr>
          <a:xfrm>
            <a:off x="4370387" y="925579"/>
            <a:ext cx="4144461" cy="589072"/>
          </a:xfrm>
          <a:prstGeom prst="rect">
            <a:avLst/>
          </a:prstGeom>
          <a:noFill/>
        </p:spPr>
        <p:txBody>
          <a:bodyPr wrap="square" rtlCol="0">
            <a:spAutoFit/>
          </a:bodyPr>
          <a:lstStyle/>
          <a:p>
            <a:pPr>
              <a:lnSpc>
                <a:spcPct val="150000"/>
              </a:lnSpc>
            </a:pPr>
            <a:r>
              <a:rPr kumimoji="1" lang="pt-BR" altLang="zh-CN" sz="2400" b="1" dirty="0">
                <a:solidFill>
                  <a:schemeClr val="bg1"/>
                </a:solidFill>
                <a:latin typeface="+mj-lt"/>
                <a:ea typeface="华文圆体 Regular" panose="020F0502040101010101" pitchFamily="34" charset="-122"/>
                <a:cs typeface="Yuanti SC" charset="-122"/>
              </a:rPr>
              <a:t>Quadro do SESMT – Anexo II</a:t>
            </a:r>
          </a:p>
        </p:txBody>
      </p:sp>
      <p:pic>
        <p:nvPicPr>
          <p:cNvPr id="5" name="Imagem 4" descr="NR-04 SESMT - Anexo II - Dimensionamento">
            <a:extLst>
              <a:ext uri="{FF2B5EF4-FFF2-40B4-BE49-F238E27FC236}">
                <a16:creationId xmlns:a16="http://schemas.microsoft.com/office/drawing/2014/main" id="{172B9975-C4C5-7109-8C85-C40E867C9B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5173" y="1989840"/>
            <a:ext cx="7502727" cy="4712050"/>
          </a:xfrm>
          <a:prstGeom prst="rect">
            <a:avLst/>
          </a:prstGeom>
          <a:noFill/>
          <a:ln>
            <a:noFill/>
          </a:ln>
          <a:effectLst>
            <a:outerShdw blurRad="63500" sx="102000" sy="102000" algn="ctr" rotWithShape="0">
              <a:prstClr val="black">
                <a:alpha val="40000"/>
              </a:prstClr>
            </a:outerShdw>
          </a:effectLst>
        </p:spPr>
      </p:pic>
      <p:pic>
        <p:nvPicPr>
          <p:cNvPr id="10" name="Imagem 9" descr="Uma imagem contendo Texto&#10;&#10;Descrição gerada automaticamente">
            <a:extLst>
              <a:ext uri="{FF2B5EF4-FFF2-40B4-BE49-F238E27FC236}">
                <a16:creationId xmlns:a16="http://schemas.microsoft.com/office/drawing/2014/main" id="{86A1A812-A431-2CBE-05AB-5614679105C2}"/>
              </a:ext>
            </a:extLst>
          </p:cNvPr>
          <p:cNvPicPr>
            <a:picLocks noChangeAspect="1"/>
          </p:cNvPicPr>
          <p:nvPr/>
        </p:nvPicPr>
        <p:blipFill>
          <a:blip r:embed="rId3"/>
          <a:stretch>
            <a:fillRect/>
          </a:stretch>
        </p:blipFill>
        <p:spPr>
          <a:xfrm>
            <a:off x="9916886" y="88231"/>
            <a:ext cx="1934285" cy="551218"/>
          </a:xfrm>
          <a:prstGeom prst="rect">
            <a:avLst/>
          </a:prstGeom>
        </p:spPr>
      </p:pic>
    </p:spTree>
    <p:extLst>
      <p:ext uri="{BB962C8B-B14F-4D97-AF65-F5344CB8AC3E}">
        <p14:creationId xmlns:p14="http://schemas.microsoft.com/office/powerpoint/2010/main" val="11043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5" name="Rectangle 32774">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文本框 1">
            <a:extLst>
              <a:ext uri="{FF2B5EF4-FFF2-40B4-BE49-F238E27FC236}">
                <a16:creationId xmlns:a16="http://schemas.microsoft.com/office/drawing/2014/main" id="{D487F4FA-4078-390C-3370-02ABF7F6E880}"/>
              </a:ext>
            </a:extLst>
          </p:cNvPr>
          <p:cNvSpPr txBox="1"/>
          <p:nvPr/>
        </p:nvSpPr>
        <p:spPr>
          <a:xfrm>
            <a:off x="5232400" y="1367673"/>
            <a:ext cx="6124576" cy="2665509"/>
          </a:xfrm>
          <a:prstGeom prst="rect">
            <a:avLst/>
          </a:prstGeom>
        </p:spPr>
        <p:txBody>
          <a:bodyPr vert="horz" lIns="91440" tIns="45720" rIns="91440" bIns="45720" rtlCol="0" anchor="b">
            <a:normAutofit/>
          </a:bodyPr>
          <a:lstStyle/>
          <a:p>
            <a:pPr algn="r">
              <a:lnSpc>
                <a:spcPct val="90000"/>
              </a:lnSpc>
              <a:spcBef>
                <a:spcPct val="0"/>
              </a:spcBef>
              <a:spcAft>
                <a:spcPts val="600"/>
              </a:spcAft>
            </a:pPr>
            <a:r>
              <a:rPr kumimoji="1" lang="en-US" altLang="zh-CN" sz="4000" b="1">
                <a:solidFill>
                  <a:schemeClr val="bg1"/>
                </a:solidFill>
                <a:latin typeface="+mj-lt"/>
                <a:ea typeface="+mj-ea"/>
                <a:cs typeface="+mj-cs"/>
              </a:rPr>
              <a:t>Agora vejamos outros requisitos interessantes e importantes sobre o dimensionamento do SESMT.</a:t>
            </a:r>
          </a:p>
        </p:txBody>
      </p:sp>
      <p:sp>
        <p:nvSpPr>
          <p:cNvPr id="5" name="文本框 1">
            <a:extLst>
              <a:ext uri="{FF2B5EF4-FFF2-40B4-BE49-F238E27FC236}">
                <a16:creationId xmlns:a16="http://schemas.microsoft.com/office/drawing/2014/main" id="{6574E89D-BC07-69E2-7108-4577F684908C}"/>
              </a:ext>
            </a:extLst>
          </p:cNvPr>
          <p:cNvSpPr txBox="1"/>
          <p:nvPr/>
        </p:nvSpPr>
        <p:spPr>
          <a:xfrm>
            <a:off x="5228702" y="4414180"/>
            <a:ext cx="6128274" cy="884538"/>
          </a:xfrm>
          <a:prstGeom prst="rect">
            <a:avLst/>
          </a:prstGeom>
        </p:spPr>
        <p:txBody>
          <a:bodyPr vert="horz" lIns="91440" tIns="45720" rIns="91440" bIns="45720" rtlCol="0">
            <a:normAutofit/>
          </a:bodyPr>
          <a:lstStyle/>
          <a:p>
            <a:pPr algn="r">
              <a:lnSpc>
                <a:spcPct val="90000"/>
              </a:lnSpc>
              <a:spcBef>
                <a:spcPts val="1000"/>
              </a:spcBef>
            </a:pPr>
            <a:r>
              <a:rPr kumimoji="1" lang="en-US" altLang="zh-CN" sz="2400" b="1">
                <a:solidFill>
                  <a:schemeClr val="bg1"/>
                </a:solidFill>
              </a:rPr>
              <a:t>Dimensionamento do SESMT</a:t>
            </a:r>
          </a:p>
        </p:txBody>
      </p:sp>
      <p:pic>
        <p:nvPicPr>
          <p:cNvPr id="32770" name="Picture 2" descr="PrevSegurança – Segurança e Medicina do Trabalho">
            <a:extLst>
              <a:ext uri="{FF2B5EF4-FFF2-40B4-BE49-F238E27FC236}">
                <a16:creationId xmlns:a16="http://schemas.microsoft.com/office/drawing/2014/main" id="{000ACFC5-37BD-4788-1089-7471CFAFCC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3732"/>
          <a:stretch/>
        </p:blipFill>
        <p:spPr bwMode="auto">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a:noFill/>
          <a:extLst>
            <a:ext uri="{909E8E84-426E-40DD-AFC4-6F175D3DCCD1}">
              <a14:hiddenFill xmlns:a14="http://schemas.microsoft.com/office/drawing/2010/main">
                <a:solidFill>
                  <a:srgbClr val="FFFFFF"/>
                </a:solidFill>
              </a14:hiddenFill>
            </a:ext>
          </a:extLst>
        </p:spPr>
      </p:pic>
      <p:grpSp>
        <p:nvGrpSpPr>
          <p:cNvPr id="32777" name="Group 32776">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32778" name="Freeform: Shape 32777">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779" name="Freeform: Shape 32778">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Imagem 6" descr="Uma imagem contendo Texto&#10;&#10;Descrição gerada automaticamente">
            <a:extLst>
              <a:ext uri="{FF2B5EF4-FFF2-40B4-BE49-F238E27FC236}">
                <a16:creationId xmlns:a16="http://schemas.microsoft.com/office/drawing/2014/main" id="{AD1A8972-2593-B0C3-26C9-6CE4D9B06AE3}"/>
              </a:ext>
            </a:extLst>
          </p:cNvPr>
          <p:cNvPicPr>
            <a:picLocks noChangeAspect="1"/>
          </p:cNvPicPr>
          <p:nvPr/>
        </p:nvPicPr>
        <p:blipFill>
          <a:blip r:embed="rId4"/>
          <a:stretch>
            <a:fillRect/>
          </a:stretch>
        </p:blipFill>
        <p:spPr>
          <a:xfrm>
            <a:off x="9916886" y="88231"/>
            <a:ext cx="1934285" cy="551218"/>
          </a:xfrm>
          <a:prstGeom prst="rect">
            <a:avLst/>
          </a:prstGeom>
        </p:spPr>
      </p:pic>
    </p:spTree>
    <p:extLst>
      <p:ext uri="{BB962C8B-B14F-4D97-AF65-F5344CB8AC3E}">
        <p14:creationId xmlns:p14="http://schemas.microsoft.com/office/powerpoint/2010/main" val="387537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CFAF982B-FDCB-48B8-8057-1CD3C2053125}"/>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Dimensionamento do SESMT</a:t>
            </a:r>
          </a:p>
        </p:txBody>
      </p:sp>
      <p:sp>
        <p:nvSpPr>
          <p:cNvPr id="5" name="Freeform 6">
            <a:extLst>
              <a:ext uri="{FF2B5EF4-FFF2-40B4-BE49-F238E27FC236}">
                <a16:creationId xmlns:a16="http://schemas.microsoft.com/office/drawing/2014/main" id="{4EC33F2D-DD4F-3BBE-CFD5-C5965778FEE3}"/>
              </a:ext>
            </a:extLst>
          </p:cNvPr>
          <p:cNvSpPr/>
          <p:nvPr/>
        </p:nvSpPr>
        <p:spPr bwMode="auto">
          <a:xfrm flipV="1">
            <a:off x="3680862" y="1411287"/>
            <a:ext cx="2189162" cy="2017713"/>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Shape 1281">
            <a:extLst>
              <a:ext uri="{FF2B5EF4-FFF2-40B4-BE49-F238E27FC236}">
                <a16:creationId xmlns:a16="http://schemas.microsoft.com/office/drawing/2014/main" id="{3BACE64F-0AFF-ACDC-565D-477EDF6FFFC8}"/>
              </a:ext>
            </a:extLst>
          </p:cNvPr>
          <p:cNvSpPr/>
          <p:nvPr/>
        </p:nvSpPr>
        <p:spPr>
          <a:xfrm>
            <a:off x="4386323" y="1667271"/>
            <a:ext cx="675362" cy="1505743"/>
          </a:xfrm>
          <a:custGeom>
            <a:avLst/>
            <a:gdLst/>
            <a:ahLst/>
            <a:cxnLst>
              <a:cxn ang="0">
                <a:pos x="wd2" y="hd2"/>
              </a:cxn>
              <a:cxn ang="5400000">
                <a:pos x="wd2" y="hd2"/>
              </a:cxn>
              <a:cxn ang="10800000">
                <a:pos x="wd2" y="hd2"/>
              </a:cxn>
              <a:cxn ang="16200000">
                <a:pos x="wd2" y="hd2"/>
              </a:cxn>
            </a:cxnLst>
            <a:rect l="0" t="0" r="r" b="b"/>
            <a:pathLst>
              <a:path w="21531" h="21519" extrusionOk="0">
                <a:moveTo>
                  <a:pt x="4896" y="2711"/>
                </a:moveTo>
                <a:cubicBezTo>
                  <a:pt x="4896" y="2711"/>
                  <a:pt x="4199" y="2098"/>
                  <a:pt x="4518" y="1947"/>
                </a:cubicBezTo>
                <a:cubicBezTo>
                  <a:pt x="4838" y="1797"/>
                  <a:pt x="3357" y="1603"/>
                  <a:pt x="3357" y="1603"/>
                </a:cubicBezTo>
                <a:cubicBezTo>
                  <a:pt x="3357" y="1603"/>
                  <a:pt x="3444" y="1506"/>
                  <a:pt x="3647" y="1495"/>
                </a:cubicBezTo>
                <a:cubicBezTo>
                  <a:pt x="3647" y="1495"/>
                  <a:pt x="4025" y="366"/>
                  <a:pt x="5128" y="204"/>
                </a:cubicBezTo>
                <a:cubicBezTo>
                  <a:pt x="6232" y="43"/>
                  <a:pt x="7334" y="-43"/>
                  <a:pt x="7973" y="22"/>
                </a:cubicBezTo>
                <a:cubicBezTo>
                  <a:pt x="8612" y="86"/>
                  <a:pt x="9890" y="302"/>
                  <a:pt x="10266" y="516"/>
                </a:cubicBezTo>
                <a:cubicBezTo>
                  <a:pt x="10643" y="732"/>
                  <a:pt x="10905" y="1237"/>
                  <a:pt x="11021" y="1345"/>
                </a:cubicBezTo>
                <a:cubicBezTo>
                  <a:pt x="11138" y="1453"/>
                  <a:pt x="11805" y="1528"/>
                  <a:pt x="11805" y="1528"/>
                </a:cubicBezTo>
                <a:cubicBezTo>
                  <a:pt x="11805" y="1528"/>
                  <a:pt x="12241" y="1603"/>
                  <a:pt x="11719" y="1635"/>
                </a:cubicBezTo>
                <a:lnTo>
                  <a:pt x="10528" y="1657"/>
                </a:lnTo>
                <a:cubicBezTo>
                  <a:pt x="10528" y="1657"/>
                  <a:pt x="10528" y="1797"/>
                  <a:pt x="10412" y="1840"/>
                </a:cubicBezTo>
                <a:cubicBezTo>
                  <a:pt x="10296" y="1883"/>
                  <a:pt x="10528" y="1972"/>
                  <a:pt x="10732" y="2083"/>
                </a:cubicBezTo>
                <a:cubicBezTo>
                  <a:pt x="10935" y="2194"/>
                  <a:pt x="11167" y="2292"/>
                  <a:pt x="10993" y="2356"/>
                </a:cubicBezTo>
                <a:cubicBezTo>
                  <a:pt x="10819" y="2420"/>
                  <a:pt x="10586" y="2399"/>
                  <a:pt x="10557" y="2453"/>
                </a:cubicBezTo>
                <a:cubicBezTo>
                  <a:pt x="10528" y="2506"/>
                  <a:pt x="10643" y="2560"/>
                  <a:pt x="10615" y="2625"/>
                </a:cubicBezTo>
                <a:cubicBezTo>
                  <a:pt x="10586" y="2689"/>
                  <a:pt x="10615" y="2797"/>
                  <a:pt x="10643" y="2872"/>
                </a:cubicBezTo>
                <a:cubicBezTo>
                  <a:pt x="10673" y="2948"/>
                  <a:pt x="10819" y="3077"/>
                  <a:pt x="10151" y="3184"/>
                </a:cubicBezTo>
                <a:cubicBezTo>
                  <a:pt x="9483" y="3292"/>
                  <a:pt x="9018" y="3249"/>
                  <a:pt x="8931" y="3324"/>
                </a:cubicBezTo>
                <a:cubicBezTo>
                  <a:pt x="8844" y="3399"/>
                  <a:pt x="8583" y="3582"/>
                  <a:pt x="8583" y="3582"/>
                </a:cubicBezTo>
                <a:cubicBezTo>
                  <a:pt x="8583" y="3582"/>
                  <a:pt x="9048" y="3722"/>
                  <a:pt x="9367" y="3916"/>
                </a:cubicBezTo>
                <a:cubicBezTo>
                  <a:pt x="9687" y="4109"/>
                  <a:pt x="9367" y="4195"/>
                  <a:pt x="9484" y="4378"/>
                </a:cubicBezTo>
                <a:cubicBezTo>
                  <a:pt x="9600" y="4561"/>
                  <a:pt x="9745" y="4658"/>
                  <a:pt x="10121" y="4852"/>
                </a:cubicBezTo>
                <a:cubicBezTo>
                  <a:pt x="10499" y="5045"/>
                  <a:pt x="11139" y="5561"/>
                  <a:pt x="11312" y="5701"/>
                </a:cubicBezTo>
                <a:cubicBezTo>
                  <a:pt x="11486" y="5841"/>
                  <a:pt x="11399" y="5712"/>
                  <a:pt x="11486" y="5701"/>
                </a:cubicBezTo>
                <a:cubicBezTo>
                  <a:pt x="11574" y="5691"/>
                  <a:pt x="11545" y="5615"/>
                  <a:pt x="11632" y="5551"/>
                </a:cubicBezTo>
                <a:cubicBezTo>
                  <a:pt x="11719" y="5486"/>
                  <a:pt x="11922" y="5486"/>
                  <a:pt x="12328" y="5497"/>
                </a:cubicBezTo>
                <a:cubicBezTo>
                  <a:pt x="12735" y="5508"/>
                  <a:pt x="13142" y="5508"/>
                  <a:pt x="13403" y="5518"/>
                </a:cubicBezTo>
                <a:cubicBezTo>
                  <a:pt x="13664" y="5529"/>
                  <a:pt x="14100" y="5368"/>
                  <a:pt x="14564" y="5228"/>
                </a:cubicBezTo>
                <a:cubicBezTo>
                  <a:pt x="15029" y="5088"/>
                  <a:pt x="15552" y="4755"/>
                  <a:pt x="15929" y="4669"/>
                </a:cubicBezTo>
                <a:cubicBezTo>
                  <a:pt x="16306" y="4583"/>
                  <a:pt x="16248" y="4583"/>
                  <a:pt x="16335" y="4507"/>
                </a:cubicBezTo>
                <a:cubicBezTo>
                  <a:pt x="16422" y="4432"/>
                  <a:pt x="16451" y="4196"/>
                  <a:pt x="16771" y="4088"/>
                </a:cubicBezTo>
                <a:cubicBezTo>
                  <a:pt x="17090" y="3980"/>
                  <a:pt x="17468" y="3894"/>
                  <a:pt x="17671" y="3873"/>
                </a:cubicBezTo>
                <a:cubicBezTo>
                  <a:pt x="17874" y="3851"/>
                  <a:pt x="17468" y="3571"/>
                  <a:pt x="17468" y="3571"/>
                </a:cubicBezTo>
                <a:lnTo>
                  <a:pt x="17612" y="3507"/>
                </a:lnTo>
                <a:lnTo>
                  <a:pt x="18194" y="3916"/>
                </a:lnTo>
                <a:cubicBezTo>
                  <a:pt x="18194" y="3916"/>
                  <a:pt x="18367" y="3927"/>
                  <a:pt x="18658" y="3884"/>
                </a:cubicBezTo>
                <a:cubicBezTo>
                  <a:pt x="18948" y="3840"/>
                  <a:pt x="19558" y="3754"/>
                  <a:pt x="19877" y="3690"/>
                </a:cubicBezTo>
                <a:cubicBezTo>
                  <a:pt x="20197" y="3625"/>
                  <a:pt x="20719" y="3561"/>
                  <a:pt x="20951" y="3550"/>
                </a:cubicBezTo>
                <a:cubicBezTo>
                  <a:pt x="21183" y="3539"/>
                  <a:pt x="21299" y="3539"/>
                  <a:pt x="21329" y="3614"/>
                </a:cubicBezTo>
                <a:cubicBezTo>
                  <a:pt x="21357" y="3690"/>
                  <a:pt x="21010" y="3743"/>
                  <a:pt x="20835" y="3776"/>
                </a:cubicBezTo>
                <a:cubicBezTo>
                  <a:pt x="20661" y="3808"/>
                  <a:pt x="19674" y="3927"/>
                  <a:pt x="19586" y="3970"/>
                </a:cubicBezTo>
                <a:cubicBezTo>
                  <a:pt x="19500" y="4013"/>
                  <a:pt x="19384" y="4077"/>
                  <a:pt x="19384" y="4077"/>
                </a:cubicBezTo>
                <a:cubicBezTo>
                  <a:pt x="19384" y="4077"/>
                  <a:pt x="19645" y="4206"/>
                  <a:pt x="19586" y="4314"/>
                </a:cubicBezTo>
                <a:cubicBezTo>
                  <a:pt x="19529" y="4421"/>
                  <a:pt x="19703" y="4475"/>
                  <a:pt x="19586" y="4583"/>
                </a:cubicBezTo>
                <a:cubicBezTo>
                  <a:pt x="19470" y="4690"/>
                  <a:pt x="19674" y="4701"/>
                  <a:pt x="19325" y="4819"/>
                </a:cubicBezTo>
                <a:lnTo>
                  <a:pt x="19645" y="5174"/>
                </a:lnTo>
                <a:lnTo>
                  <a:pt x="19615" y="5282"/>
                </a:lnTo>
                <a:lnTo>
                  <a:pt x="19412" y="5206"/>
                </a:lnTo>
                <a:lnTo>
                  <a:pt x="19093" y="4938"/>
                </a:lnTo>
                <a:cubicBezTo>
                  <a:pt x="19093" y="4938"/>
                  <a:pt x="18832" y="5013"/>
                  <a:pt x="18600" y="5056"/>
                </a:cubicBezTo>
                <a:cubicBezTo>
                  <a:pt x="18367" y="5099"/>
                  <a:pt x="17757" y="5120"/>
                  <a:pt x="17554" y="5163"/>
                </a:cubicBezTo>
                <a:cubicBezTo>
                  <a:pt x="17351" y="5206"/>
                  <a:pt x="17148" y="5239"/>
                  <a:pt x="17032" y="5282"/>
                </a:cubicBezTo>
                <a:cubicBezTo>
                  <a:pt x="16916" y="5325"/>
                  <a:pt x="16073" y="5777"/>
                  <a:pt x="15755" y="5949"/>
                </a:cubicBezTo>
                <a:cubicBezTo>
                  <a:pt x="15435" y="6121"/>
                  <a:pt x="15202" y="6293"/>
                  <a:pt x="14883" y="6433"/>
                </a:cubicBezTo>
                <a:cubicBezTo>
                  <a:pt x="14564" y="6573"/>
                  <a:pt x="14564" y="6454"/>
                  <a:pt x="14651" y="6540"/>
                </a:cubicBezTo>
                <a:cubicBezTo>
                  <a:pt x="14739" y="6626"/>
                  <a:pt x="14739" y="6605"/>
                  <a:pt x="14883" y="6594"/>
                </a:cubicBezTo>
                <a:cubicBezTo>
                  <a:pt x="15029" y="6583"/>
                  <a:pt x="18571" y="5733"/>
                  <a:pt x="18658" y="5658"/>
                </a:cubicBezTo>
                <a:cubicBezTo>
                  <a:pt x="18745" y="5583"/>
                  <a:pt x="20632" y="6132"/>
                  <a:pt x="21531" y="6089"/>
                </a:cubicBezTo>
                <a:cubicBezTo>
                  <a:pt x="21531" y="6089"/>
                  <a:pt x="15000" y="7444"/>
                  <a:pt x="14651" y="7616"/>
                </a:cubicBezTo>
                <a:cubicBezTo>
                  <a:pt x="14651" y="7616"/>
                  <a:pt x="13809" y="7498"/>
                  <a:pt x="13751" y="7444"/>
                </a:cubicBezTo>
                <a:cubicBezTo>
                  <a:pt x="13751" y="7444"/>
                  <a:pt x="13375" y="7525"/>
                  <a:pt x="13257" y="7476"/>
                </a:cubicBezTo>
                <a:cubicBezTo>
                  <a:pt x="13140" y="7427"/>
                  <a:pt x="13083" y="7379"/>
                  <a:pt x="12880" y="7379"/>
                </a:cubicBezTo>
                <a:cubicBezTo>
                  <a:pt x="12678" y="7379"/>
                  <a:pt x="12764" y="7336"/>
                  <a:pt x="12416" y="7411"/>
                </a:cubicBezTo>
                <a:cubicBezTo>
                  <a:pt x="12067" y="7487"/>
                  <a:pt x="11951" y="7519"/>
                  <a:pt x="11951" y="7519"/>
                </a:cubicBezTo>
                <a:cubicBezTo>
                  <a:pt x="11951" y="7519"/>
                  <a:pt x="12438" y="8050"/>
                  <a:pt x="12819" y="8199"/>
                </a:cubicBezTo>
                <a:cubicBezTo>
                  <a:pt x="13200" y="8347"/>
                  <a:pt x="12930" y="8423"/>
                  <a:pt x="12630" y="8632"/>
                </a:cubicBezTo>
                <a:cubicBezTo>
                  <a:pt x="12329" y="8842"/>
                  <a:pt x="11923" y="8756"/>
                  <a:pt x="11864" y="8864"/>
                </a:cubicBezTo>
                <a:cubicBezTo>
                  <a:pt x="11806" y="8971"/>
                  <a:pt x="11574" y="8853"/>
                  <a:pt x="12126" y="9014"/>
                </a:cubicBezTo>
                <a:cubicBezTo>
                  <a:pt x="12678" y="9176"/>
                  <a:pt x="12416" y="9197"/>
                  <a:pt x="12793" y="9057"/>
                </a:cubicBezTo>
                <a:cubicBezTo>
                  <a:pt x="13171" y="8917"/>
                  <a:pt x="12475" y="8778"/>
                  <a:pt x="12967" y="8842"/>
                </a:cubicBezTo>
                <a:cubicBezTo>
                  <a:pt x="13461" y="8907"/>
                  <a:pt x="13577" y="8745"/>
                  <a:pt x="13490" y="9036"/>
                </a:cubicBezTo>
                <a:cubicBezTo>
                  <a:pt x="13403" y="9326"/>
                  <a:pt x="12416" y="9627"/>
                  <a:pt x="12475" y="9724"/>
                </a:cubicBezTo>
                <a:cubicBezTo>
                  <a:pt x="12532" y="9821"/>
                  <a:pt x="12445" y="10047"/>
                  <a:pt x="12503" y="10133"/>
                </a:cubicBezTo>
                <a:cubicBezTo>
                  <a:pt x="12561" y="10219"/>
                  <a:pt x="12706" y="10015"/>
                  <a:pt x="12997" y="10036"/>
                </a:cubicBezTo>
                <a:cubicBezTo>
                  <a:pt x="13287" y="10058"/>
                  <a:pt x="13345" y="10111"/>
                  <a:pt x="13403" y="10155"/>
                </a:cubicBezTo>
                <a:cubicBezTo>
                  <a:pt x="13461" y="10197"/>
                  <a:pt x="13055" y="10294"/>
                  <a:pt x="12851" y="10413"/>
                </a:cubicBezTo>
                <a:cubicBezTo>
                  <a:pt x="12648" y="10531"/>
                  <a:pt x="12706" y="10488"/>
                  <a:pt x="12764" y="10606"/>
                </a:cubicBezTo>
                <a:cubicBezTo>
                  <a:pt x="12822" y="10725"/>
                  <a:pt x="12793" y="10800"/>
                  <a:pt x="12706" y="10897"/>
                </a:cubicBezTo>
                <a:cubicBezTo>
                  <a:pt x="12619" y="10994"/>
                  <a:pt x="12590" y="11241"/>
                  <a:pt x="12416" y="11531"/>
                </a:cubicBezTo>
                <a:cubicBezTo>
                  <a:pt x="12241" y="11822"/>
                  <a:pt x="12416" y="11747"/>
                  <a:pt x="12475" y="11822"/>
                </a:cubicBezTo>
                <a:cubicBezTo>
                  <a:pt x="12532" y="11897"/>
                  <a:pt x="12125" y="11929"/>
                  <a:pt x="11980" y="11854"/>
                </a:cubicBezTo>
                <a:cubicBezTo>
                  <a:pt x="11980" y="11854"/>
                  <a:pt x="12154" y="12758"/>
                  <a:pt x="12154" y="13145"/>
                </a:cubicBezTo>
                <a:cubicBezTo>
                  <a:pt x="12154" y="13532"/>
                  <a:pt x="12213" y="13812"/>
                  <a:pt x="12213" y="14124"/>
                </a:cubicBezTo>
                <a:cubicBezTo>
                  <a:pt x="12213" y="14436"/>
                  <a:pt x="12328" y="14941"/>
                  <a:pt x="12183" y="15167"/>
                </a:cubicBezTo>
                <a:cubicBezTo>
                  <a:pt x="12038" y="15393"/>
                  <a:pt x="12067" y="15781"/>
                  <a:pt x="11863" y="16082"/>
                </a:cubicBezTo>
                <a:cubicBezTo>
                  <a:pt x="11661" y="16383"/>
                  <a:pt x="11225" y="16340"/>
                  <a:pt x="11486" y="16523"/>
                </a:cubicBezTo>
                <a:cubicBezTo>
                  <a:pt x="11747" y="16706"/>
                  <a:pt x="11805" y="16587"/>
                  <a:pt x="11747" y="16845"/>
                </a:cubicBezTo>
                <a:cubicBezTo>
                  <a:pt x="11690" y="17104"/>
                  <a:pt x="11863" y="17598"/>
                  <a:pt x="11893" y="17824"/>
                </a:cubicBezTo>
                <a:cubicBezTo>
                  <a:pt x="11922" y="18050"/>
                  <a:pt x="11632" y="17900"/>
                  <a:pt x="11486" y="18029"/>
                </a:cubicBezTo>
                <a:cubicBezTo>
                  <a:pt x="11341" y="18158"/>
                  <a:pt x="11457" y="18061"/>
                  <a:pt x="11835" y="18276"/>
                </a:cubicBezTo>
                <a:cubicBezTo>
                  <a:pt x="12213" y="18491"/>
                  <a:pt x="12386" y="18524"/>
                  <a:pt x="12416" y="18685"/>
                </a:cubicBezTo>
                <a:cubicBezTo>
                  <a:pt x="12445" y="18846"/>
                  <a:pt x="12386" y="18878"/>
                  <a:pt x="12502" y="18943"/>
                </a:cubicBezTo>
                <a:cubicBezTo>
                  <a:pt x="12619" y="19008"/>
                  <a:pt x="13751" y="19180"/>
                  <a:pt x="14244" y="19373"/>
                </a:cubicBezTo>
                <a:cubicBezTo>
                  <a:pt x="14738" y="19567"/>
                  <a:pt x="14360" y="19438"/>
                  <a:pt x="15260" y="19481"/>
                </a:cubicBezTo>
                <a:cubicBezTo>
                  <a:pt x="16161" y="19524"/>
                  <a:pt x="16480" y="19470"/>
                  <a:pt x="16509" y="19771"/>
                </a:cubicBezTo>
                <a:cubicBezTo>
                  <a:pt x="16538" y="20073"/>
                  <a:pt x="16829" y="19943"/>
                  <a:pt x="16538" y="20073"/>
                </a:cubicBezTo>
                <a:cubicBezTo>
                  <a:pt x="16248" y="20201"/>
                  <a:pt x="14680" y="20406"/>
                  <a:pt x="13403" y="20298"/>
                </a:cubicBezTo>
                <a:cubicBezTo>
                  <a:pt x="12125" y="20191"/>
                  <a:pt x="11747" y="20008"/>
                  <a:pt x="11225" y="20115"/>
                </a:cubicBezTo>
                <a:cubicBezTo>
                  <a:pt x="10702" y="20223"/>
                  <a:pt x="10905" y="20266"/>
                  <a:pt x="10499" y="20245"/>
                </a:cubicBezTo>
                <a:cubicBezTo>
                  <a:pt x="10093" y="20223"/>
                  <a:pt x="8409" y="20277"/>
                  <a:pt x="8032" y="20158"/>
                </a:cubicBezTo>
                <a:cubicBezTo>
                  <a:pt x="7654" y="20040"/>
                  <a:pt x="7741" y="19890"/>
                  <a:pt x="7857" y="19771"/>
                </a:cubicBezTo>
                <a:cubicBezTo>
                  <a:pt x="7973" y="19653"/>
                  <a:pt x="7886" y="19664"/>
                  <a:pt x="7886" y="19524"/>
                </a:cubicBezTo>
                <a:cubicBezTo>
                  <a:pt x="7886" y="19384"/>
                  <a:pt x="7857" y="18986"/>
                  <a:pt x="7625" y="18760"/>
                </a:cubicBezTo>
                <a:cubicBezTo>
                  <a:pt x="7393" y="18534"/>
                  <a:pt x="7131" y="18384"/>
                  <a:pt x="7016" y="18125"/>
                </a:cubicBezTo>
                <a:cubicBezTo>
                  <a:pt x="6899" y="17867"/>
                  <a:pt x="6348" y="17168"/>
                  <a:pt x="6551" y="17007"/>
                </a:cubicBezTo>
                <a:cubicBezTo>
                  <a:pt x="6754" y="16846"/>
                  <a:pt x="6406" y="17018"/>
                  <a:pt x="6406" y="17018"/>
                </a:cubicBezTo>
                <a:cubicBezTo>
                  <a:pt x="6406" y="17018"/>
                  <a:pt x="6144" y="17857"/>
                  <a:pt x="5970" y="18222"/>
                </a:cubicBezTo>
                <a:cubicBezTo>
                  <a:pt x="5795" y="18588"/>
                  <a:pt x="6028" y="18663"/>
                  <a:pt x="5448" y="18868"/>
                </a:cubicBezTo>
                <a:cubicBezTo>
                  <a:pt x="4867" y="19072"/>
                  <a:pt x="4402" y="19008"/>
                  <a:pt x="4518" y="19158"/>
                </a:cubicBezTo>
                <a:cubicBezTo>
                  <a:pt x="4634" y="19309"/>
                  <a:pt x="4751" y="19276"/>
                  <a:pt x="4751" y="19427"/>
                </a:cubicBezTo>
                <a:cubicBezTo>
                  <a:pt x="4751" y="19578"/>
                  <a:pt x="4780" y="19556"/>
                  <a:pt x="4954" y="19739"/>
                </a:cubicBezTo>
                <a:cubicBezTo>
                  <a:pt x="5128" y="19922"/>
                  <a:pt x="5157" y="19965"/>
                  <a:pt x="5331" y="20094"/>
                </a:cubicBezTo>
                <a:cubicBezTo>
                  <a:pt x="5506" y="20223"/>
                  <a:pt x="5767" y="20341"/>
                  <a:pt x="6637" y="20481"/>
                </a:cubicBezTo>
                <a:cubicBezTo>
                  <a:pt x="7508" y="20621"/>
                  <a:pt x="8147" y="20578"/>
                  <a:pt x="8380" y="20739"/>
                </a:cubicBezTo>
                <a:cubicBezTo>
                  <a:pt x="8612" y="20901"/>
                  <a:pt x="8641" y="20868"/>
                  <a:pt x="8641" y="21019"/>
                </a:cubicBezTo>
                <a:cubicBezTo>
                  <a:pt x="8641" y="21170"/>
                  <a:pt x="8989" y="21159"/>
                  <a:pt x="8699" y="21288"/>
                </a:cubicBezTo>
                <a:cubicBezTo>
                  <a:pt x="8409" y="21417"/>
                  <a:pt x="8380" y="21449"/>
                  <a:pt x="7131" y="21503"/>
                </a:cubicBezTo>
                <a:cubicBezTo>
                  <a:pt x="5883" y="21557"/>
                  <a:pt x="4460" y="21471"/>
                  <a:pt x="3677" y="21309"/>
                </a:cubicBezTo>
                <a:cubicBezTo>
                  <a:pt x="2893" y="21148"/>
                  <a:pt x="2341" y="20998"/>
                  <a:pt x="2167" y="21084"/>
                </a:cubicBezTo>
                <a:cubicBezTo>
                  <a:pt x="1993" y="21170"/>
                  <a:pt x="2050" y="21180"/>
                  <a:pt x="1819" y="21127"/>
                </a:cubicBezTo>
                <a:cubicBezTo>
                  <a:pt x="1586" y="21073"/>
                  <a:pt x="338" y="21073"/>
                  <a:pt x="135" y="20901"/>
                </a:cubicBezTo>
                <a:cubicBezTo>
                  <a:pt x="-69" y="20729"/>
                  <a:pt x="-11" y="20707"/>
                  <a:pt x="106" y="20546"/>
                </a:cubicBezTo>
                <a:cubicBezTo>
                  <a:pt x="222" y="20384"/>
                  <a:pt x="251" y="20481"/>
                  <a:pt x="251" y="20234"/>
                </a:cubicBezTo>
                <a:cubicBezTo>
                  <a:pt x="251" y="19986"/>
                  <a:pt x="76" y="19621"/>
                  <a:pt x="106" y="19438"/>
                </a:cubicBezTo>
                <a:cubicBezTo>
                  <a:pt x="135" y="19255"/>
                  <a:pt x="106" y="19298"/>
                  <a:pt x="251" y="19050"/>
                </a:cubicBezTo>
                <a:cubicBezTo>
                  <a:pt x="396" y="18803"/>
                  <a:pt x="599" y="18610"/>
                  <a:pt x="570" y="18330"/>
                </a:cubicBezTo>
                <a:cubicBezTo>
                  <a:pt x="541" y="18050"/>
                  <a:pt x="599" y="17900"/>
                  <a:pt x="802" y="17781"/>
                </a:cubicBezTo>
                <a:cubicBezTo>
                  <a:pt x="1006" y="17663"/>
                  <a:pt x="1093" y="17082"/>
                  <a:pt x="1267" y="16587"/>
                </a:cubicBezTo>
                <a:cubicBezTo>
                  <a:pt x="1441" y="16093"/>
                  <a:pt x="1469" y="15899"/>
                  <a:pt x="1616" y="15748"/>
                </a:cubicBezTo>
                <a:cubicBezTo>
                  <a:pt x="1761" y="15598"/>
                  <a:pt x="1616" y="15555"/>
                  <a:pt x="1703" y="15318"/>
                </a:cubicBezTo>
                <a:cubicBezTo>
                  <a:pt x="1790" y="15081"/>
                  <a:pt x="1876" y="15210"/>
                  <a:pt x="2080" y="15049"/>
                </a:cubicBezTo>
                <a:cubicBezTo>
                  <a:pt x="2283" y="14888"/>
                  <a:pt x="1993" y="14791"/>
                  <a:pt x="2050" y="14640"/>
                </a:cubicBezTo>
                <a:cubicBezTo>
                  <a:pt x="2108" y="14490"/>
                  <a:pt x="2080" y="14307"/>
                  <a:pt x="2253" y="13801"/>
                </a:cubicBezTo>
                <a:cubicBezTo>
                  <a:pt x="2428" y="13296"/>
                  <a:pt x="2022" y="13027"/>
                  <a:pt x="2108" y="12467"/>
                </a:cubicBezTo>
                <a:cubicBezTo>
                  <a:pt x="2196" y="11908"/>
                  <a:pt x="2428" y="11973"/>
                  <a:pt x="1993" y="11478"/>
                </a:cubicBezTo>
                <a:cubicBezTo>
                  <a:pt x="1557" y="10983"/>
                  <a:pt x="1354" y="10897"/>
                  <a:pt x="1499" y="10402"/>
                </a:cubicBezTo>
                <a:cubicBezTo>
                  <a:pt x="1644" y="9907"/>
                  <a:pt x="1789" y="9768"/>
                  <a:pt x="2108" y="9509"/>
                </a:cubicBezTo>
                <a:cubicBezTo>
                  <a:pt x="2428" y="9251"/>
                  <a:pt x="2573" y="9143"/>
                  <a:pt x="2602" y="9058"/>
                </a:cubicBezTo>
                <a:cubicBezTo>
                  <a:pt x="2631" y="8972"/>
                  <a:pt x="2573" y="9015"/>
                  <a:pt x="2311" y="8982"/>
                </a:cubicBezTo>
                <a:cubicBezTo>
                  <a:pt x="2050" y="8950"/>
                  <a:pt x="2080" y="8972"/>
                  <a:pt x="2253" y="8821"/>
                </a:cubicBezTo>
                <a:cubicBezTo>
                  <a:pt x="2428" y="8670"/>
                  <a:pt x="2428" y="8616"/>
                  <a:pt x="2370" y="8584"/>
                </a:cubicBezTo>
                <a:cubicBezTo>
                  <a:pt x="2311" y="8552"/>
                  <a:pt x="1121" y="8649"/>
                  <a:pt x="1063" y="8477"/>
                </a:cubicBezTo>
                <a:cubicBezTo>
                  <a:pt x="1005" y="8304"/>
                  <a:pt x="832" y="6207"/>
                  <a:pt x="889" y="5744"/>
                </a:cubicBezTo>
                <a:cubicBezTo>
                  <a:pt x="947" y="5282"/>
                  <a:pt x="947" y="5303"/>
                  <a:pt x="715" y="4959"/>
                </a:cubicBezTo>
                <a:cubicBezTo>
                  <a:pt x="482" y="4615"/>
                  <a:pt x="366" y="4776"/>
                  <a:pt x="947" y="4508"/>
                </a:cubicBezTo>
                <a:cubicBezTo>
                  <a:pt x="1528" y="4239"/>
                  <a:pt x="482" y="4281"/>
                  <a:pt x="1905" y="3873"/>
                </a:cubicBezTo>
                <a:cubicBezTo>
                  <a:pt x="3328" y="3464"/>
                  <a:pt x="2921" y="3400"/>
                  <a:pt x="3821" y="3292"/>
                </a:cubicBezTo>
                <a:cubicBezTo>
                  <a:pt x="4721" y="3184"/>
                  <a:pt x="4257" y="3260"/>
                  <a:pt x="4343" y="3142"/>
                </a:cubicBezTo>
                <a:cubicBezTo>
                  <a:pt x="4432" y="3023"/>
                  <a:pt x="4576" y="2819"/>
                  <a:pt x="4432" y="2743"/>
                </a:cubicBezTo>
                <a:lnTo>
                  <a:pt x="4808" y="2711"/>
                </a:lnTo>
              </a:path>
            </a:pathLst>
          </a:custGeom>
          <a:solidFill>
            <a:srgbClr val="4BC9D0"/>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defRPr>
            </a:pPr>
            <a:endParaRPr sz="1500" dirty="0"/>
          </a:p>
        </p:txBody>
      </p:sp>
      <p:graphicFrame>
        <p:nvGraphicFramePr>
          <p:cNvPr id="10" name="文本框 1">
            <a:extLst>
              <a:ext uri="{FF2B5EF4-FFF2-40B4-BE49-F238E27FC236}">
                <a16:creationId xmlns:a16="http://schemas.microsoft.com/office/drawing/2014/main" id="{A3E6DE01-1093-D3D3-5679-06FA2D7C2D37}"/>
              </a:ext>
            </a:extLst>
          </p:cNvPr>
          <p:cNvGraphicFramePr/>
          <p:nvPr>
            <p:extLst>
              <p:ext uri="{D42A27DB-BD31-4B8C-83A1-F6EECF244321}">
                <p14:modId xmlns:p14="http://schemas.microsoft.com/office/powerpoint/2010/main" val="2216364949"/>
              </p:ext>
            </p:extLst>
          </p:nvPr>
        </p:nvGraphicFramePr>
        <p:xfrm>
          <a:off x="6132171" y="1505353"/>
          <a:ext cx="5756275" cy="5515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agem 10" descr="Uma imagem contendo Texto&#10;&#10;Descrição gerada automaticamente">
            <a:extLst>
              <a:ext uri="{FF2B5EF4-FFF2-40B4-BE49-F238E27FC236}">
                <a16:creationId xmlns:a16="http://schemas.microsoft.com/office/drawing/2014/main" id="{2C6E59CC-DC01-C37A-45EB-D578E0B0C1B0}"/>
              </a:ext>
            </a:extLst>
          </p:cNvPr>
          <p:cNvPicPr>
            <a:picLocks noChangeAspect="1"/>
          </p:cNvPicPr>
          <p:nvPr/>
        </p:nvPicPr>
        <p:blipFill>
          <a:blip r:embed="rId7"/>
          <a:stretch>
            <a:fillRect/>
          </a:stretch>
        </p:blipFill>
        <p:spPr>
          <a:xfrm>
            <a:off x="9916886" y="88231"/>
            <a:ext cx="1934285" cy="551218"/>
          </a:xfrm>
          <a:prstGeom prst="rect">
            <a:avLst/>
          </a:prstGeom>
        </p:spPr>
      </p:pic>
      <p:pic>
        <p:nvPicPr>
          <p:cNvPr id="31746" name="Picture 2" descr="Homem novo que mostra o polegar acima no fundo branco | Foto Grátis">
            <a:extLst>
              <a:ext uri="{FF2B5EF4-FFF2-40B4-BE49-F238E27FC236}">
                <a16:creationId xmlns:a16="http://schemas.microsoft.com/office/drawing/2014/main" id="{07306FEE-7E9C-27F3-B3CB-CB275EBEC81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633" b="99042" l="9739" r="89549">
                        <a14:foregroundMark x1="40380" y1="8307" x2="51781" y2="8946"/>
                        <a14:foregroundMark x1="57720" y1="65974" x2="48694" y2="95847"/>
                        <a14:foregroundMark x1="42755" y1="83706" x2="36342" y2="99201"/>
                        <a14:foregroundMark x1="49881" y1="4633" x2="49881" y2="4633"/>
                      </a14:backgroundRemoval>
                    </a14:imgEffect>
                  </a14:imgLayer>
                </a14:imgProps>
              </a:ext>
              <a:ext uri="{28A0092B-C50C-407E-A947-70E740481C1C}">
                <a14:useLocalDpi xmlns:a14="http://schemas.microsoft.com/office/drawing/2010/main" val="0"/>
              </a:ext>
            </a:extLst>
          </a:blip>
          <a:srcRect/>
          <a:stretch>
            <a:fillRect/>
          </a:stretch>
        </p:blipFill>
        <p:spPr bwMode="auto">
          <a:xfrm>
            <a:off x="23567" y="895350"/>
            <a:ext cx="4010025"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66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57D8BF5E-E6E0-70C5-E94D-553BB37FE172}"/>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Dimensionamento do SESMT</a:t>
            </a:r>
          </a:p>
        </p:txBody>
      </p:sp>
      <p:grpSp>
        <p:nvGrpSpPr>
          <p:cNvPr id="3" name="Group 26">
            <a:extLst>
              <a:ext uri="{FF2B5EF4-FFF2-40B4-BE49-F238E27FC236}">
                <a16:creationId xmlns:a16="http://schemas.microsoft.com/office/drawing/2014/main" id="{142AC15C-DBC5-2996-16B6-99F521C7C042}"/>
              </a:ext>
            </a:extLst>
          </p:cNvPr>
          <p:cNvGrpSpPr>
            <a:grpSpLocks/>
          </p:cNvGrpSpPr>
          <p:nvPr/>
        </p:nvGrpSpPr>
        <p:grpSpPr bwMode="auto">
          <a:xfrm>
            <a:off x="1408011" y="1496675"/>
            <a:ext cx="2358628" cy="2092392"/>
            <a:chOff x="1447801" y="2466975"/>
            <a:chExt cx="2309813" cy="1924050"/>
          </a:xfrm>
        </p:grpSpPr>
        <p:sp>
          <p:nvSpPr>
            <p:cNvPr id="5" name="Freeform 5">
              <a:extLst>
                <a:ext uri="{FF2B5EF4-FFF2-40B4-BE49-F238E27FC236}">
                  <a16:creationId xmlns:a16="http://schemas.microsoft.com/office/drawing/2014/main" id="{65FD6AC6-DCBF-9090-0F45-19305A8A72FF}"/>
                </a:ext>
              </a:extLst>
            </p:cNvPr>
            <p:cNvSpPr>
              <a:spLocks/>
            </p:cNvSpPr>
            <p:nvPr/>
          </p:nvSpPr>
          <p:spPr bwMode="auto">
            <a:xfrm>
              <a:off x="1455739" y="2549525"/>
              <a:ext cx="2290762"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6" name="Freeform 6">
              <a:extLst>
                <a:ext uri="{FF2B5EF4-FFF2-40B4-BE49-F238E27FC236}">
                  <a16:creationId xmlns:a16="http://schemas.microsoft.com/office/drawing/2014/main" id="{615AE2A1-0815-CC2D-2845-D9847FECDDC3}"/>
                </a:ext>
              </a:extLst>
            </p:cNvPr>
            <p:cNvSpPr>
              <a:spLocks/>
            </p:cNvSpPr>
            <p:nvPr/>
          </p:nvSpPr>
          <p:spPr bwMode="auto">
            <a:xfrm>
              <a:off x="1447801" y="2466975"/>
              <a:ext cx="2309813" cy="1795463"/>
            </a:xfrm>
            <a:custGeom>
              <a:avLst/>
              <a:gdLst>
                <a:gd name="T0" fmla="*/ 2268499 w 615"/>
                <a:gd name="T1" fmla="*/ 814748 h 476"/>
                <a:gd name="T2" fmla="*/ 2268499 w 615"/>
                <a:gd name="T3" fmla="*/ 980715 h 476"/>
                <a:gd name="T4" fmla="*/ 1663817 w 615"/>
                <a:gd name="T5" fmla="*/ 1704935 h 476"/>
                <a:gd name="T6" fmla="*/ 1468515 w 615"/>
                <a:gd name="T7" fmla="*/ 1795463 h 476"/>
                <a:gd name="T8" fmla="*/ 93895 w 615"/>
                <a:gd name="T9" fmla="*/ 1795463 h 476"/>
                <a:gd name="T10" fmla="*/ 15023 w 615"/>
                <a:gd name="T11" fmla="*/ 1746427 h 476"/>
                <a:gd name="T12" fmla="*/ 26291 w 615"/>
                <a:gd name="T13" fmla="*/ 1655900 h 476"/>
                <a:gd name="T14" fmla="*/ 593415 w 615"/>
                <a:gd name="T15" fmla="*/ 980715 h 476"/>
                <a:gd name="T16" fmla="*/ 593415 w 615"/>
                <a:gd name="T17" fmla="*/ 814748 h 476"/>
                <a:gd name="T18" fmla="*/ 26291 w 615"/>
                <a:gd name="T19" fmla="*/ 139563 h 476"/>
                <a:gd name="T20" fmla="*/ 15023 w 615"/>
                <a:gd name="T21" fmla="*/ 49036 h 476"/>
                <a:gd name="T22" fmla="*/ 93895 w 615"/>
                <a:gd name="T23" fmla="*/ 0 h 476"/>
                <a:gd name="T24" fmla="*/ 1468515 w 615"/>
                <a:gd name="T25" fmla="*/ 0 h 476"/>
                <a:gd name="T26" fmla="*/ 1663817 w 615"/>
                <a:gd name="T27" fmla="*/ 90528 h 476"/>
                <a:gd name="T28" fmla="*/ 2268499 w 615"/>
                <a:gd name="T29" fmla="*/ 814748 h 4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pt-BR" altLang="zh-CN" sz="3600" b="1" dirty="0">
                  <a:solidFill>
                    <a:schemeClr val="bg1"/>
                  </a:solidFill>
                </a:rPr>
                <a:t>   01</a:t>
              </a:r>
              <a:endParaRPr lang="zh-CN" altLang="en-US" sz="3600" b="1" dirty="0">
                <a:solidFill>
                  <a:schemeClr val="bg1"/>
                </a:solidFill>
              </a:endParaRPr>
            </a:p>
          </p:txBody>
        </p:sp>
      </p:grpSp>
      <p:sp>
        <p:nvSpPr>
          <p:cNvPr id="7" name="文本框 1">
            <a:extLst>
              <a:ext uri="{FF2B5EF4-FFF2-40B4-BE49-F238E27FC236}">
                <a16:creationId xmlns:a16="http://schemas.microsoft.com/office/drawing/2014/main" id="{20907865-E157-DB55-33C2-E479D4CA6ECB}"/>
              </a:ext>
            </a:extLst>
          </p:cNvPr>
          <p:cNvSpPr txBox="1"/>
          <p:nvPr/>
        </p:nvSpPr>
        <p:spPr>
          <a:xfrm>
            <a:off x="4011075" y="921847"/>
            <a:ext cx="3902840" cy="5584606"/>
          </a:xfrm>
          <a:prstGeom prst="rect">
            <a:avLst/>
          </a:prstGeom>
          <a:noFill/>
        </p:spPr>
        <p:txBody>
          <a:bodyPr wrap="square" rtlCol="0">
            <a:spAutoFit/>
          </a:bodyPr>
          <a:lstStyle/>
          <a:p>
            <a:pPr>
              <a:lnSpc>
                <a:spcPct val="150000"/>
              </a:lnSpc>
            </a:pPr>
            <a:r>
              <a:rPr kumimoji="1" lang="pt-BR" altLang="zh-CN" sz="2000" b="1" dirty="0">
                <a:solidFill>
                  <a:schemeClr val="bg1"/>
                </a:solidFill>
                <a:latin typeface="+mj-lt"/>
                <a:ea typeface="华文圆体 Regular" panose="020F0502040101010101" pitchFamily="34" charset="-122"/>
                <a:cs typeface="Yuanti SC" charset="-122"/>
              </a:rPr>
              <a:t>O dito acima vale somente para o trabalho realizado de forma não eventual nas dependências da contratante ou local previamente convencionado em contrato.</a:t>
            </a:r>
          </a:p>
          <a:p>
            <a:pPr>
              <a:lnSpc>
                <a:spcPct val="150000"/>
              </a:lnSpc>
            </a:pPr>
            <a:endParaRPr kumimoji="1" lang="pt-BR" altLang="zh-CN" sz="2000" b="1" dirty="0">
              <a:solidFill>
                <a:schemeClr val="bg1"/>
              </a:solidFill>
              <a:latin typeface="+mj-lt"/>
              <a:ea typeface="华文圆体 Regular" panose="020F0502040101010101" pitchFamily="34" charset="-122"/>
              <a:cs typeface="Yuanti SC" charset="-122"/>
            </a:endParaRPr>
          </a:p>
          <a:p>
            <a:pPr>
              <a:lnSpc>
                <a:spcPct val="150000"/>
              </a:lnSpc>
            </a:pPr>
            <a:endParaRPr kumimoji="1" lang="pt-BR" altLang="zh-CN" sz="2000" b="1" dirty="0">
              <a:solidFill>
                <a:schemeClr val="bg1"/>
              </a:solidFill>
              <a:latin typeface="+mj-lt"/>
              <a:ea typeface="华文圆体 Regular" panose="020F0502040101010101" pitchFamily="34" charset="-122"/>
              <a:cs typeface="Yuanti SC" charset="-122"/>
            </a:endParaRPr>
          </a:p>
          <a:p>
            <a:pPr>
              <a:lnSpc>
                <a:spcPct val="150000"/>
              </a:lnSpc>
            </a:pPr>
            <a:r>
              <a:rPr kumimoji="1" lang="pt-BR" altLang="zh-CN" sz="2000" b="1" dirty="0">
                <a:solidFill>
                  <a:schemeClr val="bg1"/>
                </a:solidFill>
                <a:latin typeface="+mj-lt"/>
                <a:ea typeface="华文圆体 Regular" panose="020F0502040101010101" pitchFamily="34" charset="-122"/>
                <a:cs typeface="Yuanti SC" charset="-122"/>
              </a:rPr>
              <a:t>Excluem-se do dimensionamento do SESMT da contratante os trabalhadores das contratadas já atendidos pelos SESMT das contratadas.</a:t>
            </a:r>
          </a:p>
        </p:txBody>
      </p:sp>
      <p:grpSp>
        <p:nvGrpSpPr>
          <p:cNvPr id="8" name="Group 26">
            <a:extLst>
              <a:ext uri="{FF2B5EF4-FFF2-40B4-BE49-F238E27FC236}">
                <a16:creationId xmlns:a16="http://schemas.microsoft.com/office/drawing/2014/main" id="{9B35D785-8D68-C27A-12F3-1D5DE5030A43}"/>
              </a:ext>
            </a:extLst>
          </p:cNvPr>
          <p:cNvGrpSpPr>
            <a:grpSpLocks/>
          </p:cNvGrpSpPr>
          <p:nvPr/>
        </p:nvGrpSpPr>
        <p:grpSpPr bwMode="auto">
          <a:xfrm>
            <a:off x="1396663" y="4039459"/>
            <a:ext cx="2358628" cy="2092392"/>
            <a:chOff x="1447801" y="2466975"/>
            <a:chExt cx="2309813" cy="1924050"/>
          </a:xfrm>
          <a:solidFill>
            <a:schemeClr val="tx1">
              <a:lumMod val="75000"/>
              <a:lumOff val="25000"/>
            </a:schemeClr>
          </a:solidFill>
        </p:grpSpPr>
        <p:sp>
          <p:nvSpPr>
            <p:cNvPr id="9" name="Freeform 5">
              <a:extLst>
                <a:ext uri="{FF2B5EF4-FFF2-40B4-BE49-F238E27FC236}">
                  <a16:creationId xmlns:a16="http://schemas.microsoft.com/office/drawing/2014/main" id="{1B0C6964-F2FA-D70F-70AA-44CB7904762D}"/>
                </a:ext>
              </a:extLst>
            </p:cNvPr>
            <p:cNvSpPr>
              <a:spLocks/>
            </p:cNvSpPr>
            <p:nvPr/>
          </p:nvSpPr>
          <p:spPr bwMode="auto">
            <a:xfrm>
              <a:off x="1455739" y="2549525"/>
              <a:ext cx="2290762"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0" name="Freeform 6">
              <a:extLst>
                <a:ext uri="{FF2B5EF4-FFF2-40B4-BE49-F238E27FC236}">
                  <a16:creationId xmlns:a16="http://schemas.microsoft.com/office/drawing/2014/main" id="{539A1102-4907-022F-BD02-7FFA06B3D8D1}"/>
                </a:ext>
              </a:extLst>
            </p:cNvPr>
            <p:cNvSpPr>
              <a:spLocks/>
            </p:cNvSpPr>
            <p:nvPr/>
          </p:nvSpPr>
          <p:spPr bwMode="auto">
            <a:xfrm>
              <a:off x="1447801" y="2466975"/>
              <a:ext cx="2309813" cy="1795463"/>
            </a:xfrm>
            <a:custGeom>
              <a:avLst/>
              <a:gdLst>
                <a:gd name="T0" fmla="*/ 2268499 w 615"/>
                <a:gd name="T1" fmla="*/ 814748 h 476"/>
                <a:gd name="T2" fmla="*/ 2268499 w 615"/>
                <a:gd name="T3" fmla="*/ 980715 h 476"/>
                <a:gd name="T4" fmla="*/ 1663817 w 615"/>
                <a:gd name="T5" fmla="*/ 1704935 h 476"/>
                <a:gd name="T6" fmla="*/ 1468515 w 615"/>
                <a:gd name="T7" fmla="*/ 1795463 h 476"/>
                <a:gd name="T8" fmla="*/ 93895 w 615"/>
                <a:gd name="T9" fmla="*/ 1795463 h 476"/>
                <a:gd name="T10" fmla="*/ 15023 w 615"/>
                <a:gd name="T11" fmla="*/ 1746427 h 476"/>
                <a:gd name="T12" fmla="*/ 26291 w 615"/>
                <a:gd name="T13" fmla="*/ 1655900 h 476"/>
                <a:gd name="T14" fmla="*/ 593415 w 615"/>
                <a:gd name="T15" fmla="*/ 980715 h 476"/>
                <a:gd name="T16" fmla="*/ 593415 w 615"/>
                <a:gd name="T17" fmla="*/ 814748 h 476"/>
                <a:gd name="T18" fmla="*/ 26291 w 615"/>
                <a:gd name="T19" fmla="*/ 139563 h 476"/>
                <a:gd name="T20" fmla="*/ 15023 w 615"/>
                <a:gd name="T21" fmla="*/ 49036 h 476"/>
                <a:gd name="T22" fmla="*/ 93895 w 615"/>
                <a:gd name="T23" fmla="*/ 0 h 476"/>
                <a:gd name="T24" fmla="*/ 1468515 w 615"/>
                <a:gd name="T25" fmla="*/ 0 h 476"/>
                <a:gd name="T26" fmla="*/ 1663817 w 615"/>
                <a:gd name="T27" fmla="*/ 90528 h 476"/>
                <a:gd name="T28" fmla="*/ 2268499 w 615"/>
                <a:gd name="T29" fmla="*/ 814748 h 4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pt-BR" altLang="zh-CN" sz="3600" b="1" dirty="0">
                  <a:solidFill>
                    <a:schemeClr val="bg1"/>
                  </a:solidFill>
                </a:rPr>
                <a:t>   02</a:t>
              </a:r>
              <a:endParaRPr lang="zh-CN" altLang="en-US" sz="3600" b="1" dirty="0">
                <a:solidFill>
                  <a:schemeClr val="bg1"/>
                </a:solidFill>
              </a:endParaRPr>
            </a:p>
          </p:txBody>
        </p:sp>
      </p:grpSp>
      <p:pic>
        <p:nvPicPr>
          <p:cNvPr id="2" name="Imagem 1" descr="Uma imagem contendo Texto&#10;&#10;Descrição gerada automaticamente">
            <a:extLst>
              <a:ext uri="{FF2B5EF4-FFF2-40B4-BE49-F238E27FC236}">
                <a16:creationId xmlns:a16="http://schemas.microsoft.com/office/drawing/2014/main" id="{C2DB18DB-A377-874C-94CC-489360C3DD4B}"/>
              </a:ext>
            </a:extLst>
          </p:cNvPr>
          <p:cNvPicPr>
            <a:picLocks noChangeAspect="1"/>
          </p:cNvPicPr>
          <p:nvPr/>
        </p:nvPicPr>
        <p:blipFill>
          <a:blip r:embed="rId2"/>
          <a:stretch>
            <a:fillRect/>
          </a:stretch>
        </p:blipFill>
        <p:spPr>
          <a:xfrm>
            <a:off x="217714" y="174931"/>
            <a:ext cx="1934285" cy="551218"/>
          </a:xfrm>
          <a:prstGeom prst="rect">
            <a:avLst/>
          </a:prstGeom>
        </p:spPr>
      </p:pic>
      <p:sp>
        <p:nvSpPr>
          <p:cNvPr id="11" name="AutoShape 4" descr="Polo Norte | Ar Condicionado – Instalação e Manutenção">
            <a:extLst>
              <a:ext uri="{FF2B5EF4-FFF2-40B4-BE49-F238E27FC236}">
                <a16:creationId xmlns:a16="http://schemas.microsoft.com/office/drawing/2014/main" id="{87E1D098-502C-5FCC-6D2A-0635F7178A3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2" name="Imagem 11">
            <a:extLst>
              <a:ext uri="{FF2B5EF4-FFF2-40B4-BE49-F238E27FC236}">
                <a16:creationId xmlns:a16="http://schemas.microsoft.com/office/drawing/2014/main" id="{2B4CC3DB-7EBF-4B5F-948E-5EAF2B334005}"/>
              </a:ext>
            </a:extLst>
          </p:cNvPr>
          <p:cNvPicPr>
            <a:picLocks noChangeAspect="1"/>
          </p:cNvPicPr>
          <p:nvPr/>
        </p:nvPicPr>
        <p:blipFill>
          <a:blip r:embed="rId3"/>
          <a:stretch>
            <a:fillRect/>
          </a:stretch>
        </p:blipFill>
        <p:spPr>
          <a:xfrm>
            <a:off x="7713091" y="1143000"/>
            <a:ext cx="4600575" cy="5715000"/>
          </a:xfrm>
          <a:prstGeom prst="rect">
            <a:avLst/>
          </a:prstGeom>
        </p:spPr>
      </p:pic>
    </p:spTree>
    <p:extLst>
      <p:ext uri="{BB962C8B-B14F-4D97-AF65-F5344CB8AC3E}">
        <p14:creationId xmlns:p14="http://schemas.microsoft.com/office/powerpoint/2010/main" val="407425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grpId="0" nodeType="clickEffect">
                                  <p:stCondLst>
                                    <p:cond delay="0"/>
                                  </p:stCondLst>
                                  <p:childTnLst>
                                    <p:animEffect transition="out" filter="fade">
                                      <p:cBhvr>
                                        <p:cTn id="22" dur="500" tmFilter="0, 0; .2, .5; .8, .5; 1, 0"/>
                                        <p:tgtEl>
                                          <p:spTgt spid="13"/>
                                        </p:tgtEl>
                                      </p:cBhvr>
                                    </p:animEffect>
                                    <p:animScale>
                                      <p:cBhvr>
                                        <p:cTn id="23"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9" name="Group 18">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23" name="Freeform: Shape 22">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9">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21" name="Freeform: Shape 20">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4" name="文本框 1">
            <a:extLst>
              <a:ext uri="{FF2B5EF4-FFF2-40B4-BE49-F238E27FC236}">
                <a16:creationId xmlns:a16="http://schemas.microsoft.com/office/drawing/2014/main" id="{C080375E-BE62-B410-E490-838A3E584C43}"/>
              </a:ext>
            </a:extLst>
          </p:cNvPr>
          <p:cNvSpPr txBox="1"/>
          <p:nvPr/>
        </p:nvSpPr>
        <p:spPr>
          <a:xfrm>
            <a:off x="838199" y="1120676"/>
            <a:ext cx="7021513" cy="2308324"/>
          </a:xfrm>
          <a:prstGeom prst="rect">
            <a:avLst/>
          </a:prstGeom>
        </p:spPr>
        <p:txBody>
          <a:bodyPr vert="horz" lIns="91440" tIns="45720" rIns="91440" bIns="45720" rtlCol="0" anchor="b">
            <a:normAutofit/>
          </a:bodyPr>
          <a:lstStyle/>
          <a:p>
            <a:pPr>
              <a:lnSpc>
                <a:spcPct val="90000"/>
              </a:lnSpc>
              <a:spcBef>
                <a:spcPct val="0"/>
              </a:spcBef>
              <a:spcAft>
                <a:spcPts val="600"/>
              </a:spcAft>
            </a:pPr>
            <a:r>
              <a:rPr kumimoji="1" lang="en-US" altLang="zh-CN" sz="7200" b="1" kern="1200">
                <a:solidFill>
                  <a:schemeClr val="bg1"/>
                </a:solidFill>
                <a:latin typeface="+mj-lt"/>
                <a:ea typeface="+mj-ea"/>
                <a:cs typeface="+mj-cs"/>
              </a:rPr>
              <a:t>Dimensionamento do SESMT</a:t>
            </a:r>
          </a:p>
        </p:txBody>
      </p:sp>
      <p:sp>
        <p:nvSpPr>
          <p:cNvPr id="11" name="文本框 1">
            <a:extLst>
              <a:ext uri="{FF2B5EF4-FFF2-40B4-BE49-F238E27FC236}">
                <a16:creationId xmlns:a16="http://schemas.microsoft.com/office/drawing/2014/main" id="{EFD02D64-644D-E183-441C-E31D55144168}"/>
              </a:ext>
            </a:extLst>
          </p:cNvPr>
          <p:cNvSpPr txBox="1"/>
          <p:nvPr/>
        </p:nvSpPr>
        <p:spPr>
          <a:xfrm>
            <a:off x="835024" y="3809999"/>
            <a:ext cx="7025753" cy="1012778"/>
          </a:xfrm>
          <a:prstGeom prst="rect">
            <a:avLst/>
          </a:prstGeom>
        </p:spPr>
        <p:txBody>
          <a:bodyPr vert="horz" lIns="91440" tIns="45720" rIns="91440" bIns="45720" rtlCol="0">
            <a:normAutofit/>
          </a:bodyPr>
          <a:lstStyle/>
          <a:p>
            <a:pPr>
              <a:lnSpc>
                <a:spcPct val="90000"/>
              </a:lnSpc>
              <a:spcBef>
                <a:spcPts val="1000"/>
              </a:spcBef>
            </a:pPr>
            <a:r>
              <a:rPr kumimoji="1" lang="en-US" altLang="zh-CN" sz="2400" b="1" kern="1200">
                <a:solidFill>
                  <a:schemeClr val="bg1"/>
                </a:solidFill>
                <a:latin typeface="+mn-lt"/>
                <a:ea typeface="+mn-ea"/>
                <a:cs typeface="+mn-cs"/>
              </a:rPr>
              <a:t>Faz sentido o dimensionamento nos dias de hoje?</a:t>
            </a:r>
          </a:p>
        </p:txBody>
      </p:sp>
      <p:pic>
        <p:nvPicPr>
          <p:cNvPr id="6" name="Imagem 5" descr="Uma imagem contendo Texto&#10;&#10;Descrição gerada automaticamente">
            <a:extLst>
              <a:ext uri="{FF2B5EF4-FFF2-40B4-BE49-F238E27FC236}">
                <a16:creationId xmlns:a16="http://schemas.microsoft.com/office/drawing/2014/main" id="{F98D2329-AB15-4B89-A5C6-B6E3DBA36088}"/>
              </a:ext>
            </a:extLst>
          </p:cNvPr>
          <p:cNvPicPr>
            <a:picLocks noChangeAspect="1"/>
          </p:cNvPicPr>
          <p:nvPr/>
        </p:nvPicPr>
        <p:blipFill>
          <a:blip r:embed="rId3"/>
          <a:stretch>
            <a:fillRect/>
          </a:stretch>
        </p:blipFill>
        <p:spPr>
          <a:xfrm>
            <a:off x="9916886" y="88231"/>
            <a:ext cx="1934285" cy="551218"/>
          </a:xfrm>
          <a:prstGeom prst="rect">
            <a:avLst/>
          </a:prstGeom>
        </p:spPr>
      </p:pic>
    </p:spTree>
    <p:extLst>
      <p:ext uri="{BB962C8B-B14F-4D97-AF65-F5344CB8AC3E}">
        <p14:creationId xmlns:p14="http://schemas.microsoft.com/office/powerpoint/2010/main" val="290482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文本框 1">
            <a:extLst>
              <a:ext uri="{FF2B5EF4-FFF2-40B4-BE49-F238E27FC236}">
                <a16:creationId xmlns:a16="http://schemas.microsoft.com/office/drawing/2014/main" id="{C080375E-BE62-B410-E490-838A3E584C43}"/>
              </a:ext>
            </a:extLst>
          </p:cNvPr>
          <p:cNvSpPr txBox="1"/>
          <p:nvPr/>
        </p:nvSpPr>
        <p:spPr>
          <a:xfrm>
            <a:off x="1295400" y="669925"/>
            <a:ext cx="4800600" cy="1325563"/>
          </a:xfrm>
          <a:prstGeom prst="rect">
            <a:avLst/>
          </a:prstGeom>
        </p:spPr>
        <p:txBody>
          <a:bodyPr vert="horz" lIns="91440" tIns="45720" rIns="91440" bIns="45720" rtlCol="0" anchor="b">
            <a:normAutofit/>
          </a:bodyPr>
          <a:lstStyle/>
          <a:p>
            <a:pPr>
              <a:lnSpc>
                <a:spcPct val="90000"/>
              </a:lnSpc>
              <a:spcBef>
                <a:spcPct val="0"/>
              </a:spcBef>
              <a:spcAft>
                <a:spcPts val="600"/>
              </a:spcAft>
            </a:pPr>
            <a:r>
              <a:rPr kumimoji="1" lang="en-US" altLang="zh-CN" sz="4400" b="1">
                <a:solidFill>
                  <a:schemeClr val="bg1"/>
                </a:solidFill>
                <a:latin typeface="+mj-lt"/>
                <a:ea typeface="+mj-ea"/>
                <a:cs typeface="+mj-cs"/>
              </a:rPr>
              <a:t>Dimensionamento do SESMT</a:t>
            </a:r>
          </a:p>
        </p:txBody>
      </p:sp>
      <p:cxnSp>
        <p:nvCxnSpPr>
          <p:cNvPr id="24" name="Straight Connector 2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文本框 1">
            <a:extLst>
              <a:ext uri="{FF2B5EF4-FFF2-40B4-BE49-F238E27FC236}">
                <a16:creationId xmlns:a16="http://schemas.microsoft.com/office/drawing/2014/main" id="{4F0FB156-E82D-AAE4-A289-57250024A4E1}"/>
              </a:ext>
            </a:extLst>
          </p:cNvPr>
          <p:cNvSpPr txBox="1"/>
          <p:nvPr/>
        </p:nvSpPr>
        <p:spPr>
          <a:xfrm>
            <a:off x="193964" y="2288833"/>
            <a:ext cx="5902036" cy="371157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kumimoji="1" lang="en-US" altLang="zh-CN" sz="1900" b="1" dirty="0">
                <a:solidFill>
                  <a:schemeClr val="bg1"/>
                </a:solidFill>
              </a:rPr>
              <a:t>Imagine duas </a:t>
            </a:r>
            <a:r>
              <a:rPr kumimoji="1" lang="en-US" altLang="zh-CN" sz="1900" b="1" dirty="0" err="1">
                <a:solidFill>
                  <a:schemeClr val="bg1"/>
                </a:solidFill>
              </a:rPr>
              <a:t>empresas</a:t>
            </a:r>
            <a:r>
              <a:rPr kumimoji="1" lang="en-US" altLang="zh-CN" sz="1900" b="1" dirty="0">
                <a:solidFill>
                  <a:schemeClr val="bg1"/>
                </a:solidFill>
              </a:rPr>
              <a:t>, com </a:t>
            </a:r>
            <a:r>
              <a:rPr kumimoji="1" lang="en-US" altLang="zh-CN" sz="1900" b="1" dirty="0" err="1">
                <a:solidFill>
                  <a:schemeClr val="bg1"/>
                </a:solidFill>
              </a:rPr>
              <a:t>mesmo</a:t>
            </a:r>
            <a:r>
              <a:rPr kumimoji="1" lang="en-US" altLang="zh-CN" sz="1900" b="1" dirty="0">
                <a:solidFill>
                  <a:schemeClr val="bg1"/>
                </a:solidFill>
              </a:rPr>
              <a:t> </a:t>
            </a:r>
            <a:r>
              <a:rPr kumimoji="1" lang="en-US" altLang="zh-CN" sz="1900" b="1" dirty="0" err="1">
                <a:solidFill>
                  <a:schemeClr val="bg1"/>
                </a:solidFill>
              </a:rPr>
              <a:t>grau</a:t>
            </a:r>
            <a:r>
              <a:rPr kumimoji="1" lang="en-US" altLang="zh-CN" sz="1900" b="1" dirty="0">
                <a:solidFill>
                  <a:schemeClr val="bg1"/>
                </a:solidFill>
              </a:rPr>
              <a:t> de </a:t>
            </a:r>
            <a:r>
              <a:rPr kumimoji="1" lang="en-US" altLang="zh-CN" sz="1900" b="1" dirty="0" err="1">
                <a:solidFill>
                  <a:schemeClr val="bg1"/>
                </a:solidFill>
              </a:rPr>
              <a:t>risco</a:t>
            </a:r>
            <a:r>
              <a:rPr kumimoji="1" lang="en-US" altLang="zh-CN" sz="1900" b="1" dirty="0">
                <a:solidFill>
                  <a:schemeClr val="bg1"/>
                </a:solidFill>
              </a:rPr>
              <a:t> e com a </a:t>
            </a:r>
            <a:r>
              <a:rPr kumimoji="1" lang="en-US" altLang="zh-CN" sz="1900" b="1" dirty="0" err="1">
                <a:solidFill>
                  <a:schemeClr val="bg1"/>
                </a:solidFill>
              </a:rPr>
              <a:t>mesma</a:t>
            </a:r>
            <a:r>
              <a:rPr kumimoji="1" lang="en-US" altLang="zh-CN" sz="1900" b="1" dirty="0">
                <a:solidFill>
                  <a:schemeClr val="bg1"/>
                </a:solidFill>
              </a:rPr>
              <a:t> </a:t>
            </a:r>
            <a:r>
              <a:rPr kumimoji="1" lang="en-US" altLang="zh-CN" sz="1900" b="1" dirty="0" err="1">
                <a:solidFill>
                  <a:schemeClr val="bg1"/>
                </a:solidFill>
              </a:rPr>
              <a:t>quantidade</a:t>
            </a:r>
            <a:r>
              <a:rPr kumimoji="1" lang="en-US" altLang="zh-CN" sz="1900" b="1" dirty="0">
                <a:solidFill>
                  <a:schemeClr val="bg1"/>
                </a:solidFill>
              </a:rPr>
              <a:t> de </a:t>
            </a:r>
            <a:r>
              <a:rPr kumimoji="1" lang="en-US" altLang="zh-CN" sz="1900" b="1" dirty="0" err="1">
                <a:solidFill>
                  <a:schemeClr val="bg1"/>
                </a:solidFill>
              </a:rPr>
              <a:t>funcionários</a:t>
            </a:r>
            <a:r>
              <a:rPr kumimoji="1" lang="en-US" altLang="zh-CN" sz="1900" b="1" dirty="0">
                <a:solidFill>
                  <a:schemeClr val="bg1"/>
                </a:solidFill>
              </a:rPr>
              <a:t>. A </a:t>
            </a:r>
            <a:r>
              <a:rPr kumimoji="1" lang="en-US" altLang="zh-CN" sz="1900" b="1" dirty="0" err="1">
                <a:solidFill>
                  <a:schemeClr val="bg1"/>
                </a:solidFill>
              </a:rPr>
              <a:t>empresa</a:t>
            </a:r>
            <a:r>
              <a:rPr kumimoji="1" lang="en-US" altLang="zh-CN" sz="1900" b="1" dirty="0">
                <a:solidFill>
                  <a:schemeClr val="bg1"/>
                </a:solidFill>
              </a:rPr>
              <a:t> A </a:t>
            </a:r>
            <a:r>
              <a:rPr kumimoji="1" lang="en-US" altLang="zh-CN" sz="1900" b="1" dirty="0" err="1">
                <a:solidFill>
                  <a:schemeClr val="bg1"/>
                </a:solidFill>
              </a:rPr>
              <a:t>tem</a:t>
            </a:r>
            <a:r>
              <a:rPr kumimoji="1" lang="en-US" altLang="zh-CN" sz="1900" b="1" dirty="0">
                <a:solidFill>
                  <a:schemeClr val="bg1"/>
                </a:solidFill>
              </a:rPr>
              <a:t> </a:t>
            </a:r>
            <a:r>
              <a:rPr kumimoji="1" lang="en-US" altLang="zh-CN" sz="1900" b="1" dirty="0" err="1">
                <a:solidFill>
                  <a:schemeClr val="bg1"/>
                </a:solidFill>
              </a:rPr>
              <a:t>muitos</a:t>
            </a:r>
            <a:r>
              <a:rPr kumimoji="1" lang="en-US" altLang="zh-CN" sz="1900" b="1" dirty="0">
                <a:solidFill>
                  <a:schemeClr val="bg1"/>
                </a:solidFill>
              </a:rPr>
              <a:t> </a:t>
            </a:r>
            <a:r>
              <a:rPr kumimoji="1" lang="en-US" altLang="zh-CN" sz="1900" b="1" dirty="0" err="1">
                <a:solidFill>
                  <a:schemeClr val="bg1"/>
                </a:solidFill>
              </a:rPr>
              <a:t>adoecimentos</a:t>
            </a:r>
            <a:r>
              <a:rPr kumimoji="1" lang="en-US" altLang="zh-CN" sz="1900" b="1" dirty="0">
                <a:solidFill>
                  <a:schemeClr val="bg1"/>
                </a:solidFill>
              </a:rPr>
              <a:t> e </a:t>
            </a:r>
            <a:r>
              <a:rPr kumimoji="1" lang="en-US" altLang="zh-CN" sz="1900" b="1" dirty="0" err="1">
                <a:solidFill>
                  <a:schemeClr val="bg1"/>
                </a:solidFill>
              </a:rPr>
              <a:t>acidentes</a:t>
            </a:r>
            <a:r>
              <a:rPr kumimoji="1" lang="en-US" altLang="zh-CN" sz="1900" b="1" dirty="0">
                <a:solidFill>
                  <a:schemeClr val="bg1"/>
                </a:solidFill>
              </a:rPr>
              <a:t>, </a:t>
            </a:r>
            <a:r>
              <a:rPr kumimoji="1" lang="en-US" altLang="zh-CN" sz="1900" b="1" dirty="0" err="1">
                <a:solidFill>
                  <a:schemeClr val="bg1"/>
                </a:solidFill>
              </a:rPr>
              <a:t>várias</a:t>
            </a:r>
            <a:r>
              <a:rPr kumimoji="1" lang="en-US" altLang="zh-CN" sz="1900" b="1" dirty="0">
                <a:solidFill>
                  <a:schemeClr val="bg1"/>
                </a:solidFill>
              </a:rPr>
              <a:t> CAT </a:t>
            </a:r>
            <a:r>
              <a:rPr kumimoji="1" lang="en-US" altLang="zh-CN" sz="1900" b="1" dirty="0" err="1">
                <a:solidFill>
                  <a:schemeClr val="bg1"/>
                </a:solidFill>
              </a:rPr>
              <a:t>abertas</a:t>
            </a:r>
            <a:r>
              <a:rPr kumimoji="1" lang="en-US" altLang="zh-CN" sz="1900" b="1" dirty="0">
                <a:solidFill>
                  <a:schemeClr val="bg1"/>
                </a:solidFill>
              </a:rPr>
              <a:t>. A </a:t>
            </a:r>
            <a:r>
              <a:rPr kumimoji="1" lang="en-US" altLang="zh-CN" sz="1900" b="1" dirty="0" err="1">
                <a:solidFill>
                  <a:schemeClr val="bg1"/>
                </a:solidFill>
              </a:rPr>
              <a:t>empresa</a:t>
            </a:r>
            <a:r>
              <a:rPr kumimoji="1" lang="en-US" altLang="zh-CN" sz="1900" b="1" dirty="0">
                <a:solidFill>
                  <a:schemeClr val="bg1"/>
                </a:solidFill>
              </a:rPr>
              <a:t> B </a:t>
            </a:r>
            <a:r>
              <a:rPr kumimoji="1" lang="en-US" altLang="zh-CN" sz="1900" b="1" dirty="0" err="1">
                <a:solidFill>
                  <a:schemeClr val="bg1"/>
                </a:solidFill>
              </a:rPr>
              <a:t>não</a:t>
            </a:r>
            <a:r>
              <a:rPr kumimoji="1" lang="en-US" altLang="zh-CN" sz="1900" b="1" dirty="0">
                <a:solidFill>
                  <a:schemeClr val="bg1"/>
                </a:solidFill>
              </a:rPr>
              <a:t> </a:t>
            </a:r>
            <a:r>
              <a:rPr kumimoji="1" lang="en-US" altLang="zh-CN" sz="1900" b="1" dirty="0" err="1">
                <a:solidFill>
                  <a:schemeClr val="bg1"/>
                </a:solidFill>
              </a:rPr>
              <a:t>teve</a:t>
            </a:r>
            <a:r>
              <a:rPr kumimoji="1" lang="en-US" altLang="zh-CN" sz="1900" b="1" dirty="0">
                <a:solidFill>
                  <a:schemeClr val="bg1"/>
                </a:solidFill>
              </a:rPr>
              <a:t> </a:t>
            </a:r>
            <a:r>
              <a:rPr kumimoji="1" lang="en-US" altLang="zh-CN" sz="1900" b="1" dirty="0" err="1">
                <a:solidFill>
                  <a:schemeClr val="bg1"/>
                </a:solidFill>
              </a:rPr>
              <a:t>nenhum</a:t>
            </a:r>
            <a:r>
              <a:rPr kumimoji="1" lang="en-US" altLang="zh-CN" sz="1900" b="1" dirty="0">
                <a:solidFill>
                  <a:schemeClr val="bg1"/>
                </a:solidFill>
              </a:rPr>
              <a:t> </a:t>
            </a:r>
            <a:r>
              <a:rPr kumimoji="1" lang="en-US" altLang="zh-CN" sz="1900" b="1" dirty="0" err="1">
                <a:solidFill>
                  <a:schemeClr val="bg1"/>
                </a:solidFill>
              </a:rPr>
              <a:t>registro</a:t>
            </a:r>
            <a:r>
              <a:rPr kumimoji="1" lang="en-US" altLang="zh-CN" sz="1900" b="1" dirty="0">
                <a:solidFill>
                  <a:schemeClr val="bg1"/>
                </a:solidFill>
              </a:rPr>
              <a:t> de </a:t>
            </a:r>
            <a:r>
              <a:rPr kumimoji="1" lang="en-US" altLang="zh-CN" sz="1900" b="1" dirty="0" err="1">
                <a:solidFill>
                  <a:schemeClr val="bg1"/>
                </a:solidFill>
              </a:rPr>
              <a:t>doenças</a:t>
            </a:r>
            <a:r>
              <a:rPr kumimoji="1" lang="en-US" altLang="zh-CN" sz="1900" b="1" dirty="0">
                <a:solidFill>
                  <a:schemeClr val="bg1"/>
                </a:solidFill>
              </a:rPr>
              <a:t>/</a:t>
            </a:r>
            <a:r>
              <a:rPr kumimoji="1" lang="en-US" altLang="zh-CN" sz="1900" b="1" dirty="0" err="1">
                <a:solidFill>
                  <a:schemeClr val="bg1"/>
                </a:solidFill>
              </a:rPr>
              <a:t>acidentes</a:t>
            </a:r>
            <a:r>
              <a:rPr kumimoji="1" lang="en-US" altLang="zh-CN" sz="1900" b="1" dirty="0">
                <a:solidFill>
                  <a:schemeClr val="bg1"/>
                </a:solidFill>
              </a:rPr>
              <a:t> em 2 </a:t>
            </a:r>
            <a:r>
              <a:rPr kumimoji="1" lang="en-US" altLang="zh-CN" sz="1900" b="1" dirty="0" err="1">
                <a:solidFill>
                  <a:schemeClr val="bg1"/>
                </a:solidFill>
              </a:rPr>
              <a:t>anos</a:t>
            </a:r>
            <a:r>
              <a:rPr kumimoji="1" lang="en-US" altLang="zh-CN" sz="1900" b="1" dirty="0">
                <a:solidFill>
                  <a:schemeClr val="bg1"/>
                </a:solidFill>
              </a:rPr>
              <a:t>.</a:t>
            </a:r>
          </a:p>
          <a:p>
            <a:pPr indent="-228600">
              <a:lnSpc>
                <a:spcPct val="90000"/>
              </a:lnSpc>
              <a:spcAft>
                <a:spcPts val="600"/>
              </a:spcAft>
              <a:buFont typeface="Arial" panose="020B0604020202020204" pitchFamily="34" charset="0"/>
              <a:buChar char="•"/>
            </a:pPr>
            <a:endParaRPr kumimoji="1" lang="en-US" altLang="zh-CN" sz="1900" b="1" dirty="0">
              <a:solidFill>
                <a:schemeClr val="bg1"/>
              </a:solidFill>
            </a:endParaRPr>
          </a:p>
          <a:p>
            <a:pPr indent="-228600">
              <a:lnSpc>
                <a:spcPct val="90000"/>
              </a:lnSpc>
              <a:spcAft>
                <a:spcPts val="600"/>
              </a:spcAft>
              <a:buFont typeface="Arial" panose="020B0604020202020204" pitchFamily="34" charset="0"/>
              <a:buChar char="•"/>
            </a:pPr>
            <a:r>
              <a:rPr kumimoji="1" lang="en-US" altLang="zh-CN" sz="1900" b="1" dirty="0">
                <a:solidFill>
                  <a:schemeClr val="bg1"/>
                </a:solidFill>
              </a:rPr>
              <a:t>Por que as duas </a:t>
            </a:r>
            <a:r>
              <a:rPr kumimoji="1" lang="en-US" altLang="zh-CN" sz="1900" b="1" dirty="0" err="1">
                <a:solidFill>
                  <a:schemeClr val="bg1"/>
                </a:solidFill>
              </a:rPr>
              <a:t>empresas</a:t>
            </a:r>
            <a:r>
              <a:rPr kumimoji="1" lang="en-US" altLang="zh-CN" sz="1900" b="1" dirty="0">
                <a:solidFill>
                  <a:schemeClr val="bg1"/>
                </a:solidFill>
              </a:rPr>
              <a:t> </a:t>
            </a:r>
            <a:r>
              <a:rPr kumimoji="1" lang="en-US" altLang="zh-CN" sz="1900" b="1" dirty="0" err="1">
                <a:solidFill>
                  <a:schemeClr val="bg1"/>
                </a:solidFill>
              </a:rPr>
              <a:t>devem</a:t>
            </a:r>
            <a:r>
              <a:rPr kumimoji="1" lang="en-US" altLang="zh-CN" sz="1900" b="1" dirty="0">
                <a:solidFill>
                  <a:schemeClr val="bg1"/>
                </a:solidFill>
              </a:rPr>
              <a:t> </a:t>
            </a:r>
            <a:r>
              <a:rPr kumimoji="1" lang="en-US" altLang="zh-CN" sz="1900" b="1" dirty="0" err="1">
                <a:solidFill>
                  <a:schemeClr val="bg1"/>
                </a:solidFill>
              </a:rPr>
              <a:t>dimensionar</a:t>
            </a:r>
            <a:r>
              <a:rPr kumimoji="1" lang="en-US" altLang="zh-CN" sz="1900" b="1" dirty="0">
                <a:solidFill>
                  <a:schemeClr val="bg1"/>
                </a:solidFill>
              </a:rPr>
              <a:t> o SESMT </a:t>
            </a:r>
            <a:r>
              <a:rPr kumimoji="1" lang="en-US" altLang="zh-CN" sz="1900" b="1" dirty="0" err="1">
                <a:solidFill>
                  <a:schemeClr val="bg1"/>
                </a:solidFill>
              </a:rPr>
              <a:t>igual</a:t>
            </a:r>
            <a:r>
              <a:rPr kumimoji="1" lang="en-US" altLang="zh-CN" sz="1900" b="1" dirty="0">
                <a:solidFill>
                  <a:schemeClr val="bg1"/>
                </a:solidFill>
              </a:rPr>
              <a:t>? </a:t>
            </a:r>
            <a:r>
              <a:rPr kumimoji="1" lang="en-US" altLang="zh-CN" sz="1900" b="1" dirty="0" err="1">
                <a:solidFill>
                  <a:schemeClr val="bg1"/>
                </a:solidFill>
              </a:rPr>
              <a:t>Não</a:t>
            </a:r>
            <a:r>
              <a:rPr kumimoji="1" lang="en-US" altLang="zh-CN" sz="1900" b="1" dirty="0">
                <a:solidFill>
                  <a:schemeClr val="bg1"/>
                </a:solidFill>
              </a:rPr>
              <a:t> era de se </a:t>
            </a:r>
            <a:r>
              <a:rPr kumimoji="1" lang="en-US" altLang="zh-CN" sz="1900" b="1" dirty="0" err="1">
                <a:solidFill>
                  <a:schemeClr val="bg1"/>
                </a:solidFill>
              </a:rPr>
              <a:t>esperar</a:t>
            </a:r>
            <a:r>
              <a:rPr kumimoji="1" lang="en-US" altLang="zh-CN" sz="1900" b="1" dirty="0">
                <a:solidFill>
                  <a:schemeClr val="bg1"/>
                </a:solidFill>
              </a:rPr>
              <a:t> que a </a:t>
            </a:r>
            <a:r>
              <a:rPr kumimoji="1" lang="en-US" altLang="zh-CN" sz="1900" b="1" dirty="0" err="1">
                <a:solidFill>
                  <a:schemeClr val="bg1"/>
                </a:solidFill>
              </a:rPr>
              <a:t>empresa</a:t>
            </a:r>
            <a:r>
              <a:rPr kumimoji="1" lang="en-US" altLang="zh-CN" sz="1900" b="1" dirty="0">
                <a:solidFill>
                  <a:schemeClr val="bg1"/>
                </a:solidFill>
              </a:rPr>
              <a:t> A </a:t>
            </a:r>
            <a:r>
              <a:rPr kumimoji="1" lang="en-US" altLang="zh-CN" sz="1900" b="1" dirty="0" err="1">
                <a:solidFill>
                  <a:schemeClr val="bg1"/>
                </a:solidFill>
              </a:rPr>
              <a:t>precisa</a:t>
            </a:r>
            <a:r>
              <a:rPr kumimoji="1" lang="en-US" altLang="zh-CN" sz="1900" b="1" dirty="0">
                <a:solidFill>
                  <a:schemeClr val="bg1"/>
                </a:solidFill>
              </a:rPr>
              <a:t> </a:t>
            </a:r>
            <a:r>
              <a:rPr kumimoji="1" lang="en-US" altLang="zh-CN" sz="1900" b="1" dirty="0" err="1">
                <a:solidFill>
                  <a:schemeClr val="bg1"/>
                </a:solidFill>
              </a:rPr>
              <a:t>investir</a:t>
            </a:r>
            <a:r>
              <a:rPr kumimoji="1" lang="en-US" altLang="zh-CN" sz="1900" b="1" dirty="0">
                <a:solidFill>
                  <a:schemeClr val="bg1"/>
                </a:solidFill>
              </a:rPr>
              <a:t> </a:t>
            </a:r>
            <a:r>
              <a:rPr kumimoji="1" lang="en-US" altLang="zh-CN" sz="1900" b="1" dirty="0" err="1">
                <a:solidFill>
                  <a:schemeClr val="bg1"/>
                </a:solidFill>
              </a:rPr>
              <a:t>mais</a:t>
            </a:r>
            <a:r>
              <a:rPr kumimoji="1" lang="en-US" altLang="zh-CN" sz="1900" b="1" dirty="0">
                <a:solidFill>
                  <a:schemeClr val="bg1"/>
                </a:solidFill>
              </a:rPr>
              <a:t> para </a:t>
            </a:r>
            <a:r>
              <a:rPr kumimoji="1" lang="en-US" altLang="zh-CN" sz="1900" b="1" dirty="0" err="1">
                <a:solidFill>
                  <a:schemeClr val="bg1"/>
                </a:solidFill>
              </a:rPr>
              <a:t>corrigir</a:t>
            </a:r>
            <a:r>
              <a:rPr kumimoji="1" lang="en-US" altLang="zh-CN" sz="1900" b="1" dirty="0">
                <a:solidFill>
                  <a:schemeClr val="bg1"/>
                </a:solidFill>
              </a:rPr>
              <a:t> </a:t>
            </a:r>
            <a:r>
              <a:rPr kumimoji="1" lang="en-US" altLang="zh-CN" sz="1900" b="1" dirty="0" err="1">
                <a:solidFill>
                  <a:schemeClr val="bg1"/>
                </a:solidFill>
              </a:rPr>
              <a:t>seus</a:t>
            </a:r>
            <a:r>
              <a:rPr kumimoji="1" lang="en-US" altLang="zh-CN" sz="1900" b="1" dirty="0">
                <a:solidFill>
                  <a:schemeClr val="bg1"/>
                </a:solidFill>
              </a:rPr>
              <a:t> </a:t>
            </a:r>
            <a:r>
              <a:rPr kumimoji="1" lang="en-US" altLang="zh-CN" sz="1900" b="1" dirty="0" err="1">
                <a:solidFill>
                  <a:schemeClr val="bg1"/>
                </a:solidFill>
              </a:rPr>
              <a:t>problemas</a:t>
            </a:r>
            <a:r>
              <a:rPr kumimoji="1" lang="en-US" altLang="zh-CN" sz="1900" b="1" dirty="0">
                <a:solidFill>
                  <a:schemeClr val="bg1"/>
                </a:solidFill>
              </a:rPr>
              <a:t>, </a:t>
            </a:r>
            <a:r>
              <a:rPr kumimoji="1" lang="en-US" altLang="zh-CN" sz="1900" b="1" dirty="0" err="1">
                <a:solidFill>
                  <a:schemeClr val="bg1"/>
                </a:solidFill>
              </a:rPr>
              <a:t>enquanto</a:t>
            </a:r>
            <a:r>
              <a:rPr kumimoji="1" lang="en-US" altLang="zh-CN" sz="1900" b="1" dirty="0">
                <a:solidFill>
                  <a:schemeClr val="bg1"/>
                </a:solidFill>
              </a:rPr>
              <a:t> a </a:t>
            </a:r>
            <a:r>
              <a:rPr kumimoji="1" lang="en-US" altLang="zh-CN" sz="1900" b="1" dirty="0" err="1">
                <a:solidFill>
                  <a:schemeClr val="bg1"/>
                </a:solidFill>
              </a:rPr>
              <a:t>empresa</a:t>
            </a:r>
            <a:r>
              <a:rPr kumimoji="1" lang="en-US" altLang="zh-CN" sz="1900" b="1" dirty="0">
                <a:solidFill>
                  <a:schemeClr val="bg1"/>
                </a:solidFill>
              </a:rPr>
              <a:t> B </a:t>
            </a:r>
            <a:r>
              <a:rPr kumimoji="1" lang="en-US" altLang="zh-CN" sz="1900" b="1" dirty="0" err="1">
                <a:solidFill>
                  <a:schemeClr val="bg1"/>
                </a:solidFill>
              </a:rPr>
              <a:t>posso</a:t>
            </a:r>
            <a:r>
              <a:rPr kumimoji="1" lang="en-US" altLang="zh-CN" sz="1900" b="1" dirty="0">
                <a:solidFill>
                  <a:schemeClr val="bg1"/>
                </a:solidFill>
              </a:rPr>
              <a:t> </a:t>
            </a:r>
            <a:r>
              <a:rPr kumimoji="1" lang="en-US" altLang="zh-CN" sz="1900" b="1" dirty="0" err="1">
                <a:solidFill>
                  <a:schemeClr val="bg1"/>
                </a:solidFill>
              </a:rPr>
              <a:t>investir</a:t>
            </a:r>
            <a:r>
              <a:rPr kumimoji="1" lang="en-US" altLang="zh-CN" sz="1900" b="1" dirty="0">
                <a:solidFill>
                  <a:schemeClr val="bg1"/>
                </a:solidFill>
              </a:rPr>
              <a:t> </a:t>
            </a:r>
            <a:r>
              <a:rPr kumimoji="1" lang="en-US" altLang="zh-CN" sz="1900" b="1" dirty="0" err="1">
                <a:solidFill>
                  <a:schemeClr val="bg1"/>
                </a:solidFill>
              </a:rPr>
              <a:t>menos</a:t>
            </a:r>
            <a:r>
              <a:rPr kumimoji="1" lang="en-US" altLang="zh-CN" sz="1900" b="1" dirty="0">
                <a:solidFill>
                  <a:schemeClr val="bg1"/>
                </a:solidFill>
              </a:rPr>
              <a:t>?</a:t>
            </a:r>
          </a:p>
        </p:txBody>
      </p:sp>
      <p:pic>
        <p:nvPicPr>
          <p:cNvPr id="17" name="Imagem 16" descr="Uma imagem contendo Texto&#10;&#10;Descrição gerada automaticamente">
            <a:extLst>
              <a:ext uri="{FF2B5EF4-FFF2-40B4-BE49-F238E27FC236}">
                <a16:creationId xmlns:a16="http://schemas.microsoft.com/office/drawing/2014/main" id="{BEB721D8-0104-9593-AAE4-51F49D0B2B04}"/>
              </a:ext>
            </a:extLst>
          </p:cNvPr>
          <p:cNvPicPr>
            <a:picLocks noChangeAspect="1"/>
          </p:cNvPicPr>
          <p:nvPr/>
        </p:nvPicPr>
        <p:blipFill>
          <a:blip r:embed="rId2"/>
          <a:stretch>
            <a:fillRect/>
          </a:stretch>
        </p:blipFill>
        <p:spPr>
          <a:xfrm>
            <a:off x="362946" y="188317"/>
            <a:ext cx="1501709" cy="427987"/>
          </a:xfrm>
          <a:prstGeom prst="rect">
            <a:avLst/>
          </a:prstGeom>
        </p:spPr>
      </p:pic>
      <p:cxnSp>
        <p:nvCxnSpPr>
          <p:cNvPr id="26" name="Straight Connector 25">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 name="Agrupar 5">
            <a:extLst>
              <a:ext uri="{FF2B5EF4-FFF2-40B4-BE49-F238E27FC236}">
                <a16:creationId xmlns:a16="http://schemas.microsoft.com/office/drawing/2014/main" id="{AFD2B356-59E3-F2F5-14B5-7AE4472987DD}"/>
              </a:ext>
            </a:extLst>
          </p:cNvPr>
          <p:cNvGrpSpPr/>
          <p:nvPr/>
        </p:nvGrpSpPr>
        <p:grpSpPr>
          <a:xfrm>
            <a:off x="9250887" y="4577666"/>
            <a:ext cx="2941102" cy="2280334"/>
            <a:chOff x="3747406" y="681717"/>
            <a:chExt cx="2308225" cy="1924050"/>
          </a:xfrm>
        </p:grpSpPr>
        <p:sp>
          <p:nvSpPr>
            <p:cNvPr id="7" name="Freeform 11">
              <a:extLst>
                <a:ext uri="{FF2B5EF4-FFF2-40B4-BE49-F238E27FC236}">
                  <a16:creationId xmlns:a16="http://schemas.microsoft.com/office/drawing/2014/main" id="{81A9CC28-1A96-DA6A-C3A9-194C00470D7A}"/>
                </a:ext>
              </a:extLst>
            </p:cNvPr>
            <p:cNvSpPr>
              <a:spLocks/>
            </p:cNvSpPr>
            <p:nvPr/>
          </p:nvSpPr>
          <p:spPr bwMode="auto">
            <a:xfrm>
              <a:off x="3753756" y="764267"/>
              <a:ext cx="2290763"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8" name="Freeform 12">
              <a:extLst>
                <a:ext uri="{FF2B5EF4-FFF2-40B4-BE49-F238E27FC236}">
                  <a16:creationId xmlns:a16="http://schemas.microsoft.com/office/drawing/2014/main" id="{B6350852-F8FA-5B9C-08AB-BA8EEA874E80}"/>
                </a:ext>
              </a:extLst>
            </p:cNvPr>
            <p:cNvSpPr>
              <a:spLocks/>
            </p:cNvSpPr>
            <p:nvPr/>
          </p:nvSpPr>
          <p:spPr bwMode="auto">
            <a:xfrm>
              <a:off x="3747406" y="681717"/>
              <a:ext cx="2308225" cy="1795463"/>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7 w 615"/>
                <a:gd name="T15" fmla="*/ 260 h 476"/>
                <a:gd name="T16" fmla="*/ 157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7" y="260"/>
                    <a:pt x="157" y="260"/>
                    <a:pt x="157" y="260"/>
                  </a:cubicBezTo>
                  <a:cubicBezTo>
                    <a:pt x="168" y="247"/>
                    <a:pt x="168" y="229"/>
                    <a:pt x="157"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9" name="Shape 2784">
              <a:extLst>
                <a:ext uri="{FF2B5EF4-FFF2-40B4-BE49-F238E27FC236}">
                  <a16:creationId xmlns:a16="http://schemas.microsoft.com/office/drawing/2014/main" id="{75191A6F-E737-4383-032A-830BCA88D8B6}"/>
                </a:ext>
              </a:extLst>
            </p:cNvPr>
            <p:cNvSpPr/>
            <p:nvPr/>
          </p:nvSpPr>
          <p:spPr bwMode="auto">
            <a:xfrm>
              <a:off x="4806947" y="1289502"/>
              <a:ext cx="472621" cy="473983"/>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9045" tIns="19045" rIns="19045" bIns="19045" anchor="ctr"/>
            <a:lstStyle/>
            <a:p>
              <a:pPr defTabSz="228532"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Source Sans Pro Light" charset="0"/>
                <a:ea typeface="Source Sans Pro Light" charset="0"/>
                <a:cs typeface="Source Sans Pro Light" charset="0"/>
                <a:sym typeface="Gill Sans"/>
              </a:endParaRPr>
            </a:p>
          </p:txBody>
        </p:sp>
      </p:grpSp>
      <p:grpSp>
        <p:nvGrpSpPr>
          <p:cNvPr id="11" name="Agrupar 10">
            <a:extLst>
              <a:ext uri="{FF2B5EF4-FFF2-40B4-BE49-F238E27FC236}">
                <a16:creationId xmlns:a16="http://schemas.microsoft.com/office/drawing/2014/main" id="{4D7382B9-2A3F-6DCE-D460-0634F2FE7568}"/>
              </a:ext>
            </a:extLst>
          </p:cNvPr>
          <p:cNvGrpSpPr/>
          <p:nvPr/>
        </p:nvGrpSpPr>
        <p:grpSpPr>
          <a:xfrm>
            <a:off x="9416031" y="8"/>
            <a:ext cx="2775969" cy="2152301"/>
            <a:chOff x="3747406" y="681717"/>
            <a:chExt cx="2308225" cy="1924050"/>
          </a:xfrm>
        </p:grpSpPr>
        <p:sp>
          <p:nvSpPr>
            <p:cNvPr id="12" name="Freeform 11">
              <a:extLst>
                <a:ext uri="{FF2B5EF4-FFF2-40B4-BE49-F238E27FC236}">
                  <a16:creationId xmlns:a16="http://schemas.microsoft.com/office/drawing/2014/main" id="{F2B27DFA-2CEF-9D67-6F6D-5D50F96D7C1C}"/>
                </a:ext>
              </a:extLst>
            </p:cNvPr>
            <p:cNvSpPr>
              <a:spLocks/>
            </p:cNvSpPr>
            <p:nvPr/>
          </p:nvSpPr>
          <p:spPr bwMode="auto">
            <a:xfrm>
              <a:off x="3753756" y="764267"/>
              <a:ext cx="2290763" cy="1841500"/>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4BC9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3" name="Freeform 12">
              <a:extLst>
                <a:ext uri="{FF2B5EF4-FFF2-40B4-BE49-F238E27FC236}">
                  <a16:creationId xmlns:a16="http://schemas.microsoft.com/office/drawing/2014/main" id="{B25B16FD-F6BE-A387-2AB7-3BA023B87115}"/>
                </a:ext>
              </a:extLst>
            </p:cNvPr>
            <p:cNvSpPr>
              <a:spLocks/>
            </p:cNvSpPr>
            <p:nvPr/>
          </p:nvSpPr>
          <p:spPr bwMode="auto">
            <a:xfrm>
              <a:off x="3747406" y="681717"/>
              <a:ext cx="2308225" cy="1795463"/>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7 w 615"/>
                <a:gd name="T15" fmla="*/ 260 h 476"/>
                <a:gd name="T16" fmla="*/ 157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7" y="260"/>
                    <a:pt x="157" y="260"/>
                    <a:pt x="157" y="260"/>
                  </a:cubicBezTo>
                  <a:cubicBezTo>
                    <a:pt x="168" y="247"/>
                    <a:pt x="168" y="229"/>
                    <a:pt x="157"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a:latin typeface="+mn-lt"/>
              </a:endParaRPr>
            </a:p>
          </p:txBody>
        </p:sp>
        <p:sp>
          <p:nvSpPr>
            <p:cNvPr id="14" name="Shape 2784">
              <a:extLst>
                <a:ext uri="{FF2B5EF4-FFF2-40B4-BE49-F238E27FC236}">
                  <a16:creationId xmlns:a16="http://schemas.microsoft.com/office/drawing/2014/main" id="{21B8826F-FCAC-AAC3-0D6B-CE34421551C5}"/>
                </a:ext>
              </a:extLst>
            </p:cNvPr>
            <p:cNvSpPr/>
            <p:nvPr/>
          </p:nvSpPr>
          <p:spPr bwMode="auto">
            <a:xfrm>
              <a:off x="4806947" y="1289502"/>
              <a:ext cx="472621" cy="473983"/>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bg1"/>
            </a:solidFill>
            <a:ln w="12700">
              <a:miter lim="400000"/>
            </a:ln>
          </p:spPr>
          <p:txBody>
            <a:bodyPr lIns="19045" tIns="19045" rIns="19045" bIns="19045" anchor="ctr"/>
            <a:lstStyle/>
            <a:p>
              <a:pPr defTabSz="228532"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Source Sans Pro Light" charset="0"/>
                <a:ea typeface="Source Sans Pro Light" charset="0"/>
                <a:cs typeface="Source Sans Pro Light" charset="0"/>
                <a:sym typeface="Gill Sans"/>
              </a:endParaRPr>
            </a:p>
          </p:txBody>
        </p:sp>
      </p:grpSp>
      <p:pic>
        <p:nvPicPr>
          <p:cNvPr id="33794" name="Picture 2" descr="Polo Norte | Ar Condicionado – Instalação e Manutenção">
            <a:extLst>
              <a:ext uri="{FF2B5EF4-FFF2-40B4-BE49-F238E27FC236}">
                <a16:creationId xmlns:a16="http://schemas.microsoft.com/office/drawing/2014/main" id="{9D9B9185-0388-9311-99C2-10C7F5D45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0874" y="1122330"/>
            <a:ext cx="460057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378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ângulo 22">
            <a:extLst>
              <a:ext uri="{FF2B5EF4-FFF2-40B4-BE49-F238E27FC236}">
                <a16:creationId xmlns:a16="http://schemas.microsoft.com/office/drawing/2014/main" id="{36769ED9-3AC1-A2FF-CA2D-AF42F8D03F8E}"/>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Dimensionamento do SESMT</a:t>
            </a:r>
          </a:p>
        </p:txBody>
      </p:sp>
      <p:sp>
        <p:nvSpPr>
          <p:cNvPr id="20" name="AutoShape 19">
            <a:extLst>
              <a:ext uri="{FF2B5EF4-FFF2-40B4-BE49-F238E27FC236}">
                <a16:creationId xmlns:a16="http://schemas.microsoft.com/office/drawing/2014/main" id="{C7BB2C14-5E4B-8ED1-D90F-424B1CBA65AA}"/>
              </a:ext>
            </a:extLst>
          </p:cNvPr>
          <p:cNvSpPr>
            <a:spLocks/>
          </p:cNvSpPr>
          <p:nvPr/>
        </p:nvSpPr>
        <p:spPr bwMode="auto">
          <a:xfrm>
            <a:off x="794748" y="576080"/>
            <a:ext cx="1364995" cy="1390036"/>
          </a:xfrm>
          <a:prstGeom prst="roundRect">
            <a:avLst>
              <a:gd name="adj" fmla="val 8333"/>
            </a:avLst>
          </a:prstGeom>
          <a:solidFill>
            <a:schemeClr val="tx1">
              <a:lumMod val="85000"/>
              <a:lumOff val="15000"/>
            </a:schemeClr>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sp>
        <p:nvSpPr>
          <p:cNvPr id="21" name="AutoShape 19">
            <a:extLst>
              <a:ext uri="{FF2B5EF4-FFF2-40B4-BE49-F238E27FC236}">
                <a16:creationId xmlns:a16="http://schemas.microsoft.com/office/drawing/2014/main" id="{5DFDA517-836F-FC3B-BE33-648EEABFD37A}"/>
              </a:ext>
            </a:extLst>
          </p:cNvPr>
          <p:cNvSpPr>
            <a:spLocks/>
          </p:cNvSpPr>
          <p:nvPr/>
        </p:nvSpPr>
        <p:spPr bwMode="auto">
          <a:xfrm>
            <a:off x="192503" y="233752"/>
            <a:ext cx="1364995" cy="1390036"/>
          </a:xfrm>
          <a:prstGeom prst="roundRect">
            <a:avLst>
              <a:gd name="adj" fmla="val 8333"/>
            </a:avLst>
          </a:prstGeom>
          <a:solidFill>
            <a:srgbClr val="4BC9D0"/>
          </a:solidFill>
          <a:ln>
            <a:noFill/>
          </a:ln>
        </p:spPr>
        <p:txBody>
          <a:bodyPr lIns="25400" tIns="25400" rIns="25400" bIns="25400" anchor="ctr"/>
          <a:lstStyle/>
          <a:p>
            <a:pPr algn="r" eaLnBrk="1">
              <a:lnSpc>
                <a:spcPct val="120000"/>
              </a:lnSpc>
            </a:pPr>
            <a:endParaRPr lang="id-ID" sz="900" dirty="0">
              <a:solidFill>
                <a:srgbClr val="FFD300"/>
              </a:solidFill>
              <a:latin typeface="Roboto Light" panose="02000000000000000000" pitchFamily="2" charset="0"/>
            </a:endParaRPr>
          </a:p>
        </p:txBody>
      </p:sp>
      <p:pic>
        <p:nvPicPr>
          <p:cNvPr id="22" name="Gráfico 21" descr="Luzes acesas estrutura de tópicos">
            <a:extLst>
              <a:ext uri="{FF2B5EF4-FFF2-40B4-BE49-F238E27FC236}">
                <a16:creationId xmlns:a16="http://schemas.microsoft.com/office/drawing/2014/main" id="{70A47975-48EC-69D6-5539-8B046F6435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800" y="312117"/>
            <a:ext cx="914400" cy="914400"/>
          </a:xfrm>
          <a:prstGeom prst="rect">
            <a:avLst/>
          </a:prstGeom>
        </p:spPr>
      </p:pic>
      <p:pic>
        <p:nvPicPr>
          <p:cNvPr id="6" name="Imagem 5" descr="Uma imagem contendo Texto&#10;&#10;Descrição gerada automaticamente">
            <a:extLst>
              <a:ext uri="{FF2B5EF4-FFF2-40B4-BE49-F238E27FC236}">
                <a16:creationId xmlns:a16="http://schemas.microsoft.com/office/drawing/2014/main" id="{95FE0F12-69B4-6E47-FF04-DB13CC183D37}"/>
              </a:ext>
            </a:extLst>
          </p:cNvPr>
          <p:cNvPicPr>
            <a:picLocks noChangeAspect="1"/>
          </p:cNvPicPr>
          <p:nvPr/>
        </p:nvPicPr>
        <p:blipFill>
          <a:blip r:embed="rId4"/>
          <a:stretch>
            <a:fillRect/>
          </a:stretch>
        </p:blipFill>
        <p:spPr>
          <a:xfrm>
            <a:off x="9916886" y="88231"/>
            <a:ext cx="1934285" cy="551218"/>
          </a:xfrm>
          <a:prstGeom prst="rect">
            <a:avLst/>
          </a:prstGeom>
        </p:spPr>
      </p:pic>
      <p:pic>
        <p:nvPicPr>
          <p:cNvPr id="36866" name="Picture 2" descr="Free Photo | Portrait of happy handyman with tools showing thumbs up sign  isolated on white">
            <a:extLst>
              <a:ext uri="{FF2B5EF4-FFF2-40B4-BE49-F238E27FC236}">
                <a16:creationId xmlns:a16="http://schemas.microsoft.com/office/drawing/2014/main" id="{E5EF344C-5A47-9C22-8B28-5D78B1BAB46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272" b="97764" l="9958" r="89831">
                        <a14:foregroundMark x1="52754" y1="10224" x2="52754" y2="10224"/>
                        <a14:foregroundMark x1="53390" y1="5272" x2="53390" y2="5272"/>
                        <a14:foregroundMark x1="68432" y1="93610" x2="68432" y2="93610"/>
                        <a14:foregroundMark x1="39195" y1="97764" x2="39195" y2="97764"/>
                      </a14:backgroundRemoval>
                    </a14:imgEffect>
                  </a14:imgLayer>
                </a14:imgProps>
              </a:ext>
              <a:ext uri="{28A0092B-C50C-407E-A947-70E740481C1C}">
                <a14:useLocalDpi xmlns:a14="http://schemas.microsoft.com/office/drawing/2010/main" val="0"/>
              </a:ext>
            </a:extLst>
          </a:blip>
          <a:srcRect/>
          <a:stretch>
            <a:fillRect/>
          </a:stretch>
        </p:blipFill>
        <p:spPr bwMode="auto">
          <a:xfrm>
            <a:off x="-690402" y="1148152"/>
            <a:ext cx="4495800" cy="59626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6868" name="文本框 1">
            <a:extLst>
              <a:ext uri="{FF2B5EF4-FFF2-40B4-BE49-F238E27FC236}">
                <a16:creationId xmlns:a16="http://schemas.microsoft.com/office/drawing/2014/main" id="{498C3B31-AC3C-89F6-9E08-8ED54ABB1C0E}"/>
              </a:ext>
            </a:extLst>
          </p:cNvPr>
          <p:cNvGraphicFramePr/>
          <p:nvPr/>
        </p:nvGraphicFramePr>
        <p:xfrm>
          <a:off x="3273718" y="1623788"/>
          <a:ext cx="8334631" cy="44670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16544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20"/>
                                        </p:tgtEl>
                                      </p:cBhvr>
                                    </p:animEffect>
                                    <p:animScale>
                                      <p:cBhvr>
                                        <p:cTn id="10" dur="250" autoRev="1" fill="hold"/>
                                        <p:tgtEl>
                                          <p:spTgt spid="20"/>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21"/>
                                        </p:tgtEl>
                                      </p:cBhvr>
                                    </p:animEffect>
                                    <p:animScale>
                                      <p:cBhvr>
                                        <p:cTn id="13" dur="250" autoRev="1" fill="hold"/>
                                        <p:tgtEl>
                                          <p:spTgt spid="21"/>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22"/>
                                        </p:tgtEl>
                                      </p:cBhvr>
                                    </p:animEffect>
                                    <p:animScale>
                                      <p:cBhvr>
                                        <p:cTn id="16"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0" grpId="0" animBg="1"/>
      <p:bldP spid="2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D5B60553-A8B3-FB4E-1675-284DCC7AD7DA}"/>
              </a:ext>
            </a:extLst>
          </p:cNvPr>
          <p:cNvSpPr/>
          <p:nvPr/>
        </p:nvSpPr>
        <p:spPr>
          <a:xfrm>
            <a:off x="14000" y="-10988"/>
            <a:ext cx="12178000" cy="914400"/>
          </a:xfrm>
          <a:prstGeom prst="rect">
            <a:avLst/>
          </a:prstGeom>
          <a:solidFill>
            <a:srgbClr val="00206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4" name="文本框 1">
            <a:extLst>
              <a:ext uri="{FF2B5EF4-FFF2-40B4-BE49-F238E27FC236}">
                <a16:creationId xmlns:a16="http://schemas.microsoft.com/office/drawing/2014/main" id="{C080375E-BE62-B410-E490-838A3E584C43}"/>
              </a:ext>
            </a:extLst>
          </p:cNvPr>
          <p:cNvSpPr txBox="1"/>
          <p:nvPr/>
        </p:nvSpPr>
        <p:spPr>
          <a:xfrm>
            <a:off x="4192587" y="156110"/>
            <a:ext cx="3967565" cy="461665"/>
          </a:xfrm>
          <a:prstGeom prst="rect">
            <a:avLst/>
          </a:prstGeom>
          <a:noFill/>
        </p:spPr>
        <p:txBody>
          <a:bodyPr wrap="square" rtlCol="0">
            <a:spAutoFit/>
          </a:bodyPr>
          <a:lstStyle/>
          <a:p>
            <a:pPr algn="ctr"/>
            <a:r>
              <a:rPr kumimoji="1" lang="en-US" altLang="zh-CN" sz="2400" b="1" dirty="0">
                <a:solidFill>
                  <a:schemeClr val="bg1"/>
                </a:solidFill>
                <a:ea typeface="华文圆体 Regular" panose="020F0502040101010101" pitchFamily="34" charset="-122"/>
                <a:cs typeface="Yuanti SC" charset="-122"/>
              </a:rPr>
              <a:t>Dimensionamento do SESMT</a:t>
            </a:r>
          </a:p>
        </p:txBody>
      </p:sp>
      <p:grpSp>
        <p:nvGrpSpPr>
          <p:cNvPr id="17" name="Agrupar 16">
            <a:extLst>
              <a:ext uri="{FF2B5EF4-FFF2-40B4-BE49-F238E27FC236}">
                <a16:creationId xmlns:a16="http://schemas.microsoft.com/office/drawing/2014/main" id="{7430145D-A89A-4952-EA18-04D0E39F28BF}"/>
              </a:ext>
            </a:extLst>
          </p:cNvPr>
          <p:cNvGrpSpPr/>
          <p:nvPr/>
        </p:nvGrpSpPr>
        <p:grpSpPr>
          <a:xfrm>
            <a:off x="542351" y="965200"/>
            <a:ext cx="3316809" cy="5907861"/>
            <a:chOff x="542351" y="965200"/>
            <a:chExt cx="3316809" cy="5907861"/>
          </a:xfrm>
        </p:grpSpPr>
        <p:grpSp>
          <p:nvGrpSpPr>
            <p:cNvPr id="3" name="Group 185">
              <a:extLst>
                <a:ext uri="{FF2B5EF4-FFF2-40B4-BE49-F238E27FC236}">
                  <a16:creationId xmlns:a16="http://schemas.microsoft.com/office/drawing/2014/main" id="{F06BE26F-CC7F-0BCA-EE2F-B14E07FDE973}"/>
                </a:ext>
              </a:extLst>
            </p:cNvPr>
            <p:cNvGrpSpPr/>
            <p:nvPr/>
          </p:nvGrpSpPr>
          <p:grpSpPr>
            <a:xfrm>
              <a:off x="542351" y="965200"/>
              <a:ext cx="3316809" cy="5907861"/>
              <a:chOff x="1608138" y="2265363"/>
              <a:chExt cx="2047875" cy="4598987"/>
            </a:xfrm>
          </p:grpSpPr>
          <p:sp>
            <p:nvSpPr>
              <p:cNvPr id="5" name="Freeform 4">
                <a:extLst>
                  <a:ext uri="{FF2B5EF4-FFF2-40B4-BE49-F238E27FC236}">
                    <a16:creationId xmlns:a16="http://schemas.microsoft.com/office/drawing/2014/main" id="{3535F667-C1E9-89B1-ED52-97D2B2760122}"/>
                  </a:ext>
                </a:extLst>
              </p:cNvPr>
              <p:cNvSpPr>
                <a:spLocks/>
              </p:cNvSpPr>
              <p:nvPr/>
            </p:nvSpPr>
            <p:spPr bwMode="auto">
              <a:xfrm>
                <a:off x="1608138" y="3730625"/>
                <a:ext cx="1965325" cy="2233613"/>
              </a:xfrm>
              <a:custGeom>
                <a:avLst/>
                <a:gdLst/>
                <a:ahLst/>
                <a:cxnLst>
                  <a:cxn ang="0">
                    <a:pos x="856" y="146"/>
                  </a:cxn>
                  <a:cxn ang="0">
                    <a:pos x="754" y="166"/>
                  </a:cxn>
                  <a:cxn ang="0">
                    <a:pos x="699" y="249"/>
                  </a:cxn>
                  <a:cxn ang="0">
                    <a:pos x="162" y="251"/>
                  </a:cxn>
                  <a:cxn ang="0">
                    <a:pos x="150" y="122"/>
                  </a:cxn>
                  <a:cxn ang="0">
                    <a:pos x="0" y="0"/>
                  </a:cxn>
                  <a:cxn ang="0">
                    <a:pos x="55" y="609"/>
                  </a:cxn>
                  <a:cxn ang="0">
                    <a:pos x="101" y="686"/>
                  </a:cxn>
                  <a:cxn ang="0">
                    <a:pos x="102" y="1020"/>
                  </a:cxn>
                  <a:cxn ang="0">
                    <a:pos x="508" y="1019"/>
                  </a:cxn>
                  <a:cxn ang="0">
                    <a:pos x="508" y="807"/>
                  </a:cxn>
                  <a:cxn ang="0">
                    <a:pos x="876" y="248"/>
                  </a:cxn>
                  <a:cxn ang="0">
                    <a:pos x="856" y="146"/>
                  </a:cxn>
                </a:cxnLst>
                <a:rect l="0" t="0" r="r" b="b"/>
                <a:pathLst>
                  <a:path w="898" h="1020">
                    <a:moveTo>
                      <a:pt x="856" y="146"/>
                    </a:moveTo>
                    <a:cubicBezTo>
                      <a:pt x="822" y="124"/>
                      <a:pt x="776" y="132"/>
                      <a:pt x="754" y="166"/>
                    </a:cubicBezTo>
                    <a:cubicBezTo>
                      <a:pt x="699" y="249"/>
                      <a:pt x="699" y="249"/>
                      <a:pt x="699" y="249"/>
                    </a:cubicBezTo>
                    <a:cubicBezTo>
                      <a:pt x="162" y="251"/>
                      <a:pt x="162" y="251"/>
                      <a:pt x="162" y="251"/>
                    </a:cubicBezTo>
                    <a:cubicBezTo>
                      <a:pt x="150" y="122"/>
                      <a:pt x="150" y="122"/>
                      <a:pt x="150" y="122"/>
                    </a:cubicBezTo>
                    <a:cubicBezTo>
                      <a:pt x="140" y="15"/>
                      <a:pt x="67" y="0"/>
                      <a:pt x="0" y="0"/>
                    </a:cubicBezTo>
                    <a:cubicBezTo>
                      <a:pt x="55" y="609"/>
                      <a:pt x="55" y="609"/>
                      <a:pt x="55" y="609"/>
                    </a:cubicBezTo>
                    <a:cubicBezTo>
                      <a:pt x="58" y="641"/>
                      <a:pt x="76" y="669"/>
                      <a:pt x="101" y="686"/>
                    </a:cubicBezTo>
                    <a:cubicBezTo>
                      <a:pt x="102" y="1020"/>
                      <a:pt x="102" y="1020"/>
                      <a:pt x="102" y="1020"/>
                    </a:cubicBezTo>
                    <a:cubicBezTo>
                      <a:pt x="508" y="1019"/>
                      <a:pt x="508" y="1019"/>
                      <a:pt x="508" y="1019"/>
                    </a:cubicBezTo>
                    <a:cubicBezTo>
                      <a:pt x="508" y="807"/>
                      <a:pt x="508" y="807"/>
                      <a:pt x="508" y="807"/>
                    </a:cubicBezTo>
                    <a:cubicBezTo>
                      <a:pt x="876" y="248"/>
                      <a:pt x="876" y="248"/>
                      <a:pt x="876" y="248"/>
                    </a:cubicBezTo>
                    <a:cubicBezTo>
                      <a:pt x="898" y="215"/>
                      <a:pt x="889" y="169"/>
                      <a:pt x="856" y="146"/>
                    </a:cubicBezTo>
                  </a:path>
                </a:pathLst>
              </a:custGeom>
              <a:solidFill>
                <a:srgbClr val="FAC297"/>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6" name="Freeform 5">
                <a:extLst>
                  <a:ext uri="{FF2B5EF4-FFF2-40B4-BE49-F238E27FC236}">
                    <a16:creationId xmlns:a16="http://schemas.microsoft.com/office/drawing/2014/main" id="{66E8E9E2-1BE6-3CDD-A13E-5D8EEBEF5FFD}"/>
                  </a:ext>
                </a:extLst>
              </p:cNvPr>
              <p:cNvSpPr>
                <a:spLocks/>
              </p:cNvSpPr>
              <p:nvPr/>
            </p:nvSpPr>
            <p:spPr bwMode="auto">
              <a:xfrm>
                <a:off x="2528888" y="3492500"/>
                <a:ext cx="958850" cy="1273175"/>
              </a:xfrm>
              <a:custGeom>
                <a:avLst/>
                <a:gdLst/>
                <a:ahLst/>
                <a:cxnLst>
                  <a:cxn ang="0">
                    <a:pos x="396" y="22"/>
                  </a:cxn>
                  <a:cxn ang="0">
                    <a:pos x="396" y="22"/>
                  </a:cxn>
                  <a:cxn ang="0">
                    <a:pos x="415" y="124"/>
                  </a:cxn>
                  <a:cxn ang="0">
                    <a:pos x="128" y="549"/>
                  </a:cxn>
                  <a:cxn ang="0">
                    <a:pos x="39" y="465"/>
                  </a:cxn>
                  <a:cxn ang="0">
                    <a:pos x="34" y="465"/>
                  </a:cxn>
                  <a:cxn ang="0">
                    <a:pos x="28" y="418"/>
                  </a:cxn>
                  <a:cxn ang="0">
                    <a:pos x="294" y="42"/>
                  </a:cxn>
                  <a:cxn ang="0">
                    <a:pos x="396" y="22"/>
                  </a:cxn>
                </a:cxnLst>
                <a:rect l="0" t="0" r="r" b="b"/>
                <a:pathLst>
                  <a:path w="438" h="582">
                    <a:moveTo>
                      <a:pt x="396" y="22"/>
                    </a:moveTo>
                    <a:cubicBezTo>
                      <a:pt x="396" y="22"/>
                      <a:pt x="396" y="22"/>
                      <a:pt x="396" y="22"/>
                    </a:cubicBezTo>
                    <a:cubicBezTo>
                      <a:pt x="429" y="45"/>
                      <a:pt x="438" y="91"/>
                      <a:pt x="415" y="124"/>
                    </a:cubicBezTo>
                    <a:cubicBezTo>
                      <a:pt x="128" y="549"/>
                      <a:pt x="128" y="549"/>
                      <a:pt x="128" y="549"/>
                    </a:cubicBezTo>
                    <a:cubicBezTo>
                      <a:pt x="106" y="582"/>
                      <a:pt x="73" y="488"/>
                      <a:pt x="39" y="465"/>
                    </a:cubicBezTo>
                    <a:cubicBezTo>
                      <a:pt x="34" y="465"/>
                      <a:pt x="34" y="465"/>
                      <a:pt x="34" y="465"/>
                    </a:cubicBezTo>
                    <a:cubicBezTo>
                      <a:pt x="0" y="443"/>
                      <a:pt x="6" y="451"/>
                      <a:pt x="28" y="418"/>
                    </a:cubicBezTo>
                    <a:cubicBezTo>
                      <a:pt x="294" y="42"/>
                      <a:pt x="294" y="42"/>
                      <a:pt x="294" y="42"/>
                    </a:cubicBezTo>
                    <a:cubicBezTo>
                      <a:pt x="316" y="8"/>
                      <a:pt x="362" y="0"/>
                      <a:pt x="396" y="22"/>
                    </a:cubicBezTo>
                  </a:path>
                </a:pathLst>
              </a:custGeom>
              <a:solidFill>
                <a:srgbClr val="F2A16E"/>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7" name="Freeform 6">
                <a:extLst>
                  <a:ext uri="{FF2B5EF4-FFF2-40B4-BE49-F238E27FC236}">
                    <a16:creationId xmlns:a16="http://schemas.microsoft.com/office/drawing/2014/main" id="{6B08F10C-10F4-4379-1094-EBF027642BDE}"/>
                  </a:ext>
                </a:extLst>
              </p:cNvPr>
              <p:cNvSpPr>
                <a:spLocks/>
              </p:cNvSpPr>
              <p:nvPr/>
            </p:nvSpPr>
            <p:spPr bwMode="auto">
              <a:xfrm>
                <a:off x="2711450" y="3903663"/>
                <a:ext cx="935038" cy="1035050"/>
              </a:xfrm>
              <a:custGeom>
                <a:avLst/>
                <a:gdLst/>
                <a:ahLst/>
                <a:cxnLst>
                  <a:cxn ang="0">
                    <a:pos x="390" y="23"/>
                  </a:cxn>
                  <a:cxn ang="0">
                    <a:pos x="390" y="23"/>
                  </a:cxn>
                  <a:cxn ang="0">
                    <a:pos x="406" y="115"/>
                  </a:cxn>
                  <a:cxn ang="0">
                    <a:pos x="195" y="439"/>
                  </a:cxn>
                  <a:cxn ang="0">
                    <a:pos x="23" y="418"/>
                  </a:cxn>
                  <a:cxn ang="0">
                    <a:pos x="288" y="42"/>
                  </a:cxn>
                  <a:cxn ang="0">
                    <a:pos x="390" y="23"/>
                  </a:cxn>
                </a:cxnLst>
                <a:rect l="0" t="0" r="r" b="b"/>
                <a:pathLst>
                  <a:path w="428" h="473">
                    <a:moveTo>
                      <a:pt x="390" y="23"/>
                    </a:moveTo>
                    <a:cubicBezTo>
                      <a:pt x="390" y="23"/>
                      <a:pt x="390" y="23"/>
                      <a:pt x="390" y="23"/>
                    </a:cubicBezTo>
                    <a:cubicBezTo>
                      <a:pt x="424" y="45"/>
                      <a:pt x="428" y="82"/>
                      <a:pt x="406" y="115"/>
                    </a:cubicBezTo>
                    <a:cubicBezTo>
                      <a:pt x="195" y="439"/>
                      <a:pt x="195" y="439"/>
                      <a:pt x="195" y="439"/>
                    </a:cubicBezTo>
                    <a:cubicBezTo>
                      <a:pt x="173" y="473"/>
                      <a:pt x="0" y="452"/>
                      <a:pt x="23" y="418"/>
                    </a:cubicBezTo>
                    <a:cubicBezTo>
                      <a:pt x="288" y="42"/>
                      <a:pt x="288" y="42"/>
                      <a:pt x="288" y="42"/>
                    </a:cubicBezTo>
                    <a:cubicBezTo>
                      <a:pt x="311" y="9"/>
                      <a:pt x="357" y="0"/>
                      <a:pt x="390" y="23"/>
                    </a:cubicBezTo>
                  </a:path>
                </a:pathLst>
              </a:custGeom>
              <a:solidFill>
                <a:srgbClr val="F2A16E"/>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 name="Freeform 7">
                <a:extLst>
                  <a:ext uri="{FF2B5EF4-FFF2-40B4-BE49-F238E27FC236}">
                    <a16:creationId xmlns:a16="http://schemas.microsoft.com/office/drawing/2014/main" id="{22F35CCE-46CE-F344-67A1-3BABF0A57EC0}"/>
                  </a:ext>
                </a:extLst>
              </p:cNvPr>
              <p:cNvSpPr>
                <a:spLocks/>
              </p:cNvSpPr>
              <p:nvPr/>
            </p:nvSpPr>
            <p:spPr bwMode="auto">
              <a:xfrm>
                <a:off x="2247900" y="2847975"/>
                <a:ext cx="1219200" cy="1666875"/>
              </a:xfrm>
              <a:custGeom>
                <a:avLst/>
                <a:gdLst/>
                <a:ahLst/>
                <a:cxnLst>
                  <a:cxn ang="0">
                    <a:pos x="516" y="23"/>
                  </a:cxn>
                  <a:cxn ang="0">
                    <a:pos x="516" y="23"/>
                  </a:cxn>
                  <a:cxn ang="0">
                    <a:pos x="536" y="125"/>
                  </a:cxn>
                  <a:cxn ang="0">
                    <a:pos x="144" y="718"/>
                  </a:cxn>
                  <a:cxn ang="0">
                    <a:pos x="42" y="738"/>
                  </a:cxn>
                  <a:cxn ang="0">
                    <a:pos x="23" y="636"/>
                  </a:cxn>
                  <a:cxn ang="0">
                    <a:pos x="414" y="43"/>
                  </a:cxn>
                  <a:cxn ang="0">
                    <a:pos x="516" y="23"/>
                  </a:cxn>
                </a:cxnLst>
                <a:rect l="0" t="0" r="r" b="b"/>
                <a:pathLst>
                  <a:path w="558" h="761">
                    <a:moveTo>
                      <a:pt x="516" y="23"/>
                    </a:moveTo>
                    <a:cubicBezTo>
                      <a:pt x="516" y="23"/>
                      <a:pt x="516" y="23"/>
                      <a:pt x="516" y="23"/>
                    </a:cubicBezTo>
                    <a:cubicBezTo>
                      <a:pt x="550" y="46"/>
                      <a:pt x="558" y="91"/>
                      <a:pt x="536" y="125"/>
                    </a:cubicBezTo>
                    <a:cubicBezTo>
                      <a:pt x="144" y="718"/>
                      <a:pt x="144" y="718"/>
                      <a:pt x="144" y="718"/>
                    </a:cubicBezTo>
                    <a:cubicBezTo>
                      <a:pt x="122" y="752"/>
                      <a:pt x="76" y="761"/>
                      <a:pt x="42" y="738"/>
                    </a:cubicBezTo>
                    <a:cubicBezTo>
                      <a:pt x="9" y="715"/>
                      <a:pt x="0" y="670"/>
                      <a:pt x="23" y="636"/>
                    </a:cubicBezTo>
                    <a:cubicBezTo>
                      <a:pt x="414" y="43"/>
                      <a:pt x="414" y="43"/>
                      <a:pt x="414" y="43"/>
                    </a:cubicBezTo>
                    <a:cubicBezTo>
                      <a:pt x="436" y="9"/>
                      <a:pt x="483" y="0"/>
                      <a:pt x="516" y="23"/>
                    </a:cubicBezTo>
                  </a:path>
                </a:pathLst>
              </a:custGeom>
              <a:solidFill>
                <a:srgbClr val="FAC297"/>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9" name="Freeform 8">
                <a:extLst>
                  <a:ext uri="{FF2B5EF4-FFF2-40B4-BE49-F238E27FC236}">
                    <a16:creationId xmlns:a16="http://schemas.microsoft.com/office/drawing/2014/main" id="{CF01A6D0-E762-584B-7A86-9290D58A592A}"/>
                  </a:ext>
                </a:extLst>
              </p:cNvPr>
              <p:cNvSpPr>
                <a:spLocks/>
              </p:cNvSpPr>
              <p:nvPr/>
            </p:nvSpPr>
            <p:spPr bwMode="auto">
              <a:xfrm>
                <a:off x="1906588" y="2265363"/>
                <a:ext cx="1360488" cy="2673350"/>
              </a:xfrm>
              <a:custGeom>
                <a:avLst/>
                <a:gdLst/>
                <a:ahLst/>
                <a:cxnLst>
                  <a:cxn ang="0">
                    <a:pos x="128" y="1"/>
                  </a:cxn>
                  <a:cxn ang="0">
                    <a:pos x="491" y="0"/>
                  </a:cxn>
                  <a:cxn ang="0">
                    <a:pos x="619" y="127"/>
                  </a:cxn>
                  <a:cxn ang="0">
                    <a:pos x="622" y="1092"/>
                  </a:cxn>
                  <a:cxn ang="0">
                    <a:pos x="495" y="1220"/>
                  </a:cxn>
                  <a:cxn ang="0">
                    <a:pos x="132" y="1221"/>
                  </a:cxn>
                  <a:cxn ang="0">
                    <a:pos x="3" y="1094"/>
                  </a:cxn>
                  <a:cxn ang="0">
                    <a:pos x="0" y="129"/>
                  </a:cxn>
                  <a:cxn ang="0">
                    <a:pos x="128" y="1"/>
                  </a:cxn>
                </a:cxnLst>
                <a:rect l="0" t="0" r="r" b="b"/>
                <a:pathLst>
                  <a:path w="622" h="1221">
                    <a:moveTo>
                      <a:pt x="128" y="1"/>
                    </a:moveTo>
                    <a:cubicBezTo>
                      <a:pt x="491" y="0"/>
                      <a:pt x="491" y="0"/>
                      <a:pt x="491" y="0"/>
                    </a:cubicBezTo>
                    <a:cubicBezTo>
                      <a:pt x="561" y="0"/>
                      <a:pt x="619" y="57"/>
                      <a:pt x="619" y="127"/>
                    </a:cubicBezTo>
                    <a:cubicBezTo>
                      <a:pt x="622" y="1092"/>
                      <a:pt x="622" y="1092"/>
                      <a:pt x="622" y="1092"/>
                    </a:cubicBezTo>
                    <a:cubicBezTo>
                      <a:pt x="622" y="1162"/>
                      <a:pt x="565" y="1220"/>
                      <a:pt x="495" y="1220"/>
                    </a:cubicBezTo>
                    <a:cubicBezTo>
                      <a:pt x="132" y="1221"/>
                      <a:pt x="132" y="1221"/>
                      <a:pt x="132" y="1221"/>
                    </a:cubicBezTo>
                    <a:cubicBezTo>
                      <a:pt x="61" y="1221"/>
                      <a:pt x="3" y="1164"/>
                      <a:pt x="3" y="1094"/>
                    </a:cubicBezTo>
                    <a:cubicBezTo>
                      <a:pt x="0" y="129"/>
                      <a:pt x="0" y="129"/>
                      <a:pt x="0" y="129"/>
                    </a:cubicBezTo>
                    <a:cubicBezTo>
                      <a:pt x="0" y="59"/>
                      <a:pt x="57" y="1"/>
                      <a:pt x="128" y="1"/>
                    </a:cubicBezTo>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0" name="Freeform 9">
                <a:extLst>
                  <a:ext uri="{FF2B5EF4-FFF2-40B4-BE49-F238E27FC236}">
                    <a16:creationId xmlns:a16="http://schemas.microsoft.com/office/drawing/2014/main" id="{B3BAD195-F21F-2210-9BB4-5D0A2445F6EC}"/>
                  </a:ext>
                </a:extLst>
              </p:cNvPr>
              <p:cNvSpPr>
                <a:spLocks/>
              </p:cNvSpPr>
              <p:nvPr/>
            </p:nvSpPr>
            <p:spPr bwMode="auto">
              <a:xfrm>
                <a:off x="2025650" y="2489200"/>
                <a:ext cx="1122363" cy="2205038"/>
              </a:xfrm>
              <a:custGeom>
                <a:avLst/>
                <a:gdLst/>
                <a:ahLst/>
                <a:cxnLst>
                  <a:cxn ang="0">
                    <a:pos x="1" y="1"/>
                  </a:cxn>
                  <a:cxn ang="0">
                    <a:pos x="508" y="0"/>
                  </a:cxn>
                  <a:cxn ang="0">
                    <a:pos x="510" y="2"/>
                  </a:cxn>
                  <a:cxn ang="0">
                    <a:pos x="513" y="1003"/>
                  </a:cxn>
                  <a:cxn ang="0">
                    <a:pos x="511" y="1005"/>
                  </a:cxn>
                  <a:cxn ang="0">
                    <a:pos x="5" y="1007"/>
                  </a:cxn>
                  <a:cxn ang="0">
                    <a:pos x="3" y="1005"/>
                  </a:cxn>
                  <a:cxn ang="0">
                    <a:pos x="0" y="3"/>
                  </a:cxn>
                  <a:cxn ang="0">
                    <a:pos x="1" y="1"/>
                  </a:cxn>
                </a:cxnLst>
                <a:rect l="0" t="0" r="r" b="b"/>
                <a:pathLst>
                  <a:path w="513" h="1007">
                    <a:moveTo>
                      <a:pt x="1" y="1"/>
                    </a:moveTo>
                    <a:cubicBezTo>
                      <a:pt x="508" y="0"/>
                      <a:pt x="508" y="0"/>
                      <a:pt x="508" y="0"/>
                    </a:cubicBezTo>
                    <a:cubicBezTo>
                      <a:pt x="509" y="0"/>
                      <a:pt x="510" y="1"/>
                      <a:pt x="510" y="2"/>
                    </a:cubicBezTo>
                    <a:cubicBezTo>
                      <a:pt x="513" y="1003"/>
                      <a:pt x="513" y="1003"/>
                      <a:pt x="513" y="1003"/>
                    </a:cubicBezTo>
                    <a:cubicBezTo>
                      <a:pt x="513" y="1004"/>
                      <a:pt x="512" y="1005"/>
                      <a:pt x="511" y="1005"/>
                    </a:cubicBezTo>
                    <a:cubicBezTo>
                      <a:pt x="5" y="1007"/>
                      <a:pt x="5" y="1007"/>
                      <a:pt x="5" y="1007"/>
                    </a:cubicBezTo>
                    <a:cubicBezTo>
                      <a:pt x="4" y="1007"/>
                      <a:pt x="3" y="1006"/>
                      <a:pt x="3" y="1005"/>
                    </a:cubicBezTo>
                    <a:cubicBezTo>
                      <a:pt x="0" y="3"/>
                      <a:pt x="0" y="3"/>
                      <a:pt x="0" y="3"/>
                    </a:cubicBezTo>
                    <a:cubicBezTo>
                      <a:pt x="0" y="2"/>
                      <a:pt x="0" y="2"/>
                      <a:pt x="1" y="1"/>
                    </a:cubicBezTo>
                  </a:path>
                </a:pathLst>
              </a:custGeom>
              <a:solidFill>
                <a:srgbClr val="F2F1F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 name="Freeform 10">
                <a:extLst>
                  <a:ext uri="{FF2B5EF4-FFF2-40B4-BE49-F238E27FC236}">
                    <a16:creationId xmlns:a16="http://schemas.microsoft.com/office/drawing/2014/main" id="{B6A78560-94C7-4259-AFC6-310ACAFCDEC8}"/>
                  </a:ext>
                </a:extLst>
              </p:cNvPr>
              <p:cNvSpPr>
                <a:spLocks/>
              </p:cNvSpPr>
              <p:nvPr/>
            </p:nvSpPr>
            <p:spPr bwMode="auto">
              <a:xfrm>
                <a:off x="3124200" y="3876675"/>
                <a:ext cx="531813" cy="614363"/>
              </a:xfrm>
              <a:custGeom>
                <a:avLst/>
                <a:gdLst/>
                <a:ahLst/>
                <a:cxnLst>
                  <a:cxn ang="0">
                    <a:pos x="201" y="22"/>
                  </a:cxn>
                  <a:cxn ang="0">
                    <a:pos x="201" y="22"/>
                  </a:cxn>
                  <a:cxn ang="0">
                    <a:pos x="221" y="124"/>
                  </a:cxn>
                  <a:cxn ang="0">
                    <a:pos x="144" y="238"/>
                  </a:cxn>
                  <a:cxn ang="0">
                    <a:pos x="42" y="258"/>
                  </a:cxn>
                  <a:cxn ang="0">
                    <a:pos x="23" y="156"/>
                  </a:cxn>
                  <a:cxn ang="0">
                    <a:pos x="99" y="42"/>
                  </a:cxn>
                  <a:cxn ang="0">
                    <a:pos x="201" y="22"/>
                  </a:cxn>
                </a:cxnLst>
                <a:rect l="0" t="0" r="r" b="b"/>
                <a:pathLst>
                  <a:path w="243" h="280">
                    <a:moveTo>
                      <a:pt x="201" y="22"/>
                    </a:moveTo>
                    <a:cubicBezTo>
                      <a:pt x="201" y="22"/>
                      <a:pt x="201" y="22"/>
                      <a:pt x="201" y="22"/>
                    </a:cubicBezTo>
                    <a:cubicBezTo>
                      <a:pt x="235" y="45"/>
                      <a:pt x="243" y="91"/>
                      <a:pt x="221" y="124"/>
                    </a:cubicBezTo>
                    <a:cubicBezTo>
                      <a:pt x="144" y="238"/>
                      <a:pt x="144" y="238"/>
                      <a:pt x="144" y="238"/>
                    </a:cubicBezTo>
                    <a:cubicBezTo>
                      <a:pt x="122" y="272"/>
                      <a:pt x="76" y="280"/>
                      <a:pt x="42" y="258"/>
                    </a:cubicBezTo>
                    <a:cubicBezTo>
                      <a:pt x="9" y="235"/>
                      <a:pt x="0" y="189"/>
                      <a:pt x="23" y="156"/>
                    </a:cubicBezTo>
                    <a:cubicBezTo>
                      <a:pt x="99" y="42"/>
                      <a:pt x="99" y="42"/>
                      <a:pt x="99" y="42"/>
                    </a:cubicBezTo>
                    <a:cubicBezTo>
                      <a:pt x="122" y="9"/>
                      <a:pt x="168" y="0"/>
                      <a:pt x="201" y="22"/>
                    </a:cubicBezTo>
                  </a:path>
                </a:pathLst>
              </a:custGeom>
              <a:solidFill>
                <a:srgbClr val="FAC297"/>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3" name="Freeform 12">
                <a:extLst>
                  <a:ext uri="{FF2B5EF4-FFF2-40B4-BE49-F238E27FC236}">
                    <a16:creationId xmlns:a16="http://schemas.microsoft.com/office/drawing/2014/main" id="{C9DFC109-F77A-E8A7-D8AE-5411E533F64D}"/>
                  </a:ext>
                </a:extLst>
              </p:cNvPr>
              <p:cNvSpPr>
                <a:spLocks/>
              </p:cNvSpPr>
              <p:nvPr/>
            </p:nvSpPr>
            <p:spPr bwMode="auto">
              <a:xfrm>
                <a:off x="1712913" y="5694363"/>
                <a:ext cx="1125538" cy="571500"/>
              </a:xfrm>
              <a:custGeom>
                <a:avLst/>
                <a:gdLst/>
                <a:ahLst/>
                <a:cxnLst>
                  <a:cxn ang="0">
                    <a:pos x="0" y="3"/>
                  </a:cxn>
                  <a:cxn ang="0">
                    <a:pos x="707" y="0"/>
                  </a:cxn>
                  <a:cxn ang="0">
                    <a:pos x="709" y="359"/>
                  </a:cxn>
                  <a:cxn ang="0">
                    <a:pos x="2" y="360"/>
                  </a:cxn>
                  <a:cxn ang="0">
                    <a:pos x="0" y="3"/>
                  </a:cxn>
                </a:cxnLst>
                <a:rect l="0" t="0" r="r" b="b"/>
                <a:pathLst>
                  <a:path w="709" h="360">
                    <a:moveTo>
                      <a:pt x="0" y="3"/>
                    </a:moveTo>
                    <a:lnTo>
                      <a:pt x="707" y="0"/>
                    </a:lnTo>
                    <a:lnTo>
                      <a:pt x="709" y="359"/>
                    </a:lnTo>
                    <a:lnTo>
                      <a:pt x="2" y="360"/>
                    </a:lnTo>
                    <a:lnTo>
                      <a:pt x="0" y="3"/>
                    </a:lnTo>
                    <a:close/>
                  </a:path>
                </a:pathLst>
              </a:custGeom>
              <a:solidFill>
                <a:srgbClr val="B3CC54"/>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4" name="Freeform 13">
                <a:extLst>
                  <a:ext uri="{FF2B5EF4-FFF2-40B4-BE49-F238E27FC236}">
                    <a16:creationId xmlns:a16="http://schemas.microsoft.com/office/drawing/2014/main" id="{F463D986-3520-9A3E-99AE-E48A6F532FA7}"/>
                  </a:ext>
                </a:extLst>
              </p:cNvPr>
              <p:cNvSpPr>
                <a:spLocks/>
              </p:cNvSpPr>
              <p:nvPr/>
            </p:nvSpPr>
            <p:spPr bwMode="auto">
              <a:xfrm>
                <a:off x="1643063" y="6264275"/>
                <a:ext cx="1282700" cy="600075"/>
              </a:xfrm>
              <a:custGeom>
                <a:avLst/>
                <a:gdLst/>
                <a:ahLst/>
                <a:cxnLst>
                  <a:cxn ang="0">
                    <a:pos x="0" y="1"/>
                  </a:cxn>
                  <a:cxn ang="0">
                    <a:pos x="7" y="378"/>
                  </a:cxn>
                  <a:cxn ang="0">
                    <a:pos x="808" y="378"/>
                  </a:cxn>
                  <a:cxn ang="0">
                    <a:pos x="798" y="0"/>
                  </a:cxn>
                  <a:cxn ang="0">
                    <a:pos x="0" y="1"/>
                  </a:cxn>
                </a:cxnLst>
                <a:rect l="0" t="0" r="r" b="b"/>
                <a:pathLst>
                  <a:path w="808" h="378">
                    <a:moveTo>
                      <a:pt x="0" y="1"/>
                    </a:moveTo>
                    <a:lnTo>
                      <a:pt x="7" y="378"/>
                    </a:lnTo>
                    <a:lnTo>
                      <a:pt x="808" y="378"/>
                    </a:lnTo>
                    <a:lnTo>
                      <a:pt x="798" y="0"/>
                    </a:lnTo>
                    <a:lnTo>
                      <a:pt x="0" y="1"/>
                    </a:lnTo>
                    <a:close/>
                  </a:path>
                </a:pathLst>
              </a:custGeom>
              <a:solidFill>
                <a:srgbClr val="00B5AD"/>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5" name="Freeform 14">
                <a:extLst>
                  <a:ext uri="{FF2B5EF4-FFF2-40B4-BE49-F238E27FC236}">
                    <a16:creationId xmlns:a16="http://schemas.microsoft.com/office/drawing/2014/main" id="{5538DFCC-802B-3485-46B7-AA619491CD02}"/>
                  </a:ext>
                </a:extLst>
              </p:cNvPr>
              <p:cNvSpPr>
                <a:spLocks/>
              </p:cNvSpPr>
              <p:nvPr/>
            </p:nvSpPr>
            <p:spPr bwMode="auto">
              <a:xfrm>
                <a:off x="2278063" y="6264275"/>
                <a:ext cx="647700" cy="600075"/>
              </a:xfrm>
              <a:custGeom>
                <a:avLst/>
                <a:gdLst/>
                <a:ahLst/>
                <a:cxnLst>
                  <a:cxn ang="0">
                    <a:pos x="0" y="1"/>
                  </a:cxn>
                  <a:cxn ang="0">
                    <a:pos x="7" y="378"/>
                  </a:cxn>
                  <a:cxn ang="0">
                    <a:pos x="408" y="378"/>
                  </a:cxn>
                  <a:cxn ang="0">
                    <a:pos x="398" y="0"/>
                  </a:cxn>
                  <a:cxn ang="0">
                    <a:pos x="0" y="1"/>
                  </a:cxn>
                </a:cxnLst>
                <a:rect l="0" t="0" r="r" b="b"/>
                <a:pathLst>
                  <a:path w="408" h="378">
                    <a:moveTo>
                      <a:pt x="0" y="1"/>
                    </a:moveTo>
                    <a:lnTo>
                      <a:pt x="7" y="378"/>
                    </a:lnTo>
                    <a:lnTo>
                      <a:pt x="408" y="378"/>
                    </a:lnTo>
                    <a:lnTo>
                      <a:pt x="398" y="0"/>
                    </a:lnTo>
                    <a:lnTo>
                      <a:pt x="0" y="1"/>
                    </a:lnTo>
                    <a:close/>
                  </a:path>
                </a:pathLst>
              </a:custGeom>
              <a:solidFill>
                <a:srgbClr val="00A99D"/>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 name="Freeform 11">
                <a:extLst>
                  <a:ext uri="{FF2B5EF4-FFF2-40B4-BE49-F238E27FC236}">
                    <a16:creationId xmlns:a16="http://schemas.microsoft.com/office/drawing/2014/main" id="{55610310-04B0-FFF6-08BD-68A26AAE8E6C}"/>
                  </a:ext>
                </a:extLst>
              </p:cNvPr>
              <p:cNvSpPr>
                <a:spLocks/>
              </p:cNvSpPr>
              <p:nvPr/>
            </p:nvSpPr>
            <p:spPr bwMode="auto">
              <a:xfrm>
                <a:off x="3076575" y="3349625"/>
                <a:ext cx="506413" cy="577850"/>
              </a:xfrm>
              <a:custGeom>
                <a:avLst/>
                <a:gdLst/>
                <a:ahLst/>
                <a:cxnLst>
                  <a:cxn ang="0">
                    <a:pos x="189" y="22"/>
                  </a:cxn>
                  <a:cxn ang="0">
                    <a:pos x="189" y="22"/>
                  </a:cxn>
                  <a:cxn ang="0">
                    <a:pos x="209" y="124"/>
                  </a:cxn>
                  <a:cxn ang="0">
                    <a:pos x="144" y="221"/>
                  </a:cxn>
                  <a:cxn ang="0">
                    <a:pos x="42" y="241"/>
                  </a:cxn>
                  <a:cxn ang="0">
                    <a:pos x="22" y="139"/>
                  </a:cxn>
                  <a:cxn ang="0">
                    <a:pos x="87" y="42"/>
                  </a:cxn>
                  <a:cxn ang="0">
                    <a:pos x="189" y="22"/>
                  </a:cxn>
                </a:cxnLst>
                <a:rect l="0" t="0" r="r" b="b"/>
                <a:pathLst>
                  <a:path w="232" h="264">
                    <a:moveTo>
                      <a:pt x="189" y="22"/>
                    </a:moveTo>
                    <a:cubicBezTo>
                      <a:pt x="189" y="22"/>
                      <a:pt x="189" y="22"/>
                      <a:pt x="189" y="22"/>
                    </a:cubicBezTo>
                    <a:cubicBezTo>
                      <a:pt x="223" y="45"/>
                      <a:pt x="232" y="91"/>
                      <a:pt x="209" y="124"/>
                    </a:cubicBezTo>
                    <a:cubicBezTo>
                      <a:pt x="144" y="221"/>
                      <a:pt x="144" y="221"/>
                      <a:pt x="144" y="221"/>
                    </a:cubicBezTo>
                    <a:cubicBezTo>
                      <a:pt x="121" y="255"/>
                      <a:pt x="75" y="264"/>
                      <a:pt x="42" y="241"/>
                    </a:cubicBezTo>
                    <a:cubicBezTo>
                      <a:pt x="8" y="218"/>
                      <a:pt x="0" y="172"/>
                      <a:pt x="22" y="139"/>
                    </a:cubicBezTo>
                    <a:cubicBezTo>
                      <a:pt x="87" y="42"/>
                      <a:pt x="87" y="42"/>
                      <a:pt x="87" y="42"/>
                    </a:cubicBezTo>
                    <a:cubicBezTo>
                      <a:pt x="110" y="9"/>
                      <a:pt x="156" y="0"/>
                      <a:pt x="189" y="22"/>
                    </a:cubicBezTo>
                  </a:path>
                </a:pathLst>
              </a:custGeom>
              <a:solidFill>
                <a:srgbClr val="FAC297"/>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pic>
          <p:nvPicPr>
            <p:cNvPr id="4098" name="Picture 2" descr="A importância do SESMT em sua empresa – WR Medicina e Segurança do Trabalho">
              <a:extLst>
                <a:ext uri="{FF2B5EF4-FFF2-40B4-BE49-F238E27FC236}">
                  <a16:creationId xmlns:a16="http://schemas.microsoft.com/office/drawing/2014/main" id="{83FB3914-9800-B2CF-12D6-62E9C2F54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965" y="1269922"/>
              <a:ext cx="1894155" cy="2815411"/>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Imagem 19" descr="Uma imagem contendo Texto&#10;&#10;Descrição gerada automaticamente">
            <a:extLst>
              <a:ext uri="{FF2B5EF4-FFF2-40B4-BE49-F238E27FC236}">
                <a16:creationId xmlns:a16="http://schemas.microsoft.com/office/drawing/2014/main" id="{87A93D94-9747-6B16-8BC5-CAAA1248BAA0}"/>
              </a:ext>
            </a:extLst>
          </p:cNvPr>
          <p:cNvPicPr>
            <a:picLocks noChangeAspect="1"/>
          </p:cNvPicPr>
          <p:nvPr/>
        </p:nvPicPr>
        <p:blipFill>
          <a:blip r:embed="rId3"/>
          <a:stretch>
            <a:fillRect/>
          </a:stretch>
        </p:blipFill>
        <p:spPr>
          <a:xfrm>
            <a:off x="9916886" y="88231"/>
            <a:ext cx="1934285" cy="551218"/>
          </a:xfrm>
          <a:prstGeom prst="rect">
            <a:avLst/>
          </a:prstGeom>
        </p:spPr>
      </p:pic>
      <p:graphicFrame>
        <p:nvGraphicFramePr>
          <p:cNvPr id="4100" name="文本框 1">
            <a:extLst>
              <a:ext uri="{FF2B5EF4-FFF2-40B4-BE49-F238E27FC236}">
                <a16:creationId xmlns:a16="http://schemas.microsoft.com/office/drawing/2014/main" id="{4558A436-0180-9894-F325-447989483411}"/>
              </a:ext>
            </a:extLst>
          </p:cNvPr>
          <p:cNvGraphicFramePr/>
          <p:nvPr/>
        </p:nvGraphicFramePr>
        <p:xfrm>
          <a:off x="4612512" y="2150317"/>
          <a:ext cx="6042094" cy="28050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1302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2"/>
                                        </p:tgtEl>
                                      </p:cBhvr>
                                    </p:animEffect>
                                    <p:animScale>
                                      <p:cBhvr>
                                        <p:cTn id="15"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0.2"/>
  <p:tag name="RESOURCELIBID" val="432"/>
</p:tagLst>
</file>

<file path=ppt/theme/theme1.xml><?xml version="1.0" encoding="utf-8"?>
<a:theme xmlns:a="http://schemas.openxmlformats.org/drawingml/2006/main" name="Tema do Office">
  <a:themeElements>
    <a:clrScheme name="Personalizada 22">
      <a:dk1>
        <a:sysClr val="windowText" lastClr="000000"/>
      </a:dk1>
      <a:lt1>
        <a:sysClr val="window" lastClr="FFFFFF"/>
      </a:lt1>
      <a:dk2>
        <a:srgbClr val="0E57C4"/>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07F8974-C9B9-4DBC-A3D9-79D94F15FFBC}">
  <we:reference id="wa104038830" version="1.0.0.3" store="pt-BR"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1602</TotalTime>
  <Words>2823</Words>
  <Application>Microsoft Office PowerPoint</Application>
  <PresentationFormat>Widescreen</PresentationFormat>
  <Paragraphs>465</Paragraphs>
  <Slides>110</Slides>
  <Notes>1</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110</vt:i4>
      </vt:variant>
    </vt:vector>
  </HeadingPairs>
  <TitlesOfParts>
    <vt:vector size="119" baseType="lpstr">
      <vt:lpstr>微软雅黑</vt:lpstr>
      <vt:lpstr>Arial</vt:lpstr>
      <vt:lpstr>Calibri</vt:lpstr>
      <vt:lpstr>Calibri Light</vt:lpstr>
      <vt:lpstr>Impact</vt:lpstr>
      <vt:lpstr>Roboto Light</vt:lpstr>
      <vt:lpstr>Source Sans Pro Light</vt:lpstr>
      <vt:lpstr>华文圆体 Regular</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Treinamentos</dc:title>
  <dc:subject>Normas Regulamentadoras</dc:subject>
  <dc:creator>Herbert Bento - Escola da Prevenção</dc:creator>
  <cp:lastModifiedBy>RODRIGO GARCIA</cp:lastModifiedBy>
  <cp:revision>4</cp:revision>
  <dcterms:created xsi:type="dcterms:W3CDTF">2017-06-07T09:14:36Z</dcterms:created>
  <dcterms:modified xsi:type="dcterms:W3CDTF">2024-03-15T18:28:51Z</dcterms:modified>
</cp:coreProperties>
</file>