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70" r:id="rId3"/>
  </p:sldMasterIdLst>
  <p:notesMasterIdLst>
    <p:notesMasterId r:id="rId105"/>
  </p:notesMasterIdLst>
  <p:sldIdLst>
    <p:sldId id="1183" r:id="rId4"/>
    <p:sldId id="329" r:id="rId5"/>
    <p:sldId id="258" r:id="rId6"/>
    <p:sldId id="298" r:id="rId7"/>
    <p:sldId id="307" r:id="rId8"/>
    <p:sldId id="409" r:id="rId9"/>
    <p:sldId id="308" r:id="rId10"/>
    <p:sldId id="309" r:id="rId11"/>
    <p:sldId id="310" r:id="rId12"/>
    <p:sldId id="311" r:id="rId13"/>
    <p:sldId id="305" r:id="rId14"/>
    <p:sldId id="312" r:id="rId15"/>
    <p:sldId id="315" r:id="rId16"/>
    <p:sldId id="314" r:id="rId17"/>
    <p:sldId id="316" r:id="rId18"/>
    <p:sldId id="306" r:id="rId19"/>
    <p:sldId id="317" r:id="rId20"/>
    <p:sldId id="318" r:id="rId21"/>
    <p:sldId id="372" r:id="rId22"/>
    <p:sldId id="313" r:id="rId23"/>
    <p:sldId id="319" r:id="rId24"/>
    <p:sldId id="320" r:id="rId25"/>
    <p:sldId id="321" r:id="rId26"/>
    <p:sldId id="322" r:id="rId27"/>
    <p:sldId id="323" r:id="rId28"/>
    <p:sldId id="400" r:id="rId29"/>
    <p:sldId id="324" r:id="rId30"/>
    <p:sldId id="325" r:id="rId31"/>
    <p:sldId id="326" r:id="rId32"/>
    <p:sldId id="327" r:id="rId33"/>
    <p:sldId id="328" r:id="rId34"/>
    <p:sldId id="332" r:id="rId35"/>
    <p:sldId id="397" r:id="rId36"/>
    <p:sldId id="396" r:id="rId37"/>
    <p:sldId id="398" r:id="rId38"/>
    <p:sldId id="399" r:id="rId39"/>
    <p:sldId id="339" r:id="rId40"/>
    <p:sldId id="331" r:id="rId41"/>
    <p:sldId id="420" r:id="rId42"/>
    <p:sldId id="340" r:id="rId43"/>
    <p:sldId id="341" r:id="rId44"/>
    <p:sldId id="342" r:id="rId45"/>
    <p:sldId id="333" r:id="rId46"/>
    <p:sldId id="343" r:id="rId47"/>
    <p:sldId id="347" r:id="rId48"/>
    <p:sldId id="348" r:id="rId49"/>
    <p:sldId id="410" r:id="rId50"/>
    <p:sldId id="334" r:id="rId51"/>
    <p:sldId id="349" r:id="rId52"/>
    <p:sldId id="411" r:id="rId53"/>
    <p:sldId id="350" r:id="rId54"/>
    <p:sldId id="418" r:id="rId55"/>
    <p:sldId id="351" r:id="rId56"/>
    <p:sldId id="352" r:id="rId57"/>
    <p:sldId id="353" r:id="rId58"/>
    <p:sldId id="412" r:id="rId59"/>
    <p:sldId id="354" r:id="rId60"/>
    <p:sldId id="417" r:id="rId61"/>
    <p:sldId id="355" r:id="rId62"/>
    <p:sldId id="415" r:id="rId63"/>
    <p:sldId id="356" r:id="rId64"/>
    <p:sldId id="335" r:id="rId65"/>
    <p:sldId id="357" r:id="rId66"/>
    <p:sldId id="358" r:id="rId67"/>
    <p:sldId id="359" r:id="rId68"/>
    <p:sldId id="373" r:id="rId69"/>
    <p:sldId id="374" r:id="rId70"/>
    <p:sldId id="375" r:id="rId71"/>
    <p:sldId id="419" r:id="rId72"/>
    <p:sldId id="376" r:id="rId73"/>
    <p:sldId id="378" r:id="rId74"/>
    <p:sldId id="379" r:id="rId75"/>
    <p:sldId id="380" r:id="rId76"/>
    <p:sldId id="381" r:id="rId77"/>
    <p:sldId id="382" r:id="rId78"/>
    <p:sldId id="383" r:id="rId79"/>
    <p:sldId id="384" r:id="rId80"/>
    <p:sldId id="385" r:id="rId81"/>
    <p:sldId id="386" r:id="rId82"/>
    <p:sldId id="387" r:id="rId83"/>
    <p:sldId id="413" r:id="rId84"/>
    <p:sldId id="388" r:id="rId85"/>
    <p:sldId id="389" r:id="rId86"/>
    <p:sldId id="414" r:id="rId87"/>
    <p:sldId id="391" r:id="rId88"/>
    <p:sldId id="390" r:id="rId89"/>
    <p:sldId id="392" r:id="rId90"/>
    <p:sldId id="393" r:id="rId91"/>
    <p:sldId id="394" r:id="rId92"/>
    <p:sldId id="395" r:id="rId93"/>
    <p:sldId id="401" r:id="rId94"/>
    <p:sldId id="338" r:id="rId95"/>
    <p:sldId id="402" r:id="rId96"/>
    <p:sldId id="403" r:id="rId97"/>
    <p:sldId id="404" r:id="rId98"/>
    <p:sldId id="405" r:id="rId99"/>
    <p:sldId id="406" r:id="rId100"/>
    <p:sldId id="407" r:id="rId101"/>
    <p:sldId id="408" r:id="rId102"/>
    <p:sldId id="421" r:id="rId103"/>
    <p:sldId id="1182" r:id="rId10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00"/>
    <a:srgbClr val="EBD689"/>
    <a:srgbClr val="F6BF0E"/>
    <a:srgbClr val="9A0000"/>
    <a:srgbClr val="00518E"/>
    <a:srgbClr val="FFD13F"/>
    <a:srgbClr val="99CC00"/>
    <a:srgbClr val="CC9900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93" autoAdjust="0"/>
    <p:restoredTop sz="81917" autoAdjust="0"/>
  </p:normalViewPr>
  <p:slideViewPr>
    <p:cSldViewPr>
      <p:cViewPr varScale="1">
        <p:scale>
          <a:sx n="125" d="100"/>
          <a:sy n="125" d="100"/>
        </p:scale>
        <p:origin x="108" y="5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538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07" Type="http://schemas.openxmlformats.org/officeDocument/2006/relationships/viewProps" Target="viewProps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theme" Target="theme/theme1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tableStyles" Target="tableStyles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C8CC8-1A9A-406A-AF1D-7D12DC446CC5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384E5-E456-437F-9C6C-8FF2A0E21401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2969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37442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100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014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04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202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437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715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548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052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35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578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35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331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930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398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6489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4047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4661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8653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0338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4366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1867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777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3548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5263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9935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2748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400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2456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3977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7412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3180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792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654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5017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3474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4049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4687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1699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014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3137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3752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995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8766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4676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6522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124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51697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08542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7878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74222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87138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348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434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52153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87641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07761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6969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23193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64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6999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11491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74004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67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94451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68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17177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69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765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26746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70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03171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71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65960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72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68500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73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17160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74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63792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75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49751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76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97457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77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97784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78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81069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79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646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7464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80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78410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81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28895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82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68705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83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37810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84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62655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85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14536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86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780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87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09110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88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61709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89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681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67345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90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83436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91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65912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92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03397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93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01061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94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35524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95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79869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96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11812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97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33396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98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04768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84E5-E456-437F-9C6C-8FF2A0E21401}" type="slidenum">
              <a:rPr lang="zh-CN" altLang="en-US" smtClean="0"/>
              <a:t>99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39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48747B6-90D0-4CDB-A724-6C247B8634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7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E05FA1-2606-4914-948F-860304F72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084FCC-73BD-4612-87A7-0590A505F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F91842-C731-47A6-95C4-2781D5FEA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8347C5-E2EE-4D0A-B2C3-13FC12F14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8CB5CD-9ED8-4B20-BC6D-A56BB4EBE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137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9CED28-7ADF-4948-B88F-412DD0433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C2EC02-0402-4EF3-AE6C-870BC316C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C53976A-23F2-4278-8DA6-C180A51B6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27A350-1C54-40CA-9E8A-6393AC69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CDBABF-DA6D-442B-9AB1-9628B1CC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EE0D17-AFA1-4BA7-A141-B81CAC842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039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6340C8-7355-4CD0-A815-13067B7A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0ECFD76-AB60-48D9-A607-6F14FAB99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6D8FBD-CF70-4167-9632-05EA8E4E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F899EC8-18FB-4922-ADA1-D09D61056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D535E99-FA0F-4313-B87D-8B9CCF4F0E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0AA0998-34FC-4810-B0FB-98B232CF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8CA42B4-9D3B-45F1-9816-2E2B738C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F10E97E-A1E7-4FAF-AC1D-5DCA9240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6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6340C8-7355-4CD0-A815-13067B7A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0ECFD76-AB60-48D9-A607-6F14FAB99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6D8FBD-CF70-4167-9632-05EA8E4E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F899EC8-18FB-4922-ADA1-D09D61056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D535E99-FA0F-4313-B87D-8B9CCF4F0E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0AA0998-34FC-4810-B0FB-98B232CF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8CA42B4-9D3B-45F1-9816-2E2B738C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F10E97E-A1E7-4FAF-AC1D-5DCA9240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21228" y="5054677"/>
            <a:ext cx="918102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025301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733DE-6342-480A-9074-5AE34C8E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D50150-3066-49BF-AF59-D6B0A6966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07ADFC5-DC01-428E-B55F-F0B5F095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D28FAF-4C32-4444-A0D1-0A7046B5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243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2">
            <a:extLst>
              <a:ext uri="{FF2B5EF4-FFF2-40B4-BE49-F238E27FC236}">
                <a16:creationId xmlns:a16="http://schemas.microsoft.com/office/drawing/2014/main" id="{B24EBF0D-F326-48AA-AD72-D120EE0B7F57}"/>
              </a:ext>
            </a:extLst>
          </p:cNvPr>
          <p:cNvGrpSpPr/>
          <p:nvPr userDrawn="1"/>
        </p:nvGrpSpPr>
        <p:grpSpPr>
          <a:xfrm>
            <a:off x="8127488" y="270594"/>
            <a:ext cx="682140" cy="148192"/>
            <a:chOff x="9475619" y="5793834"/>
            <a:chExt cx="648944" cy="140980"/>
          </a:xfrm>
          <a:solidFill>
            <a:schemeClr val="bg1">
              <a:lumMod val="85000"/>
            </a:schemeClr>
          </a:solidFill>
        </p:grpSpPr>
        <p:sp>
          <p:nvSpPr>
            <p:cNvPr id="7" name="Freeform 74">
              <a:extLst>
                <a:ext uri="{FF2B5EF4-FFF2-40B4-BE49-F238E27FC236}">
                  <a16:creationId xmlns:a16="http://schemas.microsoft.com/office/drawing/2014/main" id="{CE6930E2-B666-48F8-87E3-142350FD7B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87197" y="5796545"/>
              <a:ext cx="137366" cy="135558"/>
            </a:xfrm>
            <a:custGeom>
              <a:avLst/>
              <a:gdLst>
                <a:gd name="T0" fmla="*/ 14641 w 445"/>
                <a:gd name="T1" fmla="*/ 58439 h 436"/>
                <a:gd name="T2" fmla="*/ 14641 w 445"/>
                <a:gd name="T3" fmla="*/ 58439 h 436"/>
                <a:gd name="T4" fmla="*/ 33619 w 445"/>
                <a:gd name="T5" fmla="*/ 101585 h 436"/>
                <a:gd name="T6" fmla="*/ 62901 w 445"/>
                <a:gd name="T7" fmla="*/ 111416 h 436"/>
                <a:gd name="T8" fmla="*/ 67781 w 445"/>
                <a:gd name="T9" fmla="*/ 111416 h 436"/>
                <a:gd name="T10" fmla="*/ 72661 w 445"/>
                <a:gd name="T11" fmla="*/ 135447 h 436"/>
                <a:gd name="T12" fmla="*/ 72661 w 445"/>
                <a:gd name="T13" fmla="*/ 135447 h 436"/>
                <a:gd name="T14" fmla="*/ 0 w 445"/>
                <a:gd name="T15" fmla="*/ 188425 h 436"/>
                <a:gd name="T16" fmla="*/ 62901 w 445"/>
                <a:gd name="T17" fmla="*/ 237579 h 436"/>
                <a:gd name="T18" fmla="*/ 62901 w 445"/>
                <a:gd name="T19" fmla="*/ 237579 h 436"/>
                <a:gd name="T20" fmla="*/ 67781 w 445"/>
                <a:gd name="T21" fmla="*/ 237579 h 436"/>
                <a:gd name="T22" fmla="*/ 106280 w 445"/>
                <a:gd name="T23" fmla="*/ 227748 h 436"/>
                <a:gd name="T24" fmla="*/ 135020 w 445"/>
                <a:gd name="T25" fmla="*/ 174771 h 436"/>
                <a:gd name="T26" fmla="*/ 111161 w 445"/>
                <a:gd name="T27" fmla="*/ 125616 h 436"/>
                <a:gd name="T28" fmla="*/ 96520 w 445"/>
                <a:gd name="T29" fmla="*/ 111416 h 436"/>
                <a:gd name="T30" fmla="*/ 106280 w 445"/>
                <a:gd name="T31" fmla="*/ 96670 h 436"/>
                <a:gd name="T32" fmla="*/ 125259 w 445"/>
                <a:gd name="T33" fmla="*/ 53524 h 436"/>
                <a:gd name="T34" fmla="*/ 106280 w 445"/>
                <a:gd name="T35" fmla="*/ 9831 h 436"/>
                <a:gd name="T36" fmla="*/ 115499 w 445"/>
                <a:gd name="T37" fmla="*/ 9831 h 436"/>
                <a:gd name="T38" fmla="*/ 135020 w 445"/>
                <a:gd name="T39" fmla="*/ 0 h 436"/>
                <a:gd name="T40" fmla="*/ 135020 w 445"/>
                <a:gd name="T41" fmla="*/ 0 h 436"/>
                <a:gd name="T42" fmla="*/ 77541 w 445"/>
                <a:gd name="T43" fmla="*/ 0 h 436"/>
                <a:gd name="T44" fmla="*/ 14641 w 445"/>
                <a:gd name="T45" fmla="*/ 58439 h 436"/>
                <a:gd name="T46" fmla="*/ 111161 w 445"/>
                <a:gd name="T47" fmla="*/ 179140 h 436"/>
                <a:gd name="T48" fmla="*/ 111161 w 445"/>
                <a:gd name="T49" fmla="*/ 179140 h 436"/>
                <a:gd name="T50" fmla="*/ 72661 w 445"/>
                <a:gd name="T51" fmla="*/ 213002 h 436"/>
                <a:gd name="T52" fmla="*/ 29281 w 445"/>
                <a:gd name="T53" fmla="*/ 188425 h 436"/>
                <a:gd name="T54" fmla="*/ 38500 w 445"/>
                <a:gd name="T55" fmla="*/ 159478 h 436"/>
                <a:gd name="T56" fmla="*/ 67781 w 445"/>
                <a:gd name="T57" fmla="*/ 150194 h 436"/>
                <a:gd name="T58" fmla="*/ 72661 w 445"/>
                <a:gd name="T59" fmla="*/ 150194 h 436"/>
                <a:gd name="T60" fmla="*/ 111161 w 445"/>
                <a:gd name="T61" fmla="*/ 179140 h 436"/>
                <a:gd name="T62" fmla="*/ 96520 w 445"/>
                <a:gd name="T63" fmla="*/ 43693 h 436"/>
                <a:gd name="T64" fmla="*/ 96520 w 445"/>
                <a:gd name="T65" fmla="*/ 43693 h 436"/>
                <a:gd name="T66" fmla="*/ 77541 w 445"/>
                <a:gd name="T67" fmla="*/ 92301 h 436"/>
                <a:gd name="T68" fmla="*/ 72661 w 445"/>
                <a:gd name="T69" fmla="*/ 92301 h 436"/>
                <a:gd name="T70" fmla="*/ 43922 w 445"/>
                <a:gd name="T71" fmla="*/ 63354 h 436"/>
                <a:gd name="T72" fmla="*/ 43922 w 445"/>
                <a:gd name="T73" fmla="*/ 33862 h 436"/>
                <a:gd name="T74" fmla="*/ 58020 w 445"/>
                <a:gd name="T75" fmla="*/ 14200 h 436"/>
                <a:gd name="T76" fmla="*/ 62901 w 445"/>
                <a:gd name="T77" fmla="*/ 14200 h 436"/>
                <a:gd name="T78" fmla="*/ 96520 w 445"/>
                <a:gd name="T79" fmla="*/ 43693 h 436"/>
                <a:gd name="T80" fmla="*/ 202258 w 445"/>
                <a:gd name="T81" fmla="*/ 92301 h 436"/>
                <a:gd name="T82" fmla="*/ 202258 w 445"/>
                <a:gd name="T83" fmla="*/ 92301 h 436"/>
                <a:gd name="T84" fmla="*/ 202258 w 445"/>
                <a:gd name="T85" fmla="*/ 53524 h 436"/>
                <a:gd name="T86" fmla="*/ 172977 w 445"/>
                <a:gd name="T87" fmla="*/ 53524 h 436"/>
                <a:gd name="T88" fmla="*/ 172977 w 445"/>
                <a:gd name="T89" fmla="*/ 92301 h 436"/>
                <a:gd name="T90" fmla="*/ 135020 w 445"/>
                <a:gd name="T91" fmla="*/ 92301 h 436"/>
                <a:gd name="T92" fmla="*/ 135020 w 445"/>
                <a:gd name="T93" fmla="*/ 116332 h 436"/>
                <a:gd name="T94" fmla="*/ 172977 w 445"/>
                <a:gd name="T95" fmla="*/ 116332 h 436"/>
                <a:gd name="T96" fmla="*/ 172977 w 445"/>
                <a:gd name="T97" fmla="*/ 159478 h 436"/>
                <a:gd name="T98" fmla="*/ 202258 w 445"/>
                <a:gd name="T99" fmla="*/ 159478 h 436"/>
                <a:gd name="T100" fmla="*/ 202258 w 445"/>
                <a:gd name="T101" fmla="*/ 116332 h 436"/>
                <a:gd name="T102" fmla="*/ 240758 w 445"/>
                <a:gd name="T103" fmla="*/ 116332 h 436"/>
                <a:gd name="T104" fmla="*/ 240758 w 445"/>
                <a:gd name="T105" fmla="*/ 92301 h 436"/>
                <a:gd name="T106" fmla="*/ 202258 w 445"/>
                <a:gd name="T107" fmla="*/ 92301 h 4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45" h="436">
                  <a:moveTo>
                    <a:pt x="27" y="107"/>
                  </a:moveTo>
                  <a:lnTo>
                    <a:pt x="27" y="107"/>
                  </a:lnTo>
                  <a:cubicBezTo>
                    <a:pt x="27" y="142"/>
                    <a:pt x="36" y="169"/>
                    <a:pt x="62" y="186"/>
                  </a:cubicBezTo>
                  <a:cubicBezTo>
                    <a:pt x="81" y="195"/>
                    <a:pt x="107" y="204"/>
                    <a:pt x="116" y="204"/>
                  </a:cubicBezTo>
                  <a:lnTo>
                    <a:pt x="125" y="204"/>
                  </a:lnTo>
                  <a:cubicBezTo>
                    <a:pt x="125" y="204"/>
                    <a:pt x="116" y="222"/>
                    <a:pt x="134" y="248"/>
                  </a:cubicBezTo>
                  <a:cubicBezTo>
                    <a:pt x="107" y="248"/>
                    <a:pt x="0" y="257"/>
                    <a:pt x="0" y="345"/>
                  </a:cubicBezTo>
                  <a:cubicBezTo>
                    <a:pt x="0" y="435"/>
                    <a:pt x="98" y="435"/>
                    <a:pt x="116" y="435"/>
                  </a:cubicBezTo>
                  <a:cubicBezTo>
                    <a:pt x="116" y="435"/>
                    <a:pt x="116" y="435"/>
                    <a:pt x="125" y="435"/>
                  </a:cubicBezTo>
                  <a:cubicBezTo>
                    <a:pt x="134" y="435"/>
                    <a:pt x="169" y="435"/>
                    <a:pt x="196" y="417"/>
                  </a:cubicBezTo>
                  <a:cubicBezTo>
                    <a:pt x="231" y="399"/>
                    <a:pt x="249" y="364"/>
                    <a:pt x="249" y="320"/>
                  </a:cubicBezTo>
                  <a:cubicBezTo>
                    <a:pt x="249" y="275"/>
                    <a:pt x="222" y="248"/>
                    <a:pt x="205" y="230"/>
                  </a:cubicBezTo>
                  <a:cubicBezTo>
                    <a:pt x="187" y="222"/>
                    <a:pt x="178" y="213"/>
                    <a:pt x="178" y="204"/>
                  </a:cubicBezTo>
                  <a:cubicBezTo>
                    <a:pt x="178" y="195"/>
                    <a:pt x="187" y="186"/>
                    <a:pt x="196" y="177"/>
                  </a:cubicBezTo>
                  <a:cubicBezTo>
                    <a:pt x="213" y="160"/>
                    <a:pt x="231" y="142"/>
                    <a:pt x="231" y="98"/>
                  </a:cubicBezTo>
                  <a:cubicBezTo>
                    <a:pt x="231" y="62"/>
                    <a:pt x="222" y="36"/>
                    <a:pt x="196" y="18"/>
                  </a:cubicBezTo>
                  <a:lnTo>
                    <a:pt x="213" y="18"/>
                  </a:lnTo>
                  <a:cubicBezTo>
                    <a:pt x="231" y="18"/>
                    <a:pt x="249" y="9"/>
                    <a:pt x="249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34" y="0"/>
                    <a:pt x="27" y="0"/>
                    <a:pt x="27" y="107"/>
                  </a:cubicBezTo>
                  <a:close/>
                  <a:moveTo>
                    <a:pt x="205" y="328"/>
                  </a:moveTo>
                  <a:lnTo>
                    <a:pt x="205" y="328"/>
                  </a:lnTo>
                  <a:cubicBezTo>
                    <a:pt x="213" y="364"/>
                    <a:pt x="178" y="390"/>
                    <a:pt x="134" y="390"/>
                  </a:cubicBezTo>
                  <a:cubicBezTo>
                    <a:pt x="90" y="399"/>
                    <a:pt x="54" y="381"/>
                    <a:pt x="54" y="345"/>
                  </a:cubicBezTo>
                  <a:cubicBezTo>
                    <a:pt x="45" y="328"/>
                    <a:pt x="54" y="310"/>
                    <a:pt x="71" y="292"/>
                  </a:cubicBezTo>
                  <a:cubicBezTo>
                    <a:pt x="90" y="283"/>
                    <a:pt x="107" y="275"/>
                    <a:pt x="125" y="275"/>
                  </a:cubicBezTo>
                  <a:cubicBezTo>
                    <a:pt x="134" y="275"/>
                    <a:pt x="134" y="275"/>
                    <a:pt x="134" y="275"/>
                  </a:cubicBezTo>
                  <a:cubicBezTo>
                    <a:pt x="178" y="275"/>
                    <a:pt x="205" y="301"/>
                    <a:pt x="205" y="328"/>
                  </a:cubicBezTo>
                  <a:close/>
                  <a:moveTo>
                    <a:pt x="178" y="80"/>
                  </a:moveTo>
                  <a:lnTo>
                    <a:pt x="178" y="80"/>
                  </a:lnTo>
                  <a:cubicBezTo>
                    <a:pt x="187" y="124"/>
                    <a:pt x="169" y="160"/>
                    <a:pt x="143" y="169"/>
                  </a:cubicBezTo>
                  <a:cubicBezTo>
                    <a:pt x="143" y="169"/>
                    <a:pt x="143" y="169"/>
                    <a:pt x="134" y="169"/>
                  </a:cubicBezTo>
                  <a:cubicBezTo>
                    <a:pt x="107" y="169"/>
                    <a:pt x="90" y="151"/>
                    <a:pt x="81" y="116"/>
                  </a:cubicBezTo>
                  <a:cubicBezTo>
                    <a:pt x="71" y="98"/>
                    <a:pt x="71" y="80"/>
                    <a:pt x="81" y="62"/>
                  </a:cubicBezTo>
                  <a:cubicBezTo>
                    <a:pt x="81" y="45"/>
                    <a:pt x="98" y="36"/>
                    <a:pt x="107" y="26"/>
                  </a:cubicBezTo>
                  <a:lnTo>
                    <a:pt x="116" y="26"/>
                  </a:lnTo>
                  <a:cubicBezTo>
                    <a:pt x="151" y="26"/>
                    <a:pt x="169" y="45"/>
                    <a:pt x="178" y="80"/>
                  </a:cubicBezTo>
                  <a:close/>
                  <a:moveTo>
                    <a:pt x="373" y="169"/>
                  </a:moveTo>
                  <a:lnTo>
                    <a:pt x="373" y="169"/>
                  </a:lnTo>
                  <a:cubicBezTo>
                    <a:pt x="373" y="98"/>
                    <a:pt x="373" y="98"/>
                    <a:pt x="373" y="98"/>
                  </a:cubicBezTo>
                  <a:cubicBezTo>
                    <a:pt x="319" y="98"/>
                    <a:pt x="319" y="98"/>
                    <a:pt x="319" y="98"/>
                  </a:cubicBezTo>
                  <a:cubicBezTo>
                    <a:pt x="319" y="169"/>
                    <a:pt x="319" y="169"/>
                    <a:pt x="319" y="169"/>
                  </a:cubicBezTo>
                  <a:cubicBezTo>
                    <a:pt x="249" y="169"/>
                    <a:pt x="249" y="169"/>
                    <a:pt x="249" y="169"/>
                  </a:cubicBezTo>
                  <a:cubicBezTo>
                    <a:pt x="249" y="213"/>
                    <a:pt x="249" y="213"/>
                    <a:pt x="249" y="213"/>
                  </a:cubicBezTo>
                  <a:cubicBezTo>
                    <a:pt x="319" y="213"/>
                    <a:pt x="319" y="213"/>
                    <a:pt x="319" y="213"/>
                  </a:cubicBezTo>
                  <a:cubicBezTo>
                    <a:pt x="319" y="292"/>
                    <a:pt x="319" y="292"/>
                    <a:pt x="319" y="292"/>
                  </a:cubicBezTo>
                  <a:cubicBezTo>
                    <a:pt x="373" y="292"/>
                    <a:pt x="373" y="292"/>
                    <a:pt x="373" y="292"/>
                  </a:cubicBezTo>
                  <a:cubicBezTo>
                    <a:pt x="373" y="213"/>
                    <a:pt x="373" y="213"/>
                    <a:pt x="373" y="213"/>
                  </a:cubicBezTo>
                  <a:cubicBezTo>
                    <a:pt x="444" y="213"/>
                    <a:pt x="444" y="213"/>
                    <a:pt x="444" y="213"/>
                  </a:cubicBezTo>
                  <a:cubicBezTo>
                    <a:pt x="444" y="169"/>
                    <a:pt x="444" y="169"/>
                    <a:pt x="444" y="169"/>
                  </a:cubicBezTo>
                  <a:lnTo>
                    <a:pt x="373" y="16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35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8" name="Freeform 75">
              <a:extLst>
                <a:ext uri="{FF2B5EF4-FFF2-40B4-BE49-F238E27FC236}">
                  <a16:creationId xmlns:a16="http://schemas.microsoft.com/office/drawing/2014/main" id="{CB7C9A83-C7DC-42B6-8F82-063A550CCC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75619" y="5793834"/>
              <a:ext cx="75912" cy="140980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35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9" name="Freeform 85">
              <a:extLst>
                <a:ext uri="{FF2B5EF4-FFF2-40B4-BE49-F238E27FC236}">
                  <a16:creationId xmlns:a16="http://schemas.microsoft.com/office/drawing/2014/main" id="{3E52416F-D52D-490F-A808-4113194F7E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97970" y="5806938"/>
              <a:ext cx="142788" cy="114772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35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240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9EBA54-C208-4AFA-A14E-E742E6C5B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354BD9-8478-4B0C-985E-C4C1E501D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6C5185-133C-4D5C-8437-7BA30DF93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EDDB2B-177D-4F67-930B-7FECEB6FB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CBDF18-2536-49DE-AACA-A3889C29A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209A6B-55D3-4138-B6D8-1D7DD1C6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771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55F94A-0402-4883-A95F-D19BCB99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B744A79-1E73-4163-82DE-250F3E9A3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E22FDA-E717-49DB-909C-232C70AD6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7797381-C0A4-452D-8BC2-556B6779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C1B53F-68DD-4BA8-A1FE-E62462FC2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E1D7E0B-DDE6-4D83-867C-BB942FE1C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169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406983-35A8-42AE-B002-27D9CF90C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C17407F-AB74-42D0-89BA-9BC8E95EE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73A247-160F-4C3B-803A-74FE34079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314980-77B6-4893-98D3-E5A2FB74B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D731BA-64E8-41D1-8E97-3B65B3B0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77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7826321" y="0"/>
            <a:ext cx="514216" cy="857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/>
          </a:p>
        </p:txBody>
      </p:sp>
      <p:sp>
        <p:nvSpPr>
          <p:cNvPr id="15" name="TextBox 15"/>
          <p:cNvSpPr txBox="1"/>
          <p:nvPr userDrawn="1"/>
        </p:nvSpPr>
        <p:spPr>
          <a:xfrm>
            <a:off x="7826321" y="453786"/>
            <a:ext cx="514216" cy="34624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fld id="{2EEF1883-7A0E-4F66-9932-E581691AD397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‹nº›</a:t>
            </a:fld>
            <a:r>
              <a:rPr lang="zh-CN" altLang="en-US" sz="18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800" b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椭圆 15"/>
          <p:cNvSpPr/>
          <p:nvPr userDrawn="1"/>
        </p:nvSpPr>
        <p:spPr>
          <a:xfrm>
            <a:off x="306637" y="3489852"/>
            <a:ext cx="1457782" cy="145816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TextBox 15"/>
          <p:cNvSpPr txBox="1"/>
          <p:nvPr userDrawn="1"/>
        </p:nvSpPr>
        <p:spPr>
          <a:xfrm>
            <a:off x="468613" y="4268029"/>
            <a:ext cx="1133830" cy="43856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Agency FB" panose="020B0503020202020204" pitchFamily="34" charset="0"/>
                <a:ea typeface="Adobe 宋体 Std L" panose="02020300000000000000" pitchFamily="18" charset="-122"/>
              </a:rPr>
              <a:t>Contents Page</a:t>
            </a:r>
          </a:p>
        </p:txBody>
      </p:sp>
      <p:sp>
        <p:nvSpPr>
          <p:cNvPr id="18" name="文本框 8"/>
          <p:cNvSpPr txBox="1"/>
          <p:nvPr userDrawn="1"/>
        </p:nvSpPr>
        <p:spPr>
          <a:xfrm>
            <a:off x="468613" y="3937629"/>
            <a:ext cx="1133830" cy="34624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ea typeface="微软雅黑" panose="020B0503020204020204" charset="-122"/>
              </a:rPr>
              <a:t>目录页</a:t>
            </a:r>
          </a:p>
        </p:txBody>
      </p:sp>
    </p:spTree>
  </p:cSld>
  <p:clrMapOvr>
    <a:masterClrMapping/>
  </p:clrMapOvr>
  <p:transition spd="slow" advTm="0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296F8C4-A206-4C44-9B6E-1AADC57C9E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542C44F-6568-4A0D-BCD1-878DF2DAA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B4AA2A-056E-4584-91CB-E19AA4E27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95391F-40CA-4D45-84B0-D00B7F7D2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AA89F1-9E43-4FFA-B107-C430670BE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685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9660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4660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43268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36943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2953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61991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8089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5858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3715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81022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306516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868039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0470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73422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236358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43765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439982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61421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6480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3303174" y="4704972"/>
            <a:ext cx="523663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直角三角形 5"/>
          <p:cNvSpPr/>
          <p:nvPr userDrawn="1"/>
        </p:nvSpPr>
        <p:spPr>
          <a:xfrm>
            <a:off x="8837362" y="141481"/>
            <a:ext cx="80979" cy="56246"/>
          </a:xfrm>
          <a:prstGeom prst="rtTriangle">
            <a:avLst/>
          </a:prstGeom>
          <a:solidFill>
            <a:srgbClr val="F8F8F8">
              <a:alpha val="84706"/>
            </a:srgb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1" rIns="68562" bIns="34281" anchor="ctr"/>
          <a:lstStyle/>
          <a:p>
            <a:pPr marR="0" lvl="0" indent="0" algn="ctr" defTabSz="-63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1" i="0" u="none" strike="noStrike" kern="0" cap="none" spc="0" normalizeH="0" baseline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" y="194184"/>
            <a:ext cx="890856" cy="297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933207" y="194184"/>
            <a:ext cx="8210793" cy="297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 rot="16200000">
            <a:off x="8346989" y="135858"/>
            <a:ext cx="475590" cy="505158"/>
          </a:xfrm>
          <a:custGeom>
            <a:avLst/>
            <a:gdLst/>
            <a:ahLst/>
            <a:cxnLst/>
            <a:rect l="l" t="t" r="r" b="b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1" rIns="68562" bIns="34281" anchor="ctr"/>
          <a:lstStyle/>
          <a:p>
            <a:pPr marR="0" lvl="0" indent="0" algn="ctr" defTabSz="-63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1" i="0" u="none" strike="noStrike" kern="0" cap="none" spc="0" normalizeH="0" baseline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15"/>
          <p:cNvSpPr txBox="1"/>
          <p:nvPr userDrawn="1"/>
        </p:nvSpPr>
        <p:spPr>
          <a:xfrm>
            <a:off x="8332205" y="225977"/>
            <a:ext cx="505158" cy="34624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fld id="{2EEF1883-7A0E-4F66-9932-E581691AD397}" type="slidenum">
              <a:rPr lang="zh-CN" altLang="en-US" sz="1800" smtClean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‹nº›</a:t>
            </a:fld>
            <a:r>
              <a:rPr lang="zh-CN" altLang="en-US" sz="1800" dirty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800" b="0" dirty="0">
              <a:solidFill>
                <a:schemeClr val="accent6">
                  <a:lumMod val="7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3195220" y="4637472"/>
            <a:ext cx="134965" cy="135000"/>
          </a:xfrm>
          <a:prstGeom prst="ellipse">
            <a:avLst/>
          </a:prstGeom>
          <a:solidFill>
            <a:srgbClr val="FF850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4538255" y="4637472"/>
            <a:ext cx="134965" cy="135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5854310" y="4637472"/>
            <a:ext cx="134965" cy="135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lvl="0"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7170364" y="4637472"/>
            <a:ext cx="134965" cy="135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lvl="0"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椭圆 14"/>
          <p:cNvSpPr/>
          <p:nvPr userDrawn="1"/>
        </p:nvSpPr>
        <p:spPr>
          <a:xfrm>
            <a:off x="8486418" y="4637472"/>
            <a:ext cx="134965" cy="135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lvl="0"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圆角矩形 15"/>
          <p:cNvSpPr/>
          <p:nvPr userDrawn="1"/>
        </p:nvSpPr>
        <p:spPr>
          <a:xfrm>
            <a:off x="2884789" y="4569972"/>
            <a:ext cx="809789" cy="270000"/>
          </a:xfrm>
          <a:prstGeom prst="roundRect">
            <a:avLst>
              <a:gd name="adj" fmla="val 532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2"/>
          <p:cNvSpPr txBox="1"/>
          <p:nvPr userDrawn="1"/>
        </p:nvSpPr>
        <p:spPr>
          <a:xfrm>
            <a:off x="2758788" y="4829570"/>
            <a:ext cx="1061793" cy="253897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年度工作概述</a:t>
            </a:r>
          </a:p>
        </p:txBody>
      </p:sp>
      <p:sp>
        <p:nvSpPr>
          <p:cNvPr id="18" name="文本框 3"/>
          <p:cNvSpPr txBox="1"/>
          <p:nvPr userDrawn="1"/>
        </p:nvSpPr>
        <p:spPr>
          <a:xfrm>
            <a:off x="4199582" y="4829571"/>
            <a:ext cx="90790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工作完成情况</a:t>
            </a:r>
          </a:p>
        </p:txBody>
      </p:sp>
      <p:sp>
        <p:nvSpPr>
          <p:cNvPr id="19" name="椭圆 18"/>
          <p:cNvSpPr/>
          <p:nvPr userDrawn="1"/>
        </p:nvSpPr>
        <p:spPr>
          <a:xfrm>
            <a:off x="3222201" y="4637472"/>
            <a:ext cx="134965" cy="135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5"/>
          <p:cNvSpPr txBox="1"/>
          <p:nvPr userDrawn="1"/>
        </p:nvSpPr>
        <p:spPr>
          <a:xfrm>
            <a:off x="5496125" y="4829571"/>
            <a:ext cx="90790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项目成果展示</a:t>
            </a:r>
          </a:p>
        </p:txBody>
      </p:sp>
      <p:sp>
        <p:nvSpPr>
          <p:cNvPr id="21" name="文本框 6"/>
          <p:cNvSpPr txBox="1"/>
          <p:nvPr userDrawn="1"/>
        </p:nvSpPr>
        <p:spPr>
          <a:xfrm>
            <a:off x="6792668" y="4829571"/>
            <a:ext cx="90790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工作不足之处</a:t>
            </a:r>
          </a:p>
        </p:txBody>
      </p:sp>
      <p:sp>
        <p:nvSpPr>
          <p:cNvPr id="22" name="文本框 7"/>
          <p:cNvSpPr txBox="1"/>
          <p:nvPr userDrawn="1"/>
        </p:nvSpPr>
        <p:spPr>
          <a:xfrm>
            <a:off x="8089212" y="4829571"/>
            <a:ext cx="90790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明年工作计划</a:t>
            </a:r>
          </a:p>
        </p:txBody>
      </p:sp>
    </p:spTree>
  </p:cSld>
  <p:clrMapOvr>
    <a:masterClrMapping/>
  </p:clrMapOvr>
  <p:transition spd="slow" advTm="0">
    <p:cov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79061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45025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607191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834007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207573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022585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627021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112336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340238" y="1"/>
            <a:ext cx="405045" cy="14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8186443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46879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3303174" y="4704972"/>
            <a:ext cx="523663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直角三角形 5"/>
          <p:cNvSpPr/>
          <p:nvPr userDrawn="1"/>
        </p:nvSpPr>
        <p:spPr>
          <a:xfrm>
            <a:off x="8837362" y="141481"/>
            <a:ext cx="80979" cy="56246"/>
          </a:xfrm>
          <a:prstGeom prst="rtTriangle">
            <a:avLst/>
          </a:prstGeom>
          <a:solidFill>
            <a:srgbClr val="F8F8F8">
              <a:alpha val="84706"/>
            </a:srgb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1" rIns="68562" bIns="34281" anchor="ctr"/>
          <a:lstStyle/>
          <a:p>
            <a:pPr marR="0" lvl="0" indent="0" algn="ctr" defTabSz="-63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1" i="0" u="none" strike="noStrike" kern="0" cap="none" spc="0" normalizeH="0" baseline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" y="194184"/>
            <a:ext cx="890856" cy="297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933207" y="194184"/>
            <a:ext cx="8210793" cy="297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 rot="16200000">
            <a:off x="8346989" y="135858"/>
            <a:ext cx="475590" cy="505158"/>
          </a:xfrm>
          <a:custGeom>
            <a:avLst/>
            <a:gdLst/>
            <a:ahLst/>
            <a:cxnLst/>
            <a:rect l="l" t="t" r="r" b="b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1" rIns="68562" bIns="34281" anchor="ctr"/>
          <a:lstStyle/>
          <a:p>
            <a:pPr marR="0" lvl="0" indent="0" algn="ctr" defTabSz="-63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1" i="0" u="none" strike="noStrike" kern="0" cap="none" spc="0" normalizeH="0" baseline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15"/>
          <p:cNvSpPr txBox="1"/>
          <p:nvPr userDrawn="1"/>
        </p:nvSpPr>
        <p:spPr>
          <a:xfrm>
            <a:off x="8332205" y="225977"/>
            <a:ext cx="505158" cy="34624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fld id="{2EEF1883-7A0E-4F66-9932-E581691AD397}" type="slidenum">
              <a:rPr lang="zh-CN" altLang="en-US" sz="1800" smtClean="0">
                <a:solidFill>
                  <a:srgbClr val="FFC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‹nº›</a:t>
            </a:fld>
            <a:r>
              <a:rPr lang="zh-CN" altLang="en-US" sz="1800" dirty="0">
                <a:solidFill>
                  <a:srgbClr val="FFC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800" b="0" dirty="0">
              <a:solidFill>
                <a:srgbClr val="FFC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3195220" y="4637472"/>
            <a:ext cx="134965" cy="135000"/>
          </a:xfrm>
          <a:prstGeom prst="ellipse">
            <a:avLst/>
          </a:prstGeom>
          <a:solidFill>
            <a:srgbClr val="FFC00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4538255" y="4637472"/>
            <a:ext cx="134965" cy="135000"/>
          </a:xfrm>
          <a:prstGeom prst="ellipse">
            <a:avLst/>
          </a:prstGeom>
          <a:solidFill>
            <a:srgbClr val="FF850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5854310" y="4637472"/>
            <a:ext cx="134965" cy="135000"/>
          </a:xfrm>
          <a:prstGeom prst="ellipse">
            <a:avLst/>
          </a:prstGeom>
          <a:solidFill>
            <a:srgbClr val="FFC00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lvl="0"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7170364" y="4637472"/>
            <a:ext cx="134965" cy="135000"/>
          </a:xfrm>
          <a:prstGeom prst="ellipse">
            <a:avLst/>
          </a:prstGeom>
          <a:solidFill>
            <a:srgbClr val="FFC00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lvl="0"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椭圆 14"/>
          <p:cNvSpPr/>
          <p:nvPr userDrawn="1"/>
        </p:nvSpPr>
        <p:spPr>
          <a:xfrm>
            <a:off x="8486418" y="4637472"/>
            <a:ext cx="134965" cy="135000"/>
          </a:xfrm>
          <a:prstGeom prst="ellipse">
            <a:avLst/>
          </a:prstGeom>
          <a:solidFill>
            <a:srgbClr val="FFC00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lvl="0"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4"/>
          <p:cNvSpPr txBox="1"/>
          <p:nvPr userDrawn="1"/>
        </p:nvSpPr>
        <p:spPr>
          <a:xfrm>
            <a:off x="2842906" y="4847573"/>
            <a:ext cx="90790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kern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年度工作概述</a:t>
            </a:r>
          </a:p>
        </p:txBody>
      </p:sp>
      <p:sp>
        <p:nvSpPr>
          <p:cNvPr id="24" name="文本框 5"/>
          <p:cNvSpPr txBox="1"/>
          <p:nvPr userDrawn="1"/>
        </p:nvSpPr>
        <p:spPr>
          <a:xfrm>
            <a:off x="4080992" y="4847572"/>
            <a:ext cx="1061793" cy="253897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marL="0" algn="ctr" defTabSz="685165" rtl="0" eaLnBrk="1" latinLnBrk="0" hangingPunct="1"/>
            <a:r>
              <a:rPr lang="zh-CN" altLang="en-US" sz="1200" b="1" kern="12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工作完成情况</a:t>
            </a:r>
          </a:p>
        </p:txBody>
      </p:sp>
      <p:sp>
        <p:nvSpPr>
          <p:cNvPr id="25" name="文本框 7"/>
          <p:cNvSpPr txBox="1"/>
          <p:nvPr userDrawn="1"/>
        </p:nvSpPr>
        <p:spPr>
          <a:xfrm>
            <a:off x="5502275" y="4847573"/>
            <a:ext cx="90790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项目成果展示</a:t>
            </a:r>
          </a:p>
        </p:txBody>
      </p:sp>
      <p:sp>
        <p:nvSpPr>
          <p:cNvPr id="26" name="文本框 8"/>
          <p:cNvSpPr txBox="1"/>
          <p:nvPr userDrawn="1"/>
        </p:nvSpPr>
        <p:spPr>
          <a:xfrm>
            <a:off x="6798818" y="4847573"/>
            <a:ext cx="90790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工作不足之处</a:t>
            </a:r>
          </a:p>
        </p:txBody>
      </p:sp>
      <p:sp>
        <p:nvSpPr>
          <p:cNvPr id="27" name="文本框 9"/>
          <p:cNvSpPr txBox="1"/>
          <p:nvPr userDrawn="1"/>
        </p:nvSpPr>
        <p:spPr>
          <a:xfrm>
            <a:off x="8095362" y="4847573"/>
            <a:ext cx="90790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明年工作计划</a:t>
            </a:r>
          </a:p>
        </p:txBody>
      </p:sp>
      <p:sp>
        <p:nvSpPr>
          <p:cNvPr id="28" name="圆角矩形 27"/>
          <p:cNvSpPr/>
          <p:nvPr userDrawn="1"/>
        </p:nvSpPr>
        <p:spPr>
          <a:xfrm>
            <a:off x="4206993" y="4587974"/>
            <a:ext cx="809789" cy="270000"/>
          </a:xfrm>
          <a:prstGeom prst="roundRect">
            <a:avLst>
              <a:gd name="adj" fmla="val 5329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椭圆 28"/>
          <p:cNvSpPr/>
          <p:nvPr userDrawn="1"/>
        </p:nvSpPr>
        <p:spPr>
          <a:xfrm>
            <a:off x="4544405" y="4655474"/>
            <a:ext cx="134965" cy="135000"/>
          </a:xfrm>
          <a:prstGeom prst="ellipse">
            <a:avLst/>
          </a:prstGeom>
          <a:solidFill>
            <a:srgbClr val="FFC00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 advTm="0">
    <p:cover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783727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021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3303174" y="4704972"/>
            <a:ext cx="523663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直角三角形 5"/>
          <p:cNvSpPr/>
          <p:nvPr userDrawn="1"/>
        </p:nvSpPr>
        <p:spPr>
          <a:xfrm>
            <a:off x="8837362" y="141481"/>
            <a:ext cx="80979" cy="56246"/>
          </a:xfrm>
          <a:prstGeom prst="rtTriangle">
            <a:avLst/>
          </a:prstGeom>
          <a:solidFill>
            <a:srgbClr val="F8F8F8">
              <a:alpha val="84706"/>
            </a:srgb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1" rIns="68562" bIns="34281" anchor="ctr"/>
          <a:lstStyle/>
          <a:p>
            <a:pPr marR="0" lvl="0" indent="0" algn="ctr" defTabSz="-63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1" i="0" u="none" strike="noStrike" kern="0" cap="none" spc="0" normalizeH="0" baseline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" y="194184"/>
            <a:ext cx="890856" cy="297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933207" y="194184"/>
            <a:ext cx="8210793" cy="29700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 rot="16200000">
            <a:off x="8346989" y="135858"/>
            <a:ext cx="475590" cy="505158"/>
          </a:xfrm>
          <a:custGeom>
            <a:avLst/>
            <a:gdLst/>
            <a:ahLst/>
            <a:cxnLst/>
            <a:rect l="l" t="t" r="r" b="b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1" rIns="68562" bIns="34281" anchor="ctr"/>
          <a:lstStyle/>
          <a:p>
            <a:pPr marR="0" lvl="0" indent="0" algn="ctr" defTabSz="-63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1" i="0" u="none" strike="noStrike" kern="0" cap="none" spc="0" normalizeH="0" baseline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15"/>
          <p:cNvSpPr txBox="1"/>
          <p:nvPr userDrawn="1"/>
        </p:nvSpPr>
        <p:spPr>
          <a:xfrm>
            <a:off x="8332205" y="225977"/>
            <a:ext cx="505158" cy="34624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fld id="{2EEF1883-7A0E-4F66-9932-E581691AD397}" type="slidenum">
              <a:rPr lang="zh-CN" altLang="en-US" sz="1800" smtClean="0">
                <a:solidFill>
                  <a:srgbClr val="99CC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‹nº›</a:t>
            </a:fld>
            <a:r>
              <a:rPr lang="zh-CN" altLang="en-US" sz="1800" dirty="0">
                <a:solidFill>
                  <a:srgbClr val="99CC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800" b="0" dirty="0">
              <a:solidFill>
                <a:srgbClr val="99CC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3195220" y="4637472"/>
            <a:ext cx="134965" cy="135000"/>
          </a:xfrm>
          <a:prstGeom prst="ellipse">
            <a:avLst/>
          </a:prstGeom>
          <a:solidFill>
            <a:srgbClr val="99CC0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4538255" y="4637472"/>
            <a:ext cx="134965" cy="135000"/>
          </a:xfrm>
          <a:prstGeom prst="ellipse">
            <a:avLst/>
          </a:prstGeom>
          <a:solidFill>
            <a:srgbClr val="99CC0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5854310" y="4637472"/>
            <a:ext cx="134965" cy="135000"/>
          </a:xfrm>
          <a:prstGeom prst="ellipse">
            <a:avLst/>
          </a:prstGeom>
          <a:solidFill>
            <a:srgbClr val="FF850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lvl="0"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7170364" y="4637472"/>
            <a:ext cx="134965" cy="135000"/>
          </a:xfrm>
          <a:prstGeom prst="ellipse">
            <a:avLst/>
          </a:prstGeom>
          <a:solidFill>
            <a:srgbClr val="99CC0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lvl="0"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椭圆 14"/>
          <p:cNvSpPr/>
          <p:nvPr userDrawn="1"/>
        </p:nvSpPr>
        <p:spPr>
          <a:xfrm>
            <a:off x="8486418" y="4637472"/>
            <a:ext cx="134965" cy="135000"/>
          </a:xfrm>
          <a:prstGeom prst="ellipse">
            <a:avLst/>
          </a:prstGeom>
          <a:solidFill>
            <a:srgbClr val="99CC0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lvl="0"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7"/>
          <p:cNvSpPr txBox="1"/>
          <p:nvPr userDrawn="1"/>
        </p:nvSpPr>
        <p:spPr>
          <a:xfrm>
            <a:off x="4199582" y="4829571"/>
            <a:ext cx="90790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工作完成情况</a:t>
            </a:r>
          </a:p>
        </p:txBody>
      </p:sp>
      <p:sp>
        <p:nvSpPr>
          <p:cNvPr id="17" name="文本框 10"/>
          <p:cNvSpPr txBox="1"/>
          <p:nvPr userDrawn="1"/>
        </p:nvSpPr>
        <p:spPr>
          <a:xfrm>
            <a:off x="6792668" y="4829571"/>
            <a:ext cx="90790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工作不足之处</a:t>
            </a:r>
          </a:p>
        </p:txBody>
      </p:sp>
      <p:sp>
        <p:nvSpPr>
          <p:cNvPr id="18" name="文本框 11"/>
          <p:cNvSpPr txBox="1"/>
          <p:nvPr userDrawn="1"/>
        </p:nvSpPr>
        <p:spPr>
          <a:xfrm>
            <a:off x="8089212" y="4829571"/>
            <a:ext cx="90790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明年工作计划</a:t>
            </a:r>
          </a:p>
        </p:txBody>
      </p:sp>
      <p:sp>
        <p:nvSpPr>
          <p:cNvPr id="19" name="圆角矩形 18"/>
          <p:cNvSpPr/>
          <p:nvPr userDrawn="1"/>
        </p:nvSpPr>
        <p:spPr>
          <a:xfrm>
            <a:off x="5516598" y="4569972"/>
            <a:ext cx="809789" cy="270000"/>
          </a:xfrm>
          <a:prstGeom prst="roundRect">
            <a:avLst>
              <a:gd name="adj" fmla="val 5329"/>
            </a:avLst>
          </a:prstGeom>
          <a:solidFill>
            <a:srgbClr val="99CC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3"/>
          <p:cNvSpPr txBox="1"/>
          <p:nvPr userDrawn="1"/>
        </p:nvSpPr>
        <p:spPr>
          <a:xfrm>
            <a:off x="2836756" y="4829571"/>
            <a:ext cx="90790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kern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年度工作概述</a:t>
            </a:r>
          </a:p>
        </p:txBody>
      </p:sp>
      <p:sp>
        <p:nvSpPr>
          <p:cNvPr id="21" name="椭圆 20"/>
          <p:cNvSpPr/>
          <p:nvPr userDrawn="1"/>
        </p:nvSpPr>
        <p:spPr>
          <a:xfrm>
            <a:off x="5854310" y="4637472"/>
            <a:ext cx="134965" cy="135000"/>
          </a:xfrm>
          <a:prstGeom prst="ellipse">
            <a:avLst/>
          </a:prstGeom>
          <a:solidFill>
            <a:srgbClr val="99CC0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lvl="0"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15"/>
          <p:cNvSpPr txBox="1"/>
          <p:nvPr userDrawn="1"/>
        </p:nvSpPr>
        <p:spPr>
          <a:xfrm>
            <a:off x="5390596" y="4829570"/>
            <a:ext cx="1061793" cy="253897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marL="0" algn="ctr" defTabSz="685165" rtl="0" eaLnBrk="1" latinLnBrk="0" hangingPunct="1"/>
            <a:r>
              <a:rPr lang="zh-CN" altLang="en-US" sz="1200" b="1" kern="1200" dirty="0">
                <a:solidFill>
                  <a:srgbClr val="99CC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项目成果展示</a:t>
            </a:r>
          </a:p>
        </p:txBody>
      </p:sp>
    </p:spTree>
  </p:cSld>
  <p:clrMapOvr>
    <a:masterClrMapping/>
  </p:clrMapOvr>
  <p:transition spd="slow" advTm="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3303174" y="4704972"/>
            <a:ext cx="523663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直角三角形 5"/>
          <p:cNvSpPr/>
          <p:nvPr userDrawn="1"/>
        </p:nvSpPr>
        <p:spPr>
          <a:xfrm>
            <a:off x="8837362" y="141481"/>
            <a:ext cx="80979" cy="56246"/>
          </a:xfrm>
          <a:prstGeom prst="rtTriangle">
            <a:avLst/>
          </a:prstGeom>
          <a:solidFill>
            <a:srgbClr val="F8F8F8">
              <a:alpha val="84706"/>
            </a:srgb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1" rIns="68562" bIns="34281" anchor="ctr"/>
          <a:lstStyle/>
          <a:p>
            <a:pPr marR="0" lvl="0" indent="0" algn="ctr" defTabSz="-63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1" i="0" u="none" strike="noStrike" kern="0" cap="none" spc="0" normalizeH="0" baseline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" y="194184"/>
            <a:ext cx="890856" cy="297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933207" y="194184"/>
            <a:ext cx="8210793" cy="29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 rot="16200000">
            <a:off x="8346989" y="135858"/>
            <a:ext cx="475590" cy="505158"/>
          </a:xfrm>
          <a:custGeom>
            <a:avLst/>
            <a:gdLst/>
            <a:ahLst/>
            <a:cxnLst/>
            <a:rect l="l" t="t" r="r" b="b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1" rIns="68562" bIns="34281" anchor="ctr"/>
          <a:lstStyle/>
          <a:p>
            <a:pPr marR="0" lvl="0" indent="0" algn="ctr" defTabSz="-63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1" i="0" u="none" strike="noStrike" kern="0" cap="none" spc="0" normalizeH="0" baseline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15"/>
          <p:cNvSpPr txBox="1"/>
          <p:nvPr userDrawn="1"/>
        </p:nvSpPr>
        <p:spPr>
          <a:xfrm>
            <a:off x="8332205" y="225977"/>
            <a:ext cx="505158" cy="34624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fld id="{2EEF1883-7A0E-4F66-9932-E581691AD397}" type="slidenum">
              <a:rPr lang="zh-CN" altLang="en-US" sz="1800" smtClean="0">
                <a:solidFill>
                  <a:schemeClr val="accent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‹nº›</a:t>
            </a:fld>
            <a:r>
              <a:rPr lang="zh-CN" altLang="en-US" sz="1800" dirty="0">
                <a:solidFill>
                  <a:schemeClr val="accent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800" b="0" dirty="0">
              <a:solidFill>
                <a:schemeClr val="accent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3195220" y="4637472"/>
            <a:ext cx="134965" cy="135000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4538255" y="4637472"/>
            <a:ext cx="134965" cy="135000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5854310" y="4637472"/>
            <a:ext cx="134965" cy="135000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lvl="0"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7170364" y="4637472"/>
            <a:ext cx="134965" cy="135000"/>
          </a:xfrm>
          <a:prstGeom prst="ellipse">
            <a:avLst/>
          </a:prstGeom>
          <a:solidFill>
            <a:srgbClr val="FF850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lvl="0"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椭圆 14"/>
          <p:cNvSpPr/>
          <p:nvPr userDrawn="1"/>
        </p:nvSpPr>
        <p:spPr>
          <a:xfrm>
            <a:off x="8486418" y="4637472"/>
            <a:ext cx="134965" cy="135000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lvl="0"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 userDrawn="1"/>
        </p:nvSpPr>
        <p:spPr>
          <a:xfrm>
            <a:off x="4235164" y="4838115"/>
            <a:ext cx="90790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工作完成情况</a:t>
            </a:r>
          </a:p>
        </p:txBody>
      </p:sp>
      <p:sp>
        <p:nvSpPr>
          <p:cNvPr id="17" name="文本框 17"/>
          <p:cNvSpPr txBox="1"/>
          <p:nvPr userDrawn="1"/>
        </p:nvSpPr>
        <p:spPr>
          <a:xfrm>
            <a:off x="5531707" y="4838115"/>
            <a:ext cx="90790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项目成果展示</a:t>
            </a:r>
          </a:p>
        </p:txBody>
      </p:sp>
      <p:sp>
        <p:nvSpPr>
          <p:cNvPr id="18" name="文本框 19"/>
          <p:cNvSpPr txBox="1"/>
          <p:nvPr userDrawn="1"/>
        </p:nvSpPr>
        <p:spPr>
          <a:xfrm>
            <a:off x="8124794" y="4838115"/>
            <a:ext cx="90790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明年工作计划</a:t>
            </a:r>
          </a:p>
        </p:txBody>
      </p:sp>
      <p:sp>
        <p:nvSpPr>
          <p:cNvPr id="19" name="文本框 20"/>
          <p:cNvSpPr txBox="1"/>
          <p:nvPr userDrawn="1"/>
        </p:nvSpPr>
        <p:spPr>
          <a:xfrm>
            <a:off x="2872338" y="4838115"/>
            <a:ext cx="90790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kern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年度工作概述</a:t>
            </a:r>
          </a:p>
        </p:txBody>
      </p:sp>
      <p:sp>
        <p:nvSpPr>
          <p:cNvPr id="20" name="文本框 21"/>
          <p:cNvSpPr txBox="1"/>
          <p:nvPr userDrawn="1"/>
        </p:nvSpPr>
        <p:spPr>
          <a:xfrm>
            <a:off x="6751306" y="4838114"/>
            <a:ext cx="1061793" cy="253897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200" b="1" kern="1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工作不足之处</a:t>
            </a:r>
          </a:p>
        </p:txBody>
      </p:sp>
      <p:sp>
        <p:nvSpPr>
          <p:cNvPr id="21" name="圆角矩形 20"/>
          <p:cNvSpPr/>
          <p:nvPr userDrawn="1"/>
        </p:nvSpPr>
        <p:spPr>
          <a:xfrm>
            <a:off x="6868534" y="4578516"/>
            <a:ext cx="809789" cy="270000"/>
          </a:xfrm>
          <a:prstGeom prst="roundRect">
            <a:avLst>
              <a:gd name="adj" fmla="val 5329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椭圆 21"/>
          <p:cNvSpPr/>
          <p:nvPr userDrawn="1"/>
        </p:nvSpPr>
        <p:spPr>
          <a:xfrm>
            <a:off x="7205946" y="4646016"/>
            <a:ext cx="134965" cy="135000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lvl="0"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 advTm="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3303174" y="4704972"/>
            <a:ext cx="523663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直角三角形 5"/>
          <p:cNvSpPr/>
          <p:nvPr userDrawn="1"/>
        </p:nvSpPr>
        <p:spPr>
          <a:xfrm>
            <a:off x="8837362" y="141481"/>
            <a:ext cx="80979" cy="56246"/>
          </a:xfrm>
          <a:prstGeom prst="rtTriangle">
            <a:avLst/>
          </a:prstGeom>
          <a:solidFill>
            <a:srgbClr val="F8F8F8">
              <a:alpha val="84706"/>
            </a:srgb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1" rIns="68562" bIns="34281" anchor="ctr"/>
          <a:lstStyle/>
          <a:p>
            <a:pPr marR="0" lvl="0" indent="0" algn="ctr" defTabSz="-63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1" i="0" u="none" strike="noStrike" kern="0" cap="none" spc="0" normalizeH="0" baseline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" y="194184"/>
            <a:ext cx="890856" cy="297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964849" y="194184"/>
            <a:ext cx="8210793" cy="29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 rot="16200000">
            <a:off x="8346989" y="135858"/>
            <a:ext cx="475590" cy="505158"/>
          </a:xfrm>
          <a:custGeom>
            <a:avLst/>
            <a:gdLst/>
            <a:ahLst/>
            <a:cxnLst/>
            <a:rect l="l" t="t" r="r" b="b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1" rIns="68562" bIns="34281" anchor="ctr"/>
          <a:lstStyle/>
          <a:p>
            <a:pPr marR="0" lvl="0" indent="0" algn="ctr" defTabSz="-63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1" i="0" u="none" strike="noStrike" kern="0" cap="none" spc="0" normalizeH="0" baseline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15"/>
          <p:cNvSpPr txBox="1"/>
          <p:nvPr userDrawn="1"/>
        </p:nvSpPr>
        <p:spPr>
          <a:xfrm>
            <a:off x="8332205" y="225977"/>
            <a:ext cx="505158" cy="34624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fld id="{2EEF1883-7A0E-4F66-9932-E581691AD397}" type="slidenum">
              <a:rPr lang="zh-CN" altLang="en-US" sz="1800" smtClean="0">
                <a:solidFill>
                  <a:schemeClr val="accent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‹nº›</a:t>
            </a:fld>
            <a:r>
              <a:rPr lang="zh-CN" altLang="en-US" sz="1800" dirty="0">
                <a:solidFill>
                  <a:schemeClr val="accent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800" b="0" dirty="0">
              <a:solidFill>
                <a:schemeClr val="accent2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3195220" y="4626594"/>
            <a:ext cx="134965" cy="135000"/>
          </a:xfrm>
          <a:prstGeom prst="ellipse">
            <a:avLst/>
          </a:prstGeom>
          <a:solidFill>
            <a:schemeClr val="accent2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4538255" y="4626594"/>
            <a:ext cx="134965" cy="135000"/>
          </a:xfrm>
          <a:prstGeom prst="ellipse">
            <a:avLst/>
          </a:prstGeom>
          <a:solidFill>
            <a:schemeClr val="accent2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854310" y="4626594"/>
            <a:ext cx="134965" cy="135000"/>
          </a:xfrm>
          <a:prstGeom prst="ellipse">
            <a:avLst/>
          </a:prstGeom>
          <a:solidFill>
            <a:schemeClr val="accent2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7170364" y="4637472"/>
            <a:ext cx="134965" cy="135000"/>
          </a:xfrm>
          <a:prstGeom prst="ellipse">
            <a:avLst/>
          </a:prstGeom>
          <a:solidFill>
            <a:schemeClr val="accent2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lvl="0"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8486418" y="4637472"/>
            <a:ext cx="134965" cy="135000"/>
          </a:xfrm>
          <a:prstGeom prst="ellipse">
            <a:avLst/>
          </a:prstGeom>
          <a:solidFill>
            <a:srgbClr val="FF850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文本框 9"/>
          <p:cNvSpPr txBox="1"/>
          <p:nvPr userDrawn="1"/>
        </p:nvSpPr>
        <p:spPr>
          <a:xfrm>
            <a:off x="4168151" y="4838115"/>
            <a:ext cx="90790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工作完成情况</a:t>
            </a:r>
          </a:p>
        </p:txBody>
      </p:sp>
      <p:sp>
        <p:nvSpPr>
          <p:cNvPr id="17" name="文本框 10"/>
          <p:cNvSpPr txBox="1"/>
          <p:nvPr userDrawn="1"/>
        </p:nvSpPr>
        <p:spPr>
          <a:xfrm>
            <a:off x="5531707" y="4838115"/>
            <a:ext cx="90790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项目成果展示</a:t>
            </a:r>
          </a:p>
        </p:txBody>
      </p:sp>
      <p:sp>
        <p:nvSpPr>
          <p:cNvPr id="18" name="文本框 12"/>
          <p:cNvSpPr txBox="1"/>
          <p:nvPr userDrawn="1"/>
        </p:nvSpPr>
        <p:spPr>
          <a:xfrm>
            <a:off x="2872338" y="4838115"/>
            <a:ext cx="90790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kern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年度工作概述</a:t>
            </a:r>
          </a:p>
        </p:txBody>
      </p:sp>
      <p:sp>
        <p:nvSpPr>
          <p:cNvPr id="19" name="文本框 16"/>
          <p:cNvSpPr txBox="1"/>
          <p:nvPr userDrawn="1"/>
        </p:nvSpPr>
        <p:spPr>
          <a:xfrm>
            <a:off x="8047849" y="4838114"/>
            <a:ext cx="1061793" cy="253897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marL="0" algn="ctr" defTabSz="685165" rtl="0" eaLnBrk="1" latinLnBrk="0" hangingPunct="1"/>
            <a:r>
              <a:rPr lang="zh-CN" altLang="en-US" sz="1200" b="1" kern="12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明年工作计划</a:t>
            </a:r>
          </a:p>
        </p:txBody>
      </p:sp>
      <p:sp>
        <p:nvSpPr>
          <p:cNvPr id="20" name="文本框 17"/>
          <p:cNvSpPr txBox="1"/>
          <p:nvPr userDrawn="1"/>
        </p:nvSpPr>
        <p:spPr>
          <a:xfrm>
            <a:off x="6828250" y="4838115"/>
            <a:ext cx="907905" cy="223120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工作不足之处</a:t>
            </a:r>
          </a:p>
        </p:txBody>
      </p:sp>
      <p:sp>
        <p:nvSpPr>
          <p:cNvPr id="21" name="圆角矩形 20"/>
          <p:cNvSpPr/>
          <p:nvPr userDrawn="1"/>
        </p:nvSpPr>
        <p:spPr>
          <a:xfrm>
            <a:off x="8184588" y="4578516"/>
            <a:ext cx="809789" cy="270000"/>
          </a:xfrm>
          <a:prstGeom prst="roundRect">
            <a:avLst>
              <a:gd name="adj" fmla="val 5329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>
            <a:off x="8522000" y="4646016"/>
            <a:ext cx="134965" cy="135000"/>
          </a:xfrm>
          <a:prstGeom prst="ellipse">
            <a:avLst/>
          </a:prstGeom>
          <a:solidFill>
            <a:schemeClr val="accent2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p:transition spd="slow" advTm="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4884E86-7DAD-464E-9FD0-14DFCDA13D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" y="0"/>
            <a:ext cx="9143159" cy="515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3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image" Target="../media/image2.jpg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slow" advTm="0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E4008F9-FBDE-4FE5-96FA-0B479FB7E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59E05A-7BBD-4628-8430-C5AD6657E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5B6011-7970-41D6-91EF-40E60E80A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ECFDE-47B5-468B-93A2-C567C7788EFA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37CB54-E835-4300-89FB-A893C995E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A6F2DA-FFE1-41B3-8392-664DBF048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70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4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  <p:sldLayoutId id="2147483701" r:id="rId3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hyperlink" Target="https://www.guiadaengenharia.com/wp-content/uploads/2020/04/aterramento-protecao.jpg" TargetMode="Externa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3.jpeg"/><Relationship Id="rId4" Type="http://schemas.openxmlformats.org/officeDocument/2006/relationships/hyperlink" Target="https://www.guiadaengenharia.com/wp-content/uploads/2020/04/esquema-tns-1.jp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4.jpeg"/><Relationship Id="rId4" Type="http://schemas.openxmlformats.org/officeDocument/2006/relationships/hyperlink" Target="https://www.guiadaengenharia.com/wp-content/uploads/2020/04/esquema-tnsc-1.jp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5.jpeg"/><Relationship Id="rId4" Type="http://schemas.openxmlformats.org/officeDocument/2006/relationships/hyperlink" Target="https://www.guiadaengenharia.com/wp-content/uploads/2020/04/esquema-tnc-1.jpg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6.jpeg"/><Relationship Id="rId4" Type="http://schemas.openxmlformats.org/officeDocument/2006/relationships/hyperlink" Target="https://www.guiadaengenharia.com/wp-content/uploads/2020/04/esquema-tt.jpg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7.jpeg"/><Relationship Id="rId4" Type="http://schemas.openxmlformats.org/officeDocument/2006/relationships/hyperlink" Target="https://www.guiadaengenharia.com/wp-content/uploads/2020/04/esquema-it.jpg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GIF"/><Relationship Id="rId5" Type="http://schemas.openxmlformats.org/officeDocument/2006/relationships/image" Target="../media/image38.jpeg"/><Relationship Id="rId4" Type="http://schemas.openxmlformats.org/officeDocument/2006/relationships/hyperlink" Target="https://cdn.statically.io/img/abracopel.org/f=auto/wp-content/uploads/2021/04/imagem-1-3.jpg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9.jpeg"/><Relationship Id="rId4" Type="http://schemas.openxmlformats.org/officeDocument/2006/relationships/hyperlink" Target="https://cdn.statically.io/img/abracopel.org/f=auto/wp-content/uploads/2021/04/aterramento-de-alta-tensao-temporaria.jpg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1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1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1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9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2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31.GI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1.GI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6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9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9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9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1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48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-文本框 50">
            <a:extLst>
              <a:ext uri="{FF2B5EF4-FFF2-40B4-BE49-F238E27FC236}">
                <a16:creationId xmlns:a16="http://schemas.microsoft.com/office/drawing/2014/main" id="{46630D7B-4BA5-4989-8F72-A67D800FFF5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872563"/>
            <a:ext cx="9132250" cy="78483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Medidas de Controle do Risco Elétrico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685800"/>
            <a:endParaRPr lang="zh-CN" altLang="en-US" sz="2100" b="1" dirty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7" name="Imagem 6" descr="Texto&#10;&#10;Descrição gerada automaticamente com confiança baixa">
            <a:extLst>
              <a:ext uri="{FF2B5EF4-FFF2-40B4-BE49-F238E27FC236}">
                <a16:creationId xmlns:a16="http://schemas.microsoft.com/office/drawing/2014/main" id="{886D9510-7787-212A-1DCA-C4F037B885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  <p:pic>
        <p:nvPicPr>
          <p:cNvPr id="8" name="Imagem 7" descr="Homem de terno e gravata com chapéu na mão&#10;&#10;Descrição gerada automaticamente">
            <a:extLst>
              <a:ext uri="{FF2B5EF4-FFF2-40B4-BE49-F238E27FC236}">
                <a16:creationId xmlns:a16="http://schemas.microsoft.com/office/drawing/2014/main" id="{DBA0DC46-E980-1130-367C-1F8A767FAA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321" y="872564"/>
            <a:ext cx="4537619" cy="4247420"/>
          </a:xfrm>
          <a:prstGeom prst="rect">
            <a:avLst/>
          </a:prstGeom>
        </p:spPr>
      </p:pic>
      <p:sp>
        <p:nvSpPr>
          <p:cNvPr id="2" name="AutoShape 2" descr="Curso Online e Gratuito de Básico de NR 3">
            <a:extLst>
              <a:ext uri="{FF2B5EF4-FFF2-40B4-BE49-F238E27FC236}">
                <a16:creationId xmlns:a16="http://schemas.microsoft.com/office/drawing/2014/main" id="{6D8F5D0C-E2D3-59D1-D0AC-BED3544ADC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pt-B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AutoShape 4" descr="Curso Online e Gratuito de Básico de NR 3">
            <a:extLst>
              <a:ext uri="{FF2B5EF4-FFF2-40B4-BE49-F238E27FC236}">
                <a16:creationId xmlns:a16="http://schemas.microsoft.com/office/drawing/2014/main" id="{32F04EE8-1C4C-3BE7-9728-D7E05DEA7D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pt-B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AutoShape 6" descr="Curso Online e Gratuito de Básico de NR 3">
            <a:extLst>
              <a:ext uri="{FF2B5EF4-FFF2-40B4-BE49-F238E27FC236}">
                <a16:creationId xmlns:a16="http://schemas.microsoft.com/office/drawing/2014/main" id="{81915B70-1310-BC3A-EFEB-4314FA4BAA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6300" y="26860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pt-BR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F7419E8-965B-6A91-E14A-595C72E481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5795"/>
            <a:ext cx="1368152" cy="136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1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6399000">
        <p14:vortex dir="r"/>
      </p:transition>
    </mc:Choice>
    <mc:Fallback xmlns="">
      <p:transition spd="slow" advTm="8639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#ppt_x-0.5)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#ppt_y-0.5)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6">
            <a:extLst>
              <a:ext uri="{FF2B5EF4-FFF2-40B4-BE49-F238E27FC236}">
                <a16:creationId xmlns:a16="http://schemas.microsoft.com/office/drawing/2014/main" id="{15C0E47C-7F68-C20D-F601-D81602B57005}"/>
              </a:ext>
            </a:extLst>
          </p:cNvPr>
          <p:cNvSpPr>
            <a:spLocks noChangeAspect="1"/>
          </p:cNvSpPr>
          <p:nvPr/>
        </p:nvSpPr>
        <p:spPr>
          <a:xfrm>
            <a:off x="1547664" y="1098860"/>
            <a:ext cx="6192688" cy="2945779"/>
          </a:xfrm>
          <a:prstGeom prst="roundRect">
            <a:avLst>
              <a:gd name="adj" fmla="val 1429"/>
            </a:avLst>
          </a:prstGeom>
          <a:noFill/>
          <a:ln w="3175">
            <a:solidFill>
              <a:schemeClr val="accent1"/>
            </a:solidFill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257097" tIns="642743" rIns="257097" bIns="321372" anchor="ctr"/>
          <a:lstStyle/>
          <a:p>
            <a:pPr algn="just">
              <a:lnSpc>
                <a:spcPct val="120000"/>
              </a:lnSpc>
              <a:spcBef>
                <a:spcPts val="535"/>
              </a:spcBef>
              <a:spcAft>
                <a:spcPts val="535"/>
              </a:spcAft>
              <a:defRPr/>
            </a:pPr>
            <a:endParaRPr lang="zh-CN" altLang="en-US" sz="1400" dirty="0">
              <a:solidFill>
                <a:srgbClr val="454545"/>
              </a:solidFill>
              <a:latin typeface="微软雅黑" panose="020B0503020204020204" charset="-122"/>
            </a:endParaRPr>
          </a:p>
        </p:txBody>
      </p:sp>
      <p:sp>
        <p:nvSpPr>
          <p:cNvPr id="3" name="任意多边形 47">
            <a:extLst>
              <a:ext uri="{FF2B5EF4-FFF2-40B4-BE49-F238E27FC236}">
                <a16:creationId xmlns:a16="http://schemas.microsoft.com/office/drawing/2014/main" id="{64E399EE-A20D-6566-DF84-3AA8E35F8B19}"/>
              </a:ext>
            </a:extLst>
          </p:cNvPr>
          <p:cNvSpPr/>
          <p:nvPr/>
        </p:nvSpPr>
        <p:spPr>
          <a:xfrm>
            <a:off x="3822431" y="1037701"/>
            <a:ext cx="154612" cy="61159"/>
          </a:xfrm>
          <a:custGeom>
            <a:avLst/>
            <a:gdLst>
              <a:gd name="connsiteX0" fmla="*/ 131005 w 311731"/>
              <a:gd name="connsiteY0" fmla="*/ 0 h 121823"/>
              <a:gd name="connsiteX1" fmla="*/ 180725 w 311731"/>
              <a:gd name="connsiteY1" fmla="*/ 0 h 121823"/>
              <a:gd name="connsiteX2" fmla="*/ 205433 w 311731"/>
              <a:gd name="connsiteY2" fmla="*/ 4162 h 121823"/>
              <a:gd name="connsiteX3" fmla="*/ 309453 w 311731"/>
              <a:gd name="connsiteY3" fmla="*/ 109253 h 121823"/>
              <a:gd name="connsiteX4" fmla="*/ 311731 w 311731"/>
              <a:gd name="connsiteY4" fmla="*/ 121823 h 121823"/>
              <a:gd name="connsiteX5" fmla="*/ 0 w 311731"/>
              <a:gd name="connsiteY5" fmla="*/ 121823 h 121823"/>
              <a:gd name="connsiteX6" fmla="*/ 2277 w 311731"/>
              <a:gd name="connsiteY6" fmla="*/ 109253 h 121823"/>
              <a:gd name="connsiteX7" fmla="*/ 106298 w 311731"/>
              <a:gd name="connsiteY7" fmla="*/ 4162 h 12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731" h="121823">
                <a:moveTo>
                  <a:pt x="131005" y="0"/>
                </a:moveTo>
                <a:lnTo>
                  <a:pt x="180725" y="0"/>
                </a:lnTo>
                <a:lnTo>
                  <a:pt x="205433" y="4162"/>
                </a:lnTo>
                <a:cubicBezTo>
                  <a:pt x="252408" y="20443"/>
                  <a:pt x="290475" y="59254"/>
                  <a:pt x="309453" y="109253"/>
                </a:cubicBezTo>
                <a:lnTo>
                  <a:pt x="311731" y="121823"/>
                </a:lnTo>
                <a:lnTo>
                  <a:pt x="0" y="121823"/>
                </a:lnTo>
                <a:lnTo>
                  <a:pt x="2277" y="109253"/>
                </a:lnTo>
                <a:cubicBezTo>
                  <a:pt x="21256" y="59254"/>
                  <a:pt x="59323" y="20443"/>
                  <a:pt x="106298" y="416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dirty="0">
              <a:latin typeface="微软雅黑" panose="020B0503020204020204" charset="-122"/>
            </a:endParaRPr>
          </a:p>
        </p:txBody>
      </p:sp>
      <p:sp>
        <p:nvSpPr>
          <p:cNvPr id="4" name="任意多边形 48">
            <a:extLst>
              <a:ext uri="{FF2B5EF4-FFF2-40B4-BE49-F238E27FC236}">
                <a16:creationId xmlns:a16="http://schemas.microsoft.com/office/drawing/2014/main" id="{7FEC62FA-DBB8-65E9-A475-B54FE6B98592}"/>
              </a:ext>
            </a:extLst>
          </p:cNvPr>
          <p:cNvSpPr/>
          <p:nvPr/>
        </p:nvSpPr>
        <p:spPr>
          <a:xfrm>
            <a:off x="5125082" y="1037701"/>
            <a:ext cx="146615" cy="61159"/>
          </a:xfrm>
          <a:custGeom>
            <a:avLst/>
            <a:gdLst>
              <a:gd name="connsiteX0" fmla="*/ 145370 w 318081"/>
              <a:gd name="connsiteY0" fmla="*/ 0 h 130555"/>
              <a:gd name="connsiteX1" fmla="*/ 172710 w 318081"/>
              <a:gd name="connsiteY1" fmla="*/ 0 h 130555"/>
              <a:gd name="connsiteX2" fmla="*/ 209618 w 318081"/>
              <a:gd name="connsiteY2" fmla="*/ 6428 h 130555"/>
              <a:gd name="connsiteX3" fmla="*/ 315757 w 318081"/>
              <a:gd name="connsiteY3" fmla="*/ 117294 h 130555"/>
              <a:gd name="connsiteX4" fmla="*/ 318081 w 318081"/>
              <a:gd name="connsiteY4" fmla="*/ 130555 h 130555"/>
              <a:gd name="connsiteX5" fmla="*/ 0 w 318081"/>
              <a:gd name="connsiteY5" fmla="*/ 130555 h 130555"/>
              <a:gd name="connsiteX6" fmla="*/ 2324 w 318081"/>
              <a:gd name="connsiteY6" fmla="*/ 117294 h 130555"/>
              <a:gd name="connsiteX7" fmla="*/ 108463 w 318081"/>
              <a:gd name="connsiteY7" fmla="*/ 6428 h 13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081" h="130555">
                <a:moveTo>
                  <a:pt x="145370" y="0"/>
                </a:moveTo>
                <a:lnTo>
                  <a:pt x="172710" y="0"/>
                </a:lnTo>
                <a:lnTo>
                  <a:pt x="209618" y="6428"/>
                </a:lnTo>
                <a:cubicBezTo>
                  <a:pt x="257550" y="23604"/>
                  <a:pt x="296392" y="64548"/>
                  <a:pt x="315757" y="117294"/>
                </a:cubicBezTo>
                <a:lnTo>
                  <a:pt x="318081" y="130555"/>
                </a:lnTo>
                <a:lnTo>
                  <a:pt x="0" y="130555"/>
                </a:lnTo>
                <a:lnTo>
                  <a:pt x="2324" y="117294"/>
                </a:lnTo>
                <a:cubicBezTo>
                  <a:pt x="21689" y="64548"/>
                  <a:pt x="60531" y="23604"/>
                  <a:pt x="108463" y="64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dirty="0">
              <a:latin typeface="微软雅黑" panose="020B0503020204020204" charset="-122"/>
            </a:endParaRPr>
          </a:p>
        </p:txBody>
      </p:sp>
      <p:sp>
        <p:nvSpPr>
          <p:cNvPr id="5" name="任意多边形 49">
            <a:extLst>
              <a:ext uri="{FF2B5EF4-FFF2-40B4-BE49-F238E27FC236}">
                <a16:creationId xmlns:a16="http://schemas.microsoft.com/office/drawing/2014/main" id="{EECFE4AE-BEE2-9E9B-F2E9-6B3804E12272}"/>
              </a:ext>
            </a:extLst>
          </p:cNvPr>
          <p:cNvSpPr/>
          <p:nvPr/>
        </p:nvSpPr>
        <p:spPr>
          <a:xfrm>
            <a:off x="3900626" y="1037702"/>
            <a:ext cx="1291989" cy="329130"/>
          </a:xfrm>
          <a:custGeom>
            <a:avLst/>
            <a:gdLst>
              <a:gd name="connsiteX0" fmla="*/ 0 w 2600830"/>
              <a:gd name="connsiteY0" fmla="*/ 0 h 649288"/>
              <a:gd name="connsiteX1" fmla="*/ 2600830 w 2600830"/>
              <a:gd name="connsiteY1" fmla="*/ 0 h 649288"/>
              <a:gd name="connsiteX2" fmla="*/ 2520047 w 2600830"/>
              <a:gd name="connsiteY2" fmla="*/ 89402 h 649288"/>
              <a:gd name="connsiteX3" fmla="*/ 1945040 w 2600830"/>
              <a:gd name="connsiteY3" fmla="*/ 646112 h 649288"/>
              <a:gd name="connsiteX4" fmla="*/ 648052 w 2600830"/>
              <a:gd name="connsiteY4" fmla="*/ 649287 h 649288"/>
              <a:gd name="connsiteX5" fmla="*/ 77908 w 2600830"/>
              <a:gd name="connsiteY5" fmla="*/ 84156 h 64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0830" h="649288">
                <a:moveTo>
                  <a:pt x="0" y="0"/>
                </a:moveTo>
                <a:lnTo>
                  <a:pt x="2600830" y="0"/>
                </a:lnTo>
                <a:lnTo>
                  <a:pt x="2520047" y="89402"/>
                </a:lnTo>
                <a:cubicBezTo>
                  <a:pt x="2351572" y="318525"/>
                  <a:pt x="2323328" y="645186"/>
                  <a:pt x="1945040" y="646112"/>
                </a:cubicBezTo>
                <a:lnTo>
                  <a:pt x="648052" y="649287"/>
                </a:lnTo>
                <a:cubicBezTo>
                  <a:pt x="269764" y="650213"/>
                  <a:pt x="245977" y="310819"/>
                  <a:pt x="77908" y="84156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r>
              <a:rPr lang="pt-BR" altLang="zh-CN" sz="1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!</a:t>
            </a:r>
            <a:endParaRPr lang="zh-CN" altLang="en-US" sz="15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0">
            <a:extLst>
              <a:ext uri="{FF2B5EF4-FFF2-40B4-BE49-F238E27FC236}">
                <a16:creationId xmlns:a16="http://schemas.microsoft.com/office/drawing/2014/main" id="{EF383CED-E0C7-7BCC-C8D2-3754EF97DFF5}"/>
              </a:ext>
            </a:extLst>
          </p:cNvPr>
          <p:cNvSpPr/>
          <p:nvPr/>
        </p:nvSpPr>
        <p:spPr>
          <a:xfrm>
            <a:off x="1763688" y="1563638"/>
            <a:ext cx="5688632" cy="2493274"/>
          </a:xfrm>
          <a:prstGeom prst="rect">
            <a:avLst/>
          </a:prstGeom>
        </p:spPr>
        <p:txBody>
          <a:bodyPr lIns="81628" tIns="40814" rIns="81628" bIns="40814"/>
          <a:lstStyle/>
          <a:p>
            <a:pPr algn="just">
              <a:lnSpc>
                <a:spcPct val="130000"/>
              </a:lnSpc>
              <a:spcBef>
                <a:spcPts val="535"/>
              </a:spcBef>
              <a:spcAft>
                <a:spcPts val="535"/>
              </a:spcAft>
              <a:buClr>
                <a:srgbClr val="00B050"/>
              </a:buClr>
              <a:buSzPct val="80000"/>
              <a:defRPr/>
            </a:pPr>
            <a:r>
              <a:rPr lang="pt-BR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Mesmo que não morra, uma pessoa pode ficar muito ferida. </a:t>
            </a:r>
          </a:p>
          <a:p>
            <a:pPr algn="just">
              <a:lnSpc>
                <a:spcPct val="130000"/>
              </a:lnSpc>
              <a:spcBef>
                <a:spcPts val="535"/>
              </a:spcBef>
              <a:spcAft>
                <a:spcPts val="535"/>
              </a:spcAft>
              <a:buClr>
                <a:srgbClr val="00B050"/>
              </a:buClr>
              <a:buSzPct val="80000"/>
              <a:defRPr/>
            </a:pPr>
            <a:endParaRPr lang="pt-BR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30000"/>
              </a:lnSpc>
              <a:spcBef>
                <a:spcPts val="535"/>
              </a:spcBef>
              <a:spcAft>
                <a:spcPts val="535"/>
              </a:spcAft>
              <a:buClr>
                <a:srgbClr val="00B050"/>
              </a:buClr>
              <a:buSzPct val="80000"/>
              <a:defRPr/>
            </a:pPr>
            <a:r>
              <a:rPr lang="pt-BR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Evitar esse sofrimento é o objetivo de mitigar os riscos elétricos com as medidas de segurança.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Imagem 6" descr="Texto&#10;&#10;Descrição gerada automaticamente com confiança baixa">
            <a:extLst>
              <a:ext uri="{FF2B5EF4-FFF2-40B4-BE49-F238E27FC236}">
                <a16:creationId xmlns:a16="http://schemas.microsoft.com/office/drawing/2014/main" id="{F02390EB-6932-4743-26F8-C4C4445575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2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4">
            <a:extLst>
              <a:ext uri="{FF2B5EF4-FFF2-40B4-BE49-F238E27FC236}">
                <a16:creationId xmlns:a16="http://schemas.microsoft.com/office/drawing/2014/main" id="{C74C8C6D-CC40-D00F-2C27-4A210966D2FE}"/>
              </a:ext>
            </a:extLst>
          </p:cNvPr>
          <p:cNvSpPr/>
          <p:nvPr/>
        </p:nvSpPr>
        <p:spPr bwMode="auto">
          <a:xfrm rot="1748642">
            <a:off x="704040" y="1724259"/>
            <a:ext cx="2251545" cy="1068839"/>
          </a:xfrm>
          <a:custGeom>
            <a:avLst/>
            <a:gdLst>
              <a:gd name="T0" fmla="*/ 0 w 2134918"/>
              <a:gd name="T1" fmla="*/ 1012045 h 1012045"/>
              <a:gd name="T2" fmla="*/ 1067459 w 2134918"/>
              <a:gd name="T3" fmla="*/ 0 h 1012045"/>
              <a:gd name="T4" fmla="*/ 2134918 w 2134918"/>
              <a:gd name="T5" fmla="*/ 1012045 h 1012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4918" h="1012045">
                <a:moveTo>
                  <a:pt x="0" y="1012045"/>
                </a:moveTo>
                <a:cubicBezTo>
                  <a:pt x="28964" y="447977"/>
                  <a:pt x="495896" y="0"/>
                  <a:pt x="1067459" y="0"/>
                </a:cubicBezTo>
                <a:cubicBezTo>
                  <a:pt x="1639022" y="0"/>
                  <a:pt x="2105955" y="447977"/>
                  <a:pt x="2134918" y="1012045"/>
                </a:cubicBezTo>
              </a:path>
            </a:pathLst>
          </a:custGeom>
          <a:noFill/>
          <a:ln w="25400" cap="flat" cmpd="sng">
            <a:solidFill>
              <a:srgbClr val="FFC00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 anchor="ctr"/>
          <a:lstStyle/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KSO_GN3">
            <a:extLst>
              <a:ext uri="{FF2B5EF4-FFF2-40B4-BE49-F238E27FC236}">
                <a16:creationId xmlns:a16="http://schemas.microsoft.com/office/drawing/2014/main" id="{D8F9DF09-FED3-AA67-4A68-A1F08F428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779662"/>
            <a:ext cx="1988430" cy="198900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0" tIns="0" rIns="0" bIns="0" anchor="ctr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</a:rPr>
              <a:t>!</a:t>
            </a: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B8FF1EB3-C53B-B76C-4ABE-81D2DF60D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2" y="1765643"/>
            <a:ext cx="5243089" cy="15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t-BR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pt-BR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Mas não é por ser o transformador de separação que seu emprego significa necessariamente proteção por separação elétrica.</a:t>
            </a: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58ECE318-8758-25DB-85F4-A7ABB3FD09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5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CCA228B-D636-1F51-6FBE-01DE2EFD2398}"/>
              </a:ext>
            </a:extLst>
          </p:cNvPr>
          <p:cNvSpPr/>
          <p:nvPr/>
        </p:nvSpPr>
        <p:spPr>
          <a:xfrm>
            <a:off x="-68057" y="0"/>
            <a:ext cx="9191708" cy="51435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pt-BR" sz="1350">
              <a:solidFill>
                <a:prstClr val="black"/>
              </a:solidFill>
              <a:latin typeface="微软雅黑" panose="020F0502020204030204"/>
              <a:ea typeface="微软雅黑"/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8E7C29AA-89D2-3078-236E-A0D899084727}"/>
              </a:ext>
            </a:extLst>
          </p:cNvPr>
          <p:cNvSpPr txBox="1">
            <a:spLocks/>
          </p:cNvSpPr>
          <p:nvPr/>
        </p:nvSpPr>
        <p:spPr>
          <a:xfrm>
            <a:off x="4482832" y="4522085"/>
            <a:ext cx="4456103" cy="505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  <a:defRPr/>
            </a:pPr>
            <a:r>
              <a:rPr lang="en-US" sz="1650" dirty="0">
                <a:solidFill>
                  <a:prstClr val="black"/>
                </a:solidFill>
                <a:latin typeface="微软雅黑" panose="020F0502020204030204"/>
                <a:ea typeface="微软雅黑"/>
              </a:rPr>
              <a:t>contato@centraldecursosdobrasil.com.br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13E900B-9D94-E952-8D15-8085105CCA9F}"/>
              </a:ext>
            </a:extLst>
          </p:cNvPr>
          <p:cNvSpPr/>
          <p:nvPr/>
        </p:nvSpPr>
        <p:spPr>
          <a:xfrm>
            <a:off x="-47708" y="1749900"/>
            <a:ext cx="9191708" cy="75364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微软雅黑" panose="020F0502020204030204"/>
              <a:ea typeface="微软雅黑"/>
            </a:endParaRP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96A125D6-65C1-BF8D-453E-799F9ADB303D}"/>
              </a:ext>
            </a:extLst>
          </p:cNvPr>
          <p:cNvSpPr txBox="1">
            <a:spLocks/>
          </p:cNvSpPr>
          <p:nvPr/>
        </p:nvSpPr>
        <p:spPr>
          <a:xfrm>
            <a:off x="4111276" y="1864327"/>
            <a:ext cx="4659086" cy="71299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4950" dirty="0">
                <a:solidFill>
                  <a:prstClr val="white">
                    <a:lumMod val="95000"/>
                  </a:prstClr>
                </a:solidFill>
                <a:latin typeface="微软雅黑" panose="020F0502020204030204"/>
                <a:ea typeface="微软雅黑"/>
              </a:rPr>
              <a:t>Central de Cursos</a:t>
            </a: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1CED3AE6-3962-F1AB-664D-5B90E33F5889}"/>
              </a:ext>
            </a:extLst>
          </p:cNvPr>
          <p:cNvSpPr/>
          <p:nvPr/>
        </p:nvSpPr>
        <p:spPr>
          <a:xfrm>
            <a:off x="-47707" y="1749900"/>
            <a:ext cx="1991801" cy="753644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微软雅黑" panose="020F0502020204030204"/>
              <a:ea typeface="微软雅黑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1D274DA4-3F8B-BA30-24C5-AD4A1E06F8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752" y="564916"/>
            <a:ext cx="5351558" cy="4013668"/>
          </a:xfrm>
          <a:prstGeom prst="rect">
            <a:avLst/>
          </a:prstGeom>
        </p:spPr>
      </p:pic>
      <p:pic>
        <p:nvPicPr>
          <p:cNvPr id="26" name="Imagem 25" descr="Fundo preto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A236C3B0-EDEC-0962-D595-3FF02FE21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40" y="2374060"/>
            <a:ext cx="2007112" cy="939548"/>
          </a:xfrm>
          <a:prstGeom prst="rect">
            <a:avLst/>
          </a:prstGeom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013BB10D-4DD7-3B9F-21CC-E60A6D5AE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645" y="96336"/>
            <a:ext cx="677290" cy="736223"/>
          </a:xfrm>
          <a:prstGeom prst="rect">
            <a:avLst/>
          </a:prstGeom>
        </p:spPr>
      </p:pic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27CCE978-E7F1-D85C-5C23-BA48134C9A39}"/>
              </a:ext>
            </a:extLst>
          </p:cNvPr>
          <p:cNvSpPr txBox="1">
            <a:spLocks/>
          </p:cNvSpPr>
          <p:nvPr/>
        </p:nvSpPr>
        <p:spPr>
          <a:xfrm>
            <a:off x="4453557" y="3762159"/>
            <a:ext cx="4891055" cy="23642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  <a:defRPr/>
            </a:pPr>
            <a:r>
              <a:rPr lang="en-US" sz="2100" dirty="0">
                <a:solidFill>
                  <a:prstClr val="black"/>
                </a:solidFill>
                <a:latin typeface="微软雅黑" panose="020F0502020204030204"/>
                <a:ea typeface="微软雅黑"/>
              </a:rPr>
              <a:t>Av. Floriano Peixoto, 615 - Centro</a:t>
            </a:r>
          </a:p>
          <a:p>
            <a:pPr marL="171450" indent="-171450" defTabSz="685800">
              <a:spcBef>
                <a:spcPts val="750"/>
              </a:spcBef>
              <a:defRPr/>
            </a:pPr>
            <a:r>
              <a:rPr lang="en-US" sz="2100" dirty="0">
                <a:solidFill>
                  <a:prstClr val="black"/>
                </a:solidFill>
                <a:latin typeface="微软雅黑" panose="020F0502020204030204"/>
                <a:ea typeface="微软雅黑"/>
              </a:rPr>
              <a:t>CEP 38402-100 – Uberlândia/MG</a:t>
            </a:r>
          </a:p>
        </p:txBody>
      </p:sp>
      <p:sp>
        <p:nvSpPr>
          <p:cNvPr id="29" name="Subtitle 5">
            <a:extLst>
              <a:ext uri="{FF2B5EF4-FFF2-40B4-BE49-F238E27FC236}">
                <a16:creationId xmlns:a16="http://schemas.microsoft.com/office/drawing/2014/main" id="{3271064F-9A18-70E0-9B66-53DFBC1FA54A}"/>
              </a:ext>
            </a:extLst>
          </p:cNvPr>
          <p:cNvSpPr txBox="1">
            <a:spLocks/>
          </p:cNvSpPr>
          <p:nvPr/>
        </p:nvSpPr>
        <p:spPr>
          <a:xfrm>
            <a:off x="6470758" y="1284458"/>
            <a:ext cx="3372347" cy="4439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en-US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F0502020204030204"/>
                <a:ea typeface="微软雅黑"/>
              </a:rPr>
              <a:t>FALE CONOSCO</a:t>
            </a:r>
          </a:p>
        </p:txBody>
      </p:sp>
    </p:spTree>
    <p:extLst>
      <p:ext uri="{BB962C8B-B14F-4D97-AF65-F5344CB8AC3E}">
        <p14:creationId xmlns:p14="http://schemas.microsoft.com/office/powerpoint/2010/main" val="273186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5000"/>
    </mc:Choice>
    <mc:Fallback xmlns="">
      <p:transition spd="slow" advTm="5555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41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7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8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9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9" grpId="0" build="p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11006" y="1"/>
            <a:ext cx="80979" cy="5143500"/>
          </a:xfrm>
          <a:prstGeom prst="rect">
            <a:avLst/>
          </a:prstGeom>
          <a:solidFill>
            <a:srgbClr val="FFFFFF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13"/>
          <p:cNvSpPr/>
          <p:nvPr/>
        </p:nvSpPr>
        <p:spPr>
          <a:xfrm>
            <a:off x="7826321" y="0"/>
            <a:ext cx="514216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/>
          </a:p>
        </p:txBody>
      </p:sp>
      <p:sp>
        <p:nvSpPr>
          <p:cNvPr id="8" name="TextBox 15"/>
          <p:cNvSpPr txBox="1"/>
          <p:nvPr/>
        </p:nvSpPr>
        <p:spPr>
          <a:xfrm>
            <a:off x="7826321" y="453786"/>
            <a:ext cx="514216" cy="34624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pt-BR" altLang="zh-CN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r>
              <a:rPr lang="zh-CN" altLang="en-US" sz="18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800" b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1707655"/>
            <a:ext cx="9144000" cy="20882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1"/>
          <p:cNvSpPr txBox="1"/>
          <p:nvPr/>
        </p:nvSpPr>
        <p:spPr>
          <a:xfrm>
            <a:off x="3658686" y="2069157"/>
            <a:ext cx="770047" cy="684785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占位符 3"/>
          <p:cNvSpPr txBox="1"/>
          <p:nvPr/>
        </p:nvSpPr>
        <p:spPr>
          <a:xfrm>
            <a:off x="3635896" y="2681934"/>
            <a:ext cx="4190425" cy="1041944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zh-CN" sz="2400" dirty="0">
                <a:solidFill>
                  <a:schemeClr val="bg1"/>
                </a:solidFill>
                <a:ea typeface="微软雅黑" panose="020B0503020204020204" charset="-122"/>
              </a:rPr>
              <a:t>Esquema unifilar e prontuário de instalações elétricas</a:t>
            </a:r>
            <a:endParaRPr lang="zh-CN" altLang="en-US" sz="240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54605" y="2708567"/>
            <a:ext cx="3401492" cy="1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/>
          </a:p>
        </p:txBody>
      </p:sp>
      <p:pic>
        <p:nvPicPr>
          <p:cNvPr id="4098" name="Picture 2" descr="NR10 Complementar SEP (Sistema Elétrico de Potência) - Quality Medicina e  Segurança do Trabalho">
            <a:extLst>
              <a:ext uri="{FF2B5EF4-FFF2-40B4-BE49-F238E27FC236}">
                <a16:creationId xmlns:a16="http://schemas.microsoft.com/office/drawing/2014/main" id="{4ED3214E-14A3-6BB4-0077-04FAD49D6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5606"/>
            <a:ext cx="3096344" cy="2944487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 descr="Texto&#10;&#10;Descrição gerada automaticamente com confiança baixa">
            <a:extLst>
              <a:ext uri="{FF2B5EF4-FFF2-40B4-BE49-F238E27FC236}">
                <a16:creationId xmlns:a16="http://schemas.microsoft.com/office/drawing/2014/main" id="{56A3C9C6-54F7-F08D-43D8-D39F193B6C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571993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2" presetID="2" presetClass="entr" presetSubtype="2" fill="hold" grpId="0" nodeType="after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4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5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>
            <a:extLst>
              <a:ext uri="{FF2B5EF4-FFF2-40B4-BE49-F238E27FC236}">
                <a16:creationId xmlns:a16="http://schemas.microsoft.com/office/drawing/2014/main" id="{1256D4C1-B486-5999-C288-B198B3C06B9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944592" y="-644786"/>
            <a:ext cx="1398833" cy="8352929"/>
          </a:xfrm>
          <a:prstGeom prst="downArrow">
            <a:avLst>
              <a:gd name="adj1" fmla="val 49065"/>
              <a:gd name="adj2" fmla="val 44827"/>
            </a:avLst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/>
          <a:lstStyle/>
          <a:p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标注 24">
            <a:extLst>
              <a:ext uri="{FF2B5EF4-FFF2-40B4-BE49-F238E27FC236}">
                <a16:creationId xmlns:a16="http://schemas.microsoft.com/office/drawing/2014/main" id="{83F1CFC7-47FE-FF0C-3F26-BBF4874F3F93}"/>
              </a:ext>
            </a:extLst>
          </p:cNvPr>
          <p:cNvSpPr/>
          <p:nvPr/>
        </p:nvSpPr>
        <p:spPr>
          <a:xfrm>
            <a:off x="1547000" y="2450812"/>
            <a:ext cx="1584840" cy="64140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8650E6AB-667B-18A1-E7C5-41F9DD91E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206761"/>
            <a:ext cx="3384376" cy="110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As instalações elétricas podem estar ocultas em eletrodutos na parede, ou em eletrodutos sobre as paredes, mas fechados.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标注 27">
            <a:extLst>
              <a:ext uri="{FF2B5EF4-FFF2-40B4-BE49-F238E27FC236}">
                <a16:creationId xmlns:a16="http://schemas.microsoft.com/office/drawing/2014/main" id="{435E1366-E49E-0392-8FB1-88E74D381445}"/>
              </a:ext>
            </a:extLst>
          </p:cNvPr>
          <p:cNvSpPr/>
          <p:nvPr/>
        </p:nvSpPr>
        <p:spPr>
          <a:xfrm>
            <a:off x="5219408" y="2450812"/>
            <a:ext cx="1584840" cy="64140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1BBF11E0-FE96-FEE0-CBD7-92606C9AB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992" y="1182348"/>
            <a:ext cx="3672408" cy="110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Dessa maneira, quando for feito algum serviço que envolva instalações elétricas, é necessário um meio de descobrir como são essas instalações. 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7F426922-CD35-054F-7223-E14770C7A461}"/>
              </a:ext>
            </a:extLst>
          </p:cNvPr>
          <p:cNvGrpSpPr/>
          <p:nvPr/>
        </p:nvGrpSpPr>
        <p:grpSpPr bwMode="auto">
          <a:xfrm>
            <a:off x="1302523" y="2832263"/>
            <a:ext cx="1541285" cy="1539687"/>
            <a:chOff x="1823" y="2371"/>
            <a:chExt cx="1801" cy="1801"/>
          </a:xfrm>
        </p:grpSpPr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F02CC9AB-327B-03AD-6EFE-E317AA485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3" y="2371"/>
              <a:ext cx="1801" cy="1801"/>
            </a:xfrm>
            <a:prstGeom prst="ellipse">
              <a:avLst/>
            </a:prstGeom>
            <a:solidFill>
              <a:srgbClr val="D8D8D8">
                <a:alpha val="4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BE9F15A5-3F5B-1107-AFAA-D701878A5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2493"/>
              <a:ext cx="1556" cy="1556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pt-BR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1" name="Group 6">
            <a:extLst>
              <a:ext uri="{FF2B5EF4-FFF2-40B4-BE49-F238E27FC236}">
                <a16:creationId xmlns:a16="http://schemas.microsoft.com/office/drawing/2014/main" id="{F6A8B0C1-5259-34BE-5203-6158309FE749}"/>
              </a:ext>
            </a:extLst>
          </p:cNvPr>
          <p:cNvGrpSpPr/>
          <p:nvPr/>
        </p:nvGrpSpPr>
        <p:grpSpPr bwMode="auto">
          <a:xfrm>
            <a:off x="4902923" y="2832263"/>
            <a:ext cx="1541285" cy="1539687"/>
            <a:chOff x="1823" y="2371"/>
            <a:chExt cx="1801" cy="1801"/>
          </a:xfrm>
        </p:grpSpPr>
        <p:sp>
          <p:nvSpPr>
            <p:cNvPr id="12" name="Oval 7">
              <a:extLst>
                <a:ext uri="{FF2B5EF4-FFF2-40B4-BE49-F238E27FC236}">
                  <a16:creationId xmlns:a16="http://schemas.microsoft.com/office/drawing/2014/main" id="{4856F71D-6A1E-6359-6820-F21C02696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3" y="2371"/>
              <a:ext cx="1801" cy="1801"/>
            </a:xfrm>
            <a:prstGeom prst="ellipse">
              <a:avLst/>
            </a:prstGeom>
            <a:solidFill>
              <a:srgbClr val="D8D8D8">
                <a:alpha val="4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Oval 8">
              <a:extLst>
                <a:ext uri="{FF2B5EF4-FFF2-40B4-BE49-F238E27FC236}">
                  <a16:creationId xmlns:a16="http://schemas.microsoft.com/office/drawing/2014/main" id="{8E929143-3FE0-F84B-2D90-1EF1129EE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2493"/>
              <a:ext cx="1556" cy="1556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pt-BR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7" name="Imagem 6" descr="Texto&#10;&#10;Descrição gerada automaticamente com confiança baixa">
            <a:extLst>
              <a:ext uri="{FF2B5EF4-FFF2-40B4-BE49-F238E27FC236}">
                <a16:creationId xmlns:a16="http://schemas.microsoft.com/office/drawing/2014/main" id="{205055A2-DC64-D123-507D-60550E5FC9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3" grpId="2" animBg="1"/>
      <p:bldP spid="4" grpId="0"/>
      <p:bldP spid="4" grpId="1"/>
      <p:bldP spid="5" grpId="0" animBg="1"/>
      <p:bldP spid="5" grpId="1" animBg="1"/>
      <p:bldP spid="5" grpId="2" animBg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>
            <a:extLst>
              <a:ext uri="{FF2B5EF4-FFF2-40B4-BE49-F238E27FC236}">
                <a16:creationId xmlns:a16="http://schemas.microsoft.com/office/drawing/2014/main" id="{A9BE6910-8590-D3FB-2273-4D334762A8F1}"/>
              </a:ext>
            </a:extLst>
          </p:cNvPr>
          <p:cNvGrpSpPr/>
          <p:nvPr/>
        </p:nvGrpSpPr>
        <p:grpSpPr>
          <a:xfrm>
            <a:off x="611560" y="1986210"/>
            <a:ext cx="1147127" cy="1147127"/>
            <a:chOff x="6229832" y="3750686"/>
            <a:chExt cx="1529503" cy="1529503"/>
          </a:xfrm>
        </p:grpSpPr>
        <p:sp>
          <p:nvSpPr>
            <p:cNvPr id="3" name="任意多边形 59">
              <a:extLst>
                <a:ext uri="{FF2B5EF4-FFF2-40B4-BE49-F238E27FC236}">
                  <a16:creationId xmlns:a16="http://schemas.microsoft.com/office/drawing/2014/main" id="{C0F6B086-1842-9541-7776-12540871374D}"/>
                </a:ext>
              </a:extLst>
            </p:cNvPr>
            <p:cNvSpPr/>
            <p:nvPr/>
          </p:nvSpPr>
          <p:spPr>
            <a:xfrm>
              <a:off x="6229832" y="3750686"/>
              <a:ext cx="1529503" cy="1529503"/>
            </a:xfrm>
            <a:custGeom>
              <a:avLst/>
              <a:gdLst>
                <a:gd name="connsiteX0" fmla="*/ 0 w 1529503"/>
                <a:gd name="connsiteY0" fmla="*/ 254922 h 1529503"/>
                <a:gd name="connsiteX1" fmla="*/ 254922 w 1529503"/>
                <a:gd name="connsiteY1" fmla="*/ 0 h 1529503"/>
                <a:gd name="connsiteX2" fmla="*/ 1274581 w 1529503"/>
                <a:gd name="connsiteY2" fmla="*/ 0 h 1529503"/>
                <a:gd name="connsiteX3" fmla="*/ 1529503 w 1529503"/>
                <a:gd name="connsiteY3" fmla="*/ 254922 h 1529503"/>
                <a:gd name="connsiteX4" fmla="*/ 1529503 w 1529503"/>
                <a:gd name="connsiteY4" fmla="*/ 1274581 h 1529503"/>
                <a:gd name="connsiteX5" fmla="*/ 1274581 w 1529503"/>
                <a:gd name="connsiteY5" fmla="*/ 1529503 h 1529503"/>
                <a:gd name="connsiteX6" fmla="*/ 254922 w 1529503"/>
                <a:gd name="connsiteY6" fmla="*/ 1529503 h 1529503"/>
                <a:gd name="connsiteX7" fmla="*/ 0 w 1529503"/>
                <a:gd name="connsiteY7" fmla="*/ 1274581 h 1529503"/>
                <a:gd name="connsiteX8" fmla="*/ 0 w 1529503"/>
                <a:gd name="connsiteY8" fmla="*/ 254922 h 152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03" h="1529503">
                  <a:moveTo>
                    <a:pt x="0" y="254922"/>
                  </a:moveTo>
                  <a:cubicBezTo>
                    <a:pt x="0" y="114132"/>
                    <a:pt x="114132" y="0"/>
                    <a:pt x="254922" y="0"/>
                  </a:cubicBezTo>
                  <a:lnTo>
                    <a:pt x="1274581" y="0"/>
                  </a:lnTo>
                  <a:cubicBezTo>
                    <a:pt x="1415371" y="0"/>
                    <a:pt x="1529503" y="114132"/>
                    <a:pt x="1529503" y="254922"/>
                  </a:cubicBezTo>
                  <a:lnTo>
                    <a:pt x="1529503" y="1274581"/>
                  </a:lnTo>
                  <a:cubicBezTo>
                    <a:pt x="1529503" y="1415371"/>
                    <a:pt x="1415371" y="1529503"/>
                    <a:pt x="1274581" y="1529503"/>
                  </a:cubicBezTo>
                  <a:lnTo>
                    <a:pt x="254922" y="1529503"/>
                  </a:lnTo>
                  <a:cubicBezTo>
                    <a:pt x="114132" y="1529503"/>
                    <a:pt x="0" y="1415371"/>
                    <a:pt x="0" y="1274581"/>
                  </a:cubicBezTo>
                  <a:lnTo>
                    <a:pt x="0" y="254922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634" tIns="215634" rIns="215634" bIns="215634" numCol="1" spcCol="1270" anchor="ctr" anchorCtr="0">
              <a:noAutofit/>
            </a:bodyPr>
            <a:lstStyle/>
            <a:p>
              <a:pPr algn="ctr" defTabSz="123317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800"/>
            </a:p>
          </p:txBody>
        </p:sp>
        <p:pic>
          <p:nvPicPr>
            <p:cNvPr id="4" name="图片 60">
              <a:extLst>
                <a:ext uri="{FF2B5EF4-FFF2-40B4-BE49-F238E27FC236}">
                  <a16:creationId xmlns:a16="http://schemas.microsoft.com/office/drawing/2014/main" id="{AFE877F2-E4E0-B058-A3E7-41FDA7217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6360" y="4090165"/>
              <a:ext cx="855175" cy="855175"/>
            </a:xfrm>
            <a:prstGeom prst="rect">
              <a:avLst/>
            </a:prstGeom>
          </p:spPr>
        </p:pic>
      </p:grpSp>
      <p:sp>
        <p:nvSpPr>
          <p:cNvPr id="6" name="文本框 41">
            <a:extLst>
              <a:ext uri="{FF2B5EF4-FFF2-40B4-BE49-F238E27FC236}">
                <a16:creationId xmlns:a16="http://schemas.microsoft.com/office/drawing/2014/main" id="{33A23224-A95A-ABAE-0D86-4B19344270A2}"/>
              </a:ext>
            </a:extLst>
          </p:cNvPr>
          <p:cNvSpPr txBox="1"/>
          <p:nvPr/>
        </p:nvSpPr>
        <p:spPr>
          <a:xfrm>
            <a:off x="2449173" y="1117113"/>
            <a:ext cx="6058511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pt-BR" altLang="zh-CN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É por isso que a NR-10 também pede que sejam mantidos os esquemas unifilares atualizados das instalações elétricas, inclusos os sistemas de aterramento e demais dispositivos de proteção. </a:t>
            </a:r>
            <a:endParaRPr lang="zh-CN" altLang="en-US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42">
            <a:extLst>
              <a:ext uri="{FF2B5EF4-FFF2-40B4-BE49-F238E27FC236}">
                <a16:creationId xmlns:a16="http://schemas.microsoft.com/office/drawing/2014/main" id="{3AE457B6-7A43-D168-8213-587B8BAC14FB}"/>
              </a:ext>
            </a:extLst>
          </p:cNvPr>
          <p:cNvSpPr txBox="1"/>
          <p:nvPr/>
        </p:nvSpPr>
        <p:spPr>
          <a:xfrm>
            <a:off x="2473929" y="2874354"/>
            <a:ext cx="6058511" cy="113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Esses esquemas constam no projeto elétrico de cada construção, e ajudam a entender melhor os riscos elétricos e se proteger.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Imagem 4" descr="Texto&#10;&#10;Descrição gerada automaticamente com confiança baixa">
            <a:extLst>
              <a:ext uri="{FF2B5EF4-FFF2-40B4-BE49-F238E27FC236}">
                <a16:creationId xmlns:a16="http://schemas.microsoft.com/office/drawing/2014/main" id="{6CC5CF1A-C87B-BE91-4E36-C716AEAC93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8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7">
            <a:extLst>
              <a:ext uri="{FF2B5EF4-FFF2-40B4-BE49-F238E27FC236}">
                <a16:creationId xmlns:a16="http://schemas.microsoft.com/office/drawing/2014/main" id="{ED9A8728-75FC-A027-E0EB-65E6EEA0C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552950"/>
            <a:ext cx="8352928" cy="4608511"/>
          </a:xfrm>
          <a:prstGeom prst="roundRect">
            <a:avLst>
              <a:gd name="adj" fmla="val 4679"/>
            </a:avLst>
          </a:prstGeom>
          <a:solidFill>
            <a:srgbClr val="D8D8D8">
              <a:alpha val="48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Imagem 4" descr="⚡NR10 – O que são esquemas unifilares? | Wanderson Monteiro">
            <a:extLst>
              <a:ext uri="{FF2B5EF4-FFF2-40B4-BE49-F238E27FC236}">
                <a16:creationId xmlns:a16="http://schemas.microsoft.com/office/drawing/2014/main" id="{F411EA96-1337-30F9-C4B1-1DBE7760CF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65813"/>
            <a:ext cx="7488832" cy="4011874"/>
          </a:xfrm>
          <a:prstGeom prst="roundRect">
            <a:avLst>
              <a:gd name="adj" fmla="val 3849"/>
            </a:avLst>
          </a:prstGeom>
          <a:noFill/>
          <a:ln>
            <a:noFill/>
          </a:ln>
        </p:spPr>
      </p:pic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5729AC71-9C8E-ACB1-406C-D40A570A31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4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13F0099-EB34-8D08-24A5-99D27F0CA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90186"/>
            <a:ext cx="2326297" cy="1341042"/>
          </a:xfrm>
          <a:prstGeom prst="roundRect">
            <a:avLst>
              <a:gd name="adj" fmla="val 1098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4">
            <a:extLst>
              <a:ext uri="{FF2B5EF4-FFF2-40B4-BE49-F238E27FC236}">
                <a16:creationId xmlns:a16="http://schemas.microsoft.com/office/drawing/2014/main" id="{5648B789-C0A8-ADDF-74E7-5447A6726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591069"/>
            <a:ext cx="7531692" cy="1565682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Oval 53">
            <a:extLst>
              <a:ext uri="{FF2B5EF4-FFF2-40B4-BE49-F238E27FC236}">
                <a16:creationId xmlns:a16="http://schemas.microsoft.com/office/drawing/2014/main" id="{57CD1738-4D6F-EAEA-A93F-4EE5D72C0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25930"/>
            <a:ext cx="725178" cy="725178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991CF587-BF5F-ED8E-8E4D-3DBD03AB0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951108"/>
            <a:ext cx="4997540" cy="76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Além desses esquemas unifilares, pode ser necessário o Prontuário de Instalações Elétricas.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AutoShape 14">
            <a:extLst>
              <a:ext uri="{FF2B5EF4-FFF2-40B4-BE49-F238E27FC236}">
                <a16:creationId xmlns:a16="http://schemas.microsoft.com/office/drawing/2014/main" id="{CB88B067-0A75-30F2-9F13-363C7EBCC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213" y="3022292"/>
            <a:ext cx="7531692" cy="1565682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C00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Oval 53">
            <a:extLst>
              <a:ext uri="{FF2B5EF4-FFF2-40B4-BE49-F238E27FC236}">
                <a16:creationId xmlns:a16="http://schemas.microsoft.com/office/drawing/2014/main" id="{39382FF1-9137-4643-4F48-D8792C0E2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304" y="2596956"/>
            <a:ext cx="725178" cy="725178"/>
          </a:xfrm>
          <a:prstGeom prst="ellipse">
            <a:avLst/>
          </a:prstGeom>
          <a:solidFill>
            <a:srgbClr val="FFC000"/>
          </a:solidFill>
          <a:ln w="28575">
            <a:noFill/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540E6528-A0FE-64DD-3043-511AB5FA8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179" y="3385898"/>
            <a:ext cx="6768752" cy="100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Ele é pedido, também na NR-10, para estabelecimentos com carga instalada acima de 75 kW (setenta e cinco quilowatts) ou seja, geralmente para comércios, indústrias, edifícios residenciais, prédios, etc.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Gráfico 7" descr="Alta tensão com preenchimento sólido">
            <a:extLst>
              <a:ext uri="{FF2B5EF4-FFF2-40B4-BE49-F238E27FC236}">
                <a16:creationId xmlns:a16="http://schemas.microsoft.com/office/drawing/2014/main" id="{79531228-D4AE-1ACF-7B3D-B92A756AC9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4583" y="410882"/>
            <a:ext cx="355276" cy="355274"/>
          </a:xfrm>
          <a:prstGeom prst="rect">
            <a:avLst/>
          </a:prstGeom>
        </p:spPr>
      </p:pic>
      <p:pic>
        <p:nvPicPr>
          <p:cNvPr id="9" name="Gráfico 8" descr="Alta tensão com preenchimento sólido">
            <a:extLst>
              <a:ext uri="{FF2B5EF4-FFF2-40B4-BE49-F238E27FC236}">
                <a16:creationId xmlns:a16="http://schemas.microsoft.com/office/drawing/2014/main" id="{B60A3E2E-8CED-B838-BB1E-041B7704F5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93255" y="2781908"/>
            <a:ext cx="355276" cy="355274"/>
          </a:xfrm>
          <a:prstGeom prst="rect">
            <a:avLst/>
          </a:prstGeom>
        </p:spPr>
      </p:pic>
      <p:pic>
        <p:nvPicPr>
          <p:cNvPr id="10" name="Imagem 9" descr="Texto&#10;&#10;Descrição gerada automaticamente com confiança baixa">
            <a:extLst>
              <a:ext uri="{FF2B5EF4-FFF2-40B4-BE49-F238E27FC236}">
                <a16:creationId xmlns:a16="http://schemas.microsoft.com/office/drawing/2014/main" id="{C93108E5-5308-73BD-BE85-7F29F62626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3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11006" y="1"/>
            <a:ext cx="80979" cy="5143500"/>
          </a:xfrm>
          <a:prstGeom prst="rect">
            <a:avLst/>
          </a:prstGeom>
          <a:solidFill>
            <a:srgbClr val="FFFFFF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13"/>
          <p:cNvSpPr/>
          <p:nvPr/>
        </p:nvSpPr>
        <p:spPr>
          <a:xfrm>
            <a:off x="7826321" y="0"/>
            <a:ext cx="514216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/>
          </a:p>
        </p:txBody>
      </p:sp>
      <p:sp>
        <p:nvSpPr>
          <p:cNvPr id="8" name="TextBox 15"/>
          <p:cNvSpPr txBox="1"/>
          <p:nvPr/>
        </p:nvSpPr>
        <p:spPr>
          <a:xfrm>
            <a:off x="7826321" y="453786"/>
            <a:ext cx="514216" cy="34624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pt-BR" altLang="zh-CN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r>
              <a:rPr lang="zh-CN" altLang="en-US" sz="18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800" b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1707655"/>
            <a:ext cx="9144000" cy="20882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1"/>
          <p:cNvSpPr txBox="1"/>
          <p:nvPr/>
        </p:nvSpPr>
        <p:spPr>
          <a:xfrm>
            <a:off x="3658686" y="2069157"/>
            <a:ext cx="770047" cy="684785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占位符 3"/>
          <p:cNvSpPr txBox="1"/>
          <p:nvPr/>
        </p:nvSpPr>
        <p:spPr>
          <a:xfrm>
            <a:off x="3635896" y="2681934"/>
            <a:ext cx="4428733" cy="1041944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zh-CN" sz="2400" dirty="0">
                <a:solidFill>
                  <a:schemeClr val="bg1"/>
                </a:solidFill>
                <a:ea typeface="微软雅黑" panose="020B0503020204020204" charset="-122"/>
              </a:rPr>
              <a:t>Quais são as medidas de controle do risco elétrico?</a:t>
            </a:r>
            <a:endParaRPr lang="zh-CN" altLang="en-US" sz="240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54605" y="2708567"/>
            <a:ext cx="3401492" cy="1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348A926-30EB-CA84-774E-58581F7CBE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4" r="21417"/>
          <a:stretch/>
        </p:blipFill>
        <p:spPr bwMode="auto">
          <a:xfrm>
            <a:off x="251520" y="1242364"/>
            <a:ext cx="3100036" cy="3023155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 descr="Texto&#10;&#10;Descrição gerada automaticamente com confiança baixa">
            <a:extLst>
              <a:ext uri="{FF2B5EF4-FFF2-40B4-BE49-F238E27FC236}">
                <a16:creationId xmlns:a16="http://schemas.microsoft.com/office/drawing/2014/main" id="{88080CA2-4CD5-B17B-96A6-49B2C792A0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499985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2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2" presetID="2" presetClass="entr" presetSubtype="2" fill="hold" grpId="0" nodeType="after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4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5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2">
            <a:extLst>
              <a:ext uri="{FF2B5EF4-FFF2-40B4-BE49-F238E27FC236}">
                <a16:creationId xmlns:a16="http://schemas.microsoft.com/office/drawing/2014/main" id="{26D9DCC6-4F3B-0D80-9EC5-546E268243D0}"/>
              </a:ext>
            </a:extLst>
          </p:cNvPr>
          <p:cNvSpPr/>
          <p:nvPr/>
        </p:nvSpPr>
        <p:spPr bwMode="auto">
          <a:xfrm>
            <a:off x="1576758" y="411510"/>
            <a:ext cx="2433560" cy="1181985"/>
          </a:xfrm>
          <a:custGeom>
            <a:avLst/>
            <a:gdLst>
              <a:gd name="T0" fmla="*/ 0 w 4673"/>
              <a:gd name="T1" fmla="*/ 739775 h 1547"/>
              <a:gd name="T2" fmla="*/ 0 w 4673"/>
              <a:gd name="T3" fmla="*/ 0 h 1547"/>
              <a:gd name="T4" fmla="*/ 3246437 w 4673"/>
              <a:gd name="T5" fmla="*/ 0 h 15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43" tIns="34272" rIns="68543" bIns="34272"/>
          <a:lstStyle/>
          <a:p>
            <a:endParaRPr lang="zh-CN" altLang="en-US"/>
          </a:p>
        </p:txBody>
      </p:sp>
      <p:sp>
        <p:nvSpPr>
          <p:cNvPr id="3" name="矩形 32">
            <a:extLst>
              <a:ext uri="{FF2B5EF4-FFF2-40B4-BE49-F238E27FC236}">
                <a16:creationId xmlns:a16="http://schemas.microsoft.com/office/drawing/2014/main" id="{3B276DFD-A8D2-E21B-D5AA-6A882B074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187479"/>
            <a:ext cx="9142810" cy="86300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lIns="68543" tIns="34272" rIns="68543" bIns="34272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grpSp>
        <p:nvGrpSpPr>
          <p:cNvPr id="4" name="组合 34">
            <a:extLst>
              <a:ext uri="{FF2B5EF4-FFF2-40B4-BE49-F238E27FC236}">
                <a16:creationId xmlns:a16="http://schemas.microsoft.com/office/drawing/2014/main" id="{6D20CDE8-E989-0BEC-9FF6-323CD919D8E3}"/>
              </a:ext>
            </a:extLst>
          </p:cNvPr>
          <p:cNvGrpSpPr/>
          <p:nvPr/>
        </p:nvGrpSpPr>
        <p:grpSpPr bwMode="auto">
          <a:xfrm>
            <a:off x="1156686" y="1539929"/>
            <a:ext cx="865134" cy="866574"/>
            <a:chOff x="0" y="0"/>
            <a:chExt cx="1154113" cy="1155699"/>
          </a:xfrm>
          <a:solidFill>
            <a:schemeClr val="bg1">
              <a:lumMod val="65000"/>
            </a:schemeClr>
          </a:solidFill>
        </p:grpSpPr>
        <p:sp>
          <p:nvSpPr>
            <p:cNvPr id="5" name="Oval 30">
              <a:extLst>
                <a:ext uri="{FF2B5EF4-FFF2-40B4-BE49-F238E27FC236}">
                  <a16:creationId xmlns:a16="http://schemas.microsoft.com/office/drawing/2014/main" id="{C966A198-3D8B-A65B-9983-D55741E8B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3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Freeform 34">
              <a:extLst>
                <a:ext uri="{FF2B5EF4-FFF2-40B4-BE49-F238E27FC236}">
                  <a16:creationId xmlns:a16="http://schemas.microsoft.com/office/drawing/2014/main" id="{511A32DA-A688-76CA-F0E9-A7FAE545F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700" y="128587"/>
              <a:ext cx="638175" cy="868362"/>
            </a:xfrm>
            <a:custGeom>
              <a:avLst/>
              <a:gdLst>
                <a:gd name="T0" fmla="*/ 128715 w 709"/>
                <a:gd name="T1" fmla="*/ 322149 h 965"/>
                <a:gd name="T2" fmla="*/ 196223 w 709"/>
                <a:gd name="T3" fmla="*/ 480524 h 965"/>
                <a:gd name="T4" fmla="*/ 251130 w 709"/>
                <a:gd name="T5" fmla="*/ 607403 h 965"/>
                <a:gd name="T6" fmla="*/ 374444 w 709"/>
                <a:gd name="T7" fmla="*/ 611003 h 965"/>
                <a:gd name="T8" fmla="*/ 401447 w 709"/>
                <a:gd name="T9" fmla="*/ 560611 h 965"/>
                <a:gd name="T10" fmla="*/ 469855 w 709"/>
                <a:gd name="T11" fmla="*/ 432831 h 965"/>
                <a:gd name="T12" fmla="*/ 319538 w 709"/>
                <a:gd name="T13" fmla="*/ 132279 h 965"/>
                <a:gd name="T14" fmla="*/ 264631 w 709"/>
                <a:gd name="T15" fmla="*/ 650597 h 965"/>
                <a:gd name="T16" fmla="*/ 201624 w 709"/>
                <a:gd name="T17" fmla="*/ 578608 h 965"/>
                <a:gd name="T18" fmla="*/ 135916 w 709"/>
                <a:gd name="T19" fmla="*/ 455328 h 965"/>
                <a:gd name="T20" fmla="*/ 319538 w 709"/>
                <a:gd name="T21" fmla="*/ 91785 h 965"/>
                <a:gd name="T22" fmla="*/ 503159 w 709"/>
                <a:gd name="T23" fmla="*/ 455328 h 965"/>
                <a:gd name="T24" fmla="*/ 436551 w 709"/>
                <a:gd name="T25" fmla="*/ 578608 h 965"/>
                <a:gd name="T26" fmla="*/ 374444 w 709"/>
                <a:gd name="T27" fmla="*/ 650597 h 965"/>
                <a:gd name="T28" fmla="*/ 228627 w 709"/>
                <a:gd name="T29" fmla="*/ 778376 h 965"/>
                <a:gd name="T30" fmla="*/ 383445 w 709"/>
                <a:gd name="T31" fmla="*/ 807172 h 965"/>
                <a:gd name="T32" fmla="*/ 383445 w 709"/>
                <a:gd name="T33" fmla="*/ 748681 h 965"/>
                <a:gd name="T34" fmla="*/ 246629 w 709"/>
                <a:gd name="T35" fmla="*/ 796373 h 965"/>
                <a:gd name="T36" fmla="*/ 395146 w 709"/>
                <a:gd name="T37" fmla="*/ 796373 h 965"/>
                <a:gd name="T38" fmla="*/ 413149 w 709"/>
                <a:gd name="T39" fmla="*/ 778376 h 965"/>
                <a:gd name="T40" fmla="*/ 228627 w 709"/>
                <a:gd name="T41" fmla="*/ 685691 h 965"/>
                <a:gd name="T42" fmla="*/ 413149 w 709"/>
                <a:gd name="T43" fmla="*/ 778376 h 965"/>
                <a:gd name="T44" fmla="*/ 411348 w 709"/>
                <a:gd name="T45" fmla="*/ 362642 h 965"/>
                <a:gd name="T46" fmla="*/ 349241 w 709"/>
                <a:gd name="T47" fmla="*/ 424733 h 965"/>
                <a:gd name="T48" fmla="*/ 288934 w 709"/>
                <a:gd name="T49" fmla="*/ 424733 h 965"/>
                <a:gd name="T50" fmla="*/ 226827 w 709"/>
                <a:gd name="T51" fmla="*/ 362642 h 965"/>
                <a:gd name="T52" fmla="*/ 226827 w 709"/>
                <a:gd name="T53" fmla="*/ 302352 h 965"/>
                <a:gd name="T54" fmla="*/ 288934 w 709"/>
                <a:gd name="T55" fmla="*/ 239362 h 965"/>
                <a:gd name="T56" fmla="*/ 349241 w 709"/>
                <a:gd name="T57" fmla="*/ 239362 h 965"/>
                <a:gd name="T58" fmla="*/ 411348 w 709"/>
                <a:gd name="T59" fmla="*/ 302352 h 965"/>
                <a:gd name="T60" fmla="*/ 612972 w 709"/>
                <a:gd name="T61" fmla="*/ 293353 h 965"/>
                <a:gd name="T62" fmla="*/ 580568 w 709"/>
                <a:gd name="T63" fmla="*/ 322149 h 965"/>
                <a:gd name="T64" fmla="*/ 612972 w 709"/>
                <a:gd name="T65" fmla="*/ 341046 h 965"/>
                <a:gd name="T66" fmla="*/ 612972 w 709"/>
                <a:gd name="T67" fmla="*/ 293353 h 965"/>
                <a:gd name="T68" fmla="*/ 542764 w 709"/>
                <a:gd name="T69" fmla="*/ 127780 h 965"/>
                <a:gd name="T70" fmla="*/ 509460 w 709"/>
                <a:gd name="T71" fmla="*/ 94485 h 965"/>
                <a:gd name="T72" fmla="*/ 518461 w 709"/>
                <a:gd name="T73" fmla="*/ 152976 h 965"/>
                <a:gd name="T74" fmla="*/ 342040 w 709"/>
                <a:gd name="T75" fmla="*/ 61190 h 965"/>
                <a:gd name="T76" fmla="*/ 318637 w 709"/>
                <a:gd name="T77" fmla="*/ 0 h 965"/>
                <a:gd name="T78" fmla="*/ 294335 w 709"/>
                <a:gd name="T79" fmla="*/ 61190 h 965"/>
                <a:gd name="T80" fmla="*/ 117014 w 709"/>
                <a:gd name="T81" fmla="*/ 155675 h 965"/>
                <a:gd name="T82" fmla="*/ 127815 w 709"/>
                <a:gd name="T83" fmla="*/ 98084 h 965"/>
                <a:gd name="T84" fmla="*/ 93611 w 709"/>
                <a:gd name="T85" fmla="*/ 132279 h 965"/>
                <a:gd name="T86" fmla="*/ 57607 w 709"/>
                <a:gd name="T87" fmla="*/ 322149 h 965"/>
                <a:gd name="T88" fmla="*/ 25203 w 709"/>
                <a:gd name="T89" fmla="*/ 293353 h 965"/>
                <a:gd name="T90" fmla="*/ 25203 w 709"/>
                <a:gd name="T91" fmla="*/ 341046 h 965"/>
                <a:gd name="T92" fmla="*/ 57607 w 709"/>
                <a:gd name="T93" fmla="*/ 322149 h 9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09" h="965">
                  <a:moveTo>
                    <a:pt x="355" y="147"/>
                  </a:moveTo>
                  <a:cubicBezTo>
                    <a:pt x="238" y="147"/>
                    <a:pt x="143" y="241"/>
                    <a:pt x="143" y="358"/>
                  </a:cubicBezTo>
                  <a:cubicBezTo>
                    <a:pt x="143" y="414"/>
                    <a:pt x="187" y="481"/>
                    <a:pt x="188" y="481"/>
                  </a:cubicBezTo>
                  <a:cubicBezTo>
                    <a:pt x="197" y="496"/>
                    <a:pt x="210" y="519"/>
                    <a:pt x="218" y="534"/>
                  </a:cubicBezTo>
                  <a:lnTo>
                    <a:pt x="264" y="623"/>
                  </a:lnTo>
                  <a:cubicBezTo>
                    <a:pt x="272" y="639"/>
                    <a:pt x="279" y="662"/>
                    <a:pt x="279" y="675"/>
                  </a:cubicBezTo>
                  <a:cubicBezTo>
                    <a:pt x="279" y="675"/>
                    <a:pt x="284" y="679"/>
                    <a:pt x="294" y="679"/>
                  </a:cubicBezTo>
                  <a:lnTo>
                    <a:pt x="416" y="679"/>
                  </a:lnTo>
                  <a:cubicBezTo>
                    <a:pt x="425" y="679"/>
                    <a:pt x="430" y="675"/>
                    <a:pt x="431" y="674"/>
                  </a:cubicBezTo>
                  <a:cubicBezTo>
                    <a:pt x="430" y="662"/>
                    <a:pt x="437" y="639"/>
                    <a:pt x="446" y="623"/>
                  </a:cubicBezTo>
                  <a:lnTo>
                    <a:pt x="491" y="534"/>
                  </a:lnTo>
                  <a:cubicBezTo>
                    <a:pt x="499" y="519"/>
                    <a:pt x="513" y="495"/>
                    <a:pt x="522" y="481"/>
                  </a:cubicBezTo>
                  <a:cubicBezTo>
                    <a:pt x="537" y="458"/>
                    <a:pt x="566" y="402"/>
                    <a:pt x="566" y="358"/>
                  </a:cubicBezTo>
                  <a:cubicBezTo>
                    <a:pt x="566" y="241"/>
                    <a:pt x="471" y="147"/>
                    <a:pt x="355" y="147"/>
                  </a:cubicBezTo>
                  <a:close/>
                  <a:moveTo>
                    <a:pt x="416" y="723"/>
                  </a:moveTo>
                  <a:lnTo>
                    <a:pt x="294" y="723"/>
                  </a:lnTo>
                  <a:cubicBezTo>
                    <a:pt x="261" y="723"/>
                    <a:pt x="235" y="702"/>
                    <a:pt x="235" y="675"/>
                  </a:cubicBezTo>
                  <a:cubicBezTo>
                    <a:pt x="235" y="671"/>
                    <a:pt x="231" y="656"/>
                    <a:pt x="224" y="643"/>
                  </a:cubicBezTo>
                  <a:lnTo>
                    <a:pt x="179" y="554"/>
                  </a:lnTo>
                  <a:cubicBezTo>
                    <a:pt x="172" y="540"/>
                    <a:pt x="159" y="519"/>
                    <a:pt x="151" y="506"/>
                  </a:cubicBezTo>
                  <a:cubicBezTo>
                    <a:pt x="145" y="498"/>
                    <a:pt x="99" y="425"/>
                    <a:pt x="99" y="358"/>
                  </a:cubicBezTo>
                  <a:cubicBezTo>
                    <a:pt x="99" y="217"/>
                    <a:pt x="214" y="102"/>
                    <a:pt x="355" y="102"/>
                  </a:cubicBezTo>
                  <a:cubicBezTo>
                    <a:pt x="495" y="102"/>
                    <a:pt x="610" y="217"/>
                    <a:pt x="610" y="358"/>
                  </a:cubicBezTo>
                  <a:cubicBezTo>
                    <a:pt x="610" y="425"/>
                    <a:pt x="564" y="498"/>
                    <a:pt x="559" y="506"/>
                  </a:cubicBezTo>
                  <a:cubicBezTo>
                    <a:pt x="550" y="518"/>
                    <a:pt x="537" y="541"/>
                    <a:pt x="530" y="554"/>
                  </a:cubicBezTo>
                  <a:lnTo>
                    <a:pt x="485" y="643"/>
                  </a:lnTo>
                  <a:cubicBezTo>
                    <a:pt x="478" y="656"/>
                    <a:pt x="475" y="671"/>
                    <a:pt x="475" y="675"/>
                  </a:cubicBezTo>
                  <a:cubicBezTo>
                    <a:pt x="475" y="702"/>
                    <a:pt x="449" y="723"/>
                    <a:pt x="416" y="723"/>
                  </a:cubicBezTo>
                  <a:close/>
                  <a:moveTo>
                    <a:pt x="287" y="832"/>
                  </a:moveTo>
                  <a:cubicBezTo>
                    <a:pt x="269" y="832"/>
                    <a:pt x="254" y="846"/>
                    <a:pt x="254" y="865"/>
                  </a:cubicBezTo>
                  <a:cubicBezTo>
                    <a:pt x="254" y="883"/>
                    <a:pt x="269" y="897"/>
                    <a:pt x="287" y="897"/>
                  </a:cubicBezTo>
                  <a:lnTo>
                    <a:pt x="426" y="897"/>
                  </a:lnTo>
                  <a:cubicBezTo>
                    <a:pt x="444" y="897"/>
                    <a:pt x="459" y="883"/>
                    <a:pt x="459" y="865"/>
                  </a:cubicBezTo>
                  <a:cubicBezTo>
                    <a:pt x="459" y="846"/>
                    <a:pt x="444" y="832"/>
                    <a:pt x="426" y="832"/>
                  </a:cubicBezTo>
                  <a:lnTo>
                    <a:pt x="287" y="832"/>
                  </a:lnTo>
                  <a:close/>
                  <a:moveTo>
                    <a:pt x="274" y="885"/>
                  </a:moveTo>
                  <a:cubicBezTo>
                    <a:pt x="276" y="929"/>
                    <a:pt x="312" y="965"/>
                    <a:pt x="356" y="965"/>
                  </a:cubicBezTo>
                  <a:cubicBezTo>
                    <a:pt x="401" y="965"/>
                    <a:pt x="437" y="929"/>
                    <a:pt x="439" y="885"/>
                  </a:cubicBezTo>
                  <a:lnTo>
                    <a:pt x="274" y="885"/>
                  </a:lnTo>
                  <a:close/>
                  <a:moveTo>
                    <a:pt x="459" y="865"/>
                  </a:moveTo>
                  <a:lnTo>
                    <a:pt x="254" y="865"/>
                  </a:lnTo>
                  <a:lnTo>
                    <a:pt x="254" y="762"/>
                  </a:lnTo>
                  <a:lnTo>
                    <a:pt x="459" y="762"/>
                  </a:lnTo>
                  <a:lnTo>
                    <a:pt x="459" y="865"/>
                  </a:lnTo>
                  <a:close/>
                  <a:moveTo>
                    <a:pt x="491" y="369"/>
                  </a:moveTo>
                  <a:cubicBezTo>
                    <a:pt x="491" y="388"/>
                    <a:pt x="476" y="403"/>
                    <a:pt x="457" y="403"/>
                  </a:cubicBezTo>
                  <a:lnTo>
                    <a:pt x="388" y="403"/>
                  </a:lnTo>
                  <a:lnTo>
                    <a:pt x="388" y="472"/>
                  </a:lnTo>
                  <a:cubicBezTo>
                    <a:pt x="388" y="491"/>
                    <a:pt x="373" y="506"/>
                    <a:pt x="355" y="506"/>
                  </a:cubicBezTo>
                  <a:cubicBezTo>
                    <a:pt x="336" y="506"/>
                    <a:pt x="321" y="491"/>
                    <a:pt x="321" y="472"/>
                  </a:cubicBezTo>
                  <a:lnTo>
                    <a:pt x="321" y="403"/>
                  </a:lnTo>
                  <a:lnTo>
                    <a:pt x="252" y="403"/>
                  </a:lnTo>
                  <a:cubicBezTo>
                    <a:pt x="233" y="403"/>
                    <a:pt x="218" y="388"/>
                    <a:pt x="218" y="369"/>
                  </a:cubicBezTo>
                  <a:cubicBezTo>
                    <a:pt x="218" y="351"/>
                    <a:pt x="233" y="336"/>
                    <a:pt x="252" y="336"/>
                  </a:cubicBezTo>
                  <a:lnTo>
                    <a:pt x="321" y="336"/>
                  </a:lnTo>
                  <a:lnTo>
                    <a:pt x="321" y="266"/>
                  </a:lnTo>
                  <a:cubicBezTo>
                    <a:pt x="321" y="248"/>
                    <a:pt x="336" y="233"/>
                    <a:pt x="355" y="233"/>
                  </a:cubicBezTo>
                  <a:cubicBezTo>
                    <a:pt x="373" y="233"/>
                    <a:pt x="388" y="248"/>
                    <a:pt x="388" y="266"/>
                  </a:cubicBezTo>
                  <a:lnTo>
                    <a:pt x="388" y="336"/>
                  </a:lnTo>
                  <a:lnTo>
                    <a:pt x="457" y="336"/>
                  </a:lnTo>
                  <a:cubicBezTo>
                    <a:pt x="476" y="336"/>
                    <a:pt x="491" y="351"/>
                    <a:pt x="491" y="369"/>
                  </a:cubicBezTo>
                  <a:close/>
                  <a:moveTo>
                    <a:pt x="681" y="326"/>
                  </a:moveTo>
                  <a:lnTo>
                    <a:pt x="643" y="326"/>
                  </a:lnTo>
                  <a:cubicBezTo>
                    <a:pt x="644" y="336"/>
                    <a:pt x="645" y="347"/>
                    <a:pt x="645" y="358"/>
                  </a:cubicBezTo>
                  <a:cubicBezTo>
                    <a:pt x="645" y="365"/>
                    <a:pt x="644" y="372"/>
                    <a:pt x="643" y="379"/>
                  </a:cubicBezTo>
                  <a:lnTo>
                    <a:pt x="681" y="379"/>
                  </a:lnTo>
                  <a:cubicBezTo>
                    <a:pt x="696" y="379"/>
                    <a:pt x="709" y="367"/>
                    <a:pt x="709" y="352"/>
                  </a:cubicBezTo>
                  <a:cubicBezTo>
                    <a:pt x="709" y="338"/>
                    <a:pt x="696" y="326"/>
                    <a:pt x="681" y="326"/>
                  </a:cubicBezTo>
                  <a:close/>
                  <a:moveTo>
                    <a:pt x="576" y="170"/>
                  </a:moveTo>
                  <a:lnTo>
                    <a:pt x="603" y="142"/>
                  </a:lnTo>
                  <a:cubicBezTo>
                    <a:pt x="614" y="131"/>
                    <a:pt x="614" y="114"/>
                    <a:pt x="604" y="104"/>
                  </a:cubicBezTo>
                  <a:cubicBezTo>
                    <a:pt x="594" y="94"/>
                    <a:pt x="577" y="94"/>
                    <a:pt x="566" y="105"/>
                  </a:cubicBezTo>
                  <a:lnTo>
                    <a:pt x="538" y="132"/>
                  </a:lnTo>
                  <a:cubicBezTo>
                    <a:pt x="552" y="144"/>
                    <a:pt x="564" y="156"/>
                    <a:pt x="576" y="170"/>
                  </a:cubicBezTo>
                  <a:close/>
                  <a:moveTo>
                    <a:pt x="354" y="67"/>
                  </a:moveTo>
                  <a:cubicBezTo>
                    <a:pt x="363" y="67"/>
                    <a:pt x="372" y="68"/>
                    <a:pt x="380" y="68"/>
                  </a:cubicBezTo>
                  <a:lnTo>
                    <a:pt x="380" y="27"/>
                  </a:lnTo>
                  <a:cubicBezTo>
                    <a:pt x="380" y="12"/>
                    <a:pt x="368" y="0"/>
                    <a:pt x="354" y="0"/>
                  </a:cubicBezTo>
                  <a:cubicBezTo>
                    <a:pt x="339" y="0"/>
                    <a:pt x="327" y="12"/>
                    <a:pt x="327" y="27"/>
                  </a:cubicBezTo>
                  <a:lnTo>
                    <a:pt x="327" y="68"/>
                  </a:lnTo>
                  <a:cubicBezTo>
                    <a:pt x="336" y="68"/>
                    <a:pt x="345" y="67"/>
                    <a:pt x="354" y="67"/>
                  </a:cubicBezTo>
                  <a:close/>
                  <a:moveTo>
                    <a:pt x="130" y="173"/>
                  </a:moveTo>
                  <a:cubicBezTo>
                    <a:pt x="142" y="159"/>
                    <a:pt x="154" y="147"/>
                    <a:pt x="168" y="135"/>
                  </a:cubicBezTo>
                  <a:lnTo>
                    <a:pt x="142" y="109"/>
                  </a:lnTo>
                  <a:cubicBezTo>
                    <a:pt x="131" y="99"/>
                    <a:pt x="114" y="98"/>
                    <a:pt x="104" y="109"/>
                  </a:cubicBezTo>
                  <a:cubicBezTo>
                    <a:pt x="93" y="119"/>
                    <a:pt x="94" y="136"/>
                    <a:pt x="104" y="147"/>
                  </a:cubicBezTo>
                  <a:lnTo>
                    <a:pt x="130" y="173"/>
                  </a:lnTo>
                  <a:close/>
                  <a:moveTo>
                    <a:pt x="64" y="358"/>
                  </a:moveTo>
                  <a:cubicBezTo>
                    <a:pt x="64" y="347"/>
                    <a:pt x="64" y="336"/>
                    <a:pt x="66" y="326"/>
                  </a:cubicBezTo>
                  <a:lnTo>
                    <a:pt x="28" y="326"/>
                  </a:lnTo>
                  <a:cubicBezTo>
                    <a:pt x="13" y="326"/>
                    <a:pt x="0" y="338"/>
                    <a:pt x="0" y="352"/>
                  </a:cubicBezTo>
                  <a:cubicBezTo>
                    <a:pt x="0" y="367"/>
                    <a:pt x="13" y="379"/>
                    <a:pt x="28" y="379"/>
                  </a:cubicBezTo>
                  <a:lnTo>
                    <a:pt x="65" y="379"/>
                  </a:lnTo>
                  <a:cubicBezTo>
                    <a:pt x="64" y="372"/>
                    <a:pt x="64" y="365"/>
                    <a:pt x="64" y="3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" name="TextBox 47">
            <a:extLst>
              <a:ext uri="{FF2B5EF4-FFF2-40B4-BE49-F238E27FC236}">
                <a16:creationId xmlns:a16="http://schemas.microsoft.com/office/drawing/2014/main" id="{67E0296F-81E2-BA5D-4343-CFDA00003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564" y="660505"/>
            <a:ext cx="3729098" cy="100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3" tIns="34272" rIns="68543" bIns="3427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</a:rPr>
              <a:t>Ao longo desta apostila, serão apresentadas algumas medidas de controle do risco elétrico.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</a:endParaRPr>
          </a:p>
        </p:txBody>
      </p:sp>
      <p:sp>
        <p:nvSpPr>
          <p:cNvPr id="8" name="Freeform 42">
            <a:extLst>
              <a:ext uri="{FF2B5EF4-FFF2-40B4-BE49-F238E27FC236}">
                <a16:creationId xmlns:a16="http://schemas.microsoft.com/office/drawing/2014/main" id="{96A517CD-7D07-B0D7-B18F-A31206268470}"/>
              </a:ext>
            </a:extLst>
          </p:cNvPr>
          <p:cNvSpPr/>
          <p:nvPr/>
        </p:nvSpPr>
        <p:spPr bwMode="auto">
          <a:xfrm rot="10800000">
            <a:off x="5827166" y="3303511"/>
            <a:ext cx="1436470" cy="1500485"/>
          </a:xfrm>
          <a:custGeom>
            <a:avLst/>
            <a:gdLst>
              <a:gd name="T0" fmla="*/ 0 w 4673"/>
              <a:gd name="T1" fmla="*/ 739775 h 1547"/>
              <a:gd name="T2" fmla="*/ 0 w 4673"/>
              <a:gd name="T3" fmla="*/ 0 h 1547"/>
              <a:gd name="T4" fmla="*/ 3246437 w 4673"/>
              <a:gd name="T5" fmla="*/ 0 h 15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43" tIns="34272" rIns="68543" bIns="34272"/>
          <a:lstStyle/>
          <a:p>
            <a:endParaRPr lang="zh-CN" altLang="en-US"/>
          </a:p>
        </p:txBody>
      </p:sp>
      <p:grpSp>
        <p:nvGrpSpPr>
          <p:cNvPr id="9" name="组合 34">
            <a:extLst>
              <a:ext uri="{FF2B5EF4-FFF2-40B4-BE49-F238E27FC236}">
                <a16:creationId xmlns:a16="http://schemas.microsoft.com/office/drawing/2014/main" id="{F63621DA-5108-C925-BF8D-A23B4646332F}"/>
              </a:ext>
            </a:extLst>
          </p:cNvPr>
          <p:cNvGrpSpPr/>
          <p:nvPr/>
        </p:nvGrpSpPr>
        <p:grpSpPr bwMode="auto">
          <a:xfrm rot="10591393">
            <a:off x="6849737" y="2611423"/>
            <a:ext cx="865134" cy="866574"/>
            <a:chOff x="0" y="0"/>
            <a:chExt cx="1154113" cy="1155699"/>
          </a:xfrm>
          <a:solidFill>
            <a:schemeClr val="bg1">
              <a:lumMod val="65000"/>
            </a:schemeClr>
          </a:solidFill>
        </p:grpSpPr>
        <p:sp>
          <p:nvSpPr>
            <p:cNvPr id="10" name="Oval 30">
              <a:extLst>
                <a:ext uri="{FF2B5EF4-FFF2-40B4-BE49-F238E27FC236}">
                  <a16:creationId xmlns:a16="http://schemas.microsoft.com/office/drawing/2014/main" id="{AE102E86-32AC-C9B1-6AA1-B240AE1F8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3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34">
              <a:extLst>
                <a:ext uri="{FF2B5EF4-FFF2-40B4-BE49-F238E27FC236}">
                  <a16:creationId xmlns:a16="http://schemas.microsoft.com/office/drawing/2014/main" id="{7DD3DC5D-87E1-AA21-A05F-21B261BD1973}"/>
                </a:ext>
              </a:extLst>
            </p:cNvPr>
            <p:cNvSpPr>
              <a:spLocks noEditPoints="1"/>
            </p:cNvSpPr>
            <p:nvPr/>
          </p:nvSpPr>
          <p:spPr bwMode="auto">
            <a:xfrm rot="11008607">
              <a:off x="266700" y="128587"/>
              <a:ext cx="638175" cy="868362"/>
            </a:xfrm>
            <a:custGeom>
              <a:avLst/>
              <a:gdLst>
                <a:gd name="T0" fmla="*/ 128715 w 709"/>
                <a:gd name="T1" fmla="*/ 322149 h 965"/>
                <a:gd name="T2" fmla="*/ 196223 w 709"/>
                <a:gd name="T3" fmla="*/ 480524 h 965"/>
                <a:gd name="T4" fmla="*/ 251130 w 709"/>
                <a:gd name="T5" fmla="*/ 607403 h 965"/>
                <a:gd name="T6" fmla="*/ 374444 w 709"/>
                <a:gd name="T7" fmla="*/ 611003 h 965"/>
                <a:gd name="T8" fmla="*/ 401447 w 709"/>
                <a:gd name="T9" fmla="*/ 560611 h 965"/>
                <a:gd name="T10" fmla="*/ 469855 w 709"/>
                <a:gd name="T11" fmla="*/ 432831 h 965"/>
                <a:gd name="T12" fmla="*/ 319538 w 709"/>
                <a:gd name="T13" fmla="*/ 132279 h 965"/>
                <a:gd name="T14" fmla="*/ 264631 w 709"/>
                <a:gd name="T15" fmla="*/ 650597 h 965"/>
                <a:gd name="T16" fmla="*/ 201624 w 709"/>
                <a:gd name="T17" fmla="*/ 578608 h 965"/>
                <a:gd name="T18" fmla="*/ 135916 w 709"/>
                <a:gd name="T19" fmla="*/ 455328 h 965"/>
                <a:gd name="T20" fmla="*/ 319538 w 709"/>
                <a:gd name="T21" fmla="*/ 91785 h 965"/>
                <a:gd name="T22" fmla="*/ 503159 w 709"/>
                <a:gd name="T23" fmla="*/ 455328 h 965"/>
                <a:gd name="T24" fmla="*/ 436551 w 709"/>
                <a:gd name="T25" fmla="*/ 578608 h 965"/>
                <a:gd name="T26" fmla="*/ 374444 w 709"/>
                <a:gd name="T27" fmla="*/ 650597 h 965"/>
                <a:gd name="T28" fmla="*/ 228627 w 709"/>
                <a:gd name="T29" fmla="*/ 778376 h 965"/>
                <a:gd name="T30" fmla="*/ 383445 w 709"/>
                <a:gd name="T31" fmla="*/ 807172 h 965"/>
                <a:gd name="T32" fmla="*/ 383445 w 709"/>
                <a:gd name="T33" fmla="*/ 748681 h 965"/>
                <a:gd name="T34" fmla="*/ 246629 w 709"/>
                <a:gd name="T35" fmla="*/ 796373 h 965"/>
                <a:gd name="T36" fmla="*/ 395146 w 709"/>
                <a:gd name="T37" fmla="*/ 796373 h 965"/>
                <a:gd name="T38" fmla="*/ 413149 w 709"/>
                <a:gd name="T39" fmla="*/ 778376 h 965"/>
                <a:gd name="T40" fmla="*/ 228627 w 709"/>
                <a:gd name="T41" fmla="*/ 685691 h 965"/>
                <a:gd name="T42" fmla="*/ 413149 w 709"/>
                <a:gd name="T43" fmla="*/ 778376 h 965"/>
                <a:gd name="T44" fmla="*/ 411348 w 709"/>
                <a:gd name="T45" fmla="*/ 362642 h 965"/>
                <a:gd name="T46" fmla="*/ 349241 w 709"/>
                <a:gd name="T47" fmla="*/ 424733 h 965"/>
                <a:gd name="T48" fmla="*/ 288934 w 709"/>
                <a:gd name="T49" fmla="*/ 424733 h 965"/>
                <a:gd name="T50" fmla="*/ 226827 w 709"/>
                <a:gd name="T51" fmla="*/ 362642 h 965"/>
                <a:gd name="T52" fmla="*/ 226827 w 709"/>
                <a:gd name="T53" fmla="*/ 302352 h 965"/>
                <a:gd name="T54" fmla="*/ 288934 w 709"/>
                <a:gd name="T55" fmla="*/ 239362 h 965"/>
                <a:gd name="T56" fmla="*/ 349241 w 709"/>
                <a:gd name="T57" fmla="*/ 239362 h 965"/>
                <a:gd name="T58" fmla="*/ 411348 w 709"/>
                <a:gd name="T59" fmla="*/ 302352 h 965"/>
                <a:gd name="T60" fmla="*/ 612972 w 709"/>
                <a:gd name="T61" fmla="*/ 293353 h 965"/>
                <a:gd name="T62" fmla="*/ 580568 w 709"/>
                <a:gd name="T63" fmla="*/ 322149 h 965"/>
                <a:gd name="T64" fmla="*/ 612972 w 709"/>
                <a:gd name="T65" fmla="*/ 341046 h 965"/>
                <a:gd name="T66" fmla="*/ 612972 w 709"/>
                <a:gd name="T67" fmla="*/ 293353 h 965"/>
                <a:gd name="T68" fmla="*/ 542764 w 709"/>
                <a:gd name="T69" fmla="*/ 127780 h 965"/>
                <a:gd name="T70" fmla="*/ 509460 w 709"/>
                <a:gd name="T71" fmla="*/ 94485 h 965"/>
                <a:gd name="T72" fmla="*/ 518461 w 709"/>
                <a:gd name="T73" fmla="*/ 152976 h 965"/>
                <a:gd name="T74" fmla="*/ 342040 w 709"/>
                <a:gd name="T75" fmla="*/ 61190 h 965"/>
                <a:gd name="T76" fmla="*/ 318637 w 709"/>
                <a:gd name="T77" fmla="*/ 0 h 965"/>
                <a:gd name="T78" fmla="*/ 294335 w 709"/>
                <a:gd name="T79" fmla="*/ 61190 h 965"/>
                <a:gd name="T80" fmla="*/ 117014 w 709"/>
                <a:gd name="T81" fmla="*/ 155675 h 965"/>
                <a:gd name="T82" fmla="*/ 127815 w 709"/>
                <a:gd name="T83" fmla="*/ 98084 h 965"/>
                <a:gd name="T84" fmla="*/ 93611 w 709"/>
                <a:gd name="T85" fmla="*/ 132279 h 965"/>
                <a:gd name="T86" fmla="*/ 57607 w 709"/>
                <a:gd name="T87" fmla="*/ 322149 h 965"/>
                <a:gd name="T88" fmla="*/ 25203 w 709"/>
                <a:gd name="T89" fmla="*/ 293353 h 965"/>
                <a:gd name="T90" fmla="*/ 25203 w 709"/>
                <a:gd name="T91" fmla="*/ 341046 h 965"/>
                <a:gd name="T92" fmla="*/ 57607 w 709"/>
                <a:gd name="T93" fmla="*/ 322149 h 9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09" h="965">
                  <a:moveTo>
                    <a:pt x="355" y="147"/>
                  </a:moveTo>
                  <a:cubicBezTo>
                    <a:pt x="238" y="147"/>
                    <a:pt x="143" y="241"/>
                    <a:pt x="143" y="358"/>
                  </a:cubicBezTo>
                  <a:cubicBezTo>
                    <a:pt x="143" y="414"/>
                    <a:pt x="187" y="481"/>
                    <a:pt x="188" y="481"/>
                  </a:cubicBezTo>
                  <a:cubicBezTo>
                    <a:pt x="197" y="496"/>
                    <a:pt x="210" y="519"/>
                    <a:pt x="218" y="534"/>
                  </a:cubicBezTo>
                  <a:lnTo>
                    <a:pt x="264" y="623"/>
                  </a:lnTo>
                  <a:cubicBezTo>
                    <a:pt x="272" y="639"/>
                    <a:pt x="279" y="662"/>
                    <a:pt x="279" y="675"/>
                  </a:cubicBezTo>
                  <a:cubicBezTo>
                    <a:pt x="279" y="675"/>
                    <a:pt x="284" y="679"/>
                    <a:pt x="294" y="679"/>
                  </a:cubicBezTo>
                  <a:lnTo>
                    <a:pt x="416" y="679"/>
                  </a:lnTo>
                  <a:cubicBezTo>
                    <a:pt x="425" y="679"/>
                    <a:pt x="430" y="675"/>
                    <a:pt x="431" y="674"/>
                  </a:cubicBezTo>
                  <a:cubicBezTo>
                    <a:pt x="430" y="662"/>
                    <a:pt x="437" y="639"/>
                    <a:pt x="446" y="623"/>
                  </a:cubicBezTo>
                  <a:lnTo>
                    <a:pt x="491" y="534"/>
                  </a:lnTo>
                  <a:cubicBezTo>
                    <a:pt x="499" y="519"/>
                    <a:pt x="513" y="495"/>
                    <a:pt x="522" y="481"/>
                  </a:cubicBezTo>
                  <a:cubicBezTo>
                    <a:pt x="537" y="458"/>
                    <a:pt x="566" y="402"/>
                    <a:pt x="566" y="358"/>
                  </a:cubicBezTo>
                  <a:cubicBezTo>
                    <a:pt x="566" y="241"/>
                    <a:pt x="471" y="147"/>
                    <a:pt x="355" y="147"/>
                  </a:cubicBezTo>
                  <a:close/>
                  <a:moveTo>
                    <a:pt x="416" y="723"/>
                  </a:moveTo>
                  <a:lnTo>
                    <a:pt x="294" y="723"/>
                  </a:lnTo>
                  <a:cubicBezTo>
                    <a:pt x="261" y="723"/>
                    <a:pt x="235" y="702"/>
                    <a:pt x="235" y="675"/>
                  </a:cubicBezTo>
                  <a:cubicBezTo>
                    <a:pt x="235" y="671"/>
                    <a:pt x="231" y="656"/>
                    <a:pt x="224" y="643"/>
                  </a:cubicBezTo>
                  <a:lnTo>
                    <a:pt x="179" y="554"/>
                  </a:lnTo>
                  <a:cubicBezTo>
                    <a:pt x="172" y="540"/>
                    <a:pt x="159" y="519"/>
                    <a:pt x="151" y="506"/>
                  </a:cubicBezTo>
                  <a:cubicBezTo>
                    <a:pt x="145" y="498"/>
                    <a:pt x="99" y="425"/>
                    <a:pt x="99" y="358"/>
                  </a:cubicBezTo>
                  <a:cubicBezTo>
                    <a:pt x="99" y="217"/>
                    <a:pt x="214" y="102"/>
                    <a:pt x="355" y="102"/>
                  </a:cubicBezTo>
                  <a:cubicBezTo>
                    <a:pt x="495" y="102"/>
                    <a:pt x="610" y="217"/>
                    <a:pt x="610" y="358"/>
                  </a:cubicBezTo>
                  <a:cubicBezTo>
                    <a:pt x="610" y="425"/>
                    <a:pt x="564" y="498"/>
                    <a:pt x="559" y="506"/>
                  </a:cubicBezTo>
                  <a:cubicBezTo>
                    <a:pt x="550" y="518"/>
                    <a:pt x="537" y="541"/>
                    <a:pt x="530" y="554"/>
                  </a:cubicBezTo>
                  <a:lnTo>
                    <a:pt x="485" y="643"/>
                  </a:lnTo>
                  <a:cubicBezTo>
                    <a:pt x="478" y="656"/>
                    <a:pt x="475" y="671"/>
                    <a:pt x="475" y="675"/>
                  </a:cubicBezTo>
                  <a:cubicBezTo>
                    <a:pt x="475" y="702"/>
                    <a:pt x="449" y="723"/>
                    <a:pt x="416" y="723"/>
                  </a:cubicBezTo>
                  <a:close/>
                  <a:moveTo>
                    <a:pt x="287" y="832"/>
                  </a:moveTo>
                  <a:cubicBezTo>
                    <a:pt x="269" y="832"/>
                    <a:pt x="254" y="846"/>
                    <a:pt x="254" y="865"/>
                  </a:cubicBezTo>
                  <a:cubicBezTo>
                    <a:pt x="254" y="883"/>
                    <a:pt x="269" y="897"/>
                    <a:pt x="287" y="897"/>
                  </a:cubicBezTo>
                  <a:lnTo>
                    <a:pt x="426" y="897"/>
                  </a:lnTo>
                  <a:cubicBezTo>
                    <a:pt x="444" y="897"/>
                    <a:pt x="459" y="883"/>
                    <a:pt x="459" y="865"/>
                  </a:cubicBezTo>
                  <a:cubicBezTo>
                    <a:pt x="459" y="846"/>
                    <a:pt x="444" y="832"/>
                    <a:pt x="426" y="832"/>
                  </a:cubicBezTo>
                  <a:lnTo>
                    <a:pt x="287" y="832"/>
                  </a:lnTo>
                  <a:close/>
                  <a:moveTo>
                    <a:pt x="274" y="885"/>
                  </a:moveTo>
                  <a:cubicBezTo>
                    <a:pt x="276" y="929"/>
                    <a:pt x="312" y="965"/>
                    <a:pt x="356" y="965"/>
                  </a:cubicBezTo>
                  <a:cubicBezTo>
                    <a:pt x="401" y="965"/>
                    <a:pt x="437" y="929"/>
                    <a:pt x="439" y="885"/>
                  </a:cubicBezTo>
                  <a:lnTo>
                    <a:pt x="274" y="885"/>
                  </a:lnTo>
                  <a:close/>
                  <a:moveTo>
                    <a:pt x="459" y="865"/>
                  </a:moveTo>
                  <a:lnTo>
                    <a:pt x="254" y="865"/>
                  </a:lnTo>
                  <a:lnTo>
                    <a:pt x="254" y="762"/>
                  </a:lnTo>
                  <a:lnTo>
                    <a:pt x="459" y="762"/>
                  </a:lnTo>
                  <a:lnTo>
                    <a:pt x="459" y="865"/>
                  </a:lnTo>
                  <a:close/>
                  <a:moveTo>
                    <a:pt x="491" y="369"/>
                  </a:moveTo>
                  <a:cubicBezTo>
                    <a:pt x="491" y="388"/>
                    <a:pt x="476" y="403"/>
                    <a:pt x="457" y="403"/>
                  </a:cubicBezTo>
                  <a:lnTo>
                    <a:pt x="388" y="403"/>
                  </a:lnTo>
                  <a:lnTo>
                    <a:pt x="388" y="472"/>
                  </a:lnTo>
                  <a:cubicBezTo>
                    <a:pt x="388" y="491"/>
                    <a:pt x="373" y="506"/>
                    <a:pt x="355" y="506"/>
                  </a:cubicBezTo>
                  <a:cubicBezTo>
                    <a:pt x="336" y="506"/>
                    <a:pt x="321" y="491"/>
                    <a:pt x="321" y="472"/>
                  </a:cubicBezTo>
                  <a:lnTo>
                    <a:pt x="321" y="403"/>
                  </a:lnTo>
                  <a:lnTo>
                    <a:pt x="252" y="403"/>
                  </a:lnTo>
                  <a:cubicBezTo>
                    <a:pt x="233" y="403"/>
                    <a:pt x="218" y="388"/>
                    <a:pt x="218" y="369"/>
                  </a:cubicBezTo>
                  <a:cubicBezTo>
                    <a:pt x="218" y="351"/>
                    <a:pt x="233" y="336"/>
                    <a:pt x="252" y="336"/>
                  </a:cubicBezTo>
                  <a:lnTo>
                    <a:pt x="321" y="336"/>
                  </a:lnTo>
                  <a:lnTo>
                    <a:pt x="321" y="266"/>
                  </a:lnTo>
                  <a:cubicBezTo>
                    <a:pt x="321" y="248"/>
                    <a:pt x="336" y="233"/>
                    <a:pt x="355" y="233"/>
                  </a:cubicBezTo>
                  <a:cubicBezTo>
                    <a:pt x="373" y="233"/>
                    <a:pt x="388" y="248"/>
                    <a:pt x="388" y="266"/>
                  </a:cubicBezTo>
                  <a:lnTo>
                    <a:pt x="388" y="336"/>
                  </a:lnTo>
                  <a:lnTo>
                    <a:pt x="457" y="336"/>
                  </a:lnTo>
                  <a:cubicBezTo>
                    <a:pt x="476" y="336"/>
                    <a:pt x="491" y="351"/>
                    <a:pt x="491" y="369"/>
                  </a:cubicBezTo>
                  <a:close/>
                  <a:moveTo>
                    <a:pt x="681" y="326"/>
                  </a:moveTo>
                  <a:lnTo>
                    <a:pt x="643" y="326"/>
                  </a:lnTo>
                  <a:cubicBezTo>
                    <a:pt x="644" y="336"/>
                    <a:pt x="645" y="347"/>
                    <a:pt x="645" y="358"/>
                  </a:cubicBezTo>
                  <a:cubicBezTo>
                    <a:pt x="645" y="365"/>
                    <a:pt x="644" y="372"/>
                    <a:pt x="643" y="379"/>
                  </a:cubicBezTo>
                  <a:lnTo>
                    <a:pt x="681" y="379"/>
                  </a:lnTo>
                  <a:cubicBezTo>
                    <a:pt x="696" y="379"/>
                    <a:pt x="709" y="367"/>
                    <a:pt x="709" y="352"/>
                  </a:cubicBezTo>
                  <a:cubicBezTo>
                    <a:pt x="709" y="338"/>
                    <a:pt x="696" y="326"/>
                    <a:pt x="681" y="326"/>
                  </a:cubicBezTo>
                  <a:close/>
                  <a:moveTo>
                    <a:pt x="576" y="170"/>
                  </a:moveTo>
                  <a:lnTo>
                    <a:pt x="603" y="142"/>
                  </a:lnTo>
                  <a:cubicBezTo>
                    <a:pt x="614" y="131"/>
                    <a:pt x="614" y="114"/>
                    <a:pt x="604" y="104"/>
                  </a:cubicBezTo>
                  <a:cubicBezTo>
                    <a:pt x="594" y="94"/>
                    <a:pt x="577" y="94"/>
                    <a:pt x="566" y="105"/>
                  </a:cubicBezTo>
                  <a:lnTo>
                    <a:pt x="538" y="132"/>
                  </a:lnTo>
                  <a:cubicBezTo>
                    <a:pt x="552" y="144"/>
                    <a:pt x="564" y="156"/>
                    <a:pt x="576" y="170"/>
                  </a:cubicBezTo>
                  <a:close/>
                  <a:moveTo>
                    <a:pt x="354" y="67"/>
                  </a:moveTo>
                  <a:cubicBezTo>
                    <a:pt x="363" y="67"/>
                    <a:pt x="372" y="68"/>
                    <a:pt x="380" y="68"/>
                  </a:cubicBezTo>
                  <a:lnTo>
                    <a:pt x="380" y="27"/>
                  </a:lnTo>
                  <a:cubicBezTo>
                    <a:pt x="380" y="12"/>
                    <a:pt x="368" y="0"/>
                    <a:pt x="354" y="0"/>
                  </a:cubicBezTo>
                  <a:cubicBezTo>
                    <a:pt x="339" y="0"/>
                    <a:pt x="327" y="12"/>
                    <a:pt x="327" y="27"/>
                  </a:cubicBezTo>
                  <a:lnTo>
                    <a:pt x="327" y="68"/>
                  </a:lnTo>
                  <a:cubicBezTo>
                    <a:pt x="336" y="68"/>
                    <a:pt x="345" y="67"/>
                    <a:pt x="354" y="67"/>
                  </a:cubicBezTo>
                  <a:close/>
                  <a:moveTo>
                    <a:pt x="130" y="173"/>
                  </a:moveTo>
                  <a:cubicBezTo>
                    <a:pt x="142" y="159"/>
                    <a:pt x="154" y="147"/>
                    <a:pt x="168" y="135"/>
                  </a:cubicBezTo>
                  <a:lnTo>
                    <a:pt x="142" y="109"/>
                  </a:lnTo>
                  <a:cubicBezTo>
                    <a:pt x="131" y="99"/>
                    <a:pt x="114" y="98"/>
                    <a:pt x="104" y="109"/>
                  </a:cubicBezTo>
                  <a:cubicBezTo>
                    <a:pt x="93" y="119"/>
                    <a:pt x="94" y="136"/>
                    <a:pt x="104" y="147"/>
                  </a:cubicBezTo>
                  <a:lnTo>
                    <a:pt x="130" y="173"/>
                  </a:lnTo>
                  <a:close/>
                  <a:moveTo>
                    <a:pt x="64" y="358"/>
                  </a:moveTo>
                  <a:cubicBezTo>
                    <a:pt x="64" y="347"/>
                    <a:pt x="64" y="336"/>
                    <a:pt x="66" y="326"/>
                  </a:cubicBezTo>
                  <a:lnTo>
                    <a:pt x="28" y="326"/>
                  </a:lnTo>
                  <a:cubicBezTo>
                    <a:pt x="13" y="326"/>
                    <a:pt x="0" y="338"/>
                    <a:pt x="0" y="352"/>
                  </a:cubicBezTo>
                  <a:cubicBezTo>
                    <a:pt x="0" y="367"/>
                    <a:pt x="13" y="379"/>
                    <a:pt x="28" y="379"/>
                  </a:cubicBezTo>
                  <a:lnTo>
                    <a:pt x="65" y="379"/>
                  </a:lnTo>
                  <a:cubicBezTo>
                    <a:pt x="64" y="372"/>
                    <a:pt x="64" y="365"/>
                    <a:pt x="64" y="3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" name="TextBox 47">
            <a:extLst>
              <a:ext uri="{FF2B5EF4-FFF2-40B4-BE49-F238E27FC236}">
                <a16:creationId xmlns:a16="http://schemas.microsoft.com/office/drawing/2014/main" id="{FBE67A68-F9E5-DD91-61D7-DE6A02454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44" y="3324631"/>
            <a:ext cx="5782716" cy="132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3" tIns="34272" rIns="68543" bIns="3427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</a:rPr>
              <a:t>Essas medidas são apontadas pela NR-10 como importantes de serem conhecidas e adotadas na realização desse controle, como </a:t>
            </a:r>
            <a:r>
              <a:rPr lang="pt-BR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</a:rPr>
              <a:t>desenergização</a:t>
            </a:r>
            <a:r>
              <a:rPr lang="pt-BR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</a:rPr>
              <a:t>, aterramentos, isolamento das partes vivas, dentre outras.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</a:endParaRPr>
          </a:p>
        </p:txBody>
      </p:sp>
      <p:pic>
        <p:nvPicPr>
          <p:cNvPr id="13" name="Imagem 12" descr="Texto&#10;&#10;Descrição gerada automaticamente com confiança baixa">
            <a:extLst>
              <a:ext uri="{FF2B5EF4-FFF2-40B4-BE49-F238E27FC236}">
                <a16:creationId xmlns:a16="http://schemas.microsoft.com/office/drawing/2014/main" id="{08234386-D8A2-0DDF-3E44-A6E51D75C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5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7816E-7 4.81481E-6 L 0.30831 0.12546 " pathEditMode="relative" rAng="0" ptsTypes="AA">
                                      <p:cBhvr>
                                        <p:cTn id="11" dur="1000" spd="-99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7816E-7 4.81481E-6 L 0.30831 0.12546 " pathEditMode="relative" rAng="0" ptsTypes="AA">
                                      <p:cBhvr>
                                        <p:cTn id="23" dur="1000" spd="-99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autoUpdateAnimBg="0"/>
      <p:bldP spid="7" grpId="0" autoUpdateAnimBg="0"/>
      <p:bldP spid="8" grpId="0" animBg="1"/>
      <p:bldP spid="1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">
            <a:extLst>
              <a:ext uri="{FF2B5EF4-FFF2-40B4-BE49-F238E27FC236}">
                <a16:creationId xmlns:a16="http://schemas.microsoft.com/office/drawing/2014/main" id="{95A12539-F784-4948-F9A7-7E0984477D08}"/>
              </a:ext>
            </a:extLst>
          </p:cNvPr>
          <p:cNvGrpSpPr/>
          <p:nvPr/>
        </p:nvGrpSpPr>
        <p:grpSpPr>
          <a:xfrm>
            <a:off x="2555776" y="339502"/>
            <a:ext cx="1774084" cy="661947"/>
            <a:chOff x="1187624" y="555526"/>
            <a:chExt cx="1774084" cy="661947"/>
          </a:xfrm>
          <a:solidFill>
            <a:srgbClr val="C00000"/>
          </a:solidFill>
        </p:grpSpPr>
        <p:sp>
          <p:nvSpPr>
            <p:cNvPr id="4" name="平行四边形 3">
              <a:extLst>
                <a:ext uri="{FF2B5EF4-FFF2-40B4-BE49-F238E27FC236}">
                  <a16:creationId xmlns:a16="http://schemas.microsoft.com/office/drawing/2014/main" id="{A845DFBE-81E7-6072-C950-B062EB79832D}"/>
                </a:ext>
              </a:extLst>
            </p:cNvPr>
            <p:cNvSpPr/>
            <p:nvPr/>
          </p:nvSpPr>
          <p:spPr>
            <a:xfrm>
              <a:off x="1233516" y="641409"/>
              <a:ext cx="1728192" cy="576064"/>
            </a:xfrm>
            <a:prstGeom prst="parallelogram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平行四边形 1">
              <a:extLst>
                <a:ext uri="{FF2B5EF4-FFF2-40B4-BE49-F238E27FC236}">
                  <a16:creationId xmlns:a16="http://schemas.microsoft.com/office/drawing/2014/main" id="{E4DEAFF3-3EEF-BED5-952F-CE96756D9D5B}"/>
                </a:ext>
              </a:extLst>
            </p:cNvPr>
            <p:cNvSpPr/>
            <p:nvPr/>
          </p:nvSpPr>
          <p:spPr>
            <a:xfrm>
              <a:off x="1187624" y="555526"/>
              <a:ext cx="1728192" cy="576064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25BE941D-C1EF-7E25-8234-54306D45158A}"/>
                </a:ext>
              </a:extLst>
            </p:cNvPr>
            <p:cNvSpPr txBox="1"/>
            <p:nvPr/>
          </p:nvSpPr>
          <p:spPr>
            <a:xfrm>
              <a:off x="1403648" y="662895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3.1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" name="TextBox 14">
            <a:extLst>
              <a:ext uri="{FF2B5EF4-FFF2-40B4-BE49-F238E27FC236}">
                <a16:creationId xmlns:a16="http://schemas.microsoft.com/office/drawing/2014/main" id="{5E12DB4E-E3BB-4576-87F3-06BA7BDD4407}"/>
              </a:ext>
            </a:extLst>
          </p:cNvPr>
          <p:cNvSpPr txBox="1"/>
          <p:nvPr/>
        </p:nvSpPr>
        <p:spPr>
          <a:xfrm>
            <a:off x="4486148" y="454428"/>
            <a:ext cx="3382127" cy="346212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r>
              <a:rPr lang="pt-BR" altLang="zh-CN" dirty="0" err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Desenergização</a:t>
            </a:r>
            <a:endParaRPr lang="zh-CN" altLang="en-US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圆角矩形 2">
            <a:extLst>
              <a:ext uri="{FF2B5EF4-FFF2-40B4-BE49-F238E27FC236}">
                <a16:creationId xmlns:a16="http://schemas.microsoft.com/office/drawing/2014/main" id="{331B72D6-D52D-0911-B77F-73AAF42A2620}"/>
              </a:ext>
            </a:extLst>
          </p:cNvPr>
          <p:cNvSpPr/>
          <p:nvPr/>
        </p:nvSpPr>
        <p:spPr bwMode="auto">
          <a:xfrm>
            <a:off x="-313783" y="2128504"/>
            <a:ext cx="2065737" cy="4852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68543" tIns="34272" rIns="68543" bIns="34272" anchor="ctr"/>
          <a:lstStyle/>
          <a:p>
            <a:pPr algn="ctr">
              <a:defRPr/>
            </a:pPr>
            <a:endParaRPr lang="zh-CN" altLang="en-US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圆角矩形 5">
            <a:extLst>
              <a:ext uri="{FF2B5EF4-FFF2-40B4-BE49-F238E27FC236}">
                <a16:creationId xmlns:a16="http://schemas.microsoft.com/office/drawing/2014/main" id="{E9B45F15-38D6-9084-4395-B5BF988C4F50}"/>
              </a:ext>
            </a:extLst>
          </p:cNvPr>
          <p:cNvSpPr/>
          <p:nvPr/>
        </p:nvSpPr>
        <p:spPr bwMode="auto">
          <a:xfrm>
            <a:off x="-279216" y="3158526"/>
            <a:ext cx="2065452" cy="4838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8575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68543" tIns="34272" rIns="68543" bIns="34272" anchor="ctr"/>
          <a:lstStyle/>
          <a:p>
            <a:pPr algn="ctr">
              <a:defRPr/>
            </a:pPr>
            <a:endParaRPr lang="zh-CN" altLang="en-US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DED17633-C3E6-9F79-B994-8E5091761F95}"/>
              </a:ext>
            </a:extLst>
          </p:cNvPr>
          <p:cNvSpPr txBox="1"/>
          <p:nvPr/>
        </p:nvSpPr>
        <p:spPr>
          <a:xfrm>
            <a:off x="2051720" y="1914195"/>
            <a:ext cx="6480720" cy="2241731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 </a:t>
            </a:r>
            <a:r>
              <a:rPr lang="pt-BR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desenergização</a:t>
            </a:r>
            <a:r>
              <a:rPr lang="pt-BR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é um procedimento que não consiste apenas em desligar a eletricidade de todas as instalações. </a:t>
            </a:r>
          </a:p>
          <a:p>
            <a:pPr>
              <a:lnSpc>
                <a:spcPct val="150000"/>
              </a:lnSpc>
            </a:pPr>
            <a:endParaRPr lang="pt-BR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pt-BR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Ela consiste em trabalhar com circuitos, com ausência de eletricidade, mediante a ausência de tensão elétrica. </a:t>
            </a:r>
          </a:p>
          <a:p>
            <a:pPr>
              <a:lnSpc>
                <a:spcPct val="150000"/>
              </a:lnSpc>
            </a:pPr>
            <a:endParaRPr lang="pt-BR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34">
            <a:extLst>
              <a:ext uri="{FF2B5EF4-FFF2-40B4-BE49-F238E27FC236}">
                <a16:creationId xmlns:a16="http://schemas.microsoft.com/office/drawing/2014/main" id="{B032C5CF-EFA4-4BBB-147F-04CE7BF7EA0A}"/>
              </a:ext>
            </a:extLst>
          </p:cNvPr>
          <p:cNvSpPr>
            <a:spLocks noEditPoints="1"/>
          </p:cNvSpPr>
          <p:nvPr/>
        </p:nvSpPr>
        <p:spPr bwMode="auto">
          <a:xfrm>
            <a:off x="719085" y="2227867"/>
            <a:ext cx="230362" cy="286512"/>
          </a:xfrm>
          <a:custGeom>
            <a:avLst/>
            <a:gdLst>
              <a:gd name="T0" fmla="*/ 128715 w 709"/>
              <a:gd name="T1" fmla="*/ 322149 h 965"/>
              <a:gd name="T2" fmla="*/ 196223 w 709"/>
              <a:gd name="T3" fmla="*/ 480524 h 965"/>
              <a:gd name="T4" fmla="*/ 251130 w 709"/>
              <a:gd name="T5" fmla="*/ 607403 h 965"/>
              <a:gd name="T6" fmla="*/ 374444 w 709"/>
              <a:gd name="T7" fmla="*/ 611003 h 965"/>
              <a:gd name="T8" fmla="*/ 401447 w 709"/>
              <a:gd name="T9" fmla="*/ 560611 h 965"/>
              <a:gd name="T10" fmla="*/ 469855 w 709"/>
              <a:gd name="T11" fmla="*/ 432831 h 965"/>
              <a:gd name="T12" fmla="*/ 319538 w 709"/>
              <a:gd name="T13" fmla="*/ 132279 h 965"/>
              <a:gd name="T14" fmla="*/ 264631 w 709"/>
              <a:gd name="T15" fmla="*/ 650597 h 965"/>
              <a:gd name="T16" fmla="*/ 201624 w 709"/>
              <a:gd name="T17" fmla="*/ 578608 h 965"/>
              <a:gd name="T18" fmla="*/ 135916 w 709"/>
              <a:gd name="T19" fmla="*/ 455328 h 965"/>
              <a:gd name="T20" fmla="*/ 319538 w 709"/>
              <a:gd name="T21" fmla="*/ 91785 h 965"/>
              <a:gd name="T22" fmla="*/ 503159 w 709"/>
              <a:gd name="T23" fmla="*/ 455328 h 965"/>
              <a:gd name="T24" fmla="*/ 436551 w 709"/>
              <a:gd name="T25" fmla="*/ 578608 h 965"/>
              <a:gd name="T26" fmla="*/ 374444 w 709"/>
              <a:gd name="T27" fmla="*/ 650597 h 965"/>
              <a:gd name="T28" fmla="*/ 228627 w 709"/>
              <a:gd name="T29" fmla="*/ 778376 h 965"/>
              <a:gd name="T30" fmla="*/ 383445 w 709"/>
              <a:gd name="T31" fmla="*/ 807172 h 965"/>
              <a:gd name="T32" fmla="*/ 383445 w 709"/>
              <a:gd name="T33" fmla="*/ 748681 h 965"/>
              <a:gd name="T34" fmla="*/ 246629 w 709"/>
              <a:gd name="T35" fmla="*/ 796373 h 965"/>
              <a:gd name="T36" fmla="*/ 395146 w 709"/>
              <a:gd name="T37" fmla="*/ 796373 h 965"/>
              <a:gd name="T38" fmla="*/ 413149 w 709"/>
              <a:gd name="T39" fmla="*/ 778376 h 965"/>
              <a:gd name="T40" fmla="*/ 228627 w 709"/>
              <a:gd name="T41" fmla="*/ 685691 h 965"/>
              <a:gd name="T42" fmla="*/ 413149 w 709"/>
              <a:gd name="T43" fmla="*/ 778376 h 965"/>
              <a:gd name="T44" fmla="*/ 411348 w 709"/>
              <a:gd name="T45" fmla="*/ 362642 h 965"/>
              <a:gd name="T46" fmla="*/ 349241 w 709"/>
              <a:gd name="T47" fmla="*/ 424733 h 965"/>
              <a:gd name="T48" fmla="*/ 288934 w 709"/>
              <a:gd name="T49" fmla="*/ 424733 h 965"/>
              <a:gd name="T50" fmla="*/ 226827 w 709"/>
              <a:gd name="T51" fmla="*/ 362642 h 965"/>
              <a:gd name="T52" fmla="*/ 226827 w 709"/>
              <a:gd name="T53" fmla="*/ 302352 h 965"/>
              <a:gd name="T54" fmla="*/ 288934 w 709"/>
              <a:gd name="T55" fmla="*/ 239362 h 965"/>
              <a:gd name="T56" fmla="*/ 349241 w 709"/>
              <a:gd name="T57" fmla="*/ 239362 h 965"/>
              <a:gd name="T58" fmla="*/ 411348 w 709"/>
              <a:gd name="T59" fmla="*/ 302352 h 965"/>
              <a:gd name="T60" fmla="*/ 612972 w 709"/>
              <a:gd name="T61" fmla="*/ 293353 h 965"/>
              <a:gd name="T62" fmla="*/ 580568 w 709"/>
              <a:gd name="T63" fmla="*/ 322149 h 965"/>
              <a:gd name="T64" fmla="*/ 612972 w 709"/>
              <a:gd name="T65" fmla="*/ 341046 h 965"/>
              <a:gd name="T66" fmla="*/ 612972 w 709"/>
              <a:gd name="T67" fmla="*/ 293353 h 965"/>
              <a:gd name="T68" fmla="*/ 542764 w 709"/>
              <a:gd name="T69" fmla="*/ 127780 h 965"/>
              <a:gd name="T70" fmla="*/ 509460 w 709"/>
              <a:gd name="T71" fmla="*/ 94485 h 965"/>
              <a:gd name="T72" fmla="*/ 518461 w 709"/>
              <a:gd name="T73" fmla="*/ 152976 h 965"/>
              <a:gd name="T74" fmla="*/ 342040 w 709"/>
              <a:gd name="T75" fmla="*/ 61190 h 965"/>
              <a:gd name="T76" fmla="*/ 318637 w 709"/>
              <a:gd name="T77" fmla="*/ 0 h 965"/>
              <a:gd name="T78" fmla="*/ 294335 w 709"/>
              <a:gd name="T79" fmla="*/ 61190 h 965"/>
              <a:gd name="T80" fmla="*/ 117014 w 709"/>
              <a:gd name="T81" fmla="*/ 155675 h 965"/>
              <a:gd name="T82" fmla="*/ 127815 w 709"/>
              <a:gd name="T83" fmla="*/ 98084 h 965"/>
              <a:gd name="T84" fmla="*/ 93611 w 709"/>
              <a:gd name="T85" fmla="*/ 132279 h 965"/>
              <a:gd name="T86" fmla="*/ 57607 w 709"/>
              <a:gd name="T87" fmla="*/ 322149 h 965"/>
              <a:gd name="T88" fmla="*/ 25203 w 709"/>
              <a:gd name="T89" fmla="*/ 293353 h 965"/>
              <a:gd name="T90" fmla="*/ 25203 w 709"/>
              <a:gd name="T91" fmla="*/ 341046 h 965"/>
              <a:gd name="T92" fmla="*/ 57607 w 709"/>
              <a:gd name="T93" fmla="*/ 322149 h 9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09" h="965">
                <a:moveTo>
                  <a:pt x="355" y="147"/>
                </a:moveTo>
                <a:cubicBezTo>
                  <a:pt x="238" y="147"/>
                  <a:pt x="143" y="241"/>
                  <a:pt x="143" y="358"/>
                </a:cubicBezTo>
                <a:cubicBezTo>
                  <a:pt x="143" y="414"/>
                  <a:pt x="187" y="481"/>
                  <a:pt x="188" y="481"/>
                </a:cubicBezTo>
                <a:cubicBezTo>
                  <a:pt x="197" y="496"/>
                  <a:pt x="210" y="519"/>
                  <a:pt x="218" y="534"/>
                </a:cubicBezTo>
                <a:lnTo>
                  <a:pt x="264" y="623"/>
                </a:lnTo>
                <a:cubicBezTo>
                  <a:pt x="272" y="639"/>
                  <a:pt x="279" y="662"/>
                  <a:pt x="279" y="675"/>
                </a:cubicBezTo>
                <a:cubicBezTo>
                  <a:pt x="279" y="675"/>
                  <a:pt x="284" y="679"/>
                  <a:pt x="294" y="679"/>
                </a:cubicBezTo>
                <a:lnTo>
                  <a:pt x="416" y="679"/>
                </a:lnTo>
                <a:cubicBezTo>
                  <a:pt x="425" y="679"/>
                  <a:pt x="430" y="675"/>
                  <a:pt x="431" y="674"/>
                </a:cubicBezTo>
                <a:cubicBezTo>
                  <a:pt x="430" y="662"/>
                  <a:pt x="437" y="639"/>
                  <a:pt x="446" y="623"/>
                </a:cubicBezTo>
                <a:lnTo>
                  <a:pt x="491" y="534"/>
                </a:lnTo>
                <a:cubicBezTo>
                  <a:pt x="499" y="519"/>
                  <a:pt x="513" y="495"/>
                  <a:pt x="522" y="481"/>
                </a:cubicBezTo>
                <a:cubicBezTo>
                  <a:pt x="537" y="458"/>
                  <a:pt x="566" y="402"/>
                  <a:pt x="566" y="358"/>
                </a:cubicBezTo>
                <a:cubicBezTo>
                  <a:pt x="566" y="241"/>
                  <a:pt x="471" y="147"/>
                  <a:pt x="355" y="147"/>
                </a:cubicBezTo>
                <a:close/>
                <a:moveTo>
                  <a:pt x="416" y="723"/>
                </a:moveTo>
                <a:lnTo>
                  <a:pt x="294" y="723"/>
                </a:lnTo>
                <a:cubicBezTo>
                  <a:pt x="261" y="723"/>
                  <a:pt x="235" y="702"/>
                  <a:pt x="235" y="675"/>
                </a:cubicBezTo>
                <a:cubicBezTo>
                  <a:pt x="235" y="671"/>
                  <a:pt x="231" y="656"/>
                  <a:pt x="224" y="643"/>
                </a:cubicBezTo>
                <a:lnTo>
                  <a:pt x="179" y="554"/>
                </a:lnTo>
                <a:cubicBezTo>
                  <a:pt x="172" y="540"/>
                  <a:pt x="159" y="519"/>
                  <a:pt x="151" y="506"/>
                </a:cubicBezTo>
                <a:cubicBezTo>
                  <a:pt x="145" y="498"/>
                  <a:pt x="99" y="425"/>
                  <a:pt x="99" y="358"/>
                </a:cubicBezTo>
                <a:cubicBezTo>
                  <a:pt x="99" y="217"/>
                  <a:pt x="214" y="102"/>
                  <a:pt x="355" y="102"/>
                </a:cubicBezTo>
                <a:cubicBezTo>
                  <a:pt x="495" y="102"/>
                  <a:pt x="610" y="217"/>
                  <a:pt x="610" y="358"/>
                </a:cubicBezTo>
                <a:cubicBezTo>
                  <a:pt x="610" y="425"/>
                  <a:pt x="564" y="498"/>
                  <a:pt x="559" y="506"/>
                </a:cubicBezTo>
                <a:cubicBezTo>
                  <a:pt x="550" y="518"/>
                  <a:pt x="537" y="541"/>
                  <a:pt x="530" y="554"/>
                </a:cubicBezTo>
                <a:lnTo>
                  <a:pt x="485" y="643"/>
                </a:lnTo>
                <a:cubicBezTo>
                  <a:pt x="478" y="656"/>
                  <a:pt x="475" y="671"/>
                  <a:pt x="475" y="675"/>
                </a:cubicBezTo>
                <a:cubicBezTo>
                  <a:pt x="475" y="702"/>
                  <a:pt x="449" y="723"/>
                  <a:pt x="416" y="723"/>
                </a:cubicBezTo>
                <a:close/>
                <a:moveTo>
                  <a:pt x="287" y="832"/>
                </a:moveTo>
                <a:cubicBezTo>
                  <a:pt x="269" y="832"/>
                  <a:pt x="254" y="846"/>
                  <a:pt x="254" y="865"/>
                </a:cubicBezTo>
                <a:cubicBezTo>
                  <a:pt x="254" y="883"/>
                  <a:pt x="269" y="897"/>
                  <a:pt x="287" y="897"/>
                </a:cubicBezTo>
                <a:lnTo>
                  <a:pt x="426" y="897"/>
                </a:lnTo>
                <a:cubicBezTo>
                  <a:pt x="444" y="897"/>
                  <a:pt x="459" y="883"/>
                  <a:pt x="459" y="865"/>
                </a:cubicBezTo>
                <a:cubicBezTo>
                  <a:pt x="459" y="846"/>
                  <a:pt x="444" y="832"/>
                  <a:pt x="426" y="832"/>
                </a:cubicBezTo>
                <a:lnTo>
                  <a:pt x="287" y="832"/>
                </a:lnTo>
                <a:close/>
                <a:moveTo>
                  <a:pt x="274" y="885"/>
                </a:moveTo>
                <a:cubicBezTo>
                  <a:pt x="276" y="929"/>
                  <a:pt x="312" y="965"/>
                  <a:pt x="356" y="965"/>
                </a:cubicBezTo>
                <a:cubicBezTo>
                  <a:pt x="401" y="965"/>
                  <a:pt x="437" y="929"/>
                  <a:pt x="439" y="885"/>
                </a:cubicBezTo>
                <a:lnTo>
                  <a:pt x="274" y="885"/>
                </a:lnTo>
                <a:close/>
                <a:moveTo>
                  <a:pt x="459" y="865"/>
                </a:moveTo>
                <a:lnTo>
                  <a:pt x="254" y="865"/>
                </a:lnTo>
                <a:lnTo>
                  <a:pt x="254" y="762"/>
                </a:lnTo>
                <a:lnTo>
                  <a:pt x="459" y="762"/>
                </a:lnTo>
                <a:lnTo>
                  <a:pt x="459" y="865"/>
                </a:lnTo>
                <a:close/>
                <a:moveTo>
                  <a:pt x="491" y="369"/>
                </a:moveTo>
                <a:cubicBezTo>
                  <a:pt x="491" y="388"/>
                  <a:pt x="476" y="403"/>
                  <a:pt x="457" y="403"/>
                </a:cubicBezTo>
                <a:lnTo>
                  <a:pt x="388" y="403"/>
                </a:lnTo>
                <a:lnTo>
                  <a:pt x="388" y="472"/>
                </a:lnTo>
                <a:cubicBezTo>
                  <a:pt x="388" y="491"/>
                  <a:pt x="373" y="506"/>
                  <a:pt x="355" y="506"/>
                </a:cubicBezTo>
                <a:cubicBezTo>
                  <a:pt x="336" y="506"/>
                  <a:pt x="321" y="491"/>
                  <a:pt x="321" y="472"/>
                </a:cubicBezTo>
                <a:lnTo>
                  <a:pt x="321" y="403"/>
                </a:lnTo>
                <a:lnTo>
                  <a:pt x="252" y="403"/>
                </a:lnTo>
                <a:cubicBezTo>
                  <a:pt x="233" y="403"/>
                  <a:pt x="218" y="388"/>
                  <a:pt x="218" y="369"/>
                </a:cubicBezTo>
                <a:cubicBezTo>
                  <a:pt x="218" y="351"/>
                  <a:pt x="233" y="336"/>
                  <a:pt x="252" y="336"/>
                </a:cubicBezTo>
                <a:lnTo>
                  <a:pt x="321" y="336"/>
                </a:lnTo>
                <a:lnTo>
                  <a:pt x="321" y="266"/>
                </a:lnTo>
                <a:cubicBezTo>
                  <a:pt x="321" y="248"/>
                  <a:pt x="336" y="233"/>
                  <a:pt x="355" y="233"/>
                </a:cubicBezTo>
                <a:cubicBezTo>
                  <a:pt x="373" y="233"/>
                  <a:pt x="388" y="248"/>
                  <a:pt x="388" y="266"/>
                </a:cubicBezTo>
                <a:lnTo>
                  <a:pt x="388" y="336"/>
                </a:lnTo>
                <a:lnTo>
                  <a:pt x="457" y="336"/>
                </a:lnTo>
                <a:cubicBezTo>
                  <a:pt x="476" y="336"/>
                  <a:pt x="491" y="351"/>
                  <a:pt x="491" y="369"/>
                </a:cubicBezTo>
                <a:close/>
                <a:moveTo>
                  <a:pt x="681" y="326"/>
                </a:moveTo>
                <a:lnTo>
                  <a:pt x="643" y="326"/>
                </a:lnTo>
                <a:cubicBezTo>
                  <a:pt x="644" y="336"/>
                  <a:pt x="645" y="347"/>
                  <a:pt x="645" y="358"/>
                </a:cubicBezTo>
                <a:cubicBezTo>
                  <a:pt x="645" y="365"/>
                  <a:pt x="644" y="372"/>
                  <a:pt x="643" y="379"/>
                </a:cubicBezTo>
                <a:lnTo>
                  <a:pt x="681" y="379"/>
                </a:lnTo>
                <a:cubicBezTo>
                  <a:pt x="696" y="379"/>
                  <a:pt x="709" y="367"/>
                  <a:pt x="709" y="352"/>
                </a:cubicBezTo>
                <a:cubicBezTo>
                  <a:pt x="709" y="338"/>
                  <a:pt x="696" y="326"/>
                  <a:pt x="681" y="326"/>
                </a:cubicBezTo>
                <a:close/>
                <a:moveTo>
                  <a:pt x="576" y="170"/>
                </a:moveTo>
                <a:lnTo>
                  <a:pt x="603" y="142"/>
                </a:lnTo>
                <a:cubicBezTo>
                  <a:pt x="614" y="131"/>
                  <a:pt x="614" y="114"/>
                  <a:pt x="604" y="104"/>
                </a:cubicBezTo>
                <a:cubicBezTo>
                  <a:pt x="594" y="94"/>
                  <a:pt x="577" y="94"/>
                  <a:pt x="566" y="105"/>
                </a:cubicBezTo>
                <a:lnTo>
                  <a:pt x="538" y="132"/>
                </a:lnTo>
                <a:cubicBezTo>
                  <a:pt x="552" y="144"/>
                  <a:pt x="564" y="156"/>
                  <a:pt x="576" y="170"/>
                </a:cubicBezTo>
                <a:close/>
                <a:moveTo>
                  <a:pt x="354" y="67"/>
                </a:moveTo>
                <a:cubicBezTo>
                  <a:pt x="363" y="67"/>
                  <a:pt x="372" y="68"/>
                  <a:pt x="380" y="68"/>
                </a:cubicBezTo>
                <a:lnTo>
                  <a:pt x="380" y="27"/>
                </a:lnTo>
                <a:cubicBezTo>
                  <a:pt x="380" y="12"/>
                  <a:pt x="368" y="0"/>
                  <a:pt x="354" y="0"/>
                </a:cubicBezTo>
                <a:cubicBezTo>
                  <a:pt x="339" y="0"/>
                  <a:pt x="327" y="12"/>
                  <a:pt x="327" y="27"/>
                </a:cubicBezTo>
                <a:lnTo>
                  <a:pt x="327" y="68"/>
                </a:lnTo>
                <a:cubicBezTo>
                  <a:pt x="336" y="68"/>
                  <a:pt x="345" y="67"/>
                  <a:pt x="354" y="67"/>
                </a:cubicBezTo>
                <a:close/>
                <a:moveTo>
                  <a:pt x="130" y="173"/>
                </a:moveTo>
                <a:cubicBezTo>
                  <a:pt x="142" y="159"/>
                  <a:pt x="154" y="147"/>
                  <a:pt x="168" y="135"/>
                </a:cubicBezTo>
                <a:lnTo>
                  <a:pt x="142" y="109"/>
                </a:lnTo>
                <a:cubicBezTo>
                  <a:pt x="131" y="99"/>
                  <a:pt x="114" y="98"/>
                  <a:pt x="104" y="109"/>
                </a:cubicBezTo>
                <a:cubicBezTo>
                  <a:pt x="93" y="119"/>
                  <a:pt x="94" y="136"/>
                  <a:pt x="104" y="147"/>
                </a:cubicBezTo>
                <a:lnTo>
                  <a:pt x="130" y="173"/>
                </a:lnTo>
                <a:close/>
                <a:moveTo>
                  <a:pt x="64" y="358"/>
                </a:moveTo>
                <a:cubicBezTo>
                  <a:pt x="64" y="347"/>
                  <a:pt x="64" y="336"/>
                  <a:pt x="66" y="326"/>
                </a:cubicBezTo>
                <a:lnTo>
                  <a:pt x="28" y="326"/>
                </a:lnTo>
                <a:cubicBezTo>
                  <a:pt x="13" y="326"/>
                  <a:pt x="0" y="338"/>
                  <a:pt x="0" y="352"/>
                </a:cubicBezTo>
                <a:cubicBezTo>
                  <a:pt x="0" y="367"/>
                  <a:pt x="13" y="379"/>
                  <a:pt x="28" y="379"/>
                </a:cubicBezTo>
                <a:lnTo>
                  <a:pt x="65" y="379"/>
                </a:lnTo>
                <a:cubicBezTo>
                  <a:pt x="64" y="372"/>
                  <a:pt x="64" y="365"/>
                  <a:pt x="64" y="3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6" name="Gráfico 15" descr="Alta tensão com preenchimento sólido">
            <a:extLst>
              <a:ext uri="{FF2B5EF4-FFF2-40B4-BE49-F238E27FC236}">
                <a16:creationId xmlns:a16="http://schemas.microsoft.com/office/drawing/2014/main" id="{A1BD0D4F-5C0B-9BA2-AD42-280B85F2EB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085" y="3285276"/>
            <a:ext cx="230362" cy="230360"/>
          </a:xfrm>
          <a:prstGeom prst="rect">
            <a:avLst/>
          </a:prstGeom>
        </p:spPr>
      </p:pic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D48A0AF0-7EE4-3D1A-3481-02947BABA5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8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 que é e para que serve a NR-10? – Abracopel">
            <a:extLst>
              <a:ext uri="{FF2B5EF4-FFF2-40B4-BE49-F238E27FC236}">
                <a16:creationId xmlns:a16="http://schemas.microsoft.com/office/drawing/2014/main" id="{A9B2D9A3-4EFD-D288-2436-11ACE4FAB8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0"/>
          <a:stretch/>
        </p:blipFill>
        <p:spPr bwMode="auto">
          <a:xfrm>
            <a:off x="-34280" y="0"/>
            <a:ext cx="270859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圆角矩形 7">
            <a:extLst>
              <a:ext uri="{FF2B5EF4-FFF2-40B4-BE49-F238E27FC236}">
                <a16:creationId xmlns:a16="http://schemas.microsoft.com/office/drawing/2014/main" id="{E0BC006D-E63D-A900-FC53-B50AF156D00C}"/>
              </a:ext>
            </a:extLst>
          </p:cNvPr>
          <p:cNvSpPr/>
          <p:nvPr/>
        </p:nvSpPr>
        <p:spPr bwMode="auto">
          <a:xfrm>
            <a:off x="2422289" y="2329988"/>
            <a:ext cx="504056" cy="48352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8575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68543" tIns="34272" rIns="68543" bIns="34272" anchor="ctr"/>
          <a:lstStyle/>
          <a:p>
            <a:pPr algn="ctr">
              <a:defRPr/>
            </a:pPr>
            <a:endParaRPr lang="zh-CN" altLang="en-US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DED17633-C3E6-9F79-B994-8E5091761F95}"/>
              </a:ext>
            </a:extLst>
          </p:cNvPr>
          <p:cNvSpPr txBox="1"/>
          <p:nvPr/>
        </p:nvSpPr>
        <p:spPr>
          <a:xfrm>
            <a:off x="3131839" y="699542"/>
            <a:ext cx="5731803" cy="1133736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O limite para uma instalação ser considerada energizada é de cinquenta volts (50 v) em corrente contínua, ou cento e vinte volts (120 v) em corrente alternada.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" name="Gráfico 16" descr="Aviso com preenchimento sólido">
            <a:extLst>
              <a:ext uri="{FF2B5EF4-FFF2-40B4-BE49-F238E27FC236}">
                <a16:creationId xmlns:a16="http://schemas.microsoft.com/office/drawing/2014/main" id="{F046DF62-CB6C-131C-86CA-48E8EBD69B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59136" y="2456569"/>
            <a:ext cx="230362" cy="230362"/>
          </a:xfrm>
          <a:prstGeom prst="rect">
            <a:avLst/>
          </a:prstGeom>
        </p:spPr>
      </p:pic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3719F66B-C248-96FD-1ACF-CF8BB957AA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7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0871F5CE-4F27-2726-CBF6-63DE2A7457F7}"/>
              </a:ext>
            </a:extLst>
          </p:cNvPr>
          <p:cNvSpPr/>
          <p:nvPr/>
        </p:nvSpPr>
        <p:spPr>
          <a:xfrm>
            <a:off x="0" y="0"/>
            <a:ext cx="9144000" cy="545317"/>
          </a:xfrm>
          <a:prstGeom prst="rect">
            <a:avLst/>
          </a:prstGeom>
          <a:solidFill>
            <a:schemeClr val="accent3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3D391417-E30F-7627-6A30-51863B300C0A}"/>
              </a:ext>
            </a:extLst>
          </p:cNvPr>
          <p:cNvGrpSpPr/>
          <p:nvPr/>
        </p:nvGrpSpPr>
        <p:grpSpPr bwMode="auto">
          <a:xfrm>
            <a:off x="442407" y="1724258"/>
            <a:ext cx="4426768" cy="2714288"/>
            <a:chOff x="2072242" y="1513229"/>
            <a:chExt cx="3094324" cy="1896449"/>
          </a:xfrm>
        </p:grpSpPr>
        <p:sp>
          <p:nvSpPr>
            <p:cNvPr id="4" name="椭圆 4">
              <a:extLst>
                <a:ext uri="{FF2B5EF4-FFF2-40B4-BE49-F238E27FC236}">
                  <a16:creationId xmlns:a16="http://schemas.microsoft.com/office/drawing/2014/main" id="{74F177DA-57C3-16CF-0D26-0098323C91F5}"/>
                </a:ext>
              </a:extLst>
            </p:cNvPr>
            <p:cNvSpPr/>
            <p:nvPr/>
          </p:nvSpPr>
          <p:spPr bwMode="auto">
            <a:xfrm rot="1748642">
              <a:off x="2072242" y="1513229"/>
              <a:ext cx="1573837" cy="746788"/>
            </a:xfrm>
            <a:custGeom>
              <a:avLst/>
              <a:gdLst>
                <a:gd name="T0" fmla="*/ 0 w 2134918"/>
                <a:gd name="T1" fmla="*/ 1012045 h 1012045"/>
                <a:gd name="T2" fmla="*/ 1067459 w 2134918"/>
                <a:gd name="T3" fmla="*/ 0 h 1012045"/>
                <a:gd name="T4" fmla="*/ 2134918 w 2134918"/>
                <a:gd name="T5" fmla="*/ 1012045 h 101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4918" h="1012045">
                  <a:moveTo>
                    <a:pt x="0" y="1012045"/>
                  </a:moveTo>
                  <a:cubicBezTo>
                    <a:pt x="28964" y="447977"/>
                    <a:pt x="495896" y="0"/>
                    <a:pt x="1067459" y="0"/>
                  </a:cubicBezTo>
                  <a:cubicBezTo>
                    <a:pt x="1639022" y="0"/>
                    <a:pt x="2105955" y="447977"/>
                    <a:pt x="2134918" y="1012045"/>
                  </a:cubicBezTo>
                </a:path>
              </a:pathLst>
            </a:custGeom>
            <a:noFill/>
            <a:ln w="25400" cap="flat" cmpd="sng">
              <a:solidFill>
                <a:srgbClr val="FFC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0" rIns="68580" bIns="34290" anchor="ctr"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B7B5373B-2F9F-1662-F837-62F567A50F2E}"/>
                </a:ext>
              </a:extLst>
            </p:cNvPr>
            <p:cNvSpPr/>
            <p:nvPr/>
          </p:nvSpPr>
          <p:spPr bwMode="auto">
            <a:xfrm rot="1748643" flipV="1">
              <a:off x="3158906" y="2877661"/>
              <a:ext cx="1121762" cy="532017"/>
            </a:xfrm>
            <a:custGeom>
              <a:avLst/>
              <a:gdLst>
                <a:gd name="T0" fmla="*/ 0 w 2134918"/>
                <a:gd name="T1" fmla="*/ 1012045 h 1012045"/>
                <a:gd name="T2" fmla="*/ 1067459 w 2134918"/>
                <a:gd name="T3" fmla="*/ 0 h 1012045"/>
                <a:gd name="T4" fmla="*/ 2134918 w 2134918"/>
                <a:gd name="T5" fmla="*/ 1012045 h 101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4918" h="1012045">
                  <a:moveTo>
                    <a:pt x="0" y="1012045"/>
                  </a:moveTo>
                  <a:cubicBezTo>
                    <a:pt x="28964" y="447977"/>
                    <a:pt x="495896" y="0"/>
                    <a:pt x="1067459" y="0"/>
                  </a:cubicBezTo>
                  <a:cubicBezTo>
                    <a:pt x="1639022" y="0"/>
                    <a:pt x="2105955" y="447977"/>
                    <a:pt x="2134918" y="1012045"/>
                  </a:cubicBezTo>
                </a:path>
              </a:pathLst>
            </a:custGeom>
            <a:noFill/>
            <a:ln w="25400" cap="flat" cmpd="sng">
              <a:solidFill>
                <a:srgbClr val="FFC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0" rIns="68580" bIns="34290" anchor="ctr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椭圆 4">
              <a:extLst>
                <a:ext uri="{FF2B5EF4-FFF2-40B4-BE49-F238E27FC236}">
                  <a16:creationId xmlns:a16="http://schemas.microsoft.com/office/drawing/2014/main" id="{77750838-03AC-EF32-E2F4-0EAB46CDE7F1}"/>
                </a:ext>
              </a:extLst>
            </p:cNvPr>
            <p:cNvSpPr/>
            <p:nvPr/>
          </p:nvSpPr>
          <p:spPr bwMode="auto">
            <a:xfrm rot="1748642">
              <a:off x="4392985" y="3020842"/>
              <a:ext cx="773581" cy="366376"/>
            </a:xfrm>
            <a:custGeom>
              <a:avLst/>
              <a:gdLst>
                <a:gd name="T0" fmla="*/ 0 w 2134918"/>
                <a:gd name="T1" fmla="*/ 1012045 h 1012045"/>
                <a:gd name="T2" fmla="*/ 1067459 w 2134918"/>
                <a:gd name="T3" fmla="*/ 0 h 1012045"/>
                <a:gd name="T4" fmla="*/ 2134918 w 2134918"/>
                <a:gd name="T5" fmla="*/ 1012045 h 101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4918" h="1012045">
                  <a:moveTo>
                    <a:pt x="0" y="1012045"/>
                  </a:moveTo>
                  <a:cubicBezTo>
                    <a:pt x="28964" y="447977"/>
                    <a:pt x="495896" y="0"/>
                    <a:pt x="1067459" y="0"/>
                  </a:cubicBezTo>
                  <a:cubicBezTo>
                    <a:pt x="1639022" y="0"/>
                    <a:pt x="2105955" y="447977"/>
                    <a:pt x="2134918" y="1012045"/>
                  </a:cubicBezTo>
                </a:path>
              </a:pathLst>
            </a:custGeom>
            <a:noFill/>
            <a:ln w="25400" cap="flat" cmpd="sng">
              <a:solidFill>
                <a:srgbClr val="FFC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0" rIns="68580" bIns="34290" anchor="ctr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KSO_GN3">
            <a:extLst>
              <a:ext uri="{FF2B5EF4-FFF2-40B4-BE49-F238E27FC236}">
                <a16:creationId xmlns:a16="http://schemas.microsoft.com/office/drawing/2014/main" id="{0FCCFF4F-589D-010E-EEBC-8058BA8D2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85" y="1751478"/>
            <a:ext cx="1988430" cy="1989004"/>
          </a:xfrm>
          <a:prstGeom prst="ellipse">
            <a:avLst/>
          </a:prstGeom>
          <a:gradFill>
            <a:gsLst>
              <a:gs pos="0">
                <a:srgbClr val="FFC000"/>
              </a:gs>
              <a:gs pos="28000">
                <a:schemeClr val="bg2">
                  <a:lumMod val="60000"/>
                  <a:lumOff val="40000"/>
                </a:schemeClr>
              </a:gs>
              <a:gs pos="67000">
                <a:srgbClr val="FFFF00"/>
              </a:gs>
              <a:gs pos="84000">
                <a:srgbClr val="EBD689"/>
              </a:gs>
              <a:gs pos="12684">
                <a:srgbClr val="F6BF0E"/>
              </a:gs>
              <a:gs pos="47188">
                <a:srgbClr val="F6E635"/>
              </a:gs>
              <a:gs pos="97000">
                <a:schemeClr val="accent6">
                  <a:lumMod val="90000"/>
                </a:schemeClr>
              </a:gs>
            </a:gsLst>
            <a:lin ang="5400000" scaled="1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0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9" name="KSO_GN2">
            <a:extLst>
              <a:ext uri="{FF2B5EF4-FFF2-40B4-BE49-F238E27FC236}">
                <a16:creationId xmlns:a16="http://schemas.microsoft.com/office/drawing/2014/main" id="{D00EA54D-100E-B90C-6DD5-723D8C71599A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64755" y="3020402"/>
            <a:ext cx="1418012" cy="1418420"/>
          </a:xfrm>
          <a:prstGeom prst="ellipse">
            <a:avLst/>
          </a:prstGeom>
          <a:gradFill>
            <a:gsLst>
              <a:gs pos="0">
                <a:srgbClr val="FFC000"/>
              </a:gs>
              <a:gs pos="28000">
                <a:schemeClr val="bg2">
                  <a:lumMod val="60000"/>
                  <a:lumOff val="40000"/>
                </a:schemeClr>
              </a:gs>
              <a:gs pos="67000">
                <a:srgbClr val="FFFF00"/>
              </a:gs>
              <a:gs pos="84000">
                <a:srgbClr val="EBD689"/>
              </a:gs>
              <a:gs pos="12684">
                <a:srgbClr val="F6BF0E"/>
              </a:gs>
              <a:gs pos="47188">
                <a:srgbClr val="F6E635"/>
              </a:gs>
              <a:gs pos="97000">
                <a:schemeClr val="accent6">
                  <a:lumMod val="90000"/>
                </a:schemeClr>
              </a:gs>
            </a:gsLst>
            <a:lin ang="5400000" scaled="1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70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anose="020B0806030902050204" pitchFamily="34" charset="0"/>
              </a:rPr>
              <a:t>02</a:t>
            </a:r>
            <a:endParaRPr lang="en-US" altLang="zh-CN" sz="150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" name="KSO_GN1">
            <a:extLst>
              <a:ext uri="{FF2B5EF4-FFF2-40B4-BE49-F238E27FC236}">
                <a16:creationId xmlns:a16="http://schemas.microsoft.com/office/drawing/2014/main" id="{D29B0306-CF46-A905-65C4-C8E73607B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2767" y="3899339"/>
            <a:ext cx="978146" cy="978430"/>
          </a:xfrm>
          <a:prstGeom prst="ellipse">
            <a:avLst/>
          </a:prstGeom>
          <a:gradFill>
            <a:gsLst>
              <a:gs pos="0">
                <a:srgbClr val="FFC000"/>
              </a:gs>
              <a:gs pos="28000">
                <a:schemeClr val="bg2">
                  <a:lumMod val="60000"/>
                  <a:lumOff val="40000"/>
                </a:schemeClr>
              </a:gs>
              <a:gs pos="67000">
                <a:srgbClr val="FFFF00"/>
              </a:gs>
              <a:gs pos="84000">
                <a:srgbClr val="EBD689"/>
              </a:gs>
              <a:gs pos="12684">
                <a:srgbClr val="F6BF0E"/>
              </a:gs>
              <a:gs pos="47188">
                <a:srgbClr val="F6E635"/>
              </a:gs>
              <a:gs pos="97000">
                <a:schemeClr val="accent6">
                  <a:lumMod val="90000"/>
                </a:schemeClr>
              </a:gs>
            </a:gsLst>
            <a:lin ang="5400000" scaled="1"/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7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11" name="文本占位符 3">
            <a:extLst>
              <a:ext uri="{FF2B5EF4-FFF2-40B4-BE49-F238E27FC236}">
                <a16:creationId xmlns:a16="http://schemas.microsoft.com/office/drawing/2014/main" id="{09CE3D11-8DC4-2552-7543-01AFD1B8E517}"/>
              </a:ext>
            </a:extLst>
          </p:cNvPr>
          <p:cNvSpPr txBox="1"/>
          <p:nvPr/>
        </p:nvSpPr>
        <p:spPr>
          <a:xfrm>
            <a:off x="4917056" y="3835825"/>
            <a:ext cx="3759400" cy="1041944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zh-CN" sz="2400" dirty="0">
                <a:solidFill>
                  <a:schemeClr val="accent1"/>
                </a:solidFill>
                <a:ea typeface="微软雅黑" panose="020B0503020204020204" charset="-122"/>
              </a:rPr>
              <a:t>Por que são necessárias medidas de controle do risco elétrico?</a:t>
            </a:r>
            <a:endParaRPr lang="zh-CN" altLang="en-US" sz="2400"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sp>
        <p:nvSpPr>
          <p:cNvPr id="12" name="文本占位符 3">
            <a:extLst>
              <a:ext uri="{FF2B5EF4-FFF2-40B4-BE49-F238E27FC236}">
                <a16:creationId xmlns:a16="http://schemas.microsoft.com/office/drawing/2014/main" id="{9A941E09-44CE-8D93-FEB6-ED21D0297B9F}"/>
              </a:ext>
            </a:extLst>
          </p:cNvPr>
          <p:cNvSpPr txBox="1"/>
          <p:nvPr/>
        </p:nvSpPr>
        <p:spPr>
          <a:xfrm>
            <a:off x="3592132" y="2354413"/>
            <a:ext cx="4058407" cy="1041944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zh-CN" sz="2400" dirty="0">
                <a:solidFill>
                  <a:schemeClr val="accent1"/>
                </a:solidFill>
                <a:ea typeface="微软雅黑" panose="020B0503020204020204" charset="-122"/>
              </a:rPr>
              <a:t>Esquema unifilar e prontuário de instalações elétricas</a:t>
            </a:r>
          </a:p>
        </p:txBody>
      </p:sp>
      <p:sp>
        <p:nvSpPr>
          <p:cNvPr id="13" name="文本占位符 3">
            <a:extLst>
              <a:ext uri="{FF2B5EF4-FFF2-40B4-BE49-F238E27FC236}">
                <a16:creationId xmlns:a16="http://schemas.microsoft.com/office/drawing/2014/main" id="{4056F435-3F37-AF95-85C2-CBB28D24A0E9}"/>
              </a:ext>
            </a:extLst>
          </p:cNvPr>
          <p:cNvSpPr txBox="1"/>
          <p:nvPr/>
        </p:nvSpPr>
        <p:spPr>
          <a:xfrm>
            <a:off x="2264754" y="1155678"/>
            <a:ext cx="3395351" cy="1041944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zh-CN" sz="2400" dirty="0">
                <a:solidFill>
                  <a:schemeClr val="accent1"/>
                </a:solidFill>
                <a:ea typeface="微软雅黑" panose="020B0503020204020204" charset="-122"/>
              </a:rPr>
              <a:t>Quais são as medidas de controle do risco elétrico?</a:t>
            </a:r>
          </a:p>
        </p:txBody>
      </p:sp>
      <p:sp>
        <p:nvSpPr>
          <p:cNvPr id="14" name="文本占位符 3">
            <a:extLst>
              <a:ext uri="{FF2B5EF4-FFF2-40B4-BE49-F238E27FC236}">
                <a16:creationId xmlns:a16="http://schemas.microsoft.com/office/drawing/2014/main" id="{D00FF1F9-66B9-05A5-4A45-B16F0BCD7199}"/>
              </a:ext>
            </a:extLst>
          </p:cNvPr>
          <p:cNvSpPr txBox="1"/>
          <p:nvPr/>
        </p:nvSpPr>
        <p:spPr>
          <a:xfrm>
            <a:off x="3851920" y="-236562"/>
            <a:ext cx="1608763" cy="1041944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rPr>
              <a:t>Conteúdo</a:t>
            </a:r>
          </a:p>
        </p:txBody>
      </p: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386F0BE0-C66B-467B-1656-739945576B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1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nimBg="1" autoUpdateAnimBg="0"/>
      <p:bldP spid="10" grpId="0" animBg="1" autoUpdateAnimBg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one de tráfego PNG transparente - StickPNG">
            <a:extLst>
              <a:ext uri="{FF2B5EF4-FFF2-40B4-BE49-F238E27FC236}">
                <a16:creationId xmlns:a16="http://schemas.microsoft.com/office/drawing/2014/main" id="{51316A37-ED5E-7318-69AA-EED56645A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20" y="3308975"/>
            <a:ext cx="1436630" cy="143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圆角矩形 2">
            <a:extLst>
              <a:ext uri="{FF2B5EF4-FFF2-40B4-BE49-F238E27FC236}">
                <a16:creationId xmlns:a16="http://schemas.microsoft.com/office/drawing/2014/main" id="{992D0E74-8534-93F4-6C08-08A5700FE818}"/>
              </a:ext>
            </a:extLst>
          </p:cNvPr>
          <p:cNvSpPr/>
          <p:nvPr/>
        </p:nvSpPr>
        <p:spPr>
          <a:xfrm>
            <a:off x="628568" y="1255360"/>
            <a:ext cx="2448272" cy="3168061"/>
          </a:xfrm>
          <a:prstGeom prst="round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3">
            <a:extLst>
              <a:ext uri="{FF2B5EF4-FFF2-40B4-BE49-F238E27FC236}">
                <a16:creationId xmlns:a16="http://schemas.microsoft.com/office/drawing/2014/main" id="{D48DCE76-4402-460F-1516-8A21C218562C}"/>
              </a:ext>
            </a:extLst>
          </p:cNvPr>
          <p:cNvGrpSpPr/>
          <p:nvPr/>
        </p:nvGrpSpPr>
        <p:grpSpPr>
          <a:xfrm>
            <a:off x="1278057" y="555749"/>
            <a:ext cx="1107996" cy="1107996"/>
            <a:chOff x="304800" y="673100"/>
            <a:chExt cx="4000500" cy="4000500"/>
          </a:xfrm>
          <a:solidFill>
            <a:schemeClr val="accent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" name="同心圆 4">
              <a:extLst>
                <a:ext uri="{FF2B5EF4-FFF2-40B4-BE49-F238E27FC236}">
                  <a16:creationId xmlns:a16="http://schemas.microsoft.com/office/drawing/2014/main" id="{F3CDAF89-0EF0-1A84-B085-F627D9F3AB22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椭圆 5">
              <a:extLst>
                <a:ext uri="{FF2B5EF4-FFF2-40B4-BE49-F238E27FC236}">
                  <a16:creationId xmlns:a16="http://schemas.microsoft.com/office/drawing/2014/main" id="{CFCA717E-6D33-9954-B330-02D5305B2E66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" name="椭圆 6">
            <a:extLst>
              <a:ext uri="{FF2B5EF4-FFF2-40B4-BE49-F238E27FC236}">
                <a16:creationId xmlns:a16="http://schemas.microsoft.com/office/drawing/2014/main" id="{02539F30-E4E3-9BE0-94F0-6D9D8D8ED838}"/>
              </a:ext>
            </a:extLst>
          </p:cNvPr>
          <p:cNvSpPr/>
          <p:nvPr/>
        </p:nvSpPr>
        <p:spPr>
          <a:xfrm>
            <a:off x="2118718" y="1068705"/>
            <a:ext cx="373310" cy="37331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圆角矩形 8">
            <a:extLst>
              <a:ext uri="{FF2B5EF4-FFF2-40B4-BE49-F238E27FC236}">
                <a16:creationId xmlns:a16="http://schemas.microsoft.com/office/drawing/2014/main" id="{968D5397-26B1-7F8A-35D6-92BA40391760}"/>
              </a:ext>
            </a:extLst>
          </p:cNvPr>
          <p:cNvSpPr/>
          <p:nvPr/>
        </p:nvSpPr>
        <p:spPr>
          <a:xfrm>
            <a:off x="3563888" y="1255359"/>
            <a:ext cx="2448272" cy="3168061"/>
          </a:xfrm>
          <a:prstGeom prst="round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组合 10">
            <a:extLst>
              <a:ext uri="{FF2B5EF4-FFF2-40B4-BE49-F238E27FC236}">
                <a16:creationId xmlns:a16="http://schemas.microsoft.com/office/drawing/2014/main" id="{9FCEFF8F-3958-5D02-A122-4FD153DC8B5D}"/>
              </a:ext>
            </a:extLst>
          </p:cNvPr>
          <p:cNvGrpSpPr/>
          <p:nvPr/>
        </p:nvGrpSpPr>
        <p:grpSpPr>
          <a:xfrm>
            <a:off x="4234026" y="599658"/>
            <a:ext cx="1107996" cy="1107996"/>
            <a:chOff x="304800" y="673100"/>
            <a:chExt cx="4000500" cy="4000500"/>
          </a:xfrm>
          <a:solidFill>
            <a:schemeClr val="accent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11">
              <a:extLst>
                <a:ext uri="{FF2B5EF4-FFF2-40B4-BE49-F238E27FC236}">
                  <a16:creationId xmlns:a16="http://schemas.microsoft.com/office/drawing/2014/main" id="{4F3E35F4-60FD-66D4-7375-6EB9827B6A8E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椭圆 12">
              <a:extLst>
                <a:ext uri="{FF2B5EF4-FFF2-40B4-BE49-F238E27FC236}">
                  <a16:creationId xmlns:a16="http://schemas.microsoft.com/office/drawing/2014/main" id="{7D54571F-A564-1EE8-505A-C5D301C3D1B8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2" name="椭圆 16">
            <a:extLst>
              <a:ext uri="{FF2B5EF4-FFF2-40B4-BE49-F238E27FC236}">
                <a16:creationId xmlns:a16="http://schemas.microsoft.com/office/drawing/2014/main" id="{AEC5C744-A241-0353-C547-BCA4C0BE8286}"/>
              </a:ext>
            </a:extLst>
          </p:cNvPr>
          <p:cNvSpPr/>
          <p:nvPr/>
        </p:nvSpPr>
        <p:spPr>
          <a:xfrm>
            <a:off x="5076056" y="1068705"/>
            <a:ext cx="373310" cy="37331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DCCA188C-4E8F-C250-62F0-E94DAB54EB89}"/>
              </a:ext>
            </a:extLst>
          </p:cNvPr>
          <p:cNvSpPr txBox="1"/>
          <p:nvPr/>
        </p:nvSpPr>
        <p:spPr>
          <a:xfrm>
            <a:off x="803701" y="2006680"/>
            <a:ext cx="2184123" cy="19332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t-BR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Além de interromper a energização, a </a:t>
            </a:r>
            <a:r>
              <a:rPr lang="pt-BR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desenergização</a:t>
            </a:r>
            <a:r>
              <a:rPr lang="pt-BR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impede que isso ocorra por outros fatores. Isso inclui fatores acidentais como a incidência de um raio.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3229532F-5DEB-07EE-2197-E8CA050F4999}"/>
              </a:ext>
            </a:extLst>
          </p:cNvPr>
          <p:cNvSpPr txBox="1"/>
          <p:nvPr/>
        </p:nvSpPr>
        <p:spPr>
          <a:xfrm>
            <a:off x="3709380" y="1942628"/>
            <a:ext cx="2125712" cy="22132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t-BR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 </a:t>
            </a:r>
            <a:r>
              <a:rPr lang="pt-BR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desenergização</a:t>
            </a:r>
            <a:r>
              <a:rPr lang="pt-BR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começa pelo isolamento da área de serviço. Isso é feito com cones, fitas ou outros objetos que inibem o acesso de pessoas estranhas ao serviço.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6" name="Picture 2" descr="Cone de tráfego PNG transparente - StickPNG">
            <a:extLst>
              <a:ext uri="{FF2B5EF4-FFF2-40B4-BE49-F238E27FC236}">
                <a16:creationId xmlns:a16="http://schemas.microsoft.com/office/drawing/2014/main" id="{824CE7B9-CFB7-A022-C54F-CDB8096D9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08975"/>
            <a:ext cx="1851670" cy="185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one de tráfego PNG transparente - StickPNG">
            <a:extLst>
              <a:ext uri="{FF2B5EF4-FFF2-40B4-BE49-F238E27FC236}">
                <a16:creationId xmlns:a16="http://schemas.microsoft.com/office/drawing/2014/main" id="{8217EEFE-CC29-03B1-C00D-44E205B6B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814" y="3067940"/>
            <a:ext cx="2092705" cy="209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Texto&#10;&#10;Descrição gerada automaticamente com confiança baixa">
            <a:extLst>
              <a:ext uri="{FF2B5EF4-FFF2-40B4-BE49-F238E27FC236}">
                <a16:creationId xmlns:a16="http://schemas.microsoft.com/office/drawing/2014/main" id="{375E81EA-552E-9690-7F68-4AD7D237B1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7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7" dur="8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1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0" dur="8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3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44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45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46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47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 animBg="1"/>
          <p:bldP spid="8" grpId="0" animBg="1"/>
          <p:bldP spid="12" grpId="0" animBg="1"/>
          <p:bldP spid="14" grpId="0"/>
          <p:bldP spid="14" grpId="1"/>
          <p:bldP spid="15" grpId="0"/>
          <p:bldP spid="15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7" dur="8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1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0" dur="8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3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44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45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46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47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 animBg="1"/>
          <p:bldP spid="8" grpId="0" animBg="1"/>
          <p:bldP spid="12" grpId="0" animBg="1"/>
          <p:bldP spid="14" grpId="0"/>
          <p:bldP spid="14" grpId="1"/>
          <p:bldP spid="15" grpId="0"/>
          <p:bldP spid="15" grpId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EF3B2496-8CAF-9F73-7D31-3D7F97875F0B}"/>
              </a:ext>
            </a:extLst>
          </p:cNvPr>
          <p:cNvSpPr/>
          <p:nvPr/>
        </p:nvSpPr>
        <p:spPr bwMode="auto">
          <a:xfrm>
            <a:off x="20789" y="3025759"/>
            <a:ext cx="4145758" cy="2592288"/>
          </a:xfrm>
          <a:custGeom>
            <a:avLst/>
            <a:gdLst>
              <a:gd name="T0" fmla="*/ 637 w 1862"/>
              <a:gd name="T1" fmla="*/ 318 h 1164"/>
              <a:gd name="T2" fmla="*/ 635 w 1862"/>
              <a:gd name="T3" fmla="*/ 326 h 1164"/>
              <a:gd name="T4" fmla="*/ 630 w 1862"/>
              <a:gd name="T5" fmla="*/ 335 h 1164"/>
              <a:gd name="T6" fmla="*/ 622 w 1862"/>
              <a:gd name="T7" fmla="*/ 342 h 1164"/>
              <a:gd name="T8" fmla="*/ 612 w 1862"/>
              <a:gd name="T9" fmla="*/ 349 h 1164"/>
              <a:gd name="T10" fmla="*/ 582 w 1862"/>
              <a:gd name="T11" fmla="*/ 363 h 1164"/>
              <a:gd name="T12" fmla="*/ 543 w 1862"/>
              <a:gd name="T13" fmla="*/ 374 h 1164"/>
              <a:gd name="T14" fmla="*/ 497 w 1862"/>
              <a:gd name="T15" fmla="*/ 385 h 1164"/>
              <a:gd name="T16" fmla="*/ 443 w 1862"/>
              <a:gd name="T17" fmla="*/ 391 h 1164"/>
              <a:gd name="T18" fmla="*/ 382 w 1862"/>
              <a:gd name="T19" fmla="*/ 396 h 1164"/>
              <a:gd name="T20" fmla="*/ 318 w 1862"/>
              <a:gd name="T21" fmla="*/ 398 h 1164"/>
              <a:gd name="T22" fmla="*/ 286 w 1862"/>
              <a:gd name="T23" fmla="*/ 398 h 1164"/>
              <a:gd name="T24" fmla="*/ 223 w 1862"/>
              <a:gd name="T25" fmla="*/ 394 h 1164"/>
              <a:gd name="T26" fmla="*/ 167 w 1862"/>
              <a:gd name="T27" fmla="*/ 388 h 1164"/>
              <a:gd name="T28" fmla="*/ 116 w 1862"/>
              <a:gd name="T29" fmla="*/ 380 h 1164"/>
              <a:gd name="T30" fmla="*/ 73 w 1862"/>
              <a:gd name="T31" fmla="*/ 369 h 1164"/>
              <a:gd name="T32" fmla="*/ 39 w 1862"/>
              <a:gd name="T33" fmla="*/ 357 h 1164"/>
              <a:gd name="T34" fmla="*/ 19 w 1862"/>
              <a:gd name="T35" fmla="*/ 346 h 1164"/>
              <a:gd name="T36" fmla="*/ 11 w 1862"/>
              <a:gd name="T37" fmla="*/ 338 h 1164"/>
              <a:gd name="T38" fmla="*/ 4 w 1862"/>
              <a:gd name="T39" fmla="*/ 331 h 1164"/>
              <a:gd name="T40" fmla="*/ 1 w 1862"/>
              <a:gd name="T41" fmla="*/ 322 h 1164"/>
              <a:gd name="T42" fmla="*/ 0 w 1862"/>
              <a:gd name="T43" fmla="*/ 318 h 1164"/>
              <a:gd name="T44" fmla="*/ 1 w 1862"/>
              <a:gd name="T45" fmla="*/ 286 h 1164"/>
              <a:gd name="T46" fmla="*/ 6 w 1862"/>
              <a:gd name="T47" fmla="*/ 254 h 1164"/>
              <a:gd name="T48" fmla="*/ 15 w 1862"/>
              <a:gd name="T49" fmla="*/ 224 h 1164"/>
              <a:gd name="T50" fmla="*/ 25 w 1862"/>
              <a:gd name="T51" fmla="*/ 194 h 1164"/>
              <a:gd name="T52" fmla="*/ 39 w 1862"/>
              <a:gd name="T53" fmla="*/ 166 h 1164"/>
              <a:gd name="T54" fmla="*/ 54 w 1862"/>
              <a:gd name="T55" fmla="*/ 140 h 1164"/>
              <a:gd name="T56" fmla="*/ 73 w 1862"/>
              <a:gd name="T57" fmla="*/ 116 h 1164"/>
              <a:gd name="T58" fmla="*/ 93 w 1862"/>
              <a:gd name="T59" fmla="*/ 93 h 1164"/>
              <a:gd name="T60" fmla="*/ 116 w 1862"/>
              <a:gd name="T61" fmla="*/ 73 h 1164"/>
              <a:gd name="T62" fmla="*/ 140 w 1862"/>
              <a:gd name="T63" fmla="*/ 54 h 1164"/>
              <a:gd name="T64" fmla="*/ 167 w 1862"/>
              <a:gd name="T65" fmla="*/ 39 h 1164"/>
              <a:gd name="T66" fmla="*/ 194 w 1862"/>
              <a:gd name="T67" fmla="*/ 25 h 1164"/>
              <a:gd name="T68" fmla="*/ 223 w 1862"/>
              <a:gd name="T69" fmla="*/ 15 h 1164"/>
              <a:gd name="T70" fmla="*/ 254 w 1862"/>
              <a:gd name="T71" fmla="*/ 6 h 1164"/>
              <a:gd name="T72" fmla="*/ 286 w 1862"/>
              <a:gd name="T73" fmla="*/ 1 h 1164"/>
              <a:gd name="T74" fmla="*/ 318 w 1862"/>
              <a:gd name="T75" fmla="*/ 0 h 1164"/>
              <a:gd name="T76" fmla="*/ 335 w 1862"/>
              <a:gd name="T77" fmla="*/ 0 h 1164"/>
              <a:gd name="T78" fmla="*/ 367 w 1862"/>
              <a:gd name="T79" fmla="*/ 4 h 1164"/>
              <a:gd name="T80" fmla="*/ 398 w 1862"/>
              <a:gd name="T81" fmla="*/ 9 h 1164"/>
              <a:gd name="T82" fmla="*/ 428 w 1862"/>
              <a:gd name="T83" fmla="*/ 19 h 1164"/>
              <a:gd name="T84" fmla="*/ 456 w 1862"/>
              <a:gd name="T85" fmla="*/ 32 h 1164"/>
              <a:gd name="T86" fmla="*/ 484 w 1862"/>
              <a:gd name="T87" fmla="*/ 46 h 1164"/>
              <a:gd name="T88" fmla="*/ 509 w 1862"/>
              <a:gd name="T89" fmla="*/ 63 h 1164"/>
              <a:gd name="T90" fmla="*/ 532 w 1862"/>
              <a:gd name="T91" fmla="*/ 83 h 1164"/>
              <a:gd name="T92" fmla="*/ 554 w 1862"/>
              <a:gd name="T93" fmla="*/ 104 h 1164"/>
              <a:gd name="T94" fmla="*/ 573 w 1862"/>
              <a:gd name="T95" fmla="*/ 128 h 1164"/>
              <a:gd name="T96" fmla="*/ 590 w 1862"/>
              <a:gd name="T97" fmla="*/ 153 h 1164"/>
              <a:gd name="T98" fmla="*/ 605 w 1862"/>
              <a:gd name="T99" fmla="*/ 180 h 1164"/>
              <a:gd name="T100" fmla="*/ 618 w 1862"/>
              <a:gd name="T101" fmla="*/ 209 h 1164"/>
              <a:gd name="T102" fmla="*/ 626 w 1862"/>
              <a:gd name="T103" fmla="*/ 239 h 1164"/>
              <a:gd name="T104" fmla="*/ 633 w 1862"/>
              <a:gd name="T105" fmla="*/ 270 h 1164"/>
              <a:gd name="T106" fmla="*/ 636 w 1862"/>
              <a:gd name="T107" fmla="*/ 302 h 1164"/>
              <a:gd name="T108" fmla="*/ 637 w 1862"/>
              <a:gd name="T109" fmla="*/ 318 h 116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62"/>
              <a:gd name="T166" fmla="*/ 0 h 1164"/>
              <a:gd name="T167" fmla="*/ 1862 w 1862"/>
              <a:gd name="T168" fmla="*/ 1164 h 116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62" h="1164">
                <a:moveTo>
                  <a:pt x="1862" y="930"/>
                </a:moveTo>
                <a:lnTo>
                  <a:pt x="1862" y="930"/>
                </a:lnTo>
                <a:lnTo>
                  <a:pt x="1860" y="942"/>
                </a:lnTo>
                <a:lnTo>
                  <a:pt x="1856" y="954"/>
                </a:lnTo>
                <a:lnTo>
                  <a:pt x="1850" y="966"/>
                </a:lnTo>
                <a:lnTo>
                  <a:pt x="1842" y="978"/>
                </a:lnTo>
                <a:lnTo>
                  <a:pt x="1832" y="988"/>
                </a:lnTo>
                <a:lnTo>
                  <a:pt x="1820" y="1000"/>
                </a:lnTo>
                <a:lnTo>
                  <a:pt x="1806" y="1010"/>
                </a:lnTo>
                <a:lnTo>
                  <a:pt x="1788" y="1020"/>
                </a:lnTo>
                <a:lnTo>
                  <a:pt x="1750" y="1042"/>
                </a:lnTo>
                <a:lnTo>
                  <a:pt x="1702" y="1060"/>
                </a:lnTo>
                <a:lnTo>
                  <a:pt x="1650" y="1078"/>
                </a:lnTo>
                <a:lnTo>
                  <a:pt x="1588" y="1094"/>
                </a:lnTo>
                <a:lnTo>
                  <a:pt x="1522" y="1110"/>
                </a:lnTo>
                <a:lnTo>
                  <a:pt x="1452" y="1124"/>
                </a:lnTo>
                <a:lnTo>
                  <a:pt x="1374" y="1134"/>
                </a:lnTo>
                <a:lnTo>
                  <a:pt x="1294" y="1144"/>
                </a:lnTo>
                <a:lnTo>
                  <a:pt x="1208" y="1152"/>
                </a:lnTo>
                <a:lnTo>
                  <a:pt x="1118" y="1158"/>
                </a:lnTo>
                <a:lnTo>
                  <a:pt x="1026" y="1162"/>
                </a:lnTo>
                <a:lnTo>
                  <a:pt x="930" y="1164"/>
                </a:lnTo>
                <a:lnTo>
                  <a:pt x="836" y="1162"/>
                </a:lnTo>
                <a:lnTo>
                  <a:pt x="744" y="1158"/>
                </a:lnTo>
                <a:lnTo>
                  <a:pt x="654" y="1152"/>
                </a:lnTo>
                <a:lnTo>
                  <a:pt x="568" y="1144"/>
                </a:lnTo>
                <a:lnTo>
                  <a:pt x="488" y="1134"/>
                </a:lnTo>
                <a:lnTo>
                  <a:pt x="410" y="1124"/>
                </a:lnTo>
                <a:lnTo>
                  <a:pt x="338" y="1110"/>
                </a:lnTo>
                <a:lnTo>
                  <a:pt x="272" y="1094"/>
                </a:lnTo>
                <a:lnTo>
                  <a:pt x="212" y="1078"/>
                </a:lnTo>
                <a:lnTo>
                  <a:pt x="158" y="1060"/>
                </a:lnTo>
                <a:lnTo>
                  <a:pt x="112" y="1042"/>
                </a:lnTo>
                <a:lnTo>
                  <a:pt x="74" y="1020"/>
                </a:lnTo>
                <a:lnTo>
                  <a:pt x="56" y="1010"/>
                </a:lnTo>
                <a:lnTo>
                  <a:pt x="42" y="1000"/>
                </a:lnTo>
                <a:lnTo>
                  <a:pt x="30" y="988"/>
                </a:lnTo>
                <a:lnTo>
                  <a:pt x="18" y="978"/>
                </a:lnTo>
                <a:lnTo>
                  <a:pt x="10" y="966"/>
                </a:lnTo>
                <a:lnTo>
                  <a:pt x="4" y="954"/>
                </a:lnTo>
                <a:lnTo>
                  <a:pt x="2" y="942"/>
                </a:lnTo>
                <a:lnTo>
                  <a:pt x="0" y="930"/>
                </a:lnTo>
                <a:lnTo>
                  <a:pt x="2" y="882"/>
                </a:lnTo>
                <a:lnTo>
                  <a:pt x="4" y="836"/>
                </a:lnTo>
                <a:lnTo>
                  <a:pt x="10" y="788"/>
                </a:lnTo>
                <a:lnTo>
                  <a:pt x="18" y="742"/>
                </a:lnTo>
                <a:lnTo>
                  <a:pt x="30" y="698"/>
                </a:lnTo>
                <a:lnTo>
                  <a:pt x="42" y="654"/>
                </a:lnTo>
                <a:lnTo>
                  <a:pt x="56" y="610"/>
                </a:lnTo>
                <a:lnTo>
                  <a:pt x="74" y="568"/>
                </a:lnTo>
                <a:lnTo>
                  <a:pt x="92" y="526"/>
                </a:lnTo>
                <a:lnTo>
                  <a:pt x="112" y="486"/>
                </a:lnTo>
                <a:lnTo>
                  <a:pt x="134" y="448"/>
                </a:lnTo>
                <a:lnTo>
                  <a:pt x="158" y="410"/>
                </a:lnTo>
                <a:lnTo>
                  <a:pt x="184" y="374"/>
                </a:lnTo>
                <a:lnTo>
                  <a:pt x="212" y="338"/>
                </a:lnTo>
                <a:lnTo>
                  <a:pt x="242" y="304"/>
                </a:lnTo>
                <a:lnTo>
                  <a:pt x="272" y="272"/>
                </a:lnTo>
                <a:lnTo>
                  <a:pt x="304" y="242"/>
                </a:lnTo>
                <a:lnTo>
                  <a:pt x="338" y="212"/>
                </a:lnTo>
                <a:lnTo>
                  <a:pt x="374" y="184"/>
                </a:lnTo>
                <a:lnTo>
                  <a:pt x="410" y="158"/>
                </a:lnTo>
                <a:lnTo>
                  <a:pt x="448" y="134"/>
                </a:lnTo>
                <a:lnTo>
                  <a:pt x="488" y="112"/>
                </a:lnTo>
                <a:lnTo>
                  <a:pt x="528" y="92"/>
                </a:lnTo>
                <a:lnTo>
                  <a:pt x="568" y="72"/>
                </a:lnTo>
                <a:lnTo>
                  <a:pt x="610" y="56"/>
                </a:lnTo>
                <a:lnTo>
                  <a:pt x="654" y="42"/>
                </a:lnTo>
                <a:lnTo>
                  <a:pt x="698" y="28"/>
                </a:lnTo>
                <a:lnTo>
                  <a:pt x="744" y="18"/>
                </a:lnTo>
                <a:lnTo>
                  <a:pt x="790" y="10"/>
                </a:lnTo>
                <a:lnTo>
                  <a:pt x="836" y="4"/>
                </a:lnTo>
                <a:lnTo>
                  <a:pt x="882" y="0"/>
                </a:lnTo>
                <a:lnTo>
                  <a:pt x="930" y="0"/>
                </a:lnTo>
                <a:lnTo>
                  <a:pt x="978" y="0"/>
                </a:lnTo>
                <a:lnTo>
                  <a:pt x="1026" y="4"/>
                </a:lnTo>
                <a:lnTo>
                  <a:pt x="1072" y="10"/>
                </a:lnTo>
                <a:lnTo>
                  <a:pt x="1118" y="18"/>
                </a:lnTo>
                <a:lnTo>
                  <a:pt x="1164" y="28"/>
                </a:lnTo>
                <a:lnTo>
                  <a:pt x="1208" y="42"/>
                </a:lnTo>
                <a:lnTo>
                  <a:pt x="1250" y="56"/>
                </a:lnTo>
                <a:lnTo>
                  <a:pt x="1294" y="72"/>
                </a:lnTo>
                <a:lnTo>
                  <a:pt x="1334" y="92"/>
                </a:lnTo>
                <a:lnTo>
                  <a:pt x="1374" y="112"/>
                </a:lnTo>
                <a:lnTo>
                  <a:pt x="1414" y="134"/>
                </a:lnTo>
                <a:lnTo>
                  <a:pt x="1452" y="158"/>
                </a:lnTo>
                <a:lnTo>
                  <a:pt x="1488" y="184"/>
                </a:lnTo>
                <a:lnTo>
                  <a:pt x="1522" y="212"/>
                </a:lnTo>
                <a:lnTo>
                  <a:pt x="1556" y="242"/>
                </a:lnTo>
                <a:lnTo>
                  <a:pt x="1588" y="272"/>
                </a:lnTo>
                <a:lnTo>
                  <a:pt x="1620" y="304"/>
                </a:lnTo>
                <a:lnTo>
                  <a:pt x="1650" y="338"/>
                </a:lnTo>
                <a:lnTo>
                  <a:pt x="1676" y="374"/>
                </a:lnTo>
                <a:lnTo>
                  <a:pt x="1702" y="410"/>
                </a:lnTo>
                <a:lnTo>
                  <a:pt x="1726" y="448"/>
                </a:lnTo>
                <a:lnTo>
                  <a:pt x="1750" y="486"/>
                </a:lnTo>
                <a:lnTo>
                  <a:pt x="1770" y="526"/>
                </a:lnTo>
                <a:lnTo>
                  <a:pt x="1788" y="568"/>
                </a:lnTo>
                <a:lnTo>
                  <a:pt x="1806" y="610"/>
                </a:lnTo>
                <a:lnTo>
                  <a:pt x="1820" y="654"/>
                </a:lnTo>
                <a:lnTo>
                  <a:pt x="1832" y="698"/>
                </a:lnTo>
                <a:lnTo>
                  <a:pt x="1842" y="742"/>
                </a:lnTo>
                <a:lnTo>
                  <a:pt x="1850" y="788"/>
                </a:lnTo>
                <a:lnTo>
                  <a:pt x="1856" y="836"/>
                </a:lnTo>
                <a:lnTo>
                  <a:pt x="1860" y="882"/>
                </a:lnTo>
                <a:lnTo>
                  <a:pt x="1862" y="9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AutoShape 15">
            <a:extLst>
              <a:ext uri="{FF2B5EF4-FFF2-40B4-BE49-F238E27FC236}">
                <a16:creationId xmlns:a16="http://schemas.microsoft.com/office/drawing/2014/main" id="{3F05920E-2E35-F79E-9C11-3005DFA0F70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234766" y="831238"/>
            <a:ext cx="718842" cy="592950"/>
          </a:xfrm>
          <a:prstGeom prst="upArrow">
            <a:avLst>
              <a:gd name="adj1" fmla="val 52833"/>
              <a:gd name="adj2" fmla="val 45940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34DE9CA4-2462-C27D-4B14-8DC82BEC43CC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04248" y="632637"/>
            <a:ext cx="1573992" cy="1529640"/>
          </a:xfrm>
          <a:prstGeom prst="ellipse">
            <a:avLst/>
          </a:prstGeom>
          <a:solidFill>
            <a:srgbClr val="FFC000"/>
          </a:solidFill>
          <a:ln w="9525" cap="rnd">
            <a:noFill/>
            <a:prstDash val="solid"/>
            <a:rou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1600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B8E68FA2-0268-8B42-CA46-BC7CD0EDBF53}"/>
              </a:ext>
            </a:extLst>
          </p:cNvPr>
          <p:cNvSpPr txBox="1"/>
          <p:nvPr/>
        </p:nvSpPr>
        <p:spPr>
          <a:xfrm>
            <a:off x="6967288" y="1198108"/>
            <a:ext cx="1261692" cy="39869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none" anchor="ctr"/>
          <a:lstStyle>
            <a:defPPr>
              <a:defRPr lang="zh-CN"/>
            </a:defPPr>
            <a:lvl1pPr>
              <a:defRPr kern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algn="ctr">
              <a:lnSpc>
                <a:spcPct val="120000"/>
              </a:lnSpc>
              <a:defRPr/>
            </a:pPr>
            <a:r>
              <a:rPr lang="pt-BR" altLang="zh-CN" sz="1600" dirty="0">
                <a:solidFill>
                  <a:schemeClr val="bg1"/>
                </a:solidFill>
              </a:rPr>
              <a:t>Disjuntor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AutoShape 15">
            <a:extLst>
              <a:ext uri="{FF2B5EF4-FFF2-40B4-BE49-F238E27FC236}">
                <a16:creationId xmlns:a16="http://schemas.microsoft.com/office/drawing/2014/main" id="{E9DE7795-EBAA-DD2B-FDE0-AE15F305152D}"/>
              </a:ext>
            </a:extLst>
          </p:cNvPr>
          <p:cNvSpPr>
            <a:spLocks noChangeArrowheads="1"/>
          </p:cNvSpPr>
          <p:nvPr/>
        </p:nvSpPr>
        <p:spPr bwMode="auto">
          <a:xfrm rot="3600000">
            <a:off x="4095055" y="1422586"/>
            <a:ext cx="718842" cy="592950"/>
          </a:xfrm>
          <a:prstGeom prst="upArrow">
            <a:avLst>
              <a:gd name="adj1" fmla="val 52833"/>
              <a:gd name="adj2" fmla="val 45940"/>
            </a:avLst>
          </a:prstGeom>
          <a:solidFill>
            <a:schemeClr val="accent1"/>
          </a:solidFill>
          <a:ln w="3175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 b="1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17EA1FBC-A70D-EC63-BC82-CE211F04E9EC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72700" y="1845129"/>
            <a:ext cx="1573992" cy="1529640"/>
          </a:xfrm>
          <a:prstGeom prst="ellipse">
            <a:avLst/>
          </a:prstGeom>
          <a:solidFill>
            <a:schemeClr val="accent1"/>
          </a:solidFill>
          <a:ln w="9525" cap="rnd">
            <a:noFill/>
            <a:prstDash val="solid"/>
            <a:rou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1600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22FCA269-F218-71C2-B8C4-F501910B5C10}"/>
              </a:ext>
            </a:extLst>
          </p:cNvPr>
          <p:cNvSpPr txBox="1"/>
          <p:nvPr/>
        </p:nvSpPr>
        <p:spPr>
          <a:xfrm>
            <a:off x="5635740" y="2353984"/>
            <a:ext cx="1261692" cy="51192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none" anchor="ctr"/>
          <a:lstStyle>
            <a:defPPr>
              <a:defRPr lang="zh-CN"/>
            </a:defPPr>
            <a:lvl1pPr>
              <a:defRPr kern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algn="ctr">
              <a:lnSpc>
                <a:spcPct val="120000"/>
              </a:lnSpc>
              <a:defRPr/>
            </a:pPr>
            <a:r>
              <a:rPr lang="pt-BR" altLang="zh-CN" sz="1600" dirty="0">
                <a:solidFill>
                  <a:schemeClr val="bg1"/>
                </a:solidFill>
              </a:rPr>
              <a:t>Interruptor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7FF78209-B782-AEC9-0F1C-F6A685EEE045}"/>
              </a:ext>
            </a:extLst>
          </p:cNvPr>
          <p:cNvSpPr>
            <a:spLocks noChangeArrowheads="1"/>
          </p:cNvSpPr>
          <p:nvPr/>
        </p:nvSpPr>
        <p:spPr bwMode="auto">
          <a:xfrm rot="1800000">
            <a:off x="3100287" y="2448683"/>
            <a:ext cx="719030" cy="592792"/>
          </a:xfrm>
          <a:prstGeom prst="upArrow">
            <a:avLst>
              <a:gd name="adj1" fmla="val 52833"/>
              <a:gd name="adj2" fmla="val 45940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 b="1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Oval 7">
            <a:extLst>
              <a:ext uri="{FF2B5EF4-FFF2-40B4-BE49-F238E27FC236}">
                <a16:creationId xmlns:a16="http://schemas.microsoft.com/office/drawing/2014/main" id="{7E711CAD-2ADA-08E4-471E-84BBCA01326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60417" y="3181523"/>
            <a:ext cx="1573992" cy="1529640"/>
          </a:xfrm>
          <a:prstGeom prst="ellipse">
            <a:avLst/>
          </a:prstGeom>
          <a:solidFill>
            <a:srgbClr val="FFC000"/>
          </a:solidFill>
          <a:ln w="9525" cap="rnd">
            <a:noFill/>
            <a:prstDash val="solid"/>
            <a:rou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1600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TextBox 26">
            <a:extLst>
              <a:ext uri="{FF2B5EF4-FFF2-40B4-BE49-F238E27FC236}">
                <a16:creationId xmlns:a16="http://schemas.microsoft.com/office/drawing/2014/main" id="{53D99CE0-AF39-9AD5-ECE5-8D6E36734816}"/>
              </a:ext>
            </a:extLst>
          </p:cNvPr>
          <p:cNvSpPr txBox="1"/>
          <p:nvPr/>
        </p:nvSpPr>
        <p:spPr>
          <a:xfrm>
            <a:off x="4758399" y="3579437"/>
            <a:ext cx="1010776" cy="76645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none" anchor="ctr"/>
          <a:lstStyle>
            <a:defPPr>
              <a:defRPr lang="zh-CN"/>
            </a:defPPr>
            <a:lvl1pPr>
              <a:defRPr kern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algn="ctr">
              <a:lnSpc>
                <a:spcPct val="120000"/>
              </a:lnSpc>
              <a:defRPr/>
            </a:pPr>
            <a:r>
              <a:rPr lang="pt-BR" altLang="zh-CN" sz="1600" dirty="0">
                <a:solidFill>
                  <a:schemeClr val="bg1"/>
                </a:solidFill>
              </a:rPr>
              <a:t>Chave 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pt-BR" altLang="zh-CN" sz="1600" dirty="0">
                <a:solidFill>
                  <a:schemeClr val="bg1"/>
                </a:solidFill>
              </a:rPr>
              <a:t>seccionadora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ED614425-5712-3478-32D5-92BF30197F60}"/>
              </a:ext>
            </a:extLst>
          </p:cNvPr>
          <p:cNvSpPr txBox="1"/>
          <p:nvPr/>
        </p:nvSpPr>
        <p:spPr>
          <a:xfrm>
            <a:off x="827584" y="3853289"/>
            <a:ext cx="2819765" cy="1092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t-BR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 seguir, vem o seccionamento, que é fazer a descontinuidade elétrica total. Isso é feito por alguns dispositivos, como:</a:t>
            </a: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3ED3BE4E-C1FB-8D3B-537E-522D2BEA94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1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9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 animBg="1"/>
      <p:bldP spid="12" grpId="0" animBg="1"/>
      <p:bldP spid="13" grpId="0"/>
      <p:bldP spid="15" grpId="0" animBg="1"/>
      <p:bldP spid="17" grpId="0" animBg="1"/>
      <p:bldP spid="18" grpId="0"/>
      <p:bldP spid="19" grpId="0"/>
      <p:bldP spid="1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1">
            <a:extLst>
              <a:ext uri="{FF2B5EF4-FFF2-40B4-BE49-F238E27FC236}">
                <a16:creationId xmlns:a16="http://schemas.microsoft.com/office/drawing/2014/main" id="{F223A058-0C15-0AC4-4141-1161FFE1D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2183" y="1024533"/>
            <a:ext cx="587863" cy="5880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43" tIns="34272" rIns="68543" bIns="34272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" name="Group 36">
            <a:extLst>
              <a:ext uri="{FF2B5EF4-FFF2-40B4-BE49-F238E27FC236}">
                <a16:creationId xmlns:a16="http://schemas.microsoft.com/office/drawing/2014/main" id="{29866E27-C62C-69B1-BFBA-9BDA7675974F}"/>
              </a:ext>
            </a:extLst>
          </p:cNvPr>
          <p:cNvGrpSpPr/>
          <p:nvPr/>
        </p:nvGrpSpPr>
        <p:grpSpPr bwMode="auto">
          <a:xfrm>
            <a:off x="1594754" y="1187610"/>
            <a:ext cx="357002" cy="333298"/>
            <a:chOff x="0" y="0"/>
            <a:chExt cx="739775" cy="690562"/>
          </a:xfrm>
        </p:grpSpPr>
        <p:sp>
          <p:nvSpPr>
            <p:cNvPr id="4" name="Freeform 876">
              <a:extLst>
                <a:ext uri="{FF2B5EF4-FFF2-40B4-BE49-F238E27FC236}">
                  <a16:creationId xmlns:a16="http://schemas.microsoft.com/office/drawing/2014/main" id="{E98736A1-2B9F-4A81-0EA7-DE0C01B5D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13" y="71437"/>
              <a:ext cx="115888" cy="101600"/>
            </a:xfrm>
            <a:custGeom>
              <a:avLst/>
              <a:gdLst>
                <a:gd name="T0" fmla="*/ 2 w 31"/>
                <a:gd name="T1" fmla="*/ 25 h 27"/>
                <a:gd name="T2" fmla="*/ 2 w 31"/>
                <a:gd name="T3" fmla="*/ 27 h 27"/>
                <a:gd name="T4" fmla="*/ 4 w 31"/>
                <a:gd name="T5" fmla="*/ 27 h 27"/>
                <a:gd name="T6" fmla="*/ 28 w 31"/>
                <a:gd name="T7" fmla="*/ 9 h 27"/>
                <a:gd name="T8" fmla="*/ 30 w 31"/>
                <a:gd name="T9" fmla="*/ 6 h 27"/>
                <a:gd name="T10" fmla="*/ 30 w 31"/>
                <a:gd name="T11" fmla="*/ 3 h 27"/>
                <a:gd name="T12" fmla="*/ 23 w 31"/>
                <a:gd name="T13" fmla="*/ 1 h 27"/>
                <a:gd name="T14" fmla="*/ 0 w 31"/>
                <a:gd name="T15" fmla="*/ 18 h 27"/>
                <a:gd name="T16" fmla="*/ 1 w 31"/>
                <a:gd name="T17" fmla="*/ 20 h 27"/>
                <a:gd name="T18" fmla="*/ 2 w 31"/>
                <a:gd name="T19" fmla="*/ 25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27"/>
                <a:gd name="T32" fmla="*/ 31 w 3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27">
                  <a:moveTo>
                    <a:pt x="2" y="25"/>
                  </a:moveTo>
                  <a:cubicBezTo>
                    <a:pt x="2" y="26"/>
                    <a:pt x="2" y="26"/>
                    <a:pt x="2" y="27"/>
                  </a:cubicBezTo>
                  <a:cubicBezTo>
                    <a:pt x="3" y="27"/>
                    <a:pt x="3" y="27"/>
                    <a:pt x="4" y="27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9"/>
                    <a:pt x="30" y="7"/>
                    <a:pt x="30" y="6"/>
                  </a:cubicBezTo>
                  <a:cubicBezTo>
                    <a:pt x="31" y="5"/>
                    <a:pt x="30" y="4"/>
                    <a:pt x="30" y="3"/>
                  </a:cubicBezTo>
                  <a:cubicBezTo>
                    <a:pt x="28" y="0"/>
                    <a:pt x="25" y="0"/>
                    <a:pt x="23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20"/>
                  </a:cubicBezTo>
                  <a:cubicBezTo>
                    <a:pt x="1" y="22"/>
                    <a:pt x="1" y="23"/>
                    <a:pt x="2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" name="Freeform 877">
              <a:extLst>
                <a:ext uri="{FF2B5EF4-FFF2-40B4-BE49-F238E27FC236}">
                  <a16:creationId xmlns:a16="http://schemas.microsoft.com/office/drawing/2014/main" id="{9FC51C8E-7342-2F6F-2F08-55DBA6DF7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775" y="225425"/>
              <a:ext cx="127000" cy="55563"/>
            </a:xfrm>
            <a:custGeom>
              <a:avLst/>
              <a:gdLst>
                <a:gd name="T0" fmla="*/ 33 w 34"/>
                <a:gd name="T1" fmla="*/ 7 h 15"/>
                <a:gd name="T2" fmla="*/ 30 w 34"/>
                <a:gd name="T3" fmla="*/ 5 h 15"/>
                <a:gd name="T4" fmla="*/ 1 w 34"/>
                <a:gd name="T5" fmla="*/ 0 h 15"/>
                <a:gd name="T6" fmla="*/ 1 w 34"/>
                <a:gd name="T7" fmla="*/ 3 h 15"/>
                <a:gd name="T8" fmla="*/ 1 w 34"/>
                <a:gd name="T9" fmla="*/ 7 h 15"/>
                <a:gd name="T10" fmla="*/ 0 w 34"/>
                <a:gd name="T11" fmla="*/ 10 h 15"/>
                <a:gd name="T12" fmla="*/ 28 w 34"/>
                <a:gd name="T13" fmla="*/ 15 h 15"/>
                <a:gd name="T14" fmla="*/ 29 w 34"/>
                <a:gd name="T15" fmla="*/ 15 h 15"/>
                <a:gd name="T16" fmla="*/ 34 w 34"/>
                <a:gd name="T17" fmla="*/ 11 h 15"/>
                <a:gd name="T18" fmla="*/ 33 w 34"/>
                <a:gd name="T19" fmla="*/ 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15"/>
                <a:gd name="T32" fmla="*/ 34 w 34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15">
                  <a:moveTo>
                    <a:pt x="33" y="7"/>
                  </a:moveTo>
                  <a:cubicBezTo>
                    <a:pt x="32" y="6"/>
                    <a:pt x="31" y="5"/>
                    <a:pt x="3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1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9" y="15"/>
                  </a:cubicBezTo>
                  <a:cubicBezTo>
                    <a:pt x="31" y="15"/>
                    <a:pt x="33" y="13"/>
                    <a:pt x="34" y="11"/>
                  </a:cubicBezTo>
                  <a:cubicBezTo>
                    <a:pt x="34" y="10"/>
                    <a:pt x="33" y="8"/>
                    <a:pt x="3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" name="Freeform 878">
              <a:extLst>
                <a:ext uri="{FF2B5EF4-FFF2-40B4-BE49-F238E27FC236}">
                  <a16:creationId xmlns:a16="http://schemas.microsoft.com/office/drawing/2014/main" id="{321EDE55-C4AD-5E0C-4163-18C4E1E94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788" y="304800"/>
              <a:ext cx="93663" cy="127000"/>
            </a:xfrm>
            <a:custGeom>
              <a:avLst/>
              <a:gdLst>
                <a:gd name="T0" fmla="*/ 6 w 25"/>
                <a:gd name="T1" fmla="*/ 2 h 34"/>
                <a:gd name="T2" fmla="*/ 4 w 25"/>
                <a:gd name="T3" fmla="*/ 0 h 34"/>
                <a:gd name="T4" fmla="*/ 3 w 25"/>
                <a:gd name="T5" fmla="*/ 3 h 34"/>
                <a:gd name="T6" fmla="*/ 1 w 25"/>
                <a:gd name="T7" fmla="*/ 7 h 34"/>
                <a:gd name="T8" fmla="*/ 0 w 25"/>
                <a:gd name="T9" fmla="*/ 10 h 34"/>
                <a:gd name="T10" fmla="*/ 16 w 25"/>
                <a:gd name="T11" fmla="*/ 32 h 34"/>
                <a:gd name="T12" fmla="*/ 19 w 25"/>
                <a:gd name="T13" fmla="*/ 34 h 34"/>
                <a:gd name="T14" fmla="*/ 20 w 25"/>
                <a:gd name="T15" fmla="*/ 34 h 34"/>
                <a:gd name="T16" fmla="*/ 22 w 25"/>
                <a:gd name="T17" fmla="*/ 33 h 34"/>
                <a:gd name="T18" fmla="*/ 24 w 25"/>
                <a:gd name="T19" fmla="*/ 30 h 34"/>
                <a:gd name="T20" fmla="*/ 24 w 25"/>
                <a:gd name="T21" fmla="*/ 27 h 34"/>
                <a:gd name="T22" fmla="*/ 6 w 25"/>
                <a:gd name="T23" fmla="*/ 2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34"/>
                <a:gd name="T38" fmla="*/ 25 w 25"/>
                <a:gd name="T39" fmla="*/ 34 h 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34">
                  <a:moveTo>
                    <a:pt x="6" y="2"/>
                  </a:moveTo>
                  <a:cubicBezTo>
                    <a:pt x="6" y="1"/>
                    <a:pt x="5" y="1"/>
                    <a:pt x="4" y="0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3" y="4"/>
                    <a:pt x="2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8" y="34"/>
                    <a:pt x="19" y="34"/>
                  </a:cubicBezTo>
                  <a:cubicBezTo>
                    <a:pt x="19" y="34"/>
                    <a:pt x="19" y="34"/>
                    <a:pt x="20" y="34"/>
                  </a:cubicBezTo>
                  <a:cubicBezTo>
                    <a:pt x="21" y="34"/>
                    <a:pt x="22" y="34"/>
                    <a:pt x="22" y="33"/>
                  </a:cubicBezTo>
                  <a:cubicBezTo>
                    <a:pt x="24" y="33"/>
                    <a:pt x="24" y="32"/>
                    <a:pt x="24" y="30"/>
                  </a:cubicBezTo>
                  <a:cubicBezTo>
                    <a:pt x="25" y="29"/>
                    <a:pt x="24" y="28"/>
                    <a:pt x="24" y="27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" name="Freeform 879">
              <a:extLst>
                <a:ext uri="{FF2B5EF4-FFF2-40B4-BE49-F238E27FC236}">
                  <a16:creationId xmlns:a16="http://schemas.microsoft.com/office/drawing/2014/main" id="{E2A2F93B-7821-13EF-9D48-0A671DD4B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5" y="71437"/>
              <a:ext cx="112713" cy="101600"/>
            </a:xfrm>
            <a:custGeom>
              <a:avLst/>
              <a:gdLst>
                <a:gd name="T0" fmla="*/ 2 w 30"/>
                <a:gd name="T1" fmla="*/ 9 h 27"/>
                <a:gd name="T2" fmla="*/ 27 w 30"/>
                <a:gd name="T3" fmla="*/ 27 h 27"/>
                <a:gd name="T4" fmla="*/ 28 w 30"/>
                <a:gd name="T5" fmla="*/ 27 h 27"/>
                <a:gd name="T6" fmla="*/ 28 w 30"/>
                <a:gd name="T7" fmla="*/ 24 h 27"/>
                <a:gd name="T8" fmla="*/ 29 w 30"/>
                <a:gd name="T9" fmla="*/ 20 h 27"/>
                <a:gd name="T10" fmla="*/ 30 w 30"/>
                <a:gd name="T11" fmla="*/ 17 h 27"/>
                <a:gd name="T12" fmla="*/ 8 w 30"/>
                <a:gd name="T13" fmla="*/ 1 h 27"/>
                <a:gd name="T14" fmla="*/ 1 w 30"/>
                <a:gd name="T15" fmla="*/ 3 h 27"/>
                <a:gd name="T16" fmla="*/ 0 w 30"/>
                <a:gd name="T17" fmla="*/ 6 h 27"/>
                <a:gd name="T18" fmla="*/ 2 w 30"/>
                <a:gd name="T19" fmla="*/ 9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7"/>
                <a:gd name="T32" fmla="*/ 30 w 30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7">
                  <a:moveTo>
                    <a:pt x="2" y="9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8" y="27"/>
                  </a:cubicBezTo>
                  <a:cubicBezTo>
                    <a:pt x="28" y="26"/>
                    <a:pt x="28" y="25"/>
                    <a:pt x="28" y="24"/>
                  </a:cubicBezTo>
                  <a:cubicBezTo>
                    <a:pt x="28" y="23"/>
                    <a:pt x="29" y="21"/>
                    <a:pt x="29" y="20"/>
                  </a:cubicBezTo>
                  <a:cubicBezTo>
                    <a:pt x="29" y="19"/>
                    <a:pt x="30" y="18"/>
                    <a:pt x="30" y="1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2" y="0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" name="Freeform 880">
              <a:extLst>
                <a:ext uri="{FF2B5EF4-FFF2-40B4-BE49-F238E27FC236}">
                  <a16:creationId xmlns:a16="http://schemas.microsoft.com/office/drawing/2014/main" id="{E7DF5C36-3519-29AA-25FF-956CD4B3C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425"/>
              <a:ext cx="120650" cy="55563"/>
            </a:xfrm>
            <a:custGeom>
              <a:avLst/>
              <a:gdLst>
                <a:gd name="T0" fmla="*/ 32 w 32"/>
                <a:gd name="T1" fmla="*/ 7 h 15"/>
                <a:gd name="T2" fmla="*/ 31 w 32"/>
                <a:gd name="T3" fmla="*/ 3 h 15"/>
                <a:gd name="T4" fmla="*/ 31 w 32"/>
                <a:gd name="T5" fmla="*/ 0 h 15"/>
                <a:gd name="T6" fmla="*/ 4 w 32"/>
                <a:gd name="T7" fmla="*/ 5 h 15"/>
                <a:gd name="T8" fmla="*/ 1 w 32"/>
                <a:gd name="T9" fmla="*/ 7 h 15"/>
                <a:gd name="T10" fmla="*/ 0 w 32"/>
                <a:gd name="T11" fmla="*/ 11 h 15"/>
                <a:gd name="T12" fmla="*/ 5 w 32"/>
                <a:gd name="T13" fmla="*/ 15 h 15"/>
                <a:gd name="T14" fmla="*/ 5 w 32"/>
                <a:gd name="T15" fmla="*/ 15 h 15"/>
                <a:gd name="T16" fmla="*/ 32 w 32"/>
                <a:gd name="T17" fmla="*/ 10 h 15"/>
                <a:gd name="T18" fmla="*/ 32 w 32"/>
                <a:gd name="T19" fmla="*/ 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5"/>
                <a:gd name="T32" fmla="*/ 32 w 32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5">
                  <a:moveTo>
                    <a:pt x="32" y="7"/>
                  </a:moveTo>
                  <a:cubicBezTo>
                    <a:pt x="32" y="6"/>
                    <a:pt x="31" y="5"/>
                    <a:pt x="31" y="3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1" y="6"/>
                    <a:pt x="1" y="7"/>
                  </a:cubicBezTo>
                  <a:cubicBezTo>
                    <a:pt x="0" y="8"/>
                    <a:pt x="0" y="10"/>
                    <a:pt x="0" y="11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8"/>
                    <a:pt x="3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" name="Freeform 881">
              <a:extLst>
                <a:ext uri="{FF2B5EF4-FFF2-40B4-BE49-F238E27FC236}">
                  <a16:creationId xmlns:a16="http://schemas.microsoft.com/office/drawing/2014/main" id="{EF6B8831-7269-7C88-A1B2-C61862669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5" y="307975"/>
              <a:ext cx="90488" cy="123825"/>
            </a:xfrm>
            <a:custGeom>
              <a:avLst/>
              <a:gdLst>
                <a:gd name="T0" fmla="*/ 21 w 24"/>
                <a:gd name="T1" fmla="*/ 2 h 33"/>
                <a:gd name="T2" fmla="*/ 20 w 24"/>
                <a:gd name="T3" fmla="*/ 0 h 33"/>
                <a:gd name="T4" fmla="*/ 18 w 24"/>
                <a:gd name="T5" fmla="*/ 1 h 33"/>
                <a:gd name="T6" fmla="*/ 1 w 24"/>
                <a:gd name="T7" fmla="*/ 26 h 33"/>
                <a:gd name="T8" fmla="*/ 0 w 24"/>
                <a:gd name="T9" fmla="*/ 29 h 33"/>
                <a:gd name="T10" fmla="*/ 2 w 24"/>
                <a:gd name="T11" fmla="*/ 32 h 33"/>
                <a:gd name="T12" fmla="*/ 5 w 24"/>
                <a:gd name="T13" fmla="*/ 33 h 33"/>
                <a:gd name="T14" fmla="*/ 6 w 24"/>
                <a:gd name="T15" fmla="*/ 33 h 33"/>
                <a:gd name="T16" fmla="*/ 9 w 24"/>
                <a:gd name="T17" fmla="*/ 31 h 33"/>
                <a:gd name="T18" fmla="*/ 24 w 24"/>
                <a:gd name="T19" fmla="*/ 10 h 33"/>
                <a:gd name="T20" fmla="*/ 23 w 24"/>
                <a:gd name="T21" fmla="*/ 7 h 33"/>
                <a:gd name="T22" fmla="*/ 21 w 24"/>
                <a:gd name="T23" fmla="*/ 2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33"/>
                <a:gd name="T38" fmla="*/ 24 w 24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33">
                  <a:moveTo>
                    <a:pt x="21" y="2"/>
                  </a:moveTo>
                  <a:cubicBezTo>
                    <a:pt x="20" y="1"/>
                    <a:pt x="20" y="1"/>
                    <a:pt x="20" y="0"/>
                  </a:cubicBezTo>
                  <a:cubicBezTo>
                    <a:pt x="19" y="0"/>
                    <a:pt x="18" y="0"/>
                    <a:pt x="18" y="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7"/>
                    <a:pt x="0" y="28"/>
                    <a:pt x="0" y="29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3" y="33"/>
                    <a:pt x="4" y="33"/>
                    <a:pt x="5" y="33"/>
                  </a:cubicBezTo>
                  <a:cubicBezTo>
                    <a:pt x="5" y="33"/>
                    <a:pt x="5" y="33"/>
                    <a:pt x="6" y="33"/>
                  </a:cubicBezTo>
                  <a:cubicBezTo>
                    <a:pt x="7" y="33"/>
                    <a:pt x="8" y="32"/>
                    <a:pt x="9" y="3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9"/>
                    <a:pt x="23" y="8"/>
                    <a:pt x="23" y="7"/>
                  </a:cubicBezTo>
                  <a:cubicBezTo>
                    <a:pt x="22" y="5"/>
                    <a:pt x="21" y="4"/>
                    <a:pt x="2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" name="Freeform 882">
              <a:extLst>
                <a:ext uri="{FF2B5EF4-FFF2-40B4-BE49-F238E27FC236}">
                  <a16:creationId xmlns:a16="http://schemas.microsoft.com/office/drawing/2014/main" id="{85184CC1-AAC8-85A6-D573-36ACB51719F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58750" y="0"/>
              <a:ext cx="419100" cy="506413"/>
            </a:xfrm>
            <a:custGeom>
              <a:avLst/>
              <a:gdLst>
                <a:gd name="T0" fmla="*/ 56 w 112"/>
                <a:gd name="T1" fmla="*/ 0 h 135"/>
                <a:gd name="T2" fmla="*/ 0 w 112"/>
                <a:gd name="T3" fmla="*/ 56 h 135"/>
                <a:gd name="T4" fmla="*/ 17 w 112"/>
                <a:gd name="T5" fmla="*/ 101 h 135"/>
                <a:gd name="T6" fmla="*/ 18 w 112"/>
                <a:gd name="T7" fmla="*/ 101 h 135"/>
                <a:gd name="T8" fmla="*/ 30 w 112"/>
                <a:gd name="T9" fmla="*/ 128 h 135"/>
                <a:gd name="T10" fmla="*/ 37 w 112"/>
                <a:gd name="T11" fmla="*/ 135 h 135"/>
                <a:gd name="T12" fmla="*/ 74 w 112"/>
                <a:gd name="T13" fmla="*/ 135 h 135"/>
                <a:gd name="T14" fmla="*/ 74 w 112"/>
                <a:gd name="T15" fmla="*/ 135 h 135"/>
                <a:gd name="T16" fmla="*/ 77 w 112"/>
                <a:gd name="T17" fmla="*/ 134 h 135"/>
                <a:gd name="T18" fmla="*/ 81 w 112"/>
                <a:gd name="T19" fmla="*/ 128 h 135"/>
                <a:gd name="T20" fmla="*/ 94 w 112"/>
                <a:gd name="T21" fmla="*/ 101 h 135"/>
                <a:gd name="T22" fmla="*/ 95 w 112"/>
                <a:gd name="T23" fmla="*/ 100 h 135"/>
                <a:gd name="T24" fmla="*/ 112 w 112"/>
                <a:gd name="T25" fmla="*/ 56 h 135"/>
                <a:gd name="T26" fmla="*/ 56 w 112"/>
                <a:gd name="T27" fmla="*/ 0 h 135"/>
                <a:gd name="T28" fmla="*/ 83 w 112"/>
                <a:gd name="T29" fmla="*/ 93 h 135"/>
                <a:gd name="T30" fmla="*/ 82 w 112"/>
                <a:gd name="T31" fmla="*/ 94 h 135"/>
                <a:gd name="T32" fmla="*/ 68 w 112"/>
                <a:gd name="T33" fmla="*/ 121 h 135"/>
                <a:gd name="T34" fmla="*/ 43 w 112"/>
                <a:gd name="T35" fmla="*/ 121 h 135"/>
                <a:gd name="T36" fmla="*/ 29 w 112"/>
                <a:gd name="T37" fmla="*/ 93 h 135"/>
                <a:gd name="T38" fmla="*/ 28 w 112"/>
                <a:gd name="T39" fmla="*/ 93 h 135"/>
                <a:gd name="T40" fmla="*/ 14 w 112"/>
                <a:gd name="T41" fmla="*/ 56 h 135"/>
                <a:gd name="T42" fmla="*/ 56 w 112"/>
                <a:gd name="T43" fmla="*/ 14 h 135"/>
                <a:gd name="T44" fmla="*/ 98 w 112"/>
                <a:gd name="T45" fmla="*/ 56 h 135"/>
                <a:gd name="T46" fmla="*/ 83 w 112"/>
                <a:gd name="T47" fmla="*/ 93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135"/>
                <a:gd name="T74" fmla="*/ 112 w 112"/>
                <a:gd name="T75" fmla="*/ 135 h 1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135">
                  <a:moveTo>
                    <a:pt x="56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71"/>
                    <a:pt x="6" y="88"/>
                    <a:pt x="17" y="101"/>
                  </a:cubicBezTo>
                  <a:cubicBezTo>
                    <a:pt x="17" y="101"/>
                    <a:pt x="17" y="101"/>
                    <a:pt x="18" y="101"/>
                  </a:cubicBezTo>
                  <a:cubicBezTo>
                    <a:pt x="21" y="106"/>
                    <a:pt x="30" y="119"/>
                    <a:pt x="30" y="128"/>
                  </a:cubicBezTo>
                  <a:cubicBezTo>
                    <a:pt x="30" y="132"/>
                    <a:pt x="33" y="135"/>
                    <a:pt x="37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5" y="135"/>
                    <a:pt x="76" y="135"/>
                    <a:pt x="77" y="134"/>
                  </a:cubicBezTo>
                  <a:cubicBezTo>
                    <a:pt x="80" y="133"/>
                    <a:pt x="81" y="131"/>
                    <a:pt x="81" y="128"/>
                  </a:cubicBezTo>
                  <a:cubicBezTo>
                    <a:pt x="81" y="120"/>
                    <a:pt x="89" y="108"/>
                    <a:pt x="94" y="101"/>
                  </a:cubicBezTo>
                  <a:cubicBezTo>
                    <a:pt x="94" y="101"/>
                    <a:pt x="95" y="101"/>
                    <a:pt x="95" y="100"/>
                  </a:cubicBezTo>
                  <a:cubicBezTo>
                    <a:pt x="105" y="87"/>
                    <a:pt x="112" y="71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83" y="93"/>
                  </a:moveTo>
                  <a:cubicBezTo>
                    <a:pt x="83" y="93"/>
                    <a:pt x="83" y="94"/>
                    <a:pt x="82" y="94"/>
                  </a:cubicBezTo>
                  <a:cubicBezTo>
                    <a:pt x="79" y="98"/>
                    <a:pt x="71" y="110"/>
                    <a:pt x="68" y="121"/>
                  </a:cubicBezTo>
                  <a:cubicBezTo>
                    <a:pt x="43" y="121"/>
                    <a:pt x="43" y="121"/>
                    <a:pt x="43" y="121"/>
                  </a:cubicBezTo>
                  <a:cubicBezTo>
                    <a:pt x="40" y="109"/>
                    <a:pt x="31" y="97"/>
                    <a:pt x="29" y="93"/>
                  </a:cubicBezTo>
                  <a:cubicBezTo>
                    <a:pt x="29" y="93"/>
                    <a:pt x="28" y="93"/>
                    <a:pt x="28" y="93"/>
                  </a:cubicBezTo>
                  <a:cubicBezTo>
                    <a:pt x="19" y="82"/>
                    <a:pt x="14" y="68"/>
                    <a:pt x="14" y="56"/>
                  </a:cubicBezTo>
                  <a:cubicBezTo>
                    <a:pt x="14" y="33"/>
                    <a:pt x="32" y="14"/>
                    <a:pt x="56" y="14"/>
                  </a:cubicBezTo>
                  <a:cubicBezTo>
                    <a:pt x="79" y="14"/>
                    <a:pt x="98" y="33"/>
                    <a:pt x="98" y="56"/>
                  </a:cubicBezTo>
                  <a:cubicBezTo>
                    <a:pt x="98" y="68"/>
                    <a:pt x="92" y="82"/>
                    <a:pt x="83" y="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" name="Freeform 883">
              <a:extLst>
                <a:ext uri="{FF2B5EF4-FFF2-40B4-BE49-F238E27FC236}">
                  <a16:creationId xmlns:a16="http://schemas.microsoft.com/office/drawing/2014/main" id="{3F18EAE2-E033-45D0-8095-60D06D56C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25" y="547687"/>
              <a:ext cx="158750" cy="142875"/>
            </a:xfrm>
            <a:custGeom>
              <a:avLst/>
              <a:gdLst>
                <a:gd name="T0" fmla="*/ 36 w 42"/>
                <a:gd name="T1" fmla="*/ 0 h 38"/>
                <a:gd name="T2" fmla="*/ 5 w 42"/>
                <a:gd name="T3" fmla="*/ 0 h 38"/>
                <a:gd name="T4" fmla="*/ 0 w 42"/>
                <a:gd name="T5" fmla="*/ 6 h 38"/>
                <a:gd name="T6" fmla="*/ 0 w 42"/>
                <a:gd name="T7" fmla="*/ 27 h 38"/>
                <a:gd name="T8" fmla="*/ 5 w 42"/>
                <a:gd name="T9" fmla="*/ 33 h 38"/>
                <a:gd name="T10" fmla="*/ 10 w 42"/>
                <a:gd name="T11" fmla="*/ 33 h 38"/>
                <a:gd name="T12" fmla="*/ 13 w 42"/>
                <a:gd name="T13" fmla="*/ 36 h 38"/>
                <a:gd name="T14" fmla="*/ 17 w 42"/>
                <a:gd name="T15" fmla="*/ 38 h 38"/>
                <a:gd name="T16" fmla="*/ 24 w 42"/>
                <a:gd name="T17" fmla="*/ 38 h 38"/>
                <a:gd name="T18" fmla="*/ 28 w 42"/>
                <a:gd name="T19" fmla="*/ 36 h 38"/>
                <a:gd name="T20" fmla="*/ 31 w 42"/>
                <a:gd name="T21" fmla="*/ 33 h 38"/>
                <a:gd name="T22" fmla="*/ 36 w 42"/>
                <a:gd name="T23" fmla="*/ 33 h 38"/>
                <a:gd name="T24" fmla="*/ 42 w 42"/>
                <a:gd name="T25" fmla="*/ 27 h 38"/>
                <a:gd name="T26" fmla="*/ 42 w 42"/>
                <a:gd name="T27" fmla="*/ 6 h 38"/>
                <a:gd name="T28" fmla="*/ 36 w 42"/>
                <a:gd name="T29" fmla="*/ 0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38"/>
                <a:gd name="T47" fmla="*/ 42 w 42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38">
                  <a:moveTo>
                    <a:pt x="3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3"/>
                    <a:pt x="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7"/>
                    <a:pt x="16" y="38"/>
                    <a:pt x="17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6" y="38"/>
                    <a:pt x="27" y="37"/>
                    <a:pt x="28" y="36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9" y="33"/>
                    <a:pt x="42" y="30"/>
                    <a:pt x="42" y="27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3"/>
                    <a:pt x="39" y="0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2" name="矩形 53">
            <a:extLst>
              <a:ext uri="{FF2B5EF4-FFF2-40B4-BE49-F238E27FC236}">
                <a16:creationId xmlns:a16="http://schemas.microsoft.com/office/drawing/2014/main" id="{2E2BFFA4-14B6-378C-3024-A39636A78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303" y="1059582"/>
            <a:ext cx="5256584" cy="5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3" tIns="34272" rIns="68543" bIns="34272">
            <a:spAutoFit/>
          </a:bodyPr>
          <a:lstStyle/>
          <a:p>
            <a:r>
              <a:rPr lang="pt-BR" altLang="zh-CN" sz="14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Isso pode ser feito por meios manuais ou automáticos. Existem também ferramentas apropriadas.</a:t>
            </a:r>
            <a:endParaRPr lang="zh-CN" altLang="en-US" sz="1400" dirty="0"/>
          </a:p>
        </p:txBody>
      </p:sp>
      <p:sp>
        <p:nvSpPr>
          <p:cNvPr id="13" name="矩形 53">
            <a:extLst>
              <a:ext uri="{FF2B5EF4-FFF2-40B4-BE49-F238E27FC236}">
                <a16:creationId xmlns:a16="http://schemas.microsoft.com/office/drawing/2014/main" id="{5CE6BF2D-83CC-1BE1-2555-2676DE50D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1996356"/>
            <a:ext cx="5403676" cy="200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3" tIns="34272" rIns="68543" bIns="34272">
            <a:spAutoFit/>
          </a:bodyPr>
          <a:lstStyle/>
          <a:p>
            <a:r>
              <a:rPr lang="pt-BR" altLang="zh-CN" sz="14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Depois do seccionamento, existe o impedimento de reenergização. É um passo complementar que consiste no uso de travamentos mecânicos, como fechaduras, cadeados e dispositivos auxiliares, ou mesmo sistemas informatizados, para evitar a energização acidental. </a:t>
            </a:r>
          </a:p>
          <a:p>
            <a:endParaRPr lang="pt-BR" altLang="zh-CN" sz="14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endParaRPr lang="pt-BR" altLang="zh-CN" sz="14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r>
              <a:rPr lang="pt-BR" altLang="zh-CN" sz="14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Quando a reenergização for ocorrer, é importante que todos os envolvidos no serviço estejam cientes.</a:t>
            </a:r>
            <a:endParaRPr lang="zh-CN" altLang="en-US" sz="1400" dirty="0"/>
          </a:p>
        </p:txBody>
      </p:sp>
      <p:sp>
        <p:nvSpPr>
          <p:cNvPr id="14" name="椭圆 11">
            <a:extLst>
              <a:ext uri="{FF2B5EF4-FFF2-40B4-BE49-F238E27FC236}">
                <a16:creationId xmlns:a16="http://schemas.microsoft.com/office/drawing/2014/main" id="{3000D5DB-1083-AC88-6A91-7C1B770A5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2183" y="3416529"/>
            <a:ext cx="587863" cy="5880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43" tIns="34272" rIns="68543" bIns="34272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5" name="Group 36">
            <a:extLst>
              <a:ext uri="{FF2B5EF4-FFF2-40B4-BE49-F238E27FC236}">
                <a16:creationId xmlns:a16="http://schemas.microsoft.com/office/drawing/2014/main" id="{BE10BF55-E72E-E15D-E886-EE9B5C47E14F}"/>
              </a:ext>
            </a:extLst>
          </p:cNvPr>
          <p:cNvGrpSpPr/>
          <p:nvPr/>
        </p:nvGrpSpPr>
        <p:grpSpPr bwMode="auto">
          <a:xfrm>
            <a:off x="1594754" y="3579606"/>
            <a:ext cx="357002" cy="333298"/>
            <a:chOff x="0" y="0"/>
            <a:chExt cx="739775" cy="690562"/>
          </a:xfrm>
        </p:grpSpPr>
        <p:sp>
          <p:nvSpPr>
            <p:cNvPr id="16" name="Freeform 876">
              <a:extLst>
                <a:ext uri="{FF2B5EF4-FFF2-40B4-BE49-F238E27FC236}">
                  <a16:creationId xmlns:a16="http://schemas.microsoft.com/office/drawing/2014/main" id="{6BED4907-3B0C-F894-9ABA-562C963C7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13" y="71437"/>
              <a:ext cx="115888" cy="101600"/>
            </a:xfrm>
            <a:custGeom>
              <a:avLst/>
              <a:gdLst>
                <a:gd name="T0" fmla="*/ 2 w 31"/>
                <a:gd name="T1" fmla="*/ 25 h 27"/>
                <a:gd name="T2" fmla="*/ 2 w 31"/>
                <a:gd name="T3" fmla="*/ 27 h 27"/>
                <a:gd name="T4" fmla="*/ 4 w 31"/>
                <a:gd name="T5" fmla="*/ 27 h 27"/>
                <a:gd name="T6" fmla="*/ 28 w 31"/>
                <a:gd name="T7" fmla="*/ 9 h 27"/>
                <a:gd name="T8" fmla="*/ 30 w 31"/>
                <a:gd name="T9" fmla="*/ 6 h 27"/>
                <a:gd name="T10" fmla="*/ 30 w 31"/>
                <a:gd name="T11" fmla="*/ 3 h 27"/>
                <a:gd name="T12" fmla="*/ 23 w 31"/>
                <a:gd name="T13" fmla="*/ 1 h 27"/>
                <a:gd name="T14" fmla="*/ 0 w 31"/>
                <a:gd name="T15" fmla="*/ 18 h 27"/>
                <a:gd name="T16" fmla="*/ 1 w 31"/>
                <a:gd name="T17" fmla="*/ 20 h 27"/>
                <a:gd name="T18" fmla="*/ 2 w 31"/>
                <a:gd name="T19" fmla="*/ 25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27"/>
                <a:gd name="T32" fmla="*/ 31 w 3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27">
                  <a:moveTo>
                    <a:pt x="2" y="25"/>
                  </a:moveTo>
                  <a:cubicBezTo>
                    <a:pt x="2" y="26"/>
                    <a:pt x="2" y="26"/>
                    <a:pt x="2" y="27"/>
                  </a:cubicBezTo>
                  <a:cubicBezTo>
                    <a:pt x="3" y="27"/>
                    <a:pt x="3" y="27"/>
                    <a:pt x="4" y="27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9"/>
                    <a:pt x="30" y="7"/>
                    <a:pt x="30" y="6"/>
                  </a:cubicBezTo>
                  <a:cubicBezTo>
                    <a:pt x="31" y="5"/>
                    <a:pt x="30" y="4"/>
                    <a:pt x="30" y="3"/>
                  </a:cubicBezTo>
                  <a:cubicBezTo>
                    <a:pt x="28" y="0"/>
                    <a:pt x="25" y="0"/>
                    <a:pt x="23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20"/>
                  </a:cubicBezTo>
                  <a:cubicBezTo>
                    <a:pt x="1" y="22"/>
                    <a:pt x="1" y="23"/>
                    <a:pt x="2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" name="Freeform 877">
              <a:extLst>
                <a:ext uri="{FF2B5EF4-FFF2-40B4-BE49-F238E27FC236}">
                  <a16:creationId xmlns:a16="http://schemas.microsoft.com/office/drawing/2014/main" id="{F1598CD8-9D36-0022-4550-E30E6EEFC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775" y="225425"/>
              <a:ext cx="127000" cy="55563"/>
            </a:xfrm>
            <a:custGeom>
              <a:avLst/>
              <a:gdLst>
                <a:gd name="T0" fmla="*/ 33 w 34"/>
                <a:gd name="T1" fmla="*/ 7 h 15"/>
                <a:gd name="T2" fmla="*/ 30 w 34"/>
                <a:gd name="T3" fmla="*/ 5 h 15"/>
                <a:gd name="T4" fmla="*/ 1 w 34"/>
                <a:gd name="T5" fmla="*/ 0 h 15"/>
                <a:gd name="T6" fmla="*/ 1 w 34"/>
                <a:gd name="T7" fmla="*/ 3 h 15"/>
                <a:gd name="T8" fmla="*/ 1 w 34"/>
                <a:gd name="T9" fmla="*/ 7 h 15"/>
                <a:gd name="T10" fmla="*/ 0 w 34"/>
                <a:gd name="T11" fmla="*/ 10 h 15"/>
                <a:gd name="T12" fmla="*/ 28 w 34"/>
                <a:gd name="T13" fmla="*/ 15 h 15"/>
                <a:gd name="T14" fmla="*/ 29 w 34"/>
                <a:gd name="T15" fmla="*/ 15 h 15"/>
                <a:gd name="T16" fmla="*/ 34 w 34"/>
                <a:gd name="T17" fmla="*/ 11 h 15"/>
                <a:gd name="T18" fmla="*/ 33 w 34"/>
                <a:gd name="T19" fmla="*/ 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15"/>
                <a:gd name="T32" fmla="*/ 34 w 34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15">
                  <a:moveTo>
                    <a:pt x="33" y="7"/>
                  </a:moveTo>
                  <a:cubicBezTo>
                    <a:pt x="32" y="6"/>
                    <a:pt x="31" y="5"/>
                    <a:pt x="3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1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9" y="15"/>
                  </a:cubicBezTo>
                  <a:cubicBezTo>
                    <a:pt x="31" y="15"/>
                    <a:pt x="33" y="13"/>
                    <a:pt x="34" y="11"/>
                  </a:cubicBezTo>
                  <a:cubicBezTo>
                    <a:pt x="34" y="10"/>
                    <a:pt x="33" y="8"/>
                    <a:pt x="3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" name="Freeform 878">
              <a:extLst>
                <a:ext uri="{FF2B5EF4-FFF2-40B4-BE49-F238E27FC236}">
                  <a16:creationId xmlns:a16="http://schemas.microsoft.com/office/drawing/2014/main" id="{64147B70-D8CB-EA49-864D-6AFBCB7D6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788" y="304800"/>
              <a:ext cx="93663" cy="127000"/>
            </a:xfrm>
            <a:custGeom>
              <a:avLst/>
              <a:gdLst>
                <a:gd name="T0" fmla="*/ 6 w 25"/>
                <a:gd name="T1" fmla="*/ 2 h 34"/>
                <a:gd name="T2" fmla="*/ 4 w 25"/>
                <a:gd name="T3" fmla="*/ 0 h 34"/>
                <a:gd name="T4" fmla="*/ 3 w 25"/>
                <a:gd name="T5" fmla="*/ 3 h 34"/>
                <a:gd name="T6" fmla="*/ 1 w 25"/>
                <a:gd name="T7" fmla="*/ 7 h 34"/>
                <a:gd name="T8" fmla="*/ 0 w 25"/>
                <a:gd name="T9" fmla="*/ 10 h 34"/>
                <a:gd name="T10" fmla="*/ 16 w 25"/>
                <a:gd name="T11" fmla="*/ 32 h 34"/>
                <a:gd name="T12" fmla="*/ 19 w 25"/>
                <a:gd name="T13" fmla="*/ 34 h 34"/>
                <a:gd name="T14" fmla="*/ 20 w 25"/>
                <a:gd name="T15" fmla="*/ 34 h 34"/>
                <a:gd name="T16" fmla="*/ 22 w 25"/>
                <a:gd name="T17" fmla="*/ 33 h 34"/>
                <a:gd name="T18" fmla="*/ 24 w 25"/>
                <a:gd name="T19" fmla="*/ 30 h 34"/>
                <a:gd name="T20" fmla="*/ 24 w 25"/>
                <a:gd name="T21" fmla="*/ 27 h 34"/>
                <a:gd name="T22" fmla="*/ 6 w 25"/>
                <a:gd name="T23" fmla="*/ 2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34"/>
                <a:gd name="T38" fmla="*/ 25 w 25"/>
                <a:gd name="T39" fmla="*/ 34 h 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34">
                  <a:moveTo>
                    <a:pt x="6" y="2"/>
                  </a:moveTo>
                  <a:cubicBezTo>
                    <a:pt x="6" y="1"/>
                    <a:pt x="5" y="1"/>
                    <a:pt x="4" y="0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3" y="4"/>
                    <a:pt x="2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8" y="34"/>
                    <a:pt x="19" y="34"/>
                  </a:cubicBezTo>
                  <a:cubicBezTo>
                    <a:pt x="19" y="34"/>
                    <a:pt x="19" y="34"/>
                    <a:pt x="20" y="34"/>
                  </a:cubicBezTo>
                  <a:cubicBezTo>
                    <a:pt x="21" y="34"/>
                    <a:pt x="22" y="34"/>
                    <a:pt x="22" y="33"/>
                  </a:cubicBezTo>
                  <a:cubicBezTo>
                    <a:pt x="24" y="33"/>
                    <a:pt x="24" y="32"/>
                    <a:pt x="24" y="30"/>
                  </a:cubicBezTo>
                  <a:cubicBezTo>
                    <a:pt x="25" y="29"/>
                    <a:pt x="24" y="28"/>
                    <a:pt x="24" y="27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" name="Freeform 879">
              <a:extLst>
                <a:ext uri="{FF2B5EF4-FFF2-40B4-BE49-F238E27FC236}">
                  <a16:creationId xmlns:a16="http://schemas.microsoft.com/office/drawing/2014/main" id="{0BD3EAD3-9714-9AD5-9AE0-041735A70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5" y="71437"/>
              <a:ext cx="112713" cy="101600"/>
            </a:xfrm>
            <a:custGeom>
              <a:avLst/>
              <a:gdLst>
                <a:gd name="T0" fmla="*/ 2 w 30"/>
                <a:gd name="T1" fmla="*/ 9 h 27"/>
                <a:gd name="T2" fmla="*/ 27 w 30"/>
                <a:gd name="T3" fmla="*/ 27 h 27"/>
                <a:gd name="T4" fmla="*/ 28 w 30"/>
                <a:gd name="T5" fmla="*/ 27 h 27"/>
                <a:gd name="T6" fmla="*/ 28 w 30"/>
                <a:gd name="T7" fmla="*/ 24 h 27"/>
                <a:gd name="T8" fmla="*/ 29 w 30"/>
                <a:gd name="T9" fmla="*/ 20 h 27"/>
                <a:gd name="T10" fmla="*/ 30 w 30"/>
                <a:gd name="T11" fmla="*/ 17 h 27"/>
                <a:gd name="T12" fmla="*/ 8 w 30"/>
                <a:gd name="T13" fmla="*/ 1 h 27"/>
                <a:gd name="T14" fmla="*/ 1 w 30"/>
                <a:gd name="T15" fmla="*/ 3 h 27"/>
                <a:gd name="T16" fmla="*/ 0 w 30"/>
                <a:gd name="T17" fmla="*/ 6 h 27"/>
                <a:gd name="T18" fmla="*/ 2 w 30"/>
                <a:gd name="T19" fmla="*/ 9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7"/>
                <a:gd name="T32" fmla="*/ 30 w 30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7">
                  <a:moveTo>
                    <a:pt x="2" y="9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8" y="27"/>
                  </a:cubicBezTo>
                  <a:cubicBezTo>
                    <a:pt x="28" y="26"/>
                    <a:pt x="28" y="25"/>
                    <a:pt x="28" y="24"/>
                  </a:cubicBezTo>
                  <a:cubicBezTo>
                    <a:pt x="28" y="23"/>
                    <a:pt x="29" y="21"/>
                    <a:pt x="29" y="20"/>
                  </a:cubicBezTo>
                  <a:cubicBezTo>
                    <a:pt x="29" y="19"/>
                    <a:pt x="30" y="18"/>
                    <a:pt x="30" y="1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2" y="0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" name="Freeform 880">
              <a:extLst>
                <a:ext uri="{FF2B5EF4-FFF2-40B4-BE49-F238E27FC236}">
                  <a16:creationId xmlns:a16="http://schemas.microsoft.com/office/drawing/2014/main" id="{011D553C-1020-7344-BABD-AAFDACF53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425"/>
              <a:ext cx="120650" cy="55563"/>
            </a:xfrm>
            <a:custGeom>
              <a:avLst/>
              <a:gdLst>
                <a:gd name="T0" fmla="*/ 32 w 32"/>
                <a:gd name="T1" fmla="*/ 7 h 15"/>
                <a:gd name="T2" fmla="*/ 31 w 32"/>
                <a:gd name="T3" fmla="*/ 3 h 15"/>
                <a:gd name="T4" fmla="*/ 31 w 32"/>
                <a:gd name="T5" fmla="*/ 0 h 15"/>
                <a:gd name="T6" fmla="*/ 4 w 32"/>
                <a:gd name="T7" fmla="*/ 5 h 15"/>
                <a:gd name="T8" fmla="*/ 1 w 32"/>
                <a:gd name="T9" fmla="*/ 7 h 15"/>
                <a:gd name="T10" fmla="*/ 0 w 32"/>
                <a:gd name="T11" fmla="*/ 11 h 15"/>
                <a:gd name="T12" fmla="*/ 5 w 32"/>
                <a:gd name="T13" fmla="*/ 15 h 15"/>
                <a:gd name="T14" fmla="*/ 5 w 32"/>
                <a:gd name="T15" fmla="*/ 15 h 15"/>
                <a:gd name="T16" fmla="*/ 32 w 32"/>
                <a:gd name="T17" fmla="*/ 10 h 15"/>
                <a:gd name="T18" fmla="*/ 32 w 32"/>
                <a:gd name="T19" fmla="*/ 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5"/>
                <a:gd name="T32" fmla="*/ 32 w 32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5">
                  <a:moveTo>
                    <a:pt x="32" y="7"/>
                  </a:moveTo>
                  <a:cubicBezTo>
                    <a:pt x="32" y="6"/>
                    <a:pt x="31" y="5"/>
                    <a:pt x="31" y="3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1" y="6"/>
                    <a:pt x="1" y="7"/>
                  </a:cubicBezTo>
                  <a:cubicBezTo>
                    <a:pt x="0" y="8"/>
                    <a:pt x="0" y="10"/>
                    <a:pt x="0" y="11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8"/>
                    <a:pt x="3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" name="Freeform 881">
              <a:extLst>
                <a:ext uri="{FF2B5EF4-FFF2-40B4-BE49-F238E27FC236}">
                  <a16:creationId xmlns:a16="http://schemas.microsoft.com/office/drawing/2014/main" id="{3E5DDEA9-B36B-104D-6293-2D2C84D78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5" y="307975"/>
              <a:ext cx="90488" cy="123825"/>
            </a:xfrm>
            <a:custGeom>
              <a:avLst/>
              <a:gdLst>
                <a:gd name="T0" fmla="*/ 21 w 24"/>
                <a:gd name="T1" fmla="*/ 2 h 33"/>
                <a:gd name="T2" fmla="*/ 20 w 24"/>
                <a:gd name="T3" fmla="*/ 0 h 33"/>
                <a:gd name="T4" fmla="*/ 18 w 24"/>
                <a:gd name="T5" fmla="*/ 1 h 33"/>
                <a:gd name="T6" fmla="*/ 1 w 24"/>
                <a:gd name="T7" fmla="*/ 26 h 33"/>
                <a:gd name="T8" fmla="*/ 0 w 24"/>
                <a:gd name="T9" fmla="*/ 29 h 33"/>
                <a:gd name="T10" fmla="*/ 2 w 24"/>
                <a:gd name="T11" fmla="*/ 32 h 33"/>
                <a:gd name="T12" fmla="*/ 5 w 24"/>
                <a:gd name="T13" fmla="*/ 33 h 33"/>
                <a:gd name="T14" fmla="*/ 6 w 24"/>
                <a:gd name="T15" fmla="*/ 33 h 33"/>
                <a:gd name="T16" fmla="*/ 9 w 24"/>
                <a:gd name="T17" fmla="*/ 31 h 33"/>
                <a:gd name="T18" fmla="*/ 24 w 24"/>
                <a:gd name="T19" fmla="*/ 10 h 33"/>
                <a:gd name="T20" fmla="*/ 23 w 24"/>
                <a:gd name="T21" fmla="*/ 7 h 33"/>
                <a:gd name="T22" fmla="*/ 21 w 24"/>
                <a:gd name="T23" fmla="*/ 2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33"/>
                <a:gd name="T38" fmla="*/ 24 w 24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33">
                  <a:moveTo>
                    <a:pt x="21" y="2"/>
                  </a:moveTo>
                  <a:cubicBezTo>
                    <a:pt x="20" y="1"/>
                    <a:pt x="20" y="1"/>
                    <a:pt x="20" y="0"/>
                  </a:cubicBezTo>
                  <a:cubicBezTo>
                    <a:pt x="19" y="0"/>
                    <a:pt x="18" y="0"/>
                    <a:pt x="18" y="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7"/>
                    <a:pt x="0" y="28"/>
                    <a:pt x="0" y="29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3" y="33"/>
                    <a:pt x="4" y="33"/>
                    <a:pt x="5" y="33"/>
                  </a:cubicBezTo>
                  <a:cubicBezTo>
                    <a:pt x="5" y="33"/>
                    <a:pt x="5" y="33"/>
                    <a:pt x="6" y="33"/>
                  </a:cubicBezTo>
                  <a:cubicBezTo>
                    <a:pt x="7" y="33"/>
                    <a:pt x="8" y="32"/>
                    <a:pt x="9" y="3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9"/>
                    <a:pt x="23" y="8"/>
                    <a:pt x="23" y="7"/>
                  </a:cubicBezTo>
                  <a:cubicBezTo>
                    <a:pt x="22" y="5"/>
                    <a:pt x="21" y="4"/>
                    <a:pt x="2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" name="Freeform 882">
              <a:extLst>
                <a:ext uri="{FF2B5EF4-FFF2-40B4-BE49-F238E27FC236}">
                  <a16:creationId xmlns:a16="http://schemas.microsoft.com/office/drawing/2014/main" id="{E6893869-EA10-2D96-349C-0B194BC542D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58750" y="0"/>
              <a:ext cx="419100" cy="506413"/>
            </a:xfrm>
            <a:custGeom>
              <a:avLst/>
              <a:gdLst>
                <a:gd name="T0" fmla="*/ 56 w 112"/>
                <a:gd name="T1" fmla="*/ 0 h 135"/>
                <a:gd name="T2" fmla="*/ 0 w 112"/>
                <a:gd name="T3" fmla="*/ 56 h 135"/>
                <a:gd name="T4" fmla="*/ 17 w 112"/>
                <a:gd name="T5" fmla="*/ 101 h 135"/>
                <a:gd name="T6" fmla="*/ 18 w 112"/>
                <a:gd name="T7" fmla="*/ 101 h 135"/>
                <a:gd name="T8" fmla="*/ 30 w 112"/>
                <a:gd name="T9" fmla="*/ 128 h 135"/>
                <a:gd name="T10" fmla="*/ 37 w 112"/>
                <a:gd name="T11" fmla="*/ 135 h 135"/>
                <a:gd name="T12" fmla="*/ 74 w 112"/>
                <a:gd name="T13" fmla="*/ 135 h 135"/>
                <a:gd name="T14" fmla="*/ 74 w 112"/>
                <a:gd name="T15" fmla="*/ 135 h 135"/>
                <a:gd name="T16" fmla="*/ 77 w 112"/>
                <a:gd name="T17" fmla="*/ 134 h 135"/>
                <a:gd name="T18" fmla="*/ 81 w 112"/>
                <a:gd name="T19" fmla="*/ 128 h 135"/>
                <a:gd name="T20" fmla="*/ 94 w 112"/>
                <a:gd name="T21" fmla="*/ 101 h 135"/>
                <a:gd name="T22" fmla="*/ 95 w 112"/>
                <a:gd name="T23" fmla="*/ 100 h 135"/>
                <a:gd name="T24" fmla="*/ 112 w 112"/>
                <a:gd name="T25" fmla="*/ 56 h 135"/>
                <a:gd name="T26" fmla="*/ 56 w 112"/>
                <a:gd name="T27" fmla="*/ 0 h 135"/>
                <a:gd name="T28" fmla="*/ 83 w 112"/>
                <a:gd name="T29" fmla="*/ 93 h 135"/>
                <a:gd name="T30" fmla="*/ 82 w 112"/>
                <a:gd name="T31" fmla="*/ 94 h 135"/>
                <a:gd name="T32" fmla="*/ 68 w 112"/>
                <a:gd name="T33" fmla="*/ 121 h 135"/>
                <a:gd name="T34" fmla="*/ 43 w 112"/>
                <a:gd name="T35" fmla="*/ 121 h 135"/>
                <a:gd name="T36" fmla="*/ 29 w 112"/>
                <a:gd name="T37" fmla="*/ 93 h 135"/>
                <a:gd name="T38" fmla="*/ 28 w 112"/>
                <a:gd name="T39" fmla="*/ 93 h 135"/>
                <a:gd name="T40" fmla="*/ 14 w 112"/>
                <a:gd name="T41" fmla="*/ 56 h 135"/>
                <a:gd name="T42" fmla="*/ 56 w 112"/>
                <a:gd name="T43" fmla="*/ 14 h 135"/>
                <a:gd name="T44" fmla="*/ 98 w 112"/>
                <a:gd name="T45" fmla="*/ 56 h 135"/>
                <a:gd name="T46" fmla="*/ 83 w 112"/>
                <a:gd name="T47" fmla="*/ 93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135"/>
                <a:gd name="T74" fmla="*/ 112 w 112"/>
                <a:gd name="T75" fmla="*/ 135 h 1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135">
                  <a:moveTo>
                    <a:pt x="56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71"/>
                    <a:pt x="6" y="88"/>
                    <a:pt x="17" y="101"/>
                  </a:cubicBezTo>
                  <a:cubicBezTo>
                    <a:pt x="17" y="101"/>
                    <a:pt x="17" y="101"/>
                    <a:pt x="18" y="101"/>
                  </a:cubicBezTo>
                  <a:cubicBezTo>
                    <a:pt x="21" y="106"/>
                    <a:pt x="30" y="119"/>
                    <a:pt x="30" y="128"/>
                  </a:cubicBezTo>
                  <a:cubicBezTo>
                    <a:pt x="30" y="132"/>
                    <a:pt x="33" y="135"/>
                    <a:pt x="37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5" y="135"/>
                    <a:pt x="76" y="135"/>
                    <a:pt x="77" y="134"/>
                  </a:cubicBezTo>
                  <a:cubicBezTo>
                    <a:pt x="80" y="133"/>
                    <a:pt x="81" y="131"/>
                    <a:pt x="81" y="128"/>
                  </a:cubicBezTo>
                  <a:cubicBezTo>
                    <a:pt x="81" y="120"/>
                    <a:pt x="89" y="108"/>
                    <a:pt x="94" y="101"/>
                  </a:cubicBezTo>
                  <a:cubicBezTo>
                    <a:pt x="94" y="101"/>
                    <a:pt x="95" y="101"/>
                    <a:pt x="95" y="100"/>
                  </a:cubicBezTo>
                  <a:cubicBezTo>
                    <a:pt x="105" y="87"/>
                    <a:pt x="112" y="71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83" y="93"/>
                  </a:moveTo>
                  <a:cubicBezTo>
                    <a:pt x="83" y="93"/>
                    <a:pt x="83" y="94"/>
                    <a:pt x="82" y="94"/>
                  </a:cubicBezTo>
                  <a:cubicBezTo>
                    <a:pt x="79" y="98"/>
                    <a:pt x="71" y="110"/>
                    <a:pt x="68" y="121"/>
                  </a:cubicBezTo>
                  <a:cubicBezTo>
                    <a:pt x="43" y="121"/>
                    <a:pt x="43" y="121"/>
                    <a:pt x="43" y="121"/>
                  </a:cubicBezTo>
                  <a:cubicBezTo>
                    <a:pt x="40" y="109"/>
                    <a:pt x="31" y="97"/>
                    <a:pt x="29" y="93"/>
                  </a:cubicBezTo>
                  <a:cubicBezTo>
                    <a:pt x="29" y="93"/>
                    <a:pt x="28" y="93"/>
                    <a:pt x="28" y="93"/>
                  </a:cubicBezTo>
                  <a:cubicBezTo>
                    <a:pt x="19" y="82"/>
                    <a:pt x="14" y="68"/>
                    <a:pt x="14" y="56"/>
                  </a:cubicBezTo>
                  <a:cubicBezTo>
                    <a:pt x="14" y="33"/>
                    <a:pt x="32" y="14"/>
                    <a:pt x="56" y="14"/>
                  </a:cubicBezTo>
                  <a:cubicBezTo>
                    <a:pt x="79" y="14"/>
                    <a:pt x="98" y="33"/>
                    <a:pt x="98" y="56"/>
                  </a:cubicBezTo>
                  <a:cubicBezTo>
                    <a:pt x="98" y="68"/>
                    <a:pt x="92" y="82"/>
                    <a:pt x="83" y="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" name="Freeform 883">
              <a:extLst>
                <a:ext uri="{FF2B5EF4-FFF2-40B4-BE49-F238E27FC236}">
                  <a16:creationId xmlns:a16="http://schemas.microsoft.com/office/drawing/2014/main" id="{A24488E5-B235-8105-7AAF-7689F06DE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25" y="547687"/>
              <a:ext cx="158750" cy="142875"/>
            </a:xfrm>
            <a:custGeom>
              <a:avLst/>
              <a:gdLst>
                <a:gd name="T0" fmla="*/ 36 w 42"/>
                <a:gd name="T1" fmla="*/ 0 h 38"/>
                <a:gd name="T2" fmla="*/ 5 w 42"/>
                <a:gd name="T3" fmla="*/ 0 h 38"/>
                <a:gd name="T4" fmla="*/ 0 w 42"/>
                <a:gd name="T5" fmla="*/ 6 h 38"/>
                <a:gd name="T6" fmla="*/ 0 w 42"/>
                <a:gd name="T7" fmla="*/ 27 h 38"/>
                <a:gd name="T8" fmla="*/ 5 w 42"/>
                <a:gd name="T9" fmla="*/ 33 h 38"/>
                <a:gd name="T10" fmla="*/ 10 w 42"/>
                <a:gd name="T11" fmla="*/ 33 h 38"/>
                <a:gd name="T12" fmla="*/ 13 w 42"/>
                <a:gd name="T13" fmla="*/ 36 h 38"/>
                <a:gd name="T14" fmla="*/ 17 w 42"/>
                <a:gd name="T15" fmla="*/ 38 h 38"/>
                <a:gd name="T16" fmla="*/ 24 w 42"/>
                <a:gd name="T17" fmla="*/ 38 h 38"/>
                <a:gd name="T18" fmla="*/ 28 w 42"/>
                <a:gd name="T19" fmla="*/ 36 h 38"/>
                <a:gd name="T20" fmla="*/ 31 w 42"/>
                <a:gd name="T21" fmla="*/ 33 h 38"/>
                <a:gd name="T22" fmla="*/ 36 w 42"/>
                <a:gd name="T23" fmla="*/ 33 h 38"/>
                <a:gd name="T24" fmla="*/ 42 w 42"/>
                <a:gd name="T25" fmla="*/ 27 h 38"/>
                <a:gd name="T26" fmla="*/ 42 w 42"/>
                <a:gd name="T27" fmla="*/ 6 h 38"/>
                <a:gd name="T28" fmla="*/ 36 w 42"/>
                <a:gd name="T29" fmla="*/ 0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38"/>
                <a:gd name="T47" fmla="*/ 42 w 42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38">
                  <a:moveTo>
                    <a:pt x="3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3"/>
                    <a:pt x="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7"/>
                    <a:pt x="16" y="38"/>
                    <a:pt x="17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6" y="38"/>
                    <a:pt x="27" y="37"/>
                    <a:pt x="28" y="36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9" y="33"/>
                    <a:pt x="42" y="30"/>
                    <a:pt x="42" y="27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3"/>
                    <a:pt x="39" y="0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24" name="椭圆 11">
            <a:extLst>
              <a:ext uri="{FF2B5EF4-FFF2-40B4-BE49-F238E27FC236}">
                <a16:creationId xmlns:a16="http://schemas.microsoft.com/office/drawing/2014/main" id="{14CDF46B-667B-65C7-9F4F-C2157492E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2183" y="2220531"/>
            <a:ext cx="587863" cy="5880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lIns="68543" tIns="34272" rIns="68543" bIns="34272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5" name="Group 36">
            <a:extLst>
              <a:ext uri="{FF2B5EF4-FFF2-40B4-BE49-F238E27FC236}">
                <a16:creationId xmlns:a16="http://schemas.microsoft.com/office/drawing/2014/main" id="{E2FD99C3-54AB-2B2E-C847-8079A69A876C}"/>
              </a:ext>
            </a:extLst>
          </p:cNvPr>
          <p:cNvGrpSpPr/>
          <p:nvPr/>
        </p:nvGrpSpPr>
        <p:grpSpPr bwMode="auto">
          <a:xfrm>
            <a:off x="1594754" y="2383608"/>
            <a:ext cx="357002" cy="333298"/>
            <a:chOff x="0" y="0"/>
            <a:chExt cx="739775" cy="690562"/>
          </a:xfrm>
        </p:grpSpPr>
        <p:sp>
          <p:nvSpPr>
            <p:cNvPr id="26" name="Freeform 876">
              <a:extLst>
                <a:ext uri="{FF2B5EF4-FFF2-40B4-BE49-F238E27FC236}">
                  <a16:creationId xmlns:a16="http://schemas.microsoft.com/office/drawing/2014/main" id="{BBF10502-FA48-A443-E6AB-573EC91FA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13" y="71437"/>
              <a:ext cx="115888" cy="101600"/>
            </a:xfrm>
            <a:custGeom>
              <a:avLst/>
              <a:gdLst>
                <a:gd name="T0" fmla="*/ 2 w 31"/>
                <a:gd name="T1" fmla="*/ 25 h 27"/>
                <a:gd name="T2" fmla="*/ 2 w 31"/>
                <a:gd name="T3" fmla="*/ 27 h 27"/>
                <a:gd name="T4" fmla="*/ 4 w 31"/>
                <a:gd name="T5" fmla="*/ 27 h 27"/>
                <a:gd name="T6" fmla="*/ 28 w 31"/>
                <a:gd name="T7" fmla="*/ 9 h 27"/>
                <a:gd name="T8" fmla="*/ 30 w 31"/>
                <a:gd name="T9" fmla="*/ 6 h 27"/>
                <a:gd name="T10" fmla="*/ 30 w 31"/>
                <a:gd name="T11" fmla="*/ 3 h 27"/>
                <a:gd name="T12" fmla="*/ 23 w 31"/>
                <a:gd name="T13" fmla="*/ 1 h 27"/>
                <a:gd name="T14" fmla="*/ 0 w 31"/>
                <a:gd name="T15" fmla="*/ 18 h 27"/>
                <a:gd name="T16" fmla="*/ 1 w 31"/>
                <a:gd name="T17" fmla="*/ 20 h 27"/>
                <a:gd name="T18" fmla="*/ 2 w 31"/>
                <a:gd name="T19" fmla="*/ 25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27"/>
                <a:gd name="T32" fmla="*/ 31 w 3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27">
                  <a:moveTo>
                    <a:pt x="2" y="25"/>
                  </a:moveTo>
                  <a:cubicBezTo>
                    <a:pt x="2" y="26"/>
                    <a:pt x="2" y="26"/>
                    <a:pt x="2" y="27"/>
                  </a:cubicBezTo>
                  <a:cubicBezTo>
                    <a:pt x="3" y="27"/>
                    <a:pt x="3" y="27"/>
                    <a:pt x="4" y="27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9"/>
                    <a:pt x="30" y="7"/>
                    <a:pt x="30" y="6"/>
                  </a:cubicBezTo>
                  <a:cubicBezTo>
                    <a:pt x="31" y="5"/>
                    <a:pt x="30" y="4"/>
                    <a:pt x="30" y="3"/>
                  </a:cubicBezTo>
                  <a:cubicBezTo>
                    <a:pt x="28" y="0"/>
                    <a:pt x="25" y="0"/>
                    <a:pt x="23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20"/>
                  </a:cubicBezTo>
                  <a:cubicBezTo>
                    <a:pt x="1" y="22"/>
                    <a:pt x="1" y="23"/>
                    <a:pt x="2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7" name="Freeform 877">
              <a:extLst>
                <a:ext uri="{FF2B5EF4-FFF2-40B4-BE49-F238E27FC236}">
                  <a16:creationId xmlns:a16="http://schemas.microsoft.com/office/drawing/2014/main" id="{98A7176A-93CF-7D4C-7077-B6558EF46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775" y="225425"/>
              <a:ext cx="127000" cy="55563"/>
            </a:xfrm>
            <a:custGeom>
              <a:avLst/>
              <a:gdLst>
                <a:gd name="T0" fmla="*/ 33 w 34"/>
                <a:gd name="T1" fmla="*/ 7 h 15"/>
                <a:gd name="T2" fmla="*/ 30 w 34"/>
                <a:gd name="T3" fmla="*/ 5 h 15"/>
                <a:gd name="T4" fmla="*/ 1 w 34"/>
                <a:gd name="T5" fmla="*/ 0 h 15"/>
                <a:gd name="T6" fmla="*/ 1 w 34"/>
                <a:gd name="T7" fmla="*/ 3 h 15"/>
                <a:gd name="T8" fmla="*/ 1 w 34"/>
                <a:gd name="T9" fmla="*/ 7 h 15"/>
                <a:gd name="T10" fmla="*/ 0 w 34"/>
                <a:gd name="T11" fmla="*/ 10 h 15"/>
                <a:gd name="T12" fmla="*/ 28 w 34"/>
                <a:gd name="T13" fmla="*/ 15 h 15"/>
                <a:gd name="T14" fmla="*/ 29 w 34"/>
                <a:gd name="T15" fmla="*/ 15 h 15"/>
                <a:gd name="T16" fmla="*/ 34 w 34"/>
                <a:gd name="T17" fmla="*/ 11 h 15"/>
                <a:gd name="T18" fmla="*/ 33 w 34"/>
                <a:gd name="T19" fmla="*/ 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15"/>
                <a:gd name="T32" fmla="*/ 34 w 34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15">
                  <a:moveTo>
                    <a:pt x="33" y="7"/>
                  </a:moveTo>
                  <a:cubicBezTo>
                    <a:pt x="32" y="6"/>
                    <a:pt x="31" y="5"/>
                    <a:pt x="3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1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9" y="15"/>
                  </a:cubicBezTo>
                  <a:cubicBezTo>
                    <a:pt x="31" y="15"/>
                    <a:pt x="33" y="13"/>
                    <a:pt x="34" y="11"/>
                  </a:cubicBezTo>
                  <a:cubicBezTo>
                    <a:pt x="34" y="10"/>
                    <a:pt x="33" y="8"/>
                    <a:pt x="3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" name="Freeform 878">
              <a:extLst>
                <a:ext uri="{FF2B5EF4-FFF2-40B4-BE49-F238E27FC236}">
                  <a16:creationId xmlns:a16="http://schemas.microsoft.com/office/drawing/2014/main" id="{4A9A61CA-8B3F-52DC-1CE3-8863FCB33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788" y="304800"/>
              <a:ext cx="93663" cy="127000"/>
            </a:xfrm>
            <a:custGeom>
              <a:avLst/>
              <a:gdLst>
                <a:gd name="T0" fmla="*/ 6 w 25"/>
                <a:gd name="T1" fmla="*/ 2 h 34"/>
                <a:gd name="T2" fmla="*/ 4 w 25"/>
                <a:gd name="T3" fmla="*/ 0 h 34"/>
                <a:gd name="T4" fmla="*/ 3 w 25"/>
                <a:gd name="T5" fmla="*/ 3 h 34"/>
                <a:gd name="T6" fmla="*/ 1 w 25"/>
                <a:gd name="T7" fmla="*/ 7 h 34"/>
                <a:gd name="T8" fmla="*/ 0 w 25"/>
                <a:gd name="T9" fmla="*/ 10 h 34"/>
                <a:gd name="T10" fmla="*/ 16 w 25"/>
                <a:gd name="T11" fmla="*/ 32 h 34"/>
                <a:gd name="T12" fmla="*/ 19 w 25"/>
                <a:gd name="T13" fmla="*/ 34 h 34"/>
                <a:gd name="T14" fmla="*/ 20 w 25"/>
                <a:gd name="T15" fmla="*/ 34 h 34"/>
                <a:gd name="T16" fmla="*/ 22 w 25"/>
                <a:gd name="T17" fmla="*/ 33 h 34"/>
                <a:gd name="T18" fmla="*/ 24 w 25"/>
                <a:gd name="T19" fmla="*/ 30 h 34"/>
                <a:gd name="T20" fmla="*/ 24 w 25"/>
                <a:gd name="T21" fmla="*/ 27 h 34"/>
                <a:gd name="T22" fmla="*/ 6 w 25"/>
                <a:gd name="T23" fmla="*/ 2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34"/>
                <a:gd name="T38" fmla="*/ 25 w 25"/>
                <a:gd name="T39" fmla="*/ 34 h 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34">
                  <a:moveTo>
                    <a:pt x="6" y="2"/>
                  </a:moveTo>
                  <a:cubicBezTo>
                    <a:pt x="6" y="1"/>
                    <a:pt x="5" y="1"/>
                    <a:pt x="4" y="0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3" y="4"/>
                    <a:pt x="2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8" y="34"/>
                    <a:pt x="19" y="34"/>
                  </a:cubicBezTo>
                  <a:cubicBezTo>
                    <a:pt x="19" y="34"/>
                    <a:pt x="19" y="34"/>
                    <a:pt x="20" y="34"/>
                  </a:cubicBezTo>
                  <a:cubicBezTo>
                    <a:pt x="21" y="34"/>
                    <a:pt x="22" y="34"/>
                    <a:pt x="22" y="33"/>
                  </a:cubicBezTo>
                  <a:cubicBezTo>
                    <a:pt x="24" y="33"/>
                    <a:pt x="24" y="32"/>
                    <a:pt x="24" y="30"/>
                  </a:cubicBezTo>
                  <a:cubicBezTo>
                    <a:pt x="25" y="29"/>
                    <a:pt x="24" y="28"/>
                    <a:pt x="24" y="27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" name="Freeform 879">
              <a:extLst>
                <a:ext uri="{FF2B5EF4-FFF2-40B4-BE49-F238E27FC236}">
                  <a16:creationId xmlns:a16="http://schemas.microsoft.com/office/drawing/2014/main" id="{16842CC3-240E-0C71-2D65-A37829D47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5" y="71437"/>
              <a:ext cx="112713" cy="101600"/>
            </a:xfrm>
            <a:custGeom>
              <a:avLst/>
              <a:gdLst>
                <a:gd name="T0" fmla="*/ 2 w 30"/>
                <a:gd name="T1" fmla="*/ 9 h 27"/>
                <a:gd name="T2" fmla="*/ 27 w 30"/>
                <a:gd name="T3" fmla="*/ 27 h 27"/>
                <a:gd name="T4" fmla="*/ 28 w 30"/>
                <a:gd name="T5" fmla="*/ 27 h 27"/>
                <a:gd name="T6" fmla="*/ 28 w 30"/>
                <a:gd name="T7" fmla="*/ 24 h 27"/>
                <a:gd name="T8" fmla="*/ 29 w 30"/>
                <a:gd name="T9" fmla="*/ 20 h 27"/>
                <a:gd name="T10" fmla="*/ 30 w 30"/>
                <a:gd name="T11" fmla="*/ 17 h 27"/>
                <a:gd name="T12" fmla="*/ 8 w 30"/>
                <a:gd name="T13" fmla="*/ 1 h 27"/>
                <a:gd name="T14" fmla="*/ 1 w 30"/>
                <a:gd name="T15" fmla="*/ 3 h 27"/>
                <a:gd name="T16" fmla="*/ 0 w 30"/>
                <a:gd name="T17" fmla="*/ 6 h 27"/>
                <a:gd name="T18" fmla="*/ 2 w 30"/>
                <a:gd name="T19" fmla="*/ 9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7"/>
                <a:gd name="T32" fmla="*/ 30 w 30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7">
                  <a:moveTo>
                    <a:pt x="2" y="9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8" y="27"/>
                  </a:cubicBezTo>
                  <a:cubicBezTo>
                    <a:pt x="28" y="26"/>
                    <a:pt x="28" y="25"/>
                    <a:pt x="28" y="24"/>
                  </a:cubicBezTo>
                  <a:cubicBezTo>
                    <a:pt x="28" y="23"/>
                    <a:pt x="29" y="21"/>
                    <a:pt x="29" y="20"/>
                  </a:cubicBezTo>
                  <a:cubicBezTo>
                    <a:pt x="29" y="19"/>
                    <a:pt x="30" y="18"/>
                    <a:pt x="30" y="1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2" y="0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" name="Freeform 880">
              <a:extLst>
                <a:ext uri="{FF2B5EF4-FFF2-40B4-BE49-F238E27FC236}">
                  <a16:creationId xmlns:a16="http://schemas.microsoft.com/office/drawing/2014/main" id="{97F16FDD-A885-ADC8-5187-A715BD1E3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425"/>
              <a:ext cx="120650" cy="55563"/>
            </a:xfrm>
            <a:custGeom>
              <a:avLst/>
              <a:gdLst>
                <a:gd name="T0" fmla="*/ 32 w 32"/>
                <a:gd name="T1" fmla="*/ 7 h 15"/>
                <a:gd name="T2" fmla="*/ 31 w 32"/>
                <a:gd name="T3" fmla="*/ 3 h 15"/>
                <a:gd name="T4" fmla="*/ 31 w 32"/>
                <a:gd name="T5" fmla="*/ 0 h 15"/>
                <a:gd name="T6" fmla="*/ 4 w 32"/>
                <a:gd name="T7" fmla="*/ 5 h 15"/>
                <a:gd name="T8" fmla="*/ 1 w 32"/>
                <a:gd name="T9" fmla="*/ 7 h 15"/>
                <a:gd name="T10" fmla="*/ 0 w 32"/>
                <a:gd name="T11" fmla="*/ 11 h 15"/>
                <a:gd name="T12" fmla="*/ 5 w 32"/>
                <a:gd name="T13" fmla="*/ 15 h 15"/>
                <a:gd name="T14" fmla="*/ 5 w 32"/>
                <a:gd name="T15" fmla="*/ 15 h 15"/>
                <a:gd name="T16" fmla="*/ 32 w 32"/>
                <a:gd name="T17" fmla="*/ 10 h 15"/>
                <a:gd name="T18" fmla="*/ 32 w 32"/>
                <a:gd name="T19" fmla="*/ 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5"/>
                <a:gd name="T32" fmla="*/ 32 w 32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5">
                  <a:moveTo>
                    <a:pt x="32" y="7"/>
                  </a:moveTo>
                  <a:cubicBezTo>
                    <a:pt x="32" y="6"/>
                    <a:pt x="31" y="5"/>
                    <a:pt x="31" y="3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1" y="6"/>
                    <a:pt x="1" y="7"/>
                  </a:cubicBezTo>
                  <a:cubicBezTo>
                    <a:pt x="0" y="8"/>
                    <a:pt x="0" y="10"/>
                    <a:pt x="0" y="11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8"/>
                    <a:pt x="3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" name="Freeform 881">
              <a:extLst>
                <a:ext uri="{FF2B5EF4-FFF2-40B4-BE49-F238E27FC236}">
                  <a16:creationId xmlns:a16="http://schemas.microsoft.com/office/drawing/2014/main" id="{F71B7BED-B1BD-8994-0793-6480C292E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5" y="307975"/>
              <a:ext cx="90488" cy="123825"/>
            </a:xfrm>
            <a:custGeom>
              <a:avLst/>
              <a:gdLst>
                <a:gd name="T0" fmla="*/ 21 w 24"/>
                <a:gd name="T1" fmla="*/ 2 h 33"/>
                <a:gd name="T2" fmla="*/ 20 w 24"/>
                <a:gd name="T3" fmla="*/ 0 h 33"/>
                <a:gd name="T4" fmla="*/ 18 w 24"/>
                <a:gd name="T5" fmla="*/ 1 h 33"/>
                <a:gd name="T6" fmla="*/ 1 w 24"/>
                <a:gd name="T7" fmla="*/ 26 h 33"/>
                <a:gd name="T8" fmla="*/ 0 w 24"/>
                <a:gd name="T9" fmla="*/ 29 h 33"/>
                <a:gd name="T10" fmla="*/ 2 w 24"/>
                <a:gd name="T11" fmla="*/ 32 h 33"/>
                <a:gd name="T12" fmla="*/ 5 w 24"/>
                <a:gd name="T13" fmla="*/ 33 h 33"/>
                <a:gd name="T14" fmla="*/ 6 w 24"/>
                <a:gd name="T15" fmla="*/ 33 h 33"/>
                <a:gd name="T16" fmla="*/ 9 w 24"/>
                <a:gd name="T17" fmla="*/ 31 h 33"/>
                <a:gd name="T18" fmla="*/ 24 w 24"/>
                <a:gd name="T19" fmla="*/ 10 h 33"/>
                <a:gd name="T20" fmla="*/ 23 w 24"/>
                <a:gd name="T21" fmla="*/ 7 h 33"/>
                <a:gd name="T22" fmla="*/ 21 w 24"/>
                <a:gd name="T23" fmla="*/ 2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33"/>
                <a:gd name="T38" fmla="*/ 24 w 24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33">
                  <a:moveTo>
                    <a:pt x="21" y="2"/>
                  </a:moveTo>
                  <a:cubicBezTo>
                    <a:pt x="20" y="1"/>
                    <a:pt x="20" y="1"/>
                    <a:pt x="20" y="0"/>
                  </a:cubicBezTo>
                  <a:cubicBezTo>
                    <a:pt x="19" y="0"/>
                    <a:pt x="18" y="0"/>
                    <a:pt x="18" y="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7"/>
                    <a:pt x="0" y="28"/>
                    <a:pt x="0" y="29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3" y="33"/>
                    <a:pt x="4" y="33"/>
                    <a:pt x="5" y="33"/>
                  </a:cubicBezTo>
                  <a:cubicBezTo>
                    <a:pt x="5" y="33"/>
                    <a:pt x="5" y="33"/>
                    <a:pt x="6" y="33"/>
                  </a:cubicBezTo>
                  <a:cubicBezTo>
                    <a:pt x="7" y="33"/>
                    <a:pt x="8" y="32"/>
                    <a:pt x="9" y="3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9"/>
                    <a:pt x="23" y="8"/>
                    <a:pt x="23" y="7"/>
                  </a:cubicBezTo>
                  <a:cubicBezTo>
                    <a:pt x="22" y="5"/>
                    <a:pt x="21" y="4"/>
                    <a:pt x="2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" name="Freeform 882">
              <a:extLst>
                <a:ext uri="{FF2B5EF4-FFF2-40B4-BE49-F238E27FC236}">
                  <a16:creationId xmlns:a16="http://schemas.microsoft.com/office/drawing/2014/main" id="{254ED139-0E31-BE68-BAC3-46D1D35DC48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58750" y="0"/>
              <a:ext cx="419100" cy="506413"/>
            </a:xfrm>
            <a:custGeom>
              <a:avLst/>
              <a:gdLst>
                <a:gd name="T0" fmla="*/ 56 w 112"/>
                <a:gd name="T1" fmla="*/ 0 h 135"/>
                <a:gd name="T2" fmla="*/ 0 w 112"/>
                <a:gd name="T3" fmla="*/ 56 h 135"/>
                <a:gd name="T4" fmla="*/ 17 w 112"/>
                <a:gd name="T5" fmla="*/ 101 h 135"/>
                <a:gd name="T6" fmla="*/ 18 w 112"/>
                <a:gd name="T7" fmla="*/ 101 h 135"/>
                <a:gd name="T8" fmla="*/ 30 w 112"/>
                <a:gd name="T9" fmla="*/ 128 h 135"/>
                <a:gd name="T10" fmla="*/ 37 w 112"/>
                <a:gd name="T11" fmla="*/ 135 h 135"/>
                <a:gd name="T12" fmla="*/ 74 w 112"/>
                <a:gd name="T13" fmla="*/ 135 h 135"/>
                <a:gd name="T14" fmla="*/ 74 w 112"/>
                <a:gd name="T15" fmla="*/ 135 h 135"/>
                <a:gd name="T16" fmla="*/ 77 w 112"/>
                <a:gd name="T17" fmla="*/ 134 h 135"/>
                <a:gd name="T18" fmla="*/ 81 w 112"/>
                <a:gd name="T19" fmla="*/ 128 h 135"/>
                <a:gd name="T20" fmla="*/ 94 w 112"/>
                <a:gd name="T21" fmla="*/ 101 h 135"/>
                <a:gd name="T22" fmla="*/ 95 w 112"/>
                <a:gd name="T23" fmla="*/ 100 h 135"/>
                <a:gd name="T24" fmla="*/ 112 w 112"/>
                <a:gd name="T25" fmla="*/ 56 h 135"/>
                <a:gd name="T26" fmla="*/ 56 w 112"/>
                <a:gd name="T27" fmla="*/ 0 h 135"/>
                <a:gd name="T28" fmla="*/ 83 w 112"/>
                <a:gd name="T29" fmla="*/ 93 h 135"/>
                <a:gd name="T30" fmla="*/ 82 w 112"/>
                <a:gd name="T31" fmla="*/ 94 h 135"/>
                <a:gd name="T32" fmla="*/ 68 w 112"/>
                <a:gd name="T33" fmla="*/ 121 h 135"/>
                <a:gd name="T34" fmla="*/ 43 w 112"/>
                <a:gd name="T35" fmla="*/ 121 h 135"/>
                <a:gd name="T36" fmla="*/ 29 w 112"/>
                <a:gd name="T37" fmla="*/ 93 h 135"/>
                <a:gd name="T38" fmla="*/ 28 w 112"/>
                <a:gd name="T39" fmla="*/ 93 h 135"/>
                <a:gd name="T40" fmla="*/ 14 w 112"/>
                <a:gd name="T41" fmla="*/ 56 h 135"/>
                <a:gd name="T42" fmla="*/ 56 w 112"/>
                <a:gd name="T43" fmla="*/ 14 h 135"/>
                <a:gd name="T44" fmla="*/ 98 w 112"/>
                <a:gd name="T45" fmla="*/ 56 h 135"/>
                <a:gd name="T46" fmla="*/ 83 w 112"/>
                <a:gd name="T47" fmla="*/ 93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135"/>
                <a:gd name="T74" fmla="*/ 112 w 112"/>
                <a:gd name="T75" fmla="*/ 135 h 1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135">
                  <a:moveTo>
                    <a:pt x="56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71"/>
                    <a:pt x="6" y="88"/>
                    <a:pt x="17" y="101"/>
                  </a:cubicBezTo>
                  <a:cubicBezTo>
                    <a:pt x="17" y="101"/>
                    <a:pt x="17" y="101"/>
                    <a:pt x="18" y="101"/>
                  </a:cubicBezTo>
                  <a:cubicBezTo>
                    <a:pt x="21" y="106"/>
                    <a:pt x="30" y="119"/>
                    <a:pt x="30" y="128"/>
                  </a:cubicBezTo>
                  <a:cubicBezTo>
                    <a:pt x="30" y="132"/>
                    <a:pt x="33" y="135"/>
                    <a:pt x="37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5" y="135"/>
                    <a:pt x="76" y="135"/>
                    <a:pt x="77" y="134"/>
                  </a:cubicBezTo>
                  <a:cubicBezTo>
                    <a:pt x="80" y="133"/>
                    <a:pt x="81" y="131"/>
                    <a:pt x="81" y="128"/>
                  </a:cubicBezTo>
                  <a:cubicBezTo>
                    <a:pt x="81" y="120"/>
                    <a:pt x="89" y="108"/>
                    <a:pt x="94" y="101"/>
                  </a:cubicBezTo>
                  <a:cubicBezTo>
                    <a:pt x="94" y="101"/>
                    <a:pt x="95" y="101"/>
                    <a:pt x="95" y="100"/>
                  </a:cubicBezTo>
                  <a:cubicBezTo>
                    <a:pt x="105" y="87"/>
                    <a:pt x="112" y="71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83" y="93"/>
                  </a:moveTo>
                  <a:cubicBezTo>
                    <a:pt x="83" y="93"/>
                    <a:pt x="83" y="94"/>
                    <a:pt x="82" y="94"/>
                  </a:cubicBezTo>
                  <a:cubicBezTo>
                    <a:pt x="79" y="98"/>
                    <a:pt x="71" y="110"/>
                    <a:pt x="68" y="121"/>
                  </a:cubicBezTo>
                  <a:cubicBezTo>
                    <a:pt x="43" y="121"/>
                    <a:pt x="43" y="121"/>
                    <a:pt x="43" y="121"/>
                  </a:cubicBezTo>
                  <a:cubicBezTo>
                    <a:pt x="40" y="109"/>
                    <a:pt x="31" y="97"/>
                    <a:pt x="29" y="93"/>
                  </a:cubicBezTo>
                  <a:cubicBezTo>
                    <a:pt x="29" y="93"/>
                    <a:pt x="28" y="93"/>
                    <a:pt x="28" y="93"/>
                  </a:cubicBezTo>
                  <a:cubicBezTo>
                    <a:pt x="19" y="82"/>
                    <a:pt x="14" y="68"/>
                    <a:pt x="14" y="56"/>
                  </a:cubicBezTo>
                  <a:cubicBezTo>
                    <a:pt x="14" y="33"/>
                    <a:pt x="32" y="14"/>
                    <a:pt x="56" y="14"/>
                  </a:cubicBezTo>
                  <a:cubicBezTo>
                    <a:pt x="79" y="14"/>
                    <a:pt x="98" y="33"/>
                    <a:pt x="98" y="56"/>
                  </a:cubicBezTo>
                  <a:cubicBezTo>
                    <a:pt x="98" y="68"/>
                    <a:pt x="92" y="82"/>
                    <a:pt x="83" y="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" name="Freeform 883">
              <a:extLst>
                <a:ext uri="{FF2B5EF4-FFF2-40B4-BE49-F238E27FC236}">
                  <a16:creationId xmlns:a16="http://schemas.microsoft.com/office/drawing/2014/main" id="{AC1A51BA-9E42-9765-1A0C-398E88737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25" y="547687"/>
              <a:ext cx="158750" cy="142875"/>
            </a:xfrm>
            <a:custGeom>
              <a:avLst/>
              <a:gdLst>
                <a:gd name="T0" fmla="*/ 36 w 42"/>
                <a:gd name="T1" fmla="*/ 0 h 38"/>
                <a:gd name="T2" fmla="*/ 5 w 42"/>
                <a:gd name="T3" fmla="*/ 0 h 38"/>
                <a:gd name="T4" fmla="*/ 0 w 42"/>
                <a:gd name="T5" fmla="*/ 6 h 38"/>
                <a:gd name="T6" fmla="*/ 0 w 42"/>
                <a:gd name="T7" fmla="*/ 27 h 38"/>
                <a:gd name="T8" fmla="*/ 5 w 42"/>
                <a:gd name="T9" fmla="*/ 33 h 38"/>
                <a:gd name="T10" fmla="*/ 10 w 42"/>
                <a:gd name="T11" fmla="*/ 33 h 38"/>
                <a:gd name="T12" fmla="*/ 13 w 42"/>
                <a:gd name="T13" fmla="*/ 36 h 38"/>
                <a:gd name="T14" fmla="*/ 17 w 42"/>
                <a:gd name="T15" fmla="*/ 38 h 38"/>
                <a:gd name="T16" fmla="*/ 24 w 42"/>
                <a:gd name="T17" fmla="*/ 38 h 38"/>
                <a:gd name="T18" fmla="*/ 28 w 42"/>
                <a:gd name="T19" fmla="*/ 36 h 38"/>
                <a:gd name="T20" fmla="*/ 31 w 42"/>
                <a:gd name="T21" fmla="*/ 33 h 38"/>
                <a:gd name="T22" fmla="*/ 36 w 42"/>
                <a:gd name="T23" fmla="*/ 33 h 38"/>
                <a:gd name="T24" fmla="*/ 42 w 42"/>
                <a:gd name="T25" fmla="*/ 27 h 38"/>
                <a:gd name="T26" fmla="*/ 42 w 42"/>
                <a:gd name="T27" fmla="*/ 6 h 38"/>
                <a:gd name="T28" fmla="*/ 36 w 42"/>
                <a:gd name="T29" fmla="*/ 0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38"/>
                <a:gd name="T47" fmla="*/ 42 w 42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38">
                  <a:moveTo>
                    <a:pt x="3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3"/>
                    <a:pt x="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7"/>
                    <a:pt x="16" y="38"/>
                    <a:pt x="17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6" y="38"/>
                    <a:pt x="27" y="37"/>
                    <a:pt x="28" y="36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9" y="33"/>
                    <a:pt x="42" y="30"/>
                    <a:pt x="42" y="27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3"/>
                    <a:pt x="39" y="0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pic>
        <p:nvPicPr>
          <p:cNvPr id="34" name="Imagem 33" descr="Texto&#10;&#10;Descrição gerada automaticamente com confiança baixa">
            <a:extLst>
              <a:ext uri="{FF2B5EF4-FFF2-40B4-BE49-F238E27FC236}">
                <a16:creationId xmlns:a16="http://schemas.microsoft.com/office/drawing/2014/main" id="{908DF675-9254-8665-822D-F3C7EB1782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2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4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5">
            <a:extLst>
              <a:ext uri="{FF2B5EF4-FFF2-40B4-BE49-F238E27FC236}">
                <a16:creationId xmlns:a16="http://schemas.microsoft.com/office/drawing/2014/main" id="{67326AFC-277A-2ECC-9C94-1155F2ED5DE7}"/>
              </a:ext>
            </a:extLst>
          </p:cNvPr>
          <p:cNvCxnSpPr/>
          <p:nvPr/>
        </p:nvCxnSpPr>
        <p:spPr>
          <a:xfrm flipH="1">
            <a:off x="1728630" y="1491630"/>
            <a:ext cx="3389412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2">
            <a:extLst>
              <a:ext uri="{FF2B5EF4-FFF2-40B4-BE49-F238E27FC236}">
                <a16:creationId xmlns:a16="http://schemas.microsoft.com/office/drawing/2014/main" id="{04D257F5-5632-179F-69CA-21315AF59C03}"/>
              </a:ext>
            </a:extLst>
          </p:cNvPr>
          <p:cNvCxnSpPr/>
          <p:nvPr/>
        </p:nvCxnSpPr>
        <p:spPr>
          <a:xfrm flipV="1">
            <a:off x="6228184" y="4443958"/>
            <a:ext cx="118693" cy="16593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4">
            <a:extLst>
              <a:ext uri="{FF2B5EF4-FFF2-40B4-BE49-F238E27FC236}">
                <a16:creationId xmlns:a16="http://schemas.microsoft.com/office/drawing/2014/main" id="{CDB4F4C5-5C5F-A3BF-AF2C-2CD8424FF9CE}"/>
              </a:ext>
            </a:extLst>
          </p:cNvPr>
          <p:cNvSpPr/>
          <p:nvPr/>
        </p:nvSpPr>
        <p:spPr>
          <a:xfrm rot="197558">
            <a:off x="4197706" y="763590"/>
            <a:ext cx="3709076" cy="3755526"/>
          </a:xfrm>
          <a:custGeom>
            <a:avLst/>
            <a:gdLst/>
            <a:ahLst/>
            <a:cxnLst/>
            <a:rect l="l" t="t" r="r" b="b"/>
            <a:pathLst>
              <a:path w="6373853" h="6453678">
                <a:moveTo>
                  <a:pt x="1748789" y="3781"/>
                </a:moveTo>
                <a:cubicBezTo>
                  <a:pt x="1773410" y="1281"/>
                  <a:pt x="1798391" y="0"/>
                  <a:pt x="1823671" y="0"/>
                </a:cubicBezTo>
                <a:cubicBezTo>
                  <a:pt x="2222376" y="0"/>
                  <a:pt x="2546668" y="318599"/>
                  <a:pt x="2555176" y="715114"/>
                </a:cubicBezTo>
                <a:cubicBezTo>
                  <a:pt x="2646063" y="945229"/>
                  <a:pt x="2815509" y="1149545"/>
                  <a:pt x="3050234" y="1286278"/>
                </a:cubicBezTo>
                <a:cubicBezTo>
                  <a:pt x="3277270" y="1418531"/>
                  <a:pt x="3529180" y="1466470"/>
                  <a:pt x="3767051" y="1437382"/>
                </a:cubicBezTo>
                <a:cubicBezTo>
                  <a:pt x="4043009" y="1173698"/>
                  <a:pt x="4417184" y="1012566"/>
                  <a:pt x="4828995" y="1012566"/>
                </a:cubicBezTo>
                <a:cubicBezTo>
                  <a:pt x="5682197" y="1012566"/>
                  <a:pt x="6373853" y="1704222"/>
                  <a:pt x="6373853" y="2557424"/>
                </a:cubicBezTo>
                <a:cubicBezTo>
                  <a:pt x="6373853" y="3315640"/>
                  <a:pt x="5827627" y="3946278"/>
                  <a:pt x="5106977" y="4075988"/>
                </a:cubicBezTo>
                <a:cubicBezTo>
                  <a:pt x="4860269" y="4198053"/>
                  <a:pt x="4655938" y="4415360"/>
                  <a:pt x="4548276" y="4699239"/>
                </a:cubicBezTo>
                <a:cubicBezTo>
                  <a:pt x="4488061" y="4858013"/>
                  <a:pt x="4464290" y="5021251"/>
                  <a:pt x="4473846" y="5178965"/>
                </a:cubicBezTo>
                <a:cubicBezTo>
                  <a:pt x="4624448" y="5311033"/>
                  <a:pt x="4718008" y="5505241"/>
                  <a:pt x="4718008" y="5721301"/>
                </a:cubicBezTo>
                <a:cubicBezTo>
                  <a:pt x="4718008" y="6125782"/>
                  <a:pt x="4390112" y="6453678"/>
                  <a:pt x="3985631" y="6453678"/>
                </a:cubicBezTo>
                <a:cubicBezTo>
                  <a:pt x="3581150" y="6453678"/>
                  <a:pt x="3253254" y="6125782"/>
                  <a:pt x="3253254" y="5721301"/>
                </a:cubicBezTo>
                <a:cubicBezTo>
                  <a:pt x="3253254" y="5342100"/>
                  <a:pt x="3541444" y="5030211"/>
                  <a:pt x="3910750" y="4992705"/>
                </a:cubicBezTo>
                <a:lnTo>
                  <a:pt x="3970068" y="4989710"/>
                </a:lnTo>
                <a:cubicBezTo>
                  <a:pt x="4089426" y="4874941"/>
                  <a:pt x="4186035" y="4731148"/>
                  <a:pt x="4249282" y="4564379"/>
                </a:cubicBezTo>
                <a:cubicBezTo>
                  <a:pt x="4318623" y="4381544"/>
                  <a:pt x="4339635" y="4192787"/>
                  <a:pt x="4317136" y="4013436"/>
                </a:cubicBezTo>
                <a:cubicBezTo>
                  <a:pt x="4256166" y="3992601"/>
                  <a:pt x="4197322" y="3967056"/>
                  <a:pt x="4140584" y="3937908"/>
                </a:cubicBezTo>
                <a:cubicBezTo>
                  <a:pt x="3785942" y="3880704"/>
                  <a:pt x="3361104" y="3968836"/>
                  <a:pt x="2972750" y="4207511"/>
                </a:cubicBezTo>
                <a:cubicBezTo>
                  <a:pt x="2649524" y="4406159"/>
                  <a:pt x="2407922" y="4674458"/>
                  <a:pt x="2273557" y="4956562"/>
                </a:cubicBezTo>
                <a:cubicBezTo>
                  <a:pt x="2243728" y="5333109"/>
                  <a:pt x="1928537" y="5629160"/>
                  <a:pt x="1544199" y="5629160"/>
                </a:cubicBezTo>
                <a:cubicBezTo>
                  <a:pt x="1139718" y="5629161"/>
                  <a:pt x="811822" y="5301265"/>
                  <a:pt x="811822" y="4896783"/>
                </a:cubicBezTo>
                <a:cubicBezTo>
                  <a:pt x="811822" y="4517582"/>
                  <a:pt x="1100012" y="4205693"/>
                  <a:pt x="1469317" y="4168187"/>
                </a:cubicBezTo>
                <a:cubicBezTo>
                  <a:pt x="1493938" y="4165687"/>
                  <a:pt x="1518919" y="4164406"/>
                  <a:pt x="1544199" y="4164406"/>
                </a:cubicBezTo>
                <a:cubicBezTo>
                  <a:pt x="1614188" y="4164406"/>
                  <a:pt x="1681885" y="4174224"/>
                  <a:pt x="1745054" y="4195817"/>
                </a:cubicBezTo>
                <a:cubicBezTo>
                  <a:pt x="2080595" y="4225945"/>
                  <a:pt x="2467608" y="4133688"/>
                  <a:pt x="2823912" y="3914711"/>
                </a:cubicBezTo>
                <a:cubicBezTo>
                  <a:pt x="3105509" y="3741648"/>
                  <a:pt x="3325152" y="3515718"/>
                  <a:pt x="3465145" y="3273270"/>
                </a:cubicBezTo>
                <a:cubicBezTo>
                  <a:pt x="3451578" y="3254462"/>
                  <a:pt x="3441393" y="3233849"/>
                  <a:pt x="3431663" y="3212981"/>
                </a:cubicBezTo>
                <a:cubicBezTo>
                  <a:pt x="3160269" y="2960984"/>
                  <a:pt x="2737001" y="2800878"/>
                  <a:pt x="2261862" y="2800878"/>
                </a:cubicBezTo>
                <a:cubicBezTo>
                  <a:pt x="1915427" y="2800878"/>
                  <a:pt x="1596569" y="2885993"/>
                  <a:pt x="1343736" y="3029603"/>
                </a:cubicBezTo>
                <a:cubicBezTo>
                  <a:pt x="1213416" y="3228799"/>
                  <a:pt x="988216" y="3359981"/>
                  <a:pt x="732377" y="3359981"/>
                </a:cubicBezTo>
                <a:cubicBezTo>
                  <a:pt x="327896" y="3359981"/>
                  <a:pt x="0" y="3032085"/>
                  <a:pt x="0" y="2627604"/>
                </a:cubicBezTo>
                <a:cubicBezTo>
                  <a:pt x="0" y="2248403"/>
                  <a:pt x="288190" y="1936513"/>
                  <a:pt x="657496" y="1899008"/>
                </a:cubicBezTo>
                <a:cubicBezTo>
                  <a:pt x="682116" y="1896508"/>
                  <a:pt x="707097" y="1895227"/>
                  <a:pt x="732377" y="1895227"/>
                </a:cubicBezTo>
                <a:cubicBezTo>
                  <a:pt x="990216" y="1895227"/>
                  <a:pt x="1216935" y="2028468"/>
                  <a:pt x="1346404" y="2230521"/>
                </a:cubicBezTo>
                <a:cubicBezTo>
                  <a:pt x="1602758" y="2382858"/>
                  <a:pt x="1930881" y="2473491"/>
                  <a:pt x="2288367" y="2473491"/>
                </a:cubicBezTo>
                <a:cubicBezTo>
                  <a:pt x="2697774" y="2473492"/>
                  <a:pt x="3068669" y="2354621"/>
                  <a:pt x="3337053" y="2160075"/>
                </a:cubicBezTo>
                <a:cubicBezTo>
                  <a:pt x="3340926" y="2141545"/>
                  <a:pt x="3346143" y="2123420"/>
                  <a:pt x="3351687" y="2105436"/>
                </a:cubicBezTo>
                <a:cubicBezTo>
                  <a:pt x="3259746" y="1885205"/>
                  <a:pt x="3094211" y="1690778"/>
                  <a:pt x="2868101" y="1559064"/>
                </a:cubicBezTo>
                <a:cubicBezTo>
                  <a:pt x="2612420" y="1410124"/>
                  <a:pt x="2325191" y="1368116"/>
                  <a:pt x="2062135" y="1421669"/>
                </a:cubicBezTo>
                <a:cubicBezTo>
                  <a:pt x="2020112" y="1439592"/>
                  <a:pt x="1975220" y="1450584"/>
                  <a:pt x="1928800" y="1456357"/>
                </a:cubicBezTo>
                <a:cubicBezTo>
                  <a:pt x="1920816" y="1457887"/>
                  <a:pt x="1913196" y="1460508"/>
                  <a:pt x="1905608" y="1463212"/>
                </a:cubicBezTo>
                <a:lnTo>
                  <a:pt x="1907728" y="1459572"/>
                </a:lnTo>
                <a:cubicBezTo>
                  <a:pt x="1880177" y="1463133"/>
                  <a:pt x="1852113" y="1464754"/>
                  <a:pt x="1823671" y="1464754"/>
                </a:cubicBezTo>
                <a:cubicBezTo>
                  <a:pt x="1419190" y="1464754"/>
                  <a:pt x="1091294" y="1136858"/>
                  <a:pt x="1091294" y="732377"/>
                </a:cubicBezTo>
                <a:cubicBezTo>
                  <a:pt x="1091294" y="353176"/>
                  <a:pt x="1379484" y="41286"/>
                  <a:pt x="1748789" y="378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400" kern="0" dirty="0">
              <a:solidFill>
                <a:srgbClr val="FFC000"/>
              </a:solidFill>
              <a:latin typeface="Calibri" panose="020F0502020204030204"/>
            </a:endParaRPr>
          </a:p>
        </p:txBody>
      </p:sp>
      <p:sp>
        <p:nvSpPr>
          <p:cNvPr id="4" name="TextBox 75">
            <a:extLst>
              <a:ext uri="{FF2B5EF4-FFF2-40B4-BE49-F238E27FC236}">
                <a16:creationId xmlns:a16="http://schemas.microsoft.com/office/drawing/2014/main" id="{165B6BFC-23D0-A80F-8376-3129D0DC0CDB}"/>
              </a:ext>
            </a:extLst>
          </p:cNvPr>
          <p:cNvSpPr txBox="1"/>
          <p:nvPr/>
        </p:nvSpPr>
        <p:spPr>
          <a:xfrm>
            <a:off x="617817" y="915566"/>
            <a:ext cx="370257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pt-BR" altLang="zh-CN" sz="1400" kern="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Após as duas etapas iniciais, é preciso constatar que há ausência de tensão.</a:t>
            </a:r>
          </a:p>
          <a:p>
            <a:pPr>
              <a:defRPr/>
            </a:pPr>
            <a:endParaRPr lang="pt-BR" altLang="zh-CN" sz="1400" kern="0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>
              <a:defRPr/>
            </a:pPr>
            <a:endParaRPr lang="pt-BR" altLang="zh-CN" sz="1400" kern="0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altLang="zh-CN" sz="1400" kern="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Primeiramente, os painéis ou instrumentos detectores são testados quanto ao funcionamento. </a:t>
            </a:r>
          </a:p>
          <a:p>
            <a:pPr>
              <a:defRPr/>
            </a:pPr>
            <a:endParaRPr lang="pt-BR" altLang="zh-CN" sz="1400" kern="0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>
              <a:defRPr/>
            </a:pPr>
            <a:endParaRPr lang="pt-BR" altLang="zh-CN" sz="1400" kern="0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altLang="zh-CN" sz="1400" kern="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Constatado que estão medindo corretamente, ocorre a constatação de ausência de tensão. </a:t>
            </a:r>
          </a:p>
          <a:p>
            <a:pPr>
              <a:defRPr/>
            </a:pPr>
            <a:endParaRPr lang="pt-BR" altLang="zh-CN" sz="1400" kern="0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>
              <a:defRPr/>
            </a:pPr>
            <a:endParaRPr lang="pt-BR" altLang="zh-CN" sz="1400" kern="0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pt-BR" altLang="zh-CN" sz="1400" kern="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Isso pode ser feito, a depender do equipamento, por contato ou aproximação.</a:t>
            </a:r>
            <a:endParaRPr lang="en-US" altLang="zh-CN" sz="1400" kern="0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6" name="直接连接符 6">
            <a:extLst>
              <a:ext uri="{FF2B5EF4-FFF2-40B4-BE49-F238E27FC236}">
                <a16:creationId xmlns:a16="http://schemas.microsoft.com/office/drawing/2014/main" id="{1B067752-A446-AE61-F32C-38CA5EE5072C}"/>
              </a:ext>
            </a:extLst>
          </p:cNvPr>
          <p:cNvCxnSpPr/>
          <p:nvPr/>
        </p:nvCxnSpPr>
        <p:spPr>
          <a:xfrm flipH="1">
            <a:off x="1040408" y="2511941"/>
            <a:ext cx="3336793" cy="88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7">
            <a:extLst>
              <a:ext uri="{FF2B5EF4-FFF2-40B4-BE49-F238E27FC236}">
                <a16:creationId xmlns:a16="http://schemas.microsoft.com/office/drawing/2014/main" id="{3F387BF3-C2BF-452D-9091-5B279B7AC04B}"/>
              </a:ext>
            </a:extLst>
          </p:cNvPr>
          <p:cNvCxnSpPr/>
          <p:nvPr/>
        </p:nvCxnSpPr>
        <p:spPr>
          <a:xfrm flipH="1">
            <a:off x="1566856" y="3664579"/>
            <a:ext cx="3174061" cy="16431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8">
            <a:extLst>
              <a:ext uri="{FF2B5EF4-FFF2-40B4-BE49-F238E27FC236}">
                <a16:creationId xmlns:a16="http://schemas.microsoft.com/office/drawing/2014/main" id="{1191367A-BF5F-3C68-A6DA-65625E8A936E}"/>
              </a:ext>
            </a:extLst>
          </p:cNvPr>
          <p:cNvCxnSpPr/>
          <p:nvPr/>
        </p:nvCxnSpPr>
        <p:spPr>
          <a:xfrm flipH="1">
            <a:off x="2795110" y="4622532"/>
            <a:ext cx="3414819" cy="1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12">
            <a:extLst>
              <a:ext uri="{FF2B5EF4-FFF2-40B4-BE49-F238E27FC236}">
                <a16:creationId xmlns:a16="http://schemas.microsoft.com/office/drawing/2014/main" id="{684C3E34-49C8-6186-8724-8EAD70665943}"/>
              </a:ext>
            </a:extLst>
          </p:cNvPr>
          <p:cNvSpPr/>
          <p:nvPr/>
        </p:nvSpPr>
        <p:spPr>
          <a:xfrm>
            <a:off x="6298314" y="1535014"/>
            <a:ext cx="1517753" cy="151775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grpSp>
        <p:nvGrpSpPr>
          <p:cNvPr id="12" name="组合 14">
            <a:extLst>
              <a:ext uri="{FF2B5EF4-FFF2-40B4-BE49-F238E27FC236}">
                <a16:creationId xmlns:a16="http://schemas.microsoft.com/office/drawing/2014/main" id="{57CD6BFA-EEF9-3DA7-60E6-7748615786BD}"/>
              </a:ext>
            </a:extLst>
          </p:cNvPr>
          <p:cNvGrpSpPr/>
          <p:nvPr/>
        </p:nvGrpSpPr>
        <p:grpSpPr>
          <a:xfrm>
            <a:off x="5017149" y="814615"/>
            <a:ext cx="642934" cy="642934"/>
            <a:chOff x="6962369" y="1155522"/>
            <a:chExt cx="928603" cy="928603"/>
          </a:xfrm>
        </p:grpSpPr>
        <p:sp>
          <p:nvSpPr>
            <p:cNvPr id="13" name="椭圆 17">
              <a:extLst>
                <a:ext uri="{FF2B5EF4-FFF2-40B4-BE49-F238E27FC236}">
                  <a16:creationId xmlns:a16="http://schemas.microsoft.com/office/drawing/2014/main" id="{7CC42271-EF28-C8D1-F294-695A1D9A91E7}"/>
                </a:ext>
              </a:extLst>
            </p:cNvPr>
            <p:cNvSpPr/>
            <p:nvPr/>
          </p:nvSpPr>
          <p:spPr>
            <a:xfrm>
              <a:off x="6962369" y="1155522"/>
              <a:ext cx="928603" cy="9286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文本框 2">
              <a:extLst>
                <a:ext uri="{FF2B5EF4-FFF2-40B4-BE49-F238E27FC236}">
                  <a16:creationId xmlns:a16="http://schemas.microsoft.com/office/drawing/2014/main" id="{A469A8F7-027B-65C2-4ABC-D7A47F205A29}"/>
                </a:ext>
              </a:extLst>
            </p:cNvPr>
            <p:cNvSpPr txBox="1"/>
            <p:nvPr/>
          </p:nvSpPr>
          <p:spPr>
            <a:xfrm>
              <a:off x="7108091" y="1353105"/>
              <a:ext cx="678831" cy="533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9">
            <a:extLst>
              <a:ext uri="{FF2B5EF4-FFF2-40B4-BE49-F238E27FC236}">
                <a16:creationId xmlns:a16="http://schemas.microsoft.com/office/drawing/2014/main" id="{EF661AD6-6643-EC8C-1552-50D2CAFBBA5B}"/>
              </a:ext>
            </a:extLst>
          </p:cNvPr>
          <p:cNvGrpSpPr/>
          <p:nvPr/>
        </p:nvGrpSpPr>
        <p:grpSpPr>
          <a:xfrm>
            <a:off x="4328308" y="1885066"/>
            <a:ext cx="642933" cy="642933"/>
            <a:chOff x="6962369" y="1155522"/>
            <a:chExt cx="928602" cy="928602"/>
          </a:xfrm>
        </p:grpSpPr>
        <p:sp>
          <p:nvSpPr>
            <p:cNvPr id="16" name="椭圆 22">
              <a:extLst>
                <a:ext uri="{FF2B5EF4-FFF2-40B4-BE49-F238E27FC236}">
                  <a16:creationId xmlns:a16="http://schemas.microsoft.com/office/drawing/2014/main" id="{1504987D-4353-B2E2-F7B0-1C357E298894}"/>
                </a:ext>
              </a:extLst>
            </p:cNvPr>
            <p:cNvSpPr/>
            <p:nvPr/>
          </p:nvSpPr>
          <p:spPr>
            <a:xfrm>
              <a:off x="6962369" y="1155522"/>
              <a:ext cx="928602" cy="92860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17" name="文本框 124">
              <a:extLst>
                <a:ext uri="{FF2B5EF4-FFF2-40B4-BE49-F238E27FC236}">
                  <a16:creationId xmlns:a16="http://schemas.microsoft.com/office/drawing/2014/main" id="{DD8E3EC5-5A3C-5FBD-03F1-AD4B1222895F}"/>
                </a:ext>
              </a:extLst>
            </p:cNvPr>
            <p:cNvSpPr txBox="1"/>
            <p:nvPr/>
          </p:nvSpPr>
          <p:spPr>
            <a:xfrm>
              <a:off x="7108091" y="1353105"/>
              <a:ext cx="678831" cy="533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>
                  <a:solidFill>
                    <a:srgbClr val="FFC000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zh-CN" altLang="en-US" sz="18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 24">
            <a:extLst>
              <a:ext uri="{FF2B5EF4-FFF2-40B4-BE49-F238E27FC236}">
                <a16:creationId xmlns:a16="http://schemas.microsoft.com/office/drawing/2014/main" id="{5C1ADF6C-E72B-F8C4-D1F2-4CAA13F3271B}"/>
              </a:ext>
            </a:extLst>
          </p:cNvPr>
          <p:cNvGrpSpPr/>
          <p:nvPr/>
        </p:nvGrpSpPr>
        <p:grpSpPr>
          <a:xfrm>
            <a:off x="4725938" y="3231252"/>
            <a:ext cx="642933" cy="642933"/>
            <a:chOff x="6962369" y="1155522"/>
            <a:chExt cx="928602" cy="928602"/>
          </a:xfrm>
        </p:grpSpPr>
        <p:sp>
          <p:nvSpPr>
            <p:cNvPr id="19" name="椭圆 27">
              <a:extLst>
                <a:ext uri="{FF2B5EF4-FFF2-40B4-BE49-F238E27FC236}">
                  <a16:creationId xmlns:a16="http://schemas.microsoft.com/office/drawing/2014/main" id="{8ED47DAD-F240-3C43-926A-20861AC89E04}"/>
                </a:ext>
              </a:extLst>
            </p:cNvPr>
            <p:cNvSpPr/>
            <p:nvPr/>
          </p:nvSpPr>
          <p:spPr>
            <a:xfrm>
              <a:off x="6962369" y="1155522"/>
              <a:ext cx="928602" cy="92860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文本框 130">
              <a:extLst>
                <a:ext uri="{FF2B5EF4-FFF2-40B4-BE49-F238E27FC236}">
                  <a16:creationId xmlns:a16="http://schemas.microsoft.com/office/drawing/2014/main" id="{44A2879B-87A0-A240-7FD7-BFE228217376}"/>
                </a:ext>
              </a:extLst>
            </p:cNvPr>
            <p:cNvSpPr txBox="1"/>
            <p:nvPr/>
          </p:nvSpPr>
          <p:spPr>
            <a:xfrm>
              <a:off x="7108091" y="1353105"/>
              <a:ext cx="678831" cy="533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1" name="组合 29">
            <a:extLst>
              <a:ext uri="{FF2B5EF4-FFF2-40B4-BE49-F238E27FC236}">
                <a16:creationId xmlns:a16="http://schemas.microsoft.com/office/drawing/2014/main" id="{0FF662B6-4CFC-BFC4-DB67-856D38BDAE54}"/>
              </a:ext>
            </a:extLst>
          </p:cNvPr>
          <p:cNvGrpSpPr/>
          <p:nvPr/>
        </p:nvGrpSpPr>
        <p:grpSpPr>
          <a:xfrm>
            <a:off x="6109486" y="3801025"/>
            <a:ext cx="642933" cy="642933"/>
            <a:chOff x="6962369" y="1155522"/>
            <a:chExt cx="928602" cy="928602"/>
          </a:xfrm>
        </p:grpSpPr>
        <p:sp>
          <p:nvSpPr>
            <p:cNvPr id="22" name="椭圆 32">
              <a:extLst>
                <a:ext uri="{FF2B5EF4-FFF2-40B4-BE49-F238E27FC236}">
                  <a16:creationId xmlns:a16="http://schemas.microsoft.com/office/drawing/2014/main" id="{6B6A89E2-8715-B9F2-8FF9-E553ED2A9E3F}"/>
                </a:ext>
              </a:extLst>
            </p:cNvPr>
            <p:cNvSpPr/>
            <p:nvPr/>
          </p:nvSpPr>
          <p:spPr>
            <a:xfrm>
              <a:off x="6962369" y="1155522"/>
              <a:ext cx="928602" cy="92860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文本框 136">
              <a:extLst>
                <a:ext uri="{FF2B5EF4-FFF2-40B4-BE49-F238E27FC236}">
                  <a16:creationId xmlns:a16="http://schemas.microsoft.com/office/drawing/2014/main" id="{64EC1D0A-610F-770E-1DC7-FA0BEA3D3D0B}"/>
                </a:ext>
              </a:extLst>
            </p:cNvPr>
            <p:cNvSpPr txBox="1"/>
            <p:nvPr/>
          </p:nvSpPr>
          <p:spPr>
            <a:xfrm>
              <a:off x="7108091" y="1399149"/>
              <a:ext cx="678831" cy="533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7" name="Gráfico 26" descr="Alta tensão com preenchimento sólido">
            <a:extLst>
              <a:ext uri="{FF2B5EF4-FFF2-40B4-BE49-F238E27FC236}">
                <a16:creationId xmlns:a16="http://schemas.microsoft.com/office/drawing/2014/main" id="{4624F941-4125-8627-EB7A-89381C710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66609" y="2021866"/>
            <a:ext cx="475980" cy="475976"/>
          </a:xfrm>
          <a:prstGeom prst="rect">
            <a:avLst/>
          </a:prstGeom>
        </p:spPr>
      </p:pic>
      <p:pic>
        <p:nvPicPr>
          <p:cNvPr id="9" name="Imagem 8" descr="Texto&#10;&#10;Descrição gerada automaticamente com confiança baixa">
            <a:extLst>
              <a:ext uri="{FF2B5EF4-FFF2-40B4-BE49-F238E27FC236}">
                <a16:creationId xmlns:a16="http://schemas.microsoft.com/office/drawing/2014/main" id="{214E3140-45D1-1E9A-93C4-CBE0EB4F40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3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7">
            <a:extLst>
              <a:ext uri="{FF2B5EF4-FFF2-40B4-BE49-F238E27FC236}">
                <a16:creationId xmlns:a16="http://schemas.microsoft.com/office/drawing/2014/main" id="{7E76DEF9-56A4-C1BB-9478-A5FA4EF25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7" y="2554921"/>
            <a:ext cx="5112569" cy="2321085"/>
          </a:xfrm>
          <a:prstGeom prst="roundRect">
            <a:avLst>
              <a:gd name="adj" fmla="val 4679"/>
            </a:avLst>
          </a:prstGeom>
          <a:solidFill>
            <a:srgbClr val="D8D8D8">
              <a:alpha val="48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Imagem 4" descr="Desenergização 1">
            <a:extLst>
              <a:ext uri="{FF2B5EF4-FFF2-40B4-BE49-F238E27FC236}">
                <a16:creationId xmlns:a16="http://schemas.microsoft.com/office/drawing/2014/main" id="{F9E028F4-352E-A287-82F0-A7DA20689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2689343"/>
            <a:ext cx="4680521" cy="2052240"/>
          </a:xfrm>
          <a:prstGeom prst="roundRect">
            <a:avLst>
              <a:gd name="adj" fmla="val 7385"/>
            </a:avLst>
          </a:prstGeom>
          <a:noFill/>
          <a:ln>
            <a:noFill/>
          </a:ln>
        </p:spPr>
      </p:pic>
      <p:cxnSp>
        <p:nvCxnSpPr>
          <p:cNvPr id="3" name="直接连接符 21">
            <a:extLst>
              <a:ext uri="{FF2B5EF4-FFF2-40B4-BE49-F238E27FC236}">
                <a16:creationId xmlns:a16="http://schemas.microsoft.com/office/drawing/2014/main" id="{9B526B3D-14C9-1A5B-DC60-F34214FAEA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97087" y="411775"/>
            <a:ext cx="0" cy="2376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19">
            <a:extLst>
              <a:ext uri="{FF2B5EF4-FFF2-40B4-BE49-F238E27FC236}">
                <a16:creationId xmlns:a16="http://schemas.microsoft.com/office/drawing/2014/main" id="{6408E89D-AC42-6E94-B72B-8F4766FFAF7E}"/>
              </a:ext>
            </a:extLst>
          </p:cNvPr>
          <p:cNvSpPr txBox="1"/>
          <p:nvPr/>
        </p:nvSpPr>
        <p:spPr bwMode="auto">
          <a:xfrm>
            <a:off x="2627784" y="411511"/>
            <a:ext cx="47525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pt-BR" altLang="zh-CN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 teste de tensão é feito primeiro em um local energizado.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pt-BR" altLang="zh-CN" sz="14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pt-BR" altLang="zh-CN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Depois disso, é feito onde foi feita a </a:t>
            </a:r>
            <a:r>
              <a:rPr lang="pt-BR" altLang="zh-CN" sz="14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desenergização</a:t>
            </a:r>
            <a:r>
              <a:rPr lang="pt-BR" altLang="zh-CN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pt-BR" altLang="zh-CN" sz="14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pt-BR" altLang="zh-CN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Feita a eliminação de tensão, um condutor de aterramento temporário é conectado a uma haste-terra.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pt-BR" altLang="zh-CN" sz="14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pt-BR" altLang="zh-CN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São pelo menos dois pontos aterrados, ocorrendo os trabalhos entre eles.</a:t>
            </a:r>
            <a:endParaRPr lang="zh-CN" alt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93E628D2-A7A5-DA22-CF3A-7F040FB2B9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15" y="123478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2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19">
            <a:extLst>
              <a:ext uri="{FF2B5EF4-FFF2-40B4-BE49-F238E27FC236}">
                <a16:creationId xmlns:a16="http://schemas.microsoft.com/office/drawing/2014/main" id="{1F3CD6B6-ACEB-83C6-4A65-43F7C20496F2}"/>
              </a:ext>
            </a:extLst>
          </p:cNvPr>
          <p:cNvSpPr txBox="1"/>
          <p:nvPr/>
        </p:nvSpPr>
        <p:spPr bwMode="auto">
          <a:xfrm>
            <a:off x="2267744" y="1707654"/>
            <a:ext cx="62646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pt-BR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Esses passos da </a:t>
            </a:r>
            <a:r>
              <a:rPr lang="pt-BR" altLang="zh-CN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desenergização</a:t>
            </a:r>
            <a:r>
              <a:rPr lang="pt-BR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são citados no item 10.5.1. da NR-10, que fala dos procedimentos de segurança em serviços de eletricidade.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pt-BR" altLang="zh-CN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pt-BR" altLang="zh-CN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pt-BR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Ela também cita a ordem dos procedimentos de reenergização, no item 10.5.2:</a:t>
            </a:r>
            <a:endParaRPr lang="zh-CN" altLang="en-US" kern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4" name="圆角矩形 2">
            <a:extLst>
              <a:ext uri="{FF2B5EF4-FFF2-40B4-BE49-F238E27FC236}">
                <a16:creationId xmlns:a16="http://schemas.microsoft.com/office/drawing/2014/main" id="{490DE455-A9ED-07D6-47CB-7969A0F2C445}"/>
              </a:ext>
            </a:extLst>
          </p:cNvPr>
          <p:cNvSpPr/>
          <p:nvPr/>
        </p:nvSpPr>
        <p:spPr bwMode="auto">
          <a:xfrm>
            <a:off x="-313783" y="1993971"/>
            <a:ext cx="2065737" cy="4852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68543" tIns="34272" rIns="68543" bIns="34272" anchor="ctr"/>
          <a:lstStyle/>
          <a:p>
            <a:pPr algn="ctr">
              <a:defRPr/>
            </a:pPr>
            <a:endParaRPr lang="zh-CN" altLang="en-US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圆角矩形 5">
            <a:extLst>
              <a:ext uri="{FF2B5EF4-FFF2-40B4-BE49-F238E27FC236}">
                <a16:creationId xmlns:a16="http://schemas.microsoft.com/office/drawing/2014/main" id="{F72902E5-DE44-B751-76ED-008CE52133BE}"/>
              </a:ext>
            </a:extLst>
          </p:cNvPr>
          <p:cNvSpPr/>
          <p:nvPr/>
        </p:nvSpPr>
        <p:spPr bwMode="auto">
          <a:xfrm>
            <a:off x="-279216" y="3023993"/>
            <a:ext cx="2065452" cy="4838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8575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68543" tIns="34272" rIns="68543" bIns="34272" anchor="ctr"/>
          <a:lstStyle/>
          <a:p>
            <a:pPr algn="ctr">
              <a:defRPr/>
            </a:pPr>
            <a:endParaRPr lang="zh-CN" altLang="en-US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Freeform 34">
            <a:extLst>
              <a:ext uri="{FF2B5EF4-FFF2-40B4-BE49-F238E27FC236}">
                <a16:creationId xmlns:a16="http://schemas.microsoft.com/office/drawing/2014/main" id="{6112ED1D-8FD9-C4F6-7875-A91C6C0FED65}"/>
              </a:ext>
            </a:extLst>
          </p:cNvPr>
          <p:cNvSpPr>
            <a:spLocks noEditPoints="1"/>
          </p:cNvSpPr>
          <p:nvPr/>
        </p:nvSpPr>
        <p:spPr bwMode="auto">
          <a:xfrm>
            <a:off x="719085" y="2093334"/>
            <a:ext cx="230362" cy="286512"/>
          </a:xfrm>
          <a:custGeom>
            <a:avLst/>
            <a:gdLst>
              <a:gd name="T0" fmla="*/ 128715 w 709"/>
              <a:gd name="T1" fmla="*/ 322149 h 965"/>
              <a:gd name="T2" fmla="*/ 196223 w 709"/>
              <a:gd name="T3" fmla="*/ 480524 h 965"/>
              <a:gd name="T4" fmla="*/ 251130 w 709"/>
              <a:gd name="T5" fmla="*/ 607403 h 965"/>
              <a:gd name="T6" fmla="*/ 374444 w 709"/>
              <a:gd name="T7" fmla="*/ 611003 h 965"/>
              <a:gd name="T8" fmla="*/ 401447 w 709"/>
              <a:gd name="T9" fmla="*/ 560611 h 965"/>
              <a:gd name="T10" fmla="*/ 469855 w 709"/>
              <a:gd name="T11" fmla="*/ 432831 h 965"/>
              <a:gd name="T12" fmla="*/ 319538 w 709"/>
              <a:gd name="T13" fmla="*/ 132279 h 965"/>
              <a:gd name="T14" fmla="*/ 264631 w 709"/>
              <a:gd name="T15" fmla="*/ 650597 h 965"/>
              <a:gd name="T16" fmla="*/ 201624 w 709"/>
              <a:gd name="T17" fmla="*/ 578608 h 965"/>
              <a:gd name="T18" fmla="*/ 135916 w 709"/>
              <a:gd name="T19" fmla="*/ 455328 h 965"/>
              <a:gd name="T20" fmla="*/ 319538 w 709"/>
              <a:gd name="T21" fmla="*/ 91785 h 965"/>
              <a:gd name="T22" fmla="*/ 503159 w 709"/>
              <a:gd name="T23" fmla="*/ 455328 h 965"/>
              <a:gd name="T24" fmla="*/ 436551 w 709"/>
              <a:gd name="T25" fmla="*/ 578608 h 965"/>
              <a:gd name="T26" fmla="*/ 374444 w 709"/>
              <a:gd name="T27" fmla="*/ 650597 h 965"/>
              <a:gd name="T28" fmla="*/ 228627 w 709"/>
              <a:gd name="T29" fmla="*/ 778376 h 965"/>
              <a:gd name="T30" fmla="*/ 383445 w 709"/>
              <a:gd name="T31" fmla="*/ 807172 h 965"/>
              <a:gd name="T32" fmla="*/ 383445 w 709"/>
              <a:gd name="T33" fmla="*/ 748681 h 965"/>
              <a:gd name="T34" fmla="*/ 246629 w 709"/>
              <a:gd name="T35" fmla="*/ 796373 h 965"/>
              <a:gd name="T36" fmla="*/ 395146 w 709"/>
              <a:gd name="T37" fmla="*/ 796373 h 965"/>
              <a:gd name="T38" fmla="*/ 413149 w 709"/>
              <a:gd name="T39" fmla="*/ 778376 h 965"/>
              <a:gd name="T40" fmla="*/ 228627 w 709"/>
              <a:gd name="T41" fmla="*/ 685691 h 965"/>
              <a:gd name="T42" fmla="*/ 413149 w 709"/>
              <a:gd name="T43" fmla="*/ 778376 h 965"/>
              <a:gd name="T44" fmla="*/ 411348 w 709"/>
              <a:gd name="T45" fmla="*/ 362642 h 965"/>
              <a:gd name="T46" fmla="*/ 349241 w 709"/>
              <a:gd name="T47" fmla="*/ 424733 h 965"/>
              <a:gd name="T48" fmla="*/ 288934 w 709"/>
              <a:gd name="T49" fmla="*/ 424733 h 965"/>
              <a:gd name="T50" fmla="*/ 226827 w 709"/>
              <a:gd name="T51" fmla="*/ 362642 h 965"/>
              <a:gd name="T52" fmla="*/ 226827 w 709"/>
              <a:gd name="T53" fmla="*/ 302352 h 965"/>
              <a:gd name="T54" fmla="*/ 288934 w 709"/>
              <a:gd name="T55" fmla="*/ 239362 h 965"/>
              <a:gd name="T56" fmla="*/ 349241 w 709"/>
              <a:gd name="T57" fmla="*/ 239362 h 965"/>
              <a:gd name="T58" fmla="*/ 411348 w 709"/>
              <a:gd name="T59" fmla="*/ 302352 h 965"/>
              <a:gd name="T60" fmla="*/ 612972 w 709"/>
              <a:gd name="T61" fmla="*/ 293353 h 965"/>
              <a:gd name="T62" fmla="*/ 580568 w 709"/>
              <a:gd name="T63" fmla="*/ 322149 h 965"/>
              <a:gd name="T64" fmla="*/ 612972 w 709"/>
              <a:gd name="T65" fmla="*/ 341046 h 965"/>
              <a:gd name="T66" fmla="*/ 612972 w 709"/>
              <a:gd name="T67" fmla="*/ 293353 h 965"/>
              <a:gd name="T68" fmla="*/ 542764 w 709"/>
              <a:gd name="T69" fmla="*/ 127780 h 965"/>
              <a:gd name="T70" fmla="*/ 509460 w 709"/>
              <a:gd name="T71" fmla="*/ 94485 h 965"/>
              <a:gd name="T72" fmla="*/ 518461 w 709"/>
              <a:gd name="T73" fmla="*/ 152976 h 965"/>
              <a:gd name="T74" fmla="*/ 342040 w 709"/>
              <a:gd name="T75" fmla="*/ 61190 h 965"/>
              <a:gd name="T76" fmla="*/ 318637 w 709"/>
              <a:gd name="T77" fmla="*/ 0 h 965"/>
              <a:gd name="T78" fmla="*/ 294335 w 709"/>
              <a:gd name="T79" fmla="*/ 61190 h 965"/>
              <a:gd name="T80" fmla="*/ 117014 w 709"/>
              <a:gd name="T81" fmla="*/ 155675 h 965"/>
              <a:gd name="T82" fmla="*/ 127815 w 709"/>
              <a:gd name="T83" fmla="*/ 98084 h 965"/>
              <a:gd name="T84" fmla="*/ 93611 w 709"/>
              <a:gd name="T85" fmla="*/ 132279 h 965"/>
              <a:gd name="T86" fmla="*/ 57607 w 709"/>
              <a:gd name="T87" fmla="*/ 322149 h 965"/>
              <a:gd name="T88" fmla="*/ 25203 w 709"/>
              <a:gd name="T89" fmla="*/ 293353 h 965"/>
              <a:gd name="T90" fmla="*/ 25203 w 709"/>
              <a:gd name="T91" fmla="*/ 341046 h 965"/>
              <a:gd name="T92" fmla="*/ 57607 w 709"/>
              <a:gd name="T93" fmla="*/ 322149 h 9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09" h="965">
                <a:moveTo>
                  <a:pt x="355" y="147"/>
                </a:moveTo>
                <a:cubicBezTo>
                  <a:pt x="238" y="147"/>
                  <a:pt x="143" y="241"/>
                  <a:pt x="143" y="358"/>
                </a:cubicBezTo>
                <a:cubicBezTo>
                  <a:pt x="143" y="414"/>
                  <a:pt x="187" y="481"/>
                  <a:pt x="188" y="481"/>
                </a:cubicBezTo>
                <a:cubicBezTo>
                  <a:pt x="197" y="496"/>
                  <a:pt x="210" y="519"/>
                  <a:pt x="218" y="534"/>
                </a:cubicBezTo>
                <a:lnTo>
                  <a:pt x="264" y="623"/>
                </a:lnTo>
                <a:cubicBezTo>
                  <a:pt x="272" y="639"/>
                  <a:pt x="279" y="662"/>
                  <a:pt x="279" y="675"/>
                </a:cubicBezTo>
                <a:cubicBezTo>
                  <a:pt x="279" y="675"/>
                  <a:pt x="284" y="679"/>
                  <a:pt x="294" y="679"/>
                </a:cubicBezTo>
                <a:lnTo>
                  <a:pt x="416" y="679"/>
                </a:lnTo>
                <a:cubicBezTo>
                  <a:pt x="425" y="679"/>
                  <a:pt x="430" y="675"/>
                  <a:pt x="431" y="674"/>
                </a:cubicBezTo>
                <a:cubicBezTo>
                  <a:pt x="430" y="662"/>
                  <a:pt x="437" y="639"/>
                  <a:pt x="446" y="623"/>
                </a:cubicBezTo>
                <a:lnTo>
                  <a:pt x="491" y="534"/>
                </a:lnTo>
                <a:cubicBezTo>
                  <a:pt x="499" y="519"/>
                  <a:pt x="513" y="495"/>
                  <a:pt x="522" y="481"/>
                </a:cubicBezTo>
                <a:cubicBezTo>
                  <a:pt x="537" y="458"/>
                  <a:pt x="566" y="402"/>
                  <a:pt x="566" y="358"/>
                </a:cubicBezTo>
                <a:cubicBezTo>
                  <a:pt x="566" y="241"/>
                  <a:pt x="471" y="147"/>
                  <a:pt x="355" y="147"/>
                </a:cubicBezTo>
                <a:close/>
                <a:moveTo>
                  <a:pt x="416" y="723"/>
                </a:moveTo>
                <a:lnTo>
                  <a:pt x="294" y="723"/>
                </a:lnTo>
                <a:cubicBezTo>
                  <a:pt x="261" y="723"/>
                  <a:pt x="235" y="702"/>
                  <a:pt x="235" y="675"/>
                </a:cubicBezTo>
                <a:cubicBezTo>
                  <a:pt x="235" y="671"/>
                  <a:pt x="231" y="656"/>
                  <a:pt x="224" y="643"/>
                </a:cubicBezTo>
                <a:lnTo>
                  <a:pt x="179" y="554"/>
                </a:lnTo>
                <a:cubicBezTo>
                  <a:pt x="172" y="540"/>
                  <a:pt x="159" y="519"/>
                  <a:pt x="151" y="506"/>
                </a:cubicBezTo>
                <a:cubicBezTo>
                  <a:pt x="145" y="498"/>
                  <a:pt x="99" y="425"/>
                  <a:pt x="99" y="358"/>
                </a:cubicBezTo>
                <a:cubicBezTo>
                  <a:pt x="99" y="217"/>
                  <a:pt x="214" y="102"/>
                  <a:pt x="355" y="102"/>
                </a:cubicBezTo>
                <a:cubicBezTo>
                  <a:pt x="495" y="102"/>
                  <a:pt x="610" y="217"/>
                  <a:pt x="610" y="358"/>
                </a:cubicBezTo>
                <a:cubicBezTo>
                  <a:pt x="610" y="425"/>
                  <a:pt x="564" y="498"/>
                  <a:pt x="559" y="506"/>
                </a:cubicBezTo>
                <a:cubicBezTo>
                  <a:pt x="550" y="518"/>
                  <a:pt x="537" y="541"/>
                  <a:pt x="530" y="554"/>
                </a:cubicBezTo>
                <a:lnTo>
                  <a:pt x="485" y="643"/>
                </a:lnTo>
                <a:cubicBezTo>
                  <a:pt x="478" y="656"/>
                  <a:pt x="475" y="671"/>
                  <a:pt x="475" y="675"/>
                </a:cubicBezTo>
                <a:cubicBezTo>
                  <a:pt x="475" y="702"/>
                  <a:pt x="449" y="723"/>
                  <a:pt x="416" y="723"/>
                </a:cubicBezTo>
                <a:close/>
                <a:moveTo>
                  <a:pt x="287" y="832"/>
                </a:moveTo>
                <a:cubicBezTo>
                  <a:pt x="269" y="832"/>
                  <a:pt x="254" y="846"/>
                  <a:pt x="254" y="865"/>
                </a:cubicBezTo>
                <a:cubicBezTo>
                  <a:pt x="254" y="883"/>
                  <a:pt x="269" y="897"/>
                  <a:pt x="287" y="897"/>
                </a:cubicBezTo>
                <a:lnTo>
                  <a:pt x="426" y="897"/>
                </a:lnTo>
                <a:cubicBezTo>
                  <a:pt x="444" y="897"/>
                  <a:pt x="459" y="883"/>
                  <a:pt x="459" y="865"/>
                </a:cubicBezTo>
                <a:cubicBezTo>
                  <a:pt x="459" y="846"/>
                  <a:pt x="444" y="832"/>
                  <a:pt x="426" y="832"/>
                </a:cubicBezTo>
                <a:lnTo>
                  <a:pt x="287" y="832"/>
                </a:lnTo>
                <a:close/>
                <a:moveTo>
                  <a:pt x="274" y="885"/>
                </a:moveTo>
                <a:cubicBezTo>
                  <a:pt x="276" y="929"/>
                  <a:pt x="312" y="965"/>
                  <a:pt x="356" y="965"/>
                </a:cubicBezTo>
                <a:cubicBezTo>
                  <a:pt x="401" y="965"/>
                  <a:pt x="437" y="929"/>
                  <a:pt x="439" y="885"/>
                </a:cubicBezTo>
                <a:lnTo>
                  <a:pt x="274" y="885"/>
                </a:lnTo>
                <a:close/>
                <a:moveTo>
                  <a:pt x="459" y="865"/>
                </a:moveTo>
                <a:lnTo>
                  <a:pt x="254" y="865"/>
                </a:lnTo>
                <a:lnTo>
                  <a:pt x="254" y="762"/>
                </a:lnTo>
                <a:lnTo>
                  <a:pt x="459" y="762"/>
                </a:lnTo>
                <a:lnTo>
                  <a:pt x="459" y="865"/>
                </a:lnTo>
                <a:close/>
                <a:moveTo>
                  <a:pt x="491" y="369"/>
                </a:moveTo>
                <a:cubicBezTo>
                  <a:pt x="491" y="388"/>
                  <a:pt x="476" y="403"/>
                  <a:pt x="457" y="403"/>
                </a:cubicBezTo>
                <a:lnTo>
                  <a:pt x="388" y="403"/>
                </a:lnTo>
                <a:lnTo>
                  <a:pt x="388" y="472"/>
                </a:lnTo>
                <a:cubicBezTo>
                  <a:pt x="388" y="491"/>
                  <a:pt x="373" y="506"/>
                  <a:pt x="355" y="506"/>
                </a:cubicBezTo>
                <a:cubicBezTo>
                  <a:pt x="336" y="506"/>
                  <a:pt x="321" y="491"/>
                  <a:pt x="321" y="472"/>
                </a:cubicBezTo>
                <a:lnTo>
                  <a:pt x="321" y="403"/>
                </a:lnTo>
                <a:lnTo>
                  <a:pt x="252" y="403"/>
                </a:lnTo>
                <a:cubicBezTo>
                  <a:pt x="233" y="403"/>
                  <a:pt x="218" y="388"/>
                  <a:pt x="218" y="369"/>
                </a:cubicBezTo>
                <a:cubicBezTo>
                  <a:pt x="218" y="351"/>
                  <a:pt x="233" y="336"/>
                  <a:pt x="252" y="336"/>
                </a:cubicBezTo>
                <a:lnTo>
                  <a:pt x="321" y="336"/>
                </a:lnTo>
                <a:lnTo>
                  <a:pt x="321" y="266"/>
                </a:lnTo>
                <a:cubicBezTo>
                  <a:pt x="321" y="248"/>
                  <a:pt x="336" y="233"/>
                  <a:pt x="355" y="233"/>
                </a:cubicBezTo>
                <a:cubicBezTo>
                  <a:pt x="373" y="233"/>
                  <a:pt x="388" y="248"/>
                  <a:pt x="388" y="266"/>
                </a:cubicBezTo>
                <a:lnTo>
                  <a:pt x="388" y="336"/>
                </a:lnTo>
                <a:lnTo>
                  <a:pt x="457" y="336"/>
                </a:lnTo>
                <a:cubicBezTo>
                  <a:pt x="476" y="336"/>
                  <a:pt x="491" y="351"/>
                  <a:pt x="491" y="369"/>
                </a:cubicBezTo>
                <a:close/>
                <a:moveTo>
                  <a:pt x="681" y="326"/>
                </a:moveTo>
                <a:lnTo>
                  <a:pt x="643" y="326"/>
                </a:lnTo>
                <a:cubicBezTo>
                  <a:pt x="644" y="336"/>
                  <a:pt x="645" y="347"/>
                  <a:pt x="645" y="358"/>
                </a:cubicBezTo>
                <a:cubicBezTo>
                  <a:pt x="645" y="365"/>
                  <a:pt x="644" y="372"/>
                  <a:pt x="643" y="379"/>
                </a:cubicBezTo>
                <a:lnTo>
                  <a:pt x="681" y="379"/>
                </a:lnTo>
                <a:cubicBezTo>
                  <a:pt x="696" y="379"/>
                  <a:pt x="709" y="367"/>
                  <a:pt x="709" y="352"/>
                </a:cubicBezTo>
                <a:cubicBezTo>
                  <a:pt x="709" y="338"/>
                  <a:pt x="696" y="326"/>
                  <a:pt x="681" y="326"/>
                </a:cubicBezTo>
                <a:close/>
                <a:moveTo>
                  <a:pt x="576" y="170"/>
                </a:moveTo>
                <a:lnTo>
                  <a:pt x="603" y="142"/>
                </a:lnTo>
                <a:cubicBezTo>
                  <a:pt x="614" y="131"/>
                  <a:pt x="614" y="114"/>
                  <a:pt x="604" y="104"/>
                </a:cubicBezTo>
                <a:cubicBezTo>
                  <a:pt x="594" y="94"/>
                  <a:pt x="577" y="94"/>
                  <a:pt x="566" y="105"/>
                </a:cubicBezTo>
                <a:lnTo>
                  <a:pt x="538" y="132"/>
                </a:lnTo>
                <a:cubicBezTo>
                  <a:pt x="552" y="144"/>
                  <a:pt x="564" y="156"/>
                  <a:pt x="576" y="170"/>
                </a:cubicBezTo>
                <a:close/>
                <a:moveTo>
                  <a:pt x="354" y="67"/>
                </a:moveTo>
                <a:cubicBezTo>
                  <a:pt x="363" y="67"/>
                  <a:pt x="372" y="68"/>
                  <a:pt x="380" y="68"/>
                </a:cubicBezTo>
                <a:lnTo>
                  <a:pt x="380" y="27"/>
                </a:lnTo>
                <a:cubicBezTo>
                  <a:pt x="380" y="12"/>
                  <a:pt x="368" y="0"/>
                  <a:pt x="354" y="0"/>
                </a:cubicBezTo>
                <a:cubicBezTo>
                  <a:pt x="339" y="0"/>
                  <a:pt x="327" y="12"/>
                  <a:pt x="327" y="27"/>
                </a:cubicBezTo>
                <a:lnTo>
                  <a:pt x="327" y="68"/>
                </a:lnTo>
                <a:cubicBezTo>
                  <a:pt x="336" y="68"/>
                  <a:pt x="345" y="67"/>
                  <a:pt x="354" y="67"/>
                </a:cubicBezTo>
                <a:close/>
                <a:moveTo>
                  <a:pt x="130" y="173"/>
                </a:moveTo>
                <a:cubicBezTo>
                  <a:pt x="142" y="159"/>
                  <a:pt x="154" y="147"/>
                  <a:pt x="168" y="135"/>
                </a:cubicBezTo>
                <a:lnTo>
                  <a:pt x="142" y="109"/>
                </a:lnTo>
                <a:cubicBezTo>
                  <a:pt x="131" y="99"/>
                  <a:pt x="114" y="98"/>
                  <a:pt x="104" y="109"/>
                </a:cubicBezTo>
                <a:cubicBezTo>
                  <a:pt x="93" y="119"/>
                  <a:pt x="94" y="136"/>
                  <a:pt x="104" y="147"/>
                </a:cubicBezTo>
                <a:lnTo>
                  <a:pt x="130" y="173"/>
                </a:lnTo>
                <a:close/>
                <a:moveTo>
                  <a:pt x="64" y="358"/>
                </a:moveTo>
                <a:cubicBezTo>
                  <a:pt x="64" y="347"/>
                  <a:pt x="64" y="336"/>
                  <a:pt x="66" y="326"/>
                </a:cubicBezTo>
                <a:lnTo>
                  <a:pt x="28" y="326"/>
                </a:lnTo>
                <a:cubicBezTo>
                  <a:pt x="13" y="326"/>
                  <a:pt x="0" y="338"/>
                  <a:pt x="0" y="352"/>
                </a:cubicBezTo>
                <a:cubicBezTo>
                  <a:pt x="0" y="367"/>
                  <a:pt x="13" y="379"/>
                  <a:pt x="28" y="379"/>
                </a:cubicBezTo>
                <a:lnTo>
                  <a:pt x="65" y="379"/>
                </a:lnTo>
                <a:cubicBezTo>
                  <a:pt x="64" y="372"/>
                  <a:pt x="64" y="365"/>
                  <a:pt x="64" y="3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7" name="Gráfico 36" descr="Alta tensão com preenchimento sólido">
            <a:extLst>
              <a:ext uri="{FF2B5EF4-FFF2-40B4-BE49-F238E27FC236}">
                <a16:creationId xmlns:a16="http://schemas.microsoft.com/office/drawing/2014/main" id="{A107F4AE-1EF9-A967-16AF-76B7D3252D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085" y="3150743"/>
            <a:ext cx="230362" cy="230360"/>
          </a:xfrm>
          <a:prstGeom prst="rect">
            <a:avLst/>
          </a:prstGeom>
        </p:spPr>
      </p:pic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263E204B-0C02-B3E8-27CF-15533350A7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2" y="195486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>
            <a:extLst>
              <a:ext uri="{FF2B5EF4-FFF2-40B4-BE49-F238E27FC236}">
                <a16:creationId xmlns:a16="http://schemas.microsoft.com/office/drawing/2014/main" id="{F81B453C-71EC-927C-A7DD-E2803A0C1CA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746824" y="-1623153"/>
            <a:ext cx="1398833" cy="8892481"/>
          </a:xfrm>
          <a:prstGeom prst="downArrow">
            <a:avLst>
              <a:gd name="adj1" fmla="val 49065"/>
              <a:gd name="adj2" fmla="val 44827"/>
            </a:avLst>
          </a:prstGeom>
          <a:solidFill>
            <a:schemeClr val="bg1">
              <a:lumMod val="65000"/>
              <a:alpha val="68000"/>
            </a:schemeClr>
          </a:solidFill>
          <a:ln>
            <a:noFill/>
          </a:ln>
        </p:spPr>
        <p:txBody>
          <a:bodyPr vert="eaVert"/>
          <a:lstStyle/>
          <a:p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8AF68D6F-A1F8-2A20-5D40-21CA4D148588}"/>
              </a:ext>
            </a:extLst>
          </p:cNvPr>
          <p:cNvGrpSpPr/>
          <p:nvPr/>
        </p:nvGrpSpPr>
        <p:grpSpPr bwMode="auto">
          <a:xfrm>
            <a:off x="1928550" y="2351836"/>
            <a:ext cx="972196" cy="971186"/>
            <a:chOff x="1823" y="2371"/>
            <a:chExt cx="1801" cy="1801"/>
          </a:xfrm>
        </p:grpSpPr>
        <p:sp>
          <p:nvSpPr>
            <p:cNvPr id="4" name="Oval 7">
              <a:extLst>
                <a:ext uri="{FF2B5EF4-FFF2-40B4-BE49-F238E27FC236}">
                  <a16:creationId xmlns:a16="http://schemas.microsoft.com/office/drawing/2014/main" id="{6F6758F7-8588-6B19-A5E6-1B78477BD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3" y="2371"/>
              <a:ext cx="1801" cy="1801"/>
            </a:xfrm>
            <a:prstGeom prst="ellipse">
              <a:avLst/>
            </a:prstGeom>
            <a:solidFill>
              <a:srgbClr val="D8D8D8">
                <a:alpha val="4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Oval 8">
              <a:extLst>
                <a:ext uri="{FF2B5EF4-FFF2-40B4-BE49-F238E27FC236}">
                  <a16:creationId xmlns:a16="http://schemas.microsoft.com/office/drawing/2014/main" id="{87CE2C11-CC3D-86FF-FD71-76663AB0B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2493"/>
              <a:ext cx="1556" cy="1556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" name="Text Box 9">
            <a:extLst>
              <a:ext uri="{FF2B5EF4-FFF2-40B4-BE49-F238E27FC236}">
                <a16:creationId xmlns:a16="http://schemas.microsoft.com/office/drawing/2014/main" id="{7420A2F6-71D2-EDB1-6ECA-1F1B6C149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194" y="2640221"/>
            <a:ext cx="1701613" cy="54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pt-BR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0EF5ADA-317E-CE5A-7FF1-10763CBBA036}"/>
              </a:ext>
            </a:extLst>
          </p:cNvPr>
          <p:cNvGrpSpPr/>
          <p:nvPr/>
        </p:nvGrpSpPr>
        <p:grpSpPr bwMode="auto">
          <a:xfrm>
            <a:off x="3630163" y="2351836"/>
            <a:ext cx="972194" cy="971186"/>
            <a:chOff x="1823" y="2371"/>
            <a:chExt cx="1801" cy="18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AC1F8A4-5EFE-1BF4-02D4-7FB85EB2A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3" y="2371"/>
              <a:ext cx="1801" cy="1801"/>
            </a:xfrm>
            <a:prstGeom prst="ellipse">
              <a:avLst/>
            </a:prstGeom>
            <a:solidFill>
              <a:srgbClr val="D8D8D8">
                <a:alpha val="4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864007A-A122-80B5-54BD-DF448BC9B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2493"/>
              <a:ext cx="1556" cy="1556"/>
            </a:xfrm>
            <a:prstGeom prst="ellipse">
              <a:avLst/>
            </a:prstGeom>
            <a:solidFill>
              <a:srgbClr val="FFC000"/>
            </a:solidFill>
            <a:ln w="38100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" name="Text Box 9">
            <a:extLst>
              <a:ext uri="{FF2B5EF4-FFF2-40B4-BE49-F238E27FC236}">
                <a16:creationId xmlns:a16="http://schemas.microsoft.com/office/drawing/2014/main" id="{D73E33A9-FA77-EA0B-BAF3-9F541FF3E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6386" y="2623470"/>
            <a:ext cx="1701612" cy="54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pt-BR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B31841A3-B9C4-5973-650A-E08DA9391B8C}"/>
              </a:ext>
            </a:extLst>
          </p:cNvPr>
          <p:cNvGrpSpPr/>
          <p:nvPr/>
        </p:nvGrpSpPr>
        <p:grpSpPr bwMode="auto">
          <a:xfrm>
            <a:off x="5348526" y="2351836"/>
            <a:ext cx="972196" cy="971186"/>
            <a:chOff x="1823" y="2371"/>
            <a:chExt cx="1801" cy="1801"/>
          </a:xfrm>
        </p:grpSpPr>
        <p:sp>
          <p:nvSpPr>
            <p:cNvPr id="12" name="Oval 7">
              <a:extLst>
                <a:ext uri="{FF2B5EF4-FFF2-40B4-BE49-F238E27FC236}">
                  <a16:creationId xmlns:a16="http://schemas.microsoft.com/office/drawing/2014/main" id="{48013E9B-4E13-E004-04B0-F9B2AC5A2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3" y="2371"/>
              <a:ext cx="1801" cy="1801"/>
            </a:xfrm>
            <a:prstGeom prst="ellipse">
              <a:avLst/>
            </a:prstGeom>
            <a:solidFill>
              <a:srgbClr val="D8D8D8">
                <a:alpha val="4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Oval 8">
              <a:extLst>
                <a:ext uri="{FF2B5EF4-FFF2-40B4-BE49-F238E27FC236}">
                  <a16:creationId xmlns:a16="http://schemas.microsoft.com/office/drawing/2014/main" id="{53781727-4F7E-10AA-C8F1-4CFC85E13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2493"/>
              <a:ext cx="1556" cy="1556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" name="Text Box 9">
            <a:extLst>
              <a:ext uri="{FF2B5EF4-FFF2-40B4-BE49-F238E27FC236}">
                <a16:creationId xmlns:a16="http://schemas.microsoft.com/office/drawing/2014/main" id="{197D0345-C5E8-CFF0-B9F3-692D8229C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578" y="2623470"/>
            <a:ext cx="1701613" cy="54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pt-BR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76AA147E-FFDB-DDF9-E0AC-F956C2EBD9B7}"/>
              </a:ext>
            </a:extLst>
          </p:cNvPr>
          <p:cNvGrpSpPr/>
          <p:nvPr/>
        </p:nvGrpSpPr>
        <p:grpSpPr bwMode="auto">
          <a:xfrm>
            <a:off x="264715" y="2351836"/>
            <a:ext cx="972196" cy="971186"/>
            <a:chOff x="1823" y="2371"/>
            <a:chExt cx="1801" cy="1801"/>
          </a:xfrm>
        </p:grpSpPr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1049A05F-66A3-1CD5-C4A1-F53890F94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3" y="2371"/>
              <a:ext cx="1801" cy="1801"/>
            </a:xfrm>
            <a:prstGeom prst="ellipse">
              <a:avLst/>
            </a:prstGeom>
            <a:solidFill>
              <a:srgbClr val="D8D8D8">
                <a:alpha val="4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Oval 8">
              <a:extLst>
                <a:ext uri="{FF2B5EF4-FFF2-40B4-BE49-F238E27FC236}">
                  <a16:creationId xmlns:a16="http://schemas.microsoft.com/office/drawing/2014/main" id="{D9A77BF7-867A-6C0F-AE36-CE8176250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2493"/>
              <a:ext cx="1556" cy="1556"/>
            </a:xfrm>
            <a:prstGeom prst="ellipse">
              <a:avLst/>
            </a:prstGeom>
            <a:solidFill>
              <a:srgbClr val="FFC000"/>
            </a:solidFill>
            <a:ln w="38100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/>
            <a:lstStyle/>
            <a:p>
              <a:endPara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8" name="Text Box 9">
            <a:extLst>
              <a:ext uri="{FF2B5EF4-FFF2-40B4-BE49-F238E27FC236}">
                <a16:creationId xmlns:a16="http://schemas.microsoft.com/office/drawing/2014/main" id="{3B9EB1AD-9806-1163-FD83-60E034B4C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520" y="2640220"/>
            <a:ext cx="1701613" cy="54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pt-BR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标注 23">
            <a:extLst>
              <a:ext uri="{FF2B5EF4-FFF2-40B4-BE49-F238E27FC236}">
                <a16:creationId xmlns:a16="http://schemas.microsoft.com/office/drawing/2014/main" id="{11E2EFED-64C9-02B8-95CB-DBE290817E95}"/>
              </a:ext>
            </a:extLst>
          </p:cNvPr>
          <p:cNvSpPr/>
          <p:nvPr/>
        </p:nvSpPr>
        <p:spPr>
          <a:xfrm>
            <a:off x="1787127" y="3799960"/>
            <a:ext cx="1477858" cy="45719"/>
          </a:xfrm>
          <a:prstGeom prst="wedgeRectCallout">
            <a:avLst>
              <a:gd name="adj1" fmla="val -17526"/>
              <a:gd name="adj2" fmla="val -50946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矩形标注 24">
            <a:extLst>
              <a:ext uri="{FF2B5EF4-FFF2-40B4-BE49-F238E27FC236}">
                <a16:creationId xmlns:a16="http://schemas.microsoft.com/office/drawing/2014/main" id="{DCCA9858-0CA1-EE08-DB22-B17324E6C058}"/>
              </a:ext>
            </a:extLst>
          </p:cNvPr>
          <p:cNvSpPr/>
          <p:nvPr/>
        </p:nvSpPr>
        <p:spPr>
          <a:xfrm>
            <a:off x="244896" y="1739553"/>
            <a:ext cx="1584840" cy="64140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ADCD5F09-0110-6B29-D44F-377E71448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3921638"/>
            <a:ext cx="3165263" cy="73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retirada da zona controlada de todos os trabalhadores não envolvidos no processo de reenergização;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0EBBDBDC-12F4-99D2-0A24-4CEBA51E5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40" y="1059582"/>
            <a:ext cx="2315816" cy="51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retirada das ferramentas, utensílios e equipamentos;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矩形标注 27">
            <a:extLst>
              <a:ext uri="{FF2B5EF4-FFF2-40B4-BE49-F238E27FC236}">
                <a16:creationId xmlns:a16="http://schemas.microsoft.com/office/drawing/2014/main" id="{90A54C77-E856-DA47-35E1-94437634D62E}"/>
              </a:ext>
            </a:extLst>
          </p:cNvPr>
          <p:cNvSpPr/>
          <p:nvPr/>
        </p:nvSpPr>
        <p:spPr>
          <a:xfrm>
            <a:off x="3557264" y="1739553"/>
            <a:ext cx="1584840" cy="64140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BBF98D03-1966-9B59-166A-672A15217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641" y="915566"/>
            <a:ext cx="3255432" cy="73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remoção do aterramento temporário, da equipotencialização e das proteções adicionais;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标注 29">
            <a:extLst>
              <a:ext uri="{FF2B5EF4-FFF2-40B4-BE49-F238E27FC236}">
                <a16:creationId xmlns:a16="http://schemas.microsoft.com/office/drawing/2014/main" id="{3ADB7B71-4558-55A6-AF98-24151AE6FBC7}"/>
              </a:ext>
            </a:extLst>
          </p:cNvPr>
          <p:cNvSpPr/>
          <p:nvPr/>
        </p:nvSpPr>
        <p:spPr>
          <a:xfrm>
            <a:off x="5243511" y="3799960"/>
            <a:ext cx="1477858" cy="45719"/>
          </a:xfrm>
          <a:prstGeom prst="wedgeRectCallout">
            <a:avLst>
              <a:gd name="adj1" fmla="val -17526"/>
              <a:gd name="adj2" fmla="val -50946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08DE4F0A-A575-72EA-6BA5-D77A5AE5E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016" y="3921638"/>
            <a:ext cx="2640857" cy="51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remoção da sinalização de impedimento de reenergização;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7" name="Group 6">
            <a:extLst>
              <a:ext uri="{FF2B5EF4-FFF2-40B4-BE49-F238E27FC236}">
                <a16:creationId xmlns:a16="http://schemas.microsoft.com/office/drawing/2014/main" id="{758A0222-2E13-67BE-1820-FAE7D5E4AB87}"/>
              </a:ext>
            </a:extLst>
          </p:cNvPr>
          <p:cNvGrpSpPr/>
          <p:nvPr/>
        </p:nvGrpSpPr>
        <p:grpSpPr bwMode="auto">
          <a:xfrm>
            <a:off x="7005027" y="2326608"/>
            <a:ext cx="972194" cy="971186"/>
            <a:chOff x="1823" y="2371"/>
            <a:chExt cx="1801" cy="1801"/>
          </a:xfrm>
        </p:grpSpPr>
        <p:sp>
          <p:nvSpPr>
            <p:cNvPr id="28" name="Oval 7">
              <a:extLst>
                <a:ext uri="{FF2B5EF4-FFF2-40B4-BE49-F238E27FC236}">
                  <a16:creationId xmlns:a16="http://schemas.microsoft.com/office/drawing/2014/main" id="{F8236188-27D0-41AB-C25D-1DE315701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3" y="2371"/>
              <a:ext cx="1801" cy="1801"/>
            </a:xfrm>
            <a:prstGeom prst="ellipse">
              <a:avLst/>
            </a:prstGeom>
            <a:solidFill>
              <a:srgbClr val="D8D8D8">
                <a:alpha val="4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Oval 8">
              <a:extLst>
                <a:ext uri="{FF2B5EF4-FFF2-40B4-BE49-F238E27FC236}">
                  <a16:creationId xmlns:a16="http://schemas.microsoft.com/office/drawing/2014/main" id="{401D0932-FE8A-A2FA-56E5-A808574FE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2493"/>
              <a:ext cx="1556" cy="1556"/>
            </a:xfrm>
            <a:prstGeom prst="ellipse">
              <a:avLst/>
            </a:prstGeom>
            <a:solidFill>
              <a:srgbClr val="FFC000"/>
            </a:solidFill>
            <a:ln w="38100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0" name="Text Box 9">
            <a:extLst>
              <a:ext uri="{FF2B5EF4-FFF2-40B4-BE49-F238E27FC236}">
                <a16:creationId xmlns:a16="http://schemas.microsoft.com/office/drawing/2014/main" id="{CDA582BD-9AD7-3400-D304-15848C018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1250" y="2598242"/>
            <a:ext cx="1701612" cy="54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pt-BR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e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矩形标注 27">
            <a:extLst>
              <a:ext uri="{FF2B5EF4-FFF2-40B4-BE49-F238E27FC236}">
                <a16:creationId xmlns:a16="http://schemas.microsoft.com/office/drawing/2014/main" id="{5207D1F8-B82F-A628-4679-2CDF58C53A21}"/>
              </a:ext>
            </a:extLst>
          </p:cNvPr>
          <p:cNvSpPr/>
          <p:nvPr/>
        </p:nvSpPr>
        <p:spPr>
          <a:xfrm>
            <a:off x="6932128" y="1714325"/>
            <a:ext cx="1584840" cy="64140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8574A71A-1925-9658-10F8-F031EF623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2610" y="937524"/>
            <a:ext cx="2553886" cy="73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destravamento, se houver, e religação dos dispositivos de seccionamento.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3" name="Imagem 32" descr="Texto&#10;&#10;Descrição gerada automaticamente com confiança baixa">
            <a:extLst>
              <a:ext uri="{FF2B5EF4-FFF2-40B4-BE49-F238E27FC236}">
                <a16:creationId xmlns:a16="http://schemas.microsoft.com/office/drawing/2014/main" id="{D76B056F-538F-EA1A-B09D-D4D090D20E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5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0" grpId="0"/>
      <p:bldP spid="14" grpId="0"/>
      <p:bldP spid="18" grpId="0"/>
      <p:bldP spid="19" grpId="0" animBg="1"/>
      <p:bldP spid="20" grpId="0" animBg="1"/>
      <p:bldP spid="21" grpId="0"/>
      <p:bldP spid="22" grpId="0"/>
      <p:bldP spid="23" grpId="0" animBg="1"/>
      <p:bldP spid="24" grpId="0"/>
      <p:bldP spid="25" grpId="0" animBg="1"/>
      <p:bldP spid="26" grpId="0"/>
      <p:bldP spid="30" grpId="0"/>
      <p:bldP spid="31" grpId="0" animBg="1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rso NR10 - Certificação com 40 horas - Revista Manutenção">
            <a:extLst>
              <a:ext uri="{FF2B5EF4-FFF2-40B4-BE49-F238E27FC236}">
                <a16:creationId xmlns:a16="http://schemas.microsoft.com/office/drawing/2014/main" id="{1643AA43-D75B-D824-83D5-E669F59C2D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8">
            <a:extLst>
              <a:ext uri="{FF2B5EF4-FFF2-40B4-BE49-F238E27FC236}">
                <a16:creationId xmlns:a16="http://schemas.microsoft.com/office/drawing/2014/main" id="{A1D73884-DDAB-D47B-11BD-157229DBA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" y="28216"/>
            <a:ext cx="5430356" cy="5143500"/>
          </a:xfrm>
          <a:custGeom>
            <a:avLst/>
            <a:gdLst>
              <a:gd name="connsiteX0" fmla="*/ 0 w 3124222"/>
              <a:gd name="connsiteY0" fmla="*/ 0 h 5143500"/>
              <a:gd name="connsiteX1" fmla="*/ 3124222 w 3124222"/>
              <a:gd name="connsiteY1" fmla="*/ 0 h 5143500"/>
              <a:gd name="connsiteX2" fmla="*/ 3124222 w 3124222"/>
              <a:gd name="connsiteY2" fmla="*/ 5143500 h 5143500"/>
              <a:gd name="connsiteX3" fmla="*/ 0 w 3124222"/>
              <a:gd name="connsiteY3" fmla="*/ 5143500 h 5143500"/>
              <a:gd name="connsiteX4" fmla="*/ 0 w 3124222"/>
              <a:gd name="connsiteY4" fmla="*/ 0 h 5143500"/>
              <a:gd name="connsiteX0" fmla="*/ 0 w 6598942"/>
              <a:gd name="connsiteY0" fmla="*/ 106680 h 5250180"/>
              <a:gd name="connsiteX1" fmla="*/ 6598942 w 6598942"/>
              <a:gd name="connsiteY1" fmla="*/ 0 h 5250180"/>
              <a:gd name="connsiteX2" fmla="*/ 3124222 w 6598942"/>
              <a:gd name="connsiteY2" fmla="*/ 5250180 h 5250180"/>
              <a:gd name="connsiteX3" fmla="*/ 0 w 6598942"/>
              <a:gd name="connsiteY3" fmla="*/ 5250180 h 5250180"/>
              <a:gd name="connsiteX4" fmla="*/ 0 w 6598942"/>
              <a:gd name="connsiteY4" fmla="*/ 106680 h 5250180"/>
              <a:gd name="connsiteX0" fmla="*/ 0 w 6598942"/>
              <a:gd name="connsiteY0" fmla="*/ 106680 h 5250180"/>
              <a:gd name="connsiteX1" fmla="*/ 6598942 w 6598942"/>
              <a:gd name="connsiteY1" fmla="*/ 0 h 5250180"/>
              <a:gd name="connsiteX2" fmla="*/ 2964202 w 6598942"/>
              <a:gd name="connsiteY2" fmla="*/ 5212080 h 5250180"/>
              <a:gd name="connsiteX3" fmla="*/ 0 w 6598942"/>
              <a:gd name="connsiteY3" fmla="*/ 5250180 h 5250180"/>
              <a:gd name="connsiteX4" fmla="*/ 0 w 6598942"/>
              <a:gd name="connsiteY4" fmla="*/ 106680 h 5250180"/>
              <a:gd name="connsiteX0" fmla="*/ 0 w 6682762"/>
              <a:gd name="connsiteY0" fmla="*/ 0 h 5143500"/>
              <a:gd name="connsiteX1" fmla="*/ 6682762 w 6682762"/>
              <a:gd name="connsiteY1" fmla="*/ 0 h 5143500"/>
              <a:gd name="connsiteX2" fmla="*/ 2964202 w 6682762"/>
              <a:gd name="connsiteY2" fmla="*/ 5105400 h 5143500"/>
              <a:gd name="connsiteX3" fmla="*/ 0 w 6682762"/>
              <a:gd name="connsiteY3" fmla="*/ 5143500 h 5143500"/>
              <a:gd name="connsiteX4" fmla="*/ 0 w 6682762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2762" h="5143500">
                <a:moveTo>
                  <a:pt x="0" y="0"/>
                </a:moveTo>
                <a:lnTo>
                  <a:pt x="6682762" y="0"/>
                </a:lnTo>
                <a:lnTo>
                  <a:pt x="2964202" y="51054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8100">
            <a:noFill/>
            <a:rou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Oval 7">
            <a:extLst>
              <a:ext uri="{FF2B5EF4-FFF2-40B4-BE49-F238E27FC236}">
                <a16:creationId xmlns:a16="http://schemas.microsoft.com/office/drawing/2014/main" id="{644E7D72-A5E1-B79C-C401-DA733C92E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630" y="133364"/>
            <a:ext cx="1131386" cy="113352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1F322248-C479-5CC1-7B29-338B64FD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78" y="220776"/>
            <a:ext cx="956889" cy="9586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Gráfico 5" descr="Alta tensão com preenchimento sólido">
            <a:extLst>
              <a:ext uri="{FF2B5EF4-FFF2-40B4-BE49-F238E27FC236}">
                <a16:creationId xmlns:a16="http://schemas.microsoft.com/office/drawing/2014/main" id="{A6EA850B-1EF5-5E8B-C06D-631F1E00E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0520" y="292588"/>
            <a:ext cx="594109" cy="678668"/>
          </a:xfrm>
          <a:prstGeom prst="rect">
            <a:avLst/>
          </a:prstGeom>
        </p:spPr>
      </p:pic>
      <p:sp>
        <p:nvSpPr>
          <p:cNvPr id="7" name="Rectangle 28">
            <a:extLst>
              <a:ext uri="{FF2B5EF4-FFF2-40B4-BE49-F238E27FC236}">
                <a16:creationId xmlns:a16="http://schemas.microsoft.com/office/drawing/2014/main" id="{73589D8D-B46F-EEDD-BCD1-DAFDD8A39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58" y="299126"/>
            <a:ext cx="3037960" cy="461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b="1" dirty="0">
                <a:solidFill>
                  <a:srgbClr val="006400"/>
                </a:solidFill>
                <a:latin typeface="微软雅黑" panose="020B0503020204020204" charset="-122"/>
                <a:ea typeface="微软雅黑" panose="020B0503020204020204" charset="-122"/>
              </a:rPr>
              <a:t>A NR-10 também é flexível quanto à adoção das medidas, desde que sejam justificáveis tecnicamente e pensadas por profissional legalmente habilitado. Em nenhuma hipótese, o nível final de segurança pode ser menor.</a:t>
            </a:r>
            <a:endParaRPr lang="zh-CN" altLang="en-US" b="1" dirty="0">
              <a:solidFill>
                <a:srgbClr val="0064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6C8D6726-E074-B759-BA4C-D2D88C932F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9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E75302B0-54D7-F042-FDBB-FCDC65509CCF}"/>
              </a:ext>
            </a:extLst>
          </p:cNvPr>
          <p:cNvSpPr/>
          <p:nvPr/>
        </p:nvSpPr>
        <p:spPr>
          <a:xfrm>
            <a:off x="660676" y="843559"/>
            <a:ext cx="7822648" cy="410445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7DB100C1-FE93-E552-A02B-FBA6595F95A9}"/>
              </a:ext>
            </a:extLst>
          </p:cNvPr>
          <p:cNvSpPr txBox="1"/>
          <p:nvPr/>
        </p:nvSpPr>
        <p:spPr>
          <a:xfrm>
            <a:off x="4214209" y="483518"/>
            <a:ext cx="3382127" cy="346212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r>
              <a:rPr lang="pt-BR" altLang="zh-CN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Bloqueios e impedimentos</a:t>
            </a:r>
            <a:endParaRPr lang="zh-CN" altLang="en-US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29DE85A7-681B-4C4E-244E-B483150AF9B9}"/>
              </a:ext>
            </a:extLst>
          </p:cNvPr>
          <p:cNvSpPr txBox="1"/>
          <p:nvPr/>
        </p:nvSpPr>
        <p:spPr>
          <a:xfrm>
            <a:off x="732684" y="3507854"/>
            <a:ext cx="7727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O recurso do bloqueio é muito importante para as tarefas de </a:t>
            </a:r>
            <a:r>
              <a:rPr lang="pt-BR" altLang="zh-CN" sz="16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desenergização</a:t>
            </a:r>
            <a:r>
              <a:rPr lang="pt-BR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. Os circuitos elétricos possuem dispositivos como chaves, interruptores e outros que permitem desligar e religar pela manobra. O bloqueio, por sua vez, vai impedir que possa ser feita essa manobra e realizada a religação antes do final dos serviços. Para isso, podem ser usados cadeados.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Imagem 8" descr="Cadeado Express | Haste em Aço | Tagout Lockout | SETON">
            <a:extLst>
              <a:ext uri="{FF2B5EF4-FFF2-40B4-BE49-F238E27FC236}">
                <a16:creationId xmlns:a16="http://schemas.microsoft.com/office/drawing/2014/main" id="{5D03361D-823A-F6BF-2F54-DBD61DBE2B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1" b="7827"/>
          <a:stretch/>
        </p:blipFill>
        <p:spPr bwMode="auto">
          <a:xfrm>
            <a:off x="646909" y="822126"/>
            <a:ext cx="7871764" cy="2603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组合 7">
            <a:extLst>
              <a:ext uri="{FF2B5EF4-FFF2-40B4-BE49-F238E27FC236}">
                <a16:creationId xmlns:a16="http://schemas.microsoft.com/office/drawing/2014/main" id="{8EBBB5E0-BFE2-741A-B0D1-EE3E91D56132}"/>
              </a:ext>
            </a:extLst>
          </p:cNvPr>
          <p:cNvGrpSpPr/>
          <p:nvPr/>
        </p:nvGrpSpPr>
        <p:grpSpPr>
          <a:xfrm>
            <a:off x="2283837" y="426725"/>
            <a:ext cx="1774084" cy="661947"/>
            <a:chOff x="1187624" y="555526"/>
            <a:chExt cx="1774084" cy="661947"/>
          </a:xfrm>
          <a:solidFill>
            <a:srgbClr val="C00000"/>
          </a:solidFill>
        </p:grpSpPr>
        <p:sp>
          <p:nvSpPr>
            <p:cNvPr id="3" name="平行四边形 3">
              <a:extLst>
                <a:ext uri="{FF2B5EF4-FFF2-40B4-BE49-F238E27FC236}">
                  <a16:creationId xmlns:a16="http://schemas.microsoft.com/office/drawing/2014/main" id="{135B4E8B-DE6F-DA56-6A0B-BB463BC5B539}"/>
                </a:ext>
              </a:extLst>
            </p:cNvPr>
            <p:cNvSpPr/>
            <p:nvPr/>
          </p:nvSpPr>
          <p:spPr>
            <a:xfrm>
              <a:off x="1233516" y="641409"/>
              <a:ext cx="1728192" cy="576064"/>
            </a:xfrm>
            <a:prstGeom prst="parallelogram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平行四边形 1">
              <a:extLst>
                <a:ext uri="{FF2B5EF4-FFF2-40B4-BE49-F238E27FC236}">
                  <a16:creationId xmlns:a16="http://schemas.microsoft.com/office/drawing/2014/main" id="{A7CE453F-556E-2238-5F03-66B32D9E17C5}"/>
                </a:ext>
              </a:extLst>
            </p:cNvPr>
            <p:cNvSpPr/>
            <p:nvPr/>
          </p:nvSpPr>
          <p:spPr>
            <a:xfrm>
              <a:off x="1187624" y="555526"/>
              <a:ext cx="1728192" cy="576064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0821089D-0FB3-7FD3-4117-8F65953BDAFE}"/>
                </a:ext>
              </a:extLst>
            </p:cNvPr>
            <p:cNvSpPr txBox="1"/>
            <p:nvPr/>
          </p:nvSpPr>
          <p:spPr>
            <a:xfrm>
              <a:off x="1403648" y="662895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3.2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0" name="Imagem 9" descr="Texto&#10;&#10;Descrição gerada automaticamente com confiança baixa">
            <a:extLst>
              <a:ext uri="{FF2B5EF4-FFF2-40B4-BE49-F238E27FC236}">
                <a16:creationId xmlns:a16="http://schemas.microsoft.com/office/drawing/2014/main" id="{F57B01CD-D246-7601-A1CE-728C14F06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0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2">
            <a:extLst>
              <a:ext uri="{FF2B5EF4-FFF2-40B4-BE49-F238E27FC236}">
                <a16:creationId xmlns:a16="http://schemas.microsoft.com/office/drawing/2014/main" id="{29BC7A7C-1E27-9475-951A-9C670802FF21}"/>
              </a:ext>
            </a:extLst>
          </p:cNvPr>
          <p:cNvSpPr/>
          <p:nvPr/>
        </p:nvSpPr>
        <p:spPr>
          <a:xfrm rot="5400000">
            <a:off x="-1628" y="969666"/>
            <a:ext cx="3142978" cy="2924714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3" name="直接连接符 3">
            <a:extLst>
              <a:ext uri="{FF2B5EF4-FFF2-40B4-BE49-F238E27FC236}">
                <a16:creationId xmlns:a16="http://schemas.microsoft.com/office/drawing/2014/main" id="{57D5AFB4-8FD2-55C4-D4E4-A52111C89BCE}"/>
              </a:ext>
            </a:extLst>
          </p:cNvPr>
          <p:cNvCxnSpPr/>
          <p:nvPr/>
        </p:nvCxnSpPr>
        <p:spPr bwMode="auto">
          <a:xfrm>
            <a:off x="2179273" y="1054896"/>
            <a:ext cx="144145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5">
            <a:extLst>
              <a:ext uri="{FF2B5EF4-FFF2-40B4-BE49-F238E27FC236}">
                <a16:creationId xmlns:a16="http://schemas.microsoft.com/office/drawing/2014/main" id="{33043F59-89FF-B667-D67A-C46D8AE2F019}"/>
              </a:ext>
            </a:extLst>
          </p:cNvPr>
          <p:cNvCxnSpPr/>
          <p:nvPr/>
        </p:nvCxnSpPr>
        <p:spPr bwMode="auto">
          <a:xfrm>
            <a:off x="3006498" y="3066986"/>
            <a:ext cx="133413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7">
            <a:extLst>
              <a:ext uri="{FF2B5EF4-FFF2-40B4-BE49-F238E27FC236}">
                <a16:creationId xmlns:a16="http://schemas.microsoft.com/office/drawing/2014/main" id="{0A0B01F0-DB28-E843-3E36-4DD646F7BC52}"/>
              </a:ext>
            </a:extLst>
          </p:cNvPr>
          <p:cNvSpPr/>
          <p:nvPr/>
        </p:nvSpPr>
        <p:spPr>
          <a:xfrm>
            <a:off x="4237652" y="483518"/>
            <a:ext cx="4537236" cy="366067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sz="1200" dirty="0">
                <a:latin typeface="微软雅黑" panose="020B0503020204020204" charset="-122"/>
                <a:ea typeface="微软雅黑" panose="020B0503020204020204" charset="-122"/>
              </a:rPr>
              <a:t>O bloqueio e impedimento de reenergização deve ser feito, além do uso do dispositivo de bloqueio, com as devidas informações do motivo, setor e profissional responsável.</a:t>
            </a:r>
          </a:p>
          <a:p>
            <a:pPr>
              <a:lnSpc>
                <a:spcPct val="150000"/>
              </a:lnSpc>
            </a:pPr>
            <a:endParaRPr lang="pt-BR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pt-BR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pt-BR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>
              <a:lnSpc>
                <a:spcPct val="150000"/>
              </a:lnSpc>
            </a:pPr>
            <a:r>
              <a:rPr lang="pt-BR" altLang="zh-CN" sz="1200" dirty="0">
                <a:latin typeface="微软雅黑" panose="020B0503020204020204" charset="-122"/>
                <a:ea typeface="微软雅黑" panose="020B0503020204020204" charset="-122"/>
              </a:rPr>
              <a:t>No setor elétrico (geração, transmissão, distribuição), chamado de Sistema Elétrico de Potência ou SEP, existem os </a:t>
            </a:r>
            <a:r>
              <a:rPr lang="pt-BR" altLang="zh-CN" sz="1200" dirty="0" err="1">
                <a:latin typeface="微软雅黑" panose="020B0503020204020204" charset="-122"/>
                <a:ea typeface="微软雅黑" panose="020B0503020204020204" charset="-122"/>
              </a:rPr>
              <a:t>religadores</a:t>
            </a:r>
            <a:r>
              <a:rPr lang="pt-BR" altLang="zh-CN" sz="1200" dirty="0">
                <a:latin typeface="微软雅黑" panose="020B0503020204020204" charset="-122"/>
                <a:ea typeface="微软雅黑" panose="020B0503020204020204" charset="-122"/>
              </a:rPr>
              <a:t>. Esses dispositivos fazem a religação do sistema quando ocorrem pequenos acidentes envolvendo animais, galhos de árvores, dentre outros, reduzindo os tempos de interrupção de funcionamento.</a:t>
            </a:r>
          </a:p>
        </p:txBody>
      </p:sp>
      <p:sp>
        <p:nvSpPr>
          <p:cNvPr id="10" name="椭圆 10">
            <a:extLst>
              <a:ext uri="{FF2B5EF4-FFF2-40B4-BE49-F238E27FC236}">
                <a16:creationId xmlns:a16="http://schemas.microsoft.com/office/drawing/2014/main" id="{F198CFFD-F531-C4EB-569F-69A67A8B6A8A}"/>
              </a:ext>
            </a:extLst>
          </p:cNvPr>
          <p:cNvSpPr/>
          <p:nvPr/>
        </p:nvSpPr>
        <p:spPr bwMode="auto">
          <a:xfrm>
            <a:off x="212669" y="1300288"/>
            <a:ext cx="2259643" cy="225964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2" name="椭圆 12">
            <a:extLst>
              <a:ext uri="{FF2B5EF4-FFF2-40B4-BE49-F238E27FC236}">
                <a16:creationId xmlns:a16="http://schemas.microsoft.com/office/drawing/2014/main" id="{D16E1422-DFE0-3503-7004-E06789209A4E}"/>
              </a:ext>
            </a:extLst>
          </p:cNvPr>
          <p:cNvSpPr/>
          <p:nvPr/>
        </p:nvSpPr>
        <p:spPr>
          <a:xfrm>
            <a:off x="1952098" y="838418"/>
            <a:ext cx="373310" cy="37331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椭圆 13">
            <a:extLst>
              <a:ext uri="{FF2B5EF4-FFF2-40B4-BE49-F238E27FC236}">
                <a16:creationId xmlns:a16="http://schemas.microsoft.com/office/drawing/2014/main" id="{7E7DD39A-08D7-59EE-50CD-7373DEF0D12F}"/>
              </a:ext>
            </a:extLst>
          </p:cNvPr>
          <p:cNvSpPr/>
          <p:nvPr/>
        </p:nvSpPr>
        <p:spPr>
          <a:xfrm>
            <a:off x="2699792" y="2865078"/>
            <a:ext cx="373310" cy="37331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7" name="组合 17">
            <a:extLst>
              <a:ext uri="{FF2B5EF4-FFF2-40B4-BE49-F238E27FC236}">
                <a16:creationId xmlns:a16="http://schemas.microsoft.com/office/drawing/2014/main" id="{F83BCBC3-093E-8A8C-ABA6-B38D41FB3611}"/>
              </a:ext>
            </a:extLst>
          </p:cNvPr>
          <p:cNvGrpSpPr/>
          <p:nvPr/>
        </p:nvGrpSpPr>
        <p:grpSpPr>
          <a:xfrm>
            <a:off x="2981662" y="627534"/>
            <a:ext cx="858956" cy="85895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1">
              <a:extLst>
                <a:ext uri="{FF2B5EF4-FFF2-40B4-BE49-F238E27FC236}">
                  <a16:creationId xmlns:a16="http://schemas.microsoft.com/office/drawing/2014/main" id="{4BB0AC51-93E3-992B-E1D5-85FFBB936E98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椭圆 22">
              <a:extLst>
                <a:ext uri="{FF2B5EF4-FFF2-40B4-BE49-F238E27FC236}">
                  <a16:creationId xmlns:a16="http://schemas.microsoft.com/office/drawing/2014/main" id="{46AFB74A-BA07-CD38-55B7-E520EFE5400E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4" name="组合 24">
            <a:extLst>
              <a:ext uri="{FF2B5EF4-FFF2-40B4-BE49-F238E27FC236}">
                <a16:creationId xmlns:a16="http://schemas.microsoft.com/office/drawing/2014/main" id="{7CBBC1D3-DB8D-2C1D-5CEA-E3C0039B117D}"/>
              </a:ext>
            </a:extLst>
          </p:cNvPr>
          <p:cNvGrpSpPr/>
          <p:nvPr/>
        </p:nvGrpSpPr>
        <p:grpSpPr>
          <a:xfrm>
            <a:off x="3632350" y="2576890"/>
            <a:ext cx="858956" cy="85895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6">
              <a:extLst>
                <a:ext uri="{FF2B5EF4-FFF2-40B4-BE49-F238E27FC236}">
                  <a16:creationId xmlns:a16="http://schemas.microsoft.com/office/drawing/2014/main" id="{4A36E638-23C9-AC61-D2BA-19F600E4E4E8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椭圆 27">
              <a:extLst>
                <a:ext uri="{FF2B5EF4-FFF2-40B4-BE49-F238E27FC236}">
                  <a16:creationId xmlns:a16="http://schemas.microsoft.com/office/drawing/2014/main" id="{57DF4CB3-93ED-F6FC-CC89-5CEBC0A2040C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B77581C0-6DD6-FABD-E381-18D584414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9445"/>
            <a:ext cx="2024814" cy="20267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Gráfico 43" descr="Alta tensão com preenchimento sólido">
            <a:extLst>
              <a:ext uri="{FF2B5EF4-FFF2-40B4-BE49-F238E27FC236}">
                <a16:creationId xmlns:a16="http://schemas.microsoft.com/office/drawing/2014/main" id="{5F41D832-58A0-7562-4DDB-571DF7FF1D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37261" y="732698"/>
            <a:ext cx="529200" cy="529196"/>
          </a:xfrm>
          <a:prstGeom prst="rect">
            <a:avLst/>
          </a:prstGeom>
        </p:spPr>
      </p:pic>
      <p:sp>
        <p:nvSpPr>
          <p:cNvPr id="45" name="Freeform 34">
            <a:extLst>
              <a:ext uri="{FF2B5EF4-FFF2-40B4-BE49-F238E27FC236}">
                <a16:creationId xmlns:a16="http://schemas.microsoft.com/office/drawing/2014/main" id="{8AD8CDC0-5EF5-EC9E-FCB5-17B2F0811448}"/>
              </a:ext>
            </a:extLst>
          </p:cNvPr>
          <p:cNvSpPr>
            <a:spLocks noEditPoints="1"/>
          </p:cNvSpPr>
          <p:nvPr/>
        </p:nvSpPr>
        <p:spPr bwMode="auto">
          <a:xfrm>
            <a:off x="3899765" y="2803164"/>
            <a:ext cx="337887" cy="406408"/>
          </a:xfrm>
          <a:custGeom>
            <a:avLst/>
            <a:gdLst>
              <a:gd name="T0" fmla="*/ 128715 w 709"/>
              <a:gd name="T1" fmla="*/ 322149 h 965"/>
              <a:gd name="T2" fmla="*/ 196223 w 709"/>
              <a:gd name="T3" fmla="*/ 480524 h 965"/>
              <a:gd name="T4" fmla="*/ 251130 w 709"/>
              <a:gd name="T5" fmla="*/ 607403 h 965"/>
              <a:gd name="T6" fmla="*/ 374444 w 709"/>
              <a:gd name="T7" fmla="*/ 611003 h 965"/>
              <a:gd name="T8" fmla="*/ 401447 w 709"/>
              <a:gd name="T9" fmla="*/ 560611 h 965"/>
              <a:gd name="T10" fmla="*/ 469855 w 709"/>
              <a:gd name="T11" fmla="*/ 432831 h 965"/>
              <a:gd name="T12" fmla="*/ 319538 w 709"/>
              <a:gd name="T13" fmla="*/ 132279 h 965"/>
              <a:gd name="T14" fmla="*/ 264631 w 709"/>
              <a:gd name="T15" fmla="*/ 650597 h 965"/>
              <a:gd name="T16" fmla="*/ 201624 w 709"/>
              <a:gd name="T17" fmla="*/ 578608 h 965"/>
              <a:gd name="T18" fmla="*/ 135916 w 709"/>
              <a:gd name="T19" fmla="*/ 455328 h 965"/>
              <a:gd name="T20" fmla="*/ 319538 w 709"/>
              <a:gd name="T21" fmla="*/ 91785 h 965"/>
              <a:gd name="T22" fmla="*/ 503159 w 709"/>
              <a:gd name="T23" fmla="*/ 455328 h 965"/>
              <a:gd name="T24" fmla="*/ 436551 w 709"/>
              <a:gd name="T25" fmla="*/ 578608 h 965"/>
              <a:gd name="T26" fmla="*/ 374444 w 709"/>
              <a:gd name="T27" fmla="*/ 650597 h 965"/>
              <a:gd name="T28" fmla="*/ 228627 w 709"/>
              <a:gd name="T29" fmla="*/ 778376 h 965"/>
              <a:gd name="T30" fmla="*/ 383445 w 709"/>
              <a:gd name="T31" fmla="*/ 807172 h 965"/>
              <a:gd name="T32" fmla="*/ 383445 w 709"/>
              <a:gd name="T33" fmla="*/ 748681 h 965"/>
              <a:gd name="T34" fmla="*/ 246629 w 709"/>
              <a:gd name="T35" fmla="*/ 796373 h 965"/>
              <a:gd name="T36" fmla="*/ 395146 w 709"/>
              <a:gd name="T37" fmla="*/ 796373 h 965"/>
              <a:gd name="T38" fmla="*/ 413149 w 709"/>
              <a:gd name="T39" fmla="*/ 778376 h 965"/>
              <a:gd name="T40" fmla="*/ 228627 w 709"/>
              <a:gd name="T41" fmla="*/ 685691 h 965"/>
              <a:gd name="T42" fmla="*/ 413149 w 709"/>
              <a:gd name="T43" fmla="*/ 778376 h 965"/>
              <a:gd name="T44" fmla="*/ 411348 w 709"/>
              <a:gd name="T45" fmla="*/ 362642 h 965"/>
              <a:gd name="T46" fmla="*/ 349241 w 709"/>
              <a:gd name="T47" fmla="*/ 424733 h 965"/>
              <a:gd name="T48" fmla="*/ 288934 w 709"/>
              <a:gd name="T49" fmla="*/ 424733 h 965"/>
              <a:gd name="T50" fmla="*/ 226827 w 709"/>
              <a:gd name="T51" fmla="*/ 362642 h 965"/>
              <a:gd name="T52" fmla="*/ 226827 w 709"/>
              <a:gd name="T53" fmla="*/ 302352 h 965"/>
              <a:gd name="T54" fmla="*/ 288934 w 709"/>
              <a:gd name="T55" fmla="*/ 239362 h 965"/>
              <a:gd name="T56" fmla="*/ 349241 w 709"/>
              <a:gd name="T57" fmla="*/ 239362 h 965"/>
              <a:gd name="T58" fmla="*/ 411348 w 709"/>
              <a:gd name="T59" fmla="*/ 302352 h 965"/>
              <a:gd name="T60" fmla="*/ 612972 w 709"/>
              <a:gd name="T61" fmla="*/ 293353 h 965"/>
              <a:gd name="T62" fmla="*/ 580568 w 709"/>
              <a:gd name="T63" fmla="*/ 322149 h 965"/>
              <a:gd name="T64" fmla="*/ 612972 w 709"/>
              <a:gd name="T65" fmla="*/ 341046 h 965"/>
              <a:gd name="T66" fmla="*/ 612972 w 709"/>
              <a:gd name="T67" fmla="*/ 293353 h 965"/>
              <a:gd name="T68" fmla="*/ 542764 w 709"/>
              <a:gd name="T69" fmla="*/ 127780 h 965"/>
              <a:gd name="T70" fmla="*/ 509460 w 709"/>
              <a:gd name="T71" fmla="*/ 94485 h 965"/>
              <a:gd name="T72" fmla="*/ 518461 w 709"/>
              <a:gd name="T73" fmla="*/ 152976 h 965"/>
              <a:gd name="T74" fmla="*/ 342040 w 709"/>
              <a:gd name="T75" fmla="*/ 61190 h 965"/>
              <a:gd name="T76" fmla="*/ 318637 w 709"/>
              <a:gd name="T77" fmla="*/ 0 h 965"/>
              <a:gd name="T78" fmla="*/ 294335 w 709"/>
              <a:gd name="T79" fmla="*/ 61190 h 965"/>
              <a:gd name="T80" fmla="*/ 117014 w 709"/>
              <a:gd name="T81" fmla="*/ 155675 h 965"/>
              <a:gd name="T82" fmla="*/ 127815 w 709"/>
              <a:gd name="T83" fmla="*/ 98084 h 965"/>
              <a:gd name="T84" fmla="*/ 93611 w 709"/>
              <a:gd name="T85" fmla="*/ 132279 h 965"/>
              <a:gd name="T86" fmla="*/ 57607 w 709"/>
              <a:gd name="T87" fmla="*/ 322149 h 965"/>
              <a:gd name="T88" fmla="*/ 25203 w 709"/>
              <a:gd name="T89" fmla="*/ 293353 h 965"/>
              <a:gd name="T90" fmla="*/ 25203 w 709"/>
              <a:gd name="T91" fmla="*/ 341046 h 965"/>
              <a:gd name="T92" fmla="*/ 57607 w 709"/>
              <a:gd name="T93" fmla="*/ 322149 h 9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09" h="965">
                <a:moveTo>
                  <a:pt x="355" y="147"/>
                </a:moveTo>
                <a:cubicBezTo>
                  <a:pt x="238" y="147"/>
                  <a:pt x="143" y="241"/>
                  <a:pt x="143" y="358"/>
                </a:cubicBezTo>
                <a:cubicBezTo>
                  <a:pt x="143" y="414"/>
                  <a:pt x="187" y="481"/>
                  <a:pt x="188" y="481"/>
                </a:cubicBezTo>
                <a:cubicBezTo>
                  <a:pt x="197" y="496"/>
                  <a:pt x="210" y="519"/>
                  <a:pt x="218" y="534"/>
                </a:cubicBezTo>
                <a:lnTo>
                  <a:pt x="264" y="623"/>
                </a:lnTo>
                <a:cubicBezTo>
                  <a:pt x="272" y="639"/>
                  <a:pt x="279" y="662"/>
                  <a:pt x="279" y="675"/>
                </a:cubicBezTo>
                <a:cubicBezTo>
                  <a:pt x="279" y="675"/>
                  <a:pt x="284" y="679"/>
                  <a:pt x="294" y="679"/>
                </a:cubicBezTo>
                <a:lnTo>
                  <a:pt x="416" y="679"/>
                </a:lnTo>
                <a:cubicBezTo>
                  <a:pt x="425" y="679"/>
                  <a:pt x="430" y="675"/>
                  <a:pt x="431" y="674"/>
                </a:cubicBezTo>
                <a:cubicBezTo>
                  <a:pt x="430" y="662"/>
                  <a:pt x="437" y="639"/>
                  <a:pt x="446" y="623"/>
                </a:cubicBezTo>
                <a:lnTo>
                  <a:pt x="491" y="534"/>
                </a:lnTo>
                <a:cubicBezTo>
                  <a:pt x="499" y="519"/>
                  <a:pt x="513" y="495"/>
                  <a:pt x="522" y="481"/>
                </a:cubicBezTo>
                <a:cubicBezTo>
                  <a:pt x="537" y="458"/>
                  <a:pt x="566" y="402"/>
                  <a:pt x="566" y="358"/>
                </a:cubicBezTo>
                <a:cubicBezTo>
                  <a:pt x="566" y="241"/>
                  <a:pt x="471" y="147"/>
                  <a:pt x="355" y="147"/>
                </a:cubicBezTo>
                <a:close/>
                <a:moveTo>
                  <a:pt x="416" y="723"/>
                </a:moveTo>
                <a:lnTo>
                  <a:pt x="294" y="723"/>
                </a:lnTo>
                <a:cubicBezTo>
                  <a:pt x="261" y="723"/>
                  <a:pt x="235" y="702"/>
                  <a:pt x="235" y="675"/>
                </a:cubicBezTo>
                <a:cubicBezTo>
                  <a:pt x="235" y="671"/>
                  <a:pt x="231" y="656"/>
                  <a:pt x="224" y="643"/>
                </a:cubicBezTo>
                <a:lnTo>
                  <a:pt x="179" y="554"/>
                </a:lnTo>
                <a:cubicBezTo>
                  <a:pt x="172" y="540"/>
                  <a:pt x="159" y="519"/>
                  <a:pt x="151" y="506"/>
                </a:cubicBezTo>
                <a:cubicBezTo>
                  <a:pt x="145" y="498"/>
                  <a:pt x="99" y="425"/>
                  <a:pt x="99" y="358"/>
                </a:cubicBezTo>
                <a:cubicBezTo>
                  <a:pt x="99" y="217"/>
                  <a:pt x="214" y="102"/>
                  <a:pt x="355" y="102"/>
                </a:cubicBezTo>
                <a:cubicBezTo>
                  <a:pt x="495" y="102"/>
                  <a:pt x="610" y="217"/>
                  <a:pt x="610" y="358"/>
                </a:cubicBezTo>
                <a:cubicBezTo>
                  <a:pt x="610" y="425"/>
                  <a:pt x="564" y="498"/>
                  <a:pt x="559" y="506"/>
                </a:cubicBezTo>
                <a:cubicBezTo>
                  <a:pt x="550" y="518"/>
                  <a:pt x="537" y="541"/>
                  <a:pt x="530" y="554"/>
                </a:cubicBezTo>
                <a:lnTo>
                  <a:pt x="485" y="643"/>
                </a:lnTo>
                <a:cubicBezTo>
                  <a:pt x="478" y="656"/>
                  <a:pt x="475" y="671"/>
                  <a:pt x="475" y="675"/>
                </a:cubicBezTo>
                <a:cubicBezTo>
                  <a:pt x="475" y="702"/>
                  <a:pt x="449" y="723"/>
                  <a:pt x="416" y="723"/>
                </a:cubicBezTo>
                <a:close/>
                <a:moveTo>
                  <a:pt x="287" y="832"/>
                </a:moveTo>
                <a:cubicBezTo>
                  <a:pt x="269" y="832"/>
                  <a:pt x="254" y="846"/>
                  <a:pt x="254" y="865"/>
                </a:cubicBezTo>
                <a:cubicBezTo>
                  <a:pt x="254" y="883"/>
                  <a:pt x="269" y="897"/>
                  <a:pt x="287" y="897"/>
                </a:cubicBezTo>
                <a:lnTo>
                  <a:pt x="426" y="897"/>
                </a:lnTo>
                <a:cubicBezTo>
                  <a:pt x="444" y="897"/>
                  <a:pt x="459" y="883"/>
                  <a:pt x="459" y="865"/>
                </a:cubicBezTo>
                <a:cubicBezTo>
                  <a:pt x="459" y="846"/>
                  <a:pt x="444" y="832"/>
                  <a:pt x="426" y="832"/>
                </a:cubicBezTo>
                <a:lnTo>
                  <a:pt x="287" y="832"/>
                </a:lnTo>
                <a:close/>
                <a:moveTo>
                  <a:pt x="274" y="885"/>
                </a:moveTo>
                <a:cubicBezTo>
                  <a:pt x="276" y="929"/>
                  <a:pt x="312" y="965"/>
                  <a:pt x="356" y="965"/>
                </a:cubicBezTo>
                <a:cubicBezTo>
                  <a:pt x="401" y="965"/>
                  <a:pt x="437" y="929"/>
                  <a:pt x="439" y="885"/>
                </a:cubicBezTo>
                <a:lnTo>
                  <a:pt x="274" y="885"/>
                </a:lnTo>
                <a:close/>
                <a:moveTo>
                  <a:pt x="459" y="865"/>
                </a:moveTo>
                <a:lnTo>
                  <a:pt x="254" y="865"/>
                </a:lnTo>
                <a:lnTo>
                  <a:pt x="254" y="762"/>
                </a:lnTo>
                <a:lnTo>
                  <a:pt x="459" y="762"/>
                </a:lnTo>
                <a:lnTo>
                  <a:pt x="459" y="865"/>
                </a:lnTo>
                <a:close/>
                <a:moveTo>
                  <a:pt x="491" y="369"/>
                </a:moveTo>
                <a:cubicBezTo>
                  <a:pt x="491" y="388"/>
                  <a:pt x="476" y="403"/>
                  <a:pt x="457" y="403"/>
                </a:cubicBezTo>
                <a:lnTo>
                  <a:pt x="388" y="403"/>
                </a:lnTo>
                <a:lnTo>
                  <a:pt x="388" y="472"/>
                </a:lnTo>
                <a:cubicBezTo>
                  <a:pt x="388" y="491"/>
                  <a:pt x="373" y="506"/>
                  <a:pt x="355" y="506"/>
                </a:cubicBezTo>
                <a:cubicBezTo>
                  <a:pt x="336" y="506"/>
                  <a:pt x="321" y="491"/>
                  <a:pt x="321" y="472"/>
                </a:cubicBezTo>
                <a:lnTo>
                  <a:pt x="321" y="403"/>
                </a:lnTo>
                <a:lnTo>
                  <a:pt x="252" y="403"/>
                </a:lnTo>
                <a:cubicBezTo>
                  <a:pt x="233" y="403"/>
                  <a:pt x="218" y="388"/>
                  <a:pt x="218" y="369"/>
                </a:cubicBezTo>
                <a:cubicBezTo>
                  <a:pt x="218" y="351"/>
                  <a:pt x="233" y="336"/>
                  <a:pt x="252" y="336"/>
                </a:cubicBezTo>
                <a:lnTo>
                  <a:pt x="321" y="336"/>
                </a:lnTo>
                <a:lnTo>
                  <a:pt x="321" y="266"/>
                </a:lnTo>
                <a:cubicBezTo>
                  <a:pt x="321" y="248"/>
                  <a:pt x="336" y="233"/>
                  <a:pt x="355" y="233"/>
                </a:cubicBezTo>
                <a:cubicBezTo>
                  <a:pt x="373" y="233"/>
                  <a:pt x="388" y="248"/>
                  <a:pt x="388" y="266"/>
                </a:cubicBezTo>
                <a:lnTo>
                  <a:pt x="388" y="336"/>
                </a:lnTo>
                <a:lnTo>
                  <a:pt x="457" y="336"/>
                </a:lnTo>
                <a:cubicBezTo>
                  <a:pt x="476" y="336"/>
                  <a:pt x="491" y="351"/>
                  <a:pt x="491" y="369"/>
                </a:cubicBezTo>
                <a:close/>
                <a:moveTo>
                  <a:pt x="681" y="326"/>
                </a:moveTo>
                <a:lnTo>
                  <a:pt x="643" y="326"/>
                </a:lnTo>
                <a:cubicBezTo>
                  <a:pt x="644" y="336"/>
                  <a:pt x="645" y="347"/>
                  <a:pt x="645" y="358"/>
                </a:cubicBezTo>
                <a:cubicBezTo>
                  <a:pt x="645" y="365"/>
                  <a:pt x="644" y="372"/>
                  <a:pt x="643" y="379"/>
                </a:cubicBezTo>
                <a:lnTo>
                  <a:pt x="681" y="379"/>
                </a:lnTo>
                <a:cubicBezTo>
                  <a:pt x="696" y="379"/>
                  <a:pt x="709" y="367"/>
                  <a:pt x="709" y="352"/>
                </a:cubicBezTo>
                <a:cubicBezTo>
                  <a:pt x="709" y="338"/>
                  <a:pt x="696" y="326"/>
                  <a:pt x="681" y="326"/>
                </a:cubicBezTo>
                <a:close/>
                <a:moveTo>
                  <a:pt x="576" y="170"/>
                </a:moveTo>
                <a:lnTo>
                  <a:pt x="603" y="142"/>
                </a:lnTo>
                <a:cubicBezTo>
                  <a:pt x="614" y="131"/>
                  <a:pt x="614" y="114"/>
                  <a:pt x="604" y="104"/>
                </a:cubicBezTo>
                <a:cubicBezTo>
                  <a:pt x="594" y="94"/>
                  <a:pt x="577" y="94"/>
                  <a:pt x="566" y="105"/>
                </a:cubicBezTo>
                <a:lnTo>
                  <a:pt x="538" y="132"/>
                </a:lnTo>
                <a:cubicBezTo>
                  <a:pt x="552" y="144"/>
                  <a:pt x="564" y="156"/>
                  <a:pt x="576" y="170"/>
                </a:cubicBezTo>
                <a:close/>
                <a:moveTo>
                  <a:pt x="354" y="67"/>
                </a:moveTo>
                <a:cubicBezTo>
                  <a:pt x="363" y="67"/>
                  <a:pt x="372" y="68"/>
                  <a:pt x="380" y="68"/>
                </a:cubicBezTo>
                <a:lnTo>
                  <a:pt x="380" y="27"/>
                </a:lnTo>
                <a:cubicBezTo>
                  <a:pt x="380" y="12"/>
                  <a:pt x="368" y="0"/>
                  <a:pt x="354" y="0"/>
                </a:cubicBezTo>
                <a:cubicBezTo>
                  <a:pt x="339" y="0"/>
                  <a:pt x="327" y="12"/>
                  <a:pt x="327" y="27"/>
                </a:cubicBezTo>
                <a:lnTo>
                  <a:pt x="327" y="68"/>
                </a:lnTo>
                <a:cubicBezTo>
                  <a:pt x="336" y="68"/>
                  <a:pt x="345" y="67"/>
                  <a:pt x="354" y="67"/>
                </a:cubicBezTo>
                <a:close/>
                <a:moveTo>
                  <a:pt x="130" y="173"/>
                </a:moveTo>
                <a:cubicBezTo>
                  <a:pt x="142" y="159"/>
                  <a:pt x="154" y="147"/>
                  <a:pt x="168" y="135"/>
                </a:cubicBezTo>
                <a:lnTo>
                  <a:pt x="142" y="109"/>
                </a:lnTo>
                <a:cubicBezTo>
                  <a:pt x="131" y="99"/>
                  <a:pt x="114" y="98"/>
                  <a:pt x="104" y="109"/>
                </a:cubicBezTo>
                <a:cubicBezTo>
                  <a:pt x="93" y="119"/>
                  <a:pt x="94" y="136"/>
                  <a:pt x="104" y="147"/>
                </a:cubicBezTo>
                <a:lnTo>
                  <a:pt x="130" y="173"/>
                </a:lnTo>
                <a:close/>
                <a:moveTo>
                  <a:pt x="64" y="358"/>
                </a:moveTo>
                <a:cubicBezTo>
                  <a:pt x="64" y="347"/>
                  <a:pt x="64" y="336"/>
                  <a:pt x="66" y="326"/>
                </a:cubicBezTo>
                <a:lnTo>
                  <a:pt x="28" y="326"/>
                </a:lnTo>
                <a:cubicBezTo>
                  <a:pt x="13" y="326"/>
                  <a:pt x="0" y="338"/>
                  <a:pt x="0" y="352"/>
                </a:cubicBezTo>
                <a:cubicBezTo>
                  <a:pt x="0" y="367"/>
                  <a:pt x="13" y="379"/>
                  <a:pt x="28" y="379"/>
                </a:cubicBezTo>
                <a:lnTo>
                  <a:pt x="65" y="379"/>
                </a:lnTo>
                <a:cubicBezTo>
                  <a:pt x="64" y="372"/>
                  <a:pt x="64" y="365"/>
                  <a:pt x="64" y="3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" name="Imagem 3" descr="Texto&#10;&#10;Descrição gerada automaticamente com confiança baixa">
            <a:extLst>
              <a:ext uri="{FF2B5EF4-FFF2-40B4-BE49-F238E27FC236}">
                <a16:creationId xmlns:a16="http://schemas.microsoft.com/office/drawing/2014/main" id="{E26BDF90-C7F1-980F-D8E1-3B8897EE46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91" y="4245095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4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11006" y="1"/>
            <a:ext cx="80979" cy="5143500"/>
          </a:xfrm>
          <a:prstGeom prst="rect">
            <a:avLst/>
          </a:prstGeom>
          <a:solidFill>
            <a:srgbClr val="FFFFFF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13"/>
          <p:cNvSpPr/>
          <p:nvPr/>
        </p:nvSpPr>
        <p:spPr>
          <a:xfrm>
            <a:off x="7826321" y="0"/>
            <a:ext cx="514216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/>
          </a:p>
        </p:txBody>
      </p:sp>
      <p:sp>
        <p:nvSpPr>
          <p:cNvPr id="8" name="TextBox 15"/>
          <p:cNvSpPr txBox="1"/>
          <p:nvPr/>
        </p:nvSpPr>
        <p:spPr>
          <a:xfrm>
            <a:off x="7826321" y="453786"/>
            <a:ext cx="514216" cy="34624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pt-BR" altLang="zh-CN" sz="18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800" b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1707655"/>
            <a:ext cx="9144000" cy="20882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1"/>
          <p:cNvSpPr txBox="1"/>
          <p:nvPr/>
        </p:nvSpPr>
        <p:spPr>
          <a:xfrm>
            <a:off x="3658687" y="2069157"/>
            <a:ext cx="770046" cy="684785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占位符 3"/>
          <p:cNvSpPr txBox="1"/>
          <p:nvPr/>
        </p:nvSpPr>
        <p:spPr>
          <a:xfrm>
            <a:off x="3635896" y="2681934"/>
            <a:ext cx="4428733" cy="1041944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zh-CN" sz="2400" dirty="0">
                <a:solidFill>
                  <a:schemeClr val="bg1"/>
                </a:solidFill>
                <a:ea typeface="微软雅黑" panose="020B0503020204020204" charset="-122"/>
              </a:rPr>
              <a:t>Por que são necessárias medidas de controle do risco elétrico?</a:t>
            </a:r>
            <a:endParaRPr lang="zh-CN" altLang="en-US" sz="240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54605" y="2708567"/>
            <a:ext cx="3401492" cy="1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5D9167F-E973-5546-5AD6-90A543C2F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5" r="8421"/>
          <a:stretch/>
        </p:blipFill>
        <p:spPr bwMode="auto">
          <a:xfrm>
            <a:off x="251520" y="1275606"/>
            <a:ext cx="3168352" cy="302433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 descr="Texto&#10;&#10;Descrição gerada automaticamente com confiança baixa">
            <a:extLst>
              <a:ext uri="{FF2B5EF4-FFF2-40B4-BE49-F238E27FC236}">
                <a16:creationId xmlns:a16="http://schemas.microsoft.com/office/drawing/2014/main" id="{8E816373-A266-A224-C0F6-C11B82C196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571993"/>
            <a:ext cx="1427607" cy="3963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2" presetID="2" presetClass="entr" presetSubtype="2" fill="hold" grpId="0" nodeType="after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4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5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 animBg="1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4">
            <a:extLst>
              <a:ext uri="{FF2B5EF4-FFF2-40B4-BE49-F238E27FC236}">
                <a16:creationId xmlns:a16="http://schemas.microsoft.com/office/drawing/2014/main" id="{9182B123-2AA1-3A4C-B952-F6B9B2265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24" y="771550"/>
            <a:ext cx="7531692" cy="3528392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C00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Oval 53">
            <a:extLst>
              <a:ext uri="{FF2B5EF4-FFF2-40B4-BE49-F238E27FC236}">
                <a16:creationId xmlns:a16="http://schemas.microsoft.com/office/drawing/2014/main" id="{99E4DCE7-148F-2A96-1678-F36A6F3F3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523" y="1563638"/>
            <a:ext cx="725178" cy="725178"/>
          </a:xfrm>
          <a:prstGeom prst="ellipse">
            <a:avLst/>
          </a:prstGeom>
          <a:solidFill>
            <a:srgbClr val="FFC000"/>
          </a:solidFill>
          <a:ln w="28575">
            <a:noFill/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A13EEA3F-1609-55F5-C525-57ED642B0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852" y="1277718"/>
            <a:ext cx="6341802" cy="229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Como o </a:t>
            </a:r>
            <a:r>
              <a:rPr lang="pt-BR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religador</a:t>
            </a:r>
            <a:r>
              <a:rPr lang="pt-BR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pode realizar a reenergização em tentativas programadas (em geral três, podendo ser mais de acordo com o responsável pela configuração), é importante que ele seja considerado também quando for feito o bloqueio. </a:t>
            </a:r>
          </a:p>
          <a:p>
            <a:pPr>
              <a:lnSpc>
                <a:spcPct val="150000"/>
              </a:lnSpc>
            </a:pPr>
            <a:endParaRPr lang="pt-BR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pt-BR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O bloqueio do </a:t>
            </a:r>
            <a:r>
              <a:rPr lang="pt-BR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religador</a:t>
            </a:r>
            <a:r>
              <a:rPr lang="pt-BR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é um procedimento de execução especial e também precisa ser realizado. 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Gráfico 8" descr="Alta tensão com preenchimento sólido">
            <a:extLst>
              <a:ext uri="{FF2B5EF4-FFF2-40B4-BE49-F238E27FC236}">
                <a16:creationId xmlns:a16="http://schemas.microsoft.com/office/drawing/2014/main" id="{2A264C0A-CE55-F427-7A4B-47A588C6C5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9474" y="1748590"/>
            <a:ext cx="355276" cy="355274"/>
          </a:xfrm>
          <a:prstGeom prst="rect">
            <a:avLst/>
          </a:prstGeom>
        </p:spPr>
      </p:pic>
      <p:sp>
        <p:nvSpPr>
          <p:cNvPr id="10" name="Oval 53">
            <a:extLst>
              <a:ext uri="{FF2B5EF4-FFF2-40B4-BE49-F238E27FC236}">
                <a16:creationId xmlns:a16="http://schemas.microsoft.com/office/drawing/2014/main" id="{9261CCE7-276A-E791-DDD3-F0EE05767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470" y="2862331"/>
            <a:ext cx="725178" cy="725178"/>
          </a:xfrm>
          <a:prstGeom prst="ellipse">
            <a:avLst/>
          </a:prstGeom>
          <a:solidFill>
            <a:srgbClr val="FFC000"/>
          </a:solidFill>
          <a:ln w="28575">
            <a:noFill/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Gráfico 10" descr="Alta tensão com preenchimento sólido">
            <a:extLst>
              <a:ext uri="{FF2B5EF4-FFF2-40B4-BE49-F238E27FC236}">
                <a16:creationId xmlns:a16="http://schemas.microsoft.com/office/drawing/2014/main" id="{D84FEB50-3BC9-4A1B-306D-D668429003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9421" y="3047283"/>
            <a:ext cx="355276" cy="355274"/>
          </a:xfrm>
          <a:prstGeom prst="rect">
            <a:avLst/>
          </a:prstGeom>
        </p:spPr>
      </p:pic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09016575-0FC1-3A9A-F4E1-A75A38B896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5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6">
            <a:extLst>
              <a:ext uri="{FF2B5EF4-FFF2-40B4-BE49-F238E27FC236}">
                <a16:creationId xmlns:a16="http://schemas.microsoft.com/office/drawing/2014/main" id="{1D34C54F-C1A0-9E42-0498-39EC026E6CAF}"/>
              </a:ext>
            </a:extLst>
          </p:cNvPr>
          <p:cNvSpPr>
            <a:spLocks noChangeAspect="1"/>
          </p:cNvSpPr>
          <p:nvPr/>
        </p:nvSpPr>
        <p:spPr>
          <a:xfrm>
            <a:off x="2771800" y="1465931"/>
            <a:ext cx="6192688" cy="3489114"/>
          </a:xfrm>
          <a:prstGeom prst="roundRect">
            <a:avLst>
              <a:gd name="adj" fmla="val 1429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accent1"/>
            </a:solidFill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257097" tIns="642743" rIns="257097" bIns="321372" anchor="ctr"/>
          <a:lstStyle/>
          <a:p>
            <a:pPr algn="just">
              <a:lnSpc>
                <a:spcPct val="120000"/>
              </a:lnSpc>
              <a:spcBef>
                <a:spcPts val="535"/>
              </a:spcBef>
              <a:spcAft>
                <a:spcPts val="535"/>
              </a:spcAft>
              <a:defRPr/>
            </a:pPr>
            <a:endParaRPr lang="zh-CN" altLang="en-US" sz="1400" dirty="0">
              <a:solidFill>
                <a:srgbClr val="454545"/>
              </a:solidFill>
              <a:latin typeface="微软雅黑" panose="020B0503020204020204" charset="-122"/>
            </a:endParaRPr>
          </a:p>
        </p:txBody>
      </p:sp>
      <p:sp>
        <p:nvSpPr>
          <p:cNvPr id="3" name="任意多边形 47">
            <a:extLst>
              <a:ext uri="{FF2B5EF4-FFF2-40B4-BE49-F238E27FC236}">
                <a16:creationId xmlns:a16="http://schemas.microsoft.com/office/drawing/2014/main" id="{7A575EB9-7EA1-7264-D4DD-C6D9C406CC84}"/>
              </a:ext>
            </a:extLst>
          </p:cNvPr>
          <p:cNvSpPr/>
          <p:nvPr/>
        </p:nvSpPr>
        <p:spPr>
          <a:xfrm>
            <a:off x="3995936" y="1354645"/>
            <a:ext cx="391783" cy="124490"/>
          </a:xfrm>
          <a:custGeom>
            <a:avLst/>
            <a:gdLst>
              <a:gd name="connsiteX0" fmla="*/ 131005 w 311731"/>
              <a:gd name="connsiteY0" fmla="*/ 0 h 121823"/>
              <a:gd name="connsiteX1" fmla="*/ 180725 w 311731"/>
              <a:gd name="connsiteY1" fmla="*/ 0 h 121823"/>
              <a:gd name="connsiteX2" fmla="*/ 205433 w 311731"/>
              <a:gd name="connsiteY2" fmla="*/ 4162 h 121823"/>
              <a:gd name="connsiteX3" fmla="*/ 309453 w 311731"/>
              <a:gd name="connsiteY3" fmla="*/ 109253 h 121823"/>
              <a:gd name="connsiteX4" fmla="*/ 311731 w 311731"/>
              <a:gd name="connsiteY4" fmla="*/ 121823 h 121823"/>
              <a:gd name="connsiteX5" fmla="*/ 0 w 311731"/>
              <a:gd name="connsiteY5" fmla="*/ 121823 h 121823"/>
              <a:gd name="connsiteX6" fmla="*/ 2277 w 311731"/>
              <a:gd name="connsiteY6" fmla="*/ 109253 h 121823"/>
              <a:gd name="connsiteX7" fmla="*/ 106298 w 311731"/>
              <a:gd name="connsiteY7" fmla="*/ 4162 h 12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731" h="121823">
                <a:moveTo>
                  <a:pt x="131005" y="0"/>
                </a:moveTo>
                <a:lnTo>
                  <a:pt x="180725" y="0"/>
                </a:lnTo>
                <a:lnTo>
                  <a:pt x="205433" y="4162"/>
                </a:lnTo>
                <a:cubicBezTo>
                  <a:pt x="252408" y="20443"/>
                  <a:pt x="290475" y="59254"/>
                  <a:pt x="309453" y="109253"/>
                </a:cubicBezTo>
                <a:lnTo>
                  <a:pt x="311731" y="121823"/>
                </a:lnTo>
                <a:lnTo>
                  <a:pt x="0" y="121823"/>
                </a:lnTo>
                <a:lnTo>
                  <a:pt x="2277" y="109253"/>
                </a:lnTo>
                <a:cubicBezTo>
                  <a:pt x="21256" y="59254"/>
                  <a:pt x="59323" y="20443"/>
                  <a:pt x="106298" y="416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dirty="0">
              <a:latin typeface="微软雅黑" panose="020B0503020204020204" charset="-122"/>
            </a:endParaRPr>
          </a:p>
        </p:txBody>
      </p:sp>
      <p:sp>
        <p:nvSpPr>
          <p:cNvPr id="4" name="任意多边形 48">
            <a:extLst>
              <a:ext uri="{FF2B5EF4-FFF2-40B4-BE49-F238E27FC236}">
                <a16:creationId xmlns:a16="http://schemas.microsoft.com/office/drawing/2014/main" id="{5353704E-BF75-E05C-2242-78662DA97C49}"/>
              </a:ext>
            </a:extLst>
          </p:cNvPr>
          <p:cNvSpPr/>
          <p:nvPr/>
        </p:nvSpPr>
        <p:spPr>
          <a:xfrm>
            <a:off x="7296825" y="1354645"/>
            <a:ext cx="371519" cy="124490"/>
          </a:xfrm>
          <a:custGeom>
            <a:avLst/>
            <a:gdLst>
              <a:gd name="connsiteX0" fmla="*/ 145370 w 318081"/>
              <a:gd name="connsiteY0" fmla="*/ 0 h 130555"/>
              <a:gd name="connsiteX1" fmla="*/ 172710 w 318081"/>
              <a:gd name="connsiteY1" fmla="*/ 0 h 130555"/>
              <a:gd name="connsiteX2" fmla="*/ 209618 w 318081"/>
              <a:gd name="connsiteY2" fmla="*/ 6428 h 130555"/>
              <a:gd name="connsiteX3" fmla="*/ 315757 w 318081"/>
              <a:gd name="connsiteY3" fmla="*/ 117294 h 130555"/>
              <a:gd name="connsiteX4" fmla="*/ 318081 w 318081"/>
              <a:gd name="connsiteY4" fmla="*/ 130555 h 130555"/>
              <a:gd name="connsiteX5" fmla="*/ 0 w 318081"/>
              <a:gd name="connsiteY5" fmla="*/ 130555 h 130555"/>
              <a:gd name="connsiteX6" fmla="*/ 2324 w 318081"/>
              <a:gd name="connsiteY6" fmla="*/ 117294 h 130555"/>
              <a:gd name="connsiteX7" fmla="*/ 108463 w 318081"/>
              <a:gd name="connsiteY7" fmla="*/ 6428 h 13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081" h="130555">
                <a:moveTo>
                  <a:pt x="145370" y="0"/>
                </a:moveTo>
                <a:lnTo>
                  <a:pt x="172710" y="0"/>
                </a:lnTo>
                <a:lnTo>
                  <a:pt x="209618" y="6428"/>
                </a:lnTo>
                <a:cubicBezTo>
                  <a:pt x="257550" y="23604"/>
                  <a:pt x="296392" y="64548"/>
                  <a:pt x="315757" y="117294"/>
                </a:cubicBezTo>
                <a:lnTo>
                  <a:pt x="318081" y="130555"/>
                </a:lnTo>
                <a:lnTo>
                  <a:pt x="0" y="130555"/>
                </a:lnTo>
                <a:lnTo>
                  <a:pt x="2324" y="117294"/>
                </a:lnTo>
                <a:cubicBezTo>
                  <a:pt x="21689" y="64548"/>
                  <a:pt x="60531" y="23604"/>
                  <a:pt x="108463" y="64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dirty="0">
              <a:latin typeface="微软雅黑" panose="020B0503020204020204" charset="-122"/>
            </a:endParaRPr>
          </a:p>
        </p:txBody>
      </p:sp>
      <p:sp>
        <p:nvSpPr>
          <p:cNvPr id="5" name="任意多边形 49">
            <a:extLst>
              <a:ext uri="{FF2B5EF4-FFF2-40B4-BE49-F238E27FC236}">
                <a16:creationId xmlns:a16="http://schemas.microsoft.com/office/drawing/2014/main" id="{95D12371-2B4B-B2B7-B26C-7B96A96A7DE1}"/>
              </a:ext>
            </a:extLst>
          </p:cNvPr>
          <p:cNvSpPr/>
          <p:nvPr/>
        </p:nvSpPr>
        <p:spPr>
          <a:xfrm>
            <a:off x="4194080" y="1354649"/>
            <a:ext cx="3273872" cy="669951"/>
          </a:xfrm>
          <a:custGeom>
            <a:avLst/>
            <a:gdLst>
              <a:gd name="connsiteX0" fmla="*/ 0 w 2600830"/>
              <a:gd name="connsiteY0" fmla="*/ 0 h 649288"/>
              <a:gd name="connsiteX1" fmla="*/ 2600830 w 2600830"/>
              <a:gd name="connsiteY1" fmla="*/ 0 h 649288"/>
              <a:gd name="connsiteX2" fmla="*/ 2520047 w 2600830"/>
              <a:gd name="connsiteY2" fmla="*/ 89402 h 649288"/>
              <a:gd name="connsiteX3" fmla="*/ 1945040 w 2600830"/>
              <a:gd name="connsiteY3" fmla="*/ 646112 h 649288"/>
              <a:gd name="connsiteX4" fmla="*/ 648052 w 2600830"/>
              <a:gd name="connsiteY4" fmla="*/ 649287 h 649288"/>
              <a:gd name="connsiteX5" fmla="*/ 77908 w 2600830"/>
              <a:gd name="connsiteY5" fmla="*/ 84156 h 64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0830" h="649288">
                <a:moveTo>
                  <a:pt x="0" y="0"/>
                </a:moveTo>
                <a:lnTo>
                  <a:pt x="2600830" y="0"/>
                </a:lnTo>
                <a:lnTo>
                  <a:pt x="2520047" y="89402"/>
                </a:lnTo>
                <a:cubicBezTo>
                  <a:pt x="2351572" y="318525"/>
                  <a:pt x="2323328" y="645186"/>
                  <a:pt x="1945040" y="646112"/>
                </a:cubicBezTo>
                <a:lnTo>
                  <a:pt x="648052" y="649287"/>
                </a:lnTo>
                <a:cubicBezTo>
                  <a:pt x="269764" y="650213"/>
                  <a:pt x="245977" y="310819"/>
                  <a:pt x="77908" y="84156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r>
              <a:rPr lang="pt-BR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3.3 Aterramento Funcional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0">
            <a:extLst>
              <a:ext uri="{FF2B5EF4-FFF2-40B4-BE49-F238E27FC236}">
                <a16:creationId xmlns:a16="http://schemas.microsoft.com/office/drawing/2014/main" id="{BDF19A9E-9376-30C2-624F-9FF260F70B71}"/>
              </a:ext>
            </a:extLst>
          </p:cNvPr>
          <p:cNvSpPr/>
          <p:nvPr/>
        </p:nvSpPr>
        <p:spPr>
          <a:xfrm>
            <a:off x="2987824" y="2139702"/>
            <a:ext cx="5796644" cy="2493274"/>
          </a:xfrm>
          <a:prstGeom prst="rect">
            <a:avLst/>
          </a:prstGeom>
        </p:spPr>
        <p:txBody>
          <a:bodyPr lIns="81628" tIns="40814" rIns="81628" bIns="40814"/>
          <a:lstStyle/>
          <a:p>
            <a:pPr algn="just">
              <a:lnSpc>
                <a:spcPct val="130000"/>
              </a:lnSpc>
              <a:spcBef>
                <a:spcPts val="535"/>
              </a:spcBef>
              <a:spcAft>
                <a:spcPts val="535"/>
              </a:spcAft>
              <a:buClr>
                <a:srgbClr val="00B050"/>
              </a:buClr>
              <a:buSzPct val="80000"/>
              <a:defRPr/>
            </a:pPr>
            <a:r>
              <a:rPr lang="pt-BR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 técnica de aterramento funcional consiste em ligar um cabo condutor com o aterramento. </a:t>
            </a:r>
          </a:p>
          <a:p>
            <a:pPr algn="just">
              <a:lnSpc>
                <a:spcPct val="130000"/>
              </a:lnSpc>
              <a:spcBef>
                <a:spcPts val="535"/>
              </a:spcBef>
              <a:spcAft>
                <a:spcPts val="535"/>
              </a:spcAft>
              <a:buClr>
                <a:srgbClr val="00B050"/>
              </a:buClr>
              <a:buSzPct val="80000"/>
              <a:defRPr/>
            </a:pPr>
            <a:endParaRPr lang="pt-BR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30000"/>
              </a:lnSpc>
              <a:spcBef>
                <a:spcPts val="535"/>
              </a:spcBef>
              <a:spcAft>
                <a:spcPts val="535"/>
              </a:spcAft>
              <a:buClr>
                <a:srgbClr val="00B050"/>
              </a:buClr>
              <a:buSzPct val="80000"/>
              <a:defRPr/>
            </a:pPr>
            <a:r>
              <a:rPr lang="pt-BR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Geralmente isso é feito com o cabo neutro, e mantém o equilíbrio entre as fases do sistema, levando ao funcionamento correto, seguro e confiável, bem como a proteção da instalação em caso de incidência de raio.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Imagem 6" descr="Texto&#10;&#10;Descrição gerada automaticamente com confiança baixa">
            <a:extLst>
              <a:ext uri="{FF2B5EF4-FFF2-40B4-BE49-F238E27FC236}">
                <a16:creationId xmlns:a16="http://schemas.microsoft.com/office/drawing/2014/main" id="{013E0EFB-BF35-1EAD-82E1-9C5FD40F81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7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nergia elétrica - ícones de ecologia e meio ambiente grátis">
            <a:extLst>
              <a:ext uri="{FF2B5EF4-FFF2-40B4-BE49-F238E27FC236}">
                <a16:creationId xmlns:a16="http://schemas.microsoft.com/office/drawing/2014/main" id="{D333D7B6-15E5-F07B-B90E-1A67F3D7E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5" r="13741"/>
          <a:stretch/>
        </p:blipFill>
        <p:spPr bwMode="auto">
          <a:xfrm>
            <a:off x="3059831" y="526161"/>
            <a:ext cx="3024337" cy="409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8">
            <a:extLst>
              <a:ext uri="{FF2B5EF4-FFF2-40B4-BE49-F238E27FC236}">
                <a16:creationId xmlns:a16="http://schemas.microsoft.com/office/drawing/2014/main" id="{A1D73884-DDAB-D47B-11BD-157229DBA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C000">
              <a:alpha val="85000"/>
            </a:srgbClr>
          </a:solidFill>
          <a:ln w="38100">
            <a:noFill/>
            <a:rou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73589D8D-B46F-EEDD-BCD1-DAFDD8A39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771550"/>
            <a:ext cx="5472607" cy="374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3.4 Aterramento de proteção (TN / TT / IT)</a:t>
            </a:r>
          </a:p>
          <a:p>
            <a:pPr>
              <a:lnSpc>
                <a:spcPct val="150000"/>
              </a:lnSpc>
            </a:pPr>
            <a:endParaRPr lang="pt-BR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pt-BR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Um aterramento de proteção consiste na ligação de equipamentos (massas) à terra. Esse tipo de aterramento protege os usuários de equipamentos elétricos no caso de ocorrerem descargas eletrostáticas e correntes de faltas. Vamos entender como podem ser os tipos de aterramentos de proteção de acordo com as letras que aparecem em seus nomes.</a:t>
            </a:r>
          </a:p>
        </p:txBody>
      </p:sp>
      <p:pic>
        <p:nvPicPr>
          <p:cNvPr id="2" name="Imagem 1" descr="Aterramento de proteção">
            <a:hlinkClick r:id="rId5"/>
            <a:extLst>
              <a:ext uri="{FF2B5EF4-FFF2-40B4-BE49-F238E27FC236}">
                <a16:creationId xmlns:a16="http://schemas.microsoft.com/office/drawing/2014/main" id="{BC9852E6-53A4-5854-C431-3E8A8919EE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65" y="2211710"/>
            <a:ext cx="2648068" cy="1462844"/>
          </a:xfrm>
          <a:prstGeom prst="roundRect">
            <a:avLst>
              <a:gd name="adj" fmla="val 14714"/>
            </a:avLst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Freeform 42">
            <a:extLst>
              <a:ext uri="{FF2B5EF4-FFF2-40B4-BE49-F238E27FC236}">
                <a16:creationId xmlns:a16="http://schemas.microsoft.com/office/drawing/2014/main" id="{DAD2D300-3F99-55D7-822C-D315C3CA3914}"/>
              </a:ext>
            </a:extLst>
          </p:cNvPr>
          <p:cNvSpPr/>
          <p:nvPr/>
        </p:nvSpPr>
        <p:spPr bwMode="auto">
          <a:xfrm>
            <a:off x="628139" y="1029725"/>
            <a:ext cx="2433560" cy="1830057"/>
          </a:xfrm>
          <a:custGeom>
            <a:avLst/>
            <a:gdLst>
              <a:gd name="T0" fmla="*/ 0 w 4673"/>
              <a:gd name="T1" fmla="*/ 739775 h 1547"/>
              <a:gd name="T2" fmla="*/ 0 w 4673"/>
              <a:gd name="T3" fmla="*/ 0 h 1547"/>
              <a:gd name="T4" fmla="*/ 3246437 w 4673"/>
              <a:gd name="T5" fmla="*/ 0 h 15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chemeClr val="accent1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43" tIns="34272" rIns="68543" bIns="34272"/>
          <a:lstStyle/>
          <a:p>
            <a:endParaRPr lang="zh-CN" altLang="en-US"/>
          </a:p>
        </p:txBody>
      </p: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508A2BDC-9E88-1D21-81CB-E125872E0A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8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>
            <a:extLst>
              <a:ext uri="{FF2B5EF4-FFF2-40B4-BE49-F238E27FC236}">
                <a16:creationId xmlns:a16="http://schemas.microsoft.com/office/drawing/2014/main" id="{D3A80166-FFAD-4225-6511-CE6DD22795B6}"/>
              </a:ext>
            </a:extLst>
          </p:cNvPr>
          <p:cNvGrpSpPr/>
          <p:nvPr/>
        </p:nvGrpSpPr>
        <p:grpSpPr>
          <a:xfrm>
            <a:off x="179512" y="195486"/>
            <a:ext cx="571062" cy="571060"/>
            <a:chOff x="6229832" y="3750686"/>
            <a:chExt cx="1529503" cy="1529503"/>
          </a:xfrm>
        </p:grpSpPr>
        <p:sp>
          <p:nvSpPr>
            <p:cNvPr id="3" name="任意多边形 59">
              <a:extLst>
                <a:ext uri="{FF2B5EF4-FFF2-40B4-BE49-F238E27FC236}">
                  <a16:creationId xmlns:a16="http://schemas.microsoft.com/office/drawing/2014/main" id="{7E5065A9-C33D-0AD1-D9FB-AB8F3DA6DEC1}"/>
                </a:ext>
              </a:extLst>
            </p:cNvPr>
            <p:cNvSpPr/>
            <p:nvPr/>
          </p:nvSpPr>
          <p:spPr>
            <a:xfrm>
              <a:off x="6229832" y="3750686"/>
              <a:ext cx="1529503" cy="1529503"/>
            </a:xfrm>
            <a:custGeom>
              <a:avLst/>
              <a:gdLst>
                <a:gd name="connsiteX0" fmla="*/ 0 w 1529503"/>
                <a:gd name="connsiteY0" fmla="*/ 254922 h 1529503"/>
                <a:gd name="connsiteX1" fmla="*/ 254922 w 1529503"/>
                <a:gd name="connsiteY1" fmla="*/ 0 h 1529503"/>
                <a:gd name="connsiteX2" fmla="*/ 1274581 w 1529503"/>
                <a:gd name="connsiteY2" fmla="*/ 0 h 1529503"/>
                <a:gd name="connsiteX3" fmla="*/ 1529503 w 1529503"/>
                <a:gd name="connsiteY3" fmla="*/ 254922 h 1529503"/>
                <a:gd name="connsiteX4" fmla="*/ 1529503 w 1529503"/>
                <a:gd name="connsiteY4" fmla="*/ 1274581 h 1529503"/>
                <a:gd name="connsiteX5" fmla="*/ 1274581 w 1529503"/>
                <a:gd name="connsiteY5" fmla="*/ 1529503 h 1529503"/>
                <a:gd name="connsiteX6" fmla="*/ 254922 w 1529503"/>
                <a:gd name="connsiteY6" fmla="*/ 1529503 h 1529503"/>
                <a:gd name="connsiteX7" fmla="*/ 0 w 1529503"/>
                <a:gd name="connsiteY7" fmla="*/ 1274581 h 1529503"/>
                <a:gd name="connsiteX8" fmla="*/ 0 w 1529503"/>
                <a:gd name="connsiteY8" fmla="*/ 254922 h 152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03" h="1529503">
                  <a:moveTo>
                    <a:pt x="0" y="254922"/>
                  </a:moveTo>
                  <a:cubicBezTo>
                    <a:pt x="0" y="114132"/>
                    <a:pt x="114132" y="0"/>
                    <a:pt x="254922" y="0"/>
                  </a:cubicBezTo>
                  <a:lnTo>
                    <a:pt x="1274581" y="0"/>
                  </a:lnTo>
                  <a:cubicBezTo>
                    <a:pt x="1415371" y="0"/>
                    <a:pt x="1529503" y="114132"/>
                    <a:pt x="1529503" y="254922"/>
                  </a:cubicBezTo>
                  <a:lnTo>
                    <a:pt x="1529503" y="1274581"/>
                  </a:lnTo>
                  <a:cubicBezTo>
                    <a:pt x="1529503" y="1415371"/>
                    <a:pt x="1415371" y="1529503"/>
                    <a:pt x="1274581" y="1529503"/>
                  </a:cubicBezTo>
                  <a:lnTo>
                    <a:pt x="254922" y="1529503"/>
                  </a:lnTo>
                  <a:cubicBezTo>
                    <a:pt x="114132" y="1529503"/>
                    <a:pt x="0" y="1415371"/>
                    <a:pt x="0" y="1274581"/>
                  </a:cubicBezTo>
                  <a:lnTo>
                    <a:pt x="0" y="254922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634" tIns="215634" rIns="215634" bIns="215634" numCol="1" spcCol="1270" anchor="ctr" anchorCtr="0">
              <a:noAutofit/>
            </a:bodyPr>
            <a:lstStyle/>
            <a:p>
              <a:pPr algn="ctr" defTabSz="123317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800" dirty="0"/>
            </a:p>
          </p:txBody>
        </p:sp>
        <p:pic>
          <p:nvPicPr>
            <p:cNvPr id="4" name="图片 60">
              <a:extLst>
                <a:ext uri="{FF2B5EF4-FFF2-40B4-BE49-F238E27FC236}">
                  <a16:creationId xmlns:a16="http://schemas.microsoft.com/office/drawing/2014/main" id="{64BB4FBB-0612-0025-7C21-C798102E9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6360" y="4090165"/>
              <a:ext cx="855175" cy="855175"/>
            </a:xfrm>
            <a:prstGeom prst="rect">
              <a:avLst/>
            </a:prstGeom>
          </p:spPr>
        </p:pic>
      </p:grpSp>
      <p:sp>
        <p:nvSpPr>
          <p:cNvPr id="5" name="文本框 41">
            <a:extLst>
              <a:ext uri="{FF2B5EF4-FFF2-40B4-BE49-F238E27FC236}">
                <a16:creationId xmlns:a16="http://schemas.microsoft.com/office/drawing/2014/main" id="{274D3BAC-5512-465B-A35E-2CF52F3A46D2}"/>
              </a:ext>
            </a:extLst>
          </p:cNvPr>
          <p:cNvSpPr txBox="1"/>
          <p:nvPr/>
        </p:nvSpPr>
        <p:spPr>
          <a:xfrm>
            <a:off x="827584" y="297298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50"/>
              </a:spcBef>
            </a:pPr>
            <a:r>
              <a:rPr lang="pt-BR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Vamos ver como que variam os nomes dos esquemas de aterramento no quadro a seguir.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43E7D31-A204-89E1-FE21-17B0519175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149646"/>
              </p:ext>
            </p:extLst>
          </p:nvPr>
        </p:nvGraphicFramePr>
        <p:xfrm>
          <a:off x="179513" y="915566"/>
          <a:ext cx="8784976" cy="4060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0853">
                  <a:extLst>
                    <a:ext uri="{9D8B030D-6E8A-4147-A177-3AD203B41FA5}">
                      <a16:colId xmlns:a16="http://schemas.microsoft.com/office/drawing/2014/main" val="3295191711"/>
                    </a:ext>
                  </a:extLst>
                </a:gridCol>
                <a:gridCol w="1726961">
                  <a:extLst>
                    <a:ext uri="{9D8B030D-6E8A-4147-A177-3AD203B41FA5}">
                      <a16:colId xmlns:a16="http://schemas.microsoft.com/office/drawing/2014/main" val="788104396"/>
                    </a:ext>
                  </a:extLst>
                </a:gridCol>
                <a:gridCol w="825938">
                  <a:extLst>
                    <a:ext uri="{9D8B030D-6E8A-4147-A177-3AD203B41FA5}">
                      <a16:colId xmlns:a16="http://schemas.microsoft.com/office/drawing/2014/main" val="1526037258"/>
                    </a:ext>
                  </a:extLst>
                </a:gridCol>
                <a:gridCol w="5481224">
                  <a:extLst>
                    <a:ext uri="{9D8B030D-6E8A-4147-A177-3AD203B41FA5}">
                      <a16:colId xmlns:a16="http://schemas.microsoft.com/office/drawing/2014/main" val="2438983458"/>
                    </a:ext>
                  </a:extLst>
                </a:gridCol>
              </a:tblGrid>
              <a:tr h="463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Posição</a:t>
                      </a:r>
                      <a:endParaRPr lang="pt-BR" sz="11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Significado</a:t>
                      </a:r>
                      <a:endParaRPr lang="pt-BR" sz="11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Letra</a:t>
                      </a:r>
                      <a:endParaRPr lang="pt-BR" sz="11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Significado</a:t>
                      </a:r>
                      <a:endParaRPr lang="pt-BR" sz="1100" kern="1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776601"/>
                  </a:ext>
                </a:extLst>
              </a:tr>
              <a:tr h="47251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Primeira letra</a:t>
                      </a:r>
                      <a:endParaRPr lang="pt-BR" sz="11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Situação da alimentação em relação à terra</a:t>
                      </a:r>
                      <a:endParaRPr lang="pt-BR" sz="1100" b="1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endParaRPr lang="pt-BR" sz="1100" kern="1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Um ponto diretamente aterrado</a:t>
                      </a:r>
                      <a:endParaRPr lang="pt-BR" sz="11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475795"/>
                  </a:ext>
                </a:extLst>
              </a:tr>
              <a:tr h="7920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</a:t>
                      </a:r>
                      <a:endParaRPr lang="pt-BR" sz="11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Há a isolação de todas as partes vivas em relação à terra ou aterramento de um ponto por meio de impedância (carga resistiva total de um circuito de corrente alternada)</a:t>
                      </a:r>
                      <a:endParaRPr lang="pt-BR" sz="11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411611"/>
                  </a:ext>
                </a:extLst>
              </a:tr>
              <a:tr h="63689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Segunda letra</a:t>
                      </a:r>
                      <a:endParaRPr lang="pt-BR" sz="1100" kern="1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Situação das massas em relação à terra</a:t>
                      </a:r>
                      <a:endParaRPr lang="pt-BR" sz="1100" b="1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endParaRPr lang="pt-BR" sz="11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Massas diretamente aterradas, mesmo que ocorra aterramento eventual de um ponto da instalação.</a:t>
                      </a:r>
                      <a:endParaRPr lang="pt-BR" sz="11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618245"/>
                  </a:ext>
                </a:extLst>
              </a:tr>
              <a:tr h="8523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N</a:t>
                      </a:r>
                      <a:endParaRPr lang="pt-BR" sz="11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Massas são ligadas ao ponto de alimentação aterrado. Quando em corrente alternada, o neutro é aterrado.</a:t>
                      </a:r>
                      <a:endParaRPr lang="pt-BR" sz="11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901482"/>
                  </a:ext>
                </a:extLst>
              </a:tr>
              <a:tr h="42141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Outras letras</a:t>
                      </a:r>
                      <a:endParaRPr lang="pt-BR" sz="1100" kern="1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Indicam a disposição dos condutores neutro e de proteção.</a:t>
                      </a:r>
                      <a:endParaRPr lang="pt-BR" sz="1100" b="1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</a:t>
                      </a:r>
                      <a:endParaRPr lang="pt-BR" sz="1100" kern="1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Condutores neutro e de proteção são separados.</a:t>
                      </a:r>
                      <a:endParaRPr lang="pt-BR" sz="11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538385"/>
                  </a:ext>
                </a:extLst>
              </a:tr>
              <a:tr h="42141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</a:t>
                      </a:r>
                      <a:endParaRPr lang="pt-BR" sz="1100" kern="1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Neutro e proteção são combinados no chamado condutor PEN.</a:t>
                      </a:r>
                      <a:endParaRPr lang="pt-BR" sz="11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62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04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>
            <a:extLst>
              <a:ext uri="{FF2B5EF4-FFF2-40B4-BE49-F238E27FC236}">
                <a16:creationId xmlns:a16="http://schemas.microsoft.com/office/drawing/2014/main" id="{D3A80166-FFAD-4225-6511-CE6DD22795B6}"/>
              </a:ext>
            </a:extLst>
          </p:cNvPr>
          <p:cNvGrpSpPr/>
          <p:nvPr/>
        </p:nvGrpSpPr>
        <p:grpSpPr>
          <a:xfrm>
            <a:off x="179512" y="195486"/>
            <a:ext cx="571062" cy="571060"/>
            <a:chOff x="6229832" y="3750686"/>
            <a:chExt cx="1529503" cy="1529503"/>
          </a:xfrm>
        </p:grpSpPr>
        <p:sp>
          <p:nvSpPr>
            <p:cNvPr id="3" name="任意多边形 59">
              <a:extLst>
                <a:ext uri="{FF2B5EF4-FFF2-40B4-BE49-F238E27FC236}">
                  <a16:creationId xmlns:a16="http://schemas.microsoft.com/office/drawing/2014/main" id="{7E5065A9-C33D-0AD1-D9FB-AB8F3DA6DEC1}"/>
                </a:ext>
              </a:extLst>
            </p:cNvPr>
            <p:cNvSpPr/>
            <p:nvPr/>
          </p:nvSpPr>
          <p:spPr>
            <a:xfrm>
              <a:off x="6229832" y="3750686"/>
              <a:ext cx="1529503" cy="1529503"/>
            </a:xfrm>
            <a:custGeom>
              <a:avLst/>
              <a:gdLst>
                <a:gd name="connsiteX0" fmla="*/ 0 w 1529503"/>
                <a:gd name="connsiteY0" fmla="*/ 254922 h 1529503"/>
                <a:gd name="connsiteX1" fmla="*/ 254922 w 1529503"/>
                <a:gd name="connsiteY1" fmla="*/ 0 h 1529503"/>
                <a:gd name="connsiteX2" fmla="*/ 1274581 w 1529503"/>
                <a:gd name="connsiteY2" fmla="*/ 0 h 1529503"/>
                <a:gd name="connsiteX3" fmla="*/ 1529503 w 1529503"/>
                <a:gd name="connsiteY3" fmla="*/ 254922 h 1529503"/>
                <a:gd name="connsiteX4" fmla="*/ 1529503 w 1529503"/>
                <a:gd name="connsiteY4" fmla="*/ 1274581 h 1529503"/>
                <a:gd name="connsiteX5" fmla="*/ 1274581 w 1529503"/>
                <a:gd name="connsiteY5" fmla="*/ 1529503 h 1529503"/>
                <a:gd name="connsiteX6" fmla="*/ 254922 w 1529503"/>
                <a:gd name="connsiteY6" fmla="*/ 1529503 h 1529503"/>
                <a:gd name="connsiteX7" fmla="*/ 0 w 1529503"/>
                <a:gd name="connsiteY7" fmla="*/ 1274581 h 1529503"/>
                <a:gd name="connsiteX8" fmla="*/ 0 w 1529503"/>
                <a:gd name="connsiteY8" fmla="*/ 254922 h 152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03" h="1529503">
                  <a:moveTo>
                    <a:pt x="0" y="254922"/>
                  </a:moveTo>
                  <a:cubicBezTo>
                    <a:pt x="0" y="114132"/>
                    <a:pt x="114132" y="0"/>
                    <a:pt x="254922" y="0"/>
                  </a:cubicBezTo>
                  <a:lnTo>
                    <a:pt x="1274581" y="0"/>
                  </a:lnTo>
                  <a:cubicBezTo>
                    <a:pt x="1415371" y="0"/>
                    <a:pt x="1529503" y="114132"/>
                    <a:pt x="1529503" y="254922"/>
                  </a:cubicBezTo>
                  <a:lnTo>
                    <a:pt x="1529503" y="1274581"/>
                  </a:lnTo>
                  <a:cubicBezTo>
                    <a:pt x="1529503" y="1415371"/>
                    <a:pt x="1415371" y="1529503"/>
                    <a:pt x="1274581" y="1529503"/>
                  </a:cubicBezTo>
                  <a:lnTo>
                    <a:pt x="254922" y="1529503"/>
                  </a:lnTo>
                  <a:cubicBezTo>
                    <a:pt x="114132" y="1529503"/>
                    <a:pt x="0" y="1415371"/>
                    <a:pt x="0" y="1274581"/>
                  </a:cubicBezTo>
                  <a:lnTo>
                    <a:pt x="0" y="254922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634" tIns="215634" rIns="215634" bIns="215634" numCol="1" spcCol="1270" anchor="ctr" anchorCtr="0">
              <a:noAutofit/>
            </a:bodyPr>
            <a:lstStyle/>
            <a:p>
              <a:pPr algn="ctr" defTabSz="123317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800" dirty="0"/>
            </a:p>
          </p:txBody>
        </p:sp>
        <p:pic>
          <p:nvPicPr>
            <p:cNvPr id="4" name="图片 60">
              <a:extLst>
                <a:ext uri="{FF2B5EF4-FFF2-40B4-BE49-F238E27FC236}">
                  <a16:creationId xmlns:a16="http://schemas.microsoft.com/office/drawing/2014/main" id="{64BB4FBB-0612-0025-7C21-C798102E9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6360" y="4090165"/>
              <a:ext cx="855175" cy="855175"/>
            </a:xfrm>
            <a:prstGeom prst="rect">
              <a:avLst/>
            </a:prstGeom>
          </p:spPr>
        </p:pic>
      </p:grpSp>
      <p:sp>
        <p:nvSpPr>
          <p:cNvPr id="5" name="文本框 41">
            <a:extLst>
              <a:ext uri="{FF2B5EF4-FFF2-40B4-BE49-F238E27FC236}">
                <a16:creationId xmlns:a16="http://schemas.microsoft.com/office/drawing/2014/main" id="{274D3BAC-5512-465B-A35E-2CF52F3A46D2}"/>
              </a:ext>
            </a:extLst>
          </p:cNvPr>
          <p:cNvSpPr txBox="1"/>
          <p:nvPr/>
        </p:nvSpPr>
        <p:spPr>
          <a:xfrm>
            <a:off x="827584" y="297298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50"/>
              </a:spcBef>
            </a:pPr>
            <a:r>
              <a:rPr lang="pt-BR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Vamos ver como que variam os nomes dos esquemas de aterramento no quadro a seguir.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43E7D31-A204-89E1-FE21-17B0519175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773632"/>
              </p:ext>
            </p:extLst>
          </p:nvPr>
        </p:nvGraphicFramePr>
        <p:xfrm>
          <a:off x="179513" y="915566"/>
          <a:ext cx="8784976" cy="4060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103">
                  <a:extLst>
                    <a:ext uri="{9D8B030D-6E8A-4147-A177-3AD203B41FA5}">
                      <a16:colId xmlns:a16="http://schemas.microsoft.com/office/drawing/2014/main" val="3295191711"/>
                    </a:ext>
                  </a:extLst>
                </a:gridCol>
                <a:gridCol w="1541711">
                  <a:extLst>
                    <a:ext uri="{9D8B030D-6E8A-4147-A177-3AD203B41FA5}">
                      <a16:colId xmlns:a16="http://schemas.microsoft.com/office/drawing/2014/main" val="788104396"/>
                    </a:ext>
                  </a:extLst>
                </a:gridCol>
                <a:gridCol w="825938">
                  <a:extLst>
                    <a:ext uri="{9D8B030D-6E8A-4147-A177-3AD203B41FA5}">
                      <a16:colId xmlns:a16="http://schemas.microsoft.com/office/drawing/2014/main" val="1526037258"/>
                    </a:ext>
                  </a:extLst>
                </a:gridCol>
                <a:gridCol w="5481224">
                  <a:extLst>
                    <a:ext uri="{9D8B030D-6E8A-4147-A177-3AD203B41FA5}">
                      <a16:colId xmlns:a16="http://schemas.microsoft.com/office/drawing/2014/main" val="2438983458"/>
                    </a:ext>
                  </a:extLst>
                </a:gridCol>
              </a:tblGrid>
              <a:tr h="463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 dirty="0">
                          <a:effectLst/>
                        </a:rPr>
                        <a:t>Posição</a:t>
                      </a:r>
                      <a:endParaRPr lang="pt-B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 dirty="0">
                          <a:effectLst/>
                        </a:rPr>
                        <a:t>Significado</a:t>
                      </a:r>
                      <a:endParaRPr lang="pt-B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 dirty="0">
                          <a:effectLst/>
                        </a:rPr>
                        <a:t>Letra</a:t>
                      </a:r>
                      <a:endParaRPr lang="pt-B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effectLst/>
                        </a:rPr>
                        <a:t>Significado</a:t>
                      </a:r>
                      <a:endParaRPr lang="pt-B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776601"/>
                  </a:ext>
                </a:extLst>
              </a:tr>
              <a:tr h="47251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Primeira letra</a:t>
                      </a:r>
                      <a:endParaRPr lang="pt-BR" sz="1400" b="1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Situação da alimentação em relação à terra</a:t>
                      </a:r>
                      <a:endParaRPr lang="pt-BR" sz="1400" b="1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endParaRPr lang="pt-BR" sz="1400" b="1" kern="1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Um ponto diretamente aterrado</a:t>
                      </a:r>
                      <a:endParaRPr lang="pt-BR" sz="1400" b="1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475795"/>
                  </a:ext>
                </a:extLst>
              </a:tr>
              <a:tr h="7920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</a:t>
                      </a:r>
                      <a:endParaRPr lang="pt-BR" sz="1400" b="1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Há a isolação de todas as partes vivas em relação à terra ou aterramento de um ponto por meio de impedância (carga resistiva total de um circuito de corrente alternada)</a:t>
                      </a:r>
                      <a:endParaRPr lang="pt-BR" sz="1400" b="1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411611"/>
                  </a:ext>
                </a:extLst>
              </a:tr>
              <a:tr h="63689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Segunda letra</a:t>
                      </a:r>
                      <a:endParaRPr lang="pt-BR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Situação das massas em relação à terra</a:t>
                      </a:r>
                      <a:endParaRPr lang="pt-BR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endParaRPr lang="pt-BR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Massas diretamente aterradas, mesmo que ocorra aterramento eventual de um ponto da instalação.</a:t>
                      </a:r>
                      <a:endParaRPr lang="pt-BR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618245"/>
                  </a:ext>
                </a:extLst>
              </a:tr>
              <a:tr h="8523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N</a:t>
                      </a:r>
                      <a:endParaRPr lang="pt-BR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Massas são ligadas ao ponto de alimentação aterrado. Quando em corrente alternada, o neutro é aterrado.</a:t>
                      </a:r>
                      <a:endParaRPr lang="pt-BR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901482"/>
                  </a:ext>
                </a:extLst>
              </a:tr>
              <a:tr h="42141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Outras letras</a:t>
                      </a:r>
                      <a:endParaRPr lang="pt-BR" sz="1000" b="0" kern="1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Indicam a disposição dos condutores neutro e de proteção.</a:t>
                      </a:r>
                      <a:endParaRPr lang="pt-BR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</a:t>
                      </a:r>
                      <a:endParaRPr lang="pt-BR" sz="1000" b="0" kern="1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Condutores neutro e de proteção são separados.</a:t>
                      </a:r>
                      <a:endParaRPr lang="pt-BR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538385"/>
                  </a:ext>
                </a:extLst>
              </a:tr>
              <a:tr h="42141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</a:t>
                      </a:r>
                      <a:endParaRPr lang="pt-BR" sz="1000" b="0" kern="1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Neutro e proteção são combinados no chamado condutor PEN.</a:t>
                      </a:r>
                      <a:endParaRPr lang="pt-BR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62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9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>
            <a:extLst>
              <a:ext uri="{FF2B5EF4-FFF2-40B4-BE49-F238E27FC236}">
                <a16:creationId xmlns:a16="http://schemas.microsoft.com/office/drawing/2014/main" id="{D3A80166-FFAD-4225-6511-CE6DD22795B6}"/>
              </a:ext>
            </a:extLst>
          </p:cNvPr>
          <p:cNvGrpSpPr/>
          <p:nvPr/>
        </p:nvGrpSpPr>
        <p:grpSpPr>
          <a:xfrm>
            <a:off x="179512" y="195486"/>
            <a:ext cx="571062" cy="571060"/>
            <a:chOff x="6229832" y="3750686"/>
            <a:chExt cx="1529503" cy="1529503"/>
          </a:xfrm>
        </p:grpSpPr>
        <p:sp>
          <p:nvSpPr>
            <p:cNvPr id="3" name="任意多边形 59">
              <a:extLst>
                <a:ext uri="{FF2B5EF4-FFF2-40B4-BE49-F238E27FC236}">
                  <a16:creationId xmlns:a16="http://schemas.microsoft.com/office/drawing/2014/main" id="{7E5065A9-C33D-0AD1-D9FB-AB8F3DA6DEC1}"/>
                </a:ext>
              </a:extLst>
            </p:cNvPr>
            <p:cNvSpPr/>
            <p:nvPr/>
          </p:nvSpPr>
          <p:spPr>
            <a:xfrm>
              <a:off x="6229832" y="3750686"/>
              <a:ext cx="1529503" cy="1529503"/>
            </a:xfrm>
            <a:custGeom>
              <a:avLst/>
              <a:gdLst>
                <a:gd name="connsiteX0" fmla="*/ 0 w 1529503"/>
                <a:gd name="connsiteY0" fmla="*/ 254922 h 1529503"/>
                <a:gd name="connsiteX1" fmla="*/ 254922 w 1529503"/>
                <a:gd name="connsiteY1" fmla="*/ 0 h 1529503"/>
                <a:gd name="connsiteX2" fmla="*/ 1274581 w 1529503"/>
                <a:gd name="connsiteY2" fmla="*/ 0 h 1529503"/>
                <a:gd name="connsiteX3" fmla="*/ 1529503 w 1529503"/>
                <a:gd name="connsiteY3" fmla="*/ 254922 h 1529503"/>
                <a:gd name="connsiteX4" fmla="*/ 1529503 w 1529503"/>
                <a:gd name="connsiteY4" fmla="*/ 1274581 h 1529503"/>
                <a:gd name="connsiteX5" fmla="*/ 1274581 w 1529503"/>
                <a:gd name="connsiteY5" fmla="*/ 1529503 h 1529503"/>
                <a:gd name="connsiteX6" fmla="*/ 254922 w 1529503"/>
                <a:gd name="connsiteY6" fmla="*/ 1529503 h 1529503"/>
                <a:gd name="connsiteX7" fmla="*/ 0 w 1529503"/>
                <a:gd name="connsiteY7" fmla="*/ 1274581 h 1529503"/>
                <a:gd name="connsiteX8" fmla="*/ 0 w 1529503"/>
                <a:gd name="connsiteY8" fmla="*/ 254922 h 152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03" h="1529503">
                  <a:moveTo>
                    <a:pt x="0" y="254922"/>
                  </a:moveTo>
                  <a:cubicBezTo>
                    <a:pt x="0" y="114132"/>
                    <a:pt x="114132" y="0"/>
                    <a:pt x="254922" y="0"/>
                  </a:cubicBezTo>
                  <a:lnTo>
                    <a:pt x="1274581" y="0"/>
                  </a:lnTo>
                  <a:cubicBezTo>
                    <a:pt x="1415371" y="0"/>
                    <a:pt x="1529503" y="114132"/>
                    <a:pt x="1529503" y="254922"/>
                  </a:cubicBezTo>
                  <a:lnTo>
                    <a:pt x="1529503" y="1274581"/>
                  </a:lnTo>
                  <a:cubicBezTo>
                    <a:pt x="1529503" y="1415371"/>
                    <a:pt x="1415371" y="1529503"/>
                    <a:pt x="1274581" y="1529503"/>
                  </a:cubicBezTo>
                  <a:lnTo>
                    <a:pt x="254922" y="1529503"/>
                  </a:lnTo>
                  <a:cubicBezTo>
                    <a:pt x="114132" y="1529503"/>
                    <a:pt x="0" y="1415371"/>
                    <a:pt x="0" y="1274581"/>
                  </a:cubicBezTo>
                  <a:lnTo>
                    <a:pt x="0" y="254922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634" tIns="215634" rIns="215634" bIns="215634" numCol="1" spcCol="1270" anchor="ctr" anchorCtr="0">
              <a:noAutofit/>
            </a:bodyPr>
            <a:lstStyle/>
            <a:p>
              <a:pPr algn="ctr" defTabSz="123317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800" dirty="0"/>
            </a:p>
          </p:txBody>
        </p:sp>
        <p:pic>
          <p:nvPicPr>
            <p:cNvPr id="4" name="图片 60">
              <a:extLst>
                <a:ext uri="{FF2B5EF4-FFF2-40B4-BE49-F238E27FC236}">
                  <a16:creationId xmlns:a16="http://schemas.microsoft.com/office/drawing/2014/main" id="{64BB4FBB-0612-0025-7C21-C798102E9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6360" y="4090165"/>
              <a:ext cx="855175" cy="855175"/>
            </a:xfrm>
            <a:prstGeom prst="rect">
              <a:avLst/>
            </a:prstGeom>
          </p:spPr>
        </p:pic>
      </p:grpSp>
      <p:sp>
        <p:nvSpPr>
          <p:cNvPr id="5" name="文本框 41">
            <a:extLst>
              <a:ext uri="{FF2B5EF4-FFF2-40B4-BE49-F238E27FC236}">
                <a16:creationId xmlns:a16="http://schemas.microsoft.com/office/drawing/2014/main" id="{274D3BAC-5512-465B-A35E-2CF52F3A46D2}"/>
              </a:ext>
            </a:extLst>
          </p:cNvPr>
          <p:cNvSpPr txBox="1"/>
          <p:nvPr/>
        </p:nvSpPr>
        <p:spPr>
          <a:xfrm>
            <a:off x="827584" y="297298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50"/>
              </a:spcBef>
            </a:pPr>
            <a:r>
              <a:rPr lang="pt-BR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Vamos ver como que variam os nomes dos esquemas de aterramento no quadro a seguir.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43E7D31-A204-89E1-FE21-17B0519175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622487"/>
              </p:ext>
            </p:extLst>
          </p:nvPr>
        </p:nvGraphicFramePr>
        <p:xfrm>
          <a:off x="179513" y="915566"/>
          <a:ext cx="8784976" cy="4060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103">
                  <a:extLst>
                    <a:ext uri="{9D8B030D-6E8A-4147-A177-3AD203B41FA5}">
                      <a16:colId xmlns:a16="http://schemas.microsoft.com/office/drawing/2014/main" val="3295191711"/>
                    </a:ext>
                  </a:extLst>
                </a:gridCol>
                <a:gridCol w="1541711">
                  <a:extLst>
                    <a:ext uri="{9D8B030D-6E8A-4147-A177-3AD203B41FA5}">
                      <a16:colId xmlns:a16="http://schemas.microsoft.com/office/drawing/2014/main" val="788104396"/>
                    </a:ext>
                  </a:extLst>
                </a:gridCol>
                <a:gridCol w="825938">
                  <a:extLst>
                    <a:ext uri="{9D8B030D-6E8A-4147-A177-3AD203B41FA5}">
                      <a16:colId xmlns:a16="http://schemas.microsoft.com/office/drawing/2014/main" val="1526037258"/>
                    </a:ext>
                  </a:extLst>
                </a:gridCol>
                <a:gridCol w="5481224">
                  <a:extLst>
                    <a:ext uri="{9D8B030D-6E8A-4147-A177-3AD203B41FA5}">
                      <a16:colId xmlns:a16="http://schemas.microsoft.com/office/drawing/2014/main" val="2438983458"/>
                    </a:ext>
                  </a:extLst>
                </a:gridCol>
              </a:tblGrid>
              <a:tr h="463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Posição</a:t>
                      </a:r>
                      <a:endParaRPr lang="pt-BR" sz="11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Significado</a:t>
                      </a:r>
                      <a:endParaRPr lang="pt-BR" sz="11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Letra</a:t>
                      </a:r>
                      <a:endParaRPr lang="pt-BR" sz="11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Significado</a:t>
                      </a:r>
                      <a:endParaRPr lang="pt-BR" sz="1100" kern="1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776601"/>
                  </a:ext>
                </a:extLst>
              </a:tr>
              <a:tr h="47251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Primeira letra</a:t>
                      </a:r>
                      <a:endParaRPr lang="pt-BR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Situação da alimentação em relação à terra</a:t>
                      </a:r>
                      <a:endParaRPr lang="pt-BR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endParaRPr lang="pt-BR" sz="1000" b="0" kern="1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Um ponto diretamente aterrado</a:t>
                      </a:r>
                      <a:endParaRPr lang="pt-BR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475795"/>
                  </a:ext>
                </a:extLst>
              </a:tr>
              <a:tr h="7920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</a:t>
                      </a:r>
                      <a:endParaRPr lang="pt-BR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Há a isolação de todas as partes vivas em relação à terra ou aterramento de um ponto por meio de impedância (carga resistiva total de um circuito de corrente alternada)</a:t>
                      </a:r>
                      <a:endParaRPr lang="pt-BR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411611"/>
                  </a:ext>
                </a:extLst>
              </a:tr>
              <a:tr h="63689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Segunda letra</a:t>
                      </a:r>
                      <a:endParaRPr lang="pt-BR" sz="1400" b="1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Situação das massas em relação à terra</a:t>
                      </a:r>
                      <a:endParaRPr lang="pt-BR" sz="1400" b="1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endParaRPr lang="pt-BR" sz="1400" b="1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Massas diretamente aterradas, mesmo que ocorra aterramento eventual de um ponto da instalação.</a:t>
                      </a:r>
                      <a:endParaRPr lang="pt-BR" sz="1400" b="1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618245"/>
                  </a:ext>
                </a:extLst>
              </a:tr>
              <a:tr h="8523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N</a:t>
                      </a:r>
                      <a:endParaRPr lang="pt-BR" sz="1400" b="1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Massas são ligadas ao ponto de alimentação aterrado. Quando em corrente alternada, o neutro é aterrado.</a:t>
                      </a:r>
                      <a:endParaRPr lang="pt-BR" sz="1400" b="1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901482"/>
                  </a:ext>
                </a:extLst>
              </a:tr>
              <a:tr h="42141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Outras letras</a:t>
                      </a:r>
                      <a:endParaRPr lang="pt-BR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Indicam a disposição dos condutores neutro e de proteção.</a:t>
                      </a:r>
                      <a:endParaRPr lang="pt-BR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</a:t>
                      </a:r>
                      <a:endParaRPr lang="pt-BR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Condutores neutro e de proteção são separados.</a:t>
                      </a:r>
                      <a:endParaRPr lang="pt-BR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538385"/>
                  </a:ext>
                </a:extLst>
              </a:tr>
              <a:tr h="42141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</a:t>
                      </a:r>
                      <a:endParaRPr lang="pt-BR" sz="1000" b="0" kern="1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Neutro e proteção são combinados no chamado condutor PEN.</a:t>
                      </a:r>
                      <a:endParaRPr lang="pt-BR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62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37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>
            <a:extLst>
              <a:ext uri="{FF2B5EF4-FFF2-40B4-BE49-F238E27FC236}">
                <a16:creationId xmlns:a16="http://schemas.microsoft.com/office/drawing/2014/main" id="{D3A80166-FFAD-4225-6511-CE6DD22795B6}"/>
              </a:ext>
            </a:extLst>
          </p:cNvPr>
          <p:cNvGrpSpPr/>
          <p:nvPr/>
        </p:nvGrpSpPr>
        <p:grpSpPr>
          <a:xfrm>
            <a:off x="179512" y="195486"/>
            <a:ext cx="571062" cy="571060"/>
            <a:chOff x="6229832" y="3750686"/>
            <a:chExt cx="1529503" cy="1529503"/>
          </a:xfrm>
        </p:grpSpPr>
        <p:sp>
          <p:nvSpPr>
            <p:cNvPr id="3" name="任意多边形 59">
              <a:extLst>
                <a:ext uri="{FF2B5EF4-FFF2-40B4-BE49-F238E27FC236}">
                  <a16:creationId xmlns:a16="http://schemas.microsoft.com/office/drawing/2014/main" id="{7E5065A9-C33D-0AD1-D9FB-AB8F3DA6DEC1}"/>
                </a:ext>
              </a:extLst>
            </p:cNvPr>
            <p:cNvSpPr/>
            <p:nvPr/>
          </p:nvSpPr>
          <p:spPr>
            <a:xfrm>
              <a:off x="6229832" y="3750686"/>
              <a:ext cx="1529503" cy="1529503"/>
            </a:xfrm>
            <a:custGeom>
              <a:avLst/>
              <a:gdLst>
                <a:gd name="connsiteX0" fmla="*/ 0 w 1529503"/>
                <a:gd name="connsiteY0" fmla="*/ 254922 h 1529503"/>
                <a:gd name="connsiteX1" fmla="*/ 254922 w 1529503"/>
                <a:gd name="connsiteY1" fmla="*/ 0 h 1529503"/>
                <a:gd name="connsiteX2" fmla="*/ 1274581 w 1529503"/>
                <a:gd name="connsiteY2" fmla="*/ 0 h 1529503"/>
                <a:gd name="connsiteX3" fmla="*/ 1529503 w 1529503"/>
                <a:gd name="connsiteY3" fmla="*/ 254922 h 1529503"/>
                <a:gd name="connsiteX4" fmla="*/ 1529503 w 1529503"/>
                <a:gd name="connsiteY4" fmla="*/ 1274581 h 1529503"/>
                <a:gd name="connsiteX5" fmla="*/ 1274581 w 1529503"/>
                <a:gd name="connsiteY5" fmla="*/ 1529503 h 1529503"/>
                <a:gd name="connsiteX6" fmla="*/ 254922 w 1529503"/>
                <a:gd name="connsiteY6" fmla="*/ 1529503 h 1529503"/>
                <a:gd name="connsiteX7" fmla="*/ 0 w 1529503"/>
                <a:gd name="connsiteY7" fmla="*/ 1274581 h 1529503"/>
                <a:gd name="connsiteX8" fmla="*/ 0 w 1529503"/>
                <a:gd name="connsiteY8" fmla="*/ 254922 h 152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03" h="1529503">
                  <a:moveTo>
                    <a:pt x="0" y="254922"/>
                  </a:moveTo>
                  <a:cubicBezTo>
                    <a:pt x="0" y="114132"/>
                    <a:pt x="114132" y="0"/>
                    <a:pt x="254922" y="0"/>
                  </a:cubicBezTo>
                  <a:lnTo>
                    <a:pt x="1274581" y="0"/>
                  </a:lnTo>
                  <a:cubicBezTo>
                    <a:pt x="1415371" y="0"/>
                    <a:pt x="1529503" y="114132"/>
                    <a:pt x="1529503" y="254922"/>
                  </a:cubicBezTo>
                  <a:lnTo>
                    <a:pt x="1529503" y="1274581"/>
                  </a:lnTo>
                  <a:cubicBezTo>
                    <a:pt x="1529503" y="1415371"/>
                    <a:pt x="1415371" y="1529503"/>
                    <a:pt x="1274581" y="1529503"/>
                  </a:cubicBezTo>
                  <a:lnTo>
                    <a:pt x="254922" y="1529503"/>
                  </a:lnTo>
                  <a:cubicBezTo>
                    <a:pt x="114132" y="1529503"/>
                    <a:pt x="0" y="1415371"/>
                    <a:pt x="0" y="1274581"/>
                  </a:cubicBezTo>
                  <a:lnTo>
                    <a:pt x="0" y="254922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634" tIns="215634" rIns="215634" bIns="215634" numCol="1" spcCol="1270" anchor="ctr" anchorCtr="0">
              <a:noAutofit/>
            </a:bodyPr>
            <a:lstStyle/>
            <a:p>
              <a:pPr algn="ctr" defTabSz="123317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800" dirty="0"/>
            </a:p>
          </p:txBody>
        </p:sp>
        <p:pic>
          <p:nvPicPr>
            <p:cNvPr id="4" name="图片 60">
              <a:extLst>
                <a:ext uri="{FF2B5EF4-FFF2-40B4-BE49-F238E27FC236}">
                  <a16:creationId xmlns:a16="http://schemas.microsoft.com/office/drawing/2014/main" id="{64BB4FBB-0612-0025-7C21-C798102E9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6360" y="4090165"/>
              <a:ext cx="855175" cy="855175"/>
            </a:xfrm>
            <a:prstGeom prst="rect">
              <a:avLst/>
            </a:prstGeom>
          </p:spPr>
        </p:pic>
      </p:grpSp>
      <p:sp>
        <p:nvSpPr>
          <p:cNvPr id="5" name="文本框 41">
            <a:extLst>
              <a:ext uri="{FF2B5EF4-FFF2-40B4-BE49-F238E27FC236}">
                <a16:creationId xmlns:a16="http://schemas.microsoft.com/office/drawing/2014/main" id="{274D3BAC-5512-465B-A35E-2CF52F3A46D2}"/>
              </a:ext>
            </a:extLst>
          </p:cNvPr>
          <p:cNvSpPr txBox="1"/>
          <p:nvPr/>
        </p:nvSpPr>
        <p:spPr>
          <a:xfrm>
            <a:off x="827584" y="297298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50"/>
              </a:spcBef>
            </a:pPr>
            <a:r>
              <a:rPr lang="pt-BR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Vamos ver como que variam os nomes dos esquemas de aterramento no quadro a seguir.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43E7D31-A204-89E1-FE21-17B0519175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045735"/>
              </p:ext>
            </p:extLst>
          </p:nvPr>
        </p:nvGraphicFramePr>
        <p:xfrm>
          <a:off x="179513" y="915566"/>
          <a:ext cx="8784976" cy="4120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103">
                  <a:extLst>
                    <a:ext uri="{9D8B030D-6E8A-4147-A177-3AD203B41FA5}">
                      <a16:colId xmlns:a16="http://schemas.microsoft.com/office/drawing/2014/main" val="3295191711"/>
                    </a:ext>
                  </a:extLst>
                </a:gridCol>
                <a:gridCol w="1541711">
                  <a:extLst>
                    <a:ext uri="{9D8B030D-6E8A-4147-A177-3AD203B41FA5}">
                      <a16:colId xmlns:a16="http://schemas.microsoft.com/office/drawing/2014/main" val="788104396"/>
                    </a:ext>
                  </a:extLst>
                </a:gridCol>
                <a:gridCol w="825938">
                  <a:extLst>
                    <a:ext uri="{9D8B030D-6E8A-4147-A177-3AD203B41FA5}">
                      <a16:colId xmlns:a16="http://schemas.microsoft.com/office/drawing/2014/main" val="1526037258"/>
                    </a:ext>
                  </a:extLst>
                </a:gridCol>
                <a:gridCol w="5481224">
                  <a:extLst>
                    <a:ext uri="{9D8B030D-6E8A-4147-A177-3AD203B41FA5}">
                      <a16:colId xmlns:a16="http://schemas.microsoft.com/office/drawing/2014/main" val="2438983458"/>
                    </a:ext>
                  </a:extLst>
                </a:gridCol>
              </a:tblGrid>
              <a:tr h="463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Posição</a:t>
                      </a:r>
                      <a:endParaRPr lang="pt-BR" sz="11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Significado</a:t>
                      </a:r>
                      <a:endParaRPr lang="pt-BR" sz="11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Letra</a:t>
                      </a:r>
                      <a:endParaRPr lang="pt-BR" sz="11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kern="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Significado</a:t>
                      </a:r>
                      <a:endParaRPr lang="pt-BR" sz="1100" kern="1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776601"/>
                  </a:ext>
                </a:extLst>
              </a:tr>
              <a:tr h="47251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Primeira letra</a:t>
                      </a:r>
                      <a:endParaRPr lang="pt-BR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Situação da alimentação em relação à terra</a:t>
                      </a:r>
                      <a:endParaRPr lang="pt-BR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endParaRPr lang="pt-BR" sz="1000" b="0" kern="1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Um ponto diretamente aterrado</a:t>
                      </a:r>
                      <a:endParaRPr lang="pt-BR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475795"/>
                  </a:ext>
                </a:extLst>
              </a:tr>
              <a:tr h="7920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</a:t>
                      </a:r>
                      <a:endParaRPr lang="pt-BR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Há a isolação de todas as partes vivas em relação à terra ou aterramento de um ponto por meio de impedância (carga resistiva total de um circuito de corrente alternada)</a:t>
                      </a:r>
                      <a:endParaRPr lang="pt-BR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411611"/>
                  </a:ext>
                </a:extLst>
              </a:tr>
              <a:tr h="63689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Segunda letra</a:t>
                      </a:r>
                      <a:endParaRPr lang="pt-BR" sz="1000" b="0" kern="1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Situação das massas em relação à terra</a:t>
                      </a:r>
                      <a:endParaRPr lang="pt-BR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endParaRPr lang="pt-BR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Massas diretamente aterradas, mesmo que ocorra aterramento eventual de um ponto da instalação.</a:t>
                      </a:r>
                      <a:endParaRPr lang="pt-BR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618245"/>
                  </a:ext>
                </a:extLst>
              </a:tr>
              <a:tr h="8523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N</a:t>
                      </a:r>
                      <a:endParaRPr lang="pt-BR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Massas são ligadas ao ponto de alimentação aterrado. Quando em corrente alternada, o neutro é aterrado.</a:t>
                      </a:r>
                      <a:endParaRPr lang="pt-BR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901482"/>
                  </a:ext>
                </a:extLst>
              </a:tr>
              <a:tr h="42141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Outras letras</a:t>
                      </a:r>
                      <a:endParaRPr lang="pt-BR" sz="1400" b="1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Indicam a disposição dos condutores neutro e de proteção.</a:t>
                      </a:r>
                      <a:endParaRPr lang="pt-BR" sz="1400" b="1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</a:t>
                      </a:r>
                      <a:endParaRPr lang="pt-BR" sz="1400" b="1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Condutores neutro e de proteção são separados.</a:t>
                      </a:r>
                      <a:endParaRPr lang="pt-BR" sz="1400" b="1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538385"/>
                  </a:ext>
                </a:extLst>
              </a:tr>
              <a:tr h="42141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</a:t>
                      </a:r>
                      <a:endParaRPr lang="pt-BR" sz="1400" b="1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Neutro e proteção são combinados no chamado condutor PEN.</a:t>
                      </a:r>
                      <a:endParaRPr lang="pt-BR" sz="1400" b="1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62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19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">
            <a:extLst>
              <a:ext uri="{FF2B5EF4-FFF2-40B4-BE49-F238E27FC236}">
                <a16:creationId xmlns:a16="http://schemas.microsoft.com/office/drawing/2014/main" id="{95A12539-F784-4948-F9A7-7E0984477D08}"/>
              </a:ext>
            </a:extLst>
          </p:cNvPr>
          <p:cNvGrpSpPr/>
          <p:nvPr/>
        </p:nvGrpSpPr>
        <p:grpSpPr>
          <a:xfrm>
            <a:off x="2555776" y="339502"/>
            <a:ext cx="1774084" cy="661947"/>
            <a:chOff x="1187624" y="555526"/>
            <a:chExt cx="1774084" cy="661947"/>
          </a:xfrm>
          <a:solidFill>
            <a:srgbClr val="C00000"/>
          </a:solidFill>
        </p:grpSpPr>
        <p:sp>
          <p:nvSpPr>
            <p:cNvPr id="4" name="平行四边形 3">
              <a:extLst>
                <a:ext uri="{FF2B5EF4-FFF2-40B4-BE49-F238E27FC236}">
                  <a16:creationId xmlns:a16="http://schemas.microsoft.com/office/drawing/2014/main" id="{A845DFBE-81E7-6072-C950-B062EB79832D}"/>
                </a:ext>
              </a:extLst>
            </p:cNvPr>
            <p:cNvSpPr/>
            <p:nvPr/>
          </p:nvSpPr>
          <p:spPr>
            <a:xfrm>
              <a:off x="1233516" y="641409"/>
              <a:ext cx="1728192" cy="576064"/>
            </a:xfrm>
            <a:prstGeom prst="parallelogram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平行四边形 1">
              <a:extLst>
                <a:ext uri="{FF2B5EF4-FFF2-40B4-BE49-F238E27FC236}">
                  <a16:creationId xmlns:a16="http://schemas.microsoft.com/office/drawing/2014/main" id="{E4DEAFF3-3EEF-BED5-952F-CE96756D9D5B}"/>
                </a:ext>
              </a:extLst>
            </p:cNvPr>
            <p:cNvSpPr/>
            <p:nvPr/>
          </p:nvSpPr>
          <p:spPr>
            <a:xfrm>
              <a:off x="1187624" y="555526"/>
              <a:ext cx="1728192" cy="576064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25BE941D-C1EF-7E25-8234-54306D45158A}"/>
                </a:ext>
              </a:extLst>
            </p:cNvPr>
            <p:cNvSpPr txBox="1"/>
            <p:nvPr/>
          </p:nvSpPr>
          <p:spPr>
            <a:xfrm>
              <a:off x="1403648" y="662895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3.4.1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" name="TextBox 14">
            <a:extLst>
              <a:ext uri="{FF2B5EF4-FFF2-40B4-BE49-F238E27FC236}">
                <a16:creationId xmlns:a16="http://schemas.microsoft.com/office/drawing/2014/main" id="{5E12DB4E-E3BB-4576-87F3-06BA7BDD4407}"/>
              </a:ext>
            </a:extLst>
          </p:cNvPr>
          <p:cNvSpPr txBox="1"/>
          <p:nvPr/>
        </p:nvSpPr>
        <p:spPr>
          <a:xfrm>
            <a:off x="4486148" y="454428"/>
            <a:ext cx="3382127" cy="346212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r>
              <a:rPr lang="pt-BR" altLang="zh-CN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Esquema TN</a:t>
            </a:r>
            <a:endParaRPr lang="zh-CN" altLang="en-US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圆角矩形 2">
            <a:extLst>
              <a:ext uri="{FF2B5EF4-FFF2-40B4-BE49-F238E27FC236}">
                <a16:creationId xmlns:a16="http://schemas.microsoft.com/office/drawing/2014/main" id="{331B72D6-D52D-0911-B77F-73AAF42A2620}"/>
              </a:ext>
            </a:extLst>
          </p:cNvPr>
          <p:cNvSpPr/>
          <p:nvPr/>
        </p:nvSpPr>
        <p:spPr bwMode="auto">
          <a:xfrm>
            <a:off x="-313783" y="2086512"/>
            <a:ext cx="2065737" cy="4852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68543" tIns="34272" rIns="68543" bIns="34272" anchor="ctr"/>
          <a:lstStyle/>
          <a:p>
            <a:pPr algn="ctr">
              <a:defRPr/>
            </a:pPr>
            <a:endParaRPr lang="zh-CN" altLang="en-US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圆角矩形 5">
            <a:extLst>
              <a:ext uri="{FF2B5EF4-FFF2-40B4-BE49-F238E27FC236}">
                <a16:creationId xmlns:a16="http://schemas.microsoft.com/office/drawing/2014/main" id="{E9B45F15-38D6-9084-4395-B5BF988C4F50}"/>
              </a:ext>
            </a:extLst>
          </p:cNvPr>
          <p:cNvSpPr/>
          <p:nvPr/>
        </p:nvSpPr>
        <p:spPr bwMode="auto">
          <a:xfrm>
            <a:off x="-279216" y="3507854"/>
            <a:ext cx="2065452" cy="4838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8575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68543" tIns="34272" rIns="68543" bIns="34272" anchor="ctr"/>
          <a:lstStyle/>
          <a:p>
            <a:pPr algn="ctr">
              <a:defRPr/>
            </a:pPr>
            <a:endParaRPr lang="zh-CN" altLang="en-US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DED17633-C3E6-9F79-B994-8E5091761F95}"/>
              </a:ext>
            </a:extLst>
          </p:cNvPr>
          <p:cNvSpPr txBox="1"/>
          <p:nvPr/>
        </p:nvSpPr>
        <p:spPr>
          <a:xfrm>
            <a:off x="2051720" y="1779662"/>
            <a:ext cx="6480720" cy="2611063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Esse esquema possui um único ponto de alimentação diretamente aterrado e todas as massas (equipamentos) são ligadas a esse ponto. </a:t>
            </a:r>
          </a:p>
          <a:p>
            <a:pPr>
              <a:lnSpc>
                <a:spcPct val="150000"/>
              </a:lnSpc>
            </a:pPr>
            <a:endParaRPr lang="pt-BR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pt-BR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 ligação entre massas e alimentação é feita por condutores de proteção, seguindo a norma ABNT NBR 5410:2004 Versão Corrigida:2008 - Instalações elétricas de baixa tensão.</a:t>
            </a:r>
          </a:p>
        </p:txBody>
      </p:sp>
      <p:sp>
        <p:nvSpPr>
          <p:cNvPr id="15" name="Freeform 34">
            <a:extLst>
              <a:ext uri="{FF2B5EF4-FFF2-40B4-BE49-F238E27FC236}">
                <a16:creationId xmlns:a16="http://schemas.microsoft.com/office/drawing/2014/main" id="{B032C5CF-EFA4-4BBB-147F-04CE7BF7EA0A}"/>
              </a:ext>
            </a:extLst>
          </p:cNvPr>
          <p:cNvSpPr>
            <a:spLocks noEditPoints="1"/>
          </p:cNvSpPr>
          <p:nvPr/>
        </p:nvSpPr>
        <p:spPr bwMode="auto">
          <a:xfrm>
            <a:off x="719085" y="2185875"/>
            <a:ext cx="230362" cy="286512"/>
          </a:xfrm>
          <a:custGeom>
            <a:avLst/>
            <a:gdLst>
              <a:gd name="T0" fmla="*/ 128715 w 709"/>
              <a:gd name="T1" fmla="*/ 322149 h 965"/>
              <a:gd name="T2" fmla="*/ 196223 w 709"/>
              <a:gd name="T3" fmla="*/ 480524 h 965"/>
              <a:gd name="T4" fmla="*/ 251130 w 709"/>
              <a:gd name="T5" fmla="*/ 607403 h 965"/>
              <a:gd name="T6" fmla="*/ 374444 w 709"/>
              <a:gd name="T7" fmla="*/ 611003 h 965"/>
              <a:gd name="T8" fmla="*/ 401447 w 709"/>
              <a:gd name="T9" fmla="*/ 560611 h 965"/>
              <a:gd name="T10" fmla="*/ 469855 w 709"/>
              <a:gd name="T11" fmla="*/ 432831 h 965"/>
              <a:gd name="T12" fmla="*/ 319538 w 709"/>
              <a:gd name="T13" fmla="*/ 132279 h 965"/>
              <a:gd name="T14" fmla="*/ 264631 w 709"/>
              <a:gd name="T15" fmla="*/ 650597 h 965"/>
              <a:gd name="T16" fmla="*/ 201624 w 709"/>
              <a:gd name="T17" fmla="*/ 578608 h 965"/>
              <a:gd name="T18" fmla="*/ 135916 w 709"/>
              <a:gd name="T19" fmla="*/ 455328 h 965"/>
              <a:gd name="T20" fmla="*/ 319538 w 709"/>
              <a:gd name="T21" fmla="*/ 91785 h 965"/>
              <a:gd name="T22" fmla="*/ 503159 w 709"/>
              <a:gd name="T23" fmla="*/ 455328 h 965"/>
              <a:gd name="T24" fmla="*/ 436551 w 709"/>
              <a:gd name="T25" fmla="*/ 578608 h 965"/>
              <a:gd name="T26" fmla="*/ 374444 w 709"/>
              <a:gd name="T27" fmla="*/ 650597 h 965"/>
              <a:gd name="T28" fmla="*/ 228627 w 709"/>
              <a:gd name="T29" fmla="*/ 778376 h 965"/>
              <a:gd name="T30" fmla="*/ 383445 w 709"/>
              <a:gd name="T31" fmla="*/ 807172 h 965"/>
              <a:gd name="T32" fmla="*/ 383445 w 709"/>
              <a:gd name="T33" fmla="*/ 748681 h 965"/>
              <a:gd name="T34" fmla="*/ 246629 w 709"/>
              <a:gd name="T35" fmla="*/ 796373 h 965"/>
              <a:gd name="T36" fmla="*/ 395146 w 709"/>
              <a:gd name="T37" fmla="*/ 796373 h 965"/>
              <a:gd name="T38" fmla="*/ 413149 w 709"/>
              <a:gd name="T39" fmla="*/ 778376 h 965"/>
              <a:gd name="T40" fmla="*/ 228627 w 709"/>
              <a:gd name="T41" fmla="*/ 685691 h 965"/>
              <a:gd name="T42" fmla="*/ 413149 w 709"/>
              <a:gd name="T43" fmla="*/ 778376 h 965"/>
              <a:gd name="T44" fmla="*/ 411348 w 709"/>
              <a:gd name="T45" fmla="*/ 362642 h 965"/>
              <a:gd name="T46" fmla="*/ 349241 w 709"/>
              <a:gd name="T47" fmla="*/ 424733 h 965"/>
              <a:gd name="T48" fmla="*/ 288934 w 709"/>
              <a:gd name="T49" fmla="*/ 424733 h 965"/>
              <a:gd name="T50" fmla="*/ 226827 w 709"/>
              <a:gd name="T51" fmla="*/ 362642 h 965"/>
              <a:gd name="T52" fmla="*/ 226827 w 709"/>
              <a:gd name="T53" fmla="*/ 302352 h 965"/>
              <a:gd name="T54" fmla="*/ 288934 w 709"/>
              <a:gd name="T55" fmla="*/ 239362 h 965"/>
              <a:gd name="T56" fmla="*/ 349241 w 709"/>
              <a:gd name="T57" fmla="*/ 239362 h 965"/>
              <a:gd name="T58" fmla="*/ 411348 w 709"/>
              <a:gd name="T59" fmla="*/ 302352 h 965"/>
              <a:gd name="T60" fmla="*/ 612972 w 709"/>
              <a:gd name="T61" fmla="*/ 293353 h 965"/>
              <a:gd name="T62" fmla="*/ 580568 w 709"/>
              <a:gd name="T63" fmla="*/ 322149 h 965"/>
              <a:gd name="T64" fmla="*/ 612972 w 709"/>
              <a:gd name="T65" fmla="*/ 341046 h 965"/>
              <a:gd name="T66" fmla="*/ 612972 w 709"/>
              <a:gd name="T67" fmla="*/ 293353 h 965"/>
              <a:gd name="T68" fmla="*/ 542764 w 709"/>
              <a:gd name="T69" fmla="*/ 127780 h 965"/>
              <a:gd name="T70" fmla="*/ 509460 w 709"/>
              <a:gd name="T71" fmla="*/ 94485 h 965"/>
              <a:gd name="T72" fmla="*/ 518461 w 709"/>
              <a:gd name="T73" fmla="*/ 152976 h 965"/>
              <a:gd name="T74" fmla="*/ 342040 w 709"/>
              <a:gd name="T75" fmla="*/ 61190 h 965"/>
              <a:gd name="T76" fmla="*/ 318637 w 709"/>
              <a:gd name="T77" fmla="*/ 0 h 965"/>
              <a:gd name="T78" fmla="*/ 294335 w 709"/>
              <a:gd name="T79" fmla="*/ 61190 h 965"/>
              <a:gd name="T80" fmla="*/ 117014 w 709"/>
              <a:gd name="T81" fmla="*/ 155675 h 965"/>
              <a:gd name="T82" fmla="*/ 127815 w 709"/>
              <a:gd name="T83" fmla="*/ 98084 h 965"/>
              <a:gd name="T84" fmla="*/ 93611 w 709"/>
              <a:gd name="T85" fmla="*/ 132279 h 965"/>
              <a:gd name="T86" fmla="*/ 57607 w 709"/>
              <a:gd name="T87" fmla="*/ 322149 h 965"/>
              <a:gd name="T88" fmla="*/ 25203 w 709"/>
              <a:gd name="T89" fmla="*/ 293353 h 965"/>
              <a:gd name="T90" fmla="*/ 25203 w 709"/>
              <a:gd name="T91" fmla="*/ 341046 h 965"/>
              <a:gd name="T92" fmla="*/ 57607 w 709"/>
              <a:gd name="T93" fmla="*/ 322149 h 9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09" h="965">
                <a:moveTo>
                  <a:pt x="355" y="147"/>
                </a:moveTo>
                <a:cubicBezTo>
                  <a:pt x="238" y="147"/>
                  <a:pt x="143" y="241"/>
                  <a:pt x="143" y="358"/>
                </a:cubicBezTo>
                <a:cubicBezTo>
                  <a:pt x="143" y="414"/>
                  <a:pt x="187" y="481"/>
                  <a:pt x="188" y="481"/>
                </a:cubicBezTo>
                <a:cubicBezTo>
                  <a:pt x="197" y="496"/>
                  <a:pt x="210" y="519"/>
                  <a:pt x="218" y="534"/>
                </a:cubicBezTo>
                <a:lnTo>
                  <a:pt x="264" y="623"/>
                </a:lnTo>
                <a:cubicBezTo>
                  <a:pt x="272" y="639"/>
                  <a:pt x="279" y="662"/>
                  <a:pt x="279" y="675"/>
                </a:cubicBezTo>
                <a:cubicBezTo>
                  <a:pt x="279" y="675"/>
                  <a:pt x="284" y="679"/>
                  <a:pt x="294" y="679"/>
                </a:cubicBezTo>
                <a:lnTo>
                  <a:pt x="416" y="679"/>
                </a:lnTo>
                <a:cubicBezTo>
                  <a:pt x="425" y="679"/>
                  <a:pt x="430" y="675"/>
                  <a:pt x="431" y="674"/>
                </a:cubicBezTo>
                <a:cubicBezTo>
                  <a:pt x="430" y="662"/>
                  <a:pt x="437" y="639"/>
                  <a:pt x="446" y="623"/>
                </a:cubicBezTo>
                <a:lnTo>
                  <a:pt x="491" y="534"/>
                </a:lnTo>
                <a:cubicBezTo>
                  <a:pt x="499" y="519"/>
                  <a:pt x="513" y="495"/>
                  <a:pt x="522" y="481"/>
                </a:cubicBezTo>
                <a:cubicBezTo>
                  <a:pt x="537" y="458"/>
                  <a:pt x="566" y="402"/>
                  <a:pt x="566" y="358"/>
                </a:cubicBezTo>
                <a:cubicBezTo>
                  <a:pt x="566" y="241"/>
                  <a:pt x="471" y="147"/>
                  <a:pt x="355" y="147"/>
                </a:cubicBezTo>
                <a:close/>
                <a:moveTo>
                  <a:pt x="416" y="723"/>
                </a:moveTo>
                <a:lnTo>
                  <a:pt x="294" y="723"/>
                </a:lnTo>
                <a:cubicBezTo>
                  <a:pt x="261" y="723"/>
                  <a:pt x="235" y="702"/>
                  <a:pt x="235" y="675"/>
                </a:cubicBezTo>
                <a:cubicBezTo>
                  <a:pt x="235" y="671"/>
                  <a:pt x="231" y="656"/>
                  <a:pt x="224" y="643"/>
                </a:cubicBezTo>
                <a:lnTo>
                  <a:pt x="179" y="554"/>
                </a:lnTo>
                <a:cubicBezTo>
                  <a:pt x="172" y="540"/>
                  <a:pt x="159" y="519"/>
                  <a:pt x="151" y="506"/>
                </a:cubicBezTo>
                <a:cubicBezTo>
                  <a:pt x="145" y="498"/>
                  <a:pt x="99" y="425"/>
                  <a:pt x="99" y="358"/>
                </a:cubicBezTo>
                <a:cubicBezTo>
                  <a:pt x="99" y="217"/>
                  <a:pt x="214" y="102"/>
                  <a:pt x="355" y="102"/>
                </a:cubicBezTo>
                <a:cubicBezTo>
                  <a:pt x="495" y="102"/>
                  <a:pt x="610" y="217"/>
                  <a:pt x="610" y="358"/>
                </a:cubicBezTo>
                <a:cubicBezTo>
                  <a:pt x="610" y="425"/>
                  <a:pt x="564" y="498"/>
                  <a:pt x="559" y="506"/>
                </a:cubicBezTo>
                <a:cubicBezTo>
                  <a:pt x="550" y="518"/>
                  <a:pt x="537" y="541"/>
                  <a:pt x="530" y="554"/>
                </a:cubicBezTo>
                <a:lnTo>
                  <a:pt x="485" y="643"/>
                </a:lnTo>
                <a:cubicBezTo>
                  <a:pt x="478" y="656"/>
                  <a:pt x="475" y="671"/>
                  <a:pt x="475" y="675"/>
                </a:cubicBezTo>
                <a:cubicBezTo>
                  <a:pt x="475" y="702"/>
                  <a:pt x="449" y="723"/>
                  <a:pt x="416" y="723"/>
                </a:cubicBezTo>
                <a:close/>
                <a:moveTo>
                  <a:pt x="287" y="832"/>
                </a:moveTo>
                <a:cubicBezTo>
                  <a:pt x="269" y="832"/>
                  <a:pt x="254" y="846"/>
                  <a:pt x="254" y="865"/>
                </a:cubicBezTo>
                <a:cubicBezTo>
                  <a:pt x="254" y="883"/>
                  <a:pt x="269" y="897"/>
                  <a:pt x="287" y="897"/>
                </a:cubicBezTo>
                <a:lnTo>
                  <a:pt x="426" y="897"/>
                </a:lnTo>
                <a:cubicBezTo>
                  <a:pt x="444" y="897"/>
                  <a:pt x="459" y="883"/>
                  <a:pt x="459" y="865"/>
                </a:cubicBezTo>
                <a:cubicBezTo>
                  <a:pt x="459" y="846"/>
                  <a:pt x="444" y="832"/>
                  <a:pt x="426" y="832"/>
                </a:cubicBezTo>
                <a:lnTo>
                  <a:pt x="287" y="832"/>
                </a:lnTo>
                <a:close/>
                <a:moveTo>
                  <a:pt x="274" y="885"/>
                </a:moveTo>
                <a:cubicBezTo>
                  <a:pt x="276" y="929"/>
                  <a:pt x="312" y="965"/>
                  <a:pt x="356" y="965"/>
                </a:cubicBezTo>
                <a:cubicBezTo>
                  <a:pt x="401" y="965"/>
                  <a:pt x="437" y="929"/>
                  <a:pt x="439" y="885"/>
                </a:cubicBezTo>
                <a:lnTo>
                  <a:pt x="274" y="885"/>
                </a:lnTo>
                <a:close/>
                <a:moveTo>
                  <a:pt x="459" y="865"/>
                </a:moveTo>
                <a:lnTo>
                  <a:pt x="254" y="865"/>
                </a:lnTo>
                <a:lnTo>
                  <a:pt x="254" y="762"/>
                </a:lnTo>
                <a:lnTo>
                  <a:pt x="459" y="762"/>
                </a:lnTo>
                <a:lnTo>
                  <a:pt x="459" y="865"/>
                </a:lnTo>
                <a:close/>
                <a:moveTo>
                  <a:pt x="491" y="369"/>
                </a:moveTo>
                <a:cubicBezTo>
                  <a:pt x="491" y="388"/>
                  <a:pt x="476" y="403"/>
                  <a:pt x="457" y="403"/>
                </a:cubicBezTo>
                <a:lnTo>
                  <a:pt x="388" y="403"/>
                </a:lnTo>
                <a:lnTo>
                  <a:pt x="388" y="472"/>
                </a:lnTo>
                <a:cubicBezTo>
                  <a:pt x="388" y="491"/>
                  <a:pt x="373" y="506"/>
                  <a:pt x="355" y="506"/>
                </a:cubicBezTo>
                <a:cubicBezTo>
                  <a:pt x="336" y="506"/>
                  <a:pt x="321" y="491"/>
                  <a:pt x="321" y="472"/>
                </a:cubicBezTo>
                <a:lnTo>
                  <a:pt x="321" y="403"/>
                </a:lnTo>
                <a:lnTo>
                  <a:pt x="252" y="403"/>
                </a:lnTo>
                <a:cubicBezTo>
                  <a:pt x="233" y="403"/>
                  <a:pt x="218" y="388"/>
                  <a:pt x="218" y="369"/>
                </a:cubicBezTo>
                <a:cubicBezTo>
                  <a:pt x="218" y="351"/>
                  <a:pt x="233" y="336"/>
                  <a:pt x="252" y="336"/>
                </a:cubicBezTo>
                <a:lnTo>
                  <a:pt x="321" y="336"/>
                </a:lnTo>
                <a:lnTo>
                  <a:pt x="321" y="266"/>
                </a:lnTo>
                <a:cubicBezTo>
                  <a:pt x="321" y="248"/>
                  <a:pt x="336" y="233"/>
                  <a:pt x="355" y="233"/>
                </a:cubicBezTo>
                <a:cubicBezTo>
                  <a:pt x="373" y="233"/>
                  <a:pt x="388" y="248"/>
                  <a:pt x="388" y="266"/>
                </a:cubicBezTo>
                <a:lnTo>
                  <a:pt x="388" y="336"/>
                </a:lnTo>
                <a:lnTo>
                  <a:pt x="457" y="336"/>
                </a:lnTo>
                <a:cubicBezTo>
                  <a:pt x="476" y="336"/>
                  <a:pt x="491" y="351"/>
                  <a:pt x="491" y="369"/>
                </a:cubicBezTo>
                <a:close/>
                <a:moveTo>
                  <a:pt x="681" y="326"/>
                </a:moveTo>
                <a:lnTo>
                  <a:pt x="643" y="326"/>
                </a:lnTo>
                <a:cubicBezTo>
                  <a:pt x="644" y="336"/>
                  <a:pt x="645" y="347"/>
                  <a:pt x="645" y="358"/>
                </a:cubicBezTo>
                <a:cubicBezTo>
                  <a:pt x="645" y="365"/>
                  <a:pt x="644" y="372"/>
                  <a:pt x="643" y="379"/>
                </a:cubicBezTo>
                <a:lnTo>
                  <a:pt x="681" y="379"/>
                </a:lnTo>
                <a:cubicBezTo>
                  <a:pt x="696" y="379"/>
                  <a:pt x="709" y="367"/>
                  <a:pt x="709" y="352"/>
                </a:cubicBezTo>
                <a:cubicBezTo>
                  <a:pt x="709" y="338"/>
                  <a:pt x="696" y="326"/>
                  <a:pt x="681" y="326"/>
                </a:cubicBezTo>
                <a:close/>
                <a:moveTo>
                  <a:pt x="576" y="170"/>
                </a:moveTo>
                <a:lnTo>
                  <a:pt x="603" y="142"/>
                </a:lnTo>
                <a:cubicBezTo>
                  <a:pt x="614" y="131"/>
                  <a:pt x="614" y="114"/>
                  <a:pt x="604" y="104"/>
                </a:cubicBezTo>
                <a:cubicBezTo>
                  <a:pt x="594" y="94"/>
                  <a:pt x="577" y="94"/>
                  <a:pt x="566" y="105"/>
                </a:cubicBezTo>
                <a:lnTo>
                  <a:pt x="538" y="132"/>
                </a:lnTo>
                <a:cubicBezTo>
                  <a:pt x="552" y="144"/>
                  <a:pt x="564" y="156"/>
                  <a:pt x="576" y="170"/>
                </a:cubicBezTo>
                <a:close/>
                <a:moveTo>
                  <a:pt x="354" y="67"/>
                </a:moveTo>
                <a:cubicBezTo>
                  <a:pt x="363" y="67"/>
                  <a:pt x="372" y="68"/>
                  <a:pt x="380" y="68"/>
                </a:cubicBezTo>
                <a:lnTo>
                  <a:pt x="380" y="27"/>
                </a:lnTo>
                <a:cubicBezTo>
                  <a:pt x="380" y="12"/>
                  <a:pt x="368" y="0"/>
                  <a:pt x="354" y="0"/>
                </a:cubicBezTo>
                <a:cubicBezTo>
                  <a:pt x="339" y="0"/>
                  <a:pt x="327" y="12"/>
                  <a:pt x="327" y="27"/>
                </a:cubicBezTo>
                <a:lnTo>
                  <a:pt x="327" y="68"/>
                </a:lnTo>
                <a:cubicBezTo>
                  <a:pt x="336" y="68"/>
                  <a:pt x="345" y="67"/>
                  <a:pt x="354" y="67"/>
                </a:cubicBezTo>
                <a:close/>
                <a:moveTo>
                  <a:pt x="130" y="173"/>
                </a:moveTo>
                <a:cubicBezTo>
                  <a:pt x="142" y="159"/>
                  <a:pt x="154" y="147"/>
                  <a:pt x="168" y="135"/>
                </a:cubicBezTo>
                <a:lnTo>
                  <a:pt x="142" y="109"/>
                </a:lnTo>
                <a:cubicBezTo>
                  <a:pt x="131" y="99"/>
                  <a:pt x="114" y="98"/>
                  <a:pt x="104" y="109"/>
                </a:cubicBezTo>
                <a:cubicBezTo>
                  <a:pt x="93" y="119"/>
                  <a:pt x="94" y="136"/>
                  <a:pt x="104" y="147"/>
                </a:cubicBezTo>
                <a:lnTo>
                  <a:pt x="130" y="173"/>
                </a:lnTo>
                <a:close/>
                <a:moveTo>
                  <a:pt x="64" y="358"/>
                </a:moveTo>
                <a:cubicBezTo>
                  <a:pt x="64" y="347"/>
                  <a:pt x="64" y="336"/>
                  <a:pt x="66" y="326"/>
                </a:cubicBezTo>
                <a:lnTo>
                  <a:pt x="28" y="326"/>
                </a:lnTo>
                <a:cubicBezTo>
                  <a:pt x="13" y="326"/>
                  <a:pt x="0" y="338"/>
                  <a:pt x="0" y="352"/>
                </a:cubicBezTo>
                <a:cubicBezTo>
                  <a:pt x="0" y="367"/>
                  <a:pt x="13" y="379"/>
                  <a:pt x="28" y="379"/>
                </a:cubicBezTo>
                <a:lnTo>
                  <a:pt x="65" y="379"/>
                </a:lnTo>
                <a:cubicBezTo>
                  <a:pt x="64" y="372"/>
                  <a:pt x="64" y="365"/>
                  <a:pt x="64" y="3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6" name="Gráfico 15" descr="Alta tensão com preenchimento sólido">
            <a:extLst>
              <a:ext uri="{FF2B5EF4-FFF2-40B4-BE49-F238E27FC236}">
                <a16:creationId xmlns:a16="http://schemas.microsoft.com/office/drawing/2014/main" id="{A1BD0D4F-5C0B-9BA2-AD42-280B85F2EB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085" y="3634604"/>
            <a:ext cx="230362" cy="230360"/>
          </a:xfrm>
          <a:prstGeom prst="rect">
            <a:avLst/>
          </a:prstGeom>
        </p:spPr>
      </p:pic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3B9EC5FA-8581-9872-5E61-7FF32794F9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9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3">
            <a:extLst>
              <a:ext uri="{FF2B5EF4-FFF2-40B4-BE49-F238E27FC236}">
                <a16:creationId xmlns:a16="http://schemas.microsoft.com/office/drawing/2014/main" id="{DCC24669-C3B1-0896-BE4D-01B1DDB82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539" y="1796067"/>
            <a:ext cx="1932568" cy="1933127"/>
          </a:xfrm>
          <a:prstGeom prst="ellipse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txBody>
          <a:bodyPr lIns="68543" tIns="34272" rIns="68543" bIns="34272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椭圆 32">
            <a:extLst>
              <a:ext uri="{FF2B5EF4-FFF2-40B4-BE49-F238E27FC236}">
                <a16:creationId xmlns:a16="http://schemas.microsoft.com/office/drawing/2014/main" id="{B2CB85F8-208E-D933-A82A-57BD8C130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758" y="1604421"/>
            <a:ext cx="2318130" cy="2318801"/>
          </a:xfrm>
          <a:prstGeom prst="ellipse">
            <a:avLst/>
          </a:prstGeom>
          <a:noFill/>
          <a:ln w="25400" cap="flat" cmpd="sng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43" tIns="34272" rIns="68543" bIns="34272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椭圆 33">
            <a:extLst>
              <a:ext uri="{FF2B5EF4-FFF2-40B4-BE49-F238E27FC236}">
                <a16:creationId xmlns:a16="http://schemas.microsoft.com/office/drawing/2014/main" id="{DB1094E6-53D0-B722-3FE3-75D021619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917" y="1441342"/>
            <a:ext cx="2641812" cy="2642576"/>
          </a:xfrm>
          <a:prstGeom prst="ellipse">
            <a:avLst/>
          </a:prstGeom>
          <a:noFill/>
          <a:ln w="25400" cap="flat" cmpd="sng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43" tIns="34272" rIns="68543" bIns="34272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TextBox 56">
            <a:extLst>
              <a:ext uri="{FF2B5EF4-FFF2-40B4-BE49-F238E27FC236}">
                <a16:creationId xmlns:a16="http://schemas.microsoft.com/office/drawing/2014/main" id="{1333BDE1-1F0D-9AD1-8FFC-B58726A634CB}"/>
              </a:ext>
            </a:extLst>
          </p:cNvPr>
          <p:cNvSpPr txBox="1"/>
          <p:nvPr/>
        </p:nvSpPr>
        <p:spPr>
          <a:xfrm>
            <a:off x="1542359" y="2505462"/>
            <a:ext cx="725124" cy="577045"/>
          </a:xfrm>
          <a:prstGeom prst="rect">
            <a:avLst/>
          </a:prstGeom>
          <a:noFill/>
        </p:spPr>
        <p:txBody>
          <a:bodyPr wrap="none" lIns="68543" tIns="34272" rIns="68543" bIns="34272" rtlCol="0">
            <a:spAutoFit/>
          </a:bodyPr>
          <a:lstStyle/>
          <a:p>
            <a:pPr algn="ctr"/>
            <a:r>
              <a:rPr lang="pt-BR" altLang="zh-CN" sz="3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TN</a:t>
            </a:r>
            <a:endParaRPr lang="zh-CN" altLang="en-US" sz="3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DFE872A0-8484-EA22-6797-0DAF76849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2831541"/>
            <a:ext cx="1029355" cy="102965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DB8563B-85CC-A762-647F-5F84412A2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875" y="1031342"/>
            <a:ext cx="1029355" cy="102965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3E2661D-DFB7-B957-2677-C0D4344B4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006" y="2327485"/>
            <a:ext cx="1030544" cy="102965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矩形 62">
            <a:extLst>
              <a:ext uri="{FF2B5EF4-FFF2-40B4-BE49-F238E27FC236}">
                <a16:creationId xmlns:a16="http://schemas.microsoft.com/office/drawing/2014/main" id="{FDB13F87-1705-091A-EB2E-D69EAFAED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60" y="3149283"/>
            <a:ext cx="9012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TN-C-S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2" name="矩形 63">
            <a:extLst>
              <a:ext uri="{FF2B5EF4-FFF2-40B4-BE49-F238E27FC236}">
                <a16:creationId xmlns:a16="http://schemas.microsoft.com/office/drawing/2014/main" id="{561188A8-B738-4427-7DBF-D0AD082E9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348" y="2645227"/>
            <a:ext cx="8932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TN-C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3" name="矩形 64">
            <a:extLst>
              <a:ext uri="{FF2B5EF4-FFF2-40B4-BE49-F238E27FC236}">
                <a16:creationId xmlns:a16="http://schemas.microsoft.com/office/drawing/2014/main" id="{0602D664-249A-1357-05AE-CD384A35B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1326" y="1376891"/>
            <a:ext cx="8308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TN-S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AD0849D2-21E7-67AB-4054-004E24B19463}"/>
              </a:ext>
            </a:extLst>
          </p:cNvPr>
          <p:cNvSpPr txBox="1"/>
          <p:nvPr/>
        </p:nvSpPr>
        <p:spPr>
          <a:xfrm>
            <a:off x="4572000" y="555526"/>
            <a:ext cx="4499291" cy="3719059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Existem três variantes do esquema TN:</a:t>
            </a:r>
          </a:p>
          <a:p>
            <a:pPr>
              <a:lnSpc>
                <a:spcPct val="150000"/>
              </a:lnSpc>
            </a:pPr>
            <a:endParaRPr lang="pt-BR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2">
              <a:lnSpc>
                <a:spcPct val="250000"/>
              </a:lnSpc>
            </a:pPr>
            <a:r>
              <a:rPr lang="pt-BR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Esquema TN-S</a:t>
            </a:r>
          </a:p>
          <a:p>
            <a:pPr lvl="2">
              <a:lnSpc>
                <a:spcPct val="250000"/>
              </a:lnSpc>
            </a:pPr>
            <a:r>
              <a:rPr lang="pt-BR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Esquema TN-C-S</a:t>
            </a:r>
          </a:p>
          <a:p>
            <a:pPr lvl="2">
              <a:lnSpc>
                <a:spcPct val="250000"/>
              </a:lnSpc>
            </a:pPr>
            <a:r>
              <a:rPr lang="pt-BR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Esquema TN-C</a:t>
            </a:r>
          </a:p>
          <a:p>
            <a:pPr>
              <a:lnSpc>
                <a:spcPct val="150000"/>
              </a:lnSpc>
            </a:pPr>
            <a:endParaRPr lang="pt-BR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pt-BR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pt-BR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Vamos ver como cada uma funciona.</a:t>
            </a:r>
          </a:p>
        </p:txBody>
      </p:sp>
      <p:sp>
        <p:nvSpPr>
          <p:cNvPr id="29" name="AutoShape 15">
            <a:extLst>
              <a:ext uri="{FF2B5EF4-FFF2-40B4-BE49-F238E27FC236}">
                <a16:creationId xmlns:a16="http://schemas.microsoft.com/office/drawing/2014/main" id="{D5A41488-65CC-03D5-E0EB-FABF5C85EA8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758732" y="1523721"/>
            <a:ext cx="501552" cy="413714"/>
          </a:xfrm>
          <a:prstGeom prst="upArrow">
            <a:avLst>
              <a:gd name="adj1" fmla="val 52833"/>
              <a:gd name="adj2" fmla="val 45940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AutoShape 15">
            <a:extLst>
              <a:ext uri="{FF2B5EF4-FFF2-40B4-BE49-F238E27FC236}">
                <a16:creationId xmlns:a16="http://schemas.microsoft.com/office/drawing/2014/main" id="{727AC1C7-D311-CB28-6106-AA44044B0BD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758732" y="2151216"/>
            <a:ext cx="501552" cy="413714"/>
          </a:xfrm>
          <a:prstGeom prst="upArrow">
            <a:avLst>
              <a:gd name="adj1" fmla="val 52833"/>
              <a:gd name="adj2" fmla="val 45940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AutoShape 15">
            <a:extLst>
              <a:ext uri="{FF2B5EF4-FFF2-40B4-BE49-F238E27FC236}">
                <a16:creationId xmlns:a16="http://schemas.microsoft.com/office/drawing/2014/main" id="{DA97642C-D037-C1C3-665B-959161B4F79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762439" y="2749511"/>
            <a:ext cx="501552" cy="413714"/>
          </a:xfrm>
          <a:prstGeom prst="upArrow">
            <a:avLst>
              <a:gd name="adj1" fmla="val 52833"/>
              <a:gd name="adj2" fmla="val 45940"/>
            </a:avLst>
          </a:prstGeom>
          <a:solidFill>
            <a:srgbClr val="FFC000"/>
          </a:solidFill>
          <a:ln w="3175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Imagem 5" descr="Texto&#10;&#10;Descrição gerada automaticamente com confiança baixa">
            <a:extLst>
              <a:ext uri="{FF2B5EF4-FFF2-40B4-BE49-F238E27FC236}">
                <a16:creationId xmlns:a16="http://schemas.microsoft.com/office/drawing/2014/main" id="{2ADE5E6F-A355-2C6E-29CA-C83A668C53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6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28" grpId="0"/>
      <p:bldP spid="29" grpId="0" animBg="1"/>
      <p:bldP spid="30" grpId="0" animBg="1"/>
      <p:bldP spid="3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3">
            <a:extLst>
              <a:ext uri="{FF2B5EF4-FFF2-40B4-BE49-F238E27FC236}">
                <a16:creationId xmlns:a16="http://schemas.microsoft.com/office/drawing/2014/main" id="{DCC24669-C3B1-0896-BE4D-01B1DDB82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539" y="1796067"/>
            <a:ext cx="1932568" cy="1933127"/>
          </a:xfrm>
          <a:prstGeom prst="ellipse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txBody>
          <a:bodyPr lIns="68543" tIns="34272" rIns="68543" bIns="34272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椭圆 32">
            <a:extLst>
              <a:ext uri="{FF2B5EF4-FFF2-40B4-BE49-F238E27FC236}">
                <a16:creationId xmlns:a16="http://schemas.microsoft.com/office/drawing/2014/main" id="{B2CB85F8-208E-D933-A82A-57BD8C130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758" y="1604421"/>
            <a:ext cx="2318130" cy="2318801"/>
          </a:xfrm>
          <a:prstGeom prst="ellipse">
            <a:avLst/>
          </a:prstGeom>
          <a:noFill/>
          <a:ln w="25400" cap="flat" cmpd="sng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43" tIns="34272" rIns="68543" bIns="34272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椭圆 33">
            <a:extLst>
              <a:ext uri="{FF2B5EF4-FFF2-40B4-BE49-F238E27FC236}">
                <a16:creationId xmlns:a16="http://schemas.microsoft.com/office/drawing/2014/main" id="{DB1094E6-53D0-B722-3FE3-75D021619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917" y="1441342"/>
            <a:ext cx="2641812" cy="2642576"/>
          </a:xfrm>
          <a:prstGeom prst="ellipse">
            <a:avLst/>
          </a:prstGeom>
          <a:noFill/>
          <a:ln w="25400" cap="flat" cmpd="sng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43" tIns="34272" rIns="68543" bIns="34272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TextBox 56">
            <a:extLst>
              <a:ext uri="{FF2B5EF4-FFF2-40B4-BE49-F238E27FC236}">
                <a16:creationId xmlns:a16="http://schemas.microsoft.com/office/drawing/2014/main" id="{1333BDE1-1F0D-9AD1-8FFC-B58726A634CB}"/>
              </a:ext>
            </a:extLst>
          </p:cNvPr>
          <p:cNvSpPr txBox="1"/>
          <p:nvPr/>
        </p:nvSpPr>
        <p:spPr>
          <a:xfrm>
            <a:off x="1542359" y="2505462"/>
            <a:ext cx="725124" cy="577045"/>
          </a:xfrm>
          <a:prstGeom prst="rect">
            <a:avLst/>
          </a:prstGeom>
          <a:noFill/>
        </p:spPr>
        <p:txBody>
          <a:bodyPr wrap="none" lIns="68543" tIns="34272" rIns="68543" bIns="34272" rtlCol="0">
            <a:spAutoFit/>
          </a:bodyPr>
          <a:lstStyle/>
          <a:p>
            <a:pPr algn="ctr"/>
            <a:r>
              <a:rPr lang="pt-BR" altLang="zh-CN" sz="3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TN</a:t>
            </a:r>
            <a:endParaRPr lang="zh-CN" altLang="en-US" sz="3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DFE872A0-8484-EA22-6797-0DAF76849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2831541"/>
            <a:ext cx="1029355" cy="102965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DB8563B-85CC-A762-647F-5F84412A2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875" y="1031342"/>
            <a:ext cx="1029355" cy="102965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3E2661D-DFB7-B957-2677-C0D4344B4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006" y="2327485"/>
            <a:ext cx="1030544" cy="102965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矩形 62">
            <a:extLst>
              <a:ext uri="{FF2B5EF4-FFF2-40B4-BE49-F238E27FC236}">
                <a16:creationId xmlns:a16="http://schemas.microsoft.com/office/drawing/2014/main" id="{FDB13F87-1705-091A-EB2E-D69EAFAED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60" y="3149283"/>
            <a:ext cx="9012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TN-C-S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2" name="矩形 63">
            <a:extLst>
              <a:ext uri="{FF2B5EF4-FFF2-40B4-BE49-F238E27FC236}">
                <a16:creationId xmlns:a16="http://schemas.microsoft.com/office/drawing/2014/main" id="{561188A8-B738-4427-7DBF-D0AD082E9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348" y="2645227"/>
            <a:ext cx="8932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TN-C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3" name="矩形 64">
            <a:extLst>
              <a:ext uri="{FF2B5EF4-FFF2-40B4-BE49-F238E27FC236}">
                <a16:creationId xmlns:a16="http://schemas.microsoft.com/office/drawing/2014/main" id="{0602D664-249A-1357-05AE-CD384A35B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1326" y="1376891"/>
            <a:ext cx="8308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TN-S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AD0849D2-21E7-67AB-4054-004E24B19463}"/>
              </a:ext>
            </a:extLst>
          </p:cNvPr>
          <p:cNvSpPr txBox="1"/>
          <p:nvPr/>
        </p:nvSpPr>
        <p:spPr>
          <a:xfrm>
            <a:off x="4820355" y="1682673"/>
            <a:ext cx="3364237" cy="1399834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>
              <a:lnSpc>
                <a:spcPct val="150000"/>
              </a:lnSpc>
            </a:pPr>
            <a:endParaRPr lang="pt-BR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pt-BR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Vamos ver como cada uma funciona.</a:t>
            </a:r>
          </a:p>
        </p:txBody>
      </p:sp>
      <p:pic>
        <p:nvPicPr>
          <p:cNvPr id="2052" name="Picture 4" descr="engenheiro homem, trabalhador dentro Difícil chapéu 22478785 PNG">
            <a:extLst>
              <a:ext uri="{FF2B5EF4-FFF2-40B4-BE49-F238E27FC236}">
                <a16:creationId xmlns:a16="http://schemas.microsoft.com/office/drawing/2014/main" id="{F3F042CF-DFF9-03EB-8D61-09944A986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199" y="3082507"/>
            <a:ext cx="2060993" cy="206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Texto&#10;&#10;Descrição gerada automaticamente com confiança baixa">
            <a:extLst>
              <a:ext uri="{FF2B5EF4-FFF2-40B4-BE49-F238E27FC236}">
                <a16:creationId xmlns:a16="http://schemas.microsoft.com/office/drawing/2014/main" id="{585394CF-E249-BE33-F44D-BE630A8B31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5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676" y="843559"/>
            <a:ext cx="7822648" cy="367240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3468945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Riscos elétricos ocorrem toda vez que um trabalhador se expõe a eletricidade. 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82992A3-C425-0021-5D1A-0ED9000205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4" b="14653"/>
          <a:stretch/>
        </p:blipFill>
        <p:spPr bwMode="auto">
          <a:xfrm>
            <a:off x="660676" y="843559"/>
            <a:ext cx="7822648" cy="23623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1187624" y="541651"/>
            <a:ext cx="1774084" cy="661947"/>
            <a:chOff x="1187624" y="555526"/>
            <a:chExt cx="1774084" cy="661947"/>
          </a:xfrm>
          <a:solidFill>
            <a:srgbClr val="C00000"/>
          </a:solidFill>
        </p:grpSpPr>
        <p:sp>
          <p:nvSpPr>
            <p:cNvPr id="4" name="平行四边形 3"/>
            <p:cNvSpPr/>
            <p:nvPr/>
          </p:nvSpPr>
          <p:spPr>
            <a:xfrm>
              <a:off x="1233516" y="641409"/>
              <a:ext cx="1728192" cy="576064"/>
            </a:xfrm>
            <a:prstGeom prst="parallelogram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平行四边形 1"/>
            <p:cNvSpPr/>
            <p:nvPr/>
          </p:nvSpPr>
          <p:spPr>
            <a:xfrm>
              <a:off x="1187624" y="555526"/>
              <a:ext cx="1728192" cy="576064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03648" y="581948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NR 10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" name="Imagem 4" descr="Texto&#10;&#10;Descrição gerada automaticamente com confiança baixa">
            <a:extLst>
              <a:ext uri="{FF2B5EF4-FFF2-40B4-BE49-F238E27FC236}">
                <a16:creationId xmlns:a16="http://schemas.microsoft.com/office/drawing/2014/main" id="{A29E460C-B18C-EA44-7868-E2FDE45BCD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3">
            <a:extLst>
              <a:ext uri="{FF2B5EF4-FFF2-40B4-BE49-F238E27FC236}">
                <a16:creationId xmlns:a16="http://schemas.microsoft.com/office/drawing/2014/main" id="{DCC24669-C3B1-0896-BE4D-01B1DDB82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539" y="1796067"/>
            <a:ext cx="1932568" cy="1933127"/>
          </a:xfrm>
          <a:prstGeom prst="ellipse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txBody>
          <a:bodyPr lIns="68543" tIns="34272" rIns="68543" bIns="34272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椭圆 32">
            <a:extLst>
              <a:ext uri="{FF2B5EF4-FFF2-40B4-BE49-F238E27FC236}">
                <a16:creationId xmlns:a16="http://schemas.microsoft.com/office/drawing/2014/main" id="{B2CB85F8-208E-D933-A82A-57BD8C130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758" y="1604421"/>
            <a:ext cx="2318130" cy="2318801"/>
          </a:xfrm>
          <a:prstGeom prst="ellipse">
            <a:avLst/>
          </a:prstGeom>
          <a:noFill/>
          <a:ln w="25400" cap="flat" cmpd="sng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43" tIns="34272" rIns="68543" bIns="34272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椭圆 33">
            <a:extLst>
              <a:ext uri="{FF2B5EF4-FFF2-40B4-BE49-F238E27FC236}">
                <a16:creationId xmlns:a16="http://schemas.microsoft.com/office/drawing/2014/main" id="{DB1094E6-53D0-B722-3FE3-75D021619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917" y="1441342"/>
            <a:ext cx="2641812" cy="2642576"/>
          </a:xfrm>
          <a:prstGeom prst="ellipse">
            <a:avLst/>
          </a:prstGeom>
          <a:noFill/>
          <a:ln w="25400" cap="flat" cmpd="sng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43" tIns="34272" rIns="68543" bIns="34272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TextBox 56">
            <a:extLst>
              <a:ext uri="{FF2B5EF4-FFF2-40B4-BE49-F238E27FC236}">
                <a16:creationId xmlns:a16="http://schemas.microsoft.com/office/drawing/2014/main" id="{1333BDE1-1F0D-9AD1-8FFC-B58726A634CB}"/>
              </a:ext>
            </a:extLst>
          </p:cNvPr>
          <p:cNvSpPr txBox="1"/>
          <p:nvPr/>
        </p:nvSpPr>
        <p:spPr>
          <a:xfrm>
            <a:off x="1542359" y="2505462"/>
            <a:ext cx="725124" cy="577045"/>
          </a:xfrm>
          <a:prstGeom prst="rect">
            <a:avLst/>
          </a:prstGeom>
          <a:noFill/>
        </p:spPr>
        <p:txBody>
          <a:bodyPr wrap="none" lIns="68543" tIns="34272" rIns="68543" bIns="34272" rtlCol="0">
            <a:spAutoFit/>
          </a:bodyPr>
          <a:lstStyle/>
          <a:p>
            <a:pPr algn="ctr"/>
            <a:r>
              <a:rPr lang="pt-BR" altLang="zh-CN" sz="3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TN</a:t>
            </a:r>
            <a:endParaRPr lang="zh-CN" altLang="en-US" sz="3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DFE872A0-8484-EA22-6797-0DAF76849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2831541"/>
            <a:ext cx="1029355" cy="102965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DB8563B-85CC-A762-647F-5F84412A2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875" y="1031342"/>
            <a:ext cx="1029355" cy="102965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3E2661D-DFB7-B957-2677-C0D4344B4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006" y="2327485"/>
            <a:ext cx="1030544" cy="102965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矩形 62">
            <a:extLst>
              <a:ext uri="{FF2B5EF4-FFF2-40B4-BE49-F238E27FC236}">
                <a16:creationId xmlns:a16="http://schemas.microsoft.com/office/drawing/2014/main" id="{FDB13F87-1705-091A-EB2E-D69EAFAED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60" y="3149283"/>
            <a:ext cx="9012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TN-C-S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2" name="矩形 63">
            <a:extLst>
              <a:ext uri="{FF2B5EF4-FFF2-40B4-BE49-F238E27FC236}">
                <a16:creationId xmlns:a16="http://schemas.microsoft.com/office/drawing/2014/main" id="{561188A8-B738-4427-7DBF-D0AD082E9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348" y="2645227"/>
            <a:ext cx="8932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TN-C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3" name="矩形 64">
            <a:extLst>
              <a:ext uri="{FF2B5EF4-FFF2-40B4-BE49-F238E27FC236}">
                <a16:creationId xmlns:a16="http://schemas.microsoft.com/office/drawing/2014/main" id="{0602D664-249A-1357-05AE-CD384A35B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1326" y="1376891"/>
            <a:ext cx="8308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TN-S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AD0849D2-21E7-67AB-4054-004E24B19463}"/>
              </a:ext>
            </a:extLst>
          </p:cNvPr>
          <p:cNvSpPr txBox="1"/>
          <p:nvPr/>
        </p:nvSpPr>
        <p:spPr>
          <a:xfrm>
            <a:off x="4067944" y="195486"/>
            <a:ext cx="4499291" cy="2241731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3.4.1.1	Esquema TN-S</a:t>
            </a:r>
          </a:p>
          <a:p>
            <a:pPr>
              <a:lnSpc>
                <a:spcPct val="150000"/>
              </a:lnSpc>
            </a:pPr>
            <a:endParaRPr lang="pt-BR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pt-BR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O condutor neutro e o condutor de proteção são separados. Nesse esquema, podem ser usados disjuntores convencionais e interruptor diferencial residual (DR).</a:t>
            </a:r>
          </a:p>
        </p:txBody>
      </p:sp>
      <p:pic>
        <p:nvPicPr>
          <p:cNvPr id="6" name="Imagem 5" descr="Esquema TN-S">
            <a:hlinkClick r:id="rId4"/>
            <a:extLst>
              <a:ext uri="{FF2B5EF4-FFF2-40B4-BE49-F238E27FC236}">
                <a16:creationId xmlns:a16="http://schemas.microsoft.com/office/drawing/2014/main" id="{E1861268-D86D-F32D-2A8B-CD0599618E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782" y="2886512"/>
            <a:ext cx="4696567" cy="206150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Imagem 9" descr="Texto&#10;&#10;Descrição gerada automaticamente com confiança baixa">
            <a:extLst>
              <a:ext uri="{FF2B5EF4-FFF2-40B4-BE49-F238E27FC236}">
                <a16:creationId xmlns:a16="http://schemas.microsoft.com/office/drawing/2014/main" id="{2B92765A-0A78-A6E7-9C8E-F097EBB666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4" y="117261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5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8" grpId="0"/>
      <p:bldP spid="28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3">
            <a:extLst>
              <a:ext uri="{FF2B5EF4-FFF2-40B4-BE49-F238E27FC236}">
                <a16:creationId xmlns:a16="http://schemas.microsoft.com/office/drawing/2014/main" id="{DCC24669-C3B1-0896-BE4D-01B1DDB82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539" y="1796067"/>
            <a:ext cx="1932568" cy="1933127"/>
          </a:xfrm>
          <a:prstGeom prst="ellipse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txBody>
          <a:bodyPr lIns="68543" tIns="34272" rIns="68543" bIns="34272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椭圆 32">
            <a:extLst>
              <a:ext uri="{FF2B5EF4-FFF2-40B4-BE49-F238E27FC236}">
                <a16:creationId xmlns:a16="http://schemas.microsoft.com/office/drawing/2014/main" id="{B2CB85F8-208E-D933-A82A-57BD8C130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758" y="1604421"/>
            <a:ext cx="2318130" cy="2318801"/>
          </a:xfrm>
          <a:prstGeom prst="ellipse">
            <a:avLst/>
          </a:prstGeom>
          <a:noFill/>
          <a:ln w="25400" cap="flat" cmpd="sng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43" tIns="34272" rIns="68543" bIns="34272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椭圆 33">
            <a:extLst>
              <a:ext uri="{FF2B5EF4-FFF2-40B4-BE49-F238E27FC236}">
                <a16:creationId xmlns:a16="http://schemas.microsoft.com/office/drawing/2014/main" id="{DB1094E6-53D0-B722-3FE3-75D021619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917" y="1441342"/>
            <a:ext cx="2641812" cy="2642576"/>
          </a:xfrm>
          <a:prstGeom prst="ellipse">
            <a:avLst/>
          </a:prstGeom>
          <a:noFill/>
          <a:ln w="25400" cap="flat" cmpd="sng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43" tIns="34272" rIns="68543" bIns="34272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TextBox 56">
            <a:extLst>
              <a:ext uri="{FF2B5EF4-FFF2-40B4-BE49-F238E27FC236}">
                <a16:creationId xmlns:a16="http://schemas.microsoft.com/office/drawing/2014/main" id="{1333BDE1-1F0D-9AD1-8FFC-B58726A634CB}"/>
              </a:ext>
            </a:extLst>
          </p:cNvPr>
          <p:cNvSpPr txBox="1"/>
          <p:nvPr/>
        </p:nvSpPr>
        <p:spPr>
          <a:xfrm>
            <a:off x="1542359" y="2505462"/>
            <a:ext cx="725124" cy="577045"/>
          </a:xfrm>
          <a:prstGeom prst="rect">
            <a:avLst/>
          </a:prstGeom>
          <a:noFill/>
        </p:spPr>
        <p:txBody>
          <a:bodyPr wrap="none" lIns="68543" tIns="34272" rIns="68543" bIns="34272" rtlCol="0">
            <a:spAutoFit/>
          </a:bodyPr>
          <a:lstStyle/>
          <a:p>
            <a:pPr algn="ctr"/>
            <a:r>
              <a:rPr lang="pt-BR" altLang="zh-CN" sz="3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TN</a:t>
            </a:r>
            <a:endParaRPr lang="zh-CN" altLang="en-US" sz="3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DFE872A0-8484-EA22-6797-0DAF76849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2831541"/>
            <a:ext cx="1029355" cy="102965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DB8563B-85CC-A762-647F-5F84412A2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875" y="1031342"/>
            <a:ext cx="1029355" cy="102965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3E2661D-DFB7-B957-2677-C0D4344B4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006" y="2327485"/>
            <a:ext cx="1030544" cy="102965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矩形 62">
            <a:extLst>
              <a:ext uri="{FF2B5EF4-FFF2-40B4-BE49-F238E27FC236}">
                <a16:creationId xmlns:a16="http://schemas.microsoft.com/office/drawing/2014/main" id="{FDB13F87-1705-091A-EB2E-D69EAFAED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60" y="3149283"/>
            <a:ext cx="9012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TN-C-S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2" name="矩形 63">
            <a:extLst>
              <a:ext uri="{FF2B5EF4-FFF2-40B4-BE49-F238E27FC236}">
                <a16:creationId xmlns:a16="http://schemas.microsoft.com/office/drawing/2014/main" id="{561188A8-B738-4427-7DBF-D0AD082E9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348" y="2645227"/>
            <a:ext cx="8932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TN-C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3" name="矩形 64">
            <a:extLst>
              <a:ext uri="{FF2B5EF4-FFF2-40B4-BE49-F238E27FC236}">
                <a16:creationId xmlns:a16="http://schemas.microsoft.com/office/drawing/2014/main" id="{0602D664-249A-1357-05AE-CD384A35B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1326" y="1376891"/>
            <a:ext cx="8308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TN-S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3E35E956-BECB-45ED-B9FC-65C4CE0A563E}"/>
              </a:ext>
            </a:extLst>
          </p:cNvPr>
          <p:cNvSpPr txBox="1"/>
          <p:nvPr/>
        </p:nvSpPr>
        <p:spPr>
          <a:xfrm>
            <a:off x="3848951" y="212378"/>
            <a:ext cx="4499291" cy="1503067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3.4.1.2	Esquema TN-C-S</a:t>
            </a:r>
          </a:p>
          <a:p>
            <a:pPr>
              <a:lnSpc>
                <a:spcPct val="150000"/>
              </a:lnSpc>
            </a:pPr>
            <a:endParaRPr lang="pt-BR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pt-BR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Neutro e proteção são combinados em um único condutor numa parte da instalação.</a:t>
            </a:r>
          </a:p>
        </p:txBody>
      </p:sp>
      <p:pic>
        <p:nvPicPr>
          <p:cNvPr id="10" name="Imagem 9" descr="Esquema TN-C-S">
            <a:hlinkClick r:id="rId4"/>
            <a:extLst>
              <a:ext uri="{FF2B5EF4-FFF2-40B4-BE49-F238E27FC236}">
                <a16:creationId xmlns:a16="http://schemas.microsoft.com/office/drawing/2014/main" id="{88286048-A8FB-362D-0175-701F0DCD50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49056"/>
            <a:ext cx="5040560" cy="26425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" name="Imagem 13" descr="Texto&#10;&#10;Descrição gerada automaticamente com confiança baixa">
            <a:extLst>
              <a:ext uri="{FF2B5EF4-FFF2-40B4-BE49-F238E27FC236}">
                <a16:creationId xmlns:a16="http://schemas.microsoft.com/office/drawing/2014/main" id="{74D5874F-7D24-CA47-434B-D9503016D2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17" y="4297425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1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6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3">
            <a:extLst>
              <a:ext uri="{FF2B5EF4-FFF2-40B4-BE49-F238E27FC236}">
                <a16:creationId xmlns:a16="http://schemas.microsoft.com/office/drawing/2014/main" id="{DCC24669-C3B1-0896-BE4D-01B1DDB82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539" y="1796067"/>
            <a:ext cx="1932568" cy="1933127"/>
          </a:xfrm>
          <a:prstGeom prst="ellipse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txBody>
          <a:bodyPr lIns="68543" tIns="34272" rIns="68543" bIns="34272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椭圆 32">
            <a:extLst>
              <a:ext uri="{FF2B5EF4-FFF2-40B4-BE49-F238E27FC236}">
                <a16:creationId xmlns:a16="http://schemas.microsoft.com/office/drawing/2014/main" id="{B2CB85F8-208E-D933-A82A-57BD8C130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758" y="1604421"/>
            <a:ext cx="2318130" cy="2318801"/>
          </a:xfrm>
          <a:prstGeom prst="ellipse">
            <a:avLst/>
          </a:prstGeom>
          <a:noFill/>
          <a:ln w="25400" cap="flat" cmpd="sng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43" tIns="34272" rIns="68543" bIns="34272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椭圆 33">
            <a:extLst>
              <a:ext uri="{FF2B5EF4-FFF2-40B4-BE49-F238E27FC236}">
                <a16:creationId xmlns:a16="http://schemas.microsoft.com/office/drawing/2014/main" id="{DB1094E6-53D0-B722-3FE3-75D021619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917" y="1441342"/>
            <a:ext cx="2641812" cy="2642576"/>
          </a:xfrm>
          <a:prstGeom prst="ellipse">
            <a:avLst/>
          </a:prstGeom>
          <a:noFill/>
          <a:ln w="25400" cap="flat" cmpd="sng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43" tIns="34272" rIns="68543" bIns="34272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TextBox 56">
            <a:extLst>
              <a:ext uri="{FF2B5EF4-FFF2-40B4-BE49-F238E27FC236}">
                <a16:creationId xmlns:a16="http://schemas.microsoft.com/office/drawing/2014/main" id="{1333BDE1-1F0D-9AD1-8FFC-B58726A634CB}"/>
              </a:ext>
            </a:extLst>
          </p:cNvPr>
          <p:cNvSpPr txBox="1"/>
          <p:nvPr/>
        </p:nvSpPr>
        <p:spPr>
          <a:xfrm>
            <a:off x="1542359" y="2505462"/>
            <a:ext cx="725124" cy="577045"/>
          </a:xfrm>
          <a:prstGeom prst="rect">
            <a:avLst/>
          </a:prstGeom>
          <a:noFill/>
        </p:spPr>
        <p:txBody>
          <a:bodyPr wrap="none" lIns="68543" tIns="34272" rIns="68543" bIns="34272" rtlCol="0">
            <a:spAutoFit/>
          </a:bodyPr>
          <a:lstStyle/>
          <a:p>
            <a:pPr algn="ctr"/>
            <a:r>
              <a:rPr lang="pt-BR" altLang="zh-CN" sz="3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TN</a:t>
            </a:r>
            <a:endParaRPr lang="zh-CN" altLang="en-US" sz="3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DFE872A0-8484-EA22-6797-0DAF76849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2831541"/>
            <a:ext cx="1029355" cy="102965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DB8563B-85CC-A762-647F-5F84412A2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875" y="1031342"/>
            <a:ext cx="1029355" cy="102965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3E2661D-DFB7-B957-2677-C0D4344B4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006" y="2327485"/>
            <a:ext cx="1030544" cy="102965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矩形 62">
            <a:extLst>
              <a:ext uri="{FF2B5EF4-FFF2-40B4-BE49-F238E27FC236}">
                <a16:creationId xmlns:a16="http://schemas.microsoft.com/office/drawing/2014/main" id="{FDB13F87-1705-091A-EB2E-D69EAFAED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60" y="3149283"/>
            <a:ext cx="9012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TN-C-S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2" name="矩形 63">
            <a:extLst>
              <a:ext uri="{FF2B5EF4-FFF2-40B4-BE49-F238E27FC236}">
                <a16:creationId xmlns:a16="http://schemas.microsoft.com/office/drawing/2014/main" id="{561188A8-B738-4427-7DBF-D0AD082E9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348" y="2645227"/>
            <a:ext cx="8932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TN-C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3" name="矩形 64">
            <a:extLst>
              <a:ext uri="{FF2B5EF4-FFF2-40B4-BE49-F238E27FC236}">
                <a16:creationId xmlns:a16="http://schemas.microsoft.com/office/drawing/2014/main" id="{0602D664-249A-1357-05AE-CD384A35B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1326" y="1376891"/>
            <a:ext cx="8308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TN-S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1DA4207F-EFF8-E681-6AA3-A4C0D1705972}"/>
              </a:ext>
            </a:extLst>
          </p:cNvPr>
          <p:cNvSpPr txBox="1"/>
          <p:nvPr/>
        </p:nvSpPr>
        <p:spPr>
          <a:xfrm>
            <a:off x="3848951" y="212378"/>
            <a:ext cx="5115537" cy="2611063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3.4.1.3	Esquema TN-C</a:t>
            </a:r>
          </a:p>
          <a:p>
            <a:pPr>
              <a:lnSpc>
                <a:spcPct val="150000"/>
              </a:lnSpc>
            </a:pPr>
            <a:endParaRPr lang="pt-BR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pt-BR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Neutro e proteção são combinados em um único condutor em toda a instalação, chamado de condutor PEN. Nesse esquema, a proteção só pode ser feita com disjuntor convencional, pois é incompatível com disjuntor DR.</a:t>
            </a:r>
          </a:p>
        </p:txBody>
      </p:sp>
      <p:pic>
        <p:nvPicPr>
          <p:cNvPr id="10" name="Imagem 9" descr="Esquema TN-C">
            <a:hlinkClick r:id="rId4"/>
            <a:extLst>
              <a:ext uri="{FF2B5EF4-FFF2-40B4-BE49-F238E27FC236}">
                <a16:creationId xmlns:a16="http://schemas.microsoft.com/office/drawing/2014/main" id="{50CB0950-590B-41FB-C652-61F4E8705C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950" y="2983781"/>
            <a:ext cx="4905248" cy="198205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" name="Imagem 13" descr="Texto&#10;&#10;Descrição gerada automaticamente com confiança baixa">
            <a:extLst>
              <a:ext uri="{FF2B5EF4-FFF2-40B4-BE49-F238E27FC236}">
                <a16:creationId xmlns:a16="http://schemas.microsoft.com/office/drawing/2014/main" id="{8726AF70-FB9B-72EF-DB81-B0C40BE103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35" y="212378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7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58">
            <a:extLst>
              <a:ext uri="{FF2B5EF4-FFF2-40B4-BE49-F238E27FC236}">
                <a16:creationId xmlns:a16="http://schemas.microsoft.com/office/drawing/2014/main" id="{6A27A652-E0CA-F47A-0A01-728E1C8C8EDD}"/>
              </a:ext>
            </a:extLst>
          </p:cNvPr>
          <p:cNvSpPr/>
          <p:nvPr/>
        </p:nvSpPr>
        <p:spPr>
          <a:xfrm>
            <a:off x="395536" y="299248"/>
            <a:ext cx="4392488" cy="4078628"/>
          </a:xfrm>
          <a:prstGeom prst="roundRect">
            <a:avLst>
              <a:gd name="adj" fmla="val 7024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6" name="组合 59">
            <a:extLst>
              <a:ext uri="{FF2B5EF4-FFF2-40B4-BE49-F238E27FC236}">
                <a16:creationId xmlns:a16="http://schemas.microsoft.com/office/drawing/2014/main" id="{A8979CD7-7920-FFE1-7A97-162ACF77EDCD}"/>
              </a:ext>
            </a:extLst>
          </p:cNvPr>
          <p:cNvGrpSpPr/>
          <p:nvPr/>
        </p:nvGrpSpPr>
        <p:grpSpPr>
          <a:xfrm>
            <a:off x="1222716" y="3496718"/>
            <a:ext cx="908432" cy="1379288"/>
            <a:chOff x="1639295" y="2973600"/>
            <a:chExt cx="908432" cy="1379288"/>
          </a:xfrm>
        </p:grpSpPr>
        <p:sp>
          <p:nvSpPr>
            <p:cNvPr id="7" name="圆角矩形 60">
              <a:extLst>
                <a:ext uri="{FF2B5EF4-FFF2-40B4-BE49-F238E27FC236}">
                  <a16:creationId xmlns:a16="http://schemas.microsoft.com/office/drawing/2014/main" id="{F8A8B492-F3AA-DD96-1551-EE300593F9FA}"/>
                </a:ext>
              </a:extLst>
            </p:cNvPr>
            <p:cNvSpPr/>
            <p:nvPr/>
          </p:nvSpPr>
          <p:spPr>
            <a:xfrm>
              <a:off x="1709175" y="2973600"/>
              <a:ext cx="788165" cy="1379288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>
              <a:outerShdw blurRad="50800" dist="50800" dir="2700000" algn="tl" rotWithShape="0">
                <a:prstClr val="black">
                  <a:alpha val="27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400" kern="0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1761A87B-E66B-F81F-6E0D-0AC127EEDFDD}"/>
                </a:ext>
              </a:extLst>
            </p:cNvPr>
            <p:cNvSpPr txBox="1"/>
            <p:nvPr/>
          </p:nvSpPr>
          <p:spPr>
            <a:xfrm>
              <a:off x="1639295" y="3782235"/>
              <a:ext cx="908432" cy="31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lnSpc>
                  <a:spcPct val="80000"/>
                </a:lnSpc>
                <a:defRPr/>
              </a:pPr>
              <a:r>
                <a:rPr lang="pt-BR" altLang="zh-CN" b="1" kern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微软雅黑" panose="020B0503020204020204" charset="-122"/>
                </a:rPr>
                <a:t>3.4.2</a:t>
              </a:r>
              <a:endParaRPr lang="zh-CN" altLang="en-US" b="1" kern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</a:endParaRPr>
            </a:p>
          </p:txBody>
        </p:sp>
      </p:grpSp>
      <p:sp>
        <p:nvSpPr>
          <p:cNvPr id="21" name="圆角矩形 77">
            <a:extLst>
              <a:ext uri="{FF2B5EF4-FFF2-40B4-BE49-F238E27FC236}">
                <a16:creationId xmlns:a16="http://schemas.microsoft.com/office/drawing/2014/main" id="{D7C758A8-5C4B-520E-385C-6B8E6FBFCB95}"/>
              </a:ext>
            </a:extLst>
          </p:cNvPr>
          <p:cNvSpPr/>
          <p:nvPr/>
        </p:nvSpPr>
        <p:spPr>
          <a:xfrm>
            <a:off x="677182" y="515716"/>
            <a:ext cx="3894818" cy="3582643"/>
          </a:xfrm>
          <a:prstGeom prst="roundRect">
            <a:avLst>
              <a:gd name="adj" fmla="val 11474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DDDED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TextBox 28">
            <a:extLst>
              <a:ext uri="{FF2B5EF4-FFF2-40B4-BE49-F238E27FC236}">
                <a16:creationId xmlns:a16="http://schemas.microsoft.com/office/drawing/2014/main" id="{A1799CAF-C1B8-D760-CD22-64F2CA2DE2B1}"/>
              </a:ext>
            </a:extLst>
          </p:cNvPr>
          <p:cNvSpPr txBox="1"/>
          <p:nvPr/>
        </p:nvSpPr>
        <p:spPr>
          <a:xfrm>
            <a:off x="1435015" y="772028"/>
            <a:ext cx="2632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pt-BR" altLang="zh-CN" sz="2400" b="1" kern="0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Esquema TT</a:t>
            </a:r>
            <a:endParaRPr lang="zh-CN" altLang="en-US" sz="2400" b="1" kern="0" dirty="0">
              <a:ln w="18415" cmpd="sng">
                <a:noFill/>
                <a:prstDash val="solid"/>
              </a:ln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TextBox 29">
            <a:extLst>
              <a:ext uri="{FF2B5EF4-FFF2-40B4-BE49-F238E27FC236}">
                <a16:creationId xmlns:a16="http://schemas.microsoft.com/office/drawing/2014/main" id="{6BFEA83E-4028-BE9C-C17B-65AF91D8F00D}"/>
              </a:ext>
            </a:extLst>
          </p:cNvPr>
          <p:cNvSpPr txBox="1"/>
          <p:nvPr/>
        </p:nvSpPr>
        <p:spPr>
          <a:xfrm>
            <a:off x="784338" y="1336253"/>
            <a:ext cx="4003686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150000"/>
              </a:lnSpc>
              <a:defRPr/>
            </a:pPr>
            <a:r>
              <a:rPr lang="pt-BR" altLang="zh-CN" sz="1600" kern="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Os aterramentos das massas e da alimentação são distintos. </a:t>
            </a:r>
          </a:p>
          <a:p>
            <a:pPr defTabSz="685800">
              <a:lnSpc>
                <a:spcPct val="150000"/>
              </a:lnSpc>
              <a:defRPr/>
            </a:pPr>
            <a:endParaRPr lang="pt-BR" altLang="zh-CN" sz="1600" kern="0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defRPr/>
            </a:pPr>
            <a:r>
              <a:rPr lang="pt-BR" altLang="zh-CN" sz="1600" kern="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É possível que cada massa tenha seu aterramento, ou haja um aterramento comum entre elas.</a:t>
            </a:r>
            <a:endParaRPr lang="en-US" altLang="zh-CN" sz="1600" kern="0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24" name="Imagem 23" descr="Esquema TT">
            <a:hlinkClick r:id="rId4"/>
            <a:extLst>
              <a:ext uri="{FF2B5EF4-FFF2-40B4-BE49-F238E27FC236}">
                <a16:creationId xmlns:a16="http://schemas.microsoft.com/office/drawing/2014/main" id="{A3C7ADC0-F0DA-1DBC-D2AA-98BFCAAFDE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282" y="1410930"/>
            <a:ext cx="3558689" cy="349017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B2EA83A3-E28E-D0AD-44E6-5D762953A1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9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/>
      <p:bldP spid="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8">
            <a:extLst>
              <a:ext uri="{FF2B5EF4-FFF2-40B4-BE49-F238E27FC236}">
                <a16:creationId xmlns:a16="http://schemas.microsoft.com/office/drawing/2014/main" id="{A1D73884-DDAB-D47B-11BD-157229DBA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75606"/>
            <a:ext cx="9144000" cy="3867894"/>
          </a:xfrm>
          <a:prstGeom prst="rect">
            <a:avLst/>
          </a:prstGeom>
          <a:solidFill>
            <a:schemeClr val="accent1"/>
          </a:solidFill>
          <a:ln w="38100">
            <a:noFill/>
            <a:rou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Oval 7">
            <a:extLst>
              <a:ext uri="{FF2B5EF4-FFF2-40B4-BE49-F238E27FC236}">
                <a16:creationId xmlns:a16="http://schemas.microsoft.com/office/drawing/2014/main" id="{644E7D72-A5E1-B79C-C401-DA733C92E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43" y="1921055"/>
            <a:ext cx="1404694" cy="140323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1F322248-C479-5CC1-7B29-338B64FD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2029266"/>
            <a:ext cx="1188044" cy="11868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Gráfico 5" descr="Alta tensão com preenchimento sólido">
            <a:extLst>
              <a:ext uri="{FF2B5EF4-FFF2-40B4-BE49-F238E27FC236}">
                <a16:creationId xmlns:a16="http://schemas.microsoft.com/office/drawing/2014/main" id="{A6EA850B-1EF5-5E8B-C06D-631F1E00E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8776" y="2191545"/>
            <a:ext cx="737628" cy="737622"/>
          </a:xfrm>
          <a:prstGeom prst="rect">
            <a:avLst/>
          </a:prstGeom>
        </p:spPr>
      </p:pic>
      <p:sp>
        <p:nvSpPr>
          <p:cNvPr id="7" name="Rectangle 28">
            <a:extLst>
              <a:ext uri="{FF2B5EF4-FFF2-40B4-BE49-F238E27FC236}">
                <a16:creationId xmlns:a16="http://schemas.microsoft.com/office/drawing/2014/main" id="{73589D8D-B46F-EEDD-BCD1-DAFDD8A39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144" y="1707654"/>
            <a:ext cx="6507853" cy="170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O disjuntor convencional, no esquema TT, não secciona em caso de corrente de falta. Isso acontece porque ela não ultrapassa a corrente de curto-circuito. Nesse caso, torna-se obrigatória a proteção por DR.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BA5E923C-FC18-95BC-7D8F-8D1759BFB1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97" y="358366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4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2">
            <a:extLst>
              <a:ext uri="{FF2B5EF4-FFF2-40B4-BE49-F238E27FC236}">
                <a16:creationId xmlns:a16="http://schemas.microsoft.com/office/drawing/2014/main" id="{26D9DCC6-4F3B-0D80-9EC5-546E268243D0}"/>
              </a:ext>
            </a:extLst>
          </p:cNvPr>
          <p:cNvSpPr/>
          <p:nvPr/>
        </p:nvSpPr>
        <p:spPr bwMode="auto">
          <a:xfrm>
            <a:off x="455568" y="411510"/>
            <a:ext cx="478382" cy="1181985"/>
          </a:xfrm>
          <a:custGeom>
            <a:avLst/>
            <a:gdLst>
              <a:gd name="T0" fmla="*/ 0 w 4673"/>
              <a:gd name="T1" fmla="*/ 739775 h 1547"/>
              <a:gd name="T2" fmla="*/ 0 w 4673"/>
              <a:gd name="T3" fmla="*/ 0 h 1547"/>
              <a:gd name="T4" fmla="*/ 3246437 w 4673"/>
              <a:gd name="T5" fmla="*/ 0 h 15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43" tIns="34272" rIns="68543" bIns="34272"/>
          <a:lstStyle/>
          <a:p>
            <a:endParaRPr lang="zh-CN" altLang="en-US"/>
          </a:p>
        </p:txBody>
      </p:sp>
      <p:sp>
        <p:nvSpPr>
          <p:cNvPr id="3" name="矩形 32">
            <a:extLst>
              <a:ext uri="{FF2B5EF4-FFF2-40B4-BE49-F238E27FC236}">
                <a16:creationId xmlns:a16="http://schemas.microsoft.com/office/drawing/2014/main" id="{3B276DFD-A8D2-E21B-D5AA-6A882B074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187479"/>
            <a:ext cx="9142810" cy="86300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lIns="68543" tIns="34272" rIns="68543" bIns="34272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grpSp>
        <p:nvGrpSpPr>
          <p:cNvPr id="4" name="组合 34">
            <a:extLst>
              <a:ext uri="{FF2B5EF4-FFF2-40B4-BE49-F238E27FC236}">
                <a16:creationId xmlns:a16="http://schemas.microsoft.com/office/drawing/2014/main" id="{6D20CDE8-E989-0BEC-9FF6-323CD919D8E3}"/>
              </a:ext>
            </a:extLst>
          </p:cNvPr>
          <p:cNvGrpSpPr/>
          <p:nvPr/>
        </p:nvGrpSpPr>
        <p:grpSpPr bwMode="auto">
          <a:xfrm>
            <a:off x="35496" y="1539929"/>
            <a:ext cx="865134" cy="866574"/>
            <a:chOff x="0" y="0"/>
            <a:chExt cx="1154113" cy="1155699"/>
          </a:xfrm>
          <a:solidFill>
            <a:schemeClr val="bg1">
              <a:lumMod val="65000"/>
            </a:schemeClr>
          </a:solidFill>
        </p:grpSpPr>
        <p:sp>
          <p:nvSpPr>
            <p:cNvPr id="5" name="Oval 30">
              <a:extLst>
                <a:ext uri="{FF2B5EF4-FFF2-40B4-BE49-F238E27FC236}">
                  <a16:creationId xmlns:a16="http://schemas.microsoft.com/office/drawing/2014/main" id="{C966A198-3D8B-A65B-9983-D55741E8B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3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Freeform 34">
              <a:extLst>
                <a:ext uri="{FF2B5EF4-FFF2-40B4-BE49-F238E27FC236}">
                  <a16:creationId xmlns:a16="http://schemas.microsoft.com/office/drawing/2014/main" id="{511A32DA-A688-76CA-F0E9-A7FAE545F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700" y="128587"/>
              <a:ext cx="638175" cy="868362"/>
            </a:xfrm>
            <a:custGeom>
              <a:avLst/>
              <a:gdLst>
                <a:gd name="T0" fmla="*/ 128715 w 709"/>
                <a:gd name="T1" fmla="*/ 322149 h 965"/>
                <a:gd name="T2" fmla="*/ 196223 w 709"/>
                <a:gd name="T3" fmla="*/ 480524 h 965"/>
                <a:gd name="T4" fmla="*/ 251130 w 709"/>
                <a:gd name="T5" fmla="*/ 607403 h 965"/>
                <a:gd name="T6" fmla="*/ 374444 w 709"/>
                <a:gd name="T7" fmla="*/ 611003 h 965"/>
                <a:gd name="T8" fmla="*/ 401447 w 709"/>
                <a:gd name="T9" fmla="*/ 560611 h 965"/>
                <a:gd name="T10" fmla="*/ 469855 w 709"/>
                <a:gd name="T11" fmla="*/ 432831 h 965"/>
                <a:gd name="T12" fmla="*/ 319538 w 709"/>
                <a:gd name="T13" fmla="*/ 132279 h 965"/>
                <a:gd name="T14" fmla="*/ 264631 w 709"/>
                <a:gd name="T15" fmla="*/ 650597 h 965"/>
                <a:gd name="T16" fmla="*/ 201624 w 709"/>
                <a:gd name="T17" fmla="*/ 578608 h 965"/>
                <a:gd name="T18" fmla="*/ 135916 w 709"/>
                <a:gd name="T19" fmla="*/ 455328 h 965"/>
                <a:gd name="T20" fmla="*/ 319538 w 709"/>
                <a:gd name="T21" fmla="*/ 91785 h 965"/>
                <a:gd name="T22" fmla="*/ 503159 w 709"/>
                <a:gd name="T23" fmla="*/ 455328 h 965"/>
                <a:gd name="T24" fmla="*/ 436551 w 709"/>
                <a:gd name="T25" fmla="*/ 578608 h 965"/>
                <a:gd name="T26" fmla="*/ 374444 w 709"/>
                <a:gd name="T27" fmla="*/ 650597 h 965"/>
                <a:gd name="T28" fmla="*/ 228627 w 709"/>
                <a:gd name="T29" fmla="*/ 778376 h 965"/>
                <a:gd name="T30" fmla="*/ 383445 w 709"/>
                <a:gd name="T31" fmla="*/ 807172 h 965"/>
                <a:gd name="T32" fmla="*/ 383445 w 709"/>
                <a:gd name="T33" fmla="*/ 748681 h 965"/>
                <a:gd name="T34" fmla="*/ 246629 w 709"/>
                <a:gd name="T35" fmla="*/ 796373 h 965"/>
                <a:gd name="T36" fmla="*/ 395146 w 709"/>
                <a:gd name="T37" fmla="*/ 796373 h 965"/>
                <a:gd name="T38" fmla="*/ 413149 w 709"/>
                <a:gd name="T39" fmla="*/ 778376 h 965"/>
                <a:gd name="T40" fmla="*/ 228627 w 709"/>
                <a:gd name="T41" fmla="*/ 685691 h 965"/>
                <a:gd name="T42" fmla="*/ 413149 w 709"/>
                <a:gd name="T43" fmla="*/ 778376 h 965"/>
                <a:gd name="T44" fmla="*/ 411348 w 709"/>
                <a:gd name="T45" fmla="*/ 362642 h 965"/>
                <a:gd name="T46" fmla="*/ 349241 w 709"/>
                <a:gd name="T47" fmla="*/ 424733 h 965"/>
                <a:gd name="T48" fmla="*/ 288934 w 709"/>
                <a:gd name="T49" fmla="*/ 424733 h 965"/>
                <a:gd name="T50" fmla="*/ 226827 w 709"/>
                <a:gd name="T51" fmla="*/ 362642 h 965"/>
                <a:gd name="T52" fmla="*/ 226827 w 709"/>
                <a:gd name="T53" fmla="*/ 302352 h 965"/>
                <a:gd name="T54" fmla="*/ 288934 w 709"/>
                <a:gd name="T55" fmla="*/ 239362 h 965"/>
                <a:gd name="T56" fmla="*/ 349241 w 709"/>
                <a:gd name="T57" fmla="*/ 239362 h 965"/>
                <a:gd name="T58" fmla="*/ 411348 w 709"/>
                <a:gd name="T59" fmla="*/ 302352 h 965"/>
                <a:gd name="T60" fmla="*/ 612972 w 709"/>
                <a:gd name="T61" fmla="*/ 293353 h 965"/>
                <a:gd name="T62" fmla="*/ 580568 w 709"/>
                <a:gd name="T63" fmla="*/ 322149 h 965"/>
                <a:gd name="T64" fmla="*/ 612972 w 709"/>
                <a:gd name="T65" fmla="*/ 341046 h 965"/>
                <a:gd name="T66" fmla="*/ 612972 w 709"/>
                <a:gd name="T67" fmla="*/ 293353 h 965"/>
                <a:gd name="T68" fmla="*/ 542764 w 709"/>
                <a:gd name="T69" fmla="*/ 127780 h 965"/>
                <a:gd name="T70" fmla="*/ 509460 w 709"/>
                <a:gd name="T71" fmla="*/ 94485 h 965"/>
                <a:gd name="T72" fmla="*/ 518461 w 709"/>
                <a:gd name="T73" fmla="*/ 152976 h 965"/>
                <a:gd name="T74" fmla="*/ 342040 w 709"/>
                <a:gd name="T75" fmla="*/ 61190 h 965"/>
                <a:gd name="T76" fmla="*/ 318637 w 709"/>
                <a:gd name="T77" fmla="*/ 0 h 965"/>
                <a:gd name="T78" fmla="*/ 294335 w 709"/>
                <a:gd name="T79" fmla="*/ 61190 h 965"/>
                <a:gd name="T80" fmla="*/ 117014 w 709"/>
                <a:gd name="T81" fmla="*/ 155675 h 965"/>
                <a:gd name="T82" fmla="*/ 127815 w 709"/>
                <a:gd name="T83" fmla="*/ 98084 h 965"/>
                <a:gd name="T84" fmla="*/ 93611 w 709"/>
                <a:gd name="T85" fmla="*/ 132279 h 965"/>
                <a:gd name="T86" fmla="*/ 57607 w 709"/>
                <a:gd name="T87" fmla="*/ 322149 h 965"/>
                <a:gd name="T88" fmla="*/ 25203 w 709"/>
                <a:gd name="T89" fmla="*/ 293353 h 965"/>
                <a:gd name="T90" fmla="*/ 25203 w 709"/>
                <a:gd name="T91" fmla="*/ 341046 h 965"/>
                <a:gd name="T92" fmla="*/ 57607 w 709"/>
                <a:gd name="T93" fmla="*/ 322149 h 9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09" h="965">
                  <a:moveTo>
                    <a:pt x="355" y="147"/>
                  </a:moveTo>
                  <a:cubicBezTo>
                    <a:pt x="238" y="147"/>
                    <a:pt x="143" y="241"/>
                    <a:pt x="143" y="358"/>
                  </a:cubicBezTo>
                  <a:cubicBezTo>
                    <a:pt x="143" y="414"/>
                    <a:pt x="187" y="481"/>
                    <a:pt x="188" y="481"/>
                  </a:cubicBezTo>
                  <a:cubicBezTo>
                    <a:pt x="197" y="496"/>
                    <a:pt x="210" y="519"/>
                    <a:pt x="218" y="534"/>
                  </a:cubicBezTo>
                  <a:lnTo>
                    <a:pt x="264" y="623"/>
                  </a:lnTo>
                  <a:cubicBezTo>
                    <a:pt x="272" y="639"/>
                    <a:pt x="279" y="662"/>
                    <a:pt x="279" y="675"/>
                  </a:cubicBezTo>
                  <a:cubicBezTo>
                    <a:pt x="279" y="675"/>
                    <a:pt x="284" y="679"/>
                    <a:pt x="294" y="679"/>
                  </a:cubicBezTo>
                  <a:lnTo>
                    <a:pt x="416" y="679"/>
                  </a:lnTo>
                  <a:cubicBezTo>
                    <a:pt x="425" y="679"/>
                    <a:pt x="430" y="675"/>
                    <a:pt x="431" y="674"/>
                  </a:cubicBezTo>
                  <a:cubicBezTo>
                    <a:pt x="430" y="662"/>
                    <a:pt x="437" y="639"/>
                    <a:pt x="446" y="623"/>
                  </a:cubicBezTo>
                  <a:lnTo>
                    <a:pt x="491" y="534"/>
                  </a:lnTo>
                  <a:cubicBezTo>
                    <a:pt x="499" y="519"/>
                    <a:pt x="513" y="495"/>
                    <a:pt x="522" y="481"/>
                  </a:cubicBezTo>
                  <a:cubicBezTo>
                    <a:pt x="537" y="458"/>
                    <a:pt x="566" y="402"/>
                    <a:pt x="566" y="358"/>
                  </a:cubicBezTo>
                  <a:cubicBezTo>
                    <a:pt x="566" y="241"/>
                    <a:pt x="471" y="147"/>
                    <a:pt x="355" y="147"/>
                  </a:cubicBezTo>
                  <a:close/>
                  <a:moveTo>
                    <a:pt x="416" y="723"/>
                  </a:moveTo>
                  <a:lnTo>
                    <a:pt x="294" y="723"/>
                  </a:lnTo>
                  <a:cubicBezTo>
                    <a:pt x="261" y="723"/>
                    <a:pt x="235" y="702"/>
                    <a:pt x="235" y="675"/>
                  </a:cubicBezTo>
                  <a:cubicBezTo>
                    <a:pt x="235" y="671"/>
                    <a:pt x="231" y="656"/>
                    <a:pt x="224" y="643"/>
                  </a:cubicBezTo>
                  <a:lnTo>
                    <a:pt x="179" y="554"/>
                  </a:lnTo>
                  <a:cubicBezTo>
                    <a:pt x="172" y="540"/>
                    <a:pt x="159" y="519"/>
                    <a:pt x="151" y="506"/>
                  </a:cubicBezTo>
                  <a:cubicBezTo>
                    <a:pt x="145" y="498"/>
                    <a:pt x="99" y="425"/>
                    <a:pt x="99" y="358"/>
                  </a:cubicBezTo>
                  <a:cubicBezTo>
                    <a:pt x="99" y="217"/>
                    <a:pt x="214" y="102"/>
                    <a:pt x="355" y="102"/>
                  </a:cubicBezTo>
                  <a:cubicBezTo>
                    <a:pt x="495" y="102"/>
                    <a:pt x="610" y="217"/>
                    <a:pt x="610" y="358"/>
                  </a:cubicBezTo>
                  <a:cubicBezTo>
                    <a:pt x="610" y="425"/>
                    <a:pt x="564" y="498"/>
                    <a:pt x="559" y="506"/>
                  </a:cubicBezTo>
                  <a:cubicBezTo>
                    <a:pt x="550" y="518"/>
                    <a:pt x="537" y="541"/>
                    <a:pt x="530" y="554"/>
                  </a:cubicBezTo>
                  <a:lnTo>
                    <a:pt x="485" y="643"/>
                  </a:lnTo>
                  <a:cubicBezTo>
                    <a:pt x="478" y="656"/>
                    <a:pt x="475" y="671"/>
                    <a:pt x="475" y="675"/>
                  </a:cubicBezTo>
                  <a:cubicBezTo>
                    <a:pt x="475" y="702"/>
                    <a:pt x="449" y="723"/>
                    <a:pt x="416" y="723"/>
                  </a:cubicBezTo>
                  <a:close/>
                  <a:moveTo>
                    <a:pt x="287" y="832"/>
                  </a:moveTo>
                  <a:cubicBezTo>
                    <a:pt x="269" y="832"/>
                    <a:pt x="254" y="846"/>
                    <a:pt x="254" y="865"/>
                  </a:cubicBezTo>
                  <a:cubicBezTo>
                    <a:pt x="254" y="883"/>
                    <a:pt x="269" y="897"/>
                    <a:pt x="287" y="897"/>
                  </a:cubicBezTo>
                  <a:lnTo>
                    <a:pt x="426" y="897"/>
                  </a:lnTo>
                  <a:cubicBezTo>
                    <a:pt x="444" y="897"/>
                    <a:pt x="459" y="883"/>
                    <a:pt x="459" y="865"/>
                  </a:cubicBezTo>
                  <a:cubicBezTo>
                    <a:pt x="459" y="846"/>
                    <a:pt x="444" y="832"/>
                    <a:pt x="426" y="832"/>
                  </a:cubicBezTo>
                  <a:lnTo>
                    <a:pt x="287" y="832"/>
                  </a:lnTo>
                  <a:close/>
                  <a:moveTo>
                    <a:pt x="274" y="885"/>
                  </a:moveTo>
                  <a:cubicBezTo>
                    <a:pt x="276" y="929"/>
                    <a:pt x="312" y="965"/>
                    <a:pt x="356" y="965"/>
                  </a:cubicBezTo>
                  <a:cubicBezTo>
                    <a:pt x="401" y="965"/>
                    <a:pt x="437" y="929"/>
                    <a:pt x="439" y="885"/>
                  </a:cubicBezTo>
                  <a:lnTo>
                    <a:pt x="274" y="885"/>
                  </a:lnTo>
                  <a:close/>
                  <a:moveTo>
                    <a:pt x="459" y="865"/>
                  </a:moveTo>
                  <a:lnTo>
                    <a:pt x="254" y="865"/>
                  </a:lnTo>
                  <a:lnTo>
                    <a:pt x="254" y="762"/>
                  </a:lnTo>
                  <a:lnTo>
                    <a:pt x="459" y="762"/>
                  </a:lnTo>
                  <a:lnTo>
                    <a:pt x="459" y="865"/>
                  </a:lnTo>
                  <a:close/>
                  <a:moveTo>
                    <a:pt x="491" y="369"/>
                  </a:moveTo>
                  <a:cubicBezTo>
                    <a:pt x="491" y="388"/>
                    <a:pt x="476" y="403"/>
                    <a:pt x="457" y="403"/>
                  </a:cubicBezTo>
                  <a:lnTo>
                    <a:pt x="388" y="403"/>
                  </a:lnTo>
                  <a:lnTo>
                    <a:pt x="388" y="472"/>
                  </a:lnTo>
                  <a:cubicBezTo>
                    <a:pt x="388" y="491"/>
                    <a:pt x="373" y="506"/>
                    <a:pt x="355" y="506"/>
                  </a:cubicBezTo>
                  <a:cubicBezTo>
                    <a:pt x="336" y="506"/>
                    <a:pt x="321" y="491"/>
                    <a:pt x="321" y="472"/>
                  </a:cubicBezTo>
                  <a:lnTo>
                    <a:pt x="321" y="403"/>
                  </a:lnTo>
                  <a:lnTo>
                    <a:pt x="252" y="403"/>
                  </a:lnTo>
                  <a:cubicBezTo>
                    <a:pt x="233" y="403"/>
                    <a:pt x="218" y="388"/>
                    <a:pt x="218" y="369"/>
                  </a:cubicBezTo>
                  <a:cubicBezTo>
                    <a:pt x="218" y="351"/>
                    <a:pt x="233" y="336"/>
                    <a:pt x="252" y="336"/>
                  </a:cubicBezTo>
                  <a:lnTo>
                    <a:pt x="321" y="336"/>
                  </a:lnTo>
                  <a:lnTo>
                    <a:pt x="321" y="266"/>
                  </a:lnTo>
                  <a:cubicBezTo>
                    <a:pt x="321" y="248"/>
                    <a:pt x="336" y="233"/>
                    <a:pt x="355" y="233"/>
                  </a:cubicBezTo>
                  <a:cubicBezTo>
                    <a:pt x="373" y="233"/>
                    <a:pt x="388" y="248"/>
                    <a:pt x="388" y="266"/>
                  </a:cubicBezTo>
                  <a:lnTo>
                    <a:pt x="388" y="336"/>
                  </a:lnTo>
                  <a:lnTo>
                    <a:pt x="457" y="336"/>
                  </a:lnTo>
                  <a:cubicBezTo>
                    <a:pt x="476" y="336"/>
                    <a:pt x="491" y="351"/>
                    <a:pt x="491" y="369"/>
                  </a:cubicBezTo>
                  <a:close/>
                  <a:moveTo>
                    <a:pt x="681" y="326"/>
                  </a:moveTo>
                  <a:lnTo>
                    <a:pt x="643" y="326"/>
                  </a:lnTo>
                  <a:cubicBezTo>
                    <a:pt x="644" y="336"/>
                    <a:pt x="645" y="347"/>
                    <a:pt x="645" y="358"/>
                  </a:cubicBezTo>
                  <a:cubicBezTo>
                    <a:pt x="645" y="365"/>
                    <a:pt x="644" y="372"/>
                    <a:pt x="643" y="379"/>
                  </a:cubicBezTo>
                  <a:lnTo>
                    <a:pt x="681" y="379"/>
                  </a:lnTo>
                  <a:cubicBezTo>
                    <a:pt x="696" y="379"/>
                    <a:pt x="709" y="367"/>
                    <a:pt x="709" y="352"/>
                  </a:cubicBezTo>
                  <a:cubicBezTo>
                    <a:pt x="709" y="338"/>
                    <a:pt x="696" y="326"/>
                    <a:pt x="681" y="326"/>
                  </a:cubicBezTo>
                  <a:close/>
                  <a:moveTo>
                    <a:pt x="576" y="170"/>
                  </a:moveTo>
                  <a:lnTo>
                    <a:pt x="603" y="142"/>
                  </a:lnTo>
                  <a:cubicBezTo>
                    <a:pt x="614" y="131"/>
                    <a:pt x="614" y="114"/>
                    <a:pt x="604" y="104"/>
                  </a:cubicBezTo>
                  <a:cubicBezTo>
                    <a:pt x="594" y="94"/>
                    <a:pt x="577" y="94"/>
                    <a:pt x="566" y="105"/>
                  </a:cubicBezTo>
                  <a:lnTo>
                    <a:pt x="538" y="132"/>
                  </a:lnTo>
                  <a:cubicBezTo>
                    <a:pt x="552" y="144"/>
                    <a:pt x="564" y="156"/>
                    <a:pt x="576" y="170"/>
                  </a:cubicBezTo>
                  <a:close/>
                  <a:moveTo>
                    <a:pt x="354" y="67"/>
                  </a:moveTo>
                  <a:cubicBezTo>
                    <a:pt x="363" y="67"/>
                    <a:pt x="372" y="68"/>
                    <a:pt x="380" y="68"/>
                  </a:cubicBezTo>
                  <a:lnTo>
                    <a:pt x="380" y="27"/>
                  </a:lnTo>
                  <a:cubicBezTo>
                    <a:pt x="380" y="12"/>
                    <a:pt x="368" y="0"/>
                    <a:pt x="354" y="0"/>
                  </a:cubicBezTo>
                  <a:cubicBezTo>
                    <a:pt x="339" y="0"/>
                    <a:pt x="327" y="12"/>
                    <a:pt x="327" y="27"/>
                  </a:cubicBezTo>
                  <a:lnTo>
                    <a:pt x="327" y="68"/>
                  </a:lnTo>
                  <a:cubicBezTo>
                    <a:pt x="336" y="68"/>
                    <a:pt x="345" y="67"/>
                    <a:pt x="354" y="67"/>
                  </a:cubicBezTo>
                  <a:close/>
                  <a:moveTo>
                    <a:pt x="130" y="173"/>
                  </a:moveTo>
                  <a:cubicBezTo>
                    <a:pt x="142" y="159"/>
                    <a:pt x="154" y="147"/>
                    <a:pt x="168" y="135"/>
                  </a:cubicBezTo>
                  <a:lnTo>
                    <a:pt x="142" y="109"/>
                  </a:lnTo>
                  <a:cubicBezTo>
                    <a:pt x="131" y="99"/>
                    <a:pt x="114" y="98"/>
                    <a:pt x="104" y="109"/>
                  </a:cubicBezTo>
                  <a:cubicBezTo>
                    <a:pt x="93" y="119"/>
                    <a:pt x="94" y="136"/>
                    <a:pt x="104" y="147"/>
                  </a:cubicBezTo>
                  <a:lnTo>
                    <a:pt x="130" y="173"/>
                  </a:lnTo>
                  <a:close/>
                  <a:moveTo>
                    <a:pt x="64" y="358"/>
                  </a:moveTo>
                  <a:cubicBezTo>
                    <a:pt x="64" y="347"/>
                    <a:pt x="64" y="336"/>
                    <a:pt x="66" y="326"/>
                  </a:cubicBezTo>
                  <a:lnTo>
                    <a:pt x="28" y="326"/>
                  </a:lnTo>
                  <a:cubicBezTo>
                    <a:pt x="13" y="326"/>
                    <a:pt x="0" y="338"/>
                    <a:pt x="0" y="352"/>
                  </a:cubicBezTo>
                  <a:cubicBezTo>
                    <a:pt x="0" y="367"/>
                    <a:pt x="13" y="379"/>
                    <a:pt x="28" y="379"/>
                  </a:cubicBezTo>
                  <a:lnTo>
                    <a:pt x="65" y="379"/>
                  </a:lnTo>
                  <a:cubicBezTo>
                    <a:pt x="64" y="372"/>
                    <a:pt x="64" y="365"/>
                    <a:pt x="64" y="3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" name="TextBox 47">
            <a:extLst>
              <a:ext uri="{FF2B5EF4-FFF2-40B4-BE49-F238E27FC236}">
                <a16:creationId xmlns:a16="http://schemas.microsoft.com/office/drawing/2014/main" id="{67E0296F-81E2-BA5D-4343-CFDA00003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72863"/>
            <a:ext cx="7470577" cy="132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3" tIns="34272" rIns="68543" bIns="3427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</a:rPr>
              <a:t>3.4.3 Esquema IT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</a:rPr>
              <a:t>Apenas as massas são aterradas diretamente. Esse aterramento é feito de maneira individual, por grupos (como o esquema TT) ou por massas coletivamente aterradas (como o esquema TN).</a:t>
            </a:r>
          </a:p>
        </p:txBody>
      </p:sp>
      <p:pic>
        <p:nvPicPr>
          <p:cNvPr id="13" name="Imagem 12" descr="Esquema IT">
            <a:hlinkClick r:id="rId4"/>
            <a:extLst>
              <a:ext uri="{FF2B5EF4-FFF2-40B4-BE49-F238E27FC236}">
                <a16:creationId xmlns:a16="http://schemas.microsoft.com/office/drawing/2014/main" id="{2A2FA587-453C-C00D-8E98-AA2CD02EF1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68438"/>
            <a:ext cx="4741963" cy="367957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Imagem 7" descr="Texto&#10;&#10;Descrição gerada automaticamente com confiança baixa">
            <a:extLst>
              <a:ext uri="{FF2B5EF4-FFF2-40B4-BE49-F238E27FC236}">
                <a16:creationId xmlns:a16="http://schemas.microsoft.com/office/drawing/2014/main" id="{21585763-A31F-EC01-EAFF-389A935781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24519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8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97531E-6 L 0.30834 0.12531 " pathEditMode="relative" rAng="0" ptsTypes="AA">
                                      <p:cBhvr>
                                        <p:cTn id="11" dur="1000" spd="-99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6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autoUpdateAnimBg="0"/>
      <p:bldP spid="7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nergia elétrica - ícones de ecologia e meio ambiente grátis">
            <a:extLst>
              <a:ext uri="{FF2B5EF4-FFF2-40B4-BE49-F238E27FC236}">
                <a16:creationId xmlns:a16="http://schemas.microsoft.com/office/drawing/2014/main" id="{D333D7B6-15E5-F07B-B90E-1A67F3D7E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5" r="13741"/>
          <a:stretch/>
        </p:blipFill>
        <p:spPr bwMode="auto">
          <a:xfrm>
            <a:off x="3059831" y="526161"/>
            <a:ext cx="3024337" cy="409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8">
            <a:extLst>
              <a:ext uri="{FF2B5EF4-FFF2-40B4-BE49-F238E27FC236}">
                <a16:creationId xmlns:a16="http://schemas.microsoft.com/office/drawing/2014/main" id="{A1D73884-DDAB-D47B-11BD-157229DBA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841"/>
            <a:ext cx="9144000" cy="4371950"/>
          </a:xfrm>
          <a:prstGeom prst="rect">
            <a:avLst/>
          </a:prstGeom>
          <a:solidFill>
            <a:srgbClr val="FFC000">
              <a:alpha val="85000"/>
            </a:srgbClr>
          </a:solidFill>
          <a:ln w="38100">
            <a:noFill/>
            <a:rou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73589D8D-B46F-EEDD-BCD1-DAFDD8A39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1491630"/>
            <a:ext cx="6912769" cy="226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O esquema IT não é imediatamente desligado se ocorre fuga de corrente. </a:t>
            </a:r>
          </a:p>
          <a:p>
            <a:pPr>
              <a:lnSpc>
                <a:spcPct val="150000"/>
              </a:lnSpc>
            </a:pPr>
            <a:endParaRPr lang="pt-BR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pt-BR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Ele é usado onde isso é útil, pela necessidade de evitar a interrupção de funcionamento, como em hospitais e processos industriais específicos. </a:t>
            </a:r>
          </a:p>
        </p:txBody>
      </p:sp>
      <p:sp>
        <p:nvSpPr>
          <p:cNvPr id="3" name="AutoShape 15">
            <a:extLst>
              <a:ext uri="{FF2B5EF4-FFF2-40B4-BE49-F238E27FC236}">
                <a16:creationId xmlns:a16="http://schemas.microsoft.com/office/drawing/2014/main" id="{16ACCA9D-4A6E-76F1-E616-04B2719A63F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3028" y="1591687"/>
            <a:ext cx="501552" cy="741514"/>
          </a:xfrm>
          <a:prstGeom prst="upArrow">
            <a:avLst>
              <a:gd name="adj1" fmla="val 52833"/>
              <a:gd name="adj2" fmla="val 45940"/>
            </a:avLst>
          </a:prstGeom>
          <a:solidFill>
            <a:schemeClr val="bg1"/>
          </a:solidFill>
          <a:ln w="3175" cap="flat" cmpd="sng" algn="ctr">
            <a:noFill/>
            <a:prstDash val="solid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AutoShape 15">
            <a:extLst>
              <a:ext uri="{FF2B5EF4-FFF2-40B4-BE49-F238E27FC236}">
                <a16:creationId xmlns:a16="http://schemas.microsoft.com/office/drawing/2014/main" id="{2EC999BA-A861-6B31-B2A3-529EDDAA0F9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3028" y="2853079"/>
            <a:ext cx="501552" cy="741514"/>
          </a:xfrm>
          <a:prstGeom prst="upArrow">
            <a:avLst>
              <a:gd name="adj1" fmla="val 52833"/>
              <a:gd name="adj2" fmla="val 45940"/>
            </a:avLst>
          </a:prstGeom>
          <a:solidFill>
            <a:schemeClr val="bg1"/>
          </a:solidFill>
          <a:ln w="3175" cap="flat" cmpd="sng" algn="ctr">
            <a:noFill/>
            <a:prstDash val="solid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085405FD-674A-2652-2429-4409C30069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976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5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A8F963EB-9306-BFC5-6860-6BA50B5BF474}"/>
              </a:ext>
            </a:extLst>
          </p:cNvPr>
          <p:cNvGrpSpPr/>
          <p:nvPr/>
        </p:nvGrpSpPr>
        <p:grpSpPr>
          <a:xfrm>
            <a:off x="2771800" y="159482"/>
            <a:ext cx="3499656" cy="4824536"/>
            <a:chOff x="2472883" y="1303551"/>
            <a:chExt cx="1692851" cy="3170157"/>
          </a:xfrm>
        </p:grpSpPr>
        <p:sp>
          <p:nvSpPr>
            <p:cNvPr id="3" name="Rectangle 10">
              <a:extLst>
                <a:ext uri="{FF2B5EF4-FFF2-40B4-BE49-F238E27FC236}">
                  <a16:creationId xmlns:a16="http://schemas.microsoft.com/office/drawing/2014/main" id="{9CE2391B-368A-592D-BB9F-6780C49B3C2E}"/>
                </a:ext>
              </a:extLst>
            </p:cNvPr>
            <p:cNvSpPr/>
            <p:nvPr/>
          </p:nvSpPr>
          <p:spPr bwMode="auto">
            <a:xfrm>
              <a:off x="2472883" y="1303551"/>
              <a:ext cx="1692851" cy="3170157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同侧圆角矩形 4">
              <a:extLst>
                <a:ext uri="{FF2B5EF4-FFF2-40B4-BE49-F238E27FC236}">
                  <a16:creationId xmlns:a16="http://schemas.microsoft.com/office/drawing/2014/main" id="{FB424B10-2292-FD71-404D-C27BFA515BAF}"/>
                </a:ext>
              </a:extLst>
            </p:cNvPr>
            <p:cNvSpPr/>
            <p:nvPr/>
          </p:nvSpPr>
          <p:spPr>
            <a:xfrm>
              <a:off x="2500162" y="2392952"/>
              <a:ext cx="1639070" cy="117151"/>
            </a:xfrm>
            <a:prstGeom prst="round2Same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Rectangle 42">
              <a:extLst>
                <a:ext uri="{FF2B5EF4-FFF2-40B4-BE49-F238E27FC236}">
                  <a16:creationId xmlns:a16="http://schemas.microsoft.com/office/drawing/2014/main" id="{59942FB5-4F66-7067-27E1-2CF069F67408}"/>
                </a:ext>
              </a:extLst>
            </p:cNvPr>
            <p:cNvSpPr/>
            <p:nvPr/>
          </p:nvSpPr>
          <p:spPr bwMode="auto">
            <a:xfrm>
              <a:off x="2591576" y="2746682"/>
              <a:ext cx="1455466" cy="156062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51432" tIns="25716" rIns="51432" bIns="25716" numCol="1" rtlCol="0" anchor="t" anchorCtr="0" compatLnSpc="1"/>
            <a:lstStyle>
              <a:defPPr>
                <a:defRPr lang="en-US"/>
              </a:defPPr>
              <a:lvl1pPr marL="0" algn="l" defTabSz="685165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165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165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065" algn="l" defTabSz="685165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0965" algn="l" defTabSz="685165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3865" algn="l" defTabSz="685165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6765" algn="l" defTabSz="685165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399030" algn="l" defTabSz="685165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1930" algn="l" defTabSz="685165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13715">
                <a:lnSpc>
                  <a:spcPct val="150000"/>
                </a:lnSpc>
                <a:spcAft>
                  <a:spcPts val="340"/>
                </a:spcAft>
                <a:defRPr/>
              </a:pPr>
              <a:r>
                <a:rPr lang="pt-BR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Não existe um neutro distribuído pela instalação, com utilização de dispositivo supervisor de isolamento (DSI) com alerta, que pode ser sonoro ou visual.</a:t>
              </a:r>
            </a:p>
          </p:txBody>
        </p:sp>
      </p:grpSp>
      <p:sp>
        <p:nvSpPr>
          <p:cNvPr id="5" name="Freeform 34">
            <a:extLst>
              <a:ext uri="{FF2B5EF4-FFF2-40B4-BE49-F238E27FC236}">
                <a16:creationId xmlns:a16="http://schemas.microsoft.com/office/drawing/2014/main" id="{FD16033B-1F6A-A0C0-62F0-32DCD5F76A9F}"/>
              </a:ext>
            </a:extLst>
          </p:cNvPr>
          <p:cNvSpPr>
            <a:spLocks noEditPoints="1"/>
          </p:cNvSpPr>
          <p:nvPr/>
        </p:nvSpPr>
        <p:spPr bwMode="auto">
          <a:xfrm>
            <a:off x="3995936" y="410993"/>
            <a:ext cx="1031279" cy="1296661"/>
          </a:xfrm>
          <a:custGeom>
            <a:avLst/>
            <a:gdLst>
              <a:gd name="T0" fmla="*/ 128715 w 709"/>
              <a:gd name="T1" fmla="*/ 322149 h 965"/>
              <a:gd name="T2" fmla="*/ 196223 w 709"/>
              <a:gd name="T3" fmla="*/ 480524 h 965"/>
              <a:gd name="T4" fmla="*/ 251130 w 709"/>
              <a:gd name="T5" fmla="*/ 607403 h 965"/>
              <a:gd name="T6" fmla="*/ 374444 w 709"/>
              <a:gd name="T7" fmla="*/ 611003 h 965"/>
              <a:gd name="T8" fmla="*/ 401447 w 709"/>
              <a:gd name="T9" fmla="*/ 560611 h 965"/>
              <a:gd name="T10" fmla="*/ 469855 w 709"/>
              <a:gd name="T11" fmla="*/ 432831 h 965"/>
              <a:gd name="T12" fmla="*/ 319538 w 709"/>
              <a:gd name="T13" fmla="*/ 132279 h 965"/>
              <a:gd name="T14" fmla="*/ 264631 w 709"/>
              <a:gd name="T15" fmla="*/ 650597 h 965"/>
              <a:gd name="T16" fmla="*/ 201624 w 709"/>
              <a:gd name="T17" fmla="*/ 578608 h 965"/>
              <a:gd name="T18" fmla="*/ 135916 w 709"/>
              <a:gd name="T19" fmla="*/ 455328 h 965"/>
              <a:gd name="T20" fmla="*/ 319538 w 709"/>
              <a:gd name="T21" fmla="*/ 91785 h 965"/>
              <a:gd name="T22" fmla="*/ 503159 w 709"/>
              <a:gd name="T23" fmla="*/ 455328 h 965"/>
              <a:gd name="T24" fmla="*/ 436551 w 709"/>
              <a:gd name="T25" fmla="*/ 578608 h 965"/>
              <a:gd name="T26" fmla="*/ 374444 w 709"/>
              <a:gd name="T27" fmla="*/ 650597 h 965"/>
              <a:gd name="T28" fmla="*/ 228627 w 709"/>
              <a:gd name="T29" fmla="*/ 778376 h 965"/>
              <a:gd name="T30" fmla="*/ 383445 w 709"/>
              <a:gd name="T31" fmla="*/ 807172 h 965"/>
              <a:gd name="T32" fmla="*/ 383445 w 709"/>
              <a:gd name="T33" fmla="*/ 748681 h 965"/>
              <a:gd name="T34" fmla="*/ 246629 w 709"/>
              <a:gd name="T35" fmla="*/ 796373 h 965"/>
              <a:gd name="T36" fmla="*/ 395146 w 709"/>
              <a:gd name="T37" fmla="*/ 796373 h 965"/>
              <a:gd name="T38" fmla="*/ 413149 w 709"/>
              <a:gd name="T39" fmla="*/ 778376 h 965"/>
              <a:gd name="T40" fmla="*/ 228627 w 709"/>
              <a:gd name="T41" fmla="*/ 685691 h 965"/>
              <a:gd name="T42" fmla="*/ 413149 w 709"/>
              <a:gd name="T43" fmla="*/ 778376 h 965"/>
              <a:gd name="T44" fmla="*/ 411348 w 709"/>
              <a:gd name="T45" fmla="*/ 362642 h 965"/>
              <a:gd name="T46" fmla="*/ 349241 w 709"/>
              <a:gd name="T47" fmla="*/ 424733 h 965"/>
              <a:gd name="T48" fmla="*/ 288934 w 709"/>
              <a:gd name="T49" fmla="*/ 424733 h 965"/>
              <a:gd name="T50" fmla="*/ 226827 w 709"/>
              <a:gd name="T51" fmla="*/ 362642 h 965"/>
              <a:gd name="T52" fmla="*/ 226827 w 709"/>
              <a:gd name="T53" fmla="*/ 302352 h 965"/>
              <a:gd name="T54" fmla="*/ 288934 w 709"/>
              <a:gd name="T55" fmla="*/ 239362 h 965"/>
              <a:gd name="T56" fmla="*/ 349241 w 709"/>
              <a:gd name="T57" fmla="*/ 239362 h 965"/>
              <a:gd name="T58" fmla="*/ 411348 w 709"/>
              <a:gd name="T59" fmla="*/ 302352 h 965"/>
              <a:gd name="T60" fmla="*/ 612972 w 709"/>
              <a:gd name="T61" fmla="*/ 293353 h 965"/>
              <a:gd name="T62" fmla="*/ 580568 w 709"/>
              <a:gd name="T63" fmla="*/ 322149 h 965"/>
              <a:gd name="T64" fmla="*/ 612972 w 709"/>
              <a:gd name="T65" fmla="*/ 341046 h 965"/>
              <a:gd name="T66" fmla="*/ 612972 w 709"/>
              <a:gd name="T67" fmla="*/ 293353 h 965"/>
              <a:gd name="T68" fmla="*/ 542764 w 709"/>
              <a:gd name="T69" fmla="*/ 127780 h 965"/>
              <a:gd name="T70" fmla="*/ 509460 w 709"/>
              <a:gd name="T71" fmla="*/ 94485 h 965"/>
              <a:gd name="T72" fmla="*/ 518461 w 709"/>
              <a:gd name="T73" fmla="*/ 152976 h 965"/>
              <a:gd name="T74" fmla="*/ 342040 w 709"/>
              <a:gd name="T75" fmla="*/ 61190 h 965"/>
              <a:gd name="T76" fmla="*/ 318637 w 709"/>
              <a:gd name="T77" fmla="*/ 0 h 965"/>
              <a:gd name="T78" fmla="*/ 294335 w 709"/>
              <a:gd name="T79" fmla="*/ 61190 h 965"/>
              <a:gd name="T80" fmla="*/ 117014 w 709"/>
              <a:gd name="T81" fmla="*/ 155675 h 965"/>
              <a:gd name="T82" fmla="*/ 127815 w 709"/>
              <a:gd name="T83" fmla="*/ 98084 h 965"/>
              <a:gd name="T84" fmla="*/ 93611 w 709"/>
              <a:gd name="T85" fmla="*/ 132279 h 965"/>
              <a:gd name="T86" fmla="*/ 57607 w 709"/>
              <a:gd name="T87" fmla="*/ 322149 h 965"/>
              <a:gd name="T88" fmla="*/ 25203 w 709"/>
              <a:gd name="T89" fmla="*/ 293353 h 965"/>
              <a:gd name="T90" fmla="*/ 25203 w 709"/>
              <a:gd name="T91" fmla="*/ 341046 h 965"/>
              <a:gd name="T92" fmla="*/ 57607 w 709"/>
              <a:gd name="T93" fmla="*/ 322149 h 9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09" h="965">
                <a:moveTo>
                  <a:pt x="355" y="147"/>
                </a:moveTo>
                <a:cubicBezTo>
                  <a:pt x="238" y="147"/>
                  <a:pt x="143" y="241"/>
                  <a:pt x="143" y="358"/>
                </a:cubicBezTo>
                <a:cubicBezTo>
                  <a:pt x="143" y="414"/>
                  <a:pt x="187" y="481"/>
                  <a:pt x="188" y="481"/>
                </a:cubicBezTo>
                <a:cubicBezTo>
                  <a:pt x="197" y="496"/>
                  <a:pt x="210" y="519"/>
                  <a:pt x="218" y="534"/>
                </a:cubicBezTo>
                <a:lnTo>
                  <a:pt x="264" y="623"/>
                </a:lnTo>
                <a:cubicBezTo>
                  <a:pt x="272" y="639"/>
                  <a:pt x="279" y="662"/>
                  <a:pt x="279" y="675"/>
                </a:cubicBezTo>
                <a:cubicBezTo>
                  <a:pt x="279" y="675"/>
                  <a:pt x="284" y="679"/>
                  <a:pt x="294" y="679"/>
                </a:cubicBezTo>
                <a:lnTo>
                  <a:pt x="416" y="679"/>
                </a:lnTo>
                <a:cubicBezTo>
                  <a:pt x="425" y="679"/>
                  <a:pt x="430" y="675"/>
                  <a:pt x="431" y="674"/>
                </a:cubicBezTo>
                <a:cubicBezTo>
                  <a:pt x="430" y="662"/>
                  <a:pt x="437" y="639"/>
                  <a:pt x="446" y="623"/>
                </a:cubicBezTo>
                <a:lnTo>
                  <a:pt x="491" y="534"/>
                </a:lnTo>
                <a:cubicBezTo>
                  <a:pt x="499" y="519"/>
                  <a:pt x="513" y="495"/>
                  <a:pt x="522" y="481"/>
                </a:cubicBezTo>
                <a:cubicBezTo>
                  <a:pt x="537" y="458"/>
                  <a:pt x="566" y="402"/>
                  <a:pt x="566" y="358"/>
                </a:cubicBezTo>
                <a:cubicBezTo>
                  <a:pt x="566" y="241"/>
                  <a:pt x="471" y="147"/>
                  <a:pt x="355" y="147"/>
                </a:cubicBezTo>
                <a:close/>
                <a:moveTo>
                  <a:pt x="416" y="723"/>
                </a:moveTo>
                <a:lnTo>
                  <a:pt x="294" y="723"/>
                </a:lnTo>
                <a:cubicBezTo>
                  <a:pt x="261" y="723"/>
                  <a:pt x="235" y="702"/>
                  <a:pt x="235" y="675"/>
                </a:cubicBezTo>
                <a:cubicBezTo>
                  <a:pt x="235" y="671"/>
                  <a:pt x="231" y="656"/>
                  <a:pt x="224" y="643"/>
                </a:cubicBezTo>
                <a:lnTo>
                  <a:pt x="179" y="554"/>
                </a:lnTo>
                <a:cubicBezTo>
                  <a:pt x="172" y="540"/>
                  <a:pt x="159" y="519"/>
                  <a:pt x="151" y="506"/>
                </a:cubicBezTo>
                <a:cubicBezTo>
                  <a:pt x="145" y="498"/>
                  <a:pt x="99" y="425"/>
                  <a:pt x="99" y="358"/>
                </a:cubicBezTo>
                <a:cubicBezTo>
                  <a:pt x="99" y="217"/>
                  <a:pt x="214" y="102"/>
                  <a:pt x="355" y="102"/>
                </a:cubicBezTo>
                <a:cubicBezTo>
                  <a:pt x="495" y="102"/>
                  <a:pt x="610" y="217"/>
                  <a:pt x="610" y="358"/>
                </a:cubicBezTo>
                <a:cubicBezTo>
                  <a:pt x="610" y="425"/>
                  <a:pt x="564" y="498"/>
                  <a:pt x="559" y="506"/>
                </a:cubicBezTo>
                <a:cubicBezTo>
                  <a:pt x="550" y="518"/>
                  <a:pt x="537" y="541"/>
                  <a:pt x="530" y="554"/>
                </a:cubicBezTo>
                <a:lnTo>
                  <a:pt x="485" y="643"/>
                </a:lnTo>
                <a:cubicBezTo>
                  <a:pt x="478" y="656"/>
                  <a:pt x="475" y="671"/>
                  <a:pt x="475" y="675"/>
                </a:cubicBezTo>
                <a:cubicBezTo>
                  <a:pt x="475" y="702"/>
                  <a:pt x="449" y="723"/>
                  <a:pt x="416" y="723"/>
                </a:cubicBezTo>
                <a:close/>
                <a:moveTo>
                  <a:pt x="287" y="832"/>
                </a:moveTo>
                <a:cubicBezTo>
                  <a:pt x="269" y="832"/>
                  <a:pt x="254" y="846"/>
                  <a:pt x="254" y="865"/>
                </a:cubicBezTo>
                <a:cubicBezTo>
                  <a:pt x="254" y="883"/>
                  <a:pt x="269" y="897"/>
                  <a:pt x="287" y="897"/>
                </a:cubicBezTo>
                <a:lnTo>
                  <a:pt x="426" y="897"/>
                </a:lnTo>
                <a:cubicBezTo>
                  <a:pt x="444" y="897"/>
                  <a:pt x="459" y="883"/>
                  <a:pt x="459" y="865"/>
                </a:cubicBezTo>
                <a:cubicBezTo>
                  <a:pt x="459" y="846"/>
                  <a:pt x="444" y="832"/>
                  <a:pt x="426" y="832"/>
                </a:cubicBezTo>
                <a:lnTo>
                  <a:pt x="287" y="832"/>
                </a:lnTo>
                <a:close/>
                <a:moveTo>
                  <a:pt x="274" y="885"/>
                </a:moveTo>
                <a:cubicBezTo>
                  <a:pt x="276" y="929"/>
                  <a:pt x="312" y="965"/>
                  <a:pt x="356" y="965"/>
                </a:cubicBezTo>
                <a:cubicBezTo>
                  <a:pt x="401" y="965"/>
                  <a:pt x="437" y="929"/>
                  <a:pt x="439" y="885"/>
                </a:cubicBezTo>
                <a:lnTo>
                  <a:pt x="274" y="885"/>
                </a:lnTo>
                <a:close/>
                <a:moveTo>
                  <a:pt x="459" y="865"/>
                </a:moveTo>
                <a:lnTo>
                  <a:pt x="254" y="865"/>
                </a:lnTo>
                <a:lnTo>
                  <a:pt x="254" y="762"/>
                </a:lnTo>
                <a:lnTo>
                  <a:pt x="459" y="762"/>
                </a:lnTo>
                <a:lnTo>
                  <a:pt x="459" y="865"/>
                </a:lnTo>
                <a:close/>
                <a:moveTo>
                  <a:pt x="491" y="369"/>
                </a:moveTo>
                <a:cubicBezTo>
                  <a:pt x="491" y="388"/>
                  <a:pt x="476" y="403"/>
                  <a:pt x="457" y="403"/>
                </a:cubicBezTo>
                <a:lnTo>
                  <a:pt x="388" y="403"/>
                </a:lnTo>
                <a:lnTo>
                  <a:pt x="388" y="472"/>
                </a:lnTo>
                <a:cubicBezTo>
                  <a:pt x="388" y="491"/>
                  <a:pt x="373" y="506"/>
                  <a:pt x="355" y="506"/>
                </a:cubicBezTo>
                <a:cubicBezTo>
                  <a:pt x="336" y="506"/>
                  <a:pt x="321" y="491"/>
                  <a:pt x="321" y="472"/>
                </a:cubicBezTo>
                <a:lnTo>
                  <a:pt x="321" y="403"/>
                </a:lnTo>
                <a:lnTo>
                  <a:pt x="252" y="403"/>
                </a:lnTo>
                <a:cubicBezTo>
                  <a:pt x="233" y="403"/>
                  <a:pt x="218" y="388"/>
                  <a:pt x="218" y="369"/>
                </a:cubicBezTo>
                <a:cubicBezTo>
                  <a:pt x="218" y="351"/>
                  <a:pt x="233" y="336"/>
                  <a:pt x="252" y="336"/>
                </a:cubicBezTo>
                <a:lnTo>
                  <a:pt x="321" y="336"/>
                </a:lnTo>
                <a:lnTo>
                  <a:pt x="321" y="266"/>
                </a:lnTo>
                <a:cubicBezTo>
                  <a:pt x="321" y="248"/>
                  <a:pt x="336" y="233"/>
                  <a:pt x="355" y="233"/>
                </a:cubicBezTo>
                <a:cubicBezTo>
                  <a:pt x="373" y="233"/>
                  <a:pt x="388" y="248"/>
                  <a:pt x="388" y="266"/>
                </a:cubicBezTo>
                <a:lnTo>
                  <a:pt x="388" y="336"/>
                </a:lnTo>
                <a:lnTo>
                  <a:pt x="457" y="336"/>
                </a:lnTo>
                <a:cubicBezTo>
                  <a:pt x="476" y="336"/>
                  <a:pt x="491" y="351"/>
                  <a:pt x="491" y="369"/>
                </a:cubicBezTo>
                <a:close/>
                <a:moveTo>
                  <a:pt x="681" y="326"/>
                </a:moveTo>
                <a:lnTo>
                  <a:pt x="643" y="326"/>
                </a:lnTo>
                <a:cubicBezTo>
                  <a:pt x="644" y="336"/>
                  <a:pt x="645" y="347"/>
                  <a:pt x="645" y="358"/>
                </a:cubicBezTo>
                <a:cubicBezTo>
                  <a:pt x="645" y="365"/>
                  <a:pt x="644" y="372"/>
                  <a:pt x="643" y="379"/>
                </a:cubicBezTo>
                <a:lnTo>
                  <a:pt x="681" y="379"/>
                </a:lnTo>
                <a:cubicBezTo>
                  <a:pt x="696" y="379"/>
                  <a:pt x="709" y="367"/>
                  <a:pt x="709" y="352"/>
                </a:cubicBezTo>
                <a:cubicBezTo>
                  <a:pt x="709" y="338"/>
                  <a:pt x="696" y="326"/>
                  <a:pt x="681" y="326"/>
                </a:cubicBezTo>
                <a:close/>
                <a:moveTo>
                  <a:pt x="576" y="170"/>
                </a:moveTo>
                <a:lnTo>
                  <a:pt x="603" y="142"/>
                </a:lnTo>
                <a:cubicBezTo>
                  <a:pt x="614" y="131"/>
                  <a:pt x="614" y="114"/>
                  <a:pt x="604" y="104"/>
                </a:cubicBezTo>
                <a:cubicBezTo>
                  <a:pt x="594" y="94"/>
                  <a:pt x="577" y="94"/>
                  <a:pt x="566" y="105"/>
                </a:cubicBezTo>
                <a:lnTo>
                  <a:pt x="538" y="132"/>
                </a:lnTo>
                <a:cubicBezTo>
                  <a:pt x="552" y="144"/>
                  <a:pt x="564" y="156"/>
                  <a:pt x="576" y="170"/>
                </a:cubicBezTo>
                <a:close/>
                <a:moveTo>
                  <a:pt x="354" y="67"/>
                </a:moveTo>
                <a:cubicBezTo>
                  <a:pt x="363" y="67"/>
                  <a:pt x="372" y="68"/>
                  <a:pt x="380" y="68"/>
                </a:cubicBezTo>
                <a:lnTo>
                  <a:pt x="380" y="27"/>
                </a:lnTo>
                <a:cubicBezTo>
                  <a:pt x="380" y="12"/>
                  <a:pt x="368" y="0"/>
                  <a:pt x="354" y="0"/>
                </a:cubicBezTo>
                <a:cubicBezTo>
                  <a:pt x="339" y="0"/>
                  <a:pt x="327" y="12"/>
                  <a:pt x="327" y="27"/>
                </a:cubicBezTo>
                <a:lnTo>
                  <a:pt x="327" y="68"/>
                </a:lnTo>
                <a:cubicBezTo>
                  <a:pt x="336" y="68"/>
                  <a:pt x="345" y="67"/>
                  <a:pt x="354" y="67"/>
                </a:cubicBezTo>
                <a:close/>
                <a:moveTo>
                  <a:pt x="130" y="173"/>
                </a:moveTo>
                <a:cubicBezTo>
                  <a:pt x="142" y="159"/>
                  <a:pt x="154" y="147"/>
                  <a:pt x="168" y="135"/>
                </a:cubicBezTo>
                <a:lnTo>
                  <a:pt x="142" y="109"/>
                </a:lnTo>
                <a:cubicBezTo>
                  <a:pt x="131" y="99"/>
                  <a:pt x="114" y="98"/>
                  <a:pt x="104" y="109"/>
                </a:cubicBezTo>
                <a:cubicBezTo>
                  <a:pt x="93" y="119"/>
                  <a:pt x="94" y="136"/>
                  <a:pt x="104" y="147"/>
                </a:cubicBezTo>
                <a:lnTo>
                  <a:pt x="130" y="173"/>
                </a:lnTo>
                <a:close/>
                <a:moveTo>
                  <a:pt x="64" y="358"/>
                </a:moveTo>
                <a:cubicBezTo>
                  <a:pt x="64" y="347"/>
                  <a:pt x="64" y="336"/>
                  <a:pt x="66" y="326"/>
                </a:cubicBezTo>
                <a:lnTo>
                  <a:pt x="28" y="326"/>
                </a:lnTo>
                <a:cubicBezTo>
                  <a:pt x="13" y="326"/>
                  <a:pt x="0" y="338"/>
                  <a:pt x="0" y="352"/>
                </a:cubicBezTo>
                <a:cubicBezTo>
                  <a:pt x="0" y="367"/>
                  <a:pt x="13" y="379"/>
                  <a:pt x="28" y="379"/>
                </a:cubicBezTo>
                <a:lnTo>
                  <a:pt x="65" y="379"/>
                </a:lnTo>
                <a:cubicBezTo>
                  <a:pt x="64" y="372"/>
                  <a:pt x="64" y="365"/>
                  <a:pt x="64" y="3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6" name="Imagem 5" descr="Texto&#10;&#10;Descrição gerada automaticamente com confiança baixa">
            <a:extLst>
              <a:ext uri="{FF2B5EF4-FFF2-40B4-BE49-F238E27FC236}">
                <a16:creationId xmlns:a16="http://schemas.microsoft.com/office/drawing/2014/main" id="{1CF7A89C-F35A-5ED1-6560-B47387C6B1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9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6">
            <a:extLst>
              <a:ext uri="{FF2B5EF4-FFF2-40B4-BE49-F238E27FC236}">
                <a16:creationId xmlns:a16="http://schemas.microsoft.com/office/drawing/2014/main" id="{AF39F369-219C-0B27-D043-727AEEB38BA6}"/>
              </a:ext>
            </a:extLst>
          </p:cNvPr>
          <p:cNvSpPr>
            <a:spLocks noChangeAspect="1"/>
          </p:cNvSpPr>
          <p:nvPr/>
        </p:nvSpPr>
        <p:spPr>
          <a:xfrm>
            <a:off x="1547664" y="616685"/>
            <a:ext cx="6192688" cy="3777146"/>
          </a:xfrm>
          <a:prstGeom prst="roundRect">
            <a:avLst>
              <a:gd name="adj" fmla="val 1429"/>
            </a:avLst>
          </a:prstGeom>
          <a:noFill/>
          <a:ln w="3175">
            <a:solidFill>
              <a:schemeClr val="accent1"/>
            </a:solidFill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257097" tIns="642743" rIns="257097" bIns="321372" anchor="ctr"/>
          <a:lstStyle/>
          <a:p>
            <a:pPr algn="just">
              <a:lnSpc>
                <a:spcPct val="120000"/>
              </a:lnSpc>
              <a:spcBef>
                <a:spcPts val="535"/>
              </a:spcBef>
              <a:spcAft>
                <a:spcPts val="535"/>
              </a:spcAft>
              <a:defRPr/>
            </a:pPr>
            <a:endParaRPr lang="zh-CN" altLang="en-US" sz="1400" dirty="0">
              <a:solidFill>
                <a:srgbClr val="454545"/>
              </a:solidFill>
              <a:latin typeface="微软雅黑" panose="020B0503020204020204" charset="-122"/>
            </a:endParaRPr>
          </a:p>
        </p:txBody>
      </p:sp>
      <p:sp>
        <p:nvSpPr>
          <p:cNvPr id="3" name="任意多边形 47">
            <a:extLst>
              <a:ext uri="{FF2B5EF4-FFF2-40B4-BE49-F238E27FC236}">
                <a16:creationId xmlns:a16="http://schemas.microsoft.com/office/drawing/2014/main" id="{352C4349-E68F-88DA-AEBE-B90357E3A78C}"/>
              </a:ext>
            </a:extLst>
          </p:cNvPr>
          <p:cNvSpPr/>
          <p:nvPr/>
        </p:nvSpPr>
        <p:spPr>
          <a:xfrm>
            <a:off x="3822431" y="555526"/>
            <a:ext cx="154612" cy="61159"/>
          </a:xfrm>
          <a:custGeom>
            <a:avLst/>
            <a:gdLst>
              <a:gd name="connsiteX0" fmla="*/ 131005 w 311731"/>
              <a:gd name="connsiteY0" fmla="*/ 0 h 121823"/>
              <a:gd name="connsiteX1" fmla="*/ 180725 w 311731"/>
              <a:gd name="connsiteY1" fmla="*/ 0 h 121823"/>
              <a:gd name="connsiteX2" fmla="*/ 205433 w 311731"/>
              <a:gd name="connsiteY2" fmla="*/ 4162 h 121823"/>
              <a:gd name="connsiteX3" fmla="*/ 309453 w 311731"/>
              <a:gd name="connsiteY3" fmla="*/ 109253 h 121823"/>
              <a:gd name="connsiteX4" fmla="*/ 311731 w 311731"/>
              <a:gd name="connsiteY4" fmla="*/ 121823 h 121823"/>
              <a:gd name="connsiteX5" fmla="*/ 0 w 311731"/>
              <a:gd name="connsiteY5" fmla="*/ 121823 h 121823"/>
              <a:gd name="connsiteX6" fmla="*/ 2277 w 311731"/>
              <a:gd name="connsiteY6" fmla="*/ 109253 h 121823"/>
              <a:gd name="connsiteX7" fmla="*/ 106298 w 311731"/>
              <a:gd name="connsiteY7" fmla="*/ 4162 h 12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731" h="121823">
                <a:moveTo>
                  <a:pt x="131005" y="0"/>
                </a:moveTo>
                <a:lnTo>
                  <a:pt x="180725" y="0"/>
                </a:lnTo>
                <a:lnTo>
                  <a:pt x="205433" y="4162"/>
                </a:lnTo>
                <a:cubicBezTo>
                  <a:pt x="252408" y="20443"/>
                  <a:pt x="290475" y="59254"/>
                  <a:pt x="309453" y="109253"/>
                </a:cubicBezTo>
                <a:lnTo>
                  <a:pt x="311731" y="121823"/>
                </a:lnTo>
                <a:lnTo>
                  <a:pt x="0" y="121823"/>
                </a:lnTo>
                <a:lnTo>
                  <a:pt x="2277" y="109253"/>
                </a:lnTo>
                <a:cubicBezTo>
                  <a:pt x="21256" y="59254"/>
                  <a:pt x="59323" y="20443"/>
                  <a:pt x="106298" y="416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dirty="0">
              <a:latin typeface="微软雅黑" panose="020B0503020204020204" charset="-122"/>
            </a:endParaRPr>
          </a:p>
        </p:txBody>
      </p:sp>
      <p:sp>
        <p:nvSpPr>
          <p:cNvPr id="4" name="任意多边形 48">
            <a:extLst>
              <a:ext uri="{FF2B5EF4-FFF2-40B4-BE49-F238E27FC236}">
                <a16:creationId xmlns:a16="http://schemas.microsoft.com/office/drawing/2014/main" id="{CE0C2E2D-E066-8BAB-C908-49527C9001C4}"/>
              </a:ext>
            </a:extLst>
          </p:cNvPr>
          <p:cNvSpPr/>
          <p:nvPr/>
        </p:nvSpPr>
        <p:spPr>
          <a:xfrm>
            <a:off x="5125082" y="555526"/>
            <a:ext cx="146615" cy="61159"/>
          </a:xfrm>
          <a:custGeom>
            <a:avLst/>
            <a:gdLst>
              <a:gd name="connsiteX0" fmla="*/ 145370 w 318081"/>
              <a:gd name="connsiteY0" fmla="*/ 0 h 130555"/>
              <a:gd name="connsiteX1" fmla="*/ 172710 w 318081"/>
              <a:gd name="connsiteY1" fmla="*/ 0 h 130555"/>
              <a:gd name="connsiteX2" fmla="*/ 209618 w 318081"/>
              <a:gd name="connsiteY2" fmla="*/ 6428 h 130555"/>
              <a:gd name="connsiteX3" fmla="*/ 315757 w 318081"/>
              <a:gd name="connsiteY3" fmla="*/ 117294 h 130555"/>
              <a:gd name="connsiteX4" fmla="*/ 318081 w 318081"/>
              <a:gd name="connsiteY4" fmla="*/ 130555 h 130555"/>
              <a:gd name="connsiteX5" fmla="*/ 0 w 318081"/>
              <a:gd name="connsiteY5" fmla="*/ 130555 h 130555"/>
              <a:gd name="connsiteX6" fmla="*/ 2324 w 318081"/>
              <a:gd name="connsiteY6" fmla="*/ 117294 h 130555"/>
              <a:gd name="connsiteX7" fmla="*/ 108463 w 318081"/>
              <a:gd name="connsiteY7" fmla="*/ 6428 h 13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081" h="130555">
                <a:moveTo>
                  <a:pt x="145370" y="0"/>
                </a:moveTo>
                <a:lnTo>
                  <a:pt x="172710" y="0"/>
                </a:lnTo>
                <a:lnTo>
                  <a:pt x="209618" y="6428"/>
                </a:lnTo>
                <a:cubicBezTo>
                  <a:pt x="257550" y="23604"/>
                  <a:pt x="296392" y="64548"/>
                  <a:pt x="315757" y="117294"/>
                </a:cubicBezTo>
                <a:lnTo>
                  <a:pt x="318081" y="130555"/>
                </a:lnTo>
                <a:lnTo>
                  <a:pt x="0" y="130555"/>
                </a:lnTo>
                <a:lnTo>
                  <a:pt x="2324" y="117294"/>
                </a:lnTo>
                <a:cubicBezTo>
                  <a:pt x="21689" y="64548"/>
                  <a:pt x="60531" y="23604"/>
                  <a:pt x="108463" y="64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dirty="0">
              <a:latin typeface="微软雅黑" panose="020B0503020204020204" charset="-122"/>
            </a:endParaRPr>
          </a:p>
        </p:txBody>
      </p:sp>
      <p:sp>
        <p:nvSpPr>
          <p:cNvPr id="5" name="任意多边形 49">
            <a:extLst>
              <a:ext uri="{FF2B5EF4-FFF2-40B4-BE49-F238E27FC236}">
                <a16:creationId xmlns:a16="http://schemas.microsoft.com/office/drawing/2014/main" id="{3D657CDF-4BCC-2366-9D63-ADF8C0673DD5}"/>
              </a:ext>
            </a:extLst>
          </p:cNvPr>
          <p:cNvSpPr/>
          <p:nvPr/>
        </p:nvSpPr>
        <p:spPr>
          <a:xfrm>
            <a:off x="3900626" y="555527"/>
            <a:ext cx="1291989" cy="329130"/>
          </a:xfrm>
          <a:custGeom>
            <a:avLst/>
            <a:gdLst>
              <a:gd name="connsiteX0" fmla="*/ 0 w 2600830"/>
              <a:gd name="connsiteY0" fmla="*/ 0 h 649288"/>
              <a:gd name="connsiteX1" fmla="*/ 2600830 w 2600830"/>
              <a:gd name="connsiteY1" fmla="*/ 0 h 649288"/>
              <a:gd name="connsiteX2" fmla="*/ 2520047 w 2600830"/>
              <a:gd name="connsiteY2" fmla="*/ 89402 h 649288"/>
              <a:gd name="connsiteX3" fmla="*/ 1945040 w 2600830"/>
              <a:gd name="connsiteY3" fmla="*/ 646112 h 649288"/>
              <a:gd name="connsiteX4" fmla="*/ 648052 w 2600830"/>
              <a:gd name="connsiteY4" fmla="*/ 649287 h 649288"/>
              <a:gd name="connsiteX5" fmla="*/ 77908 w 2600830"/>
              <a:gd name="connsiteY5" fmla="*/ 84156 h 64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0830" h="649288">
                <a:moveTo>
                  <a:pt x="0" y="0"/>
                </a:moveTo>
                <a:lnTo>
                  <a:pt x="2600830" y="0"/>
                </a:lnTo>
                <a:lnTo>
                  <a:pt x="2520047" y="89402"/>
                </a:lnTo>
                <a:cubicBezTo>
                  <a:pt x="2351572" y="318525"/>
                  <a:pt x="2323328" y="645186"/>
                  <a:pt x="1945040" y="646112"/>
                </a:cubicBezTo>
                <a:lnTo>
                  <a:pt x="648052" y="649287"/>
                </a:lnTo>
                <a:cubicBezTo>
                  <a:pt x="269764" y="650213"/>
                  <a:pt x="245977" y="310819"/>
                  <a:pt x="77908" y="84156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r>
              <a:rPr lang="pt-BR" altLang="zh-CN" sz="1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3.5</a:t>
            </a:r>
            <a:endParaRPr lang="zh-CN" altLang="en-US" sz="15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0">
            <a:extLst>
              <a:ext uri="{FF2B5EF4-FFF2-40B4-BE49-F238E27FC236}">
                <a16:creationId xmlns:a16="http://schemas.microsoft.com/office/drawing/2014/main" id="{DEF6DE6C-8B48-0597-40EE-59615572000D}"/>
              </a:ext>
            </a:extLst>
          </p:cNvPr>
          <p:cNvSpPr/>
          <p:nvPr/>
        </p:nvSpPr>
        <p:spPr>
          <a:xfrm>
            <a:off x="1763688" y="1081462"/>
            <a:ext cx="5832648" cy="3074463"/>
          </a:xfrm>
          <a:prstGeom prst="rect">
            <a:avLst/>
          </a:prstGeom>
        </p:spPr>
        <p:txBody>
          <a:bodyPr lIns="81628" tIns="40814" rIns="81628" bIns="40814"/>
          <a:lstStyle/>
          <a:p>
            <a:pPr algn="ctr">
              <a:lnSpc>
                <a:spcPct val="130000"/>
              </a:lnSpc>
              <a:spcBef>
                <a:spcPts val="535"/>
              </a:spcBef>
              <a:spcAft>
                <a:spcPts val="535"/>
              </a:spcAft>
              <a:buClr>
                <a:srgbClr val="00B050"/>
              </a:buClr>
              <a:buSzPct val="80000"/>
              <a:defRPr/>
            </a:pPr>
            <a:r>
              <a:rPr lang="pt-BR" altLang="zh-CN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Aterramento temporário</a:t>
            </a:r>
          </a:p>
          <a:p>
            <a:pPr>
              <a:lnSpc>
                <a:spcPct val="130000"/>
              </a:lnSpc>
              <a:spcBef>
                <a:spcPts val="535"/>
              </a:spcBef>
              <a:spcAft>
                <a:spcPts val="535"/>
              </a:spcAft>
              <a:buClr>
                <a:srgbClr val="00B050"/>
              </a:buClr>
              <a:buSzPct val="80000"/>
              <a:defRPr/>
            </a:pPr>
            <a:r>
              <a:rPr lang="pt-BR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Segundo a NR-10, o aterramento elétrico temporário é uma:</a:t>
            </a:r>
          </a:p>
          <a:p>
            <a:pPr>
              <a:lnSpc>
                <a:spcPct val="130000"/>
              </a:lnSpc>
              <a:spcBef>
                <a:spcPts val="535"/>
              </a:spcBef>
              <a:spcAft>
                <a:spcPts val="535"/>
              </a:spcAft>
              <a:buClr>
                <a:srgbClr val="00B050"/>
              </a:buClr>
              <a:buSzPct val="80000"/>
              <a:defRPr/>
            </a:pPr>
            <a:r>
              <a:rPr lang="pt-BR" altLang="zh-CN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ligação elétrica efetiva confiável e adequada intencional à terra, destinada a garantir a </a:t>
            </a:r>
            <a:r>
              <a:rPr lang="pt-BR" altLang="zh-CN" dirty="0" err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equipotencialidade</a:t>
            </a:r>
            <a:r>
              <a:rPr lang="pt-BR" altLang="zh-CN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 e mantida continuamente durante a intervenção na instalação elétrica.</a:t>
            </a:r>
          </a:p>
        </p:txBody>
      </p:sp>
      <p:pic>
        <p:nvPicPr>
          <p:cNvPr id="7" name="Imagem 6" descr="Texto&#10;&#10;Descrição gerada automaticamente com confiança baixa">
            <a:extLst>
              <a:ext uri="{FF2B5EF4-FFF2-40B4-BE49-F238E27FC236}">
                <a16:creationId xmlns:a16="http://schemas.microsoft.com/office/drawing/2014/main" id="{A29D622F-9CAA-8526-965A-3813603EED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1">
            <a:extLst>
              <a:ext uri="{FF2B5EF4-FFF2-40B4-BE49-F238E27FC236}">
                <a16:creationId xmlns:a16="http://schemas.microsoft.com/office/drawing/2014/main" id="{F223A058-0C15-0AC4-4141-1161FFE1D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668339"/>
            <a:ext cx="587863" cy="5880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43" tIns="34272" rIns="68543" bIns="34272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" name="Group 36">
            <a:extLst>
              <a:ext uri="{FF2B5EF4-FFF2-40B4-BE49-F238E27FC236}">
                <a16:creationId xmlns:a16="http://schemas.microsoft.com/office/drawing/2014/main" id="{29866E27-C62C-69B1-BFBA-9BDA7675974F}"/>
              </a:ext>
            </a:extLst>
          </p:cNvPr>
          <p:cNvGrpSpPr/>
          <p:nvPr/>
        </p:nvGrpSpPr>
        <p:grpSpPr bwMode="auto">
          <a:xfrm>
            <a:off x="446099" y="1831416"/>
            <a:ext cx="357002" cy="333298"/>
            <a:chOff x="0" y="0"/>
            <a:chExt cx="739775" cy="690562"/>
          </a:xfrm>
        </p:grpSpPr>
        <p:sp>
          <p:nvSpPr>
            <p:cNvPr id="4" name="Freeform 876">
              <a:extLst>
                <a:ext uri="{FF2B5EF4-FFF2-40B4-BE49-F238E27FC236}">
                  <a16:creationId xmlns:a16="http://schemas.microsoft.com/office/drawing/2014/main" id="{E98736A1-2B9F-4A81-0EA7-DE0C01B5D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13" y="71437"/>
              <a:ext cx="115888" cy="101600"/>
            </a:xfrm>
            <a:custGeom>
              <a:avLst/>
              <a:gdLst>
                <a:gd name="T0" fmla="*/ 2 w 31"/>
                <a:gd name="T1" fmla="*/ 25 h 27"/>
                <a:gd name="T2" fmla="*/ 2 w 31"/>
                <a:gd name="T3" fmla="*/ 27 h 27"/>
                <a:gd name="T4" fmla="*/ 4 w 31"/>
                <a:gd name="T5" fmla="*/ 27 h 27"/>
                <a:gd name="T6" fmla="*/ 28 w 31"/>
                <a:gd name="T7" fmla="*/ 9 h 27"/>
                <a:gd name="T8" fmla="*/ 30 w 31"/>
                <a:gd name="T9" fmla="*/ 6 h 27"/>
                <a:gd name="T10" fmla="*/ 30 w 31"/>
                <a:gd name="T11" fmla="*/ 3 h 27"/>
                <a:gd name="T12" fmla="*/ 23 w 31"/>
                <a:gd name="T13" fmla="*/ 1 h 27"/>
                <a:gd name="T14" fmla="*/ 0 w 31"/>
                <a:gd name="T15" fmla="*/ 18 h 27"/>
                <a:gd name="T16" fmla="*/ 1 w 31"/>
                <a:gd name="T17" fmla="*/ 20 h 27"/>
                <a:gd name="T18" fmla="*/ 2 w 31"/>
                <a:gd name="T19" fmla="*/ 25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27"/>
                <a:gd name="T32" fmla="*/ 31 w 3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27">
                  <a:moveTo>
                    <a:pt x="2" y="25"/>
                  </a:moveTo>
                  <a:cubicBezTo>
                    <a:pt x="2" y="26"/>
                    <a:pt x="2" y="26"/>
                    <a:pt x="2" y="27"/>
                  </a:cubicBezTo>
                  <a:cubicBezTo>
                    <a:pt x="3" y="27"/>
                    <a:pt x="3" y="27"/>
                    <a:pt x="4" y="27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9"/>
                    <a:pt x="30" y="7"/>
                    <a:pt x="30" y="6"/>
                  </a:cubicBezTo>
                  <a:cubicBezTo>
                    <a:pt x="31" y="5"/>
                    <a:pt x="30" y="4"/>
                    <a:pt x="30" y="3"/>
                  </a:cubicBezTo>
                  <a:cubicBezTo>
                    <a:pt x="28" y="0"/>
                    <a:pt x="25" y="0"/>
                    <a:pt x="23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20"/>
                  </a:cubicBezTo>
                  <a:cubicBezTo>
                    <a:pt x="1" y="22"/>
                    <a:pt x="1" y="23"/>
                    <a:pt x="2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" name="Freeform 877">
              <a:extLst>
                <a:ext uri="{FF2B5EF4-FFF2-40B4-BE49-F238E27FC236}">
                  <a16:creationId xmlns:a16="http://schemas.microsoft.com/office/drawing/2014/main" id="{9FC51C8E-7342-2F6F-2F08-55DBA6DF7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775" y="225425"/>
              <a:ext cx="127000" cy="55563"/>
            </a:xfrm>
            <a:custGeom>
              <a:avLst/>
              <a:gdLst>
                <a:gd name="T0" fmla="*/ 33 w 34"/>
                <a:gd name="T1" fmla="*/ 7 h 15"/>
                <a:gd name="T2" fmla="*/ 30 w 34"/>
                <a:gd name="T3" fmla="*/ 5 h 15"/>
                <a:gd name="T4" fmla="*/ 1 w 34"/>
                <a:gd name="T5" fmla="*/ 0 h 15"/>
                <a:gd name="T6" fmla="*/ 1 w 34"/>
                <a:gd name="T7" fmla="*/ 3 h 15"/>
                <a:gd name="T8" fmla="*/ 1 w 34"/>
                <a:gd name="T9" fmla="*/ 7 h 15"/>
                <a:gd name="T10" fmla="*/ 0 w 34"/>
                <a:gd name="T11" fmla="*/ 10 h 15"/>
                <a:gd name="T12" fmla="*/ 28 w 34"/>
                <a:gd name="T13" fmla="*/ 15 h 15"/>
                <a:gd name="T14" fmla="*/ 29 w 34"/>
                <a:gd name="T15" fmla="*/ 15 h 15"/>
                <a:gd name="T16" fmla="*/ 34 w 34"/>
                <a:gd name="T17" fmla="*/ 11 h 15"/>
                <a:gd name="T18" fmla="*/ 33 w 34"/>
                <a:gd name="T19" fmla="*/ 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15"/>
                <a:gd name="T32" fmla="*/ 34 w 34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15">
                  <a:moveTo>
                    <a:pt x="33" y="7"/>
                  </a:moveTo>
                  <a:cubicBezTo>
                    <a:pt x="32" y="6"/>
                    <a:pt x="31" y="5"/>
                    <a:pt x="3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1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9" y="15"/>
                  </a:cubicBezTo>
                  <a:cubicBezTo>
                    <a:pt x="31" y="15"/>
                    <a:pt x="33" y="13"/>
                    <a:pt x="34" y="11"/>
                  </a:cubicBezTo>
                  <a:cubicBezTo>
                    <a:pt x="34" y="10"/>
                    <a:pt x="33" y="8"/>
                    <a:pt x="3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" name="Freeform 878">
              <a:extLst>
                <a:ext uri="{FF2B5EF4-FFF2-40B4-BE49-F238E27FC236}">
                  <a16:creationId xmlns:a16="http://schemas.microsoft.com/office/drawing/2014/main" id="{321EDE55-C4AD-5E0C-4163-18C4E1E94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788" y="304800"/>
              <a:ext cx="93663" cy="127000"/>
            </a:xfrm>
            <a:custGeom>
              <a:avLst/>
              <a:gdLst>
                <a:gd name="T0" fmla="*/ 6 w 25"/>
                <a:gd name="T1" fmla="*/ 2 h 34"/>
                <a:gd name="T2" fmla="*/ 4 w 25"/>
                <a:gd name="T3" fmla="*/ 0 h 34"/>
                <a:gd name="T4" fmla="*/ 3 w 25"/>
                <a:gd name="T5" fmla="*/ 3 h 34"/>
                <a:gd name="T6" fmla="*/ 1 w 25"/>
                <a:gd name="T7" fmla="*/ 7 h 34"/>
                <a:gd name="T8" fmla="*/ 0 w 25"/>
                <a:gd name="T9" fmla="*/ 10 h 34"/>
                <a:gd name="T10" fmla="*/ 16 w 25"/>
                <a:gd name="T11" fmla="*/ 32 h 34"/>
                <a:gd name="T12" fmla="*/ 19 w 25"/>
                <a:gd name="T13" fmla="*/ 34 h 34"/>
                <a:gd name="T14" fmla="*/ 20 w 25"/>
                <a:gd name="T15" fmla="*/ 34 h 34"/>
                <a:gd name="T16" fmla="*/ 22 w 25"/>
                <a:gd name="T17" fmla="*/ 33 h 34"/>
                <a:gd name="T18" fmla="*/ 24 w 25"/>
                <a:gd name="T19" fmla="*/ 30 h 34"/>
                <a:gd name="T20" fmla="*/ 24 w 25"/>
                <a:gd name="T21" fmla="*/ 27 h 34"/>
                <a:gd name="T22" fmla="*/ 6 w 25"/>
                <a:gd name="T23" fmla="*/ 2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34"/>
                <a:gd name="T38" fmla="*/ 25 w 25"/>
                <a:gd name="T39" fmla="*/ 34 h 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34">
                  <a:moveTo>
                    <a:pt x="6" y="2"/>
                  </a:moveTo>
                  <a:cubicBezTo>
                    <a:pt x="6" y="1"/>
                    <a:pt x="5" y="1"/>
                    <a:pt x="4" y="0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3" y="4"/>
                    <a:pt x="2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8" y="34"/>
                    <a:pt x="19" y="34"/>
                  </a:cubicBezTo>
                  <a:cubicBezTo>
                    <a:pt x="19" y="34"/>
                    <a:pt x="19" y="34"/>
                    <a:pt x="20" y="34"/>
                  </a:cubicBezTo>
                  <a:cubicBezTo>
                    <a:pt x="21" y="34"/>
                    <a:pt x="22" y="34"/>
                    <a:pt x="22" y="33"/>
                  </a:cubicBezTo>
                  <a:cubicBezTo>
                    <a:pt x="24" y="33"/>
                    <a:pt x="24" y="32"/>
                    <a:pt x="24" y="30"/>
                  </a:cubicBezTo>
                  <a:cubicBezTo>
                    <a:pt x="25" y="29"/>
                    <a:pt x="24" y="28"/>
                    <a:pt x="24" y="27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" name="Freeform 879">
              <a:extLst>
                <a:ext uri="{FF2B5EF4-FFF2-40B4-BE49-F238E27FC236}">
                  <a16:creationId xmlns:a16="http://schemas.microsoft.com/office/drawing/2014/main" id="{E2A2F93B-7821-13EF-9D48-0A671DD4B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5" y="71437"/>
              <a:ext cx="112713" cy="101600"/>
            </a:xfrm>
            <a:custGeom>
              <a:avLst/>
              <a:gdLst>
                <a:gd name="T0" fmla="*/ 2 w 30"/>
                <a:gd name="T1" fmla="*/ 9 h 27"/>
                <a:gd name="T2" fmla="*/ 27 w 30"/>
                <a:gd name="T3" fmla="*/ 27 h 27"/>
                <a:gd name="T4" fmla="*/ 28 w 30"/>
                <a:gd name="T5" fmla="*/ 27 h 27"/>
                <a:gd name="T6" fmla="*/ 28 w 30"/>
                <a:gd name="T7" fmla="*/ 24 h 27"/>
                <a:gd name="T8" fmla="*/ 29 w 30"/>
                <a:gd name="T9" fmla="*/ 20 h 27"/>
                <a:gd name="T10" fmla="*/ 30 w 30"/>
                <a:gd name="T11" fmla="*/ 17 h 27"/>
                <a:gd name="T12" fmla="*/ 8 w 30"/>
                <a:gd name="T13" fmla="*/ 1 h 27"/>
                <a:gd name="T14" fmla="*/ 1 w 30"/>
                <a:gd name="T15" fmla="*/ 3 h 27"/>
                <a:gd name="T16" fmla="*/ 0 w 30"/>
                <a:gd name="T17" fmla="*/ 6 h 27"/>
                <a:gd name="T18" fmla="*/ 2 w 30"/>
                <a:gd name="T19" fmla="*/ 9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7"/>
                <a:gd name="T32" fmla="*/ 30 w 30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7">
                  <a:moveTo>
                    <a:pt x="2" y="9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8" y="27"/>
                  </a:cubicBezTo>
                  <a:cubicBezTo>
                    <a:pt x="28" y="26"/>
                    <a:pt x="28" y="25"/>
                    <a:pt x="28" y="24"/>
                  </a:cubicBezTo>
                  <a:cubicBezTo>
                    <a:pt x="28" y="23"/>
                    <a:pt x="29" y="21"/>
                    <a:pt x="29" y="20"/>
                  </a:cubicBezTo>
                  <a:cubicBezTo>
                    <a:pt x="29" y="19"/>
                    <a:pt x="30" y="18"/>
                    <a:pt x="30" y="1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2" y="0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" name="Freeform 880">
              <a:extLst>
                <a:ext uri="{FF2B5EF4-FFF2-40B4-BE49-F238E27FC236}">
                  <a16:creationId xmlns:a16="http://schemas.microsoft.com/office/drawing/2014/main" id="{E7DF5C36-3519-29AA-25FF-956CD4B3C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425"/>
              <a:ext cx="120650" cy="55563"/>
            </a:xfrm>
            <a:custGeom>
              <a:avLst/>
              <a:gdLst>
                <a:gd name="T0" fmla="*/ 32 w 32"/>
                <a:gd name="T1" fmla="*/ 7 h 15"/>
                <a:gd name="T2" fmla="*/ 31 w 32"/>
                <a:gd name="T3" fmla="*/ 3 h 15"/>
                <a:gd name="T4" fmla="*/ 31 w 32"/>
                <a:gd name="T5" fmla="*/ 0 h 15"/>
                <a:gd name="T6" fmla="*/ 4 w 32"/>
                <a:gd name="T7" fmla="*/ 5 h 15"/>
                <a:gd name="T8" fmla="*/ 1 w 32"/>
                <a:gd name="T9" fmla="*/ 7 h 15"/>
                <a:gd name="T10" fmla="*/ 0 w 32"/>
                <a:gd name="T11" fmla="*/ 11 h 15"/>
                <a:gd name="T12" fmla="*/ 5 w 32"/>
                <a:gd name="T13" fmla="*/ 15 h 15"/>
                <a:gd name="T14" fmla="*/ 5 w 32"/>
                <a:gd name="T15" fmla="*/ 15 h 15"/>
                <a:gd name="T16" fmla="*/ 32 w 32"/>
                <a:gd name="T17" fmla="*/ 10 h 15"/>
                <a:gd name="T18" fmla="*/ 32 w 32"/>
                <a:gd name="T19" fmla="*/ 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5"/>
                <a:gd name="T32" fmla="*/ 32 w 32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5">
                  <a:moveTo>
                    <a:pt x="32" y="7"/>
                  </a:moveTo>
                  <a:cubicBezTo>
                    <a:pt x="32" y="6"/>
                    <a:pt x="31" y="5"/>
                    <a:pt x="31" y="3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1" y="6"/>
                    <a:pt x="1" y="7"/>
                  </a:cubicBezTo>
                  <a:cubicBezTo>
                    <a:pt x="0" y="8"/>
                    <a:pt x="0" y="10"/>
                    <a:pt x="0" y="11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8"/>
                    <a:pt x="3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" name="Freeform 881">
              <a:extLst>
                <a:ext uri="{FF2B5EF4-FFF2-40B4-BE49-F238E27FC236}">
                  <a16:creationId xmlns:a16="http://schemas.microsoft.com/office/drawing/2014/main" id="{EF6B8831-7269-7C88-A1B2-C61862669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5" y="307975"/>
              <a:ext cx="90488" cy="123825"/>
            </a:xfrm>
            <a:custGeom>
              <a:avLst/>
              <a:gdLst>
                <a:gd name="T0" fmla="*/ 21 w 24"/>
                <a:gd name="T1" fmla="*/ 2 h 33"/>
                <a:gd name="T2" fmla="*/ 20 w 24"/>
                <a:gd name="T3" fmla="*/ 0 h 33"/>
                <a:gd name="T4" fmla="*/ 18 w 24"/>
                <a:gd name="T5" fmla="*/ 1 h 33"/>
                <a:gd name="T6" fmla="*/ 1 w 24"/>
                <a:gd name="T7" fmla="*/ 26 h 33"/>
                <a:gd name="T8" fmla="*/ 0 w 24"/>
                <a:gd name="T9" fmla="*/ 29 h 33"/>
                <a:gd name="T10" fmla="*/ 2 w 24"/>
                <a:gd name="T11" fmla="*/ 32 h 33"/>
                <a:gd name="T12" fmla="*/ 5 w 24"/>
                <a:gd name="T13" fmla="*/ 33 h 33"/>
                <a:gd name="T14" fmla="*/ 6 w 24"/>
                <a:gd name="T15" fmla="*/ 33 h 33"/>
                <a:gd name="T16" fmla="*/ 9 w 24"/>
                <a:gd name="T17" fmla="*/ 31 h 33"/>
                <a:gd name="T18" fmla="*/ 24 w 24"/>
                <a:gd name="T19" fmla="*/ 10 h 33"/>
                <a:gd name="T20" fmla="*/ 23 w 24"/>
                <a:gd name="T21" fmla="*/ 7 h 33"/>
                <a:gd name="T22" fmla="*/ 21 w 24"/>
                <a:gd name="T23" fmla="*/ 2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33"/>
                <a:gd name="T38" fmla="*/ 24 w 24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33">
                  <a:moveTo>
                    <a:pt x="21" y="2"/>
                  </a:moveTo>
                  <a:cubicBezTo>
                    <a:pt x="20" y="1"/>
                    <a:pt x="20" y="1"/>
                    <a:pt x="20" y="0"/>
                  </a:cubicBezTo>
                  <a:cubicBezTo>
                    <a:pt x="19" y="0"/>
                    <a:pt x="18" y="0"/>
                    <a:pt x="18" y="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7"/>
                    <a:pt x="0" y="28"/>
                    <a:pt x="0" y="29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3" y="33"/>
                    <a:pt x="4" y="33"/>
                    <a:pt x="5" y="33"/>
                  </a:cubicBezTo>
                  <a:cubicBezTo>
                    <a:pt x="5" y="33"/>
                    <a:pt x="5" y="33"/>
                    <a:pt x="6" y="33"/>
                  </a:cubicBezTo>
                  <a:cubicBezTo>
                    <a:pt x="7" y="33"/>
                    <a:pt x="8" y="32"/>
                    <a:pt x="9" y="3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9"/>
                    <a:pt x="23" y="8"/>
                    <a:pt x="23" y="7"/>
                  </a:cubicBezTo>
                  <a:cubicBezTo>
                    <a:pt x="22" y="5"/>
                    <a:pt x="21" y="4"/>
                    <a:pt x="2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" name="Freeform 882">
              <a:extLst>
                <a:ext uri="{FF2B5EF4-FFF2-40B4-BE49-F238E27FC236}">
                  <a16:creationId xmlns:a16="http://schemas.microsoft.com/office/drawing/2014/main" id="{85184CC1-AAC8-85A6-D573-36ACB51719F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58750" y="0"/>
              <a:ext cx="419100" cy="506413"/>
            </a:xfrm>
            <a:custGeom>
              <a:avLst/>
              <a:gdLst>
                <a:gd name="T0" fmla="*/ 56 w 112"/>
                <a:gd name="T1" fmla="*/ 0 h 135"/>
                <a:gd name="T2" fmla="*/ 0 w 112"/>
                <a:gd name="T3" fmla="*/ 56 h 135"/>
                <a:gd name="T4" fmla="*/ 17 w 112"/>
                <a:gd name="T5" fmla="*/ 101 h 135"/>
                <a:gd name="T6" fmla="*/ 18 w 112"/>
                <a:gd name="T7" fmla="*/ 101 h 135"/>
                <a:gd name="T8" fmla="*/ 30 w 112"/>
                <a:gd name="T9" fmla="*/ 128 h 135"/>
                <a:gd name="T10" fmla="*/ 37 w 112"/>
                <a:gd name="T11" fmla="*/ 135 h 135"/>
                <a:gd name="T12" fmla="*/ 74 w 112"/>
                <a:gd name="T13" fmla="*/ 135 h 135"/>
                <a:gd name="T14" fmla="*/ 74 w 112"/>
                <a:gd name="T15" fmla="*/ 135 h 135"/>
                <a:gd name="T16" fmla="*/ 77 w 112"/>
                <a:gd name="T17" fmla="*/ 134 h 135"/>
                <a:gd name="T18" fmla="*/ 81 w 112"/>
                <a:gd name="T19" fmla="*/ 128 h 135"/>
                <a:gd name="T20" fmla="*/ 94 w 112"/>
                <a:gd name="T21" fmla="*/ 101 h 135"/>
                <a:gd name="T22" fmla="*/ 95 w 112"/>
                <a:gd name="T23" fmla="*/ 100 h 135"/>
                <a:gd name="T24" fmla="*/ 112 w 112"/>
                <a:gd name="T25" fmla="*/ 56 h 135"/>
                <a:gd name="T26" fmla="*/ 56 w 112"/>
                <a:gd name="T27" fmla="*/ 0 h 135"/>
                <a:gd name="T28" fmla="*/ 83 w 112"/>
                <a:gd name="T29" fmla="*/ 93 h 135"/>
                <a:gd name="T30" fmla="*/ 82 w 112"/>
                <a:gd name="T31" fmla="*/ 94 h 135"/>
                <a:gd name="T32" fmla="*/ 68 w 112"/>
                <a:gd name="T33" fmla="*/ 121 h 135"/>
                <a:gd name="T34" fmla="*/ 43 w 112"/>
                <a:gd name="T35" fmla="*/ 121 h 135"/>
                <a:gd name="T36" fmla="*/ 29 w 112"/>
                <a:gd name="T37" fmla="*/ 93 h 135"/>
                <a:gd name="T38" fmla="*/ 28 w 112"/>
                <a:gd name="T39" fmla="*/ 93 h 135"/>
                <a:gd name="T40" fmla="*/ 14 w 112"/>
                <a:gd name="T41" fmla="*/ 56 h 135"/>
                <a:gd name="T42" fmla="*/ 56 w 112"/>
                <a:gd name="T43" fmla="*/ 14 h 135"/>
                <a:gd name="T44" fmla="*/ 98 w 112"/>
                <a:gd name="T45" fmla="*/ 56 h 135"/>
                <a:gd name="T46" fmla="*/ 83 w 112"/>
                <a:gd name="T47" fmla="*/ 93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135"/>
                <a:gd name="T74" fmla="*/ 112 w 112"/>
                <a:gd name="T75" fmla="*/ 135 h 1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135">
                  <a:moveTo>
                    <a:pt x="56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71"/>
                    <a:pt x="6" y="88"/>
                    <a:pt x="17" y="101"/>
                  </a:cubicBezTo>
                  <a:cubicBezTo>
                    <a:pt x="17" y="101"/>
                    <a:pt x="17" y="101"/>
                    <a:pt x="18" y="101"/>
                  </a:cubicBezTo>
                  <a:cubicBezTo>
                    <a:pt x="21" y="106"/>
                    <a:pt x="30" y="119"/>
                    <a:pt x="30" y="128"/>
                  </a:cubicBezTo>
                  <a:cubicBezTo>
                    <a:pt x="30" y="132"/>
                    <a:pt x="33" y="135"/>
                    <a:pt x="37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5" y="135"/>
                    <a:pt x="76" y="135"/>
                    <a:pt x="77" y="134"/>
                  </a:cubicBezTo>
                  <a:cubicBezTo>
                    <a:pt x="80" y="133"/>
                    <a:pt x="81" y="131"/>
                    <a:pt x="81" y="128"/>
                  </a:cubicBezTo>
                  <a:cubicBezTo>
                    <a:pt x="81" y="120"/>
                    <a:pt x="89" y="108"/>
                    <a:pt x="94" y="101"/>
                  </a:cubicBezTo>
                  <a:cubicBezTo>
                    <a:pt x="94" y="101"/>
                    <a:pt x="95" y="101"/>
                    <a:pt x="95" y="100"/>
                  </a:cubicBezTo>
                  <a:cubicBezTo>
                    <a:pt x="105" y="87"/>
                    <a:pt x="112" y="71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83" y="93"/>
                  </a:moveTo>
                  <a:cubicBezTo>
                    <a:pt x="83" y="93"/>
                    <a:pt x="83" y="94"/>
                    <a:pt x="82" y="94"/>
                  </a:cubicBezTo>
                  <a:cubicBezTo>
                    <a:pt x="79" y="98"/>
                    <a:pt x="71" y="110"/>
                    <a:pt x="68" y="121"/>
                  </a:cubicBezTo>
                  <a:cubicBezTo>
                    <a:pt x="43" y="121"/>
                    <a:pt x="43" y="121"/>
                    <a:pt x="43" y="121"/>
                  </a:cubicBezTo>
                  <a:cubicBezTo>
                    <a:pt x="40" y="109"/>
                    <a:pt x="31" y="97"/>
                    <a:pt x="29" y="93"/>
                  </a:cubicBezTo>
                  <a:cubicBezTo>
                    <a:pt x="29" y="93"/>
                    <a:pt x="28" y="93"/>
                    <a:pt x="28" y="93"/>
                  </a:cubicBezTo>
                  <a:cubicBezTo>
                    <a:pt x="19" y="82"/>
                    <a:pt x="14" y="68"/>
                    <a:pt x="14" y="56"/>
                  </a:cubicBezTo>
                  <a:cubicBezTo>
                    <a:pt x="14" y="33"/>
                    <a:pt x="32" y="14"/>
                    <a:pt x="56" y="14"/>
                  </a:cubicBezTo>
                  <a:cubicBezTo>
                    <a:pt x="79" y="14"/>
                    <a:pt x="98" y="33"/>
                    <a:pt x="98" y="56"/>
                  </a:cubicBezTo>
                  <a:cubicBezTo>
                    <a:pt x="98" y="68"/>
                    <a:pt x="92" y="82"/>
                    <a:pt x="83" y="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" name="Freeform 883">
              <a:extLst>
                <a:ext uri="{FF2B5EF4-FFF2-40B4-BE49-F238E27FC236}">
                  <a16:creationId xmlns:a16="http://schemas.microsoft.com/office/drawing/2014/main" id="{3F18EAE2-E033-45D0-8095-60D06D56C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25" y="547687"/>
              <a:ext cx="158750" cy="142875"/>
            </a:xfrm>
            <a:custGeom>
              <a:avLst/>
              <a:gdLst>
                <a:gd name="T0" fmla="*/ 36 w 42"/>
                <a:gd name="T1" fmla="*/ 0 h 38"/>
                <a:gd name="T2" fmla="*/ 5 w 42"/>
                <a:gd name="T3" fmla="*/ 0 h 38"/>
                <a:gd name="T4" fmla="*/ 0 w 42"/>
                <a:gd name="T5" fmla="*/ 6 h 38"/>
                <a:gd name="T6" fmla="*/ 0 w 42"/>
                <a:gd name="T7" fmla="*/ 27 h 38"/>
                <a:gd name="T8" fmla="*/ 5 w 42"/>
                <a:gd name="T9" fmla="*/ 33 h 38"/>
                <a:gd name="T10" fmla="*/ 10 w 42"/>
                <a:gd name="T11" fmla="*/ 33 h 38"/>
                <a:gd name="T12" fmla="*/ 13 w 42"/>
                <a:gd name="T13" fmla="*/ 36 h 38"/>
                <a:gd name="T14" fmla="*/ 17 w 42"/>
                <a:gd name="T15" fmla="*/ 38 h 38"/>
                <a:gd name="T16" fmla="*/ 24 w 42"/>
                <a:gd name="T17" fmla="*/ 38 h 38"/>
                <a:gd name="T18" fmla="*/ 28 w 42"/>
                <a:gd name="T19" fmla="*/ 36 h 38"/>
                <a:gd name="T20" fmla="*/ 31 w 42"/>
                <a:gd name="T21" fmla="*/ 33 h 38"/>
                <a:gd name="T22" fmla="*/ 36 w 42"/>
                <a:gd name="T23" fmla="*/ 33 h 38"/>
                <a:gd name="T24" fmla="*/ 42 w 42"/>
                <a:gd name="T25" fmla="*/ 27 h 38"/>
                <a:gd name="T26" fmla="*/ 42 w 42"/>
                <a:gd name="T27" fmla="*/ 6 h 38"/>
                <a:gd name="T28" fmla="*/ 36 w 42"/>
                <a:gd name="T29" fmla="*/ 0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38"/>
                <a:gd name="T47" fmla="*/ 42 w 42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38">
                  <a:moveTo>
                    <a:pt x="3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3"/>
                    <a:pt x="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7"/>
                    <a:pt x="16" y="38"/>
                    <a:pt x="17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6" y="38"/>
                    <a:pt x="27" y="37"/>
                    <a:pt x="28" y="36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9" y="33"/>
                    <a:pt x="42" y="30"/>
                    <a:pt x="42" y="27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3"/>
                    <a:pt x="39" y="0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2" name="矩形 53">
            <a:extLst>
              <a:ext uri="{FF2B5EF4-FFF2-40B4-BE49-F238E27FC236}">
                <a16:creationId xmlns:a16="http://schemas.microsoft.com/office/drawing/2014/main" id="{2E2BFFA4-14B6-378C-3024-A39636A78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463" y="1582689"/>
            <a:ext cx="7391326" cy="228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3" tIns="34272" rIns="68543" bIns="34272">
            <a:spAutoFit/>
          </a:bodyPr>
          <a:lstStyle/>
          <a:p>
            <a:r>
              <a:rPr lang="pt-BR" altLang="zh-CN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Quando existem profissionais trabalhando em instalações desenergizadas, é necessária a utilização dos conjuntos de aterramento temporário para que seja evitada a energização indevida. </a:t>
            </a:r>
          </a:p>
          <a:p>
            <a:endParaRPr lang="pt-BR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endParaRPr lang="pt-BR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r>
              <a:rPr lang="pt-BR" altLang="zh-CN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O conjunto de aterramento temporário é formado por garras metálicas que se conectam a cabos ou barramentos. </a:t>
            </a:r>
          </a:p>
          <a:p>
            <a:endParaRPr lang="pt-BR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endParaRPr lang="pt-BR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4" name="椭圆 11">
            <a:extLst>
              <a:ext uri="{FF2B5EF4-FFF2-40B4-BE49-F238E27FC236}">
                <a16:creationId xmlns:a16="http://schemas.microsoft.com/office/drawing/2014/main" id="{14CDF46B-667B-65C7-9F4F-C2157492E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704152"/>
            <a:ext cx="587863" cy="5880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lIns="68543" tIns="34272" rIns="68543" bIns="34272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5" name="Group 36">
            <a:extLst>
              <a:ext uri="{FF2B5EF4-FFF2-40B4-BE49-F238E27FC236}">
                <a16:creationId xmlns:a16="http://schemas.microsoft.com/office/drawing/2014/main" id="{E2FD99C3-54AB-2B2E-C847-8079A69A876C}"/>
              </a:ext>
            </a:extLst>
          </p:cNvPr>
          <p:cNvGrpSpPr/>
          <p:nvPr/>
        </p:nvGrpSpPr>
        <p:grpSpPr bwMode="auto">
          <a:xfrm>
            <a:off x="446099" y="2867229"/>
            <a:ext cx="357002" cy="333298"/>
            <a:chOff x="0" y="0"/>
            <a:chExt cx="739775" cy="690562"/>
          </a:xfrm>
        </p:grpSpPr>
        <p:sp>
          <p:nvSpPr>
            <p:cNvPr id="26" name="Freeform 876">
              <a:extLst>
                <a:ext uri="{FF2B5EF4-FFF2-40B4-BE49-F238E27FC236}">
                  <a16:creationId xmlns:a16="http://schemas.microsoft.com/office/drawing/2014/main" id="{BBF10502-FA48-A443-E6AB-573EC91FA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13" y="71437"/>
              <a:ext cx="115888" cy="101600"/>
            </a:xfrm>
            <a:custGeom>
              <a:avLst/>
              <a:gdLst>
                <a:gd name="T0" fmla="*/ 2 w 31"/>
                <a:gd name="T1" fmla="*/ 25 h 27"/>
                <a:gd name="T2" fmla="*/ 2 w 31"/>
                <a:gd name="T3" fmla="*/ 27 h 27"/>
                <a:gd name="T4" fmla="*/ 4 w 31"/>
                <a:gd name="T5" fmla="*/ 27 h 27"/>
                <a:gd name="T6" fmla="*/ 28 w 31"/>
                <a:gd name="T7" fmla="*/ 9 h 27"/>
                <a:gd name="T8" fmla="*/ 30 w 31"/>
                <a:gd name="T9" fmla="*/ 6 h 27"/>
                <a:gd name="T10" fmla="*/ 30 w 31"/>
                <a:gd name="T11" fmla="*/ 3 h 27"/>
                <a:gd name="T12" fmla="*/ 23 w 31"/>
                <a:gd name="T13" fmla="*/ 1 h 27"/>
                <a:gd name="T14" fmla="*/ 0 w 31"/>
                <a:gd name="T15" fmla="*/ 18 h 27"/>
                <a:gd name="T16" fmla="*/ 1 w 31"/>
                <a:gd name="T17" fmla="*/ 20 h 27"/>
                <a:gd name="T18" fmla="*/ 2 w 31"/>
                <a:gd name="T19" fmla="*/ 25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27"/>
                <a:gd name="T32" fmla="*/ 31 w 3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27">
                  <a:moveTo>
                    <a:pt x="2" y="25"/>
                  </a:moveTo>
                  <a:cubicBezTo>
                    <a:pt x="2" y="26"/>
                    <a:pt x="2" y="26"/>
                    <a:pt x="2" y="27"/>
                  </a:cubicBezTo>
                  <a:cubicBezTo>
                    <a:pt x="3" y="27"/>
                    <a:pt x="3" y="27"/>
                    <a:pt x="4" y="27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9"/>
                    <a:pt x="30" y="7"/>
                    <a:pt x="30" y="6"/>
                  </a:cubicBezTo>
                  <a:cubicBezTo>
                    <a:pt x="31" y="5"/>
                    <a:pt x="30" y="4"/>
                    <a:pt x="30" y="3"/>
                  </a:cubicBezTo>
                  <a:cubicBezTo>
                    <a:pt x="28" y="0"/>
                    <a:pt x="25" y="0"/>
                    <a:pt x="23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20"/>
                  </a:cubicBezTo>
                  <a:cubicBezTo>
                    <a:pt x="1" y="22"/>
                    <a:pt x="1" y="23"/>
                    <a:pt x="2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7" name="Freeform 877">
              <a:extLst>
                <a:ext uri="{FF2B5EF4-FFF2-40B4-BE49-F238E27FC236}">
                  <a16:creationId xmlns:a16="http://schemas.microsoft.com/office/drawing/2014/main" id="{98A7176A-93CF-7D4C-7077-B6558EF46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775" y="225425"/>
              <a:ext cx="127000" cy="55563"/>
            </a:xfrm>
            <a:custGeom>
              <a:avLst/>
              <a:gdLst>
                <a:gd name="T0" fmla="*/ 33 w 34"/>
                <a:gd name="T1" fmla="*/ 7 h 15"/>
                <a:gd name="T2" fmla="*/ 30 w 34"/>
                <a:gd name="T3" fmla="*/ 5 h 15"/>
                <a:gd name="T4" fmla="*/ 1 w 34"/>
                <a:gd name="T5" fmla="*/ 0 h 15"/>
                <a:gd name="T6" fmla="*/ 1 w 34"/>
                <a:gd name="T7" fmla="*/ 3 h 15"/>
                <a:gd name="T8" fmla="*/ 1 w 34"/>
                <a:gd name="T9" fmla="*/ 7 h 15"/>
                <a:gd name="T10" fmla="*/ 0 w 34"/>
                <a:gd name="T11" fmla="*/ 10 h 15"/>
                <a:gd name="T12" fmla="*/ 28 w 34"/>
                <a:gd name="T13" fmla="*/ 15 h 15"/>
                <a:gd name="T14" fmla="*/ 29 w 34"/>
                <a:gd name="T15" fmla="*/ 15 h 15"/>
                <a:gd name="T16" fmla="*/ 34 w 34"/>
                <a:gd name="T17" fmla="*/ 11 h 15"/>
                <a:gd name="T18" fmla="*/ 33 w 34"/>
                <a:gd name="T19" fmla="*/ 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15"/>
                <a:gd name="T32" fmla="*/ 34 w 34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15">
                  <a:moveTo>
                    <a:pt x="33" y="7"/>
                  </a:moveTo>
                  <a:cubicBezTo>
                    <a:pt x="32" y="6"/>
                    <a:pt x="31" y="5"/>
                    <a:pt x="3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1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9" y="15"/>
                  </a:cubicBezTo>
                  <a:cubicBezTo>
                    <a:pt x="31" y="15"/>
                    <a:pt x="33" y="13"/>
                    <a:pt x="34" y="11"/>
                  </a:cubicBezTo>
                  <a:cubicBezTo>
                    <a:pt x="34" y="10"/>
                    <a:pt x="33" y="8"/>
                    <a:pt x="3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" name="Freeform 878">
              <a:extLst>
                <a:ext uri="{FF2B5EF4-FFF2-40B4-BE49-F238E27FC236}">
                  <a16:creationId xmlns:a16="http://schemas.microsoft.com/office/drawing/2014/main" id="{4A9A61CA-8B3F-52DC-1CE3-8863FCB33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788" y="304800"/>
              <a:ext cx="93663" cy="127000"/>
            </a:xfrm>
            <a:custGeom>
              <a:avLst/>
              <a:gdLst>
                <a:gd name="T0" fmla="*/ 6 w 25"/>
                <a:gd name="T1" fmla="*/ 2 h 34"/>
                <a:gd name="T2" fmla="*/ 4 w 25"/>
                <a:gd name="T3" fmla="*/ 0 h 34"/>
                <a:gd name="T4" fmla="*/ 3 w 25"/>
                <a:gd name="T5" fmla="*/ 3 h 34"/>
                <a:gd name="T6" fmla="*/ 1 w 25"/>
                <a:gd name="T7" fmla="*/ 7 h 34"/>
                <a:gd name="T8" fmla="*/ 0 w 25"/>
                <a:gd name="T9" fmla="*/ 10 h 34"/>
                <a:gd name="T10" fmla="*/ 16 w 25"/>
                <a:gd name="T11" fmla="*/ 32 h 34"/>
                <a:gd name="T12" fmla="*/ 19 w 25"/>
                <a:gd name="T13" fmla="*/ 34 h 34"/>
                <a:gd name="T14" fmla="*/ 20 w 25"/>
                <a:gd name="T15" fmla="*/ 34 h 34"/>
                <a:gd name="T16" fmla="*/ 22 w 25"/>
                <a:gd name="T17" fmla="*/ 33 h 34"/>
                <a:gd name="T18" fmla="*/ 24 w 25"/>
                <a:gd name="T19" fmla="*/ 30 h 34"/>
                <a:gd name="T20" fmla="*/ 24 w 25"/>
                <a:gd name="T21" fmla="*/ 27 h 34"/>
                <a:gd name="T22" fmla="*/ 6 w 25"/>
                <a:gd name="T23" fmla="*/ 2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34"/>
                <a:gd name="T38" fmla="*/ 25 w 25"/>
                <a:gd name="T39" fmla="*/ 34 h 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34">
                  <a:moveTo>
                    <a:pt x="6" y="2"/>
                  </a:moveTo>
                  <a:cubicBezTo>
                    <a:pt x="6" y="1"/>
                    <a:pt x="5" y="1"/>
                    <a:pt x="4" y="0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3" y="4"/>
                    <a:pt x="2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8" y="34"/>
                    <a:pt x="19" y="34"/>
                  </a:cubicBezTo>
                  <a:cubicBezTo>
                    <a:pt x="19" y="34"/>
                    <a:pt x="19" y="34"/>
                    <a:pt x="20" y="34"/>
                  </a:cubicBezTo>
                  <a:cubicBezTo>
                    <a:pt x="21" y="34"/>
                    <a:pt x="22" y="34"/>
                    <a:pt x="22" y="33"/>
                  </a:cubicBezTo>
                  <a:cubicBezTo>
                    <a:pt x="24" y="33"/>
                    <a:pt x="24" y="32"/>
                    <a:pt x="24" y="30"/>
                  </a:cubicBezTo>
                  <a:cubicBezTo>
                    <a:pt x="25" y="29"/>
                    <a:pt x="24" y="28"/>
                    <a:pt x="24" y="27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" name="Freeform 879">
              <a:extLst>
                <a:ext uri="{FF2B5EF4-FFF2-40B4-BE49-F238E27FC236}">
                  <a16:creationId xmlns:a16="http://schemas.microsoft.com/office/drawing/2014/main" id="{16842CC3-240E-0C71-2D65-A37829D47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5" y="71437"/>
              <a:ext cx="112713" cy="101600"/>
            </a:xfrm>
            <a:custGeom>
              <a:avLst/>
              <a:gdLst>
                <a:gd name="T0" fmla="*/ 2 w 30"/>
                <a:gd name="T1" fmla="*/ 9 h 27"/>
                <a:gd name="T2" fmla="*/ 27 w 30"/>
                <a:gd name="T3" fmla="*/ 27 h 27"/>
                <a:gd name="T4" fmla="*/ 28 w 30"/>
                <a:gd name="T5" fmla="*/ 27 h 27"/>
                <a:gd name="T6" fmla="*/ 28 w 30"/>
                <a:gd name="T7" fmla="*/ 24 h 27"/>
                <a:gd name="T8" fmla="*/ 29 w 30"/>
                <a:gd name="T9" fmla="*/ 20 h 27"/>
                <a:gd name="T10" fmla="*/ 30 w 30"/>
                <a:gd name="T11" fmla="*/ 17 h 27"/>
                <a:gd name="T12" fmla="*/ 8 w 30"/>
                <a:gd name="T13" fmla="*/ 1 h 27"/>
                <a:gd name="T14" fmla="*/ 1 w 30"/>
                <a:gd name="T15" fmla="*/ 3 h 27"/>
                <a:gd name="T16" fmla="*/ 0 w 30"/>
                <a:gd name="T17" fmla="*/ 6 h 27"/>
                <a:gd name="T18" fmla="*/ 2 w 30"/>
                <a:gd name="T19" fmla="*/ 9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7"/>
                <a:gd name="T32" fmla="*/ 30 w 30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7">
                  <a:moveTo>
                    <a:pt x="2" y="9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8" y="27"/>
                  </a:cubicBezTo>
                  <a:cubicBezTo>
                    <a:pt x="28" y="26"/>
                    <a:pt x="28" y="25"/>
                    <a:pt x="28" y="24"/>
                  </a:cubicBezTo>
                  <a:cubicBezTo>
                    <a:pt x="28" y="23"/>
                    <a:pt x="29" y="21"/>
                    <a:pt x="29" y="20"/>
                  </a:cubicBezTo>
                  <a:cubicBezTo>
                    <a:pt x="29" y="19"/>
                    <a:pt x="30" y="18"/>
                    <a:pt x="30" y="1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2" y="0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" name="Freeform 880">
              <a:extLst>
                <a:ext uri="{FF2B5EF4-FFF2-40B4-BE49-F238E27FC236}">
                  <a16:creationId xmlns:a16="http://schemas.microsoft.com/office/drawing/2014/main" id="{97F16FDD-A885-ADC8-5187-A715BD1E3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425"/>
              <a:ext cx="120650" cy="55563"/>
            </a:xfrm>
            <a:custGeom>
              <a:avLst/>
              <a:gdLst>
                <a:gd name="T0" fmla="*/ 32 w 32"/>
                <a:gd name="T1" fmla="*/ 7 h 15"/>
                <a:gd name="T2" fmla="*/ 31 w 32"/>
                <a:gd name="T3" fmla="*/ 3 h 15"/>
                <a:gd name="T4" fmla="*/ 31 w 32"/>
                <a:gd name="T5" fmla="*/ 0 h 15"/>
                <a:gd name="T6" fmla="*/ 4 w 32"/>
                <a:gd name="T7" fmla="*/ 5 h 15"/>
                <a:gd name="T8" fmla="*/ 1 w 32"/>
                <a:gd name="T9" fmla="*/ 7 h 15"/>
                <a:gd name="T10" fmla="*/ 0 w 32"/>
                <a:gd name="T11" fmla="*/ 11 h 15"/>
                <a:gd name="T12" fmla="*/ 5 w 32"/>
                <a:gd name="T13" fmla="*/ 15 h 15"/>
                <a:gd name="T14" fmla="*/ 5 w 32"/>
                <a:gd name="T15" fmla="*/ 15 h 15"/>
                <a:gd name="T16" fmla="*/ 32 w 32"/>
                <a:gd name="T17" fmla="*/ 10 h 15"/>
                <a:gd name="T18" fmla="*/ 32 w 32"/>
                <a:gd name="T19" fmla="*/ 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5"/>
                <a:gd name="T32" fmla="*/ 32 w 32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5">
                  <a:moveTo>
                    <a:pt x="32" y="7"/>
                  </a:moveTo>
                  <a:cubicBezTo>
                    <a:pt x="32" y="6"/>
                    <a:pt x="31" y="5"/>
                    <a:pt x="31" y="3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1" y="6"/>
                    <a:pt x="1" y="7"/>
                  </a:cubicBezTo>
                  <a:cubicBezTo>
                    <a:pt x="0" y="8"/>
                    <a:pt x="0" y="10"/>
                    <a:pt x="0" y="11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8"/>
                    <a:pt x="3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" name="Freeform 881">
              <a:extLst>
                <a:ext uri="{FF2B5EF4-FFF2-40B4-BE49-F238E27FC236}">
                  <a16:creationId xmlns:a16="http://schemas.microsoft.com/office/drawing/2014/main" id="{F71B7BED-B1BD-8994-0793-6480C292E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5" y="307975"/>
              <a:ext cx="90488" cy="123825"/>
            </a:xfrm>
            <a:custGeom>
              <a:avLst/>
              <a:gdLst>
                <a:gd name="T0" fmla="*/ 21 w 24"/>
                <a:gd name="T1" fmla="*/ 2 h 33"/>
                <a:gd name="T2" fmla="*/ 20 w 24"/>
                <a:gd name="T3" fmla="*/ 0 h 33"/>
                <a:gd name="T4" fmla="*/ 18 w 24"/>
                <a:gd name="T5" fmla="*/ 1 h 33"/>
                <a:gd name="T6" fmla="*/ 1 w 24"/>
                <a:gd name="T7" fmla="*/ 26 h 33"/>
                <a:gd name="T8" fmla="*/ 0 w 24"/>
                <a:gd name="T9" fmla="*/ 29 h 33"/>
                <a:gd name="T10" fmla="*/ 2 w 24"/>
                <a:gd name="T11" fmla="*/ 32 h 33"/>
                <a:gd name="T12" fmla="*/ 5 w 24"/>
                <a:gd name="T13" fmla="*/ 33 h 33"/>
                <a:gd name="T14" fmla="*/ 6 w 24"/>
                <a:gd name="T15" fmla="*/ 33 h 33"/>
                <a:gd name="T16" fmla="*/ 9 w 24"/>
                <a:gd name="T17" fmla="*/ 31 h 33"/>
                <a:gd name="T18" fmla="*/ 24 w 24"/>
                <a:gd name="T19" fmla="*/ 10 h 33"/>
                <a:gd name="T20" fmla="*/ 23 w 24"/>
                <a:gd name="T21" fmla="*/ 7 h 33"/>
                <a:gd name="T22" fmla="*/ 21 w 24"/>
                <a:gd name="T23" fmla="*/ 2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33"/>
                <a:gd name="T38" fmla="*/ 24 w 24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33">
                  <a:moveTo>
                    <a:pt x="21" y="2"/>
                  </a:moveTo>
                  <a:cubicBezTo>
                    <a:pt x="20" y="1"/>
                    <a:pt x="20" y="1"/>
                    <a:pt x="20" y="0"/>
                  </a:cubicBezTo>
                  <a:cubicBezTo>
                    <a:pt x="19" y="0"/>
                    <a:pt x="18" y="0"/>
                    <a:pt x="18" y="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7"/>
                    <a:pt x="0" y="28"/>
                    <a:pt x="0" y="29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3" y="33"/>
                    <a:pt x="4" y="33"/>
                    <a:pt x="5" y="33"/>
                  </a:cubicBezTo>
                  <a:cubicBezTo>
                    <a:pt x="5" y="33"/>
                    <a:pt x="5" y="33"/>
                    <a:pt x="6" y="33"/>
                  </a:cubicBezTo>
                  <a:cubicBezTo>
                    <a:pt x="7" y="33"/>
                    <a:pt x="8" y="32"/>
                    <a:pt x="9" y="3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9"/>
                    <a:pt x="23" y="8"/>
                    <a:pt x="23" y="7"/>
                  </a:cubicBezTo>
                  <a:cubicBezTo>
                    <a:pt x="22" y="5"/>
                    <a:pt x="21" y="4"/>
                    <a:pt x="2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" name="Freeform 882">
              <a:extLst>
                <a:ext uri="{FF2B5EF4-FFF2-40B4-BE49-F238E27FC236}">
                  <a16:creationId xmlns:a16="http://schemas.microsoft.com/office/drawing/2014/main" id="{254ED139-0E31-BE68-BAC3-46D1D35DC48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58750" y="0"/>
              <a:ext cx="419100" cy="506413"/>
            </a:xfrm>
            <a:custGeom>
              <a:avLst/>
              <a:gdLst>
                <a:gd name="T0" fmla="*/ 56 w 112"/>
                <a:gd name="T1" fmla="*/ 0 h 135"/>
                <a:gd name="T2" fmla="*/ 0 w 112"/>
                <a:gd name="T3" fmla="*/ 56 h 135"/>
                <a:gd name="T4" fmla="*/ 17 w 112"/>
                <a:gd name="T5" fmla="*/ 101 h 135"/>
                <a:gd name="T6" fmla="*/ 18 w 112"/>
                <a:gd name="T7" fmla="*/ 101 h 135"/>
                <a:gd name="T8" fmla="*/ 30 w 112"/>
                <a:gd name="T9" fmla="*/ 128 h 135"/>
                <a:gd name="T10" fmla="*/ 37 w 112"/>
                <a:gd name="T11" fmla="*/ 135 h 135"/>
                <a:gd name="T12" fmla="*/ 74 w 112"/>
                <a:gd name="T13" fmla="*/ 135 h 135"/>
                <a:gd name="T14" fmla="*/ 74 w 112"/>
                <a:gd name="T15" fmla="*/ 135 h 135"/>
                <a:gd name="T16" fmla="*/ 77 w 112"/>
                <a:gd name="T17" fmla="*/ 134 h 135"/>
                <a:gd name="T18" fmla="*/ 81 w 112"/>
                <a:gd name="T19" fmla="*/ 128 h 135"/>
                <a:gd name="T20" fmla="*/ 94 w 112"/>
                <a:gd name="T21" fmla="*/ 101 h 135"/>
                <a:gd name="T22" fmla="*/ 95 w 112"/>
                <a:gd name="T23" fmla="*/ 100 h 135"/>
                <a:gd name="T24" fmla="*/ 112 w 112"/>
                <a:gd name="T25" fmla="*/ 56 h 135"/>
                <a:gd name="T26" fmla="*/ 56 w 112"/>
                <a:gd name="T27" fmla="*/ 0 h 135"/>
                <a:gd name="T28" fmla="*/ 83 w 112"/>
                <a:gd name="T29" fmla="*/ 93 h 135"/>
                <a:gd name="T30" fmla="*/ 82 w 112"/>
                <a:gd name="T31" fmla="*/ 94 h 135"/>
                <a:gd name="T32" fmla="*/ 68 w 112"/>
                <a:gd name="T33" fmla="*/ 121 h 135"/>
                <a:gd name="T34" fmla="*/ 43 w 112"/>
                <a:gd name="T35" fmla="*/ 121 h 135"/>
                <a:gd name="T36" fmla="*/ 29 w 112"/>
                <a:gd name="T37" fmla="*/ 93 h 135"/>
                <a:gd name="T38" fmla="*/ 28 w 112"/>
                <a:gd name="T39" fmla="*/ 93 h 135"/>
                <a:gd name="T40" fmla="*/ 14 w 112"/>
                <a:gd name="T41" fmla="*/ 56 h 135"/>
                <a:gd name="T42" fmla="*/ 56 w 112"/>
                <a:gd name="T43" fmla="*/ 14 h 135"/>
                <a:gd name="T44" fmla="*/ 98 w 112"/>
                <a:gd name="T45" fmla="*/ 56 h 135"/>
                <a:gd name="T46" fmla="*/ 83 w 112"/>
                <a:gd name="T47" fmla="*/ 93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135"/>
                <a:gd name="T74" fmla="*/ 112 w 112"/>
                <a:gd name="T75" fmla="*/ 135 h 1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135">
                  <a:moveTo>
                    <a:pt x="56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71"/>
                    <a:pt x="6" y="88"/>
                    <a:pt x="17" y="101"/>
                  </a:cubicBezTo>
                  <a:cubicBezTo>
                    <a:pt x="17" y="101"/>
                    <a:pt x="17" y="101"/>
                    <a:pt x="18" y="101"/>
                  </a:cubicBezTo>
                  <a:cubicBezTo>
                    <a:pt x="21" y="106"/>
                    <a:pt x="30" y="119"/>
                    <a:pt x="30" y="128"/>
                  </a:cubicBezTo>
                  <a:cubicBezTo>
                    <a:pt x="30" y="132"/>
                    <a:pt x="33" y="135"/>
                    <a:pt x="37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5" y="135"/>
                    <a:pt x="76" y="135"/>
                    <a:pt x="77" y="134"/>
                  </a:cubicBezTo>
                  <a:cubicBezTo>
                    <a:pt x="80" y="133"/>
                    <a:pt x="81" y="131"/>
                    <a:pt x="81" y="128"/>
                  </a:cubicBezTo>
                  <a:cubicBezTo>
                    <a:pt x="81" y="120"/>
                    <a:pt x="89" y="108"/>
                    <a:pt x="94" y="101"/>
                  </a:cubicBezTo>
                  <a:cubicBezTo>
                    <a:pt x="94" y="101"/>
                    <a:pt x="95" y="101"/>
                    <a:pt x="95" y="100"/>
                  </a:cubicBezTo>
                  <a:cubicBezTo>
                    <a:pt x="105" y="87"/>
                    <a:pt x="112" y="71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83" y="93"/>
                  </a:moveTo>
                  <a:cubicBezTo>
                    <a:pt x="83" y="93"/>
                    <a:pt x="83" y="94"/>
                    <a:pt x="82" y="94"/>
                  </a:cubicBezTo>
                  <a:cubicBezTo>
                    <a:pt x="79" y="98"/>
                    <a:pt x="71" y="110"/>
                    <a:pt x="68" y="121"/>
                  </a:cubicBezTo>
                  <a:cubicBezTo>
                    <a:pt x="43" y="121"/>
                    <a:pt x="43" y="121"/>
                    <a:pt x="43" y="121"/>
                  </a:cubicBezTo>
                  <a:cubicBezTo>
                    <a:pt x="40" y="109"/>
                    <a:pt x="31" y="97"/>
                    <a:pt x="29" y="93"/>
                  </a:cubicBezTo>
                  <a:cubicBezTo>
                    <a:pt x="29" y="93"/>
                    <a:pt x="28" y="93"/>
                    <a:pt x="28" y="93"/>
                  </a:cubicBezTo>
                  <a:cubicBezTo>
                    <a:pt x="19" y="82"/>
                    <a:pt x="14" y="68"/>
                    <a:pt x="14" y="56"/>
                  </a:cubicBezTo>
                  <a:cubicBezTo>
                    <a:pt x="14" y="33"/>
                    <a:pt x="32" y="14"/>
                    <a:pt x="56" y="14"/>
                  </a:cubicBezTo>
                  <a:cubicBezTo>
                    <a:pt x="79" y="14"/>
                    <a:pt x="98" y="33"/>
                    <a:pt x="98" y="56"/>
                  </a:cubicBezTo>
                  <a:cubicBezTo>
                    <a:pt x="98" y="68"/>
                    <a:pt x="92" y="82"/>
                    <a:pt x="83" y="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" name="Freeform 883">
              <a:extLst>
                <a:ext uri="{FF2B5EF4-FFF2-40B4-BE49-F238E27FC236}">
                  <a16:creationId xmlns:a16="http://schemas.microsoft.com/office/drawing/2014/main" id="{AC1A51BA-9E42-9765-1A0C-398E88737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25" y="547687"/>
              <a:ext cx="158750" cy="142875"/>
            </a:xfrm>
            <a:custGeom>
              <a:avLst/>
              <a:gdLst>
                <a:gd name="T0" fmla="*/ 36 w 42"/>
                <a:gd name="T1" fmla="*/ 0 h 38"/>
                <a:gd name="T2" fmla="*/ 5 w 42"/>
                <a:gd name="T3" fmla="*/ 0 h 38"/>
                <a:gd name="T4" fmla="*/ 0 w 42"/>
                <a:gd name="T5" fmla="*/ 6 h 38"/>
                <a:gd name="T6" fmla="*/ 0 w 42"/>
                <a:gd name="T7" fmla="*/ 27 h 38"/>
                <a:gd name="T8" fmla="*/ 5 w 42"/>
                <a:gd name="T9" fmla="*/ 33 h 38"/>
                <a:gd name="T10" fmla="*/ 10 w 42"/>
                <a:gd name="T11" fmla="*/ 33 h 38"/>
                <a:gd name="T12" fmla="*/ 13 w 42"/>
                <a:gd name="T13" fmla="*/ 36 h 38"/>
                <a:gd name="T14" fmla="*/ 17 w 42"/>
                <a:gd name="T15" fmla="*/ 38 h 38"/>
                <a:gd name="T16" fmla="*/ 24 w 42"/>
                <a:gd name="T17" fmla="*/ 38 h 38"/>
                <a:gd name="T18" fmla="*/ 28 w 42"/>
                <a:gd name="T19" fmla="*/ 36 h 38"/>
                <a:gd name="T20" fmla="*/ 31 w 42"/>
                <a:gd name="T21" fmla="*/ 33 h 38"/>
                <a:gd name="T22" fmla="*/ 36 w 42"/>
                <a:gd name="T23" fmla="*/ 33 h 38"/>
                <a:gd name="T24" fmla="*/ 42 w 42"/>
                <a:gd name="T25" fmla="*/ 27 h 38"/>
                <a:gd name="T26" fmla="*/ 42 w 42"/>
                <a:gd name="T27" fmla="*/ 6 h 38"/>
                <a:gd name="T28" fmla="*/ 36 w 42"/>
                <a:gd name="T29" fmla="*/ 0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38"/>
                <a:gd name="T47" fmla="*/ 42 w 42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38">
                  <a:moveTo>
                    <a:pt x="3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3"/>
                    <a:pt x="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7"/>
                    <a:pt x="16" y="38"/>
                    <a:pt x="17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6" y="38"/>
                    <a:pt x="27" y="37"/>
                    <a:pt x="28" y="36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9" y="33"/>
                    <a:pt x="42" y="30"/>
                    <a:pt x="42" y="27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3"/>
                    <a:pt x="39" y="0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pic>
        <p:nvPicPr>
          <p:cNvPr id="13" name="Imagem 12" descr="Texto&#10;&#10;Descrição gerada automaticamente com confiança baixa">
            <a:extLst>
              <a:ext uri="{FF2B5EF4-FFF2-40B4-BE49-F238E27FC236}">
                <a16:creationId xmlns:a16="http://schemas.microsoft.com/office/drawing/2014/main" id="{9293311B-8340-9BD2-0B1E-4B4A055E1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196" y="4155926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0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34">
            <a:extLst>
              <a:ext uri="{FF2B5EF4-FFF2-40B4-BE49-F238E27FC236}">
                <a16:creationId xmlns:a16="http://schemas.microsoft.com/office/drawing/2014/main" id="{26EBCD34-F9C7-6A95-4904-3E49667736E1}"/>
              </a:ext>
            </a:extLst>
          </p:cNvPr>
          <p:cNvSpPr/>
          <p:nvPr/>
        </p:nvSpPr>
        <p:spPr>
          <a:xfrm rot="16200000">
            <a:off x="3721110" y="2451732"/>
            <a:ext cx="916299" cy="1178414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9A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4" name="组合 7">
            <a:extLst>
              <a:ext uri="{FF2B5EF4-FFF2-40B4-BE49-F238E27FC236}">
                <a16:creationId xmlns:a16="http://schemas.microsoft.com/office/drawing/2014/main" id="{4E6C5163-A620-8F0A-0706-E326DD202225}"/>
              </a:ext>
            </a:extLst>
          </p:cNvPr>
          <p:cNvGrpSpPr/>
          <p:nvPr/>
        </p:nvGrpSpPr>
        <p:grpSpPr>
          <a:xfrm rot="5400000">
            <a:off x="5162168" y="2426347"/>
            <a:ext cx="902720" cy="1172844"/>
            <a:chOff x="4020870" y="2194485"/>
            <a:chExt cx="1102258" cy="1432090"/>
          </a:xfrm>
          <a:solidFill>
            <a:schemeClr val="accent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等腰三角形 43">
              <a:extLst>
                <a:ext uri="{FF2B5EF4-FFF2-40B4-BE49-F238E27FC236}">
                  <a16:creationId xmlns:a16="http://schemas.microsoft.com/office/drawing/2014/main" id="{309A4C2E-C369-A08B-0910-19169C59C216}"/>
                </a:ext>
              </a:extLst>
            </p:cNvPr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pFill/>
            <a:ln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等腰三角形 42">
              <a:extLst>
                <a:ext uri="{FF2B5EF4-FFF2-40B4-BE49-F238E27FC236}">
                  <a16:creationId xmlns:a16="http://schemas.microsoft.com/office/drawing/2014/main" id="{21949450-B3B7-09BB-8566-2EE8147C81F5}"/>
                </a:ext>
              </a:extLst>
            </p:cNvPr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pFill/>
            <a:ln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7" name="椭圆 34">
            <a:extLst>
              <a:ext uri="{FF2B5EF4-FFF2-40B4-BE49-F238E27FC236}">
                <a16:creationId xmlns:a16="http://schemas.microsoft.com/office/drawing/2014/main" id="{22BB2AB5-AB66-E09A-F970-6194C0EBD02A}"/>
              </a:ext>
            </a:extLst>
          </p:cNvPr>
          <p:cNvSpPr/>
          <p:nvPr/>
        </p:nvSpPr>
        <p:spPr>
          <a:xfrm rot="5400000">
            <a:off x="4583471" y="3540618"/>
            <a:ext cx="916298" cy="1178413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9A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8" name="组合 11">
            <a:extLst>
              <a:ext uri="{FF2B5EF4-FFF2-40B4-BE49-F238E27FC236}">
                <a16:creationId xmlns:a16="http://schemas.microsoft.com/office/drawing/2014/main" id="{B56B6EF4-7166-33B1-7E39-EDCBD9A4D79C}"/>
              </a:ext>
            </a:extLst>
          </p:cNvPr>
          <p:cNvGrpSpPr/>
          <p:nvPr/>
        </p:nvGrpSpPr>
        <p:grpSpPr>
          <a:xfrm rot="16200000">
            <a:off x="3181254" y="3516911"/>
            <a:ext cx="902720" cy="1172844"/>
            <a:chOff x="4020870" y="2194485"/>
            <a:chExt cx="1102258" cy="1432090"/>
          </a:xfrm>
          <a:solidFill>
            <a:schemeClr val="accent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等腰三角形 43">
              <a:extLst>
                <a:ext uri="{FF2B5EF4-FFF2-40B4-BE49-F238E27FC236}">
                  <a16:creationId xmlns:a16="http://schemas.microsoft.com/office/drawing/2014/main" id="{7A79D144-DB20-B2AE-D9F3-5A83E6679746}"/>
                </a:ext>
              </a:extLst>
            </p:cNvPr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pFill/>
            <a:ln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等腰三角形 42">
              <a:extLst>
                <a:ext uri="{FF2B5EF4-FFF2-40B4-BE49-F238E27FC236}">
                  <a16:creationId xmlns:a16="http://schemas.microsoft.com/office/drawing/2014/main" id="{E914619C-314A-F940-A033-11834A4795E7}"/>
                </a:ext>
              </a:extLst>
            </p:cNvPr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pFill/>
            <a:ln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7" name="椭圆 34">
            <a:extLst>
              <a:ext uri="{FF2B5EF4-FFF2-40B4-BE49-F238E27FC236}">
                <a16:creationId xmlns:a16="http://schemas.microsoft.com/office/drawing/2014/main" id="{C0DFC762-0F44-D407-4A1B-3C11BA94E58F}"/>
              </a:ext>
            </a:extLst>
          </p:cNvPr>
          <p:cNvSpPr/>
          <p:nvPr/>
        </p:nvSpPr>
        <p:spPr>
          <a:xfrm rot="5400000">
            <a:off x="4599289" y="1380276"/>
            <a:ext cx="916298" cy="1178413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9A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8" name="组合 21">
            <a:extLst>
              <a:ext uri="{FF2B5EF4-FFF2-40B4-BE49-F238E27FC236}">
                <a16:creationId xmlns:a16="http://schemas.microsoft.com/office/drawing/2014/main" id="{EAA5AFD8-FB16-D343-3551-0BD8CFE45941}"/>
              </a:ext>
            </a:extLst>
          </p:cNvPr>
          <p:cNvGrpSpPr/>
          <p:nvPr/>
        </p:nvGrpSpPr>
        <p:grpSpPr>
          <a:xfrm rot="16200000">
            <a:off x="3197072" y="1356569"/>
            <a:ext cx="902720" cy="1172844"/>
            <a:chOff x="4020870" y="2194485"/>
            <a:chExt cx="1102258" cy="1432090"/>
          </a:xfrm>
          <a:solidFill>
            <a:schemeClr val="accent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等腰三角形 43">
              <a:extLst>
                <a:ext uri="{FF2B5EF4-FFF2-40B4-BE49-F238E27FC236}">
                  <a16:creationId xmlns:a16="http://schemas.microsoft.com/office/drawing/2014/main" id="{8BE429DF-ED51-57E8-79F2-097843F59577}"/>
                </a:ext>
              </a:extLst>
            </p:cNvPr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pFill/>
            <a:ln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等腰三角形 42">
              <a:extLst>
                <a:ext uri="{FF2B5EF4-FFF2-40B4-BE49-F238E27FC236}">
                  <a16:creationId xmlns:a16="http://schemas.microsoft.com/office/drawing/2014/main" id="{F5E57590-36FC-2338-1D10-4137E856F9E3}"/>
                </a:ext>
              </a:extLst>
            </p:cNvPr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pFill/>
            <a:ln>
              <a:solidFill>
                <a:srgbClr val="9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" name="TextBox 2">
            <a:extLst>
              <a:ext uri="{FF2B5EF4-FFF2-40B4-BE49-F238E27FC236}">
                <a16:creationId xmlns:a16="http://schemas.microsoft.com/office/drawing/2014/main" id="{95867949-4FDF-41E9-C8B8-ADFFB45E6401}"/>
              </a:ext>
            </a:extLst>
          </p:cNvPr>
          <p:cNvSpPr txBox="1"/>
          <p:nvPr/>
        </p:nvSpPr>
        <p:spPr>
          <a:xfrm>
            <a:off x="4069939" y="2819712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6EA079F8-8747-FDE1-2CBE-EF2D6770CB90}"/>
              </a:ext>
            </a:extLst>
          </p:cNvPr>
          <p:cNvSpPr txBox="1"/>
          <p:nvPr/>
        </p:nvSpPr>
        <p:spPr>
          <a:xfrm>
            <a:off x="3493875" y="3899832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05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D7F7893F-CC03-8FCC-B285-D71D80ACABB4}"/>
              </a:ext>
            </a:extLst>
          </p:cNvPr>
          <p:cNvSpPr txBox="1"/>
          <p:nvPr/>
        </p:nvSpPr>
        <p:spPr>
          <a:xfrm>
            <a:off x="5220072" y="2787774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14F8E89B-F583-F34C-6284-B9DA4D7D992A}"/>
              </a:ext>
            </a:extLst>
          </p:cNvPr>
          <p:cNvSpPr txBox="1"/>
          <p:nvPr/>
        </p:nvSpPr>
        <p:spPr>
          <a:xfrm>
            <a:off x="4644008" y="3939902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06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770053F6-A868-6AE8-4C7C-A72D66D3E36B}"/>
              </a:ext>
            </a:extLst>
          </p:cNvPr>
          <p:cNvSpPr txBox="1"/>
          <p:nvPr/>
        </p:nvSpPr>
        <p:spPr>
          <a:xfrm>
            <a:off x="5687775" y="3982313"/>
            <a:ext cx="1672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t-BR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Ou até morte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78291E38-A1FE-6416-3370-B62E5C8077D9}"/>
              </a:ext>
            </a:extLst>
          </p:cNvPr>
          <p:cNvSpPr txBox="1"/>
          <p:nvPr/>
        </p:nvSpPr>
        <p:spPr>
          <a:xfrm>
            <a:off x="491661" y="2894157"/>
            <a:ext cx="2951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pt-BR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Explosão de arco elétrico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B7B0CFE5-E271-8A69-9775-007B06FCD7D0}"/>
              </a:ext>
            </a:extLst>
          </p:cNvPr>
          <p:cNvSpPr txBox="1"/>
          <p:nvPr/>
        </p:nvSpPr>
        <p:spPr>
          <a:xfrm>
            <a:off x="35496" y="3978696"/>
            <a:ext cx="2927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pt-BR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Amputação de membros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FBF2182D-D253-C07D-4AAA-652C0BDD4BC7}"/>
              </a:ext>
            </a:extLst>
          </p:cNvPr>
          <p:cNvSpPr txBox="1"/>
          <p:nvPr/>
        </p:nvSpPr>
        <p:spPr>
          <a:xfrm>
            <a:off x="6179350" y="2860943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t-BR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Paralisias Corporais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F82B8EC4-E6EE-6065-73FB-3BB243C6FA6F}"/>
              </a:ext>
            </a:extLst>
          </p:cNvPr>
          <p:cNvSpPr txBox="1"/>
          <p:nvPr/>
        </p:nvSpPr>
        <p:spPr>
          <a:xfrm>
            <a:off x="3506540" y="1739592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CB14C939-9554-4C7C-AF49-B16BEA50FFD7}"/>
              </a:ext>
            </a:extLst>
          </p:cNvPr>
          <p:cNvSpPr txBox="1"/>
          <p:nvPr/>
        </p:nvSpPr>
        <p:spPr>
          <a:xfrm>
            <a:off x="4644008" y="1779662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D7B05BFE-AF67-4AA0-E8DA-8E048076FCC9}"/>
              </a:ext>
            </a:extLst>
          </p:cNvPr>
          <p:cNvSpPr txBox="1"/>
          <p:nvPr/>
        </p:nvSpPr>
        <p:spPr>
          <a:xfrm>
            <a:off x="5670243" y="1779662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pt-BR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Explosão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TextBox 25">
            <a:extLst>
              <a:ext uri="{FF2B5EF4-FFF2-40B4-BE49-F238E27FC236}">
                <a16:creationId xmlns:a16="http://schemas.microsoft.com/office/drawing/2014/main" id="{B70F0981-E27F-044D-8925-3FC9FC634244}"/>
              </a:ext>
            </a:extLst>
          </p:cNvPr>
          <p:cNvSpPr txBox="1"/>
          <p:nvPr/>
        </p:nvSpPr>
        <p:spPr>
          <a:xfrm>
            <a:off x="1369004" y="1782920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pt-BR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Queimaduras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TextBox 6">
            <a:extLst>
              <a:ext uri="{FF2B5EF4-FFF2-40B4-BE49-F238E27FC236}">
                <a16:creationId xmlns:a16="http://schemas.microsoft.com/office/drawing/2014/main" id="{59B36E86-DE90-D2AC-66CF-4FAE4DD53560}"/>
              </a:ext>
            </a:extLst>
          </p:cNvPr>
          <p:cNvSpPr txBox="1"/>
          <p:nvPr/>
        </p:nvSpPr>
        <p:spPr>
          <a:xfrm>
            <a:off x="1007604" y="305145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As lesões consequentes desta exposição podem ser: 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018BF664-116B-CE60-C92E-C31DE60755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5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3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5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3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9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3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3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3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1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3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5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7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3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4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3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8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0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7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3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7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3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1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7" grpId="0" animBg="1"/>
          <p:bldP spid="27" grpId="0" animBg="1"/>
          <p:bldP spid="5" grpId="0"/>
          <p:bldP spid="9" grpId="0"/>
          <p:bldP spid="11" grpId="0"/>
          <p:bldP spid="12" grpId="0"/>
          <p:bldP spid="21" grpId="0"/>
          <p:bldP spid="22" grpId="0"/>
          <p:bldP spid="23" grpId="0"/>
          <p:bldP spid="24" grpId="0"/>
          <p:bldP spid="25" grpId="0"/>
          <p:bldP spid="26" grpId="0"/>
          <p:bldP spid="31" grpId="0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3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5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3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9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3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3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3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1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3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5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3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4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3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8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3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7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3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1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7" grpId="0" animBg="1"/>
          <p:bldP spid="27" grpId="0" animBg="1"/>
          <p:bldP spid="5" grpId="0"/>
          <p:bldP spid="9" grpId="0"/>
          <p:bldP spid="11" grpId="0"/>
          <p:bldP spid="12" grpId="0"/>
          <p:bldP spid="21" grpId="0"/>
          <p:bldP spid="22" grpId="0"/>
          <p:bldP spid="23" grpId="0"/>
          <p:bldP spid="24" grpId="0"/>
          <p:bldP spid="25" grpId="0"/>
          <p:bldP spid="26" grpId="0"/>
          <p:bldP spid="31" grpId="0"/>
          <p:bldP spid="32" grpId="0"/>
        </p:bldLst>
      </p:timing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53">
            <a:extLst>
              <a:ext uri="{FF2B5EF4-FFF2-40B4-BE49-F238E27FC236}">
                <a16:creationId xmlns:a16="http://schemas.microsoft.com/office/drawing/2014/main" id="{2E2BFFA4-14B6-378C-3024-A39636A78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246" y="1694459"/>
            <a:ext cx="3719395" cy="15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3" tIns="34272" rIns="68543" bIns="34272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Esses cabos ou barramentos são unidos a condutores (geralmente cabos de cobre) a um aterramento da instalação.</a:t>
            </a:r>
            <a:endParaRPr lang="zh-CN" altLang="en-US" sz="1600" dirty="0"/>
          </a:p>
        </p:txBody>
      </p:sp>
      <p:pic>
        <p:nvPicPr>
          <p:cNvPr id="34" name="Imagem 33">
            <a:hlinkClick r:id="rId4"/>
            <a:extLst>
              <a:ext uri="{FF2B5EF4-FFF2-40B4-BE49-F238E27FC236}">
                <a16:creationId xmlns:a16="http://schemas.microsoft.com/office/drawing/2014/main" id="{495DA79B-6364-41B8-7E5C-96DA2CABFF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964" y="1644135"/>
            <a:ext cx="2857500" cy="1607820"/>
          </a:xfrm>
          <a:prstGeom prst="round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13" name="组合 58">
            <a:extLst>
              <a:ext uri="{FF2B5EF4-FFF2-40B4-BE49-F238E27FC236}">
                <a16:creationId xmlns:a16="http://schemas.microsoft.com/office/drawing/2014/main" id="{673CE4A0-5D34-FE96-81C8-A858F48DA226}"/>
              </a:ext>
            </a:extLst>
          </p:cNvPr>
          <p:cNvGrpSpPr/>
          <p:nvPr/>
        </p:nvGrpSpPr>
        <p:grpSpPr>
          <a:xfrm>
            <a:off x="498070" y="1856671"/>
            <a:ext cx="1147127" cy="1147127"/>
            <a:chOff x="6229832" y="3750686"/>
            <a:chExt cx="1529503" cy="1529503"/>
          </a:xfrm>
        </p:grpSpPr>
        <p:sp>
          <p:nvSpPr>
            <p:cNvPr id="35" name="任意多边形 59">
              <a:extLst>
                <a:ext uri="{FF2B5EF4-FFF2-40B4-BE49-F238E27FC236}">
                  <a16:creationId xmlns:a16="http://schemas.microsoft.com/office/drawing/2014/main" id="{8AA7F9BA-87CA-F424-64AC-3ED92EF6193A}"/>
                </a:ext>
              </a:extLst>
            </p:cNvPr>
            <p:cNvSpPr/>
            <p:nvPr/>
          </p:nvSpPr>
          <p:spPr>
            <a:xfrm>
              <a:off x="6229832" y="3750686"/>
              <a:ext cx="1529503" cy="1529503"/>
            </a:xfrm>
            <a:custGeom>
              <a:avLst/>
              <a:gdLst>
                <a:gd name="connsiteX0" fmla="*/ 0 w 1529503"/>
                <a:gd name="connsiteY0" fmla="*/ 254922 h 1529503"/>
                <a:gd name="connsiteX1" fmla="*/ 254922 w 1529503"/>
                <a:gd name="connsiteY1" fmla="*/ 0 h 1529503"/>
                <a:gd name="connsiteX2" fmla="*/ 1274581 w 1529503"/>
                <a:gd name="connsiteY2" fmla="*/ 0 h 1529503"/>
                <a:gd name="connsiteX3" fmla="*/ 1529503 w 1529503"/>
                <a:gd name="connsiteY3" fmla="*/ 254922 h 1529503"/>
                <a:gd name="connsiteX4" fmla="*/ 1529503 w 1529503"/>
                <a:gd name="connsiteY4" fmla="*/ 1274581 h 1529503"/>
                <a:gd name="connsiteX5" fmla="*/ 1274581 w 1529503"/>
                <a:gd name="connsiteY5" fmla="*/ 1529503 h 1529503"/>
                <a:gd name="connsiteX6" fmla="*/ 254922 w 1529503"/>
                <a:gd name="connsiteY6" fmla="*/ 1529503 h 1529503"/>
                <a:gd name="connsiteX7" fmla="*/ 0 w 1529503"/>
                <a:gd name="connsiteY7" fmla="*/ 1274581 h 1529503"/>
                <a:gd name="connsiteX8" fmla="*/ 0 w 1529503"/>
                <a:gd name="connsiteY8" fmla="*/ 254922 h 152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03" h="1529503">
                  <a:moveTo>
                    <a:pt x="0" y="254922"/>
                  </a:moveTo>
                  <a:cubicBezTo>
                    <a:pt x="0" y="114132"/>
                    <a:pt x="114132" y="0"/>
                    <a:pt x="254922" y="0"/>
                  </a:cubicBezTo>
                  <a:lnTo>
                    <a:pt x="1274581" y="0"/>
                  </a:lnTo>
                  <a:cubicBezTo>
                    <a:pt x="1415371" y="0"/>
                    <a:pt x="1529503" y="114132"/>
                    <a:pt x="1529503" y="254922"/>
                  </a:cubicBezTo>
                  <a:lnTo>
                    <a:pt x="1529503" y="1274581"/>
                  </a:lnTo>
                  <a:cubicBezTo>
                    <a:pt x="1529503" y="1415371"/>
                    <a:pt x="1415371" y="1529503"/>
                    <a:pt x="1274581" y="1529503"/>
                  </a:cubicBezTo>
                  <a:lnTo>
                    <a:pt x="254922" y="1529503"/>
                  </a:lnTo>
                  <a:cubicBezTo>
                    <a:pt x="114132" y="1529503"/>
                    <a:pt x="0" y="1415371"/>
                    <a:pt x="0" y="1274581"/>
                  </a:cubicBezTo>
                  <a:lnTo>
                    <a:pt x="0" y="254922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15634" tIns="215634" rIns="215634" bIns="215634" numCol="1" spcCol="1270" anchor="ctr" anchorCtr="0">
              <a:noAutofit/>
            </a:bodyPr>
            <a:lstStyle/>
            <a:p>
              <a:pPr algn="ctr" defTabSz="123317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8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36" name="图片 60">
              <a:extLst>
                <a:ext uri="{FF2B5EF4-FFF2-40B4-BE49-F238E27FC236}">
                  <a16:creationId xmlns:a16="http://schemas.microsoft.com/office/drawing/2014/main" id="{9FBDA5FC-B3A4-F38A-B73A-E75043FFF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6360" y="4090165"/>
              <a:ext cx="855175" cy="85517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446761CF-4F53-40B8-9FA2-338D5DC08E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">
            <a:extLst>
              <a:ext uri="{FF2B5EF4-FFF2-40B4-BE49-F238E27FC236}">
                <a16:creationId xmlns:a16="http://schemas.microsoft.com/office/drawing/2014/main" id="{992D0E74-8534-93F4-6C08-08A5700FE818}"/>
              </a:ext>
            </a:extLst>
          </p:cNvPr>
          <p:cNvSpPr/>
          <p:nvPr/>
        </p:nvSpPr>
        <p:spPr>
          <a:xfrm>
            <a:off x="2123728" y="1255360"/>
            <a:ext cx="4824536" cy="3168061"/>
          </a:xfrm>
          <a:prstGeom prst="round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3">
            <a:extLst>
              <a:ext uri="{FF2B5EF4-FFF2-40B4-BE49-F238E27FC236}">
                <a16:creationId xmlns:a16="http://schemas.microsoft.com/office/drawing/2014/main" id="{D48DCE76-4402-460F-1516-8A21C218562C}"/>
              </a:ext>
            </a:extLst>
          </p:cNvPr>
          <p:cNvGrpSpPr/>
          <p:nvPr/>
        </p:nvGrpSpPr>
        <p:grpSpPr>
          <a:xfrm>
            <a:off x="3959361" y="555749"/>
            <a:ext cx="1107996" cy="1107996"/>
            <a:chOff x="304800" y="673100"/>
            <a:chExt cx="4000500" cy="4000500"/>
          </a:xfrm>
          <a:solidFill>
            <a:schemeClr val="accent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" name="同心圆 4">
              <a:extLst>
                <a:ext uri="{FF2B5EF4-FFF2-40B4-BE49-F238E27FC236}">
                  <a16:creationId xmlns:a16="http://schemas.microsoft.com/office/drawing/2014/main" id="{F3CDAF89-0EF0-1A84-B085-F627D9F3AB22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椭圆 5">
              <a:extLst>
                <a:ext uri="{FF2B5EF4-FFF2-40B4-BE49-F238E27FC236}">
                  <a16:creationId xmlns:a16="http://schemas.microsoft.com/office/drawing/2014/main" id="{CFCA717E-6D33-9954-B330-02D5305B2E66}"/>
                </a:ext>
              </a:extLst>
            </p:cNvPr>
            <p:cNvSpPr/>
            <p:nvPr/>
          </p:nvSpPr>
          <p:spPr>
            <a:xfrm>
              <a:off x="361367" y="673100"/>
              <a:ext cx="3825875" cy="3825875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" name="椭圆 6">
            <a:extLst>
              <a:ext uri="{FF2B5EF4-FFF2-40B4-BE49-F238E27FC236}">
                <a16:creationId xmlns:a16="http://schemas.microsoft.com/office/drawing/2014/main" id="{02539F30-E4E3-9BE0-94F0-6D9D8D8ED838}"/>
              </a:ext>
            </a:extLst>
          </p:cNvPr>
          <p:cNvSpPr/>
          <p:nvPr/>
        </p:nvSpPr>
        <p:spPr>
          <a:xfrm>
            <a:off x="4800022" y="1068705"/>
            <a:ext cx="373310" cy="37331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DCCA188C-4E8F-C250-62F0-E94DAB54EB89}"/>
              </a:ext>
            </a:extLst>
          </p:cNvPr>
          <p:cNvSpPr txBox="1"/>
          <p:nvPr/>
        </p:nvSpPr>
        <p:spPr>
          <a:xfrm>
            <a:off x="2339752" y="1923678"/>
            <a:ext cx="4392488" cy="19332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t-BR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O aterramento temporário não é um componente fixo da instalação, mas precisa de dimensionamento adequado. </a:t>
            </a:r>
          </a:p>
          <a:p>
            <a:pPr>
              <a:lnSpc>
                <a:spcPct val="130000"/>
              </a:lnSpc>
            </a:pPr>
            <a:endParaRPr lang="pt-BR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pt-BR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É um item de segurança, que pode conduzir correntes de curto-circuito em caso de energização indevida.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Imagem 6" descr="Texto&#10;&#10;Descrição gerada automaticamente com confiança baixa">
            <a:extLst>
              <a:ext uri="{FF2B5EF4-FFF2-40B4-BE49-F238E27FC236}">
                <a16:creationId xmlns:a16="http://schemas.microsoft.com/office/drawing/2014/main" id="{8C4823F1-B79D-0F96-A60C-293CCA7BE9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5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" dur="8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23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24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25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26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 animBg="1"/>
          <p:bldP spid="14" grpId="0"/>
          <p:bldP spid="1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7" dur="8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1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0" dur="8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3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44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45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46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47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 animBg="1"/>
          <p:bldP spid="8" grpId="0" animBg="1"/>
          <p:bldP spid="12" grpId="0" animBg="1"/>
          <p:bldP spid="14" grpId="0"/>
          <p:bldP spid="14" grpId="1"/>
          <p:bldP spid="15" grpId="0"/>
          <p:bldP spid="15" grpId="1"/>
        </p:bldLst>
      </p:timing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8">
            <a:extLst>
              <a:ext uri="{FF2B5EF4-FFF2-40B4-BE49-F238E27FC236}">
                <a16:creationId xmlns:a16="http://schemas.microsoft.com/office/drawing/2014/main" id="{968D5397-26B1-7F8A-35D6-92BA40391760}"/>
              </a:ext>
            </a:extLst>
          </p:cNvPr>
          <p:cNvSpPr/>
          <p:nvPr/>
        </p:nvSpPr>
        <p:spPr>
          <a:xfrm>
            <a:off x="1403648" y="1255359"/>
            <a:ext cx="4248472" cy="3168061"/>
          </a:xfrm>
          <a:prstGeom prst="round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组合 10">
            <a:extLst>
              <a:ext uri="{FF2B5EF4-FFF2-40B4-BE49-F238E27FC236}">
                <a16:creationId xmlns:a16="http://schemas.microsoft.com/office/drawing/2014/main" id="{9FCEFF8F-3958-5D02-A122-4FD153DC8B5D}"/>
              </a:ext>
            </a:extLst>
          </p:cNvPr>
          <p:cNvGrpSpPr/>
          <p:nvPr/>
        </p:nvGrpSpPr>
        <p:grpSpPr>
          <a:xfrm>
            <a:off x="2738866" y="599658"/>
            <a:ext cx="1107996" cy="1107996"/>
            <a:chOff x="304800" y="673100"/>
            <a:chExt cx="4000500" cy="4000500"/>
          </a:xfrm>
          <a:solidFill>
            <a:srgbClr val="FFC000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11">
              <a:extLst>
                <a:ext uri="{FF2B5EF4-FFF2-40B4-BE49-F238E27FC236}">
                  <a16:creationId xmlns:a16="http://schemas.microsoft.com/office/drawing/2014/main" id="{4F3E35F4-60FD-66D4-7375-6EB9827B6A8E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椭圆 12">
              <a:extLst>
                <a:ext uri="{FF2B5EF4-FFF2-40B4-BE49-F238E27FC236}">
                  <a16:creationId xmlns:a16="http://schemas.microsoft.com/office/drawing/2014/main" id="{7D54571F-A564-1EE8-505A-C5D301C3D1B8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2" name="椭圆 16">
            <a:extLst>
              <a:ext uri="{FF2B5EF4-FFF2-40B4-BE49-F238E27FC236}">
                <a16:creationId xmlns:a16="http://schemas.microsoft.com/office/drawing/2014/main" id="{AEC5C744-A241-0353-C547-BCA4C0BE8286}"/>
              </a:ext>
            </a:extLst>
          </p:cNvPr>
          <p:cNvSpPr/>
          <p:nvPr/>
        </p:nvSpPr>
        <p:spPr>
          <a:xfrm>
            <a:off x="3580896" y="1068705"/>
            <a:ext cx="373310" cy="37331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3229532F-5DEB-07EE-2197-E8CA050F4999}"/>
              </a:ext>
            </a:extLst>
          </p:cNvPr>
          <p:cNvSpPr txBox="1"/>
          <p:nvPr/>
        </p:nvSpPr>
        <p:spPr>
          <a:xfrm>
            <a:off x="1619672" y="1850680"/>
            <a:ext cx="3816424" cy="22132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t-BR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 sequência de trabalho é a seguinte: deve-se fixar o conector à barra de aterramento. </a:t>
            </a:r>
          </a:p>
          <a:p>
            <a:pPr>
              <a:lnSpc>
                <a:spcPct val="130000"/>
              </a:lnSpc>
            </a:pPr>
            <a:endParaRPr lang="pt-BR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pt-BR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Após, serão conectados os conectores dos condutores do circuito onde será feito o trabalho, separadamente. O desmonte do aterramento temporário segue a sequência inversa.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Imagem 6">
            <a:hlinkClick r:id="rId4"/>
            <a:extLst>
              <a:ext uri="{FF2B5EF4-FFF2-40B4-BE49-F238E27FC236}">
                <a16:creationId xmlns:a16="http://schemas.microsoft.com/office/drawing/2014/main" id="{27344171-D936-D93F-5D72-7645E209D8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3" t="13818" r="11666" b="11269"/>
          <a:stretch/>
        </p:blipFill>
        <p:spPr bwMode="auto">
          <a:xfrm>
            <a:off x="6316641" y="1850680"/>
            <a:ext cx="2090901" cy="2065384"/>
          </a:xfrm>
          <a:prstGeom prst="roundRect">
            <a:avLst>
              <a:gd name="adj" fmla="val 24046"/>
            </a:avLst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765A04BD-EF79-8CBA-6FF4-A06FD40FEA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8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1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8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3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21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22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23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24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2" grpId="0" animBg="1"/>
          <p:bldP spid="15" grpId="0"/>
          <p:bldP spid="15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7" dur="8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1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0" dur="8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6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7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8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9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3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44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45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46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47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 animBg="1"/>
          <p:bldP spid="8" grpId="0" animBg="1"/>
          <p:bldP spid="12" grpId="0" animBg="1"/>
          <p:bldP spid="14" grpId="0"/>
          <p:bldP spid="14" grpId="1"/>
          <p:bldP spid="15" grpId="0"/>
          <p:bldP spid="15" grpId="1"/>
        </p:bldLst>
      </p:timing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>
            <a:extLst>
              <a:ext uri="{FF2B5EF4-FFF2-40B4-BE49-F238E27FC236}">
                <a16:creationId xmlns:a16="http://schemas.microsoft.com/office/drawing/2014/main" id="{A9BE6910-8590-D3FB-2273-4D334762A8F1}"/>
              </a:ext>
            </a:extLst>
          </p:cNvPr>
          <p:cNvGrpSpPr/>
          <p:nvPr/>
        </p:nvGrpSpPr>
        <p:grpSpPr>
          <a:xfrm>
            <a:off x="323528" y="1491630"/>
            <a:ext cx="1147127" cy="1147127"/>
            <a:chOff x="6229832" y="3750686"/>
            <a:chExt cx="1529503" cy="1529503"/>
          </a:xfrm>
          <a:solidFill>
            <a:schemeClr val="bg1">
              <a:lumMod val="50000"/>
            </a:schemeClr>
          </a:solidFill>
        </p:grpSpPr>
        <p:sp>
          <p:nvSpPr>
            <p:cNvPr id="3" name="任意多边形 59">
              <a:extLst>
                <a:ext uri="{FF2B5EF4-FFF2-40B4-BE49-F238E27FC236}">
                  <a16:creationId xmlns:a16="http://schemas.microsoft.com/office/drawing/2014/main" id="{C0F6B086-1842-9541-7776-12540871374D}"/>
                </a:ext>
              </a:extLst>
            </p:cNvPr>
            <p:cNvSpPr/>
            <p:nvPr/>
          </p:nvSpPr>
          <p:spPr>
            <a:xfrm>
              <a:off x="6229832" y="3750686"/>
              <a:ext cx="1529503" cy="1529503"/>
            </a:xfrm>
            <a:custGeom>
              <a:avLst/>
              <a:gdLst>
                <a:gd name="connsiteX0" fmla="*/ 0 w 1529503"/>
                <a:gd name="connsiteY0" fmla="*/ 254922 h 1529503"/>
                <a:gd name="connsiteX1" fmla="*/ 254922 w 1529503"/>
                <a:gd name="connsiteY1" fmla="*/ 0 h 1529503"/>
                <a:gd name="connsiteX2" fmla="*/ 1274581 w 1529503"/>
                <a:gd name="connsiteY2" fmla="*/ 0 h 1529503"/>
                <a:gd name="connsiteX3" fmla="*/ 1529503 w 1529503"/>
                <a:gd name="connsiteY3" fmla="*/ 254922 h 1529503"/>
                <a:gd name="connsiteX4" fmla="*/ 1529503 w 1529503"/>
                <a:gd name="connsiteY4" fmla="*/ 1274581 h 1529503"/>
                <a:gd name="connsiteX5" fmla="*/ 1274581 w 1529503"/>
                <a:gd name="connsiteY5" fmla="*/ 1529503 h 1529503"/>
                <a:gd name="connsiteX6" fmla="*/ 254922 w 1529503"/>
                <a:gd name="connsiteY6" fmla="*/ 1529503 h 1529503"/>
                <a:gd name="connsiteX7" fmla="*/ 0 w 1529503"/>
                <a:gd name="connsiteY7" fmla="*/ 1274581 h 1529503"/>
                <a:gd name="connsiteX8" fmla="*/ 0 w 1529503"/>
                <a:gd name="connsiteY8" fmla="*/ 254922 h 152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03" h="1529503">
                  <a:moveTo>
                    <a:pt x="0" y="254922"/>
                  </a:moveTo>
                  <a:cubicBezTo>
                    <a:pt x="0" y="114132"/>
                    <a:pt x="114132" y="0"/>
                    <a:pt x="254922" y="0"/>
                  </a:cubicBezTo>
                  <a:lnTo>
                    <a:pt x="1274581" y="0"/>
                  </a:lnTo>
                  <a:cubicBezTo>
                    <a:pt x="1415371" y="0"/>
                    <a:pt x="1529503" y="114132"/>
                    <a:pt x="1529503" y="254922"/>
                  </a:cubicBezTo>
                  <a:lnTo>
                    <a:pt x="1529503" y="1274581"/>
                  </a:lnTo>
                  <a:cubicBezTo>
                    <a:pt x="1529503" y="1415371"/>
                    <a:pt x="1415371" y="1529503"/>
                    <a:pt x="1274581" y="1529503"/>
                  </a:cubicBezTo>
                  <a:lnTo>
                    <a:pt x="254922" y="1529503"/>
                  </a:lnTo>
                  <a:cubicBezTo>
                    <a:pt x="114132" y="1529503"/>
                    <a:pt x="0" y="1415371"/>
                    <a:pt x="0" y="1274581"/>
                  </a:cubicBezTo>
                  <a:lnTo>
                    <a:pt x="0" y="254922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634" tIns="215634" rIns="215634" bIns="215634" numCol="1" spcCol="1270" anchor="ctr" anchorCtr="0">
              <a:noAutofit/>
            </a:bodyPr>
            <a:lstStyle/>
            <a:p>
              <a:pPr algn="ctr" defTabSz="123317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8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4" name="图片 60">
              <a:extLst>
                <a:ext uri="{FF2B5EF4-FFF2-40B4-BE49-F238E27FC236}">
                  <a16:creationId xmlns:a16="http://schemas.microsoft.com/office/drawing/2014/main" id="{AFE877F2-E4E0-B058-A3E7-41FDA7217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6360" y="4090165"/>
              <a:ext cx="855175" cy="855175"/>
            </a:xfrm>
            <a:prstGeom prst="rect">
              <a:avLst/>
            </a:prstGeom>
            <a:grpFill/>
          </p:spPr>
        </p:pic>
      </p:grpSp>
      <p:sp>
        <p:nvSpPr>
          <p:cNvPr id="6" name="文本框 41">
            <a:extLst>
              <a:ext uri="{FF2B5EF4-FFF2-40B4-BE49-F238E27FC236}">
                <a16:creationId xmlns:a16="http://schemas.microsoft.com/office/drawing/2014/main" id="{33A23224-A95A-ABAE-0D86-4B19344270A2}"/>
              </a:ext>
            </a:extLst>
          </p:cNvPr>
          <p:cNvSpPr txBox="1"/>
          <p:nvPr/>
        </p:nvSpPr>
        <p:spPr>
          <a:xfrm>
            <a:off x="1723051" y="291767"/>
            <a:ext cx="7097421" cy="4614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pt-BR" altLang="zh-CN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3.6 Equipotencialização</a:t>
            </a:r>
          </a:p>
          <a:p>
            <a:pPr>
              <a:lnSpc>
                <a:spcPct val="150000"/>
              </a:lnSpc>
              <a:spcBef>
                <a:spcPts val="750"/>
              </a:spcBef>
            </a:pPr>
            <a:endParaRPr lang="pt-BR" altLang="zh-CN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pt-BR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Ao falarmos de equipotencialização, devemos lembrar que tensão elétrica também é chamada de diferença de potencial ou ddp. A ideia de equipotencialização é justamente trabalhar na diminuição dessa diferença de potencial.</a:t>
            </a:r>
          </a:p>
          <a:p>
            <a:pPr>
              <a:lnSpc>
                <a:spcPct val="150000"/>
              </a:lnSpc>
              <a:spcBef>
                <a:spcPts val="750"/>
              </a:spcBef>
            </a:pPr>
            <a:endParaRPr lang="pt-BR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pt-BR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É muito importante </a:t>
            </a:r>
            <a:r>
              <a:rPr lang="pt-BR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equipotencializar</a:t>
            </a:r>
            <a:r>
              <a:rPr lang="pt-BR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uma planta comercial ou industrial. Para isso, são adaptados sistemas elétricos, estruturas e massas metálicas, evitando que gerem cargas elétricas inesperadas e indesejáveis.</a:t>
            </a:r>
            <a:endParaRPr lang="pt-BR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58">
            <a:extLst>
              <a:ext uri="{FF2B5EF4-FFF2-40B4-BE49-F238E27FC236}">
                <a16:creationId xmlns:a16="http://schemas.microsoft.com/office/drawing/2014/main" id="{04041EE9-ADCC-B29A-5E6D-48A740FA016C}"/>
              </a:ext>
            </a:extLst>
          </p:cNvPr>
          <p:cNvGrpSpPr/>
          <p:nvPr/>
        </p:nvGrpSpPr>
        <p:grpSpPr>
          <a:xfrm>
            <a:off x="325421" y="3510354"/>
            <a:ext cx="1147127" cy="1147127"/>
            <a:chOff x="6229832" y="3750686"/>
            <a:chExt cx="1529503" cy="1529503"/>
          </a:xfrm>
        </p:grpSpPr>
        <p:sp>
          <p:nvSpPr>
            <p:cNvPr id="8" name="任意多边形 59">
              <a:extLst>
                <a:ext uri="{FF2B5EF4-FFF2-40B4-BE49-F238E27FC236}">
                  <a16:creationId xmlns:a16="http://schemas.microsoft.com/office/drawing/2014/main" id="{F30841E8-9EB0-F7ED-7CD6-5D567EC88730}"/>
                </a:ext>
              </a:extLst>
            </p:cNvPr>
            <p:cNvSpPr/>
            <p:nvPr/>
          </p:nvSpPr>
          <p:spPr>
            <a:xfrm>
              <a:off x="6229832" y="3750686"/>
              <a:ext cx="1529503" cy="1529503"/>
            </a:xfrm>
            <a:custGeom>
              <a:avLst/>
              <a:gdLst>
                <a:gd name="connsiteX0" fmla="*/ 0 w 1529503"/>
                <a:gd name="connsiteY0" fmla="*/ 254922 h 1529503"/>
                <a:gd name="connsiteX1" fmla="*/ 254922 w 1529503"/>
                <a:gd name="connsiteY1" fmla="*/ 0 h 1529503"/>
                <a:gd name="connsiteX2" fmla="*/ 1274581 w 1529503"/>
                <a:gd name="connsiteY2" fmla="*/ 0 h 1529503"/>
                <a:gd name="connsiteX3" fmla="*/ 1529503 w 1529503"/>
                <a:gd name="connsiteY3" fmla="*/ 254922 h 1529503"/>
                <a:gd name="connsiteX4" fmla="*/ 1529503 w 1529503"/>
                <a:gd name="connsiteY4" fmla="*/ 1274581 h 1529503"/>
                <a:gd name="connsiteX5" fmla="*/ 1274581 w 1529503"/>
                <a:gd name="connsiteY5" fmla="*/ 1529503 h 1529503"/>
                <a:gd name="connsiteX6" fmla="*/ 254922 w 1529503"/>
                <a:gd name="connsiteY6" fmla="*/ 1529503 h 1529503"/>
                <a:gd name="connsiteX7" fmla="*/ 0 w 1529503"/>
                <a:gd name="connsiteY7" fmla="*/ 1274581 h 1529503"/>
                <a:gd name="connsiteX8" fmla="*/ 0 w 1529503"/>
                <a:gd name="connsiteY8" fmla="*/ 254922 h 152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03" h="1529503">
                  <a:moveTo>
                    <a:pt x="0" y="254922"/>
                  </a:moveTo>
                  <a:cubicBezTo>
                    <a:pt x="0" y="114132"/>
                    <a:pt x="114132" y="0"/>
                    <a:pt x="254922" y="0"/>
                  </a:cubicBezTo>
                  <a:lnTo>
                    <a:pt x="1274581" y="0"/>
                  </a:lnTo>
                  <a:cubicBezTo>
                    <a:pt x="1415371" y="0"/>
                    <a:pt x="1529503" y="114132"/>
                    <a:pt x="1529503" y="254922"/>
                  </a:cubicBezTo>
                  <a:lnTo>
                    <a:pt x="1529503" y="1274581"/>
                  </a:lnTo>
                  <a:cubicBezTo>
                    <a:pt x="1529503" y="1415371"/>
                    <a:pt x="1415371" y="1529503"/>
                    <a:pt x="1274581" y="1529503"/>
                  </a:cubicBezTo>
                  <a:lnTo>
                    <a:pt x="254922" y="1529503"/>
                  </a:lnTo>
                  <a:cubicBezTo>
                    <a:pt x="114132" y="1529503"/>
                    <a:pt x="0" y="1415371"/>
                    <a:pt x="0" y="1274581"/>
                  </a:cubicBezTo>
                  <a:lnTo>
                    <a:pt x="0" y="254922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634" tIns="215634" rIns="215634" bIns="215634" numCol="1" spcCol="1270" anchor="ctr" anchorCtr="0">
              <a:noAutofit/>
            </a:bodyPr>
            <a:lstStyle/>
            <a:p>
              <a:pPr algn="ctr" defTabSz="123317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800" dirty="0"/>
            </a:p>
          </p:txBody>
        </p:sp>
        <p:pic>
          <p:nvPicPr>
            <p:cNvPr id="9" name="图片 60">
              <a:extLst>
                <a:ext uri="{FF2B5EF4-FFF2-40B4-BE49-F238E27FC236}">
                  <a16:creationId xmlns:a16="http://schemas.microsoft.com/office/drawing/2014/main" id="{06C8BBEA-F0EA-95CE-1CF3-5F000BB90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6360" y="4090165"/>
              <a:ext cx="855175" cy="855175"/>
            </a:xfrm>
            <a:prstGeom prst="rect">
              <a:avLst/>
            </a:prstGeom>
          </p:spPr>
        </p:pic>
      </p:grpSp>
      <p:pic>
        <p:nvPicPr>
          <p:cNvPr id="7" name="Imagem 6" descr="Texto&#10;&#10;Descrição gerada automaticamente com confiança baixa">
            <a:extLst>
              <a:ext uri="{FF2B5EF4-FFF2-40B4-BE49-F238E27FC236}">
                <a16:creationId xmlns:a16="http://schemas.microsoft.com/office/drawing/2014/main" id="{73533260-C656-012B-91E5-0BDA09A674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9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2645" y="771551"/>
            <a:ext cx="8483324" cy="4104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Imagem 4" descr="malha de aterramento - equipotencialização">
            <a:extLst>
              <a:ext uri="{FF2B5EF4-FFF2-40B4-BE49-F238E27FC236}">
                <a16:creationId xmlns:a16="http://schemas.microsoft.com/office/drawing/2014/main" id="{F1E271C6-76B3-292B-8A0A-B7A8F320E7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18605" r="2472" b="4227"/>
          <a:stretch/>
        </p:blipFill>
        <p:spPr bwMode="auto">
          <a:xfrm>
            <a:off x="372645" y="771550"/>
            <a:ext cx="5567507" cy="41184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93025" y="1131590"/>
            <a:ext cx="28274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Na equipotencialização, existe um aterramento de proteção que direciona a corrente de fuga para a terra. </a:t>
            </a:r>
          </a:p>
          <a:p>
            <a:endParaRPr lang="pt-BR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pt-BR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Para isso, é montado um esqueleto, com uma armação metálica de aterramento que compõe uma grelha. Isso permite, justamente, a equipotencialização em diversos pontos em planta.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31641" y="267494"/>
            <a:ext cx="1774084" cy="661947"/>
            <a:chOff x="1187624" y="555526"/>
            <a:chExt cx="1774084" cy="661947"/>
          </a:xfrm>
          <a:solidFill>
            <a:srgbClr val="C00000"/>
          </a:solidFill>
        </p:grpSpPr>
        <p:sp>
          <p:nvSpPr>
            <p:cNvPr id="4" name="平行四边形 3"/>
            <p:cNvSpPr/>
            <p:nvPr/>
          </p:nvSpPr>
          <p:spPr>
            <a:xfrm>
              <a:off x="1233516" y="641409"/>
              <a:ext cx="1728192" cy="576064"/>
            </a:xfrm>
            <a:prstGeom prst="parallelogram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平行四边形 1"/>
            <p:cNvSpPr/>
            <p:nvPr/>
          </p:nvSpPr>
          <p:spPr>
            <a:xfrm>
              <a:off x="1187624" y="555526"/>
              <a:ext cx="1728192" cy="576064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03648" y="659472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NR 10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9" name="Imagem 8" descr="Texto&#10;&#10;Descrição gerada automaticamente com confiança baixa">
            <a:extLst>
              <a:ext uri="{FF2B5EF4-FFF2-40B4-BE49-F238E27FC236}">
                <a16:creationId xmlns:a16="http://schemas.microsoft.com/office/drawing/2014/main" id="{33A90B20-8A54-F573-4D2B-5AC8728D92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7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8">
            <a:extLst>
              <a:ext uri="{FF2B5EF4-FFF2-40B4-BE49-F238E27FC236}">
                <a16:creationId xmlns:a16="http://schemas.microsoft.com/office/drawing/2014/main" id="{A1D73884-DDAB-D47B-11BD-157229DBA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5566"/>
            <a:ext cx="9144000" cy="4227934"/>
          </a:xfrm>
          <a:prstGeom prst="rect">
            <a:avLst/>
          </a:prstGeom>
          <a:solidFill>
            <a:schemeClr val="accent1"/>
          </a:solidFill>
          <a:ln w="38100">
            <a:noFill/>
            <a:rou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Oval 7">
            <a:extLst>
              <a:ext uri="{FF2B5EF4-FFF2-40B4-BE49-F238E27FC236}">
                <a16:creationId xmlns:a16="http://schemas.microsoft.com/office/drawing/2014/main" id="{644E7D72-A5E1-B79C-C401-DA733C92E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1921055"/>
            <a:ext cx="1404694" cy="140323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1F322248-C479-5CC1-7B29-338B64FD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917" y="2029266"/>
            <a:ext cx="1188044" cy="11868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Gráfico 5" descr="Alta tensão com preenchimento sólido">
            <a:extLst>
              <a:ext uri="{FF2B5EF4-FFF2-40B4-BE49-F238E27FC236}">
                <a16:creationId xmlns:a16="http://schemas.microsoft.com/office/drawing/2014/main" id="{A6EA850B-1EF5-5E8B-C06D-631F1E00E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3125" y="2191545"/>
            <a:ext cx="737628" cy="737622"/>
          </a:xfrm>
          <a:prstGeom prst="rect">
            <a:avLst/>
          </a:prstGeom>
        </p:spPr>
      </p:pic>
      <p:sp>
        <p:nvSpPr>
          <p:cNvPr id="7" name="Rectangle 28">
            <a:extLst>
              <a:ext uri="{FF2B5EF4-FFF2-40B4-BE49-F238E27FC236}">
                <a16:creationId xmlns:a16="http://schemas.microsoft.com/office/drawing/2014/main" id="{73589D8D-B46F-EEDD-BCD1-DAFDD8A39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392" y="1921055"/>
            <a:ext cx="5720342" cy="12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Pode existir a existência de tensões em estruturas já aterradas, quando elas estiverem em aterramentos independentes. 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D1AB6C45-0D6F-5C40-7E4D-65B15B54ED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3" y="244051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5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nergia elétrica - ícones de ecologia e meio ambiente grátis">
            <a:extLst>
              <a:ext uri="{FF2B5EF4-FFF2-40B4-BE49-F238E27FC236}">
                <a16:creationId xmlns:a16="http://schemas.microsoft.com/office/drawing/2014/main" id="{D333D7B6-15E5-F07B-B90E-1A67F3D7E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5" r="13741"/>
          <a:stretch/>
        </p:blipFill>
        <p:spPr bwMode="auto">
          <a:xfrm>
            <a:off x="3059831" y="526161"/>
            <a:ext cx="3024337" cy="409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8">
            <a:extLst>
              <a:ext uri="{FF2B5EF4-FFF2-40B4-BE49-F238E27FC236}">
                <a16:creationId xmlns:a16="http://schemas.microsoft.com/office/drawing/2014/main" id="{A1D73884-DDAB-D47B-11BD-157229DBA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C000">
              <a:alpha val="85000"/>
            </a:srgbClr>
          </a:solidFill>
          <a:ln w="38100">
            <a:noFill/>
            <a:rou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73589D8D-B46F-EEDD-BCD1-DAFDD8A39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087" y="1693060"/>
            <a:ext cx="6780578" cy="167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BR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É por esse motivo que é preciso fazer toda a malha comum e estabelecer o potencial comum, garantindo a equipotencialização em toda a estrutura metálica.</a:t>
            </a:r>
          </a:p>
        </p:txBody>
      </p:sp>
      <p:sp>
        <p:nvSpPr>
          <p:cNvPr id="3" name="AutoShape 15">
            <a:extLst>
              <a:ext uri="{FF2B5EF4-FFF2-40B4-BE49-F238E27FC236}">
                <a16:creationId xmlns:a16="http://schemas.microsoft.com/office/drawing/2014/main" id="{16ACCA9D-4A6E-76F1-E616-04B2719A63F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2831" y="2200992"/>
            <a:ext cx="501552" cy="741514"/>
          </a:xfrm>
          <a:prstGeom prst="upArrow">
            <a:avLst>
              <a:gd name="adj1" fmla="val 52833"/>
              <a:gd name="adj2" fmla="val 45940"/>
            </a:avLst>
          </a:prstGeom>
          <a:solidFill>
            <a:schemeClr val="bg1"/>
          </a:solidFill>
          <a:ln w="3175" cap="flat" cmpd="sng" algn="ctr">
            <a:noFill/>
            <a:prstDash val="solid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AC36F4E3-C78D-2542-7F22-7454F846D7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3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4">
            <a:extLst>
              <a:ext uri="{FF2B5EF4-FFF2-40B4-BE49-F238E27FC236}">
                <a16:creationId xmlns:a16="http://schemas.microsoft.com/office/drawing/2014/main" id="{9182B123-2AA1-3A4C-B952-F6B9B2265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732" y="771550"/>
            <a:ext cx="7531692" cy="3528392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C00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Oval 53">
            <a:extLst>
              <a:ext uri="{FF2B5EF4-FFF2-40B4-BE49-F238E27FC236}">
                <a16:creationId xmlns:a16="http://schemas.microsoft.com/office/drawing/2014/main" id="{99E4DCE7-148F-2A96-1678-F36A6F3F3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531" y="2137590"/>
            <a:ext cx="725178" cy="725178"/>
          </a:xfrm>
          <a:prstGeom prst="ellipse">
            <a:avLst/>
          </a:prstGeom>
          <a:solidFill>
            <a:srgbClr val="FFC000"/>
          </a:solidFill>
          <a:ln w="28575">
            <a:noFill/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A13EEA3F-1609-55F5-C525-57ED642B0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884" y="1851670"/>
            <a:ext cx="5947516" cy="132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Os efeitos da ausência de aterramento com equipotencialização podem ser sentidos no dia-a-dia. Pode acontecer de tomar um choque em uma máquina, bancada ou andaime com estrutura metálica. </a:t>
            </a:r>
          </a:p>
        </p:txBody>
      </p:sp>
      <p:pic>
        <p:nvPicPr>
          <p:cNvPr id="9" name="Gráfico 8" descr="Alta tensão com preenchimento sólido">
            <a:extLst>
              <a:ext uri="{FF2B5EF4-FFF2-40B4-BE49-F238E27FC236}">
                <a16:creationId xmlns:a16="http://schemas.microsoft.com/office/drawing/2014/main" id="{2A264C0A-CE55-F427-7A4B-47A588C6C5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1482" y="2322542"/>
            <a:ext cx="355276" cy="355274"/>
          </a:xfrm>
          <a:prstGeom prst="rect">
            <a:avLst/>
          </a:prstGeom>
        </p:spPr>
      </p:pic>
      <p:pic>
        <p:nvPicPr>
          <p:cNvPr id="11" name="Gráfico 10" descr="Alta tensão com preenchimento sólido">
            <a:extLst>
              <a:ext uri="{FF2B5EF4-FFF2-40B4-BE49-F238E27FC236}">
                <a16:creationId xmlns:a16="http://schemas.microsoft.com/office/drawing/2014/main" id="{D84FEB50-3BC9-4A1B-306D-D668429003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1429" y="3047283"/>
            <a:ext cx="355276" cy="355274"/>
          </a:xfrm>
          <a:prstGeom prst="rect">
            <a:avLst/>
          </a:prstGeom>
        </p:spPr>
      </p:pic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B2B806BF-348D-4ACC-CF4E-41889B867A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3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4">
            <a:extLst>
              <a:ext uri="{FF2B5EF4-FFF2-40B4-BE49-F238E27FC236}">
                <a16:creationId xmlns:a16="http://schemas.microsoft.com/office/drawing/2014/main" id="{9182B123-2AA1-3A4C-B952-F6B9B2265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732" y="771550"/>
            <a:ext cx="7531692" cy="3528392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Oval 53">
            <a:extLst>
              <a:ext uri="{FF2B5EF4-FFF2-40B4-BE49-F238E27FC236}">
                <a16:creationId xmlns:a16="http://schemas.microsoft.com/office/drawing/2014/main" id="{99E4DCE7-148F-2A96-1678-F36A6F3F3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280" y="2137590"/>
            <a:ext cx="725178" cy="725178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A13EEA3F-1609-55F5-C525-57ED642B0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559" y="1923678"/>
            <a:ext cx="5503681" cy="100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Como não existe um meio que comunica os pontos, o corpo das pessoas acaba se tornando um meio condutor, o que é um risco sério. 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Gráfico 8" descr="Alta tensão com preenchimento sólido">
            <a:extLst>
              <a:ext uri="{FF2B5EF4-FFF2-40B4-BE49-F238E27FC236}">
                <a16:creationId xmlns:a16="http://schemas.microsoft.com/office/drawing/2014/main" id="{2A264C0A-CE55-F427-7A4B-47A588C6C5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77231" y="2322542"/>
            <a:ext cx="355276" cy="355274"/>
          </a:xfrm>
          <a:prstGeom prst="rect">
            <a:avLst/>
          </a:prstGeom>
        </p:spPr>
      </p:pic>
      <p:pic>
        <p:nvPicPr>
          <p:cNvPr id="11" name="Gráfico 10" descr="Alta tensão com preenchimento sólido">
            <a:extLst>
              <a:ext uri="{FF2B5EF4-FFF2-40B4-BE49-F238E27FC236}">
                <a16:creationId xmlns:a16="http://schemas.microsoft.com/office/drawing/2014/main" id="{D84FEB50-3BC9-4A1B-306D-D668429003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1429" y="3047283"/>
            <a:ext cx="355276" cy="355274"/>
          </a:xfrm>
          <a:prstGeom prst="rect">
            <a:avLst/>
          </a:prstGeom>
        </p:spPr>
      </p:pic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EFAD584C-316D-DCDC-E05C-7A39270312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5" y="241458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4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92">
            <a:extLst>
              <a:ext uri="{FF2B5EF4-FFF2-40B4-BE49-F238E27FC236}">
                <a16:creationId xmlns:a16="http://schemas.microsoft.com/office/drawing/2014/main" id="{BF3ABAC3-A2C0-F9AF-2878-0A614CFC24AD}"/>
              </a:ext>
            </a:extLst>
          </p:cNvPr>
          <p:cNvSpPr/>
          <p:nvPr/>
        </p:nvSpPr>
        <p:spPr>
          <a:xfrm>
            <a:off x="4211960" y="1898790"/>
            <a:ext cx="512923" cy="51305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  <a:latin typeface="Broadway" panose="04040905080B02020502" pitchFamily="82" charset="0"/>
              </a:rPr>
              <a:t>1</a:t>
            </a:r>
            <a:endParaRPr lang="zh-CN" altLang="en-US" sz="27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13" name="椭圆 101">
            <a:extLst>
              <a:ext uri="{FF2B5EF4-FFF2-40B4-BE49-F238E27FC236}">
                <a16:creationId xmlns:a16="http://schemas.microsoft.com/office/drawing/2014/main" id="{914CE192-220E-3A79-22EC-353ADBE2BA13}"/>
              </a:ext>
            </a:extLst>
          </p:cNvPr>
          <p:cNvSpPr/>
          <p:nvPr/>
        </p:nvSpPr>
        <p:spPr>
          <a:xfrm>
            <a:off x="4211960" y="2897901"/>
            <a:ext cx="512923" cy="51305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  <a:latin typeface="Broadway" panose="04040905080B02020502" pitchFamily="82" charset="0"/>
              </a:rPr>
              <a:t>2</a:t>
            </a:r>
            <a:endParaRPr lang="zh-CN" altLang="en-US" sz="2700" dirty="0">
              <a:solidFill>
                <a:schemeClr val="bg1"/>
              </a:solidFill>
            </a:endParaRPr>
          </a:p>
        </p:txBody>
      </p:sp>
      <p:sp>
        <p:nvSpPr>
          <p:cNvPr id="14" name="椭圆 102">
            <a:extLst>
              <a:ext uri="{FF2B5EF4-FFF2-40B4-BE49-F238E27FC236}">
                <a16:creationId xmlns:a16="http://schemas.microsoft.com/office/drawing/2014/main" id="{50C84438-784F-CF0E-341A-25A86F737F6F}"/>
              </a:ext>
            </a:extLst>
          </p:cNvPr>
          <p:cNvSpPr/>
          <p:nvPr/>
        </p:nvSpPr>
        <p:spPr>
          <a:xfrm>
            <a:off x="242652" y="728540"/>
            <a:ext cx="3799526" cy="380051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03">
            <a:extLst>
              <a:ext uri="{FF2B5EF4-FFF2-40B4-BE49-F238E27FC236}">
                <a16:creationId xmlns:a16="http://schemas.microsoft.com/office/drawing/2014/main" id="{F5EB9BA2-DC0E-34FE-888F-B721EA81CB03}"/>
              </a:ext>
            </a:extLst>
          </p:cNvPr>
          <p:cNvSpPr txBox="1"/>
          <p:nvPr/>
        </p:nvSpPr>
        <p:spPr>
          <a:xfrm>
            <a:off x="611560" y="1419622"/>
            <a:ext cx="2970868" cy="2483995"/>
          </a:xfrm>
          <a:prstGeom prst="rect">
            <a:avLst/>
          </a:prstGeom>
          <a:noFill/>
        </p:spPr>
        <p:txBody>
          <a:bodyPr wrap="square" lIns="68562" tIns="34281" rIns="68562" bIns="34281">
            <a:spAutoFit/>
          </a:bodyPr>
          <a:lstStyle/>
          <a:p>
            <a:pPr indent="73025" algn="ctr">
              <a:lnSpc>
                <a:spcPct val="133000"/>
              </a:lnSpc>
              <a:defRPr/>
            </a:pPr>
            <a:r>
              <a:rPr lang="pt-BR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Além de danos às pessoas, podem acontecer danos materiais a máquinas e equipamentos diversos, como: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TextBox 104">
            <a:extLst>
              <a:ext uri="{FF2B5EF4-FFF2-40B4-BE49-F238E27FC236}">
                <a16:creationId xmlns:a16="http://schemas.microsoft.com/office/drawing/2014/main" id="{7060CBF1-E502-C64A-CB17-858D13F38745}"/>
              </a:ext>
            </a:extLst>
          </p:cNvPr>
          <p:cNvSpPr txBox="1"/>
          <p:nvPr/>
        </p:nvSpPr>
        <p:spPr>
          <a:xfrm>
            <a:off x="4887108" y="1851670"/>
            <a:ext cx="3753625" cy="1646971"/>
          </a:xfrm>
          <a:prstGeom prst="rect">
            <a:avLst/>
          </a:prstGeom>
          <a:noFill/>
        </p:spPr>
        <p:txBody>
          <a:bodyPr wrap="square" lIns="68562" tIns="34281" rIns="68562" bIns="3428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altLang="zh-CN" sz="14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Falhas de comunicação.</a:t>
            </a:r>
          </a:p>
          <a:p>
            <a:pPr>
              <a:lnSpc>
                <a:spcPct val="150000"/>
              </a:lnSpc>
              <a:defRPr/>
            </a:pPr>
            <a:endParaRPr lang="pt-BR" altLang="zh-CN" sz="140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pt-BR" altLang="zh-CN" sz="14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Erros em instrumentos de medição que existirem em uma planta industrial, afetando as operações.</a:t>
            </a: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1B288EA3-FCDD-AF56-D852-28A0497AE5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9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5" grpId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nergia elétrica - ícones de ecologia e meio ambiente grátis">
            <a:extLst>
              <a:ext uri="{FF2B5EF4-FFF2-40B4-BE49-F238E27FC236}">
                <a16:creationId xmlns:a16="http://schemas.microsoft.com/office/drawing/2014/main" id="{D333D7B6-15E5-F07B-B90E-1A67F3D7E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5" r="13741"/>
          <a:stretch/>
        </p:blipFill>
        <p:spPr bwMode="auto">
          <a:xfrm>
            <a:off x="3059831" y="526161"/>
            <a:ext cx="3024337" cy="409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8">
            <a:extLst>
              <a:ext uri="{FF2B5EF4-FFF2-40B4-BE49-F238E27FC236}">
                <a16:creationId xmlns:a16="http://schemas.microsoft.com/office/drawing/2014/main" id="{A1D73884-DDAB-D47B-11BD-157229DBA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499"/>
          </a:xfrm>
          <a:prstGeom prst="rect">
            <a:avLst/>
          </a:prstGeom>
          <a:solidFill>
            <a:srgbClr val="FFC000">
              <a:alpha val="85000"/>
            </a:srgbClr>
          </a:solidFill>
          <a:ln w="38100">
            <a:noFill/>
            <a:rou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73589D8D-B46F-EEDD-BCD1-DAFDD8A39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087" y="1693060"/>
            <a:ext cx="6780578" cy="167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BR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Segundo a NR-10, todas as intervenções em instalações elétricas devem acontecer com as medidas de controle do risco elétrico e de outros riscos adicionais. </a:t>
            </a:r>
          </a:p>
        </p:txBody>
      </p:sp>
      <p:sp>
        <p:nvSpPr>
          <p:cNvPr id="3" name="AutoShape 15">
            <a:extLst>
              <a:ext uri="{FF2B5EF4-FFF2-40B4-BE49-F238E27FC236}">
                <a16:creationId xmlns:a16="http://schemas.microsoft.com/office/drawing/2014/main" id="{16ACCA9D-4A6E-76F1-E616-04B2719A63F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2831" y="2200992"/>
            <a:ext cx="501552" cy="741514"/>
          </a:xfrm>
          <a:prstGeom prst="upArrow">
            <a:avLst>
              <a:gd name="adj1" fmla="val 52833"/>
              <a:gd name="adj2" fmla="val 45940"/>
            </a:avLst>
          </a:prstGeom>
          <a:solidFill>
            <a:schemeClr val="bg1"/>
          </a:solidFill>
          <a:ln w="3175" cap="flat" cmpd="sng" algn="ctr">
            <a:noFill/>
            <a:prstDash val="solid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139C9A8C-B4CC-C625-9DDB-94F47FA74C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6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95">
            <a:extLst>
              <a:ext uri="{FF2B5EF4-FFF2-40B4-BE49-F238E27FC236}">
                <a16:creationId xmlns:a16="http://schemas.microsoft.com/office/drawing/2014/main" id="{D71FAEEF-15B7-8291-C053-EF4B2983E010}"/>
              </a:ext>
            </a:extLst>
          </p:cNvPr>
          <p:cNvSpPr/>
          <p:nvPr/>
        </p:nvSpPr>
        <p:spPr>
          <a:xfrm>
            <a:off x="4211961" y="3003798"/>
            <a:ext cx="512923" cy="51305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  <a:latin typeface="Broadway" panose="04040905080B02020502" pitchFamily="82" charset="0"/>
              </a:rPr>
              <a:t>4</a:t>
            </a:r>
            <a:endParaRPr lang="zh-CN" altLang="en-US" sz="2700" dirty="0">
              <a:solidFill>
                <a:schemeClr val="bg1"/>
              </a:solidFill>
            </a:endParaRPr>
          </a:p>
        </p:txBody>
      </p:sp>
      <p:sp>
        <p:nvSpPr>
          <p:cNvPr id="10" name="椭圆 98">
            <a:extLst>
              <a:ext uri="{FF2B5EF4-FFF2-40B4-BE49-F238E27FC236}">
                <a16:creationId xmlns:a16="http://schemas.microsoft.com/office/drawing/2014/main" id="{D53C3873-282B-0ED0-FD88-82B4D90A8CB4}"/>
              </a:ext>
            </a:extLst>
          </p:cNvPr>
          <p:cNvSpPr/>
          <p:nvPr/>
        </p:nvSpPr>
        <p:spPr>
          <a:xfrm>
            <a:off x="4211960" y="1923678"/>
            <a:ext cx="512923" cy="51305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  <a:latin typeface="Broadway" panose="04040905080B02020502" pitchFamily="82" charset="0"/>
              </a:rPr>
              <a:t>3</a:t>
            </a:r>
            <a:endParaRPr lang="zh-CN" altLang="en-US" sz="2700" dirty="0">
              <a:solidFill>
                <a:schemeClr val="bg1"/>
              </a:solidFill>
            </a:endParaRPr>
          </a:p>
        </p:txBody>
      </p:sp>
      <p:sp>
        <p:nvSpPr>
          <p:cNvPr id="14" name="椭圆 102">
            <a:extLst>
              <a:ext uri="{FF2B5EF4-FFF2-40B4-BE49-F238E27FC236}">
                <a16:creationId xmlns:a16="http://schemas.microsoft.com/office/drawing/2014/main" id="{50C84438-784F-CF0E-341A-25A86F737F6F}"/>
              </a:ext>
            </a:extLst>
          </p:cNvPr>
          <p:cNvSpPr/>
          <p:nvPr/>
        </p:nvSpPr>
        <p:spPr>
          <a:xfrm>
            <a:off x="242652" y="728540"/>
            <a:ext cx="3799526" cy="380051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03">
            <a:extLst>
              <a:ext uri="{FF2B5EF4-FFF2-40B4-BE49-F238E27FC236}">
                <a16:creationId xmlns:a16="http://schemas.microsoft.com/office/drawing/2014/main" id="{F5EB9BA2-DC0E-34FE-888F-B721EA81CB03}"/>
              </a:ext>
            </a:extLst>
          </p:cNvPr>
          <p:cNvSpPr txBox="1"/>
          <p:nvPr/>
        </p:nvSpPr>
        <p:spPr>
          <a:xfrm>
            <a:off x="611560" y="1419622"/>
            <a:ext cx="2970868" cy="2483995"/>
          </a:xfrm>
          <a:prstGeom prst="rect">
            <a:avLst/>
          </a:prstGeom>
          <a:noFill/>
        </p:spPr>
        <p:txBody>
          <a:bodyPr wrap="square" lIns="68562" tIns="34281" rIns="68562" bIns="34281">
            <a:spAutoFit/>
          </a:bodyPr>
          <a:lstStyle/>
          <a:p>
            <a:pPr indent="73025" algn="ctr">
              <a:lnSpc>
                <a:spcPct val="133000"/>
              </a:lnSpc>
              <a:defRPr/>
            </a:pPr>
            <a:r>
              <a:rPr lang="pt-BR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Além de danos às pessoas, podem acontecer danos materiais a máquinas e equipamentos diversos, como: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TextBox 104">
            <a:extLst>
              <a:ext uri="{FF2B5EF4-FFF2-40B4-BE49-F238E27FC236}">
                <a16:creationId xmlns:a16="http://schemas.microsoft.com/office/drawing/2014/main" id="{7060CBF1-E502-C64A-CB17-858D13F38745}"/>
              </a:ext>
            </a:extLst>
          </p:cNvPr>
          <p:cNvSpPr txBox="1"/>
          <p:nvPr/>
        </p:nvSpPr>
        <p:spPr>
          <a:xfrm>
            <a:off x="5004048" y="1203598"/>
            <a:ext cx="3799527" cy="2611081"/>
          </a:xfrm>
          <a:prstGeom prst="rect">
            <a:avLst/>
          </a:prstGeom>
          <a:noFill/>
        </p:spPr>
        <p:txBody>
          <a:bodyPr wrap="square" lIns="68562" tIns="34281" rIns="68562" bIns="34281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pt-BR" altLang="zh-CN" sz="160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pt-BR" altLang="zh-CN" sz="16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Aquecimento anormal de inversores, conversores e até motores – levando a riscos que chegam ao incêndio.</a:t>
            </a:r>
          </a:p>
          <a:p>
            <a:pPr>
              <a:lnSpc>
                <a:spcPct val="150000"/>
              </a:lnSpc>
              <a:defRPr/>
            </a:pPr>
            <a:endParaRPr lang="pt-BR" altLang="zh-CN" sz="160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pt-BR" altLang="zh-CN" sz="16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Travamentos constantes de computadores.</a:t>
            </a: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D0AD2EA7-D321-23C9-AC5C-2CF4020B4D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9" y="181977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9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5" grpId="1"/>
      <p:bldP spid="1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6">
            <a:extLst>
              <a:ext uri="{FF2B5EF4-FFF2-40B4-BE49-F238E27FC236}">
                <a16:creationId xmlns:a16="http://schemas.microsoft.com/office/drawing/2014/main" id="{15C0E47C-7F68-C20D-F601-D81602B57005}"/>
              </a:ext>
            </a:extLst>
          </p:cNvPr>
          <p:cNvSpPr>
            <a:spLocks noChangeAspect="1"/>
          </p:cNvSpPr>
          <p:nvPr/>
        </p:nvSpPr>
        <p:spPr>
          <a:xfrm>
            <a:off x="1547664" y="1098860"/>
            <a:ext cx="6192688" cy="2945779"/>
          </a:xfrm>
          <a:prstGeom prst="roundRect">
            <a:avLst>
              <a:gd name="adj" fmla="val 1429"/>
            </a:avLst>
          </a:prstGeom>
          <a:noFill/>
          <a:ln w="3175">
            <a:solidFill>
              <a:schemeClr val="accent1"/>
            </a:solidFill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257097" tIns="642743" rIns="257097" bIns="321372" anchor="ctr"/>
          <a:lstStyle/>
          <a:p>
            <a:pPr algn="just">
              <a:lnSpc>
                <a:spcPct val="120000"/>
              </a:lnSpc>
              <a:spcBef>
                <a:spcPts val="535"/>
              </a:spcBef>
              <a:spcAft>
                <a:spcPts val="535"/>
              </a:spcAft>
              <a:defRPr/>
            </a:pPr>
            <a:endParaRPr lang="zh-CN" altLang="en-US" sz="1400" dirty="0">
              <a:solidFill>
                <a:srgbClr val="454545"/>
              </a:solidFill>
              <a:latin typeface="微软雅黑" panose="020B0503020204020204" charset="-122"/>
            </a:endParaRPr>
          </a:p>
        </p:txBody>
      </p:sp>
      <p:sp>
        <p:nvSpPr>
          <p:cNvPr id="3" name="任意多边形 47">
            <a:extLst>
              <a:ext uri="{FF2B5EF4-FFF2-40B4-BE49-F238E27FC236}">
                <a16:creationId xmlns:a16="http://schemas.microsoft.com/office/drawing/2014/main" id="{64E399EE-A20D-6566-DF84-3AA8E35F8B19}"/>
              </a:ext>
            </a:extLst>
          </p:cNvPr>
          <p:cNvSpPr/>
          <p:nvPr/>
        </p:nvSpPr>
        <p:spPr>
          <a:xfrm>
            <a:off x="3822431" y="1037701"/>
            <a:ext cx="154612" cy="61159"/>
          </a:xfrm>
          <a:custGeom>
            <a:avLst/>
            <a:gdLst>
              <a:gd name="connsiteX0" fmla="*/ 131005 w 311731"/>
              <a:gd name="connsiteY0" fmla="*/ 0 h 121823"/>
              <a:gd name="connsiteX1" fmla="*/ 180725 w 311731"/>
              <a:gd name="connsiteY1" fmla="*/ 0 h 121823"/>
              <a:gd name="connsiteX2" fmla="*/ 205433 w 311731"/>
              <a:gd name="connsiteY2" fmla="*/ 4162 h 121823"/>
              <a:gd name="connsiteX3" fmla="*/ 309453 w 311731"/>
              <a:gd name="connsiteY3" fmla="*/ 109253 h 121823"/>
              <a:gd name="connsiteX4" fmla="*/ 311731 w 311731"/>
              <a:gd name="connsiteY4" fmla="*/ 121823 h 121823"/>
              <a:gd name="connsiteX5" fmla="*/ 0 w 311731"/>
              <a:gd name="connsiteY5" fmla="*/ 121823 h 121823"/>
              <a:gd name="connsiteX6" fmla="*/ 2277 w 311731"/>
              <a:gd name="connsiteY6" fmla="*/ 109253 h 121823"/>
              <a:gd name="connsiteX7" fmla="*/ 106298 w 311731"/>
              <a:gd name="connsiteY7" fmla="*/ 4162 h 12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731" h="121823">
                <a:moveTo>
                  <a:pt x="131005" y="0"/>
                </a:moveTo>
                <a:lnTo>
                  <a:pt x="180725" y="0"/>
                </a:lnTo>
                <a:lnTo>
                  <a:pt x="205433" y="4162"/>
                </a:lnTo>
                <a:cubicBezTo>
                  <a:pt x="252408" y="20443"/>
                  <a:pt x="290475" y="59254"/>
                  <a:pt x="309453" y="109253"/>
                </a:cubicBezTo>
                <a:lnTo>
                  <a:pt x="311731" y="121823"/>
                </a:lnTo>
                <a:lnTo>
                  <a:pt x="0" y="121823"/>
                </a:lnTo>
                <a:lnTo>
                  <a:pt x="2277" y="109253"/>
                </a:lnTo>
                <a:cubicBezTo>
                  <a:pt x="21256" y="59254"/>
                  <a:pt x="59323" y="20443"/>
                  <a:pt x="106298" y="416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dirty="0">
              <a:latin typeface="微软雅黑" panose="020B0503020204020204" charset="-122"/>
            </a:endParaRPr>
          </a:p>
        </p:txBody>
      </p:sp>
      <p:sp>
        <p:nvSpPr>
          <p:cNvPr id="4" name="任意多边形 48">
            <a:extLst>
              <a:ext uri="{FF2B5EF4-FFF2-40B4-BE49-F238E27FC236}">
                <a16:creationId xmlns:a16="http://schemas.microsoft.com/office/drawing/2014/main" id="{7FEC62FA-DBB8-65E9-A475-B54FE6B98592}"/>
              </a:ext>
            </a:extLst>
          </p:cNvPr>
          <p:cNvSpPr/>
          <p:nvPr/>
        </p:nvSpPr>
        <p:spPr>
          <a:xfrm>
            <a:off x="5125082" y="1037701"/>
            <a:ext cx="146615" cy="61159"/>
          </a:xfrm>
          <a:custGeom>
            <a:avLst/>
            <a:gdLst>
              <a:gd name="connsiteX0" fmla="*/ 145370 w 318081"/>
              <a:gd name="connsiteY0" fmla="*/ 0 h 130555"/>
              <a:gd name="connsiteX1" fmla="*/ 172710 w 318081"/>
              <a:gd name="connsiteY1" fmla="*/ 0 h 130555"/>
              <a:gd name="connsiteX2" fmla="*/ 209618 w 318081"/>
              <a:gd name="connsiteY2" fmla="*/ 6428 h 130555"/>
              <a:gd name="connsiteX3" fmla="*/ 315757 w 318081"/>
              <a:gd name="connsiteY3" fmla="*/ 117294 h 130555"/>
              <a:gd name="connsiteX4" fmla="*/ 318081 w 318081"/>
              <a:gd name="connsiteY4" fmla="*/ 130555 h 130555"/>
              <a:gd name="connsiteX5" fmla="*/ 0 w 318081"/>
              <a:gd name="connsiteY5" fmla="*/ 130555 h 130555"/>
              <a:gd name="connsiteX6" fmla="*/ 2324 w 318081"/>
              <a:gd name="connsiteY6" fmla="*/ 117294 h 130555"/>
              <a:gd name="connsiteX7" fmla="*/ 108463 w 318081"/>
              <a:gd name="connsiteY7" fmla="*/ 6428 h 13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081" h="130555">
                <a:moveTo>
                  <a:pt x="145370" y="0"/>
                </a:moveTo>
                <a:lnTo>
                  <a:pt x="172710" y="0"/>
                </a:lnTo>
                <a:lnTo>
                  <a:pt x="209618" y="6428"/>
                </a:lnTo>
                <a:cubicBezTo>
                  <a:pt x="257550" y="23604"/>
                  <a:pt x="296392" y="64548"/>
                  <a:pt x="315757" y="117294"/>
                </a:cubicBezTo>
                <a:lnTo>
                  <a:pt x="318081" y="130555"/>
                </a:lnTo>
                <a:lnTo>
                  <a:pt x="0" y="130555"/>
                </a:lnTo>
                <a:lnTo>
                  <a:pt x="2324" y="117294"/>
                </a:lnTo>
                <a:cubicBezTo>
                  <a:pt x="21689" y="64548"/>
                  <a:pt x="60531" y="23604"/>
                  <a:pt x="108463" y="64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dirty="0">
              <a:latin typeface="微软雅黑" panose="020B0503020204020204" charset="-122"/>
            </a:endParaRPr>
          </a:p>
        </p:txBody>
      </p:sp>
      <p:sp>
        <p:nvSpPr>
          <p:cNvPr id="5" name="任意多边形 49">
            <a:extLst>
              <a:ext uri="{FF2B5EF4-FFF2-40B4-BE49-F238E27FC236}">
                <a16:creationId xmlns:a16="http://schemas.microsoft.com/office/drawing/2014/main" id="{EECFE4AE-BEE2-9E9B-F2E9-6B3804E12272}"/>
              </a:ext>
            </a:extLst>
          </p:cNvPr>
          <p:cNvSpPr/>
          <p:nvPr/>
        </p:nvSpPr>
        <p:spPr>
          <a:xfrm>
            <a:off x="3900626" y="1037702"/>
            <a:ext cx="1291989" cy="329130"/>
          </a:xfrm>
          <a:custGeom>
            <a:avLst/>
            <a:gdLst>
              <a:gd name="connsiteX0" fmla="*/ 0 w 2600830"/>
              <a:gd name="connsiteY0" fmla="*/ 0 h 649288"/>
              <a:gd name="connsiteX1" fmla="*/ 2600830 w 2600830"/>
              <a:gd name="connsiteY1" fmla="*/ 0 h 649288"/>
              <a:gd name="connsiteX2" fmla="*/ 2520047 w 2600830"/>
              <a:gd name="connsiteY2" fmla="*/ 89402 h 649288"/>
              <a:gd name="connsiteX3" fmla="*/ 1945040 w 2600830"/>
              <a:gd name="connsiteY3" fmla="*/ 646112 h 649288"/>
              <a:gd name="connsiteX4" fmla="*/ 648052 w 2600830"/>
              <a:gd name="connsiteY4" fmla="*/ 649287 h 649288"/>
              <a:gd name="connsiteX5" fmla="*/ 77908 w 2600830"/>
              <a:gd name="connsiteY5" fmla="*/ 84156 h 64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0830" h="649288">
                <a:moveTo>
                  <a:pt x="0" y="0"/>
                </a:moveTo>
                <a:lnTo>
                  <a:pt x="2600830" y="0"/>
                </a:lnTo>
                <a:lnTo>
                  <a:pt x="2520047" y="89402"/>
                </a:lnTo>
                <a:cubicBezTo>
                  <a:pt x="2351572" y="318525"/>
                  <a:pt x="2323328" y="645186"/>
                  <a:pt x="1945040" y="646112"/>
                </a:cubicBezTo>
                <a:lnTo>
                  <a:pt x="648052" y="649287"/>
                </a:lnTo>
                <a:cubicBezTo>
                  <a:pt x="269764" y="650213"/>
                  <a:pt x="245977" y="310819"/>
                  <a:pt x="77908" y="84156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r>
              <a:rPr lang="pt-BR" altLang="zh-CN" sz="1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!</a:t>
            </a:r>
            <a:endParaRPr lang="zh-CN" altLang="en-US" sz="15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0">
            <a:extLst>
              <a:ext uri="{FF2B5EF4-FFF2-40B4-BE49-F238E27FC236}">
                <a16:creationId xmlns:a16="http://schemas.microsoft.com/office/drawing/2014/main" id="{EF383CED-E0C7-7BCC-C8D2-3754EF97DFF5}"/>
              </a:ext>
            </a:extLst>
          </p:cNvPr>
          <p:cNvSpPr/>
          <p:nvPr/>
        </p:nvSpPr>
        <p:spPr>
          <a:xfrm>
            <a:off x="1763688" y="1662652"/>
            <a:ext cx="5832648" cy="2493274"/>
          </a:xfrm>
          <a:prstGeom prst="rect">
            <a:avLst/>
          </a:prstGeom>
        </p:spPr>
        <p:txBody>
          <a:bodyPr lIns="81628" tIns="40814" rIns="81628" bIns="40814"/>
          <a:lstStyle/>
          <a:p>
            <a:pPr>
              <a:lnSpc>
                <a:spcPct val="130000"/>
              </a:lnSpc>
              <a:spcBef>
                <a:spcPts val="535"/>
              </a:spcBef>
              <a:spcAft>
                <a:spcPts val="535"/>
              </a:spcAft>
              <a:buClr>
                <a:srgbClr val="00B050"/>
              </a:buClr>
              <a:buSzPct val="80000"/>
              <a:defRPr/>
            </a:pPr>
            <a:r>
              <a:rPr lang="pt-BR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 várias outras. A sobretensão transitória (em curto período de tempo) causa problemas a equipamentos eletrônicos e, de certo modo, pode ocorrer e possui sistemas de segurança para evitar. </a:t>
            </a:r>
          </a:p>
          <a:p>
            <a:pPr>
              <a:lnSpc>
                <a:spcPct val="130000"/>
              </a:lnSpc>
              <a:spcBef>
                <a:spcPts val="535"/>
              </a:spcBef>
              <a:spcAft>
                <a:spcPts val="535"/>
              </a:spcAft>
              <a:buClr>
                <a:srgbClr val="00B050"/>
              </a:buClr>
              <a:buSzPct val="80000"/>
              <a:defRPr/>
            </a:pPr>
            <a:r>
              <a:rPr lang="pt-BR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Apesar disso, a falta de equipotencialização pode potencializar o problema.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Imagem 6" descr="Texto&#10;&#10;Descrição gerada automaticamente com confiança baixa">
            <a:extLst>
              <a:ext uri="{FF2B5EF4-FFF2-40B4-BE49-F238E27FC236}">
                <a16:creationId xmlns:a16="http://schemas.microsoft.com/office/drawing/2014/main" id="{9749B3EB-DF1E-4233-51B9-53927ECE86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35" y="195486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7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orma Regulamentadora NR 10: o que é, objetivos e importância! | ISC  Treinamentos">
            <a:extLst>
              <a:ext uri="{FF2B5EF4-FFF2-40B4-BE49-F238E27FC236}">
                <a16:creationId xmlns:a16="http://schemas.microsoft.com/office/drawing/2014/main" id="{9D37E6E0-0D70-B270-0929-13CF4DD86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3" r="20839"/>
          <a:stretch/>
        </p:blipFill>
        <p:spPr bwMode="auto">
          <a:xfrm>
            <a:off x="0" y="0"/>
            <a:ext cx="417646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圆角矩形 2">
            <a:extLst>
              <a:ext uri="{FF2B5EF4-FFF2-40B4-BE49-F238E27FC236}">
                <a16:creationId xmlns:a16="http://schemas.microsoft.com/office/drawing/2014/main" id="{99323EA0-B621-ADC9-C42D-848936A8F1CE}"/>
              </a:ext>
            </a:extLst>
          </p:cNvPr>
          <p:cNvSpPr/>
          <p:nvPr/>
        </p:nvSpPr>
        <p:spPr bwMode="auto">
          <a:xfrm>
            <a:off x="-468560" y="1275606"/>
            <a:ext cx="2065737" cy="4852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68543" tIns="34272" rIns="68543" bIns="34272" anchor="ctr"/>
          <a:lstStyle/>
          <a:p>
            <a:pPr algn="ctr">
              <a:defRPr/>
            </a:pPr>
            <a:r>
              <a:rPr lang="pt-BR" altLang="zh-CN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EBT</a:t>
            </a:r>
            <a:endParaRPr lang="zh-CN" altLang="en-US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圆角矩形 5">
            <a:extLst>
              <a:ext uri="{FF2B5EF4-FFF2-40B4-BE49-F238E27FC236}">
                <a16:creationId xmlns:a16="http://schemas.microsoft.com/office/drawing/2014/main" id="{C1AA3767-8118-1AE8-047B-F5B29745FDBD}"/>
              </a:ext>
            </a:extLst>
          </p:cNvPr>
          <p:cNvSpPr/>
          <p:nvPr/>
        </p:nvSpPr>
        <p:spPr bwMode="auto">
          <a:xfrm>
            <a:off x="-433993" y="2305628"/>
            <a:ext cx="2065452" cy="48386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68543" tIns="34272" rIns="68543" bIns="34272" anchor="ctr"/>
          <a:lstStyle/>
          <a:p>
            <a:pPr algn="ctr">
              <a:defRPr/>
            </a:pPr>
            <a:r>
              <a:rPr lang="pt-BR" altLang="zh-CN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BT</a:t>
            </a:r>
            <a:endParaRPr lang="zh-CN" altLang="en-US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圆角矩形 7">
            <a:extLst>
              <a:ext uri="{FF2B5EF4-FFF2-40B4-BE49-F238E27FC236}">
                <a16:creationId xmlns:a16="http://schemas.microsoft.com/office/drawing/2014/main" id="{AB6BEDDB-26BC-047B-B043-EC6E78470902}"/>
              </a:ext>
            </a:extLst>
          </p:cNvPr>
          <p:cNvSpPr/>
          <p:nvPr/>
        </p:nvSpPr>
        <p:spPr bwMode="auto">
          <a:xfrm>
            <a:off x="-425300" y="3458094"/>
            <a:ext cx="2064594" cy="48352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68543" tIns="34272" rIns="68543" bIns="34272" anchor="ctr"/>
          <a:lstStyle/>
          <a:p>
            <a:pPr algn="ctr">
              <a:defRPr/>
            </a:pPr>
            <a:r>
              <a:rPr lang="pt-BR" altLang="zh-CN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AT</a:t>
            </a:r>
            <a:endParaRPr lang="zh-CN" altLang="en-US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53">
            <a:extLst>
              <a:ext uri="{FF2B5EF4-FFF2-40B4-BE49-F238E27FC236}">
                <a16:creationId xmlns:a16="http://schemas.microsoft.com/office/drawing/2014/main" id="{866DB6AC-EF2B-7577-0E14-0CD3C547A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84" y="1665332"/>
            <a:ext cx="4328149" cy="179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3" tIns="34272" rIns="68543" bIns="34272">
            <a:spAutoFit/>
          </a:bodyPr>
          <a:lstStyle/>
          <a:p>
            <a:r>
              <a:rPr lang="pt-BR" altLang="zh-CN" sz="16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3.7 Classificação das tensões elétricas</a:t>
            </a:r>
          </a:p>
          <a:p>
            <a:endParaRPr lang="pt-BR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r>
              <a:rPr lang="pt-BR" altLang="zh-CN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Falamos no item anterior sobre tensões elétricas ou diferenças de potencial. </a:t>
            </a:r>
          </a:p>
          <a:p>
            <a:endParaRPr lang="pt-BR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r>
              <a:rPr lang="pt-BR" altLang="zh-CN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Elas são medidas usualmente em volts (V) e podem ser classificadas em três faixas:</a:t>
            </a:r>
          </a:p>
        </p:txBody>
      </p:sp>
      <p:pic>
        <p:nvPicPr>
          <p:cNvPr id="5" name="Imagem 4" descr="Texto&#10;&#10;Descrição gerada automaticamente com confiança baixa">
            <a:extLst>
              <a:ext uri="{FF2B5EF4-FFF2-40B4-BE49-F238E27FC236}">
                <a16:creationId xmlns:a16="http://schemas.microsoft.com/office/drawing/2014/main" id="{2EDCD54B-8B6A-7E8C-8D5D-97A1B11253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3723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6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orma Regulamentadora NR 10: o que é, objetivos e importância! | ISC  Treinamentos">
            <a:extLst>
              <a:ext uri="{FF2B5EF4-FFF2-40B4-BE49-F238E27FC236}">
                <a16:creationId xmlns:a16="http://schemas.microsoft.com/office/drawing/2014/main" id="{9D37E6E0-0D70-B270-0929-13CF4DD86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3" r="20839"/>
          <a:stretch/>
        </p:blipFill>
        <p:spPr bwMode="auto">
          <a:xfrm>
            <a:off x="0" y="0"/>
            <a:ext cx="417646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圆角矩形 2">
            <a:extLst>
              <a:ext uri="{FF2B5EF4-FFF2-40B4-BE49-F238E27FC236}">
                <a16:creationId xmlns:a16="http://schemas.microsoft.com/office/drawing/2014/main" id="{99323EA0-B621-ADC9-C42D-848936A8F1CE}"/>
              </a:ext>
            </a:extLst>
          </p:cNvPr>
          <p:cNvSpPr/>
          <p:nvPr/>
        </p:nvSpPr>
        <p:spPr bwMode="auto">
          <a:xfrm>
            <a:off x="-468560" y="1275606"/>
            <a:ext cx="2065737" cy="4852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8575" cap="flat" cmpd="sng" algn="ctr">
            <a:noFill/>
            <a:prstDash val="solid"/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68543" tIns="34272" rIns="68543" bIns="34272" anchor="ctr"/>
          <a:lstStyle/>
          <a:p>
            <a:pPr algn="ctr">
              <a:defRPr/>
            </a:pPr>
            <a:r>
              <a:rPr lang="pt-BR" altLang="zh-CN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EBT</a:t>
            </a:r>
            <a:endParaRPr lang="zh-CN" alt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圆角矩形 5">
            <a:extLst>
              <a:ext uri="{FF2B5EF4-FFF2-40B4-BE49-F238E27FC236}">
                <a16:creationId xmlns:a16="http://schemas.microsoft.com/office/drawing/2014/main" id="{C1AA3767-8118-1AE8-047B-F5B29745FDBD}"/>
              </a:ext>
            </a:extLst>
          </p:cNvPr>
          <p:cNvSpPr/>
          <p:nvPr/>
        </p:nvSpPr>
        <p:spPr bwMode="auto">
          <a:xfrm>
            <a:off x="-433993" y="2305628"/>
            <a:ext cx="2065452" cy="48386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68543" tIns="34272" rIns="68543" bIns="34272" anchor="ctr"/>
          <a:lstStyle/>
          <a:p>
            <a:pPr algn="ctr">
              <a:defRPr/>
            </a:pPr>
            <a:r>
              <a:rPr lang="pt-BR" altLang="zh-CN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BT</a:t>
            </a:r>
            <a:endParaRPr lang="zh-CN" altLang="en-US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圆角矩形 7">
            <a:extLst>
              <a:ext uri="{FF2B5EF4-FFF2-40B4-BE49-F238E27FC236}">
                <a16:creationId xmlns:a16="http://schemas.microsoft.com/office/drawing/2014/main" id="{AB6BEDDB-26BC-047B-B043-EC6E78470902}"/>
              </a:ext>
            </a:extLst>
          </p:cNvPr>
          <p:cNvSpPr/>
          <p:nvPr/>
        </p:nvSpPr>
        <p:spPr bwMode="auto">
          <a:xfrm>
            <a:off x="-425300" y="3458094"/>
            <a:ext cx="2064594" cy="48352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68543" tIns="34272" rIns="68543" bIns="34272" anchor="ctr"/>
          <a:lstStyle/>
          <a:p>
            <a:pPr algn="ctr">
              <a:defRPr/>
            </a:pPr>
            <a:r>
              <a:rPr lang="pt-BR" altLang="zh-CN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AT</a:t>
            </a:r>
            <a:endParaRPr lang="zh-CN" altLang="en-US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53">
            <a:extLst>
              <a:ext uri="{FF2B5EF4-FFF2-40B4-BE49-F238E27FC236}">
                <a16:creationId xmlns:a16="http://schemas.microsoft.com/office/drawing/2014/main" id="{866DB6AC-EF2B-7577-0E14-0CD3C547A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84" y="1665332"/>
            <a:ext cx="4328149" cy="154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3" tIns="34272" rIns="68543" bIns="34272">
            <a:spAutoFit/>
          </a:bodyPr>
          <a:lstStyle/>
          <a:p>
            <a:r>
              <a:rPr lang="pt-BR" altLang="zh-CN" sz="1600" b="1" dirty="0" err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Extra-baixa</a:t>
            </a:r>
            <a:r>
              <a:rPr lang="pt-BR" altLang="zh-CN" sz="16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tensão (EBT): </a:t>
            </a:r>
          </a:p>
          <a:p>
            <a:endParaRPr lang="pt-BR" altLang="zh-CN" sz="16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r>
              <a:rPr lang="pt-BR" altLang="zh-CN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tensão elétrica que não excede 50 V (cinquenta volts) em corrente alternada ou 120 V (cento e vinte volts) em corrente contínua, entre fases ou fase e terra.</a:t>
            </a:r>
          </a:p>
        </p:txBody>
      </p:sp>
      <p:pic>
        <p:nvPicPr>
          <p:cNvPr id="5" name="Imagem 4" descr="Texto&#10;&#10;Descrição gerada automaticamente com confiança baixa">
            <a:extLst>
              <a:ext uri="{FF2B5EF4-FFF2-40B4-BE49-F238E27FC236}">
                <a16:creationId xmlns:a16="http://schemas.microsoft.com/office/drawing/2014/main" id="{B9558A8D-6B99-54C6-671B-C1D9C55A9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3570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6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orma Regulamentadora NR 10: o que é, objetivos e importância! | ISC  Treinamentos">
            <a:extLst>
              <a:ext uri="{FF2B5EF4-FFF2-40B4-BE49-F238E27FC236}">
                <a16:creationId xmlns:a16="http://schemas.microsoft.com/office/drawing/2014/main" id="{9D37E6E0-0D70-B270-0929-13CF4DD86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3" r="20839"/>
          <a:stretch/>
        </p:blipFill>
        <p:spPr bwMode="auto">
          <a:xfrm>
            <a:off x="0" y="0"/>
            <a:ext cx="417646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圆角矩形 2">
            <a:extLst>
              <a:ext uri="{FF2B5EF4-FFF2-40B4-BE49-F238E27FC236}">
                <a16:creationId xmlns:a16="http://schemas.microsoft.com/office/drawing/2014/main" id="{99323EA0-B621-ADC9-C42D-848936A8F1CE}"/>
              </a:ext>
            </a:extLst>
          </p:cNvPr>
          <p:cNvSpPr/>
          <p:nvPr/>
        </p:nvSpPr>
        <p:spPr bwMode="auto">
          <a:xfrm>
            <a:off x="-468560" y="1275606"/>
            <a:ext cx="2065737" cy="4852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68543" tIns="34272" rIns="68543" bIns="34272" anchor="ctr"/>
          <a:lstStyle/>
          <a:p>
            <a:pPr algn="ctr">
              <a:defRPr/>
            </a:pPr>
            <a:r>
              <a:rPr lang="pt-BR" altLang="zh-CN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EBT</a:t>
            </a:r>
            <a:endParaRPr lang="zh-CN" altLang="en-US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圆角矩形 5">
            <a:extLst>
              <a:ext uri="{FF2B5EF4-FFF2-40B4-BE49-F238E27FC236}">
                <a16:creationId xmlns:a16="http://schemas.microsoft.com/office/drawing/2014/main" id="{C1AA3767-8118-1AE8-047B-F5B29745FDBD}"/>
              </a:ext>
            </a:extLst>
          </p:cNvPr>
          <p:cNvSpPr/>
          <p:nvPr/>
        </p:nvSpPr>
        <p:spPr bwMode="auto">
          <a:xfrm>
            <a:off x="-433993" y="2305628"/>
            <a:ext cx="2065452" cy="4838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8575" cap="flat" cmpd="sng" algn="ctr">
            <a:noFill/>
            <a:prstDash val="solid"/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68543" tIns="34272" rIns="68543" bIns="34272" anchor="ctr"/>
          <a:lstStyle/>
          <a:p>
            <a:pPr algn="ctr"/>
            <a:r>
              <a:rPr lang="pt-BR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BT</a:t>
            </a:r>
            <a:endParaRPr lang="zh-CN" alt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圆角矩形 7">
            <a:extLst>
              <a:ext uri="{FF2B5EF4-FFF2-40B4-BE49-F238E27FC236}">
                <a16:creationId xmlns:a16="http://schemas.microsoft.com/office/drawing/2014/main" id="{AB6BEDDB-26BC-047B-B043-EC6E78470902}"/>
              </a:ext>
            </a:extLst>
          </p:cNvPr>
          <p:cNvSpPr/>
          <p:nvPr/>
        </p:nvSpPr>
        <p:spPr bwMode="auto">
          <a:xfrm>
            <a:off x="-425300" y="3458094"/>
            <a:ext cx="2064594" cy="48352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68543" tIns="34272" rIns="68543" bIns="34272" anchor="ctr"/>
          <a:lstStyle/>
          <a:p>
            <a:pPr algn="ctr">
              <a:defRPr/>
            </a:pPr>
            <a:r>
              <a:rPr lang="pt-BR" altLang="zh-CN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AT</a:t>
            </a:r>
            <a:endParaRPr lang="zh-CN" altLang="en-US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53">
            <a:extLst>
              <a:ext uri="{FF2B5EF4-FFF2-40B4-BE49-F238E27FC236}">
                <a16:creationId xmlns:a16="http://schemas.microsoft.com/office/drawing/2014/main" id="{866DB6AC-EF2B-7577-0E14-0CD3C547A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84" y="1665332"/>
            <a:ext cx="4328149" cy="179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3" tIns="34272" rIns="68543" bIns="34272">
            <a:spAutoFit/>
          </a:bodyPr>
          <a:lstStyle/>
          <a:p>
            <a:r>
              <a:rPr lang="pt-BR" altLang="zh-CN" sz="16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Baixa tensão (BT): </a:t>
            </a:r>
          </a:p>
          <a:p>
            <a:endParaRPr lang="pt-BR" altLang="zh-CN" sz="16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r>
              <a:rPr lang="pt-BR" altLang="zh-CN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tensão elétrica na faixa de 50 a 1000 V (cinquenta a mil volts) em corrente alternada ou 120 a 1500 V (cento e vinte a mil e quinhentos volts) em corrente contínua.</a:t>
            </a:r>
          </a:p>
        </p:txBody>
      </p:sp>
      <p:pic>
        <p:nvPicPr>
          <p:cNvPr id="5" name="Imagem 4" descr="Texto&#10;&#10;Descrição gerada automaticamente com confiança baixa">
            <a:extLst>
              <a:ext uri="{FF2B5EF4-FFF2-40B4-BE49-F238E27FC236}">
                <a16:creationId xmlns:a16="http://schemas.microsoft.com/office/drawing/2014/main" id="{D35C4C78-B8B3-1560-CA59-A3351A74DA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3723"/>
            <a:ext cx="1427607" cy="38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5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orma Regulamentadora NR 10: o que é, objetivos e importância! | ISC  Treinamentos">
            <a:extLst>
              <a:ext uri="{FF2B5EF4-FFF2-40B4-BE49-F238E27FC236}">
                <a16:creationId xmlns:a16="http://schemas.microsoft.com/office/drawing/2014/main" id="{9D37E6E0-0D70-B270-0929-13CF4DD86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3" r="20839"/>
          <a:stretch/>
        </p:blipFill>
        <p:spPr bwMode="auto">
          <a:xfrm>
            <a:off x="0" y="0"/>
            <a:ext cx="417646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圆角矩形 2">
            <a:extLst>
              <a:ext uri="{FF2B5EF4-FFF2-40B4-BE49-F238E27FC236}">
                <a16:creationId xmlns:a16="http://schemas.microsoft.com/office/drawing/2014/main" id="{99323EA0-B621-ADC9-C42D-848936A8F1CE}"/>
              </a:ext>
            </a:extLst>
          </p:cNvPr>
          <p:cNvSpPr/>
          <p:nvPr/>
        </p:nvSpPr>
        <p:spPr bwMode="auto">
          <a:xfrm>
            <a:off x="-468560" y="1275606"/>
            <a:ext cx="2065737" cy="4852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68543" tIns="34272" rIns="68543" bIns="34272" anchor="ctr"/>
          <a:lstStyle/>
          <a:p>
            <a:pPr algn="ctr">
              <a:defRPr/>
            </a:pPr>
            <a:r>
              <a:rPr lang="pt-BR" altLang="zh-CN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EBT</a:t>
            </a:r>
            <a:endParaRPr lang="zh-CN" altLang="en-US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圆角矩形 5">
            <a:extLst>
              <a:ext uri="{FF2B5EF4-FFF2-40B4-BE49-F238E27FC236}">
                <a16:creationId xmlns:a16="http://schemas.microsoft.com/office/drawing/2014/main" id="{C1AA3767-8118-1AE8-047B-F5B29745FDBD}"/>
              </a:ext>
            </a:extLst>
          </p:cNvPr>
          <p:cNvSpPr/>
          <p:nvPr/>
        </p:nvSpPr>
        <p:spPr bwMode="auto">
          <a:xfrm>
            <a:off x="-433993" y="2305628"/>
            <a:ext cx="2065452" cy="48386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68543" tIns="34272" rIns="68543" bIns="34272" anchor="ctr"/>
          <a:lstStyle/>
          <a:p>
            <a:pPr algn="ctr">
              <a:defRPr/>
            </a:pPr>
            <a:r>
              <a:rPr lang="pt-BR" altLang="zh-CN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BT</a:t>
            </a:r>
            <a:endParaRPr lang="zh-CN" altLang="en-US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圆角矩形 7">
            <a:extLst>
              <a:ext uri="{FF2B5EF4-FFF2-40B4-BE49-F238E27FC236}">
                <a16:creationId xmlns:a16="http://schemas.microsoft.com/office/drawing/2014/main" id="{AB6BEDDB-26BC-047B-B043-EC6E78470902}"/>
              </a:ext>
            </a:extLst>
          </p:cNvPr>
          <p:cNvSpPr/>
          <p:nvPr/>
        </p:nvSpPr>
        <p:spPr bwMode="auto">
          <a:xfrm>
            <a:off x="-425300" y="3458094"/>
            <a:ext cx="2064594" cy="48352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8575" cap="flat" cmpd="sng" algn="ctr">
            <a:noFill/>
            <a:prstDash val="solid"/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68543" tIns="34272" rIns="68543" bIns="34272" anchor="ctr"/>
          <a:lstStyle/>
          <a:p>
            <a:pPr algn="ctr"/>
            <a:r>
              <a:rPr lang="pt-BR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AT</a:t>
            </a:r>
            <a:endParaRPr lang="zh-CN" alt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53">
            <a:extLst>
              <a:ext uri="{FF2B5EF4-FFF2-40B4-BE49-F238E27FC236}">
                <a16:creationId xmlns:a16="http://schemas.microsoft.com/office/drawing/2014/main" id="{866DB6AC-EF2B-7577-0E14-0CD3C547A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84" y="1665332"/>
            <a:ext cx="4328149" cy="154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3" tIns="34272" rIns="68543" bIns="34272">
            <a:spAutoFit/>
          </a:bodyPr>
          <a:lstStyle/>
          <a:p>
            <a:r>
              <a:rPr lang="pt-BR" altLang="zh-CN" sz="16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Alta tensão (AT): </a:t>
            </a:r>
          </a:p>
          <a:p>
            <a:endParaRPr lang="pt-BR" altLang="zh-CN" sz="16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r>
              <a:rPr lang="pt-BR" altLang="zh-CN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tensão elétrica nas faixas de 1000 V (mil volts) ou mais para corrente alternada ou 1500 V (mil e quinhentos volts) para corrente contínua.</a:t>
            </a:r>
          </a:p>
        </p:txBody>
      </p:sp>
      <p:pic>
        <p:nvPicPr>
          <p:cNvPr id="5" name="Imagem 4" descr="Texto&#10;&#10;Descrição gerada automaticamente com confiança baixa">
            <a:extLst>
              <a:ext uri="{FF2B5EF4-FFF2-40B4-BE49-F238E27FC236}">
                <a16:creationId xmlns:a16="http://schemas.microsoft.com/office/drawing/2014/main" id="{458F09D5-D600-967E-2ABB-967E11BF41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428" y="208253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7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nergia elétrica - ícones de ecologia e meio ambiente grátis">
            <a:extLst>
              <a:ext uri="{FF2B5EF4-FFF2-40B4-BE49-F238E27FC236}">
                <a16:creationId xmlns:a16="http://schemas.microsoft.com/office/drawing/2014/main" id="{D333D7B6-15E5-F07B-B90E-1A67F3D7E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5" r="13741"/>
          <a:stretch/>
        </p:blipFill>
        <p:spPr bwMode="auto">
          <a:xfrm>
            <a:off x="3059831" y="526161"/>
            <a:ext cx="3024337" cy="409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8">
            <a:extLst>
              <a:ext uri="{FF2B5EF4-FFF2-40B4-BE49-F238E27FC236}">
                <a16:creationId xmlns:a16="http://schemas.microsoft.com/office/drawing/2014/main" id="{A1D73884-DDAB-D47B-11BD-157229DBA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C000">
              <a:alpha val="85000"/>
            </a:srgbClr>
          </a:solidFill>
          <a:ln w="38100">
            <a:noFill/>
            <a:rou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73589D8D-B46F-EEDD-BCD1-DAFDD8A39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082" y="1603043"/>
            <a:ext cx="6912769" cy="226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 NR-10 indica em seu item 10.14.6 que não é aplicável a instalações que sejam alimentadas por </a:t>
            </a:r>
            <a:r>
              <a:rPr lang="pt-BR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extra-baixa</a:t>
            </a:r>
            <a:r>
              <a:rPr lang="pt-BR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tensão. </a:t>
            </a:r>
          </a:p>
          <a:p>
            <a:pPr>
              <a:lnSpc>
                <a:spcPct val="150000"/>
              </a:lnSpc>
            </a:pPr>
            <a:endParaRPr lang="pt-BR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pt-BR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Esse limite da </a:t>
            </a:r>
            <a:r>
              <a:rPr lang="pt-BR" altLang="zh-CN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extra-baixa</a:t>
            </a:r>
            <a:r>
              <a:rPr lang="pt-BR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tensão seria justamente a tensão máxima que não ultrapassa a barreira de nossa pele e vem a causar lesões ao trabalhador.</a:t>
            </a:r>
          </a:p>
        </p:txBody>
      </p:sp>
      <p:sp>
        <p:nvSpPr>
          <p:cNvPr id="3" name="AutoShape 15">
            <a:extLst>
              <a:ext uri="{FF2B5EF4-FFF2-40B4-BE49-F238E27FC236}">
                <a16:creationId xmlns:a16="http://schemas.microsoft.com/office/drawing/2014/main" id="{16ACCA9D-4A6E-76F1-E616-04B2719A63F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3028" y="1555070"/>
            <a:ext cx="501552" cy="741514"/>
          </a:xfrm>
          <a:prstGeom prst="upArrow">
            <a:avLst>
              <a:gd name="adj1" fmla="val 52833"/>
              <a:gd name="adj2" fmla="val 45940"/>
            </a:avLst>
          </a:prstGeom>
          <a:solidFill>
            <a:schemeClr val="bg1"/>
          </a:solidFill>
          <a:ln w="3175" cap="flat" cmpd="sng" algn="ctr">
            <a:noFill/>
            <a:prstDash val="solid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AutoShape 15">
            <a:extLst>
              <a:ext uri="{FF2B5EF4-FFF2-40B4-BE49-F238E27FC236}">
                <a16:creationId xmlns:a16="http://schemas.microsoft.com/office/drawing/2014/main" id="{2EC999BA-A861-6B31-B2A3-529EDDAA0F9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3028" y="2816462"/>
            <a:ext cx="501552" cy="741514"/>
          </a:xfrm>
          <a:prstGeom prst="upArrow">
            <a:avLst>
              <a:gd name="adj1" fmla="val 52833"/>
              <a:gd name="adj2" fmla="val 45940"/>
            </a:avLst>
          </a:prstGeom>
          <a:solidFill>
            <a:schemeClr val="bg1"/>
          </a:solidFill>
          <a:ln w="3175" cap="flat" cmpd="sng" algn="ctr">
            <a:noFill/>
            <a:prstDash val="solid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DFD2D5B1-19B9-F7A4-38D8-0D73D7CDEE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4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2">
            <a:extLst>
              <a:ext uri="{FF2B5EF4-FFF2-40B4-BE49-F238E27FC236}">
                <a16:creationId xmlns:a16="http://schemas.microsoft.com/office/drawing/2014/main" id="{29BC7A7C-1E27-9475-951A-9C670802FF21}"/>
              </a:ext>
            </a:extLst>
          </p:cNvPr>
          <p:cNvSpPr/>
          <p:nvPr/>
        </p:nvSpPr>
        <p:spPr>
          <a:xfrm rot="5400000">
            <a:off x="-1628" y="969666"/>
            <a:ext cx="3142978" cy="2924714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3" name="直接连接符 3">
            <a:extLst>
              <a:ext uri="{FF2B5EF4-FFF2-40B4-BE49-F238E27FC236}">
                <a16:creationId xmlns:a16="http://schemas.microsoft.com/office/drawing/2014/main" id="{57D5AFB4-8FD2-55C4-D4E4-A52111C89BCE}"/>
              </a:ext>
            </a:extLst>
          </p:cNvPr>
          <p:cNvCxnSpPr/>
          <p:nvPr/>
        </p:nvCxnSpPr>
        <p:spPr bwMode="auto">
          <a:xfrm>
            <a:off x="2406599" y="1204052"/>
            <a:ext cx="144145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5">
            <a:extLst>
              <a:ext uri="{FF2B5EF4-FFF2-40B4-BE49-F238E27FC236}">
                <a16:creationId xmlns:a16="http://schemas.microsoft.com/office/drawing/2014/main" id="{33043F59-89FF-B667-D67A-C46D8AE2F019}"/>
              </a:ext>
            </a:extLst>
          </p:cNvPr>
          <p:cNvCxnSpPr/>
          <p:nvPr/>
        </p:nvCxnSpPr>
        <p:spPr bwMode="auto">
          <a:xfrm>
            <a:off x="3087192" y="2701806"/>
            <a:ext cx="133413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7">
            <a:extLst>
              <a:ext uri="{FF2B5EF4-FFF2-40B4-BE49-F238E27FC236}">
                <a16:creationId xmlns:a16="http://schemas.microsoft.com/office/drawing/2014/main" id="{0A0B01F0-DB28-E843-3E36-4DD646F7BC52}"/>
              </a:ext>
            </a:extLst>
          </p:cNvPr>
          <p:cNvSpPr/>
          <p:nvPr/>
        </p:nvSpPr>
        <p:spPr>
          <a:xfrm>
            <a:off x="4364611" y="897277"/>
            <a:ext cx="4073487" cy="36090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sz="1400" dirty="0">
                <a:latin typeface="微软雅黑" panose="020B0503020204020204" charset="-122"/>
                <a:ea typeface="微软雅黑" panose="020B0503020204020204" charset="-122"/>
              </a:rPr>
              <a:t>A pele é mais resistente do que algumas mucosas, como a da boca. </a:t>
            </a:r>
          </a:p>
          <a:p>
            <a:pPr>
              <a:lnSpc>
                <a:spcPct val="150000"/>
              </a:lnSpc>
            </a:pPr>
            <a:endParaRPr lang="pt-BR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1">
              <a:lnSpc>
                <a:spcPct val="150000"/>
              </a:lnSpc>
            </a:pPr>
            <a:r>
              <a:rPr lang="pt-BR" altLang="zh-CN" sz="1400" dirty="0">
                <a:latin typeface="微软雅黑" panose="020B0503020204020204" charset="-122"/>
                <a:ea typeface="微软雅黑" panose="020B0503020204020204" charset="-122"/>
              </a:rPr>
              <a:t>Isso significa que uma pessoa pode sofrer danos, mesmo em </a:t>
            </a:r>
            <a:r>
              <a:rPr lang="pt-BR" altLang="zh-CN" sz="1400" dirty="0" err="1">
                <a:latin typeface="微软雅黑" panose="020B0503020204020204" charset="-122"/>
                <a:ea typeface="微软雅黑" panose="020B0503020204020204" charset="-122"/>
              </a:rPr>
              <a:t>extra-baixa</a:t>
            </a:r>
            <a:r>
              <a:rPr lang="pt-BR" altLang="zh-CN" sz="1400" dirty="0">
                <a:latin typeface="微软雅黑" panose="020B0503020204020204" charset="-122"/>
                <a:ea typeface="微软雅黑" panose="020B0503020204020204" charset="-122"/>
              </a:rPr>
              <a:t> tensão, se o contato for nessa região. </a:t>
            </a:r>
          </a:p>
          <a:p>
            <a:pPr>
              <a:lnSpc>
                <a:spcPct val="150000"/>
              </a:lnSpc>
            </a:pPr>
            <a:endParaRPr lang="pt-BR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pt-BR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pt-BR" altLang="zh-CN" sz="1400" dirty="0">
                <a:latin typeface="微软雅黑" panose="020B0503020204020204" charset="-122"/>
                <a:ea typeface="微软雅黑" panose="020B0503020204020204" charset="-122"/>
              </a:rPr>
              <a:t>Em todas as situações, com o aumento da tensão elétrica, aumentam os riscos e as medidas de proteção necessárias.</a:t>
            </a:r>
          </a:p>
        </p:txBody>
      </p:sp>
      <p:sp>
        <p:nvSpPr>
          <p:cNvPr id="10" name="椭圆 10">
            <a:extLst>
              <a:ext uri="{FF2B5EF4-FFF2-40B4-BE49-F238E27FC236}">
                <a16:creationId xmlns:a16="http://schemas.microsoft.com/office/drawing/2014/main" id="{F198CFFD-F531-C4EB-569F-69A67A8B6A8A}"/>
              </a:ext>
            </a:extLst>
          </p:cNvPr>
          <p:cNvSpPr/>
          <p:nvPr/>
        </p:nvSpPr>
        <p:spPr bwMode="auto">
          <a:xfrm>
            <a:off x="212669" y="1300288"/>
            <a:ext cx="2259643" cy="225964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2" name="椭圆 12">
            <a:extLst>
              <a:ext uri="{FF2B5EF4-FFF2-40B4-BE49-F238E27FC236}">
                <a16:creationId xmlns:a16="http://schemas.microsoft.com/office/drawing/2014/main" id="{D16E1422-DFE0-3503-7004-E06789209A4E}"/>
              </a:ext>
            </a:extLst>
          </p:cNvPr>
          <p:cNvSpPr/>
          <p:nvPr/>
        </p:nvSpPr>
        <p:spPr>
          <a:xfrm>
            <a:off x="2179424" y="987574"/>
            <a:ext cx="373310" cy="37331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椭圆 13">
            <a:extLst>
              <a:ext uri="{FF2B5EF4-FFF2-40B4-BE49-F238E27FC236}">
                <a16:creationId xmlns:a16="http://schemas.microsoft.com/office/drawing/2014/main" id="{7E7DD39A-08D7-59EE-50CD-7373DEF0D12F}"/>
              </a:ext>
            </a:extLst>
          </p:cNvPr>
          <p:cNvSpPr/>
          <p:nvPr/>
        </p:nvSpPr>
        <p:spPr>
          <a:xfrm>
            <a:off x="2780486" y="2499898"/>
            <a:ext cx="373310" cy="37331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7" name="组合 17">
            <a:extLst>
              <a:ext uri="{FF2B5EF4-FFF2-40B4-BE49-F238E27FC236}">
                <a16:creationId xmlns:a16="http://schemas.microsoft.com/office/drawing/2014/main" id="{F83BCBC3-093E-8A8C-ABA6-B38D41FB3611}"/>
              </a:ext>
            </a:extLst>
          </p:cNvPr>
          <p:cNvGrpSpPr/>
          <p:nvPr/>
        </p:nvGrpSpPr>
        <p:grpSpPr>
          <a:xfrm>
            <a:off x="3208988" y="776690"/>
            <a:ext cx="858956" cy="85895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1">
              <a:extLst>
                <a:ext uri="{FF2B5EF4-FFF2-40B4-BE49-F238E27FC236}">
                  <a16:creationId xmlns:a16="http://schemas.microsoft.com/office/drawing/2014/main" id="{4BB0AC51-93E3-992B-E1D5-85FFBB936E98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椭圆 22">
              <a:extLst>
                <a:ext uri="{FF2B5EF4-FFF2-40B4-BE49-F238E27FC236}">
                  <a16:creationId xmlns:a16="http://schemas.microsoft.com/office/drawing/2014/main" id="{46AFB74A-BA07-CD38-55B7-E520EFE5400E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4" name="组合 24">
            <a:extLst>
              <a:ext uri="{FF2B5EF4-FFF2-40B4-BE49-F238E27FC236}">
                <a16:creationId xmlns:a16="http://schemas.microsoft.com/office/drawing/2014/main" id="{7CBBC1D3-DB8D-2C1D-5CEA-E3C0039B117D}"/>
              </a:ext>
            </a:extLst>
          </p:cNvPr>
          <p:cNvGrpSpPr/>
          <p:nvPr/>
        </p:nvGrpSpPr>
        <p:grpSpPr>
          <a:xfrm>
            <a:off x="3713044" y="2211710"/>
            <a:ext cx="858956" cy="85895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6">
              <a:extLst>
                <a:ext uri="{FF2B5EF4-FFF2-40B4-BE49-F238E27FC236}">
                  <a16:creationId xmlns:a16="http://schemas.microsoft.com/office/drawing/2014/main" id="{4A36E638-23C9-AC61-D2BA-19F600E4E4E8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椭圆 27">
              <a:extLst>
                <a:ext uri="{FF2B5EF4-FFF2-40B4-BE49-F238E27FC236}">
                  <a16:creationId xmlns:a16="http://schemas.microsoft.com/office/drawing/2014/main" id="{57DF4CB3-93ED-F6FC-CC89-5CEBC0A2040C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B77581C0-6DD6-FABD-E381-18D584414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9445"/>
            <a:ext cx="2024814" cy="20267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5">
            <a:extLst>
              <a:ext uri="{FF2B5EF4-FFF2-40B4-BE49-F238E27FC236}">
                <a16:creationId xmlns:a16="http://schemas.microsoft.com/office/drawing/2014/main" id="{AC35D20B-8E75-F9D9-112B-801159781964}"/>
              </a:ext>
            </a:extLst>
          </p:cNvPr>
          <p:cNvCxnSpPr/>
          <p:nvPr/>
        </p:nvCxnSpPr>
        <p:spPr bwMode="auto">
          <a:xfrm>
            <a:off x="2110307" y="3971997"/>
            <a:ext cx="133413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13">
            <a:extLst>
              <a:ext uri="{FF2B5EF4-FFF2-40B4-BE49-F238E27FC236}">
                <a16:creationId xmlns:a16="http://schemas.microsoft.com/office/drawing/2014/main" id="{7A8A8066-F934-70C8-67F6-45C7356395E1}"/>
              </a:ext>
            </a:extLst>
          </p:cNvPr>
          <p:cNvSpPr/>
          <p:nvPr/>
        </p:nvSpPr>
        <p:spPr>
          <a:xfrm>
            <a:off x="1803601" y="3770089"/>
            <a:ext cx="373310" cy="37331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24">
            <a:extLst>
              <a:ext uri="{FF2B5EF4-FFF2-40B4-BE49-F238E27FC236}">
                <a16:creationId xmlns:a16="http://schemas.microsoft.com/office/drawing/2014/main" id="{A56FDD70-0F7B-8F59-678B-9DC77AC07832}"/>
              </a:ext>
            </a:extLst>
          </p:cNvPr>
          <p:cNvGrpSpPr/>
          <p:nvPr/>
        </p:nvGrpSpPr>
        <p:grpSpPr>
          <a:xfrm>
            <a:off x="2736159" y="3481901"/>
            <a:ext cx="858956" cy="85895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26">
              <a:extLst>
                <a:ext uri="{FF2B5EF4-FFF2-40B4-BE49-F238E27FC236}">
                  <a16:creationId xmlns:a16="http://schemas.microsoft.com/office/drawing/2014/main" id="{931F134F-B58D-CF5D-B674-A88105686597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椭圆 27">
              <a:extLst>
                <a:ext uri="{FF2B5EF4-FFF2-40B4-BE49-F238E27FC236}">
                  <a16:creationId xmlns:a16="http://schemas.microsoft.com/office/drawing/2014/main" id="{56CD1344-A0BB-423A-A053-CF39ECAD204B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5" name="Gráfico 14" descr="Alta tensão com preenchimento sólido">
            <a:extLst>
              <a:ext uri="{FF2B5EF4-FFF2-40B4-BE49-F238E27FC236}">
                <a16:creationId xmlns:a16="http://schemas.microsoft.com/office/drawing/2014/main" id="{BC0CDA7B-B490-1548-9209-767D9D0244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3469" y="1002060"/>
            <a:ext cx="355276" cy="355274"/>
          </a:xfrm>
          <a:prstGeom prst="rect">
            <a:avLst/>
          </a:prstGeom>
        </p:spPr>
      </p:pic>
      <p:pic>
        <p:nvPicPr>
          <p:cNvPr id="16" name="Gráfico 15" descr="Alta tensão com preenchimento sólido">
            <a:extLst>
              <a:ext uri="{FF2B5EF4-FFF2-40B4-BE49-F238E27FC236}">
                <a16:creationId xmlns:a16="http://schemas.microsoft.com/office/drawing/2014/main" id="{79F9F354-06F9-AF50-0FF1-8612A969CE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09335" y="2441694"/>
            <a:ext cx="355276" cy="355274"/>
          </a:xfrm>
          <a:prstGeom prst="rect">
            <a:avLst/>
          </a:prstGeom>
        </p:spPr>
      </p:pic>
      <p:pic>
        <p:nvPicPr>
          <p:cNvPr id="18" name="Gráfico 17" descr="Alta tensão com preenchimento sólido">
            <a:extLst>
              <a:ext uri="{FF2B5EF4-FFF2-40B4-BE49-F238E27FC236}">
                <a16:creationId xmlns:a16="http://schemas.microsoft.com/office/drawing/2014/main" id="{82B0ABEE-E464-EA64-4E19-7D60C18CA2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76158" y="3695819"/>
            <a:ext cx="355276" cy="355274"/>
          </a:xfrm>
          <a:prstGeom prst="rect">
            <a:avLst/>
          </a:prstGeom>
        </p:spPr>
      </p:pic>
      <p:pic>
        <p:nvPicPr>
          <p:cNvPr id="14" name="Imagem 13" descr="Texto&#10;&#10;Descrição gerada automaticamente com confiança baixa">
            <a:extLst>
              <a:ext uri="{FF2B5EF4-FFF2-40B4-BE49-F238E27FC236}">
                <a16:creationId xmlns:a16="http://schemas.microsoft.com/office/drawing/2014/main" id="{02F5B852-4265-1B50-BEAC-FBF36F0FE1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54" y="195191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6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 que é e para que serve a NR-10? – Abracopel">
            <a:extLst>
              <a:ext uri="{FF2B5EF4-FFF2-40B4-BE49-F238E27FC236}">
                <a16:creationId xmlns:a16="http://schemas.microsoft.com/office/drawing/2014/main" id="{A9B2D9A3-4EFD-D288-2436-11ACE4FAB8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0"/>
          <a:stretch/>
        </p:blipFill>
        <p:spPr bwMode="auto">
          <a:xfrm>
            <a:off x="-34280" y="0"/>
            <a:ext cx="270859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圆角矩形 7">
            <a:extLst>
              <a:ext uri="{FF2B5EF4-FFF2-40B4-BE49-F238E27FC236}">
                <a16:creationId xmlns:a16="http://schemas.microsoft.com/office/drawing/2014/main" id="{E0BC006D-E63D-A900-FC53-B50AF156D00C}"/>
              </a:ext>
            </a:extLst>
          </p:cNvPr>
          <p:cNvSpPr/>
          <p:nvPr/>
        </p:nvSpPr>
        <p:spPr bwMode="auto">
          <a:xfrm>
            <a:off x="2422289" y="2528323"/>
            <a:ext cx="504056" cy="48352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68543" tIns="34272" rIns="68543" bIns="34272" anchor="ctr"/>
          <a:lstStyle/>
          <a:p>
            <a:pPr algn="ctr">
              <a:defRPr/>
            </a:pPr>
            <a:endParaRPr lang="zh-CN" altLang="en-US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DED17633-C3E6-9F79-B994-8E5091761F95}"/>
              </a:ext>
            </a:extLst>
          </p:cNvPr>
          <p:cNvSpPr txBox="1"/>
          <p:nvPr/>
        </p:nvSpPr>
        <p:spPr>
          <a:xfrm>
            <a:off x="3419872" y="1400847"/>
            <a:ext cx="5400600" cy="2611063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sz="16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3.8 Dispositivos contra corrente de fuga</a:t>
            </a:r>
          </a:p>
          <a:p>
            <a:pPr>
              <a:lnSpc>
                <a:spcPct val="150000"/>
              </a:lnSpc>
            </a:pPr>
            <a:endParaRPr lang="pt-BR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pt-BR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Um dispositivo contra corrente de fuga busca seccionar a energia elétrica que alimenta um circuito se houver uma corrente de fuga que exceda um limite de segurança. </a:t>
            </a:r>
          </a:p>
          <a:p>
            <a:pPr>
              <a:lnSpc>
                <a:spcPct val="150000"/>
              </a:lnSpc>
            </a:pPr>
            <a:endParaRPr lang="pt-BR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" name="Gráfico 16" descr="Aviso com preenchimento sólido">
            <a:extLst>
              <a:ext uri="{FF2B5EF4-FFF2-40B4-BE49-F238E27FC236}">
                <a16:creationId xmlns:a16="http://schemas.microsoft.com/office/drawing/2014/main" id="{F046DF62-CB6C-131C-86CA-48E8EBD69B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59136" y="2654904"/>
            <a:ext cx="230362" cy="230362"/>
          </a:xfrm>
          <a:prstGeom prst="rect">
            <a:avLst/>
          </a:prstGeom>
        </p:spPr>
      </p:pic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21FAA5F4-A69B-F246-1F4C-F8861E1F08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1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A8F963EB-9306-BFC5-6860-6BA50B5BF474}"/>
              </a:ext>
            </a:extLst>
          </p:cNvPr>
          <p:cNvGrpSpPr/>
          <p:nvPr/>
        </p:nvGrpSpPr>
        <p:grpSpPr>
          <a:xfrm>
            <a:off x="2771800" y="159482"/>
            <a:ext cx="3499656" cy="4824536"/>
            <a:chOff x="2472883" y="1303551"/>
            <a:chExt cx="1692851" cy="3170157"/>
          </a:xfrm>
          <a:solidFill>
            <a:schemeClr val="bg1">
              <a:lumMod val="50000"/>
            </a:schemeClr>
          </a:solidFill>
        </p:grpSpPr>
        <p:sp>
          <p:nvSpPr>
            <p:cNvPr id="3" name="Rectangle 10">
              <a:extLst>
                <a:ext uri="{FF2B5EF4-FFF2-40B4-BE49-F238E27FC236}">
                  <a16:creationId xmlns:a16="http://schemas.microsoft.com/office/drawing/2014/main" id="{9CE2391B-368A-592D-BB9F-6780C49B3C2E}"/>
                </a:ext>
              </a:extLst>
            </p:cNvPr>
            <p:cNvSpPr/>
            <p:nvPr/>
          </p:nvSpPr>
          <p:spPr bwMode="auto">
            <a:xfrm>
              <a:off x="2472883" y="1303551"/>
              <a:ext cx="1692851" cy="3170157"/>
            </a:xfrm>
            <a:prstGeom prst="roundRect">
              <a:avLst/>
            </a:prstGeom>
            <a:grpFill/>
            <a:ln>
              <a:noFill/>
            </a:ln>
            <a:effectLst>
              <a:outerShdw blurRad="457200" dist="127000" dir="8640000" algn="tr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同侧圆角矩形 4">
              <a:extLst>
                <a:ext uri="{FF2B5EF4-FFF2-40B4-BE49-F238E27FC236}">
                  <a16:creationId xmlns:a16="http://schemas.microsoft.com/office/drawing/2014/main" id="{FB424B10-2292-FD71-404D-C27BFA515BAF}"/>
                </a:ext>
              </a:extLst>
            </p:cNvPr>
            <p:cNvSpPr/>
            <p:nvPr/>
          </p:nvSpPr>
          <p:spPr>
            <a:xfrm>
              <a:off x="2500162" y="2392952"/>
              <a:ext cx="1639070" cy="117151"/>
            </a:xfrm>
            <a:prstGeom prst="round2SameRect">
              <a:avLst/>
            </a:prstGeom>
            <a:grp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Rectangle 42">
              <a:extLst>
                <a:ext uri="{FF2B5EF4-FFF2-40B4-BE49-F238E27FC236}">
                  <a16:creationId xmlns:a16="http://schemas.microsoft.com/office/drawing/2014/main" id="{59942FB5-4F66-7067-27E1-2CF069F67408}"/>
                </a:ext>
              </a:extLst>
            </p:cNvPr>
            <p:cNvSpPr/>
            <p:nvPr/>
          </p:nvSpPr>
          <p:spPr bwMode="auto">
            <a:xfrm>
              <a:off x="2591576" y="3030578"/>
              <a:ext cx="1455466" cy="1040946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51432" tIns="25716" rIns="51432" bIns="25716" numCol="1" rtlCol="0" anchor="t" anchorCtr="0" compatLnSpc="1"/>
            <a:lstStyle>
              <a:defPPr>
                <a:defRPr lang="en-US"/>
              </a:defPPr>
              <a:lvl1pPr marL="0" algn="l" defTabSz="685165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165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165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065" algn="l" defTabSz="685165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0965" algn="l" defTabSz="685165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3865" algn="l" defTabSz="685165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6765" algn="l" defTabSz="685165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399030" algn="l" defTabSz="685165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1930" algn="l" defTabSz="685165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13715">
                <a:lnSpc>
                  <a:spcPct val="150000"/>
                </a:lnSpc>
                <a:spcAft>
                  <a:spcPts val="340"/>
                </a:spcAft>
                <a:defRPr/>
              </a:pPr>
              <a:r>
                <a:rPr lang="pt-BR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O efeito é rápido, em cerca de menos de 0,2 s (dois décimos de segundo). </a:t>
              </a:r>
            </a:p>
          </p:txBody>
        </p:sp>
      </p:grpSp>
      <p:sp>
        <p:nvSpPr>
          <p:cNvPr id="5" name="Freeform 34">
            <a:extLst>
              <a:ext uri="{FF2B5EF4-FFF2-40B4-BE49-F238E27FC236}">
                <a16:creationId xmlns:a16="http://schemas.microsoft.com/office/drawing/2014/main" id="{FD16033B-1F6A-A0C0-62F0-32DCD5F76A9F}"/>
              </a:ext>
            </a:extLst>
          </p:cNvPr>
          <p:cNvSpPr>
            <a:spLocks noEditPoints="1"/>
          </p:cNvSpPr>
          <p:nvPr/>
        </p:nvSpPr>
        <p:spPr bwMode="auto">
          <a:xfrm>
            <a:off x="3995936" y="410993"/>
            <a:ext cx="1031279" cy="1296661"/>
          </a:xfrm>
          <a:custGeom>
            <a:avLst/>
            <a:gdLst>
              <a:gd name="T0" fmla="*/ 128715 w 709"/>
              <a:gd name="T1" fmla="*/ 322149 h 965"/>
              <a:gd name="T2" fmla="*/ 196223 w 709"/>
              <a:gd name="T3" fmla="*/ 480524 h 965"/>
              <a:gd name="T4" fmla="*/ 251130 w 709"/>
              <a:gd name="T5" fmla="*/ 607403 h 965"/>
              <a:gd name="T6" fmla="*/ 374444 w 709"/>
              <a:gd name="T7" fmla="*/ 611003 h 965"/>
              <a:gd name="T8" fmla="*/ 401447 w 709"/>
              <a:gd name="T9" fmla="*/ 560611 h 965"/>
              <a:gd name="T10" fmla="*/ 469855 w 709"/>
              <a:gd name="T11" fmla="*/ 432831 h 965"/>
              <a:gd name="T12" fmla="*/ 319538 w 709"/>
              <a:gd name="T13" fmla="*/ 132279 h 965"/>
              <a:gd name="T14" fmla="*/ 264631 w 709"/>
              <a:gd name="T15" fmla="*/ 650597 h 965"/>
              <a:gd name="T16" fmla="*/ 201624 w 709"/>
              <a:gd name="T17" fmla="*/ 578608 h 965"/>
              <a:gd name="T18" fmla="*/ 135916 w 709"/>
              <a:gd name="T19" fmla="*/ 455328 h 965"/>
              <a:gd name="T20" fmla="*/ 319538 w 709"/>
              <a:gd name="T21" fmla="*/ 91785 h 965"/>
              <a:gd name="T22" fmla="*/ 503159 w 709"/>
              <a:gd name="T23" fmla="*/ 455328 h 965"/>
              <a:gd name="T24" fmla="*/ 436551 w 709"/>
              <a:gd name="T25" fmla="*/ 578608 h 965"/>
              <a:gd name="T26" fmla="*/ 374444 w 709"/>
              <a:gd name="T27" fmla="*/ 650597 h 965"/>
              <a:gd name="T28" fmla="*/ 228627 w 709"/>
              <a:gd name="T29" fmla="*/ 778376 h 965"/>
              <a:gd name="T30" fmla="*/ 383445 w 709"/>
              <a:gd name="T31" fmla="*/ 807172 h 965"/>
              <a:gd name="T32" fmla="*/ 383445 w 709"/>
              <a:gd name="T33" fmla="*/ 748681 h 965"/>
              <a:gd name="T34" fmla="*/ 246629 w 709"/>
              <a:gd name="T35" fmla="*/ 796373 h 965"/>
              <a:gd name="T36" fmla="*/ 395146 w 709"/>
              <a:gd name="T37" fmla="*/ 796373 h 965"/>
              <a:gd name="T38" fmla="*/ 413149 w 709"/>
              <a:gd name="T39" fmla="*/ 778376 h 965"/>
              <a:gd name="T40" fmla="*/ 228627 w 709"/>
              <a:gd name="T41" fmla="*/ 685691 h 965"/>
              <a:gd name="T42" fmla="*/ 413149 w 709"/>
              <a:gd name="T43" fmla="*/ 778376 h 965"/>
              <a:gd name="T44" fmla="*/ 411348 w 709"/>
              <a:gd name="T45" fmla="*/ 362642 h 965"/>
              <a:gd name="T46" fmla="*/ 349241 w 709"/>
              <a:gd name="T47" fmla="*/ 424733 h 965"/>
              <a:gd name="T48" fmla="*/ 288934 w 709"/>
              <a:gd name="T49" fmla="*/ 424733 h 965"/>
              <a:gd name="T50" fmla="*/ 226827 w 709"/>
              <a:gd name="T51" fmla="*/ 362642 h 965"/>
              <a:gd name="T52" fmla="*/ 226827 w 709"/>
              <a:gd name="T53" fmla="*/ 302352 h 965"/>
              <a:gd name="T54" fmla="*/ 288934 w 709"/>
              <a:gd name="T55" fmla="*/ 239362 h 965"/>
              <a:gd name="T56" fmla="*/ 349241 w 709"/>
              <a:gd name="T57" fmla="*/ 239362 h 965"/>
              <a:gd name="T58" fmla="*/ 411348 w 709"/>
              <a:gd name="T59" fmla="*/ 302352 h 965"/>
              <a:gd name="T60" fmla="*/ 612972 w 709"/>
              <a:gd name="T61" fmla="*/ 293353 h 965"/>
              <a:gd name="T62" fmla="*/ 580568 w 709"/>
              <a:gd name="T63" fmla="*/ 322149 h 965"/>
              <a:gd name="T64" fmla="*/ 612972 w 709"/>
              <a:gd name="T65" fmla="*/ 341046 h 965"/>
              <a:gd name="T66" fmla="*/ 612972 w 709"/>
              <a:gd name="T67" fmla="*/ 293353 h 965"/>
              <a:gd name="T68" fmla="*/ 542764 w 709"/>
              <a:gd name="T69" fmla="*/ 127780 h 965"/>
              <a:gd name="T70" fmla="*/ 509460 w 709"/>
              <a:gd name="T71" fmla="*/ 94485 h 965"/>
              <a:gd name="T72" fmla="*/ 518461 w 709"/>
              <a:gd name="T73" fmla="*/ 152976 h 965"/>
              <a:gd name="T74" fmla="*/ 342040 w 709"/>
              <a:gd name="T75" fmla="*/ 61190 h 965"/>
              <a:gd name="T76" fmla="*/ 318637 w 709"/>
              <a:gd name="T77" fmla="*/ 0 h 965"/>
              <a:gd name="T78" fmla="*/ 294335 w 709"/>
              <a:gd name="T79" fmla="*/ 61190 h 965"/>
              <a:gd name="T80" fmla="*/ 117014 w 709"/>
              <a:gd name="T81" fmla="*/ 155675 h 965"/>
              <a:gd name="T82" fmla="*/ 127815 w 709"/>
              <a:gd name="T83" fmla="*/ 98084 h 965"/>
              <a:gd name="T84" fmla="*/ 93611 w 709"/>
              <a:gd name="T85" fmla="*/ 132279 h 965"/>
              <a:gd name="T86" fmla="*/ 57607 w 709"/>
              <a:gd name="T87" fmla="*/ 322149 h 965"/>
              <a:gd name="T88" fmla="*/ 25203 w 709"/>
              <a:gd name="T89" fmla="*/ 293353 h 965"/>
              <a:gd name="T90" fmla="*/ 25203 w 709"/>
              <a:gd name="T91" fmla="*/ 341046 h 965"/>
              <a:gd name="T92" fmla="*/ 57607 w 709"/>
              <a:gd name="T93" fmla="*/ 322149 h 9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09" h="965">
                <a:moveTo>
                  <a:pt x="355" y="147"/>
                </a:moveTo>
                <a:cubicBezTo>
                  <a:pt x="238" y="147"/>
                  <a:pt x="143" y="241"/>
                  <a:pt x="143" y="358"/>
                </a:cubicBezTo>
                <a:cubicBezTo>
                  <a:pt x="143" y="414"/>
                  <a:pt x="187" y="481"/>
                  <a:pt x="188" y="481"/>
                </a:cubicBezTo>
                <a:cubicBezTo>
                  <a:pt x="197" y="496"/>
                  <a:pt x="210" y="519"/>
                  <a:pt x="218" y="534"/>
                </a:cubicBezTo>
                <a:lnTo>
                  <a:pt x="264" y="623"/>
                </a:lnTo>
                <a:cubicBezTo>
                  <a:pt x="272" y="639"/>
                  <a:pt x="279" y="662"/>
                  <a:pt x="279" y="675"/>
                </a:cubicBezTo>
                <a:cubicBezTo>
                  <a:pt x="279" y="675"/>
                  <a:pt x="284" y="679"/>
                  <a:pt x="294" y="679"/>
                </a:cubicBezTo>
                <a:lnTo>
                  <a:pt x="416" y="679"/>
                </a:lnTo>
                <a:cubicBezTo>
                  <a:pt x="425" y="679"/>
                  <a:pt x="430" y="675"/>
                  <a:pt x="431" y="674"/>
                </a:cubicBezTo>
                <a:cubicBezTo>
                  <a:pt x="430" y="662"/>
                  <a:pt x="437" y="639"/>
                  <a:pt x="446" y="623"/>
                </a:cubicBezTo>
                <a:lnTo>
                  <a:pt x="491" y="534"/>
                </a:lnTo>
                <a:cubicBezTo>
                  <a:pt x="499" y="519"/>
                  <a:pt x="513" y="495"/>
                  <a:pt x="522" y="481"/>
                </a:cubicBezTo>
                <a:cubicBezTo>
                  <a:pt x="537" y="458"/>
                  <a:pt x="566" y="402"/>
                  <a:pt x="566" y="358"/>
                </a:cubicBezTo>
                <a:cubicBezTo>
                  <a:pt x="566" y="241"/>
                  <a:pt x="471" y="147"/>
                  <a:pt x="355" y="147"/>
                </a:cubicBezTo>
                <a:close/>
                <a:moveTo>
                  <a:pt x="416" y="723"/>
                </a:moveTo>
                <a:lnTo>
                  <a:pt x="294" y="723"/>
                </a:lnTo>
                <a:cubicBezTo>
                  <a:pt x="261" y="723"/>
                  <a:pt x="235" y="702"/>
                  <a:pt x="235" y="675"/>
                </a:cubicBezTo>
                <a:cubicBezTo>
                  <a:pt x="235" y="671"/>
                  <a:pt x="231" y="656"/>
                  <a:pt x="224" y="643"/>
                </a:cubicBezTo>
                <a:lnTo>
                  <a:pt x="179" y="554"/>
                </a:lnTo>
                <a:cubicBezTo>
                  <a:pt x="172" y="540"/>
                  <a:pt x="159" y="519"/>
                  <a:pt x="151" y="506"/>
                </a:cubicBezTo>
                <a:cubicBezTo>
                  <a:pt x="145" y="498"/>
                  <a:pt x="99" y="425"/>
                  <a:pt x="99" y="358"/>
                </a:cubicBezTo>
                <a:cubicBezTo>
                  <a:pt x="99" y="217"/>
                  <a:pt x="214" y="102"/>
                  <a:pt x="355" y="102"/>
                </a:cubicBezTo>
                <a:cubicBezTo>
                  <a:pt x="495" y="102"/>
                  <a:pt x="610" y="217"/>
                  <a:pt x="610" y="358"/>
                </a:cubicBezTo>
                <a:cubicBezTo>
                  <a:pt x="610" y="425"/>
                  <a:pt x="564" y="498"/>
                  <a:pt x="559" y="506"/>
                </a:cubicBezTo>
                <a:cubicBezTo>
                  <a:pt x="550" y="518"/>
                  <a:pt x="537" y="541"/>
                  <a:pt x="530" y="554"/>
                </a:cubicBezTo>
                <a:lnTo>
                  <a:pt x="485" y="643"/>
                </a:lnTo>
                <a:cubicBezTo>
                  <a:pt x="478" y="656"/>
                  <a:pt x="475" y="671"/>
                  <a:pt x="475" y="675"/>
                </a:cubicBezTo>
                <a:cubicBezTo>
                  <a:pt x="475" y="702"/>
                  <a:pt x="449" y="723"/>
                  <a:pt x="416" y="723"/>
                </a:cubicBezTo>
                <a:close/>
                <a:moveTo>
                  <a:pt x="287" y="832"/>
                </a:moveTo>
                <a:cubicBezTo>
                  <a:pt x="269" y="832"/>
                  <a:pt x="254" y="846"/>
                  <a:pt x="254" y="865"/>
                </a:cubicBezTo>
                <a:cubicBezTo>
                  <a:pt x="254" y="883"/>
                  <a:pt x="269" y="897"/>
                  <a:pt x="287" y="897"/>
                </a:cubicBezTo>
                <a:lnTo>
                  <a:pt x="426" y="897"/>
                </a:lnTo>
                <a:cubicBezTo>
                  <a:pt x="444" y="897"/>
                  <a:pt x="459" y="883"/>
                  <a:pt x="459" y="865"/>
                </a:cubicBezTo>
                <a:cubicBezTo>
                  <a:pt x="459" y="846"/>
                  <a:pt x="444" y="832"/>
                  <a:pt x="426" y="832"/>
                </a:cubicBezTo>
                <a:lnTo>
                  <a:pt x="287" y="832"/>
                </a:lnTo>
                <a:close/>
                <a:moveTo>
                  <a:pt x="274" y="885"/>
                </a:moveTo>
                <a:cubicBezTo>
                  <a:pt x="276" y="929"/>
                  <a:pt x="312" y="965"/>
                  <a:pt x="356" y="965"/>
                </a:cubicBezTo>
                <a:cubicBezTo>
                  <a:pt x="401" y="965"/>
                  <a:pt x="437" y="929"/>
                  <a:pt x="439" y="885"/>
                </a:cubicBezTo>
                <a:lnTo>
                  <a:pt x="274" y="885"/>
                </a:lnTo>
                <a:close/>
                <a:moveTo>
                  <a:pt x="459" y="865"/>
                </a:moveTo>
                <a:lnTo>
                  <a:pt x="254" y="865"/>
                </a:lnTo>
                <a:lnTo>
                  <a:pt x="254" y="762"/>
                </a:lnTo>
                <a:lnTo>
                  <a:pt x="459" y="762"/>
                </a:lnTo>
                <a:lnTo>
                  <a:pt x="459" y="865"/>
                </a:lnTo>
                <a:close/>
                <a:moveTo>
                  <a:pt x="491" y="369"/>
                </a:moveTo>
                <a:cubicBezTo>
                  <a:pt x="491" y="388"/>
                  <a:pt x="476" y="403"/>
                  <a:pt x="457" y="403"/>
                </a:cubicBezTo>
                <a:lnTo>
                  <a:pt x="388" y="403"/>
                </a:lnTo>
                <a:lnTo>
                  <a:pt x="388" y="472"/>
                </a:lnTo>
                <a:cubicBezTo>
                  <a:pt x="388" y="491"/>
                  <a:pt x="373" y="506"/>
                  <a:pt x="355" y="506"/>
                </a:cubicBezTo>
                <a:cubicBezTo>
                  <a:pt x="336" y="506"/>
                  <a:pt x="321" y="491"/>
                  <a:pt x="321" y="472"/>
                </a:cubicBezTo>
                <a:lnTo>
                  <a:pt x="321" y="403"/>
                </a:lnTo>
                <a:lnTo>
                  <a:pt x="252" y="403"/>
                </a:lnTo>
                <a:cubicBezTo>
                  <a:pt x="233" y="403"/>
                  <a:pt x="218" y="388"/>
                  <a:pt x="218" y="369"/>
                </a:cubicBezTo>
                <a:cubicBezTo>
                  <a:pt x="218" y="351"/>
                  <a:pt x="233" y="336"/>
                  <a:pt x="252" y="336"/>
                </a:cubicBezTo>
                <a:lnTo>
                  <a:pt x="321" y="336"/>
                </a:lnTo>
                <a:lnTo>
                  <a:pt x="321" y="266"/>
                </a:lnTo>
                <a:cubicBezTo>
                  <a:pt x="321" y="248"/>
                  <a:pt x="336" y="233"/>
                  <a:pt x="355" y="233"/>
                </a:cubicBezTo>
                <a:cubicBezTo>
                  <a:pt x="373" y="233"/>
                  <a:pt x="388" y="248"/>
                  <a:pt x="388" y="266"/>
                </a:cubicBezTo>
                <a:lnTo>
                  <a:pt x="388" y="336"/>
                </a:lnTo>
                <a:lnTo>
                  <a:pt x="457" y="336"/>
                </a:lnTo>
                <a:cubicBezTo>
                  <a:pt x="476" y="336"/>
                  <a:pt x="491" y="351"/>
                  <a:pt x="491" y="369"/>
                </a:cubicBezTo>
                <a:close/>
                <a:moveTo>
                  <a:pt x="681" y="326"/>
                </a:moveTo>
                <a:lnTo>
                  <a:pt x="643" y="326"/>
                </a:lnTo>
                <a:cubicBezTo>
                  <a:pt x="644" y="336"/>
                  <a:pt x="645" y="347"/>
                  <a:pt x="645" y="358"/>
                </a:cubicBezTo>
                <a:cubicBezTo>
                  <a:pt x="645" y="365"/>
                  <a:pt x="644" y="372"/>
                  <a:pt x="643" y="379"/>
                </a:cubicBezTo>
                <a:lnTo>
                  <a:pt x="681" y="379"/>
                </a:lnTo>
                <a:cubicBezTo>
                  <a:pt x="696" y="379"/>
                  <a:pt x="709" y="367"/>
                  <a:pt x="709" y="352"/>
                </a:cubicBezTo>
                <a:cubicBezTo>
                  <a:pt x="709" y="338"/>
                  <a:pt x="696" y="326"/>
                  <a:pt x="681" y="326"/>
                </a:cubicBezTo>
                <a:close/>
                <a:moveTo>
                  <a:pt x="576" y="170"/>
                </a:moveTo>
                <a:lnTo>
                  <a:pt x="603" y="142"/>
                </a:lnTo>
                <a:cubicBezTo>
                  <a:pt x="614" y="131"/>
                  <a:pt x="614" y="114"/>
                  <a:pt x="604" y="104"/>
                </a:cubicBezTo>
                <a:cubicBezTo>
                  <a:pt x="594" y="94"/>
                  <a:pt x="577" y="94"/>
                  <a:pt x="566" y="105"/>
                </a:cubicBezTo>
                <a:lnTo>
                  <a:pt x="538" y="132"/>
                </a:lnTo>
                <a:cubicBezTo>
                  <a:pt x="552" y="144"/>
                  <a:pt x="564" y="156"/>
                  <a:pt x="576" y="170"/>
                </a:cubicBezTo>
                <a:close/>
                <a:moveTo>
                  <a:pt x="354" y="67"/>
                </a:moveTo>
                <a:cubicBezTo>
                  <a:pt x="363" y="67"/>
                  <a:pt x="372" y="68"/>
                  <a:pt x="380" y="68"/>
                </a:cubicBezTo>
                <a:lnTo>
                  <a:pt x="380" y="27"/>
                </a:lnTo>
                <a:cubicBezTo>
                  <a:pt x="380" y="12"/>
                  <a:pt x="368" y="0"/>
                  <a:pt x="354" y="0"/>
                </a:cubicBezTo>
                <a:cubicBezTo>
                  <a:pt x="339" y="0"/>
                  <a:pt x="327" y="12"/>
                  <a:pt x="327" y="27"/>
                </a:cubicBezTo>
                <a:lnTo>
                  <a:pt x="327" y="68"/>
                </a:lnTo>
                <a:cubicBezTo>
                  <a:pt x="336" y="68"/>
                  <a:pt x="345" y="67"/>
                  <a:pt x="354" y="67"/>
                </a:cubicBezTo>
                <a:close/>
                <a:moveTo>
                  <a:pt x="130" y="173"/>
                </a:moveTo>
                <a:cubicBezTo>
                  <a:pt x="142" y="159"/>
                  <a:pt x="154" y="147"/>
                  <a:pt x="168" y="135"/>
                </a:cubicBezTo>
                <a:lnTo>
                  <a:pt x="142" y="109"/>
                </a:lnTo>
                <a:cubicBezTo>
                  <a:pt x="131" y="99"/>
                  <a:pt x="114" y="98"/>
                  <a:pt x="104" y="109"/>
                </a:cubicBezTo>
                <a:cubicBezTo>
                  <a:pt x="93" y="119"/>
                  <a:pt x="94" y="136"/>
                  <a:pt x="104" y="147"/>
                </a:cubicBezTo>
                <a:lnTo>
                  <a:pt x="130" y="173"/>
                </a:lnTo>
                <a:close/>
                <a:moveTo>
                  <a:pt x="64" y="358"/>
                </a:moveTo>
                <a:cubicBezTo>
                  <a:pt x="64" y="347"/>
                  <a:pt x="64" y="336"/>
                  <a:pt x="66" y="326"/>
                </a:cubicBezTo>
                <a:lnTo>
                  <a:pt x="28" y="326"/>
                </a:lnTo>
                <a:cubicBezTo>
                  <a:pt x="13" y="326"/>
                  <a:pt x="0" y="338"/>
                  <a:pt x="0" y="352"/>
                </a:cubicBezTo>
                <a:cubicBezTo>
                  <a:pt x="0" y="367"/>
                  <a:pt x="13" y="379"/>
                  <a:pt x="28" y="379"/>
                </a:cubicBezTo>
                <a:lnTo>
                  <a:pt x="65" y="379"/>
                </a:lnTo>
                <a:cubicBezTo>
                  <a:pt x="64" y="372"/>
                  <a:pt x="64" y="365"/>
                  <a:pt x="64" y="3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6" name="Imagem 5" descr="Texto&#10;&#10;Descrição gerada automaticamente com confiança baixa">
            <a:extLst>
              <a:ext uri="{FF2B5EF4-FFF2-40B4-BE49-F238E27FC236}">
                <a16:creationId xmlns:a16="http://schemas.microsoft.com/office/drawing/2014/main" id="{8008C740-44F1-F8ED-C35C-B45B6CD43C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6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1ED9AF3A-DF03-8492-1EF2-4F4E63DA67F9}"/>
              </a:ext>
            </a:extLst>
          </p:cNvPr>
          <p:cNvSpPr/>
          <p:nvPr/>
        </p:nvSpPr>
        <p:spPr bwMode="auto">
          <a:xfrm flipH="1">
            <a:off x="5132604" y="1009785"/>
            <a:ext cx="959442" cy="3174831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Line 11">
            <a:extLst>
              <a:ext uri="{FF2B5EF4-FFF2-40B4-BE49-F238E27FC236}">
                <a16:creationId xmlns:a16="http://schemas.microsoft.com/office/drawing/2014/main" id="{A8D761C5-49B8-742D-93F4-4ED6C98CA5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4621" y="1801873"/>
            <a:ext cx="1054516" cy="565931"/>
          </a:xfrm>
          <a:prstGeom prst="line">
            <a:avLst/>
          </a:prstGeom>
          <a:noFill/>
          <a:ln w="3810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Line 12">
            <a:extLst>
              <a:ext uri="{FF2B5EF4-FFF2-40B4-BE49-F238E27FC236}">
                <a16:creationId xmlns:a16="http://schemas.microsoft.com/office/drawing/2014/main" id="{488443D2-8357-0733-FD98-3693607BA1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4621" y="2938513"/>
            <a:ext cx="895442" cy="576195"/>
          </a:xfrm>
          <a:prstGeom prst="line">
            <a:avLst/>
          </a:prstGeom>
          <a:noFill/>
          <a:ln w="3810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Line 13">
            <a:extLst>
              <a:ext uri="{FF2B5EF4-FFF2-40B4-BE49-F238E27FC236}">
                <a16:creationId xmlns:a16="http://schemas.microsoft.com/office/drawing/2014/main" id="{CDB4A76C-D65F-1781-4F7A-F0BCA0AEE0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4621" y="2665969"/>
            <a:ext cx="1416337" cy="0"/>
          </a:xfrm>
          <a:prstGeom prst="line">
            <a:avLst/>
          </a:prstGeom>
          <a:noFill/>
          <a:ln w="3810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6">
            <a:extLst>
              <a:ext uri="{FF2B5EF4-FFF2-40B4-BE49-F238E27FC236}">
                <a16:creationId xmlns:a16="http://schemas.microsoft.com/office/drawing/2014/main" id="{05769393-DEFC-2D95-E02A-FCB2C1933130}"/>
              </a:ext>
            </a:extLst>
          </p:cNvPr>
          <p:cNvSpPr/>
          <p:nvPr/>
        </p:nvSpPr>
        <p:spPr>
          <a:xfrm flipH="1">
            <a:off x="2818042" y="2161913"/>
            <a:ext cx="1009169" cy="1057687"/>
          </a:xfrm>
          <a:prstGeom prst="ellipse">
            <a:avLst/>
          </a:prstGeom>
          <a:solidFill>
            <a:srgbClr val="FFC000"/>
          </a:solidFill>
          <a:ln w="63500">
            <a:solidFill>
              <a:srgbClr val="FFC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8">
            <a:extLst>
              <a:ext uri="{FF2B5EF4-FFF2-40B4-BE49-F238E27FC236}">
                <a16:creationId xmlns:a16="http://schemas.microsoft.com/office/drawing/2014/main" id="{AF9904F2-4F52-6B62-88EC-B5EB86593854}"/>
              </a:ext>
            </a:extLst>
          </p:cNvPr>
          <p:cNvGrpSpPr/>
          <p:nvPr/>
        </p:nvGrpSpPr>
        <p:grpSpPr>
          <a:xfrm flipH="1">
            <a:off x="4995194" y="771550"/>
            <a:ext cx="1097000" cy="1149740"/>
            <a:chOff x="304800" y="673100"/>
            <a:chExt cx="4000500" cy="4000500"/>
          </a:xfrm>
          <a:solidFill>
            <a:schemeClr val="accent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10">
              <a:extLst>
                <a:ext uri="{FF2B5EF4-FFF2-40B4-BE49-F238E27FC236}">
                  <a16:creationId xmlns:a16="http://schemas.microsoft.com/office/drawing/2014/main" id="{3AA2FA93-A583-8C82-CA20-3DEE9AFC96D9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椭圆 11">
              <a:extLst>
                <a:ext uri="{FF2B5EF4-FFF2-40B4-BE49-F238E27FC236}">
                  <a16:creationId xmlns:a16="http://schemas.microsoft.com/office/drawing/2014/main" id="{7229D507-D3ED-BC48-E48E-CE55BF2B76CC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3" name="组合 13">
            <a:extLst>
              <a:ext uri="{FF2B5EF4-FFF2-40B4-BE49-F238E27FC236}">
                <a16:creationId xmlns:a16="http://schemas.microsoft.com/office/drawing/2014/main" id="{C81B626B-FDE8-3671-D3A8-35B7A54462B9}"/>
              </a:ext>
            </a:extLst>
          </p:cNvPr>
          <p:cNvGrpSpPr/>
          <p:nvPr/>
        </p:nvGrpSpPr>
        <p:grpSpPr>
          <a:xfrm flipH="1">
            <a:off x="5478407" y="2089905"/>
            <a:ext cx="1097000" cy="1149740"/>
            <a:chOff x="304800" y="673100"/>
            <a:chExt cx="4000500" cy="4000500"/>
          </a:xfrm>
          <a:solidFill>
            <a:schemeClr val="accent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5">
              <a:extLst>
                <a:ext uri="{FF2B5EF4-FFF2-40B4-BE49-F238E27FC236}">
                  <a16:creationId xmlns:a16="http://schemas.microsoft.com/office/drawing/2014/main" id="{F9BE6318-1FBE-5AE9-A43D-48DF9600E0DD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椭圆 16">
              <a:extLst>
                <a:ext uri="{FF2B5EF4-FFF2-40B4-BE49-F238E27FC236}">
                  <a16:creationId xmlns:a16="http://schemas.microsoft.com/office/drawing/2014/main" id="{31DA8D62-0055-B5CB-734C-6CAE7A36321A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8">
            <a:extLst>
              <a:ext uri="{FF2B5EF4-FFF2-40B4-BE49-F238E27FC236}">
                <a16:creationId xmlns:a16="http://schemas.microsoft.com/office/drawing/2014/main" id="{A0A477BC-15C8-F44B-9F94-2BCC46987E2A}"/>
              </a:ext>
            </a:extLst>
          </p:cNvPr>
          <p:cNvGrpSpPr/>
          <p:nvPr/>
        </p:nvGrpSpPr>
        <p:grpSpPr>
          <a:xfrm flipH="1">
            <a:off x="4860063" y="3314041"/>
            <a:ext cx="1097000" cy="1149740"/>
            <a:chOff x="304800" y="673100"/>
            <a:chExt cx="4000500" cy="4000500"/>
          </a:xfrm>
          <a:solidFill>
            <a:schemeClr val="accent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" name="同心圆 20">
              <a:extLst>
                <a:ext uri="{FF2B5EF4-FFF2-40B4-BE49-F238E27FC236}">
                  <a16:creationId xmlns:a16="http://schemas.microsoft.com/office/drawing/2014/main" id="{67539FFB-F325-86A9-6300-26911712356D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椭圆 21">
              <a:extLst>
                <a:ext uri="{FF2B5EF4-FFF2-40B4-BE49-F238E27FC236}">
                  <a16:creationId xmlns:a16="http://schemas.microsoft.com/office/drawing/2014/main" id="{A96E1D5E-7052-21E0-9A65-E52F7656217B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2" name="TextBox 22">
            <a:extLst>
              <a:ext uri="{FF2B5EF4-FFF2-40B4-BE49-F238E27FC236}">
                <a16:creationId xmlns:a16="http://schemas.microsoft.com/office/drawing/2014/main" id="{85DAD82F-B70C-495C-F30B-9E9F74BE063C}"/>
              </a:ext>
            </a:extLst>
          </p:cNvPr>
          <p:cNvSpPr txBox="1"/>
          <p:nvPr/>
        </p:nvSpPr>
        <p:spPr>
          <a:xfrm flipH="1">
            <a:off x="390694" y="2314574"/>
            <a:ext cx="2021065" cy="9052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pt-BR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Esses outros riscos adicionais podem incluir: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FE2157B8-B061-73C1-A332-A415CBAD469C}"/>
              </a:ext>
            </a:extLst>
          </p:cNvPr>
          <p:cNvSpPr txBox="1"/>
          <p:nvPr/>
        </p:nvSpPr>
        <p:spPr>
          <a:xfrm flipH="1">
            <a:off x="6228183" y="1132170"/>
            <a:ext cx="202847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Queda em Altura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AC7B3004-DFFB-510E-2393-DB45D954C020}"/>
              </a:ext>
            </a:extLst>
          </p:cNvPr>
          <p:cNvSpPr txBox="1"/>
          <p:nvPr/>
        </p:nvSpPr>
        <p:spPr>
          <a:xfrm flipH="1">
            <a:off x="6509976" y="2572330"/>
            <a:ext cx="23104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Choque Térmico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98DED1EA-99F9-40BF-C42F-08CB03488070}"/>
              </a:ext>
            </a:extLst>
          </p:cNvPr>
          <p:cNvSpPr txBox="1"/>
          <p:nvPr/>
        </p:nvSpPr>
        <p:spPr>
          <a:xfrm flipH="1">
            <a:off x="6042547" y="3868474"/>
            <a:ext cx="263390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Dentre outras situações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2" name="Gráfico 31" descr="Alta tensão com preenchimento sólido">
            <a:extLst>
              <a:ext uri="{FF2B5EF4-FFF2-40B4-BE49-F238E27FC236}">
                <a16:creationId xmlns:a16="http://schemas.microsoft.com/office/drawing/2014/main" id="{19AFFCEA-5D67-B3F9-6CB3-5F1E020A5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82412" y="2324560"/>
            <a:ext cx="680428" cy="680428"/>
          </a:xfrm>
          <a:prstGeom prst="rect">
            <a:avLst/>
          </a:prstGeom>
        </p:spPr>
      </p:pic>
      <p:pic>
        <p:nvPicPr>
          <p:cNvPr id="34" name="Gráfico 33" descr="Aviso com preenchimento sólido">
            <a:extLst>
              <a:ext uri="{FF2B5EF4-FFF2-40B4-BE49-F238E27FC236}">
                <a16:creationId xmlns:a16="http://schemas.microsoft.com/office/drawing/2014/main" id="{2E2DDD75-7B02-4ECE-630E-515DFBCED1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29885" y="1059570"/>
            <a:ext cx="427618" cy="427618"/>
          </a:xfrm>
          <a:prstGeom prst="rect">
            <a:avLst/>
          </a:prstGeom>
        </p:spPr>
      </p:pic>
      <p:pic>
        <p:nvPicPr>
          <p:cNvPr id="35" name="Gráfico 34" descr="Aviso com preenchimento sólido">
            <a:extLst>
              <a:ext uri="{FF2B5EF4-FFF2-40B4-BE49-F238E27FC236}">
                <a16:creationId xmlns:a16="http://schemas.microsoft.com/office/drawing/2014/main" id="{F09EE11D-C2C4-0E8C-7048-35D63D6ED1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39835" y="2395621"/>
            <a:ext cx="427618" cy="427618"/>
          </a:xfrm>
          <a:prstGeom prst="rect">
            <a:avLst/>
          </a:prstGeom>
        </p:spPr>
      </p:pic>
      <p:pic>
        <p:nvPicPr>
          <p:cNvPr id="36" name="Gráfico 35" descr="Aviso com preenchimento sólido">
            <a:extLst>
              <a:ext uri="{FF2B5EF4-FFF2-40B4-BE49-F238E27FC236}">
                <a16:creationId xmlns:a16="http://schemas.microsoft.com/office/drawing/2014/main" id="{9A7A329E-C11E-4C05-4962-0A69C65982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84707" y="3709622"/>
            <a:ext cx="427618" cy="427618"/>
          </a:xfrm>
          <a:prstGeom prst="rect">
            <a:avLst/>
          </a:prstGeom>
        </p:spPr>
      </p:pic>
      <p:pic>
        <p:nvPicPr>
          <p:cNvPr id="7" name="Imagem 6" descr="Texto&#10;&#10;Descrição gerada automaticamente com confiança baixa">
            <a:extLst>
              <a:ext uri="{FF2B5EF4-FFF2-40B4-BE49-F238E27FC236}">
                <a16:creationId xmlns:a16="http://schemas.microsoft.com/office/drawing/2014/main" id="{AC66D336-DEE6-5024-208C-7E308F9DD3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478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9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2">
            <a:extLst>
              <a:ext uri="{FF2B5EF4-FFF2-40B4-BE49-F238E27FC236}">
                <a16:creationId xmlns:a16="http://schemas.microsoft.com/office/drawing/2014/main" id="{04D257F5-5632-179F-69CA-21315AF59C03}"/>
              </a:ext>
            </a:extLst>
          </p:cNvPr>
          <p:cNvCxnSpPr/>
          <p:nvPr/>
        </p:nvCxnSpPr>
        <p:spPr>
          <a:xfrm flipV="1">
            <a:off x="7355340" y="4443958"/>
            <a:ext cx="118693" cy="16593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4">
            <a:extLst>
              <a:ext uri="{FF2B5EF4-FFF2-40B4-BE49-F238E27FC236}">
                <a16:creationId xmlns:a16="http://schemas.microsoft.com/office/drawing/2014/main" id="{CDB4F4C5-5C5F-A3BF-AF2C-2CD8424FF9CE}"/>
              </a:ext>
            </a:extLst>
          </p:cNvPr>
          <p:cNvSpPr/>
          <p:nvPr/>
        </p:nvSpPr>
        <p:spPr>
          <a:xfrm rot="197558">
            <a:off x="5324862" y="763590"/>
            <a:ext cx="3709076" cy="3755526"/>
          </a:xfrm>
          <a:custGeom>
            <a:avLst/>
            <a:gdLst/>
            <a:ahLst/>
            <a:cxnLst/>
            <a:rect l="l" t="t" r="r" b="b"/>
            <a:pathLst>
              <a:path w="6373853" h="6453678">
                <a:moveTo>
                  <a:pt x="1748789" y="3781"/>
                </a:moveTo>
                <a:cubicBezTo>
                  <a:pt x="1773410" y="1281"/>
                  <a:pt x="1798391" y="0"/>
                  <a:pt x="1823671" y="0"/>
                </a:cubicBezTo>
                <a:cubicBezTo>
                  <a:pt x="2222376" y="0"/>
                  <a:pt x="2546668" y="318599"/>
                  <a:pt x="2555176" y="715114"/>
                </a:cubicBezTo>
                <a:cubicBezTo>
                  <a:pt x="2646063" y="945229"/>
                  <a:pt x="2815509" y="1149545"/>
                  <a:pt x="3050234" y="1286278"/>
                </a:cubicBezTo>
                <a:cubicBezTo>
                  <a:pt x="3277270" y="1418531"/>
                  <a:pt x="3529180" y="1466470"/>
                  <a:pt x="3767051" y="1437382"/>
                </a:cubicBezTo>
                <a:cubicBezTo>
                  <a:pt x="4043009" y="1173698"/>
                  <a:pt x="4417184" y="1012566"/>
                  <a:pt x="4828995" y="1012566"/>
                </a:cubicBezTo>
                <a:cubicBezTo>
                  <a:pt x="5682197" y="1012566"/>
                  <a:pt x="6373853" y="1704222"/>
                  <a:pt x="6373853" y="2557424"/>
                </a:cubicBezTo>
                <a:cubicBezTo>
                  <a:pt x="6373853" y="3315640"/>
                  <a:pt x="5827627" y="3946278"/>
                  <a:pt x="5106977" y="4075988"/>
                </a:cubicBezTo>
                <a:cubicBezTo>
                  <a:pt x="4860269" y="4198053"/>
                  <a:pt x="4655938" y="4415360"/>
                  <a:pt x="4548276" y="4699239"/>
                </a:cubicBezTo>
                <a:cubicBezTo>
                  <a:pt x="4488061" y="4858013"/>
                  <a:pt x="4464290" y="5021251"/>
                  <a:pt x="4473846" y="5178965"/>
                </a:cubicBezTo>
                <a:cubicBezTo>
                  <a:pt x="4624448" y="5311033"/>
                  <a:pt x="4718008" y="5505241"/>
                  <a:pt x="4718008" y="5721301"/>
                </a:cubicBezTo>
                <a:cubicBezTo>
                  <a:pt x="4718008" y="6125782"/>
                  <a:pt x="4390112" y="6453678"/>
                  <a:pt x="3985631" y="6453678"/>
                </a:cubicBezTo>
                <a:cubicBezTo>
                  <a:pt x="3581150" y="6453678"/>
                  <a:pt x="3253254" y="6125782"/>
                  <a:pt x="3253254" y="5721301"/>
                </a:cubicBezTo>
                <a:cubicBezTo>
                  <a:pt x="3253254" y="5342100"/>
                  <a:pt x="3541444" y="5030211"/>
                  <a:pt x="3910750" y="4992705"/>
                </a:cubicBezTo>
                <a:lnTo>
                  <a:pt x="3970068" y="4989710"/>
                </a:lnTo>
                <a:cubicBezTo>
                  <a:pt x="4089426" y="4874941"/>
                  <a:pt x="4186035" y="4731148"/>
                  <a:pt x="4249282" y="4564379"/>
                </a:cubicBezTo>
                <a:cubicBezTo>
                  <a:pt x="4318623" y="4381544"/>
                  <a:pt x="4339635" y="4192787"/>
                  <a:pt x="4317136" y="4013436"/>
                </a:cubicBezTo>
                <a:cubicBezTo>
                  <a:pt x="4256166" y="3992601"/>
                  <a:pt x="4197322" y="3967056"/>
                  <a:pt x="4140584" y="3937908"/>
                </a:cubicBezTo>
                <a:cubicBezTo>
                  <a:pt x="3785942" y="3880704"/>
                  <a:pt x="3361104" y="3968836"/>
                  <a:pt x="2972750" y="4207511"/>
                </a:cubicBezTo>
                <a:cubicBezTo>
                  <a:pt x="2649524" y="4406159"/>
                  <a:pt x="2407922" y="4674458"/>
                  <a:pt x="2273557" y="4956562"/>
                </a:cubicBezTo>
                <a:cubicBezTo>
                  <a:pt x="2243728" y="5333109"/>
                  <a:pt x="1928537" y="5629160"/>
                  <a:pt x="1544199" y="5629160"/>
                </a:cubicBezTo>
                <a:cubicBezTo>
                  <a:pt x="1139718" y="5629161"/>
                  <a:pt x="811822" y="5301265"/>
                  <a:pt x="811822" y="4896783"/>
                </a:cubicBezTo>
                <a:cubicBezTo>
                  <a:pt x="811822" y="4517582"/>
                  <a:pt x="1100012" y="4205693"/>
                  <a:pt x="1469317" y="4168187"/>
                </a:cubicBezTo>
                <a:cubicBezTo>
                  <a:pt x="1493938" y="4165687"/>
                  <a:pt x="1518919" y="4164406"/>
                  <a:pt x="1544199" y="4164406"/>
                </a:cubicBezTo>
                <a:cubicBezTo>
                  <a:pt x="1614188" y="4164406"/>
                  <a:pt x="1681885" y="4174224"/>
                  <a:pt x="1745054" y="4195817"/>
                </a:cubicBezTo>
                <a:cubicBezTo>
                  <a:pt x="2080595" y="4225945"/>
                  <a:pt x="2467608" y="4133688"/>
                  <a:pt x="2823912" y="3914711"/>
                </a:cubicBezTo>
                <a:cubicBezTo>
                  <a:pt x="3105509" y="3741648"/>
                  <a:pt x="3325152" y="3515718"/>
                  <a:pt x="3465145" y="3273270"/>
                </a:cubicBezTo>
                <a:cubicBezTo>
                  <a:pt x="3451578" y="3254462"/>
                  <a:pt x="3441393" y="3233849"/>
                  <a:pt x="3431663" y="3212981"/>
                </a:cubicBezTo>
                <a:cubicBezTo>
                  <a:pt x="3160269" y="2960984"/>
                  <a:pt x="2737001" y="2800878"/>
                  <a:pt x="2261862" y="2800878"/>
                </a:cubicBezTo>
                <a:cubicBezTo>
                  <a:pt x="1915427" y="2800878"/>
                  <a:pt x="1596569" y="2885993"/>
                  <a:pt x="1343736" y="3029603"/>
                </a:cubicBezTo>
                <a:cubicBezTo>
                  <a:pt x="1213416" y="3228799"/>
                  <a:pt x="988216" y="3359981"/>
                  <a:pt x="732377" y="3359981"/>
                </a:cubicBezTo>
                <a:cubicBezTo>
                  <a:pt x="327896" y="3359981"/>
                  <a:pt x="0" y="3032085"/>
                  <a:pt x="0" y="2627604"/>
                </a:cubicBezTo>
                <a:cubicBezTo>
                  <a:pt x="0" y="2248403"/>
                  <a:pt x="288190" y="1936513"/>
                  <a:pt x="657496" y="1899008"/>
                </a:cubicBezTo>
                <a:cubicBezTo>
                  <a:pt x="682116" y="1896508"/>
                  <a:pt x="707097" y="1895227"/>
                  <a:pt x="732377" y="1895227"/>
                </a:cubicBezTo>
                <a:cubicBezTo>
                  <a:pt x="990216" y="1895227"/>
                  <a:pt x="1216935" y="2028468"/>
                  <a:pt x="1346404" y="2230521"/>
                </a:cubicBezTo>
                <a:cubicBezTo>
                  <a:pt x="1602758" y="2382858"/>
                  <a:pt x="1930881" y="2473491"/>
                  <a:pt x="2288367" y="2473491"/>
                </a:cubicBezTo>
                <a:cubicBezTo>
                  <a:pt x="2697774" y="2473492"/>
                  <a:pt x="3068669" y="2354621"/>
                  <a:pt x="3337053" y="2160075"/>
                </a:cubicBezTo>
                <a:cubicBezTo>
                  <a:pt x="3340926" y="2141545"/>
                  <a:pt x="3346143" y="2123420"/>
                  <a:pt x="3351687" y="2105436"/>
                </a:cubicBezTo>
                <a:cubicBezTo>
                  <a:pt x="3259746" y="1885205"/>
                  <a:pt x="3094211" y="1690778"/>
                  <a:pt x="2868101" y="1559064"/>
                </a:cubicBezTo>
                <a:cubicBezTo>
                  <a:pt x="2612420" y="1410124"/>
                  <a:pt x="2325191" y="1368116"/>
                  <a:pt x="2062135" y="1421669"/>
                </a:cubicBezTo>
                <a:cubicBezTo>
                  <a:pt x="2020112" y="1439592"/>
                  <a:pt x="1975220" y="1450584"/>
                  <a:pt x="1928800" y="1456357"/>
                </a:cubicBezTo>
                <a:cubicBezTo>
                  <a:pt x="1920816" y="1457887"/>
                  <a:pt x="1913196" y="1460508"/>
                  <a:pt x="1905608" y="1463212"/>
                </a:cubicBezTo>
                <a:lnTo>
                  <a:pt x="1907728" y="1459572"/>
                </a:lnTo>
                <a:cubicBezTo>
                  <a:pt x="1880177" y="1463133"/>
                  <a:pt x="1852113" y="1464754"/>
                  <a:pt x="1823671" y="1464754"/>
                </a:cubicBezTo>
                <a:cubicBezTo>
                  <a:pt x="1419190" y="1464754"/>
                  <a:pt x="1091294" y="1136858"/>
                  <a:pt x="1091294" y="732377"/>
                </a:cubicBezTo>
                <a:cubicBezTo>
                  <a:pt x="1091294" y="353176"/>
                  <a:pt x="1379484" y="41286"/>
                  <a:pt x="1748789" y="378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400" kern="0" dirty="0">
              <a:solidFill>
                <a:srgbClr val="FFC000"/>
              </a:solidFill>
              <a:latin typeface="Calibri" panose="020F0502020204030204"/>
            </a:endParaRPr>
          </a:p>
        </p:txBody>
      </p:sp>
      <p:sp>
        <p:nvSpPr>
          <p:cNvPr id="4" name="TextBox 75">
            <a:extLst>
              <a:ext uri="{FF2B5EF4-FFF2-40B4-BE49-F238E27FC236}">
                <a16:creationId xmlns:a16="http://schemas.microsoft.com/office/drawing/2014/main" id="{165B6BFC-23D0-A80F-8376-3129D0DC0CDB}"/>
              </a:ext>
            </a:extLst>
          </p:cNvPr>
          <p:cNvSpPr txBox="1"/>
          <p:nvPr/>
        </p:nvSpPr>
        <p:spPr>
          <a:xfrm>
            <a:off x="359108" y="1645663"/>
            <a:ext cx="4212892" cy="199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pt-BR" altLang="zh-CN" sz="1400" kern="0" dirty="0">
                <a:solidFill>
                  <a:schemeClr val="tx2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Um dispositivo contra corrente de fuga busca seccionar a energia elétrica que alimenta um circuito se houver uma corrente de fuga que exceda um limite de segurança. O efeito é rápido, em cerca de menos de 0,2 s (dois décimos de segundo). </a:t>
            </a:r>
            <a:endParaRPr lang="en-US" altLang="zh-CN" sz="1400" kern="0" dirty="0">
              <a:solidFill>
                <a:schemeClr val="tx2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0" name="椭圆 12">
            <a:extLst>
              <a:ext uri="{FF2B5EF4-FFF2-40B4-BE49-F238E27FC236}">
                <a16:creationId xmlns:a16="http://schemas.microsoft.com/office/drawing/2014/main" id="{684C3E34-49C8-6186-8724-8EAD70665943}"/>
              </a:ext>
            </a:extLst>
          </p:cNvPr>
          <p:cNvSpPr/>
          <p:nvPr/>
        </p:nvSpPr>
        <p:spPr>
          <a:xfrm>
            <a:off x="7425470" y="1535014"/>
            <a:ext cx="1517753" cy="151775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grpSp>
        <p:nvGrpSpPr>
          <p:cNvPr id="12" name="组合 14">
            <a:extLst>
              <a:ext uri="{FF2B5EF4-FFF2-40B4-BE49-F238E27FC236}">
                <a16:creationId xmlns:a16="http://schemas.microsoft.com/office/drawing/2014/main" id="{57CD6BFA-EEF9-3DA7-60E6-7748615786BD}"/>
              </a:ext>
            </a:extLst>
          </p:cNvPr>
          <p:cNvGrpSpPr/>
          <p:nvPr/>
        </p:nvGrpSpPr>
        <p:grpSpPr>
          <a:xfrm>
            <a:off x="6144305" y="814615"/>
            <a:ext cx="642934" cy="642934"/>
            <a:chOff x="6962369" y="1155522"/>
            <a:chExt cx="928603" cy="928603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3" name="椭圆 17">
              <a:extLst>
                <a:ext uri="{FF2B5EF4-FFF2-40B4-BE49-F238E27FC236}">
                  <a16:creationId xmlns:a16="http://schemas.microsoft.com/office/drawing/2014/main" id="{7CC42271-EF28-C8D1-F294-695A1D9A91E7}"/>
                </a:ext>
              </a:extLst>
            </p:cNvPr>
            <p:cNvSpPr/>
            <p:nvPr/>
          </p:nvSpPr>
          <p:spPr>
            <a:xfrm>
              <a:off x="6962369" y="1155522"/>
              <a:ext cx="928603" cy="9286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文本框 2">
              <a:extLst>
                <a:ext uri="{FF2B5EF4-FFF2-40B4-BE49-F238E27FC236}">
                  <a16:creationId xmlns:a16="http://schemas.microsoft.com/office/drawing/2014/main" id="{A469A8F7-027B-65C2-4ABC-D7A47F205A29}"/>
                </a:ext>
              </a:extLst>
            </p:cNvPr>
            <p:cNvSpPr txBox="1"/>
            <p:nvPr/>
          </p:nvSpPr>
          <p:spPr>
            <a:xfrm>
              <a:off x="7108091" y="1353105"/>
              <a:ext cx="678831" cy="533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9">
            <a:extLst>
              <a:ext uri="{FF2B5EF4-FFF2-40B4-BE49-F238E27FC236}">
                <a16:creationId xmlns:a16="http://schemas.microsoft.com/office/drawing/2014/main" id="{EF661AD6-6643-EC8C-1552-50D2CAFBBA5B}"/>
              </a:ext>
            </a:extLst>
          </p:cNvPr>
          <p:cNvGrpSpPr/>
          <p:nvPr/>
        </p:nvGrpSpPr>
        <p:grpSpPr>
          <a:xfrm>
            <a:off x="5455464" y="1885066"/>
            <a:ext cx="642933" cy="642933"/>
            <a:chOff x="6962369" y="1155522"/>
            <a:chExt cx="928602" cy="928602"/>
          </a:xfrm>
          <a:solidFill>
            <a:schemeClr val="accent1"/>
          </a:solidFill>
        </p:grpSpPr>
        <p:sp>
          <p:nvSpPr>
            <p:cNvPr id="16" name="椭圆 22">
              <a:extLst>
                <a:ext uri="{FF2B5EF4-FFF2-40B4-BE49-F238E27FC236}">
                  <a16:creationId xmlns:a16="http://schemas.microsoft.com/office/drawing/2014/main" id="{1504987D-4353-B2E2-F7B0-1C357E298894}"/>
                </a:ext>
              </a:extLst>
            </p:cNvPr>
            <p:cNvSpPr/>
            <p:nvPr/>
          </p:nvSpPr>
          <p:spPr>
            <a:xfrm>
              <a:off x="6962369" y="1155522"/>
              <a:ext cx="928602" cy="928602"/>
            </a:xfrm>
            <a:prstGeom prst="ellipse">
              <a:avLst/>
            </a:prstGeom>
            <a:grpFill/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文本框 124">
              <a:extLst>
                <a:ext uri="{FF2B5EF4-FFF2-40B4-BE49-F238E27FC236}">
                  <a16:creationId xmlns:a16="http://schemas.microsoft.com/office/drawing/2014/main" id="{DD8E3EC5-5A3C-5FBD-03F1-AD4B1222895F}"/>
                </a:ext>
              </a:extLst>
            </p:cNvPr>
            <p:cNvSpPr txBox="1"/>
            <p:nvPr/>
          </p:nvSpPr>
          <p:spPr>
            <a:xfrm>
              <a:off x="7108091" y="1353105"/>
              <a:ext cx="678831" cy="53343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 24">
            <a:extLst>
              <a:ext uri="{FF2B5EF4-FFF2-40B4-BE49-F238E27FC236}">
                <a16:creationId xmlns:a16="http://schemas.microsoft.com/office/drawing/2014/main" id="{5C1ADF6C-E72B-F8C4-D1F2-4CAA13F3271B}"/>
              </a:ext>
            </a:extLst>
          </p:cNvPr>
          <p:cNvGrpSpPr/>
          <p:nvPr/>
        </p:nvGrpSpPr>
        <p:grpSpPr>
          <a:xfrm>
            <a:off x="5853094" y="3231252"/>
            <a:ext cx="642933" cy="642933"/>
            <a:chOff x="6962369" y="1155522"/>
            <a:chExt cx="928602" cy="928602"/>
          </a:xfrm>
          <a:solidFill>
            <a:schemeClr val="accent1"/>
          </a:solidFill>
        </p:grpSpPr>
        <p:sp>
          <p:nvSpPr>
            <p:cNvPr id="19" name="椭圆 27">
              <a:extLst>
                <a:ext uri="{FF2B5EF4-FFF2-40B4-BE49-F238E27FC236}">
                  <a16:creationId xmlns:a16="http://schemas.microsoft.com/office/drawing/2014/main" id="{8ED47DAD-F240-3C43-926A-20861AC89E04}"/>
                </a:ext>
              </a:extLst>
            </p:cNvPr>
            <p:cNvSpPr/>
            <p:nvPr/>
          </p:nvSpPr>
          <p:spPr>
            <a:xfrm>
              <a:off x="6962369" y="1155522"/>
              <a:ext cx="928602" cy="928602"/>
            </a:xfrm>
            <a:prstGeom prst="ellipse">
              <a:avLst/>
            </a:prstGeom>
            <a:grpFill/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文本框 130">
              <a:extLst>
                <a:ext uri="{FF2B5EF4-FFF2-40B4-BE49-F238E27FC236}">
                  <a16:creationId xmlns:a16="http://schemas.microsoft.com/office/drawing/2014/main" id="{44A2879B-87A0-A240-7FD7-BFE228217376}"/>
                </a:ext>
              </a:extLst>
            </p:cNvPr>
            <p:cNvSpPr txBox="1"/>
            <p:nvPr/>
          </p:nvSpPr>
          <p:spPr>
            <a:xfrm>
              <a:off x="7108091" y="1353105"/>
              <a:ext cx="678831" cy="53343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1" name="组合 29">
            <a:extLst>
              <a:ext uri="{FF2B5EF4-FFF2-40B4-BE49-F238E27FC236}">
                <a16:creationId xmlns:a16="http://schemas.microsoft.com/office/drawing/2014/main" id="{0FF662B6-4CFC-BFC4-DB67-856D38BDAE54}"/>
              </a:ext>
            </a:extLst>
          </p:cNvPr>
          <p:cNvGrpSpPr/>
          <p:nvPr/>
        </p:nvGrpSpPr>
        <p:grpSpPr>
          <a:xfrm>
            <a:off x="7236642" y="3801025"/>
            <a:ext cx="642933" cy="642933"/>
            <a:chOff x="6962369" y="1155522"/>
            <a:chExt cx="928602" cy="928602"/>
          </a:xfrm>
          <a:solidFill>
            <a:schemeClr val="accent1"/>
          </a:solidFill>
        </p:grpSpPr>
        <p:sp>
          <p:nvSpPr>
            <p:cNvPr id="22" name="椭圆 32">
              <a:extLst>
                <a:ext uri="{FF2B5EF4-FFF2-40B4-BE49-F238E27FC236}">
                  <a16:creationId xmlns:a16="http://schemas.microsoft.com/office/drawing/2014/main" id="{6B6A89E2-8715-B9F2-8FF9-E553ED2A9E3F}"/>
                </a:ext>
              </a:extLst>
            </p:cNvPr>
            <p:cNvSpPr/>
            <p:nvPr/>
          </p:nvSpPr>
          <p:spPr>
            <a:xfrm>
              <a:off x="6962369" y="1155522"/>
              <a:ext cx="928602" cy="928602"/>
            </a:xfrm>
            <a:prstGeom prst="ellipse">
              <a:avLst/>
            </a:prstGeom>
            <a:grpFill/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文本框 136">
              <a:extLst>
                <a:ext uri="{FF2B5EF4-FFF2-40B4-BE49-F238E27FC236}">
                  <a16:creationId xmlns:a16="http://schemas.microsoft.com/office/drawing/2014/main" id="{64EC1D0A-610F-770E-1DC7-FA0BEA3D3D0B}"/>
                </a:ext>
              </a:extLst>
            </p:cNvPr>
            <p:cNvSpPr txBox="1"/>
            <p:nvPr/>
          </p:nvSpPr>
          <p:spPr>
            <a:xfrm>
              <a:off x="7108091" y="1399149"/>
              <a:ext cx="678831" cy="53343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7" name="Gráfico 26" descr="Alta tensão com preenchimento sólido">
            <a:extLst>
              <a:ext uri="{FF2B5EF4-FFF2-40B4-BE49-F238E27FC236}">
                <a16:creationId xmlns:a16="http://schemas.microsoft.com/office/drawing/2014/main" id="{4624F941-4125-8627-EB7A-89381C710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93765" y="2021866"/>
            <a:ext cx="475980" cy="475976"/>
          </a:xfrm>
          <a:prstGeom prst="rect">
            <a:avLst/>
          </a:prstGeom>
        </p:spPr>
      </p:pic>
      <p:pic>
        <p:nvPicPr>
          <p:cNvPr id="5" name="Imagem 4" descr="Texto&#10;&#10;Descrição gerada automaticamente com confiança baixa">
            <a:extLst>
              <a:ext uri="{FF2B5EF4-FFF2-40B4-BE49-F238E27FC236}">
                <a16:creationId xmlns:a16="http://schemas.microsoft.com/office/drawing/2014/main" id="{3BE012C9-499C-C9F0-0666-314A56EE3E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478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6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2">
            <a:extLst>
              <a:ext uri="{FF2B5EF4-FFF2-40B4-BE49-F238E27FC236}">
                <a16:creationId xmlns:a16="http://schemas.microsoft.com/office/drawing/2014/main" id="{04D257F5-5632-179F-69CA-21315AF59C03}"/>
              </a:ext>
            </a:extLst>
          </p:cNvPr>
          <p:cNvCxnSpPr/>
          <p:nvPr/>
        </p:nvCxnSpPr>
        <p:spPr>
          <a:xfrm flipV="1">
            <a:off x="7355340" y="4443958"/>
            <a:ext cx="118693" cy="16593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4">
            <a:extLst>
              <a:ext uri="{FF2B5EF4-FFF2-40B4-BE49-F238E27FC236}">
                <a16:creationId xmlns:a16="http://schemas.microsoft.com/office/drawing/2014/main" id="{CDB4F4C5-5C5F-A3BF-AF2C-2CD8424FF9CE}"/>
              </a:ext>
            </a:extLst>
          </p:cNvPr>
          <p:cNvSpPr/>
          <p:nvPr/>
        </p:nvSpPr>
        <p:spPr>
          <a:xfrm rot="197558">
            <a:off x="5324862" y="763590"/>
            <a:ext cx="3709076" cy="3755526"/>
          </a:xfrm>
          <a:custGeom>
            <a:avLst/>
            <a:gdLst/>
            <a:ahLst/>
            <a:cxnLst/>
            <a:rect l="l" t="t" r="r" b="b"/>
            <a:pathLst>
              <a:path w="6373853" h="6453678">
                <a:moveTo>
                  <a:pt x="1748789" y="3781"/>
                </a:moveTo>
                <a:cubicBezTo>
                  <a:pt x="1773410" y="1281"/>
                  <a:pt x="1798391" y="0"/>
                  <a:pt x="1823671" y="0"/>
                </a:cubicBezTo>
                <a:cubicBezTo>
                  <a:pt x="2222376" y="0"/>
                  <a:pt x="2546668" y="318599"/>
                  <a:pt x="2555176" y="715114"/>
                </a:cubicBezTo>
                <a:cubicBezTo>
                  <a:pt x="2646063" y="945229"/>
                  <a:pt x="2815509" y="1149545"/>
                  <a:pt x="3050234" y="1286278"/>
                </a:cubicBezTo>
                <a:cubicBezTo>
                  <a:pt x="3277270" y="1418531"/>
                  <a:pt x="3529180" y="1466470"/>
                  <a:pt x="3767051" y="1437382"/>
                </a:cubicBezTo>
                <a:cubicBezTo>
                  <a:pt x="4043009" y="1173698"/>
                  <a:pt x="4417184" y="1012566"/>
                  <a:pt x="4828995" y="1012566"/>
                </a:cubicBezTo>
                <a:cubicBezTo>
                  <a:pt x="5682197" y="1012566"/>
                  <a:pt x="6373853" y="1704222"/>
                  <a:pt x="6373853" y="2557424"/>
                </a:cubicBezTo>
                <a:cubicBezTo>
                  <a:pt x="6373853" y="3315640"/>
                  <a:pt x="5827627" y="3946278"/>
                  <a:pt x="5106977" y="4075988"/>
                </a:cubicBezTo>
                <a:cubicBezTo>
                  <a:pt x="4860269" y="4198053"/>
                  <a:pt x="4655938" y="4415360"/>
                  <a:pt x="4548276" y="4699239"/>
                </a:cubicBezTo>
                <a:cubicBezTo>
                  <a:pt x="4488061" y="4858013"/>
                  <a:pt x="4464290" y="5021251"/>
                  <a:pt x="4473846" y="5178965"/>
                </a:cubicBezTo>
                <a:cubicBezTo>
                  <a:pt x="4624448" y="5311033"/>
                  <a:pt x="4718008" y="5505241"/>
                  <a:pt x="4718008" y="5721301"/>
                </a:cubicBezTo>
                <a:cubicBezTo>
                  <a:pt x="4718008" y="6125782"/>
                  <a:pt x="4390112" y="6453678"/>
                  <a:pt x="3985631" y="6453678"/>
                </a:cubicBezTo>
                <a:cubicBezTo>
                  <a:pt x="3581150" y="6453678"/>
                  <a:pt x="3253254" y="6125782"/>
                  <a:pt x="3253254" y="5721301"/>
                </a:cubicBezTo>
                <a:cubicBezTo>
                  <a:pt x="3253254" y="5342100"/>
                  <a:pt x="3541444" y="5030211"/>
                  <a:pt x="3910750" y="4992705"/>
                </a:cubicBezTo>
                <a:lnTo>
                  <a:pt x="3970068" y="4989710"/>
                </a:lnTo>
                <a:cubicBezTo>
                  <a:pt x="4089426" y="4874941"/>
                  <a:pt x="4186035" y="4731148"/>
                  <a:pt x="4249282" y="4564379"/>
                </a:cubicBezTo>
                <a:cubicBezTo>
                  <a:pt x="4318623" y="4381544"/>
                  <a:pt x="4339635" y="4192787"/>
                  <a:pt x="4317136" y="4013436"/>
                </a:cubicBezTo>
                <a:cubicBezTo>
                  <a:pt x="4256166" y="3992601"/>
                  <a:pt x="4197322" y="3967056"/>
                  <a:pt x="4140584" y="3937908"/>
                </a:cubicBezTo>
                <a:cubicBezTo>
                  <a:pt x="3785942" y="3880704"/>
                  <a:pt x="3361104" y="3968836"/>
                  <a:pt x="2972750" y="4207511"/>
                </a:cubicBezTo>
                <a:cubicBezTo>
                  <a:pt x="2649524" y="4406159"/>
                  <a:pt x="2407922" y="4674458"/>
                  <a:pt x="2273557" y="4956562"/>
                </a:cubicBezTo>
                <a:cubicBezTo>
                  <a:pt x="2243728" y="5333109"/>
                  <a:pt x="1928537" y="5629160"/>
                  <a:pt x="1544199" y="5629160"/>
                </a:cubicBezTo>
                <a:cubicBezTo>
                  <a:pt x="1139718" y="5629161"/>
                  <a:pt x="811822" y="5301265"/>
                  <a:pt x="811822" y="4896783"/>
                </a:cubicBezTo>
                <a:cubicBezTo>
                  <a:pt x="811822" y="4517582"/>
                  <a:pt x="1100012" y="4205693"/>
                  <a:pt x="1469317" y="4168187"/>
                </a:cubicBezTo>
                <a:cubicBezTo>
                  <a:pt x="1493938" y="4165687"/>
                  <a:pt x="1518919" y="4164406"/>
                  <a:pt x="1544199" y="4164406"/>
                </a:cubicBezTo>
                <a:cubicBezTo>
                  <a:pt x="1614188" y="4164406"/>
                  <a:pt x="1681885" y="4174224"/>
                  <a:pt x="1745054" y="4195817"/>
                </a:cubicBezTo>
                <a:cubicBezTo>
                  <a:pt x="2080595" y="4225945"/>
                  <a:pt x="2467608" y="4133688"/>
                  <a:pt x="2823912" y="3914711"/>
                </a:cubicBezTo>
                <a:cubicBezTo>
                  <a:pt x="3105509" y="3741648"/>
                  <a:pt x="3325152" y="3515718"/>
                  <a:pt x="3465145" y="3273270"/>
                </a:cubicBezTo>
                <a:cubicBezTo>
                  <a:pt x="3451578" y="3254462"/>
                  <a:pt x="3441393" y="3233849"/>
                  <a:pt x="3431663" y="3212981"/>
                </a:cubicBezTo>
                <a:cubicBezTo>
                  <a:pt x="3160269" y="2960984"/>
                  <a:pt x="2737001" y="2800878"/>
                  <a:pt x="2261862" y="2800878"/>
                </a:cubicBezTo>
                <a:cubicBezTo>
                  <a:pt x="1915427" y="2800878"/>
                  <a:pt x="1596569" y="2885993"/>
                  <a:pt x="1343736" y="3029603"/>
                </a:cubicBezTo>
                <a:cubicBezTo>
                  <a:pt x="1213416" y="3228799"/>
                  <a:pt x="988216" y="3359981"/>
                  <a:pt x="732377" y="3359981"/>
                </a:cubicBezTo>
                <a:cubicBezTo>
                  <a:pt x="327896" y="3359981"/>
                  <a:pt x="0" y="3032085"/>
                  <a:pt x="0" y="2627604"/>
                </a:cubicBezTo>
                <a:cubicBezTo>
                  <a:pt x="0" y="2248403"/>
                  <a:pt x="288190" y="1936513"/>
                  <a:pt x="657496" y="1899008"/>
                </a:cubicBezTo>
                <a:cubicBezTo>
                  <a:pt x="682116" y="1896508"/>
                  <a:pt x="707097" y="1895227"/>
                  <a:pt x="732377" y="1895227"/>
                </a:cubicBezTo>
                <a:cubicBezTo>
                  <a:pt x="990216" y="1895227"/>
                  <a:pt x="1216935" y="2028468"/>
                  <a:pt x="1346404" y="2230521"/>
                </a:cubicBezTo>
                <a:cubicBezTo>
                  <a:pt x="1602758" y="2382858"/>
                  <a:pt x="1930881" y="2473491"/>
                  <a:pt x="2288367" y="2473491"/>
                </a:cubicBezTo>
                <a:cubicBezTo>
                  <a:pt x="2697774" y="2473492"/>
                  <a:pt x="3068669" y="2354621"/>
                  <a:pt x="3337053" y="2160075"/>
                </a:cubicBezTo>
                <a:cubicBezTo>
                  <a:pt x="3340926" y="2141545"/>
                  <a:pt x="3346143" y="2123420"/>
                  <a:pt x="3351687" y="2105436"/>
                </a:cubicBezTo>
                <a:cubicBezTo>
                  <a:pt x="3259746" y="1885205"/>
                  <a:pt x="3094211" y="1690778"/>
                  <a:pt x="2868101" y="1559064"/>
                </a:cubicBezTo>
                <a:cubicBezTo>
                  <a:pt x="2612420" y="1410124"/>
                  <a:pt x="2325191" y="1368116"/>
                  <a:pt x="2062135" y="1421669"/>
                </a:cubicBezTo>
                <a:cubicBezTo>
                  <a:pt x="2020112" y="1439592"/>
                  <a:pt x="1975220" y="1450584"/>
                  <a:pt x="1928800" y="1456357"/>
                </a:cubicBezTo>
                <a:cubicBezTo>
                  <a:pt x="1920816" y="1457887"/>
                  <a:pt x="1913196" y="1460508"/>
                  <a:pt x="1905608" y="1463212"/>
                </a:cubicBezTo>
                <a:lnTo>
                  <a:pt x="1907728" y="1459572"/>
                </a:lnTo>
                <a:cubicBezTo>
                  <a:pt x="1880177" y="1463133"/>
                  <a:pt x="1852113" y="1464754"/>
                  <a:pt x="1823671" y="1464754"/>
                </a:cubicBezTo>
                <a:cubicBezTo>
                  <a:pt x="1419190" y="1464754"/>
                  <a:pt x="1091294" y="1136858"/>
                  <a:pt x="1091294" y="732377"/>
                </a:cubicBezTo>
                <a:cubicBezTo>
                  <a:pt x="1091294" y="353176"/>
                  <a:pt x="1379484" y="41286"/>
                  <a:pt x="1748789" y="378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400" kern="0" dirty="0">
              <a:solidFill>
                <a:srgbClr val="FFC000"/>
              </a:solidFill>
              <a:latin typeface="Calibri" panose="020F0502020204030204"/>
            </a:endParaRPr>
          </a:p>
        </p:txBody>
      </p:sp>
      <p:sp>
        <p:nvSpPr>
          <p:cNvPr id="4" name="TextBox 75">
            <a:extLst>
              <a:ext uri="{FF2B5EF4-FFF2-40B4-BE49-F238E27FC236}">
                <a16:creationId xmlns:a16="http://schemas.microsoft.com/office/drawing/2014/main" id="{165B6BFC-23D0-A80F-8376-3129D0DC0CDB}"/>
              </a:ext>
            </a:extLst>
          </p:cNvPr>
          <p:cNvSpPr txBox="1"/>
          <p:nvPr/>
        </p:nvSpPr>
        <p:spPr>
          <a:xfrm>
            <a:off x="359108" y="1645663"/>
            <a:ext cx="4212892" cy="166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pt-BR" altLang="zh-CN" sz="1400" kern="0" dirty="0">
                <a:solidFill>
                  <a:schemeClr val="tx2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O nome dos dispositivos contra corrente de fuga é DR, ou diferencial residual. Eles podem ser usados em instalações residenciais e institucionais, ou ainda em aterramento de proteção no esquema TT.</a:t>
            </a:r>
            <a:endParaRPr lang="en-US" altLang="zh-CN" sz="1400" kern="0" dirty="0">
              <a:solidFill>
                <a:schemeClr val="tx2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0" name="椭圆 12">
            <a:extLst>
              <a:ext uri="{FF2B5EF4-FFF2-40B4-BE49-F238E27FC236}">
                <a16:creationId xmlns:a16="http://schemas.microsoft.com/office/drawing/2014/main" id="{684C3E34-49C8-6186-8724-8EAD70665943}"/>
              </a:ext>
            </a:extLst>
          </p:cNvPr>
          <p:cNvSpPr/>
          <p:nvPr/>
        </p:nvSpPr>
        <p:spPr>
          <a:xfrm>
            <a:off x="7425470" y="1535014"/>
            <a:ext cx="1517753" cy="151775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grpSp>
        <p:nvGrpSpPr>
          <p:cNvPr id="12" name="组合 14">
            <a:extLst>
              <a:ext uri="{FF2B5EF4-FFF2-40B4-BE49-F238E27FC236}">
                <a16:creationId xmlns:a16="http://schemas.microsoft.com/office/drawing/2014/main" id="{57CD6BFA-EEF9-3DA7-60E6-7748615786BD}"/>
              </a:ext>
            </a:extLst>
          </p:cNvPr>
          <p:cNvGrpSpPr/>
          <p:nvPr/>
        </p:nvGrpSpPr>
        <p:grpSpPr>
          <a:xfrm>
            <a:off x="6144305" y="814615"/>
            <a:ext cx="642934" cy="642934"/>
            <a:chOff x="6962369" y="1155522"/>
            <a:chExt cx="928603" cy="928603"/>
          </a:xfrm>
          <a:effectLst/>
        </p:grpSpPr>
        <p:sp>
          <p:nvSpPr>
            <p:cNvPr id="13" name="椭圆 17">
              <a:extLst>
                <a:ext uri="{FF2B5EF4-FFF2-40B4-BE49-F238E27FC236}">
                  <a16:creationId xmlns:a16="http://schemas.microsoft.com/office/drawing/2014/main" id="{7CC42271-EF28-C8D1-F294-695A1D9A91E7}"/>
                </a:ext>
              </a:extLst>
            </p:cNvPr>
            <p:cNvSpPr/>
            <p:nvPr/>
          </p:nvSpPr>
          <p:spPr>
            <a:xfrm>
              <a:off x="6962369" y="1155522"/>
              <a:ext cx="928603" cy="9286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文本框 2">
              <a:extLst>
                <a:ext uri="{FF2B5EF4-FFF2-40B4-BE49-F238E27FC236}">
                  <a16:creationId xmlns:a16="http://schemas.microsoft.com/office/drawing/2014/main" id="{A469A8F7-027B-65C2-4ABC-D7A47F205A29}"/>
                </a:ext>
              </a:extLst>
            </p:cNvPr>
            <p:cNvSpPr txBox="1"/>
            <p:nvPr/>
          </p:nvSpPr>
          <p:spPr>
            <a:xfrm>
              <a:off x="7108091" y="1353105"/>
              <a:ext cx="678831" cy="533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9">
            <a:extLst>
              <a:ext uri="{FF2B5EF4-FFF2-40B4-BE49-F238E27FC236}">
                <a16:creationId xmlns:a16="http://schemas.microsoft.com/office/drawing/2014/main" id="{EF661AD6-6643-EC8C-1552-50D2CAFBBA5B}"/>
              </a:ext>
            </a:extLst>
          </p:cNvPr>
          <p:cNvGrpSpPr/>
          <p:nvPr/>
        </p:nvGrpSpPr>
        <p:grpSpPr>
          <a:xfrm>
            <a:off x="5455464" y="1885066"/>
            <a:ext cx="642933" cy="642933"/>
            <a:chOff x="6962369" y="1155522"/>
            <a:chExt cx="928602" cy="928602"/>
          </a:xfrm>
          <a:solidFill>
            <a:srgbClr val="FFC000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6" name="椭圆 22">
              <a:extLst>
                <a:ext uri="{FF2B5EF4-FFF2-40B4-BE49-F238E27FC236}">
                  <a16:creationId xmlns:a16="http://schemas.microsoft.com/office/drawing/2014/main" id="{1504987D-4353-B2E2-F7B0-1C357E298894}"/>
                </a:ext>
              </a:extLst>
            </p:cNvPr>
            <p:cNvSpPr/>
            <p:nvPr/>
          </p:nvSpPr>
          <p:spPr>
            <a:xfrm>
              <a:off x="6962369" y="1155522"/>
              <a:ext cx="928602" cy="928602"/>
            </a:xfrm>
            <a:prstGeom prst="ellipse">
              <a:avLst/>
            </a:prstGeom>
            <a:grpFill/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文本框 124">
              <a:extLst>
                <a:ext uri="{FF2B5EF4-FFF2-40B4-BE49-F238E27FC236}">
                  <a16:creationId xmlns:a16="http://schemas.microsoft.com/office/drawing/2014/main" id="{DD8E3EC5-5A3C-5FBD-03F1-AD4B1222895F}"/>
                </a:ext>
              </a:extLst>
            </p:cNvPr>
            <p:cNvSpPr txBox="1"/>
            <p:nvPr/>
          </p:nvSpPr>
          <p:spPr>
            <a:xfrm>
              <a:off x="7108091" y="1353105"/>
              <a:ext cx="678831" cy="53343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1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 24">
            <a:extLst>
              <a:ext uri="{FF2B5EF4-FFF2-40B4-BE49-F238E27FC236}">
                <a16:creationId xmlns:a16="http://schemas.microsoft.com/office/drawing/2014/main" id="{5C1ADF6C-E72B-F8C4-D1F2-4CAA13F3271B}"/>
              </a:ext>
            </a:extLst>
          </p:cNvPr>
          <p:cNvGrpSpPr/>
          <p:nvPr/>
        </p:nvGrpSpPr>
        <p:grpSpPr>
          <a:xfrm>
            <a:off x="5853094" y="3231252"/>
            <a:ext cx="642933" cy="642933"/>
            <a:chOff x="6962369" y="1155522"/>
            <a:chExt cx="928602" cy="928602"/>
          </a:xfrm>
          <a:solidFill>
            <a:schemeClr val="accent1"/>
          </a:solidFill>
        </p:grpSpPr>
        <p:sp>
          <p:nvSpPr>
            <p:cNvPr id="19" name="椭圆 27">
              <a:extLst>
                <a:ext uri="{FF2B5EF4-FFF2-40B4-BE49-F238E27FC236}">
                  <a16:creationId xmlns:a16="http://schemas.microsoft.com/office/drawing/2014/main" id="{8ED47DAD-F240-3C43-926A-20861AC89E04}"/>
                </a:ext>
              </a:extLst>
            </p:cNvPr>
            <p:cNvSpPr/>
            <p:nvPr/>
          </p:nvSpPr>
          <p:spPr>
            <a:xfrm>
              <a:off x="6962369" y="1155522"/>
              <a:ext cx="928602" cy="928602"/>
            </a:xfrm>
            <a:prstGeom prst="ellipse">
              <a:avLst/>
            </a:prstGeom>
            <a:grpFill/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文本框 130">
              <a:extLst>
                <a:ext uri="{FF2B5EF4-FFF2-40B4-BE49-F238E27FC236}">
                  <a16:creationId xmlns:a16="http://schemas.microsoft.com/office/drawing/2014/main" id="{44A2879B-87A0-A240-7FD7-BFE228217376}"/>
                </a:ext>
              </a:extLst>
            </p:cNvPr>
            <p:cNvSpPr txBox="1"/>
            <p:nvPr/>
          </p:nvSpPr>
          <p:spPr>
            <a:xfrm>
              <a:off x="7108091" y="1353105"/>
              <a:ext cx="678831" cy="53343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1" name="组合 29">
            <a:extLst>
              <a:ext uri="{FF2B5EF4-FFF2-40B4-BE49-F238E27FC236}">
                <a16:creationId xmlns:a16="http://schemas.microsoft.com/office/drawing/2014/main" id="{0FF662B6-4CFC-BFC4-DB67-856D38BDAE54}"/>
              </a:ext>
            </a:extLst>
          </p:cNvPr>
          <p:cNvGrpSpPr/>
          <p:nvPr/>
        </p:nvGrpSpPr>
        <p:grpSpPr>
          <a:xfrm>
            <a:off x="7236642" y="3801025"/>
            <a:ext cx="642933" cy="642933"/>
            <a:chOff x="6962369" y="1155522"/>
            <a:chExt cx="928602" cy="928602"/>
          </a:xfrm>
          <a:solidFill>
            <a:schemeClr val="accent1"/>
          </a:solidFill>
        </p:grpSpPr>
        <p:sp>
          <p:nvSpPr>
            <p:cNvPr id="22" name="椭圆 32">
              <a:extLst>
                <a:ext uri="{FF2B5EF4-FFF2-40B4-BE49-F238E27FC236}">
                  <a16:creationId xmlns:a16="http://schemas.microsoft.com/office/drawing/2014/main" id="{6B6A89E2-8715-B9F2-8FF9-E553ED2A9E3F}"/>
                </a:ext>
              </a:extLst>
            </p:cNvPr>
            <p:cNvSpPr/>
            <p:nvPr/>
          </p:nvSpPr>
          <p:spPr>
            <a:xfrm>
              <a:off x="6962369" y="1155522"/>
              <a:ext cx="928602" cy="928602"/>
            </a:xfrm>
            <a:prstGeom prst="ellipse">
              <a:avLst/>
            </a:prstGeom>
            <a:grpFill/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文本框 136">
              <a:extLst>
                <a:ext uri="{FF2B5EF4-FFF2-40B4-BE49-F238E27FC236}">
                  <a16:creationId xmlns:a16="http://schemas.microsoft.com/office/drawing/2014/main" id="{64EC1D0A-610F-770E-1DC7-FA0BEA3D3D0B}"/>
                </a:ext>
              </a:extLst>
            </p:cNvPr>
            <p:cNvSpPr txBox="1"/>
            <p:nvPr/>
          </p:nvSpPr>
          <p:spPr>
            <a:xfrm>
              <a:off x="7108091" y="1399149"/>
              <a:ext cx="678831" cy="53343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7" name="Gráfico 26" descr="Alta tensão com preenchimento sólido">
            <a:extLst>
              <a:ext uri="{FF2B5EF4-FFF2-40B4-BE49-F238E27FC236}">
                <a16:creationId xmlns:a16="http://schemas.microsoft.com/office/drawing/2014/main" id="{4624F941-4125-8627-EB7A-89381C710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93765" y="2021866"/>
            <a:ext cx="475980" cy="475976"/>
          </a:xfrm>
          <a:prstGeom prst="rect">
            <a:avLst/>
          </a:prstGeom>
        </p:spPr>
      </p:pic>
      <p:pic>
        <p:nvPicPr>
          <p:cNvPr id="5" name="Imagem 4" descr="Texto&#10;&#10;Descrição gerada automaticamente com confiança baixa">
            <a:extLst>
              <a:ext uri="{FF2B5EF4-FFF2-40B4-BE49-F238E27FC236}">
                <a16:creationId xmlns:a16="http://schemas.microsoft.com/office/drawing/2014/main" id="{B04AE6C0-C070-DD6D-D6F4-2E28F63508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829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7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2">
            <a:extLst>
              <a:ext uri="{FF2B5EF4-FFF2-40B4-BE49-F238E27FC236}">
                <a16:creationId xmlns:a16="http://schemas.microsoft.com/office/drawing/2014/main" id="{04D257F5-5632-179F-69CA-21315AF59C03}"/>
              </a:ext>
            </a:extLst>
          </p:cNvPr>
          <p:cNvCxnSpPr/>
          <p:nvPr/>
        </p:nvCxnSpPr>
        <p:spPr>
          <a:xfrm flipV="1">
            <a:off x="7355340" y="4443958"/>
            <a:ext cx="118693" cy="16593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4">
            <a:extLst>
              <a:ext uri="{FF2B5EF4-FFF2-40B4-BE49-F238E27FC236}">
                <a16:creationId xmlns:a16="http://schemas.microsoft.com/office/drawing/2014/main" id="{CDB4F4C5-5C5F-A3BF-AF2C-2CD8424FF9CE}"/>
              </a:ext>
            </a:extLst>
          </p:cNvPr>
          <p:cNvSpPr/>
          <p:nvPr/>
        </p:nvSpPr>
        <p:spPr>
          <a:xfrm rot="197558">
            <a:off x="5324862" y="763590"/>
            <a:ext cx="3709076" cy="3755526"/>
          </a:xfrm>
          <a:custGeom>
            <a:avLst/>
            <a:gdLst/>
            <a:ahLst/>
            <a:cxnLst/>
            <a:rect l="l" t="t" r="r" b="b"/>
            <a:pathLst>
              <a:path w="6373853" h="6453678">
                <a:moveTo>
                  <a:pt x="1748789" y="3781"/>
                </a:moveTo>
                <a:cubicBezTo>
                  <a:pt x="1773410" y="1281"/>
                  <a:pt x="1798391" y="0"/>
                  <a:pt x="1823671" y="0"/>
                </a:cubicBezTo>
                <a:cubicBezTo>
                  <a:pt x="2222376" y="0"/>
                  <a:pt x="2546668" y="318599"/>
                  <a:pt x="2555176" y="715114"/>
                </a:cubicBezTo>
                <a:cubicBezTo>
                  <a:pt x="2646063" y="945229"/>
                  <a:pt x="2815509" y="1149545"/>
                  <a:pt x="3050234" y="1286278"/>
                </a:cubicBezTo>
                <a:cubicBezTo>
                  <a:pt x="3277270" y="1418531"/>
                  <a:pt x="3529180" y="1466470"/>
                  <a:pt x="3767051" y="1437382"/>
                </a:cubicBezTo>
                <a:cubicBezTo>
                  <a:pt x="4043009" y="1173698"/>
                  <a:pt x="4417184" y="1012566"/>
                  <a:pt x="4828995" y="1012566"/>
                </a:cubicBezTo>
                <a:cubicBezTo>
                  <a:pt x="5682197" y="1012566"/>
                  <a:pt x="6373853" y="1704222"/>
                  <a:pt x="6373853" y="2557424"/>
                </a:cubicBezTo>
                <a:cubicBezTo>
                  <a:pt x="6373853" y="3315640"/>
                  <a:pt x="5827627" y="3946278"/>
                  <a:pt x="5106977" y="4075988"/>
                </a:cubicBezTo>
                <a:cubicBezTo>
                  <a:pt x="4860269" y="4198053"/>
                  <a:pt x="4655938" y="4415360"/>
                  <a:pt x="4548276" y="4699239"/>
                </a:cubicBezTo>
                <a:cubicBezTo>
                  <a:pt x="4488061" y="4858013"/>
                  <a:pt x="4464290" y="5021251"/>
                  <a:pt x="4473846" y="5178965"/>
                </a:cubicBezTo>
                <a:cubicBezTo>
                  <a:pt x="4624448" y="5311033"/>
                  <a:pt x="4718008" y="5505241"/>
                  <a:pt x="4718008" y="5721301"/>
                </a:cubicBezTo>
                <a:cubicBezTo>
                  <a:pt x="4718008" y="6125782"/>
                  <a:pt x="4390112" y="6453678"/>
                  <a:pt x="3985631" y="6453678"/>
                </a:cubicBezTo>
                <a:cubicBezTo>
                  <a:pt x="3581150" y="6453678"/>
                  <a:pt x="3253254" y="6125782"/>
                  <a:pt x="3253254" y="5721301"/>
                </a:cubicBezTo>
                <a:cubicBezTo>
                  <a:pt x="3253254" y="5342100"/>
                  <a:pt x="3541444" y="5030211"/>
                  <a:pt x="3910750" y="4992705"/>
                </a:cubicBezTo>
                <a:lnTo>
                  <a:pt x="3970068" y="4989710"/>
                </a:lnTo>
                <a:cubicBezTo>
                  <a:pt x="4089426" y="4874941"/>
                  <a:pt x="4186035" y="4731148"/>
                  <a:pt x="4249282" y="4564379"/>
                </a:cubicBezTo>
                <a:cubicBezTo>
                  <a:pt x="4318623" y="4381544"/>
                  <a:pt x="4339635" y="4192787"/>
                  <a:pt x="4317136" y="4013436"/>
                </a:cubicBezTo>
                <a:cubicBezTo>
                  <a:pt x="4256166" y="3992601"/>
                  <a:pt x="4197322" y="3967056"/>
                  <a:pt x="4140584" y="3937908"/>
                </a:cubicBezTo>
                <a:cubicBezTo>
                  <a:pt x="3785942" y="3880704"/>
                  <a:pt x="3361104" y="3968836"/>
                  <a:pt x="2972750" y="4207511"/>
                </a:cubicBezTo>
                <a:cubicBezTo>
                  <a:pt x="2649524" y="4406159"/>
                  <a:pt x="2407922" y="4674458"/>
                  <a:pt x="2273557" y="4956562"/>
                </a:cubicBezTo>
                <a:cubicBezTo>
                  <a:pt x="2243728" y="5333109"/>
                  <a:pt x="1928537" y="5629160"/>
                  <a:pt x="1544199" y="5629160"/>
                </a:cubicBezTo>
                <a:cubicBezTo>
                  <a:pt x="1139718" y="5629161"/>
                  <a:pt x="811822" y="5301265"/>
                  <a:pt x="811822" y="4896783"/>
                </a:cubicBezTo>
                <a:cubicBezTo>
                  <a:pt x="811822" y="4517582"/>
                  <a:pt x="1100012" y="4205693"/>
                  <a:pt x="1469317" y="4168187"/>
                </a:cubicBezTo>
                <a:cubicBezTo>
                  <a:pt x="1493938" y="4165687"/>
                  <a:pt x="1518919" y="4164406"/>
                  <a:pt x="1544199" y="4164406"/>
                </a:cubicBezTo>
                <a:cubicBezTo>
                  <a:pt x="1614188" y="4164406"/>
                  <a:pt x="1681885" y="4174224"/>
                  <a:pt x="1745054" y="4195817"/>
                </a:cubicBezTo>
                <a:cubicBezTo>
                  <a:pt x="2080595" y="4225945"/>
                  <a:pt x="2467608" y="4133688"/>
                  <a:pt x="2823912" y="3914711"/>
                </a:cubicBezTo>
                <a:cubicBezTo>
                  <a:pt x="3105509" y="3741648"/>
                  <a:pt x="3325152" y="3515718"/>
                  <a:pt x="3465145" y="3273270"/>
                </a:cubicBezTo>
                <a:cubicBezTo>
                  <a:pt x="3451578" y="3254462"/>
                  <a:pt x="3441393" y="3233849"/>
                  <a:pt x="3431663" y="3212981"/>
                </a:cubicBezTo>
                <a:cubicBezTo>
                  <a:pt x="3160269" y="2960984"/>
                  <a:pt x="2737001" y="2800878"/>
                  <a:pt x="2261862" y="2800878"/>
                </a:cubicBezTo>
                <a:cubicBezTo>
                  <a:pt x="1915427" y="2800878"/>
                  <a:pt x="1596569" y="2885993"/>
                  <a:pt x="1343736" y="3029603"/>
                </a:cubicBezTo>
                <a:cubicBezTo>
                  <a:pt x="1213416" y="3228799"/>
                  <a:pt x="988216" y="3359981"/>
                  <a:pt x="732377" y="3359981"/>
                </a:cubicBezTo>
                <a:cubicBezTo>
                  <a:pt x="327896" y="3359981"/>
                  <a:pt x="0" y="3032085"/>
                  <a:pt x="0" y="2627604"/>
                </a:cubicBezTo>
                <a:cubicBezTo>
                  <a:pt x="0" y="2248403"/>
                  <a:pt x="288190" y="1936513"/>
                  <a:pt x="657496" y="1899008"/>
                </a:cubicBezTo>
                <a:cubicBezTo>
                  <a:pt x="682116" y="1896508"/>
                  <a:pt x="707097" y="1895227"/>
                  <a:pt x="732377" y="1895227"/>
                </a:cubicBezTo>
                <a:cubicBezTo>
                  <a:pt x="990216" y="1895227"/>
                  <a:pt x="1216935" y="2028468"/>
                  <a:pt x="1346404" y="2230521"/>
                </a:cubicBezTo>
                <a:cubicBezTo>
                  <a:pt x="1602758" y="2382858"/>
                  <a:pt x="1930881" y="2473491"/>
                  <a:pt x="2288367" y="2473491"/>
                </a:cubicBezTo>
                <a:cubicBezTo>
                  <a:pt x="2697774" y="2473492"/>
                  <a:pt x="3068669" y="2354621"/>
                  <a:pt x="3337053" y="2160075"/>
                </a:cubicBezTo>
                <a:cubicBezTo>
                  <a:pt x="3340926" y="2141545"/>
                  <a:pt x="3346143" y="2123420"/>
                  <a:pt x="3351687" y="2105436"/>
                </a:cubicBezTo>
                <a:cubicBezTo>
                  <a:pt x="3259746" y="1885205"/>
                  <a:pt x="3094211" y="1690778"/>
                  <a:pt x="2868101" y="1559064"/>
                </a:cubicBezTo>
                <a:cubicBezTo>
                  <a:pt x="2612420" y="1410124"/>
                  <a:pt x="2325191" y="1368116"/>
                  <a:pt x="2062135" y="1421669"/>
                </a:cubicBezTo>
                <a:cubicBezTo>
                  <a:pt x="2020112" y="1439592"/>
                  <a:pt x="1975220" y="1450584"/>
                  <a:pt x="1928800" y="1456357"/>
                </a:cubicBezTo>
                <a:cubicBezTo>
                  <a:pt x="1920816" y="1457887"/>
                  <a:pt x="1913196" y="1460508"/>
                  <a:pt x="1905608" y="1463212"/>
                </a:cubicBezTo>
                <a:lnTo>
                  <a:pt x="1907728" y="1459572"/>
                </a:lnTo>
                <a:cubicBezTo>
                  <a:pt x="1880177" y="1463133"/>
                  <a:pt x="1852113" y="1464754"/>
                  <a:pt x="1823671" y="1464754"/>
                </a:cubicBezTo>
                <a:cubicBezTo>
                  <a:pt x="1419190" y="1464754"/>
                  <a:pt x="1091294" y="1136858"/>
                  <a:pt x="1091294" y="732377"/>
                </a:cubicBezTo>
                <a:cubicBezTo>
                  <a:pt x="1091294" y="353176"/>
                  <a:pt x="1379484" y="41286"/>
                  <a:pt x="1748789" y="378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400" kern="0" dirty="0">
              <a:solidFill>
                <a:srgbClr val="FFC000"/>
              </a:solidFill>
              <a:latin typeface="Calibri" panose="020F0502020204030204"/>
            </a:endParaRPr>
          </a:p>
        </p:txBody>
      </p:sp>
      <p:sp>
        <p:nvSpPr>
          <p:cNvPr id="4" name="TextBox 75">
            <a:extLst>
              <a:ext uri="{FF2B5EF4-FFF2-40B4-BE49-F238E27FC236}">
                <a16:creationId xmlns:a16="http://schemas.microsoft.com/office/drawing/2014/main" id="{165B6BFC-23D0-A80F-8376-3129D0DC0CDB}"/>
              </a:ext>
            </a:extLst>
          </p:cNvPr>
          <p:cNvSpPr txBox="1"/>
          <p:nvPr/>
        </p:nvSpPr>
        <p:spPr>
          <a:xfrm>
            <a:off x="359108" y="1645663"/>
            <a:ext cx="4212892" cy="166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pt-BR" altLang="zh-CN" sz="1400" kern="0" dirty="0">
                <a:solidFill>
                  <a:schemeClr val="tx2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O DR é formado por um transformador de corrente toroidal, um disparador e um mecanismo de seccionamento dos contatos. No transformador de corrente, passam os condutores fase e neutro das instalações do circuito a ser protegido.</a:t>
            </a:r>
            <a:endParaRPr lang="en-US" altLang="zh-CN" sz="1400" kern="0" dirty="0">
              <a:solidFill>
                <a:schemeClr val="tx2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0" name="椭圆 12">
            <a:extLst>
              <a:ext uri="{FF2B5EF4-FFF2-40B4-BE49-F238E27FC236}">
                <a16:creationId xmlns:a16="http://schemas.microsoft.com/office/drawing/2014/main" id="{684C3E34-49C8-6186-8724-8EAD70665943}"/>
              </a:ext>
            </a:extLst>
          </p:cNvPr>
          <p:cNvSpPr/>
          <p:nvPr/>
        </p:nvSpPr>
        <p:spPr>
          <a:xfrm>
            <a:off x="7425470" y="1535014"/>
            <a:ext cx="1517753" cy="151775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grpSp>
        <p:nvGrpSpPr>
          <p:cNvPr id="12" name="组合 14">
            <a:extLst>
              <a:ext uri="{FF2B5EF4-FFF2-40B4-BE49-F238E27FC236}">
                <a16:creationId xmlns:a16="http://schemas.microsoft.com/office/drawing/2014/main" id="{57CD6BFA-EEF9-3DA7-60E6-7748615786BD}"/>
              </a:ext>
            </a:extLst>
          </p:cNvPr>
          <p:cNvGrpSpPr/>
          <p:nvPr/>
        </p:nvGrpSpPr>
        <p:grpSpPr>
          <a:xfrm>
            <a:off x="6144305" y="814615"/>
            <a:ext cx="642934" cy="642934"/>
            <a:chOff x="6962369" y="1155522"/>
            <a:chExt cx="928603" cy="928603"/>
          </a:xfrm>
          <a:effectLst/>
        </p:grpSpPr>
        <p:sp>
          <p:nvSpPr>
            <p:cNvPr id="13" name="椭圆 17">
              <a:extLst>
                <a:ext uri="{FF2B5EF4-FFF2-40B4-BE49-F238E27FC236}">
                  <a16:creationId xmlns:a16="http://schemas.microsoft.com/office/drawing/2014/main" id="{7CC42271-EF28-C8D1-F294-695A1D9A91E7}"/>
                </a:ext>
              </a:extLst>
            </p:cNvPr>
            <p:cNvSpPr/>
            <p:nvPr/>
          </p:nvSpPr>
          <p:spPr>
            <a:xfrm>
              <a:off x="6962369" y="1155522"/>
              <a:ext cx="928603" cy="9286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文本框 2">
              <a:extLst>
                <a:ext uri="{FF2B5EF4-FFF2-40B4-BE49-F238E27FC236}">
                  <a16:creationId xmlns:a16="http://schemas.microsoft.com/office/drawing/2014/main" id="{A469A8F7-027B-65C2-4ABC-D7A47F205A29}"/>
                </a:ext>
              </a:extLst>
            </p:cNvPr>
            <p:cNvSpPr txBox="1"/>
            <p:nvPr/>
          </p:nvSpPr>
          <p:spPr>
            <a:xfrm>
              <a:off x="7108091" y="1353105"/>
              <a:ext cx="678831" cy="533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9">
            <a:extLst>
              <a:ext uri="{FF2B5EF4-FFF2-40B4-BE49-F238E27FC236}">
                <a16:creationId xmlns:a16="http://schemas.microsoft.com/office/drawing/2014/main" id="{EF661AD6-6643-EC8C-1552-50D2CAFBBA5B}"/>
              </a:ext>
            </a:extLst>
          </p:cNvPr>
          <p:cNvGrpSpPr/>
          <p:nvPr/>
        </p:nvGrpSpPr>
        <p:grpSpPr>
          <a:xfrm>
            <a:off x="5455464" y="1885066"/>
            <a:ext cx="642933" cy="642933"/>
            <a:chOff x="6962369" y="1155522"/>
            <a:chExt cx="928602" cy="928602"/>
          </a:xfrm>
          <a:solidFill>
            <a:schemeClr val="accent1"/>
          </a:solidFill>
        </p:grpSpPr>
        <p:sp>
          <p:nvSpPr>
            <p:cNvPr id="16" name="椭圆 22">
              <a:extLst>
                <a:ext uri="{FF2B5EF4-FFF2-40B4-BE49-F238E27FC236}">
                  <a16:creationId xmlns:a16="http://schemas.microsoft.com/office/drawing/2014/main" id="{1504987D-4353-B2E2-F7B0-1C357E298894}"/>
                </a:ext>
              </a:extLst>
            </p:cNvPr>
            <p:cNvSpPr/>
            <p:nvPr/>
          </p:nvSpPr>
          <p:spPr>
            <a:xfrm>
              <a:off x="6962369" y="1155522"/>
              <a:ext cx="928602" cy="928602"/>
            </a:xfrm>
            <a:prstGeom prst="ellipse">
              <a:avLst/>
            </a:prstGeom>
            <a:grpFill/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文本框 124">
              <a:extLst>
                <a:ext uri="{FF2B5EF4-FFF2-40B4-BE49-F238E27FC236}">
                  <a16:creationId xmlns:a16="http://schemas.microsoft.com/office/drawing/2014/main" id="{DD8E3EC5-5A3C-5FBD-03F1-AD4B1222895F}"/>
                </a:ext>
              </a:extLst>
            </p:cNvPr>
            <p:cNvSpPr txBox="1"/>
            <p:nvPr/>
          </p:nvSpPr>
          <p:spPr>
            <a:xfrm>
              <a:off x="7108091" y="1353105"/>
              <a:ext cx="678831" cy="53343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1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 24">
            <a:extLst>
              <a:ext uri="{FF2B5EF4-FFF2-40B4-BE49-F238E27FC236}">
                <a16:creationId xmlns:a16="http://schemas.microsoft.com/office/drawing/2014/main" id="{5C1ADF6C-E72B-F8C4-D1F2-4CAA13F3271B}"/>
              </a:ext>
            </a:extLst>
          </p:cNvPr>
          <p:cNvGrpSpPr/>
          <p:nvPr/>
        </p:nvGrpSpPr>
        <p:grpSpPr>
          <a:xfrm>
            <a:off x="5853094" y="3231252"/>
            <a:ext cx="642933" cy="642933"/>
            <a:chOff x="6962369" y="1155522"/>
            <a:chExt cx="928602" cy="928602"/>
          </a:xfrm>
          <a:solidFill>
            <a:srgbClr val="FFC000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9" name="椭圆 27">
              <a:extLst>
                <a:ext uri="{FF2B5EF4-FFF2-40B4-BE49-F238E27FC236}">
                  <a16:creationId xmlns:a16="http://schemas.microsoft.com/office/drawing/2014/main" id="{8ED47DAD-F240-3C43-926A-20861AC89E04}"/>
                </a:ext>
              </a:extLst>
            </p:cNvPr>
            <p:cNvSpPr/>
            <p:nvPr/>
          </p:nvSpPr>
          <p:spPr>
            <a:xfrm>
              <a:off x="6962369" y="1155522"/>
              <a:ext cx="928602" cy="928602"/>
            </a:xfrm>
            <a:prstGeom prst="ellipse">
              <a:avLst/>
            </a:prstGeom>
            <a:grpFill/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文本框 130">
              <a:extLst>
                <a:ext uri="{FF2B5EF4-FFF2-40B4-BE49-F238E27FC236}">
                  <a16:creationId xmlns:a16="http://schemas.microsoft.com/office/drawing/2014/main" id="{44A2879B-87A0-A240-7FD7-BFE228217376}"/>
                </a:ext>
              </a:extLst>
            </p:cNvPr>
            <p:cNvSpPr txBox="1"/>
            <p:nvPr/>
          </p:nvSpPr>
          <p:spPr>
            <a:xfrm>
              <a:off x="7108091" y="1353105"/>
              <a:ext cx="678831" cy="53343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1" name="组合 29">
            <a:extLst>
              <a:ext uri="{FF2B5EF4-FFF2-40B4-BE49-F238E27FC236}">
                <a16:creationId xmlns:a16="http://schemas.microsoft.com/office/drawing/2014/main" id="{0FF662B6-4CFC-BFC4-DB67-856D38BDAE54}"/>
              </a:ext>
            </a:extLst>
          </p:cNvPr>
          <p:cNvGrpSpPr/>
          <p:nvPr/>
        </p:nvGrpSpPr>
        <p:grpSpPr>
          <a:xfrm>
            <a:off x="7236642" y="3801025"/>
            <a:ext cx="642933" cy="642933"/>
            <a:chOff x="6962369" y="1155522"/>
            <a:chExt cx="928602" cy="928602"/>
          </a:xfrm>
          <a:solidFill>
            <a:schemeClr val="accent1"/>
          </a:solidFill>
        </p:grpSpPr>
        <p:sp>
          <p:nvSpPr>
            <p:cNvPr id="22" name="椭圆 32">
              <a:extLst>
                <a:ext uri="{FF2B5EF4-FFF2-40B4-BE49-F238E27FC236}">
                  <a16:creationId xmlns:a16="http://schemas.microsoft.com/office/drawing/2014/main" id="{6B6A89E2-8715-B9F2-8FF9-E553ED2A9E3F}"/>
                </a:ext>
              </a:extLst>
            </p:cNvPr>
            <p:cNvSpPr/>
            <p:nvPr/>
          </p:nvSpPr>
          <p:spPr>
            <a:xfrm>
              <a:off x="6962369" y="1155522"/>
              <a:ext cx="928602" cy="928602"/>
            </a:xfrm>
            <a:prstGeom prst="ellipse">
              <a:avLst/>
            </a:prstGeom>
            <a:grpFill/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文本框 136">
              <a:extLst>
                <a:ext uri="{FF2B5EF4-FFF2-40B4-BE49-F238E27FC236}">
                  <a16:creationId xmlns:a16="http://schemas.microsoft.com/office/drawing/2014/main" id="{64EC1D0A-610F-770E-1DC7-FA0BEA3D3D0B}"/>
                </a:ext>
              </a:extLst>
            </p:cNvPr>
            <p:cNvSpPr txBox="1"/>
            <p:nvPr/>
          </p:nvSpPr>
          <p:spPr>
            <a:xfrm>
              <a:off x="7108091" y="1399149"/>
              <a:ext cx="678831" cy="53343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7" name="Gráfico 26" descr="Alta tensão com preenchimento sólido">
            <a:extLst>
              <a:ext uri="{FF2B5EF4-FFF2-40B4-BE49-F238E27FC236}">
                <a16:creationId xmlns:a16="http://schemas.microsoft.com/office/drawing/2014/main" id="{4624F941-4125-8627-EB7A-89381C710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93765" y="2021866"/>
            <a:ext cx="475980" cy="475976"/>
          </a:xfrm>
          <a:prstGeom prst="rect">
            <a:avLst/>
          </a:prstGeom>
        </p:spPr>
      </p:pic>
      <p:pic>
        <p:nvPicPr>
          <p:cNvPr id="5" name="Imagem 4" descr="Texto&#10;&#10;Descrição gerada automaticamente com confiança baixa">
            <a:extLst>
              <a:ext uri="{FF2B5EF4-FFF2-40B4-BE49-F238E27FC236}">
                <a16:creationId xmlns:a16="http://schemas.microsoft.com/office/drawing/2014/main" id="{1140CD5C-1BCF-B693-0100-08A8A60DBA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6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2">
            <a:extLst>
              <a:ext uri="{FF2B5EF4-FFF2-40B4-BE49-F238E27FC236}">
                <a16:creationId xmlns:a16="http://schemas.microsoft.com/office/drawing/2014/main" id="{04D257F5-5632-179F-69CA-21315AF59C03}"/>
              </a:ext>
            </a:extLst>
          </p:cNvPr>
          <p:cNvCxnSpPr/>
          <p:nvPr/>
        </p:nvCxnSpPr>
        <p:spPr>
          <a:xfrm flipV="1">
            <a:off x="7355340" y="4443958"/>
            <a:ext cx="118693" cy="16593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4">
            <a:extLst>
              <a:ext uri="{FF2B5EF4-FFF2-40B4-BE49-F238E27FC236}">
                <a16:creationId xmlns:a16="http://schemas.microsoft.com/office/drawing/2014/main" id="{CDB4F4C5-5C5F-A3BF-AF2C-2CD8424FF9CE}"/>
              </a:ext>
            </a:extLst>
          </p:cNvPr>
          <p:cNvSpPr/>
          <p:nvPr/>
        </p:nvSpPr>
        <p:spPr>
          <a:xfrm rot="197558">
            <a:off x="5324862" y="763590"/>
            <a:ext cx="3709076" cy="3755526"/>
          </a:xfrm>
          <a:custGeom>
            <a:avLst/>
            <a:gdLst/>
            <a:ahLst/>
            <a:cxnLst/>
            <a:rect l="l" t="t" r="r" b="b"/>
            <a:pathLst>
              <a:path w="6373853" h="6453678">
                <a:moveTo>
                  <a:pt x="1748789" y="3781"/>
                </a:moveTo>
                <a:cubicBezTo>
                  <a:pt x="1773410" y="1281"/>
                  <a:pt x="1798391" y="0"/>
                  <a:pt x="1823671" y="0"/>
                </a:cubicBezTo>
                <a:cubicBezTo>
                  <a:pt x="2222376" y="0"/>
                  <a:pt x="2546668" y="318599"/>
                  <a:pt x="2555176" y="715114"/>
                </a:cubicBezTo>
                <a:cubicBezTo>
                  <a:pt x="2646063" y="945229"/>
                  <a:pt x="2815509" y="1149545"/>
                  <a:pt x="3050234" y="1286278"/>
                </a:cubicBezTo>
                <a:cubicBezTo>
                  <a:pt x="3277270" y="1418531"/>
                  <a:pt x="3529180" y="1466470"/>
                  <a:pt x="3767051" y="1437382"/>
                </a:cubicBezTo>
                <a:cubicBezTo>
                  <a:pt x="4043009" y="1173698"/>
                  <a:pt x="4417184" y="1012566"/>
                  <a:pt x="4828995" y="1012566"/>
                </a:cubicBezTo>
                <a:cubicBezTo>
                  <a:pt x="5682197" y="1012566"/>
                  <a:pt x="6373853" y="1704222"/>
                  <a:pt x="6373853" y="2557424"/>
                </a:cubicBezTo>
                <a:cubicBezTo>
                  <a:pt x="6373853" y="3315640"/>
                  <a:pt x="5827627" y="3946278"/>
                  <a:pt x="5106977" y="4075988"/>
                </a:cubicBezTo>
                <a:cubicBezTo>
                  <a:pt x="4860269" y="4198053"/>
                  <a:pt x="4655938" y="4415360"/>
                  <a:pt x="4548276" y="4699239"/>
                </a:cubicBezTo>
                <a:cubicBezTo>
                  <a:pt x="4488061" y="4858013"/>
                  <a:pt x="4464290" y="5021251"/>
                  <a:pt x="4473846" y="5178965"/>
                </a:cubicBezTo>
                <a:cubicBezTo>
                  <a:pt x="4624448" y="5311033"/>
                  <a:pt x="4718008" y="5505241"/>
                  <a:pt x="4718008" y="5721301"/>
                </a:cubicBezTo>
                <a:cubicBezTo>
                  <a:pt x="4718008" y="6125782"/>
                  <a:pt x="4390112" y="6453678"/>
                  <a:pt x="3985631" y="6453678"/>
                </a:cubicBezTo>
                <a:cubicBezTo>
                  <a:pt x="3581150" y="6453678"/>
                  <a:pt x="3253254" y="6125782"/>
                  <a:pt x="3253254" y="5721301"/>
                </a:cubicBezTo>
                <a:cubicBezTo>
                  <a:pt x="3253254" y="5342100"/>
                  <a:pt x="3541444" y="5030211"/>
                  <a:pt x="3910750" y="4992705"/>
                </a:cubicBezTo>
                <a:lnTo>
                  <a:pt x="3970068" y="4989710"/>
                </a:lnTo>
                <a:cubicBezTo>
                  <a:pt x="4089426" y="4874941"/>
                  <a:pt x="4186035" y="4731148"/>
                  <a:pt x="4249282" y="4564379"/>
                </a:cubicBezTo>
                <a:cubicBezTo>
                  <a:pt x="4318623" y="4381544"/>
                  <a:pt x="4339635" y="4192787"/>
                  <a:pt x="4317136" y="4013436"/>
                </a:cubicBezTo>
                <a:cubicBezTo>
                  <a:pt x="4256166" y="3992601"/>
                  <a:pt x="4197322" y="3967056"/>
                  <a:pt x="4140584" y="3937908"/>
                </a:cubicBezTo>
                <a:cubicBezTo>
                  <a:pt x="3785942" y="3880704"/>
                  <a:pt x="3361104" y="3968836"/>
                  <a:pt x="2972750" y="4207511"/>
                </a:cubicBezTo>
                <a:cubicBezTo>
                  <a:pt x="2649524" y="4406159"/>
                  <a:pt x="2407922" y="4674458"/>
                  <a:pt x="2273557" y="4956562"/>
                </a:cubicBezTo>
                <a:cubicBezTo>
                  <a:pt x="2243728" y="5333109"/>
                  <a:pt x="1928537" y="5629160"/>
                  <a:pt x="1544199" y="5629160"/>
                </a:cubicBezTo>
                <a:cubicBezTo>
                  <a:pt x="1139718" y="5629161"/>
                  <a:pt x="811822" y="5301265"/>
                  <a:pt x="811822" y="4896783"/>
                </a:cubicBezTo>
                <a:cubicBezTo>
                  <a:pt x="811822" y="4517582"/>
                  <a:pt x="1100012" y="4205693"/>
                  <a:pt x="1469317" y="4168187"/>
                </a:cubicBezTo>
                <a:cubicBezTo>
                  <a:pt x="1493938" y="4165687"/>
                  <a:pt x="1518919" y="4164406"/>
                  <a:pt x="1544199" y="4164406"/>
                </a:cubicBezTo>
                <a:cubicBezTo>
                  <a:pt x="1614188" y="4164406"/>
                  <a:pt x="1681885" y="4174224"/>
                  <a:pt x="1745054" y="4195817"/>
                </a:cubicBezTo>
                <a:cubicBezTo>
                  <a:pt x="2080595" y="4225945"/>
                  <a:pt x="2467608" y="4133688"/>
                  <a:pt x="2823912" y="3914711"/>
                </a:cubicBezTo>
                <a:cubicBezTo>
                  <a:pt x="3105509" y="3741648"/>
                  <a:pt x="3325152" y="3515718"/>
                  <a:pt x="3465145" y="3273270"/>
                </a:cubicBezTo>
                <a:cubicBezTo>
                  <a:pt x="3451578" y="3254462"/>
                  <a:pt x="3441393" y="3233849"/>
                  <a:pt x="3431663" y="3212981"/>
                </a:cubicBezTo>
                <a:cubicBezTo>
                  <a:pt x="3160269" y="2960984"/>
                  <a:pt x="2737001" y="2800878"/>
                  <a:pt x="2261862" y="2800878"/>
                </a:cubicBezTo>
                <a:cubicBezTo>
                  <a:pt x="1915427" y="2800878"/>
                  <a:pt x="1596569" y="2885993"/>
                  <a:pt x="1343736" y="3029603"/>
                </a:cubicBezTo>
                <a:cubicBezTo>
                  <a:pt x="1213416" y="3228799"/>
                  <a:pt x="988216" y="3359981"/>
                  <a:pt x="732377" y="3359981"/>
                </a:cubicBezTo>
                <a:cubicBezTo>
                  <a:pt x="327896" y="3359981"/>
                  <a:pt x="0" y="3032085"/>
                  <a:pt x="0" y="2627604"/>
                </a:cubicBezTo>
                <a:cubicBezTo>
                  <a:pt x="0" y="2248403"/>
                  <a:pt x="288190" y="1936513"/>
                  <a:pt x="657496" y="1899008"/>
                </a:cubicBezTo>
                <a:cubicBezTo>
                  <a:pt x="682116" y="1896508"/>
                  <a:pt x="707097" y="1895227"/>
                  <a:pt x="732377" y="1895227"/>
                </a:cubicBezTo>
                <a:cubicBezTo>
                  <a:pt x="990216" y="1895227"/>
                  <a:pt x="1216935" y="2028468"/>
                  <a:pt x="1346404" y="2230521"/>
                </a:cubicBezTo>
                <a:cubicBezTo>
                  <a:pt x="1602758" y="2382858"/>
                  <a:pt x="1930881" y="2473491"/>
                  <a:pt x="2288367" y="2473491"/>
                </a:cubicBezTo>
                <a:cubicBezTo>
                  <a:pt x="2697774" y="2473492"/>
                  <a:pt x="3068669" y="2354621"/>
                  <a:pt x="3337053" y="2160075"/>
                </a:cubicBezTo>
                <a:cubicBezTo>
                  <a:pt x="3340926" y="2141545"/>
                  <a:pt x="3346143" y="2123420"/>
                  <a:pt x="3351687" y="2105436"/>
                </a:cubicBezTo>
                <a:cubicBezTo>
                  <a:pt x="3259746" y="1885205"/>
                  <a:pt x="3094211" y="1690778"/>
                  <a:pt x="2868101" y="1559064"/>
                </a:cubicBezTo>
                <a:cubicBezTo>
                  <a:pt x="2612420" y="1410124"/>
                  <a:pt x="2325191" y="1368116"/>
                  <a:pt x="2062135" y="1421669"/>
                </a:cubicBezTo>
                <a:cubicBezTo>
                  <a:pt x="2020112" y="1439592"/>
                  <a:pt x="1975220" y="1450584"/>
                  <a:pt x="1928800" y="1456357"/>
                </a:cubicBezTo>
                <a:cubicBezTo>
                  <a:pt x="1920816" y="1457887"/>
                  <a:pt x="1913196" y="1460508"/>
                  <a:pt x="1905608" y="1463212"/>
                </a:cubicBezTo>
                <a:lnTo>
                  <a:pt x="1907728" y="1459572"/>
                </a:lnTo>
                <a:cubicBezTo>
                  <a:pt x="1880177" y="1463133"/>
                  <a:pt x="1852113" y="1464754"/>
                  <a:pt x="1823671" y="1464754"/>
                </a:cubicBezTo>
                <a:cubicBezTo>
                  <a:pt x="1419190" y="1464754"/>
                  <a:pt x="1091294" y="1136858"/>
                  <a:pt x="1091294" y="732377"/>
                </a:cubicBezTo>
                <a:cubicBezTo>
                  <a:pt x="1091294" y="353176"/>
                  <a:pt x="1379484" y="41286"/>
                  <a:pt x="1748789" y="378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400" kern="0" dirty="0">
              <a:solidFill>
                <a:srgbClr val="FFC000"/>
              </a:solidFill>
              <a:latin typeface="Calibri" panose="020F0502020204030204"/>
            </a:endParaRPr>
          </a:p>
        </p:txBody>
      </p:sp>
      <p:sp>
        <p:nvSpPr>
          <p:cNvPr id="4" name="TextBox 75">
            <a:extLst>
              <a:ext uri="{FF2B5EF4-FFF2-40B4-BE49-F238E27FC236}">
                <a16:creationId xmlns:a16="http://schemas.microsoft.com/office/drawing/2014/main" id="{165B6BFC-23D0-A80F-8376-3129D0DC0CDB}"/>
              </a:ext>
            </a:extLst>
          </p:cNvPr>
          <p:cNvSpPr txBox="1"/>
          <p:nvPr/>
        </p:nvSpPr>
        <p:spPr>
          <a:xfrm>
            <a:off x="359108" y="1645663"/>
            <a:ext cx="4212892" cy="2314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pt-BR" altLang="zh-CN" sz="1400" kern="0" dirty="0">
                <a:solidFill>
                  <a:schemeClr val="tx2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Esse transformador de corrente detecta o desequilíbrio da corrente. Segundo a 1ª lei de Kirchoff ou Lei dos Nós, o somatório das correntes que chegam a um nó deve ser igual à soma das correntes que saem daquele mesmo nó. Em caso de fuga de corrente à terra, essa regra acaba não valendo e o DR dispara, seccionando os contatos.</a:t>
            </a:r>
            <a:endParaRPr lang="en-US" altLang="zh-CN" sz="1400" kern="0" dirty="0">
              <a:solidFill>
                <a:schemeClr val="tx2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0" name="椭圆 12">
            <a:extLst>
              <a:ext uri="{FF2B5EF4-FFF2-40B4-BE49-F238E27FC236}">
                <a16:creationId xmlns:a16="http://schemas.microsoft.com/office/drawing/2014/main" id="{684C3E34-49C8-6186-8724-8EAD70665943}"/>
              </a:ext>
            </a:extLst>
          </p:cNvPr>
          <p:cNvSpPr/>
          <p:nvPr/>
        </p:nvSpPr>
        <p:spPr>
          <a:xfrm>
            <a:off x="7425470" y="1535014"/>
            <a:ext cx="1517753" cy="151775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grpSp>
        <p:nvGrpSpPr>
          <p:cNvPr id="12" name="组合 14">
            <a:extLst>
              <a:ext uri="{FF2B5EF4-FFF2-40B4-BE49-F238E27FC236}">
                <a16:creationId xmlns:a16="http://schemas.microsoft.com/office/drawing/2014/main" id="{57CD6BFA-EEF9-3DA7-60E6-7748615786BD}"/>
              </a:ext>
            </a:extLst>
          </p:cNvPr>
          <p:cNvGrpSpPr/>
          <p:nvPr/>
        </p:nvGrpSpPr>
        <p:grpSpPr>
          <a:xfrm>
            <a:off x="6144305" y="814615"/>
            <a:ext cx="642934" cy="642934"/>
            <a:chOff x="6962369" y="1155522"/>
            <a:chExt cx="928603" cy="928603"/>
          </a:xfrm>
          <a:effectLst/>
        </p:grpSpPr>
        <p:sp>
          <p:nvSpPr>
            <p:cNvPr id="13" name="椭圆 17">
              <a:extLst>
                <a:ext uri="{FF2B5EF4-FFF2-40B4-BE49-F238E27FC236}">
                  <a16:creationId xmlns:a16="http://schemas.microsoft.com/office/drawing/2014/main" id="{7CC42271-EF28-C8D1-F294-695A1D9A91E7}"/>
                </a:ext>
              </a:extLst>
            </p:cNvPr>
            <p:cNvSpPr/>
            <p:nvPr/>
          </p:nvSpPr>
          <p:spPr>
            <a:xfrm>
              <a:off x="6962369" y="1155522"/>
              <a:ext cx="928603" cy="9286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文本框 2">
              <a:extLst>
                <a:ext uri="{FF2B5EF4-FFF2-40B4-BE49-F238E27FC236}">
                  <a16:creationId xmlns:a16="http://schemas.microsoft.com/office/drawing/2014/main" id="{A469A8F7-027B-65C2-4ABC-D7A47F205A29}"/>
                </a:ext>
              </a:extLst>
            </p:cNvPr>
            <p:cNvSpPr txBox="1"/>
            <p:nvPr/>
          </p:nvSpPr>
          <p:spPr>
            <a:xfrm>
              <a:off x="7108091" y="1353105"/>
              <a:ext cx="678831" cy="533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9">
            <a:extLst>
              <a:ext uri="{FF2B5EF4-FFF2-40B4-BE49-F238E27FC236}">
                <a16:creationId xmlns:a16="http://schemas.microsoft.com/office/drawing/2014/main" id="{EF661AD6-6643-EC8C-1552-50D2CAFBBA5B}"/>
              </a:ext>
            </a:extLst>
          </p:cNvPr>
          <p:cNvGrpSpPr/>
          <p:nvPr/>
        </p:nvGrpSpPr>
        <p:grpSpPr>
          <a:xfrm>
            <a:off x="5455464" y="1885066"/>
            <a:ext cx="642933" cy="642933"/>
            <a:chOff x="6962369" y="1155522"/>
            <a:chExt cx="928602" cy="928602"/>
          </a:xfrm>
          <a:solidFill>
            <a:schemeClr val="accent1"/>
          </a:solidFill>
        </p:grpSpPr>
        <p:sp>
          <p:nvSpPr>
            <p:cNvPr id="16" name="椭圆 22">
              <a:extLst>
                <a:ext uri="{FF2B5EF4-FFF2-40B4-BE49-F238E27FC236}">
                  <a16:creationId xmlns:a16="http://schemas.microsoft.com/office/drawing/2014/main" id="{1504987D-4353-B2E2-F7B0-1C357E298894}"/>
                </a:ext>
              </a:extLst>
            </p:cNvPr>
            <p:cNvSpPr/>
            <p:nvPr/>
          </p:nvSpPr>
          <p:spPr>
            <a:xfrm>
              <a:off x="6962369" y="1155522"/>
              <a:ext cx="928602" cy="928602"/>
            </a:xfrm>
            <a:prstGeom prst="ellipse">
              <a:avLst/>
            </a:prstGeom>
            <a:grpFill/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文本框 124">
              <a:extLst>
                <a:ext uri="{FF2B5EF4-FFF2-40B4-BE49-F238E27FC236}">
                  <a16:creationId xmlns:a16="http://schemas.microsoft.com/office/drawing/2014/main" id="{DD8E3EC5-5A3C-5FBD-03F1-AD4B1222895F}"/>
                </a:ext>
              </a:extLst>
            </p:cNvPr>
            <p:cNvSpPr txBox="1"/>
            <p:nvPr/>
          </p:nvSpPr>
          <p:spPr>
            <a:xfrm>
              <a:off x="7108091" y="1353105"/>
              <a:ext cx="678831" cy="53343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1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 24">
            <a:extLst>
              <a:ext uri="{FF2B5EF4-FFF2-40B4-BE49-F238E27FC236}">
                <a16:creationId xmlns:a16="http://schemas.microsoft.com/office/drawing/2014/main" id="{5C1ADF6C-E72B-F8C4-D1F2-4CAA13F3271B}"/>
              </a:ext>
            </a:extLst>
          </p:cNvPr>
          <p:cNvGrpSpPr/>
          <p:nvPr/>
        </p:nvGrpSpPr>
        <p:grpSpPr>
          <a:xfrm>
            <a:off x="5853094" y="3231252"/>
            <a:ext cx="642933" cy="642933"/>
            <a:chOff x="6962369" y="1155522"/>
            <a:chExt cx="928602" cy="928602"/>
          </a:xfrm>
          <a:solidFill>
            <a:schemeClr val="accent1"/>
          </a:solidFill>
        </p:grpSpPr>
        <p:sp>
          <p:nvSpPr>
            <p:cNvPr id="19" name="椭圆 27">
              <a:extLst>
                <a:ext uri="{FF2B5EF4-FFF2-40B4-BE49-F238E27FC236}">
                  <a16:creationId xmlns:a16="http://schemas.microsoft.com/office/drawing/2014/main" id="{8ED47DAD-F240-3C43-926A-20861AC89E04}"/>
                </a:ext>
              </a:extLst>
            </p:cNvPr>
            <p:cNvSpPr/>
            <p:nvPr/>
          </p:nvSpPr>
          <p:spPr>
            <a:xfrm>
              <a:off x="6962369" y="1155522"/>
              <a:ext cx="928602" cy="928602"/>
            </a:xfrm>
            <a:prstGeom prst="ellipse">
              <a:avLst/>
            </a:prstGeom>
            <a:grpFill/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文本框 130">
              <a:extLst>
                <a:ext uri="{FF2B5EF4-FFF2-40B4-BE49-F238E27FC236}">
                  <a16:creationId xmlns:a16="http://schemas.microsoft.com/office/drawing/2014/main" id="{44A2879B-87A0-A240-7FD7-BFE228217376}"/>
                </a:ext>
              </a:extLst>
            </p:cNvPr>
            <p:cNvSpPr txBox="1"/>
            <p:nvPr/>
          </p:nvSpPr>
          <p:spPr>
            <a:xfrm>
              <a:off x="7108091" y="1353105"/>
              <a:ext cx="678831" cy="53343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1" name="组合 29">
            <a:extLst>
              <a:ext uri="{FF2B5EF4-FFF2-40B4-BE49-F238E27FC236}">
                <a16:creationId xmlns:a16="http://schemas.microsoft.com/office/drawing/2014/main" id="{0FF662B6-4CFC-BFC4-DB67-856D38BDAE54}"/>
              </a:ext>
            </a:extLst>
          </p:cNvPr>
          <p:cNvGrpSpPr/>
          <p:nvPr/>
        </p:nvGrpSpPr>
        <p:grpSpPr>
          <a:xfrm>
            <a:off x="7236642" y="3801025"/>
            <a:ext cx="642933" cy="642933"/>
            <a:chOff x="6962369" y="1155522"/>
            <a:chExt cx="928602" cy="928602"/>
          </a:xfrm>
          <a:solidFill>
            <a:srgbClr val="FFC000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22" name="椭圆 32">
              <a:extLst>
                <a:ext uri="{FF2B5EF4-FFF2-40B4-BE49-F238E27FC236}">
                  <a16:creationId xmlns:a16="http://schemas.microsoft.com/office/drawing/2014/main" id="{6B6A89E2-8715-B9F2-8FF9-E553ED2A9E3F}"/>
                </a:ext>
              </a:extLst>
            </p:cNvPr>
            <p:cNvSpPr/>
            <p:nvPr/>
          </p:nvSpPr>
          <p:spPr>
            <a:xfrm>
              <a:off x="6962369" y="1155522"/>
              <a:ext cx="928602" cy="928602"/>
            </a:xfrm>
            <a:prstGeom prst="ellipse">
              <a:avLst/>
            </a:prstGeom>
            <a:grpFill/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文本框 136">
              <a:extLst>
                <a:ext uri="{FF2B5EF4-FFF2-40B4-BE49-F238E27FC236}">
                  <a16:creationId xmlns:a16="http://schemas.microsoft.com/office/drawing/2014/main" id="{64EC1D0A-610F-770E-1DC7-FA0BEA3D3D0B}"/>
                </a:ext>
              </a:extLst>
            </p:cNvPr>
            <p:cNvSpPr txBox="1"/>
            <p:nvPr/>
          </p:nvSpPr>
          <p:spPr>
            <a:xfrm>
              <a:off x="7108091" y="1399149"/>
              <a:ext cx="678831" cy="53343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7" name="Gráfico 26" descr="Alta tensão com preenchimento sólido">
            <a:extLst>
              <a:ext uri="{FF2B5EF4-FFF2-40B4-BE49-F238E27FC236}">
                <a16:creationId xmlns:a16="http://schemas.microsoft.com/office/drawing/2014/main" id="{4624F941-4125-8627-EB7A-89381C710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93765" y="2021866"/>
            <a:ext cx="475980" cy="475976"/>
          </a:xfrm>
          <a:prstGeom prst="rect">
            <a:avLst/>
          </a:prstGeom>
        </p:spPr>
      </p:pic>
      <p:pic>
        <p:nvPicPr>
          <p:cNvPr id="5" name="Imagem 4" descr="Texto&#10;&#10;Descrição gerada automaticamente com confiança baixa">
            <a:extLst>
              <a:ext uri="{FF2B5EF4-FFF2-40B4-BE49-F238E27FC236}">
                <a16:creationId xmlns:a16="http://schemas.microsoft.com/office/drawing/2014/main" id="{0B5330B2-F64B-90F3-3CB0-FD7BFCE7C5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995" y="4622533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9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8">
            <a:extLst>
              <a:ext uri="{FF2B5EF4-FFF2-40B4-BE49-F238E27FC236}">
                <a16:creationId xmlns:a16="http://schemas.microsoft.com/office/drawing/2014/main" id="{A1D73884-DDAB-D47B-11BD-157229DBA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5526"/>
            <a:ext cx="9144000" cy="4587974"/>
          </a:xfrm>
          <a:prstGeom prst="rect">
            <a:avLst/>
          </a:prstGeom>
          <a:solidFill>
            <a:schemeClr val="accent1"/>
          </a:solidFill>
          <a:ln w="38100">
            <a:noFill/>
            <a:rou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Oval 7">
            <a:extLst>
              <a:ext uri="{FF2B5EF4-FFF2-40B4-BE49-F238E27FC236}">
                <a16:creationId xmlns:a16="http://schemas.microsoft.com/office/drawing/2014/main" id="{644E7D72-A5E1-B79C-C401-DA733C92E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43" y="1921055"/>
            <a:ext cx="1404694" cy="140323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1F322248-C479-5CC1-7B29-338B64FD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2029266"/>
            <a:ext cx="1188044" cy="11868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Gráfico 5" descr="Alta tensão com preenchimento sólido">
            <a:extLst>
              <a:ext uri="{FF2B5EF4-FFF2-40B4-BE49-F238E27FC236}">
                <a16:creationId xmlns:a16="http://schemas.microsoft.com/office/drawing/2014/main" id="{A6EA850B-1EF5-5E8B-C06D-631F1E00E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8776" y="2191545"/>
            <a:ext cx="737628" cy="737622"/>
          </a:xfrm>
          <a:prstGeom prst="rect">
            <a:avLst/>
          </a:prstGeom>
        </p:spPr>
      </p:pic>
      <p:sp>
        <p:nvSpPr>
          <p:cNvPr id="7" name="Rectangle 28">
            <a:extLst>
              <a:ext uri="{FF2B5EF4-FFF2-40B4-BE49-F238E27FC236}">
                <a16:creationId xmlns:a16="http://schemas.microsoft.com/office/drawing/2014/main" id="{73589D8D-B46F-EEDD-BCD1-DAFDD8A39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934" y="1719048"/>
            <a:ext cx="6507853" cy="170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Existe uma condição básica para que o DR funcione. </a:t>
            </a:r>
          </a:p>
          <a:p>
            <a:pPr>
              <a:lnSpc>
                <a:spcPct val="150000"/>
              </a:lnSpc>
            </a:pPr>
            <a:endParaRPr lang="pt-BR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pt-BR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Um equipamento ou instalação elétrica precisam ter um sistema de aterramento para que possa ser usado um DR.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132642B2-F3EA-758A-7F51-A4124628BE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72" y="78043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8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4">
            <a:extLst>
              <a:ext uri="{FF2B5EF4-FFF2-40B4-BE49-F238E27FC236}">
                <a16:creationId xmlns:a16="http://schemas.microsoft.com/office/drawing/2014/main" id="{5648B789-C0A8-ADDF-74E7-5447A6726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591068"/>
            <a:ext cx="4032448" cy="4141549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Oval 53">
            <a:extLst>
              <a:ext uri="{FF2B5EF4-FFF2-40B4-BE49-F238E27FC236}">
                <a16:creationId xmlns:a16="http://schemas.microsoft.com/office/drawing/2014/main" id="{57CD1738-4D6F-EAEA-A93F-4EE5D72C0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776" y="225930"/>
            <a:ext cx="725178" cy="725178"/>
          </a:xfrm>
          <a:prstGeom prst="ellipse">
            <a:avLst/>
          </a:prstGeom>
          <a:solidFill>
            <a:schemeClr val="accent1"/>
          </a:solidFill>
          <a:ln w="28575">
            <a:noFill/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991CF587-BF5F-ED8E-8E4D-3DBD03AB0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1725624"/>
            <a:ext cx="3744416" cy="187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Outra característica importante nos </a:t>
            </a:r>
            <a:r>
              <a:rPr lang="pt-BR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DRs</a:t>
            </a:r>
            <a:r>
              <a:rPr lang="pt-BR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é que eles podem ser testados quanto às especificações de operação. Existe um botão de teste com essa finalidade. 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Gráfico 7" descr="Alta tensão com preenchimento sólido">
            <a:extLst>
              <a:ext uri="{FF2B5EF4-FFF2-40B4-BE49-F238E27FC236}">
                <a16:creationId xmlns:a16="http://schemas.microsoft.com/office/drawing/2014/main" id="{79531228-D4AE-1ACF-7B3D-B92A756AC9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0727" y="410882"/>
            <a:ext cx="355276" cy="355274"/>
          </a:xfrm>
          <a:prstGeom prst="rect">
            <a:avLst/>
          </a:prstGeom>
        </p:spPr>
      </p:pic>
      <p:pic>
        <p:nvPicPr>
          <p:cNvPr id="10" name="Imagem 9" descr="Disjuntor DR Tetrapolar 25A/300MA Steck | Leroy Merlin">
            <a:extLst>
              <a:ext uri="{FF2B5EF4-FFF2-40B4-BE49-F238E27FC236}">
                <a16:creationId xmlns:a16="http://schemas.microsoft.com/office/drawing/2014/main" id="{077794CC-C4EB-757E-492D-B923CD18D6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05345"/>
            <a:ext cx="3132810" cy="3132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Texto&#10;&#10;Descrição gerada automaticamente com confiança baixa">
            <a:extLst>
              <a:ext uri="{FF2B5EF4-FFF2-40B4-BE49-F238E27FC236}">
                <a16:creationId xmlns:a16="http://schemas.microsoft.com/office/drawing/2014/main" id="{34715272-21DC-555A-A9E2-C764330F6E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0" y="165471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1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6">
            <a:extLst>
              <a:ext uri="{FF2B5EF4-FFF2-40B4-BE49-F238E27FC236}">
                <a16:creationId xmlns:a16="http://schemas.microsoft.com/office/drawing/2014/main" id="{AF39F369-219C-0B27-D043-727AEEB38BA6}"/>
              </a:ext>
            </a:extLst>
          </p:cNvPr>
          <p:cNvSpPr>
            <a:spLocks noChangeAspect="1"/>
          </p:cNvSpPr>
          <p:nvPr/>
        </p:nvSpPr>
        <p:spPr>
          <a:xfrm>
            <a:off x="1547664" y="616685"/>
            <a:ext cx="6192688" cy="3777146"/>
          </a:xfrm>
          <a:prstGeom prst="roundRect">
            <a:avLst>
              <a:gd name="adj" fmla="val 1429"/>
            </a:avLst>
          </a:prstGeom>
          <a:noFill/>
          <a:ln w="3175">
            <a:solidFill>
              <a:schemeClr val="accent1"/>
            </a:solidFill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257097" tIns="642743" rIns="257097" bIns="321372" anchor="ctr"/>
          <a:lstStyle/>
          <a:p>
            <a:pPr algn="just">
              <a:lnSpc>
                <a:spcPct val="120000"/>
              </a:lnSpc>
              <a:spcBef>
                <a:spcPts val="535"/>
              </a:spcBef>
              <a:spcAft>
                <a:spcPts val="535"/>
              </a:spcAft>
              <a:defRPr/>
            </a:pPr>
            <a:endParaRPr lang="zh-CN" altLang="en-US" sz="1400" dirty="0">
              <a:solidFill>
                <a:srgbClr val="454545"/>
              </a:solidFill>
              <a:latin typeface="微软雅黑" panose="020B0503020204020204" charset="-122"/>
            </a:endParaRPr>
          </a:p>
        </p:txBody>
      </p:sp>
      <p:sp>
        <p:nvSpPr>
          <p:cNvPr id="3" name="任意多边形 47">
            <a:extLst>
              <a:ext uri="{FF2B5EF4-FFF2-40B4-BE49-F238E27FC236}">
                <a16:creationId xmlns:a16="http://schemas.microsoft.com/office/drawing/2014/main" id="{352C4349-E68F-88DA-AEBE-B90357E3A78C}"/>
              </a:ext>
            </a:extLst>
          </p:cNvPr>
          <p:cNvSpPr/>
          <p:nvPr/>
        </p:nvSpPr>
        <p:spPr>
          <a:xfrm>
            <a:off x="3822431" y="555526"/>
            <a:ext cx="154612" cy="61159"/>
          </a:xfrm>
          <a:custGeom>
            <a:avLst/>
            <a:gdLst>
              <a:gd name="connsiteX0" fmla="*/ 131005 w 311731"/>
              <a:gd name="connsiteY0" fmla="*/ 0 h 121823"/>
              <a:gd name="connsiteX1" fmla="*/ 180725 w 311731"/>
              <a:gd name="connsiteY1" fmla="*/ 0 h 121823"/>
              <a:gd name="connsiteX2" fmla="*/ 205433 w 311731"/>
              <a:gd name="connsiteY2" fmla="*/ 4162 h 121823"/>
              <a:gd name="connsiteX3" fmla="*/ 309453 w 311731"/>
              <a:gd name="connsiteY3" fmla="*/ 109253 h 121823"/>
              <a:gd name="connsiteX4" fmla="*/ 311731 w 311731"/>
              <a:gd name="connsiteY4" fmla="*/ 121823 h 121823"/>
              <a:gd name="connsiteX5" fmla="*/ 0 w 311731"/>
              <a:gd name="connsiteY5" fmla="*/ 121823 h 121823"/>
              <a:gd name="connsiteX6" fmla="*/ 2277 w 311731"/>
              <a:gd name="connsiteY6" fmla="*/ 109253 h 121823"/>
              <a:gd name="connsiteX7" fmla="*/ 106298 w 311731"/>
              <a:gd name="connsiteY7" fmla="*/ 4162 h 12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731" h="121823">
                <a:moveTo>
                  <a:pt x="131005" y="0"/>
                </a:moveTo>
                <a:lnTo>
                  <a:pt x="180725" y="0"/>
                </a:lnTo>
                <a:lnTo>
                  <a:pt x="205433" y="4162"/>
                </a:lnTo>
                <a:cubicBezTo>
                  <a:pt x="252408" y="20443"/>
                  <a:pt x="290475" y="59254"/>
                  <a:pt x="309453" y="109253"/>
                </a:cubicBezTo>
                <a:lnTo>
                  <a:pt x="311731" y="121823"/>
                </a:lnTo>
                <a:lnTo>
                  <a:pt x="0" y="121823"/>
                </a:lnTo>
                <a:lnTo>
                  <a:pt x="2277" y="109253"/>
                </a:lnTo>
                <a:cubicBezTo>
                  <a:pt x="21256" y="59254"/>
                  <a:pt x="59323" y="20443"/>
                  <a:pt x="106298" y="416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dirty="0">
              <a:latin typeface="微软雅黑" panose="020B0503020204020204" charset="-122"/>
            </a:endParaRPr>
          </a:p>
        </p:txBody>
      </p:sp>
      <p:sp>
        <p:nvSpPr>
          <p:cNvPr id="4" name="任意多边形 48">
            <a:extLst>
              <a:ext uri="{FF2B5EF4-FFF2-40B4-BE49-F238E27FC236}">
                <a16:creationId xmlns:a16="http://schemas.microsoft.com/office/drawing/2014/main" id="{CE0C2E2D-E066-8BAB-C908-49527C9001C4}"/>
              </a:ext>
            </a:extLst>
          </p:cNvPr>
          <p:cNvSpPr/>
          <p:nvPr/>
        </p:nvSpPr>
        <p:spPr>
          <a:xfrm>
            <a:off x="5125082" y="555526"/>
            <a:ext cx="146615" cy="61159"/>
          </a:xfrm>
          <a:custGeom>
            <a:avLst/>
            <a:gdLst>
              <a:gd name="connsiteX0" fmla="*/ 145370 w 318081"/>
              <a:gd name="connsiteY0" fmla="*/ 0 h 130555"/>
              <a:gd name="connsiteX1" fmla="*/ 172710 w 318081"/>
              <a:gd name="connsiteY1" fmla="*/ 0 h 130555"/>
              <a:gd name="connsiteX2" fmla="*/ 209618 w 318081"/>
              <a:gd name="connsiteY2" fmla="*/ 6428 h 130555"/>
              <a:gd name="connsiteX3" fmla="*/ 315757 w 318081"/>
              <a:gd name="connsiteY3" fmla="*/ 117294 h 130555"/>
              <a:gd name="connsiteX4" fmla="*/ 318081 w 318081"/>
              <a:gd name="connsiteY4" fmla="*/ 130555 h 130555"/>
              <a:gd name="connsiteX5" fmla="*/ 0 w 318081"/>
              <a:gd name="connsiteY5" fmla="*/ 130555 h 130555"/>
              <a:gd name="connsiteX6" fmla="*/ 2324 w 318081"/>
              <a:gd name="connsiteY6" fmla="*/ 117294 h 130555"/>
              <a:gd name="connsiteX7" fmla="*/ 108463 w 318081"/>
              <a:gd name="connsiteY7" fmla="*/ 6428 h 13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081" h="130555">
                <a:moveTo>
                  <a:pt x="145370" y="0"/>
                </a:moveTo>
                <a:lnTo>
                  <a:pt x="172710" y="0"/>
                </a:lnTo>
                <a:lnTo>
                  <a:pt x="209618" y="6428"/>
                </a:lnTo>
                <a:cubicBezTo>
                  <a:pt x="257550" y="23604"/>
                  <a:pt x="296392" y="64548"/>
                  <a:pt x="315757" y="117294"/>
                </a:cubicBezTo>
                <a:lnTo>
                  <a:pt x="318081" y="130555"/>
                </a:lnTo>
                <a:lnTo>
                  <a:pt x="0" y="130555"/>
                </a:lnTo>
                <a:lnTo>
                  <a:pt x="2324" y="117294"/>
                </a:lnTo>
                <a:cubicBezTo>
                  <a:pt x="21689" y="64548"/>
                  <a:pt x="60531" y="23604"/>
                  <a:pt x="108463" y="64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dirty="0">
              <a:latin typeface="微软雅黑" panose="020B0503020204020204" charset="-122"/>
            </a:endParaRPr>
          </a:p>
        </p:txBody>
      </p:sp>
      <p:sp>
        <p:nvSpPr>
          <p:cNvPr id="5" name="任意多边形 49">
            <a:extLst>
              <a:ext uri="{FF2B5EF4-FFF2-40B4-BE49-F238E27FC236}">
                <a16:creationId xmlns:a16="http://schemas.microsoft.com/office/drawing/2014/main" id="{3D657CDF-4BCC-2366-9D63-ADF8C0673DD5}"/>
              </a:ext>
            </a:extLst>
          </p:cNvPr>
          <p:cNvSpPr/>
          <p:nvPr/>
        </p:nvSpPr>
        <p:spPr>
          <a:xfrm>
            <a:off x="3900626" y="555527"/>
            <a:ext cx="1291989" cy="329130"/>
          </a:xfrm>
          <a:custGeom>
            <a:avLst/>
            <a:gdLst>
              <a:gd name="connsiteX0" fmla="*/ 0 w 2600830"/>
              <a:gd name="connsiteY0" fmla="*/ 0 h 649288"/>
              <a:gd name="connsiteX1" fmla="*/ 2600830 w 2600830"/>
              <a:gd name="connsiteY1" fmla="*/ 0 h 649288"/>
              <a:gd name="connsiteX2" fmla="*/ 2520047 w 2600830"/>
              <a:gd name="connsiteY2" fmla="*/ 89402 h 649288"/>
              <a:gd name="connsiteX3" fmla="*/ 1945040 w 2600830"/>
              <a:gd name="connsiteY3" fmla="*/ 646112 h 649288"/>
              <a:gd name="connsiteX4" fmla="*/ 648052 w 2600830"/>
              <a:gd name="connsiteY4" fmla="*/ 649287 h 649288"/>
              <a:gd name="connsiteX5" fmla="*/ 77908 w 2600830"/>
              <a:gd name="connsiteY5" fmla="*/ 84156 h 64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0830" h="649288">
                <a:moveTo>
                  <a:pt x="0" y="0"/>
                </a:moveTo>
                <a:lnTo>
                  <a:pt x="2600830" y="0"/>
                </a:lnTo>
                <a:lnTo>
                  <a:pt x="2520047" y="89402"/>
                </a:lnTo>
                <a:cubicBezTo>
                  <a:pt x="2351572" y="318525"/>
                  <a:pt x="2323328" y="645186"/>
                  <a:pt x="1945040" y="646112"/>
                </a:cubicBezTo>
                <a:lnTo>
                  <a:pt x="648052" y="649287"/>
                </a:lnTo>
                <a:cubicBezTo>
                  <a:pt x="269764" y="650213"/>
                  <a:pt x="245977" y="310819"/>
                  <a:pt x="77908" y="84156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r>
              <a:rPr lang="pt-BR" altLang="zh-CN" sz="1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3.9</a:t>
            </a:r>
            <a:endParaRPr lang="zh-CN" altLang="en-US" sz="15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0">
            <a:extLst>
              <a:ext uri="{FF2B5EF4-FFF2-40B4-BE49-F238E27FC236}">
                <a16:creationId xmlns:a16="http://schemas.microsoft.com/office/drawing/2014/main" id="{DEF6DE6C-8B48-0597-40EE-59615572000D}"/>
              </a:ext>
            </a:extLst>
          </p:cNvPr>
          <p:cNvSpPr/>
          <p:nvPr/>
        </p:nvSpPr>
        <p:spPr>
          <a:xfrm>
            <a:off x="1763688" y="1081462"/>
            <a:ext cx="5832648" cy="3074463"/>
          </a:xfrm>
          <a:prstGeom prst="rect">
            <a:avLst/>
          </a:prstGeom>
        </p:spPr>
        <p:txBody>
          <a:bodyPr lIns="81628" tIns="40814" rIns="81628" bIns="40814"/>
          <a:lstStyle/>
          <a:p>
            <a:pPr algn="ctr">
              <a:lnSpc>
                <a:spcPct val="130000"/>
              </a:lnSpc>
              <a:spcBef>
                <a:spcPts val="535"/>
              </a:spcBef>
              <a:spcAft>
                <a:spcPts val="535"/>
              </a:spcAft>
              <a:buClr>
                <a:srgbClr val="00B050"/>
              </a:buClr>
              <a:buSzPct val="80000"/>
              <a:defRPr/>
            </a:pPr>
            <a:r>
              <a:rPr lang="pt-BR" altLang="zh-CN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Barreiras e invólucros</a:t>
            </a:r>
          </a:p>
          <a:p>
            <a:pPr algn="ctr">
              <a:lnSpc>
                <a:spcPct val="130000"/>
              </a:lnSpc>
              <a:spcBef>
                <a:spcPts val="535"/>
              </a:spcBef>
              <a:spcAft>
                <a:spcPts val="535"/>
              </a:spcAft>
              <a:buClr>
                <a:srgbClr val="00B050"/>
              </a:buClr>
              <a:buSzPct val="80000"/>
              <a:defRPr/>
            </a:pPr>
            <a:endParaRPr lang="pt-BR" altLang="zh-CN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  <a:spcBef>
                <a:spcPts val="535"/>
              </a:spcBef>
              <a:spcAft>
                <a:spcPts val="535"/>
              </a:spcAft>
              <a:buClr>
                <a:srgbClr val="00B050"/>
              </a:buClr>
              <a:buSzPct val="80000"/>
              <a:defRPr/>
            </a:pPr>
            <a:r>
              <a:rPr lang="pt-BR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As barreiras e invólucros são elementos que auxiliam na proteção ao contato com instalações elétricas. </a:t>
            </a:r>
          </a:p>
          <a:p>
            <a:pPr algn="ctr">
              <a:lnSpc>
                <a:spcPct val="130000"/>
              </a:lnSpc>
              <a:spcBef>
                <a:spcPts val="535"/>
              </a:spcBef>
              <a:spcAft>
                <a:spcPts val="535"/>
              </a:spcAft>
              <a:buClr>
                <a:srgbClr val="00B050"/>
              </a:buClr>
              <a:buSzPct val="80000"/>
              <a:defRPr/>
            </a:pPr>
            <a:endParaRPr lang="pt-BR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  <a:spcBef>
                <a:spcPts val="535"/>
              </a:spcBef>
              <a:spcAft>
                <a:spcPts val="535"/>
              </a:spcAft>
              <a:buClr>
                <a:srgbClr val="00B050"/>
              </a:buClr>
              <a:buSzPct val="80000"/>
              <a:defRPr/>
            </a:pPr>
            <a:r>
              <a:rPr lang="pt-BR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Pelo glossário da NR-10:</a:t>
            </a:r>
          </a:p>
        </p:txBody>
      </p:sp>
      <p:pic>
        <p:nvPicPr>
          <p:cNvPr id="7" name="Imagem 6" descr="Texto&#10;&#10;Descrição gerada automaticamente com confiança baixa">
            <a:extLst>
              <a:ext uri="{FF2B5EF4-FFF2-40B4-BE49-F238E27FC236}">
                <a16:creationId xmlns:a16="http://schemas.microsoft.com/office/drawing/2014/main" id="{0C7C4F13-403A-ABCB-366F-8D5204BE59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57" y="189029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9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>
            <a:extLst>
              <a:ext uri="{FF2B5EF4-FFF2-40B4-BE49-F238E27FC236}">
                <a16:creationId xmlns:a16="http://schemas.microsoft.com/office/drawing/2014/main" id="{A9BE6910-8590-D3FB-2273-4D334762A8F1}"/>
              </a:ext>
            </a:extLst>
          </p:cNvPr>
          <p:cNvGrpSpPr/>
          <p:nvPr/>
        </p:nvGrpSpPr>
        <p:grpSpPr>
          <a:xfrm>
            <a:off x="827584" y="1126588"/>
            <a:ext cx="1147127" cy="1147127"/>
            <a:chOff x="6229832" y="3750686"/>
            <a:chExt cx="1529503" cy="1529503"/>
          </a:xfrm>
          <a:solidFill>
            <a:schemeClr val="bg1">
              <a:lumMod val="50000"/>
            </a:schemeClr>
          </a:solidFill>
        </p:grpSpPr>
        <p:sp>
          <p:nvSpPr>
            <p:cNvPr id="3" name="任意多边形 59">
              <a:extLst>
                <a:ext uri="{FF2B5EF4-FFF2-40B4-BE49-F238E27FC236}">
                  <a16:creationId xmlns:a16="http://schemas.microsoft.com/office/drawing/2014/main" id="{C0F6B086-1842-9541-7776-12540871374D}"/>
                </a:ext>
              </a:extLst>
            </p:cNvPr>
            <p:cNvSpPr/>
            <p:nvPr/>
          </p:nvSpPr>
          <p:spPr>
            <a:xfrm>
              <a:off x="6229832" y="3750686"/>
              <a:ext cx="1529503" cy="1529503"/>
            </a:xfrm>
            <a:custGeom>
              <a:avLst/>
              <a:gdLst>
                <a:gd name="connsiteX0" fmla="*/ 0 w 1529503"/>
                <a:gd name="connsiteY0" fmla="*/ 254922 h 1529503"/>
                <a:gd name="connsiteX1" fmla="*/ 254922 w 1529503"/>
                <a:gd name="connsiteY1" fmla="*/ 0 h 1529503"/>
                <a:gd name="connsiteX2" fmla="*/ 1274581 w 1529503"/>
                <a:gd name="connsiteY2" fmla="*/ 0 h 1529503"/>
                <a:gd name="connsiteX3" fmla="*/ 1529503 w 1529503"/>
                <a:gd name="connsiteY3" fmla="*/ 254922 h 1529503"/>
                <a:gd name="connsiteX4" fmla="*/ 1529503 w 1529503"/>
                <a:gd name="connsiteY4" fmla="*/ 1274581 h 1529503"/>
                <a:gd name="connsiteX5" fmla="*/ 1274581 w 1529503"/>
                <a:gd name="connsiteY5" fmla="*/ 1529503 h 1529503"/>
                <a:gd name="connsiteX6" fmla="*/ 254922 w 1529503"/>
                <a:gd name="connsiteY6" fmla="*/ 1529503 h 1529503"/>
                <a:gd name="connsiteX7" fmla="*/ 0 w 1529503"/>
                <a:gd name="connsiteY7" fmla="*/ 1274581 h 1529503"/>
                <a:gd name="connsiteX8" fmla="*/ 0 w 1529503"/>
                <a:gd name="connsiteY8" fmla="*/ 254922 h 152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03" h="1529503">
                  <a:moveTo>
                    <a:pt x="0" y="254922"/>
                  </a:moveTo>
                  <a:cubicBezTo>
                    <a:pt x="0" y="114132"/>
                    <a:pt x="114132" y="0"/>
                    <a:pt x="254922" y="0"/>
                  </a:cubicBezTo>
                  <a:lnTo>
                    <a:pt x="1274581" y="0"/>
                  </a:lnTo>
                  <a:cubicBezTo>
                    <a:pt x="1415371" y="0"/>
                    <a:pt x="1529503" y="114132"/>
                    <a:pt x="1529503" y="254922"/>
                  </a:cubicBezTo>
                  <a:lnTo>
                    <a:pt x="1529503" y="1274581"/>
                  </a:lnTo>
                  <a:cubicBezTo>
                    <a:pt x="1529503" y="1415371"/>
                    <a:pt x="1415371" y="1529503"/>
                    <a:pt x="1274581" y="1529503"/>
                  </a:cubicBezTo>
                  <a:lnTo>
                    <a:pt x="254922" y="1529503"/>
                  </a:lnTo>
                  <a:cubicBezTo>
                    <a:pt x="114132" y="1529503"/>
                    <a:pt x="0" y="1415371"/>
                    <a:pt x="0" y="1274581"/>
                  </a:cubicBezTo>
                  <a:lnTo>
                    <a:pt x="0" y="254922"/>
                  </a:lnTo>
                  <a:close/>
                </a:path>
              </a:pathLst>
            </a:custGeom>
            <a:grpFill/>
            <a:ln>
              <a:solidFill>
                <a:srgbClr val="9A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634" tIns="215634" rIns="215634" bIns="215634" numCol="1" spcCol="1270" anchor="ctr" anchorCtr="0">
              <a:noAutofit/>
            </a:bodyPr>
            <a:lstStyle/>
            <a:p>
              <a:pPr algn="ctr" defTabSz="123317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4" name="图片 60">
              <a:extLst>
                <a:ext uri="{FF2B5EF4-FFF2-40B4-BE49-F238E27FC236}">
                  <a16:creationId xmlns:a16="http://schemas.microsoft.com/office/drawing/2014/main" id="{AFE877F2-E4E0-B058-A3E7-41FDA7217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6360" y="4090165"/>
              <a:ext cx="855175" cy="855175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  <p:sp>
        <p:nvSpPr>
          <p:cNvPr id="6" name="文本框 41">
            <a:extLst>
              <a:ext uri="{FF2B5EF4-FFF2-40B4-BE49-F238E27FC236}">
                <a16:creationId xmlns:a16="http://schemas.microsoft.com/office/drawing/2014/main" id="{33A23224-A95A-ABAE-0D86-4B19344270A2}"/>
              </a:ext>
            </a:extLst>
          </p:cNvPr>
          <p:cNvSpPr txBox="1"/>
          <p:nvPr/>
        </p:nvSpPr>
        <p:spPr>
          <a:xfrm>
            <a:off x="2227107" y="1470697"/>
            <a:ext cx="194421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pt-BR" altLang="zh-CN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Barreira</a:t>
            </a:r>
          </a:p>
        </p:txBody>
      </p:sp>
      <p:grpSp>
        <p:nvGrpSpPr>
          <p:cNvPr id="5" name="组合 58">
            <a:extLst>
              <a:ext uri="{FF2B5EF4-FFF2-40B4-BE49-F238E27FC236}">
                <a16:creationId xmlns:a16="http://schemas.microsoft.com/office/drawing/2014/main" id="{04041EE9-ADCC-B29A-5E6D-48A740FA016C}"/>
              </a:ext>
            </a:extLst>
          </p:cNvPr>
          <p:cNvGrpSpPr/>
          <p:nvPr/>
        </p:nvGrpSpPr>
        <p:grpSpPr>
          <a:xfrm>
            <a:off x="827584" y="3008799"/>
            <a:ext cx="1147127" cy="1147127"/>
            <a:chOff x="6229832" y="3750686"/>
            <a:chExt cx="1529503" cy="1529503"/>
          </a:xfrm>
          <a:solidFill>
            <a:schemeClr val="bg1">
              <a:lumMod val="50000"/>
            </a:schemeClr>
          </a:solidFill>
        </p:grpSpPr>
        <p:sp>
          <p:nvSpPr>
            <p:cNvPr id="8" name="任意多边形 59">
              <a:extLst>
                <a:ext uri="{FF2B5EF4-FFF2-40B4-BE49-F238E27FC236}">
                  <a16:creationId xmlns:a16="http://schemas.microsoft.com/office/drawing/2014/main" id="{F30841E8-9EB0-F7ED-7CD6-5D567EC88730}"/>
                </a:ext>
              </a:extLst>
            </p:cNvPr>
            <p:cNvSpPr/>
            <p:nvPr/>
          </p:nvSpPr>
          <p:spPr>
            <a:xfrm>
              <a:off x="6229832" y="3750686"/>
              <a:ext cx="1529503" cy="1529503"/>
            </a:xfrm>
            <a:custGeom>
              <a:avLst/>
              <a:gdLst>
                <a:gd name="connsiteX0" fmla="*/ 0 w 1529503"/>
                <a:gd name="connsiteY0" fmla="*/ 254922 h 1529503"/>
                <a:gd name="connsiteX1" fmla="*/ 254922 w 1529503"/>
                <a:gd name="connsiteY1" fmla="*/ 0 h 1529503"/>
                <a:gd name="connsiteX2" fmla="*/ 1274581 w 1529503"/>
                <a:gd name="connsiteY2" fmla="*/ 0 h 1529503"/>
                <a:gd name="connsiteX3" fmla="*/ 1529503 w 1529503"/>
                <a:gd name="connsiteY3" fmla="*/ 254922 h 1529503"/>
                <a:gd name="connsiteX4" fmla="*/ 1529503 w 1529503"/>
                <a:gd name="connsiteY4" fmla="*/ 1274581 h 1529503"/>
                <a:gd name="connsiteX5" fmla="*/ 1274581 w 1529503"/>
                <a:gd name="connsiteY5" fmla="*/ 1529503 h 1529503"/>
                <a:gd name="connsiteX6" fmla="*/ 254922 w 1529503"/>
                <a:gd name="connsiteY6" fmla="*/ 1529503 h 1529503"/>
                <a:gd name="connsiteX7" fmla="*/ 0 w 1529503"/>
                <a:gd name="connsiteY7" fmla="*/ 1274581 h 1529503"/>
                <a:gd name="connsiteX8" fmla="*/ 0 w 1529503"/>
                <a:gd name="connsiteY8" fmla="*/ 254922 h 152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03" h="1529503">
                  <a:moveTo>
                    <a:pt x="0" y="254922"/>
                  </a:moveTo>
                  <a:cubicBezTo>
                    <a:pt x="0" y="114132"/>
                    <a:pt x="114132" y="0"/>
                    <a:pt x="254922" y="0"/>
                  </a:cubicBezTo>
                  <a:lnTo>
                    <a:pt x="1274581" y="0"/>
                  </a:lnTo>
                  <a:cubicBezTo>
                    <a:pt x="1415371" y="0"/>
                    <a:pt x="1529503" y="114132"/>
                    <a:pt x="1529503" y="254922"/>
                  </a:cubicBezTo>
                  <a:lnTo>
                    <a:pt x="1529503" y="1274581"/>
                  </a:lnTo>
                  <a:cubicBezTo>
                    <a:pt x="1529503" y="1415371"/>
                    <a:pt x="1415371" y="1529503"/>
                    <a:pt x="1274581" y="1529503"/>
                  </a:cubicBezTo>
                  <a:lnTo>
                    <a:pt x="254922" y="1529503"/>
                  </a:lnTo>
                  <a:cubicBezTo>
                    <a:pt x="114132" y="1529503"/>
                    <a:pt x="0" y="1415371"/>
                    <a:pt x="0" y="1274581"/>
                  </a:cubicBezTo>
                  <a:lnTo>
                    <a:pt x="0" y="254922"/>
                  </a:lnTo>
                  <a:close/>
                </a:path>
              </a:pathLst>
            </a:custGeom>
            <a:grpFill/>
            <a:ln>
              <a:solidFill>
                <a:srgbClr val="9A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634" tIns="215634" rIns="215634" bIns="215634" numCol="1" spcCol="1270" anchor="ctr" anchorCtr="0">
              <a:noAutofit/>
            </a:bodyPr>
            <a:lstStyle/>
            <a:p>
              <a:pPr algn="ctr" defTabSz="123317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8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9" name="图片 60">
              <a:extLst>
                <a:ext uri="{FF2B5EF4-FFF2-40B4-BE49-F238E27FC236}">
                  <a16:creationId xmlns:a16="http://schemas.microsoft.com/office/drawing/2014/main" id="{06C8BBEA-F0EA-95CE-1CF3-5F000BB90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6360" y="4090165"/>
              <a:ext cx="855175" cy="855175"/>
            </a:xfrm>
            <a:prstGeom prst="rect">
              <a:avLst/>
            </a:prstGeom>
            <a:grpFill/>
            <a:ln>
              <a:solidFill>
                <a:srgbClr val="9A0000"/>
              </a:solidFill>
            </a:ln>
          </p:spPr>
        </p:pic>
      </p:grpSp>
      <p:sp>
        <p:nvSpPr>
          <p:cNvPr id="7" name="文本框 41">
            <a:extLst>
              <a:ext uri="{FF2B5EF4-FFF2-40B4-BE49-F238E27FC236}">
                <a16:creationId xmlns:a16="http://schemas.microsoft.com/office/drawing/2014/main" id="{D1D0C153-3012-81C7-B5E2-D67F3A3636CB}"/>
              </a:ext>
            </a:extLst>
          </p:cNvPr>
          <p:cNvSpPr txBox="1"/>
          <p:nvPr/>
        </p:nvSpPr>
        <p:spPr>
          <a:xfrm>
            <a:off x="2219467" y="3340021"/>
            <a:ext cx="194421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pt-BR" altLang="zh-CN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Invólucro</a:t>
            </a:r>
          </a:p>
        </p:txBody>
      </p:sp>
      <p:pic>
        <p:nvPicPr>
          <p:cNvPr id="10" name="Imagem 9" descr="barreiras-e-involucros">
            <a:extLst>
              <a:ext uri="{FF2B5EF4-FFF2-40B4-BE49-F238E27FC236}">
                <a16:creationId xmlns:a16="http://schemas.microsoft.com/office/drawing/2014/main" id="{84B193F3-B855-AB9D-5A7B-D91D4DD78C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51" y="1029505"/>
            <a:ext cx="2400267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486A509-3F97-5DDB-B30E-229EF4B84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757" y="3159548"/>
            <a:ext cx="4372691" cy="142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 descr="Texto&#10;&#10;Descrição gerada automaticamente com confiança baixa">
            <a:extLst>
              <a:ext uri="{FF2B5EF4-FFF2-40B4-BE49-F238E27FC236}">
                <a16:creationId xmlns:a16="http://schemas.microsoft.com/office/drawing/2014/main" id="{E3FD90B9-084C-ED57-9190-822B6EA8A6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5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>
            <a:extLst>
              <a:ext uri="{FF2B5EF4-FFF2-40B4-BE49-F238E27FC236}">
                <a16:creationId xmlns:a16="http://schemas.microsoft.com/office/drawing/2014/main" id="{A9BE6910-8590-D3FB-2273-4D334762A8F1}"/>
              </a:ext>
            </a:extLst>
          </p:cNvPr>
          <p:cNvGrpSpPr/>
          <p:nvPr/>
        </p:nvGrpSpPr>
        <p:grpSpPr>
          <a:xfrm>
            <a:off x="827584" y="1126588"/>
            <a:ext cx="1147127" cy="1147127"/>
            <a:chOff x="6229832" y="3750686"/>
            <a:chExt cx="1529503" cy="1529503"/>
          </a:xfrm>
        </p:grpSpPr>
        <p:sp>
          <p:nvSpPr>
            <p:cNvPr id="3" name="任意多边形 59">
              <a:extLst>
                <a:ext uri="{FF2B5EF4-FFF2-40B4-BE49-F238E27FC236}">
                  <a16:creationId xmlns:a16="http://schemas.microsoft.com/office/drawing/2014/main" id="{C0F6B086-1842-9541-7776-12540871374D}"/>
                </a:ext>
              </a:extLst>
            </p:cNvPr>
            <p:cNvSpPr/>
            <p:nvPr/>
          </p:nvSpPr>
          <p:spPr>
            <a:xfrm>
              <a:off x="6229832" y="3750686"/>
              <a:ext cx="1529503" cy="1529503"/>
            </a:xfrm>
            <a:custGeom>
              <a:avLst/>
              <a:gdLst>
                <a:gd name="connsiteX0" fmla="*/ 0 w 1529503"/>
                <a:gd name="connsiteY0" fmla="*/ 254922 h 1529503"/>
                <a:gd name="connsiteX1" fmla="*/ 254922 w 1529503"/>
                <a:gd name="connsiteY1" fmla="*/ 0 h 1529503"/>
                <a:gd name="connsiteX2" fmla="*/ 1274581 w 1529503"/>
                <a:gd name="connsiteY2" fmla="*/ 0 h 1529503"/>
                <a:gd name="connsiteX3" fmla="*/ 1529503 w 1529503"/>
                <a:gd name="connsiteY3" fmla="*/ 254922 h 1529503"/>
                <a:gd name="connsiteX4" fmla="*/ 1529503 w 1529503"/>
                <a:gd name="connsiteY4" fmla="*/ 1274581 h 1529503"/>
                <a:gd name="connsiteX5" fmla="*/ 1274581 w 1529503"/>
                <a:gd name="connsiteY5" fmla="*/ 1529503 h 1529503"/>
                <a:gd name="connsiteX6" fmla="*/ 254922 w 1529503"/>
                <a:gd name="connsiteY6" fmla="*/ 1529503 h 1529503"/>
                <a:gd name="connsiteX7" fmla="*/ 0 w 1529503"/>
                <a:gd name="connsiteY7" fmla="*/ 1274581 h 1529503"/>
                <a:gd name="connsiteX8" fmla="*/ 0 w 1529503"/>
                <a:gd name="connsiteY8" fmla="*/ 254922 h 152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03" h="1529503">
                  <a:moveTo>
                    <a:pt x="0" y="254922"/>
                  </a:moveTo>
                  <a:cubicBezTo>
                    <a:pt x="0" y="114132"/>
                    <a:pt x="114132" y="0"/>
                    <a:pt x="254922" y="0"/>
                  </a:cubicBezTo>
                  <a:lnTo>
                    <a:pt x="1274581" y="0"/>
                  </a:lnTo>
                  <a:cubicBezTo>
                    <a:pt x="1415371" y="0"/>
                    <a:pt x="1529503" y="114132"/>
                    <a:pt x="1529503" y="254922"/>
                  </a:cubicBezTo>
                  <a:lnTo>
                    <a:pt x="1529503" y="1274581"/>
                  </a:lnTo>
                  <a:cubicBezTo>
                    <a:pt x="1529503" y="1415371"/>
                    <a:pt x="1415371" y="1529503"/>
                    <a:pt x="1274581" y="1529503"/>
                  </a:cubicBezTo>
                  <a:lnTo>
                    <a:pt x="254922" y="1529503"/>
                  </a:lnTo>
                  <a:cubicBezTo>
                    <a:pt x="114132" y="1529503"/>
                    <a:pt x="0" y="1415371"/>
                    <a:pt x="0" y="1274581"/>
                  </a:cubicBezTo>
                  <a:lnTo>
                    <a:pt x="0" y="254922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634" tIns="215634" rIns="215634" bIns="215634" numCol="1" spcCol="1270" anchor="ctr" anchorCtr="0">
              <a:noAutofit/>
            </a:bodyPr>
            <a:lstStyle/>
            <a:p>
              <a:pPr algn="ctr" defTabSz="123317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800"/>
            </a:p>
          </p:txBody>
        </p:sp>
        <p:pic>
          <p:nvPicPr>
            <p:cNvPr id="4" name="图片 60">
              <a:extLst>
                <a:ext uri="{FF2B5EF4-FFF2-40B4-BE49-F238E27FC236}">
                  <a16:creationId xmlns:a16="http://schemas.microsoft.com/office/drawing/2014/main" id="{AFE877F2-E4E0-B058-A3E7-41FDA7217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6360" y="4090165"/>
              <a:ext cx="855175" cy="855175"/>
            </a:xfrm>
            <a:prstGeom prst="rect">
              <a:avLst/>
            </a:prstGeom>
          </p:spPr>
        </p:pic>
      </p:grpSp>
      <p:sp>
        <p:nvSpPr>
          <p:cNvPr id="6" name="文本框 41">
            <a:extLst>
              <a:ext uri="{FF2B5EF4-FFF2-40B4-BE49-F238E27FC236}">
                <a16:creationId xmlns:a16="http://schemas.microsoft.com/office/drawing/2014/main" id="{33A23224-A95A-ABAE-0D86-4B19344270A2}"/>
              </a:ext>
            </a:extLst>
          </p:cNvPr>
          <p:cNvSpPr txBox="1"/>
          <p:nvPr/>
        </p:nvSpPr>
        <p:spPr>
          <a:xfrm>
            <a:off x="2227107" y="1470697"/>
            <a:ext cx="194421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pt-BR" altLang="zh-CN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Barreira</a:t>
            </a:r>
          </a:p>
        </p:txBody>
      </p:sp>
      <p:grpSp>
        <p:nvGrpSpPr>
          <p:cNvPr id="5" name="组合 58">
            <a:extLst>
              <a:ext uri="{FF2B5EF4-FFF2-40B4-BE49-F238E27FC236}">
                <a16:creationId xmlns:a16="http://schemas.microsoft.com/office/drawing/2014/main" id="{04041EE9-ADCC-B29A-5E6D-48A740FA016C}"/>
              </a:ext>
            </a:extLst>
          </p:cNvPr>
          <p:cNvGrpSpPr/>
          <p:nvPr/>
        </p:nvGrpSpPr>
        <p:grpSpPr>
          <a:xfrm>
            <a:off x="827584" y="3008799"/>
            <a:ext cx="1147127" cy="1147127"/>
            <a:chOff x="6229832" y="3750686"/>
            <a:chExt cx="1529503" cy="1529503"/>
          </a:xfrm>
          <a:solidFill>
            <a:schemeClr val="accent1"/>
          </a:solidFill>
        </p:grpSpPr>
        <p:sp>
          <p:nvSpPr>
            <p:cNvPr id="8" name="任意多边形 59">
              <a:extLst>
                <a:ext uri="{FF2B5EF4-FFF2-40B4-BE49-F238E27FC236}">
                  <a16:creationId xmlns:a16="http://schemas.microsoft.com/office/drawing/2014/main" id="{F30841E8-9EB0-F7ED-7CD6-5D567EC88730}"/>
                </a:ext>
              </a:extLst>
            </p:cNvPr>
            <p:cNvSpPr/>
            <p:nvPr/>
          </p:nvSpPr>
          <p:spPr>
            <a:xfrm>
              <a:off x="6229832" y="3750686"/>
              <a:ext cx="1529503" cy="1529503"/>
            </a:xfrm>
            <a:custGeom>
              <a:avLst/>
              <a:gdLst>
                <a:gd name="connsiteX0" fmla="*/ 0 w 1529503"/>
                <a:gd name="connsiteY0" fmla="*/ 254922 h 1529503"/>
                <a:gd name="connsiteX1" fmla="*/ 254922 w 1529503"/>
                <a:gd name="connsiteY1" fmla="*/ 0 h 1529503"/>
                <a:gd name="connsiteX2" fmla="*/ 1274581 w 1529503"/>
                <a:gd name="connsiteY2" fmla="*/ 0 h 1529503"/>
                <a:gd name="connsiteX3" fmla="*/ 1529503 w 1529503"/>
                <a:gd name="connsiteY3" fmla="*/ 254922 h 1529503"/>
                <a:gd name="connsiteX4" fmla="*/ 1529503 w 1529503"/>
                <a:gd name="connsiteY4" fmla="*/ 1274581 h 1529503"/>
                <a:gd name="connsiteX5" fmla="*/ 1274581 w 1529503"/>
                <a:gd name="connsiteY5" fmla="*/ 1529503 h 1529503"/>
                <a:gd name="connsiteX6" fmla="*/ 254922 w 1529503"/>
                <a:gd name="connsiteY6" fmla="*/ 1529503 h 1529503"/>
                <a:gd name="connsiteX7" fmla="*/ 0 w 1529503"/>
                <a:gd name="connsiteY7" fmla="*/ 1274581 h 1529503"/>
                <a:gd name="connsiteX8" fmla="*/ 0 w 1529503"/>
                <a:gd name="connsiteY8" fmla="*/ 254922 h 152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03" h="1529503">
                  <a:moveTo>
                    <a:pt x="0" y="254922"/>
                  </a:moveTo>
                  <a:cubicBezTo>
                    <a:pt x="0" y="114132"/>
                    <a:pt x="114132" y="0"/>
                    <a:pt x="254922" y="0"/>
                  </a:cubicBezTo>
                  <a:lnTo>
                    <a:pt x="1274581" y="0"/>
                  </a:lnTo>
                  <a:cubicBezTo>
                    <a:pt x="1415371" y="0"/>
                    <a:pt x="1529503" y="114132"/>
                    <a:pt x="1529503" y="254922"/>
                  </a:cubicBezTo>
                  <a:lnTo>
                    <a:pt x="1529503" y="1274581"/>
                  </a:lnTo>
                  <a:cubicBezTo>
                    <a:pt x="1529503" y="1415371"/>
                    <a:pt x="1415371" y="1529503"/>
                    <a:pt x="1274581" y="1529503"/>
                  </a:cubicBezTo>
                  <a:lnTo>
                    <a:pt x="254922" y="1529503"/>
                  </a:lnTo>
                  <a:cubicBezTo>
                    <a:pt x="114132" y="1529503"/>
                    <a:pt x="0" y="1415371"/>
                    <a:pt x="0" y="1274581"/>
                  </a:cubicBezTo>
                  <a:lnTo>
                    <a:pt x="0" y="25492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634" tIns="215634" rIns="215634" bIns="215634" numCol="1" spcCol="1270" anchor="ctr" anchorCtr="0">
              <a:noAutofit/>
            </a:bodyPr>
            <a:lstStyle/>
            <a:p>
              <a:pPr algn="ctr" defTabSz="123317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800" dirty="0"/>
            </a:p>
          </p:txBody>
        </p:sp>
        <p:pic>
          <p:nvPicPr>
            <p:cNvPr id="9" name="图片 60">
              <a:extLst>
                <a:ext uri="{FF2B5EF4-FFF2-40B4-BE49-F238E27FC236}">
                  <a16:creationId xmlns:a16="http://schemas.microsoft.com/office/drawing/2014/main" id="{06C8BBEA-F0EA-95CE-1CF3-5F000BB90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6360" y="4090165"/>
              <a:ext cx="855175" cy="8551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</p:pic>
      </p:grpSp>
      <p:sp>
        <p:nvSpPr>
          <p:cNvPr id="7" name="文本框 41">
            <a:extLst>
              <a:ext uri="{FF2B5EF4-FFF2-40B4-BE49-F238E27FC236}">
                <a16:creationId xmlns:a16="http://schemas.microsoft.com/office/drawing/2014/main" id="{D1D0C153-3012-81C7-B5E2-D67F3A3636CB}"/>
              </a:ext>
            </a:extLst>
          </p:cNvPr>
          <p:cNvSpPr txBox="1"/>
          <p:nvPr/>
        </p:nvSpPr>
        <p:spPr>
          <a:xfrm>
            <a:off x="2219467" y="3340021"/>
            <a:ext cx="194421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pt-BR" altLang="zh-CN" b="1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Invólucro</a:t>
            </a:r>
          </a:p>
        </p:txBody>
      </p:sp>
      <p:sp>
        <p:nvSpPr>
          <p:cNvPr id="10" name="圆角矩形 2">
            <a:extLst>
              <a:ext uri="{FF2B5EF4-FFF2-40B4-BE49-F238E27FC236}">
                <a16:creationId xmlns:a16="http://schemas.microsoft.com/office/drawing/2014/main" id="{64D1E87A-0FD8-8C5C-43D0-C04CD20EF5AE}"/>
              </a:ext>
            </a:extLst>
          </p:cNvPr>
          <p:cNvSpPr/>
          <p:nvPr/>
        </p:nvSpPr>
        <p:spPr>
          <a:xfrm>
            <a:off x="4716016" y="1275897"/>
            <a:ext cx="2791304" cy="3168061"/>
          </a:xfrm>
          <a:prstGeom prst="round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3">
            <a:extLst>
              <a:ext uri="{FF2B5EF4-FFF2-40B4-BE49-F238E27FC236}">
                <a16:creationId xmlns:a16="http://schemas.microsoft.com/office/drawing/2014/main" id="{6487E71E-A630-105E-9460-FC6DAA9FEF88}"/>
              </a:ext>
            </a:extLst>
          </p:cNvPr>
          <p:cNvGrpSpPr/>
          <p:nvPr/>
        </p:nvGrpSpPr>
        <p:grpSpPr>
          <a:xfrm>
            <a:off x="5526529" y="576286"/>
            <a:ext cx="1107996" cy="1107996"/>
            <a:chOff x="304800" y="673100"/>
            <a:chExt cx="4000500" cy="4000500"/>
          </a:xfrm>
          <a:solidFill>
            <a:schemeClr val="accent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4">
              <a:extLst>
                <a:ext uri="{FF2B5EF4-FFF2-40B4-BE49-F238E27FC236}">
                  <a16:creationId xmlns:a16="http://schemas.microsoft.com/office/drawing/2014/main" id="{BFA8E9F5-7117-995C-AE1D-A015B8FE578C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椭圆 5">
              <a:extLst>
                <a:ext uri="{FF2B5EF4-FFF2-40B4-BE49-F238E27FC236}">
                  <a16:creationId xmlns:a16="http://schemas.microsoft.com/office/drawing/2014/main" id="{99B724A5-60B3-2A09-8E05-91BB54D72EF8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" name="椭圆 6">
            <a:extLst>
              <a:ext uri="{FF2B5EF4-FFF2-40B4-BE49-F238E27FC236}">
                <a16:creationId xmlns:a16="http://schemas.microsoft.com/office/drawing/2014/main" id="{9913C9A1-0A39-F0D1-8779-C4BFDC18E37E}"/>
              </a:ext>
            </a:extLst>
          </p:cNvPr>
          <p:cNvSpPr/>
          <p:nvPr/>
        </p:nvSpPr>
        <p:spPr>
          <a:xfrm>
            <a:off x="6367190" y="1089242"/>
            <a:ext cx="373310" cy="37331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E85277B1-A822-F525-7191-F5699B4C9856}"/>
              </a:ext>
            </a:extLst>
          </p:cNvPr>
          <p:cNvSpPr txBox="1"/>
          <p:nvPr/>
        </p:nvSpPr>
        <p:spPr>
          <a:xfrm>
            <a:off x="4958802" y="2328661"/>
            <a:ext cx="2305732" cy="12491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t-BR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dispositivo que impede qualquer contato com partes energizadas das instalações elétricas.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" name="Imagem 15" descr="Texto&#10;&#10;Descrição gerada automaticamente com confiança baixa">
            <a:extLst>
              <a:ext uri="{FF2B5EF4-FFF2-40B4-BE49-F238E27FC236}">
                <a16:creationId xmlns:a16="http://schemas.microsoft.com/office/drawing/2014/main" id="{5ED3DFC1-F0F2-2E91-5B44-FE6FA89134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553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7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" dur="8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23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24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25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26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4" grpId="0" animBg="1"/>
          <p:bldP spid="15" grpId="0"/>
          <p:bldP spid="15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" dur="8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23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24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25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26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4" grpId="0" animBg="1"/>
          <p:bldP spid="15" grpId="0"/>
          <p:bldP spid="15" grpId="1"/>
        </p:bldLst>
      </p:timing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>
            <a:extLst>
              <a:ext uri="{FF2B5EF4-FFF2-40B4-BE49-F238E27FC236}">
                <a16:creationId xmlns:a16="http://schemas.microsoft.com/office/drawing/2014/main" id="{A9BE6910-8590-D3FB-2273-4D334762A8F1}"/>
              </a:ext>
            </a:extLst>
          </p:cNvPr>
          <p:cNvGrpSpPr/>
          <p:nvPr/>
        </p:nvGrpSpPr>
        <p:grpSpPr>
          <a:xfrm>
            <a:off x="827584" y="1126588"/>
            <a:ext cx="1147127" cy="1147127"/>
            <a:chOff x="6229832" y="3750686"/>
            <a:chExt cx="1529503" cy="1529503"/>
          </a:xfrm>
        </p:grpSpPr>
        <p:sp>
          <p:nvSpPr>
            <p:cNvPr id="3" name="任意多边形 59">
              <a:extLst>
                <a:ext uri="{FF2B5EF4-FFF2-40B4-BE49-F238E27FC236}">
                  <a16:creationId xmlns:a16="http://schemas.microsoft.com/office/drawing/2014/main" id="{C0F6B086-1842-9541-7776-12540871374D}"/>
                </a:ext>
              </a:extLst>
            </p:cNvPr>
            <p:cNvSpPr/>
            <p:nvPr/>
          </p:nvSpPr>
          <p:spPr>
            <a:xfrm>
              <a:off x="6229832" y="3750686"/>
              <a:ext cx="1529503" cy="1529503"/>
            </a:xfrm>
            <a:custGeom>
              <a:avLst/>
              <a:gdLst>
                <a:gd name="connsiteX0" fmla="*/ 0 w 1529503"/>
                <a:gd name="connsiteY0" fmla="*/ 254922 h 1529503"/>
                <a:gd name="connsiteX1" fmla="*/ 254922 w 1529503"/>
                <a:gd name="connsiteY1" fmla="*/ 0 h 1529503"/>
                <a:gd name="connsiteX2" fmla="*/ 1274581 w 1529503"/>
                <a:gd name="connsiteY2" fmla="*/ 0 h 1529503"/>
                <a:gd name="connsiteX3" fmla="*/ 1529503 w 1529503"/>
                <a:gd name="connsiteY3" fmla="*/ 254922 h 1529503"/>
                <a:gd name="connsiteX4" fmla="*/ 1529503 w 1529503"/>
                <a:gd name="connsiteY4" fmla="*/ 1274581 h 1529503"/>
                <a:gd name="connsiteX5" fmla="*/ 1274581 w 1529503"/>
                <a:gd name="connsiteY5" fmla="*/ 1529503 h 1529503"/>
                <a:gd name="connsiteX6" fmla="*/ 254922 w 1529503"/>
                <a:gd name="connsiteY6" fmla="*/ 1529503 h 1529503"/>
                <a:gd name="connsiteX7" fmla="*/ 0 w 1529503"/>
                <a:gd name="connsiteY7" fmla="*/ 1274581 h 1529503"/>
                <a:gd name="connsiteX8" fmla="*/ 0 w 1529503"/>
                <a:gd name="connsiteY8" fmla="*/ 254922 h 152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03" h="1529503">
                  <a:moveTo>
                    <a:pt x="0" y="254922"/>
                  </a:moveTo>
                  <a:cubicBezTo>
                    <a:pt x="0" y="114132"/>
                    <a:pt x="114132" y="0"/>
                    <a:pt x="254922" y="0"/>
                  </a:cubicBezTo>
                  <a:lnTo>
                    <a:pt x="1274581" y="0"/>
                  </a:lnTo>
                  <a:cubicBezTo>
                    <a:pt x="1415371" y="0"/>
                    <a:pt x="1529503" y="114132"/>
                    <a:pt x="1529503" y="254922"/>
                  </a:cubicBezTo>
                  <a:lnTo>
                    <a:pt x="1529503" y="1274581"/>
                  </a:lnTo>
                  <a:cubicBezTo>
                    <a:pt x="1529503" y="1415371"/>
                    <a:pt x="1415371" y="1529503"/>
                    <a:pt x="1274581" y="1529503"/>
                  </a:cubicBezTo>
                  <a:lnTo>
                    <a:pt x="254922" y="1529503"/>
                  </a:lnTo>
                  <a:cubicBezTo>
                    <a:pt x="114132" y="1529503"/>
                    <a:pt x="0" y="1415371"/>
                    <a:pt x="0" y="1274581"/>
                  </a:cubicBezTo>
                  <a:lnTo>
                    <a:pt x="0" y="25492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634" tIns="215634" rIns="215634" bIns="215634" numCol="1" spcCol="1270" anchor="ctr" anchorCtr="0">
              <a:noAutofit/>
            </a:bodyPr>
            <a:lstStyle/>
            <a:p>
              <a:pPr algn="ctr" defTabSz="123317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800" dirty="0"/>
            </a:p>
          </p:txBody>
        </p:sp>
        <p:pic>
          <p:nvPicPr>
            <p:cNvPr id="4" name="图片 60">
              <a:extLst>
                <a:ext uri="{FF2B5EF4-FFF2-40B4-BE49-F238E27FC236}">
                  <a16:creationId xmlns:a16="http://schemas.microsoft.com/office/drawing/2014/main" id="{AFE877F2-E4E0-B058-A3E7-41FDA7217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6360" y="4090165"/>
              <a:ext cx="855175" cy="855175"/>
            </a:xfrm>
            <a:prstGeom prst="rect">
              <a:avLst/>
            </a:prstGeom>
          </p:spPr>
        </p:pic>
      </p:grpSp>
      <p:sp>
        <p:nvSpPr>
          <p:cNvPr id="6" name="文本框 41">
            <a:extLst>
              <a:ext uri="{FF2B5EF4-FFF2-40B4-BE49-F238E27FC236}">
                <a16:creationId xmlns:a16="http://schemas.microsoft.com/office/drawing/2014/main" id="{33A23224-A95A-ABAE-0D86-4B19344270A2}"/>
              </a:ext>
            </a:extLst>
          </p:cNvPr>
          <p:cNvSpPr txBox="1"/>
          <p:nvPr/>
        </p:nvSpPr>
        <p:spPr>
          <a:xfrm>
            <a:off x="2227107" y="1470697"/>
            <a:ext cx="194421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pt-BR" altLang="zh-CN" b="1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Barreira</a:t>
            </a:r>
          </a:p>
        </p:txBody>
      </p:sp>
      <p:grpSp>
        <p:nvGrpSpPr>
          <p:cNvPr id="5" name="组合 58">
            <a:extLst>
              <a:ext uri="{FF2B5EF4-FFF2-40B4-BE49-F238E27FC236}">
                <a16:creationId xmlns:a16="http://schemas.microsoft.com/office/drawing/2014/main" id="{04041EE9-ADCC-B29A-5E6D-48A740FA016C}"/>
              </a:ext>
            </a:extLst>
          </p:cNvPr>
          <p:cNvGrpSpPr/>
          <p:nvPr/>
        </p:nvGrpSpPr>
        <p:grpSpPr>
          <a:xfrm>
            <a:off x="827584" y="3008799"/>
            <a:ext cx="1147127" cy="1147127"/>
            <a:chOff x="6229832" y="3750686"/>
            <a:chExt cx="1529503" cy="1529503"/>
          </a:xfrm>
          <a:solidFill>
            <a:srgbClr val="FFC000"/>
          </a:solidFill>
        </p:grpSpPr>
        <p:sp>
          <p:nvSpPr>
            <p:cNvPr id="8" name="任意多边形 59">
              <a:extLst>
                <a:ext uri="{FF2B5EF4-FFF2-40B4-BE49-F238E27FC236}">
                  <a16:creationId xmlns:a16="http://schemas.microsoft.com/office/drawing/2014/main" id="{F30841E8-9EB0-F7ED-7CD6-5D567EC88730}"/>
                </a:ext>
              </a:extLst>
            </p:cNvPr>
            <p:cNvSpPr/>
            <p:nvPr/>
          </p:nvSpPr>
          <p:spPr>
            <a:xfrm>
              <a:off x="6229832" y="3750686"/>
              <a:ext cx="1529503" cy="1529503"/>
            </a:xfrm>
            <a:custGeom>
              <a:avLst/>
              <a:gdLst>
                <a:gd name="connsiteX0" fmla="*/ 0 w 1529503"/>
                <a:gd name="connsiteY0" fmla="*/ 254922 h 1529503"/>
                <a:gd name="connsiteX1" fmla="*/ 254922 w 1529503"/>
                <a:gd name="connsiteY1" fmla="*/ 0 h 1529503"/>
                <a:gd name="connsiteX2" fmla="*/ 1274581 w 1529503"/>
                <a:gd name="connsiteY2" fmla="*/ 0 h 1529503"/>
                <a:gd name="connsiteX3" fmla="*/ 1529503 w 1529503"/>
                <a:gd name="connsiteY3" fmla="*/ 254922 h 1529503"/>
                <a:gd name="connsiteX4" fmla="*/ 1529503 w 1529503"/>
                <a:gd name="connsiteY4" fmla="*/ 1274581 h 1529503"/>
                <a:gd name="connsiteX5" fmla="*/ 1274581 w 1529503"/>
                <a:gd name="connsiteY5" fmla="*/ 1529503 h 1529503"/>
                <a:gd name="connsiteX6" fmla="*/ 254922 w 1529503"/>
                <a:gd name="connsiteY6" fmla="*/ 1529503 h 1529503"/>
                <a:gd name="connsiteX7" fmla="*/ 0 w 1529503"/>
                <a:gd name="connsiteY7" fmla="*/ 1274581 h 1529503"/>
                <a:gd name="connsiteX8" fmla="*/ 0 w 1529503"/>
                <a:gd name="connsiteY8" fmla="*/ 254922 h 152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03" h="1529503">
                  <a:moveTo>
                    <a:pt x="0" y="254922"/>
                  </a:moveTo>
                  <a:cubicBezTo>
                    <a:pt x="0" y="114132"/>
                    <a:pt x="114132" y="0"/>
                    <a:pt x="254922" y="0"/>
                  </a:cubicBezTo>
                  <a:lnTo>
                    <a:pt x="1274581" y="0"/>
                  </a:lnTo>
                  <a:cubicBezTo>
                    <a:pt x="1415371" y="0"/>
                    <a:pt x="1529503" y="114132"/>
                    <a:pt x="1529503" y="254922"/>
                  </a:cubicBezTo>
                  <a:lnTo>
                    <a:pt x="1529503" y="1274581"/>
                  </a:lnTo>
                  <a:cubicBezTo>
                    <a:pt x="1529503" y="1415371"/>
                    <a:pt x="1415371" y="1529503"/>
                    <a:pt x="1274581" y="1529503"/>
                  </a:cubicBezTo>
                  <a:lnTo>
                    <a:pt x="254922" y="1529503"/>
                  </a:lnTo>
                  <a:cubicBezTo>
                    <a:pt x="114132" y="1529503"/>
                    <a:pt x="0" y="1415371"/>
                    <a:pt x="0" y="1274581"/>
                  </a:cubicBezTo>
                  <a:lnTo>
                    <a:pt x="0" y="254922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5634" tIns="215634" rIns="215634" bIns="215634" numCol="1" spcCol="1270" anchor="ctr" anchorCtr="0">
              <a:noAutofit/>
            </a:bodyPr>
            <a:lstStyle/>
            <a:p>
              <a:pPr algn="ctr" defTabSz="123317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800" dirty="0"/>
            </a:p>
          </p:txBody>
        </p:sp>
        <p:pic>
          <p:nvPicPr>
            <p:cNvPr id="9" name="图片 60">
              <a:extLst>
                <a:ext uri="{FF2B5EF4-FFF2-40B4-BE49-F238E27FC236}">
                  <a16:creationId xmlns:a16="http://schemas.microsoft.com/office/drawing/2014/main" id="{06C8BBEA-F0EA-95CE-1CF3-5F000BB90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6360" y="4090165"/>
              <a:ext cx="855175" cy="855175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</p:pic>
      </p:grpSp>
      <p:sp>
        <p:nvSpPr>
          <p:cNvPr id="7" name="文本框 41">
            <a:extLst>
              <a:ext uri="{FF2B5EF4-FFF2-40B4-BE49-F238E27FC236}">
                <a16:creationId xmlns:a16="http://schemas.microsoft.com/office/drawing/2014/main" id="{D1D0C153-3012-81C7-B5E2-D67F3A3636CB}"/>
              </a:ext>
            </a:extLst>
          </p:cNvPr>
          <p:cNvSpPr txBox="1"/>
          <p:nvPr/>
        </p:nvSpPr>
        <p:spPr>
          <a:xfrm>
            <a:off x="2219467" y="3340021"/>
            <a:ext cx="194421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pt-BR" altLang="zh-CN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Invólucro</a:t>
            </a:r>
          </a:p>
        </p:txBody>
      </p:sp>
      <p:sp>
        <p:nvSpPr>
          <p:cNvPr id="10" name="圆角矩形 2">
            <a:extLst>
              <a:ext uri="{FF2B5EF4-FFF2-40B4-BE49-F238E27FC236}">
                <a16:creationId xmlns:a16="http://schemas.microsoft.com/office/drawing/2014/main" id="{7C12FD55-F55D-96E3-FAA6-D72C1BCF7D67}"/>
              </a:ext>
            </a:extLst>
          </p:cNvPr>
          <p:cNvSpPr/>
          <p:nvPr/>
        </p:nvSpPr>
        <p:spPr>
          <a:xfrm>
            <a:off x="4716016" y="1275897"/>
            <a:ext cx="2791304" cy="3168061"/>
          </a:xfrm>
          <a:prstGeom prst="round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3">
            <a:extLst>
              <a:ext uri="{FF2B5EF4-FFF2-40B4-BE49-F238E27FC236}">
                <a16:creationId xmlns:a16="http://schemas.microsoft.com/office/drawing/2014/main" id="{70EF0285-EA75-DD4A-6BAC-002D8BAC9063}"/>
              </a:ext>
            </a:extLst>
          </p:cNvPr>
          <p:cNvGrpSpPr/>
          <p:nvPr/>
        </p:nvGrpSpPr>
        <p:grpSpPr>
          <a:xfrm>
            <a:off x="5526529" y="576286"/>
            <a:ext cx="1107996" cy="1107996"/>
            <a:chOff x="304800" y="673100"/>
            <a:chExt cx="4000500" cy="4000500"/>
          </a:xfrm>
          <a:solidFill>
            <a:schemeClr val="accent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4">
              <a:extLst>
                <a:ext uri="{FF2B5EF4-FFF2-40B4-BE49-F238E27FC236}">
                  <a16:creationId xmlns:a16="http://schemas.microsoft.com/office/drawing/2014/main" id="{48970314-F4F5-E200-8551-A29A7F238084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椭圆 5">
              <a:extLst>
                <a:ext uri="{FF2B5EF4-FFF2-40B4-BE49-F238E27FC236}">
                  <a16:creationId xmlns:a16="http://schemas.microsoft.com/office/drawing/2014/main" id="{DD140673-E8D4-C278-9968-5B6DDC151468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99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" name="椭圆 6">
            <a:extLst>
              <a:ext uri="{FF2B5EF4-FFF2-40B4-BE49-F238E27FC236}">
                <a16:creationId xmlns:a16="http://schemas.microsoft.com/office/drawing/2014/main" id="{D058ACFD-1CF4-09D6-A6F1-0586EC2D5039}"/>
              </a:ext>
            </a:extLst>
          </p:cNvPr>
          <p:cNvSpPr/>
          <p:nvPr/>
        </p:nvSpPr>
        <p:spPr>
          <a:xfrm>
            <a:off x="6367190" y="1089242"/>
            <a:ext cx="373310" cy="37331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A94E0537-EBA1-236C-6F9B-B0B63677B71F}"/>
              </a:ext>
            </a:extLst>
          </p:cNvPr>
          <p:cNvSpPr txBox="1"/>
          <p:nvPr/>
        </p:nvSpPr>
        <p:spPr>
          <a:xfrm>
            <a:off x="4958802" y="2154602"/>
            <a:ext cx="2305732" cy="1569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t-BR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envoltório de partes energizadas destinado a impedir qualquer contato com partes internas.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" name="Imagem 15" descr="Texto&#10;&#10;Descrição gerada automaticamente com confiança baixa">
            <a:extLst>
              <a:ext uri="{FF2B5EF4-FFF2-40B4-BE49-F238E27FC236}">
                <a16:creationId xmlns:a16="http://schemas.microsoft.com/office/drawing/2014/main" id="{E60B3DDA-E583-7CB9-22A2-709A34F0C2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39" y="4507272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1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" dur="8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23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24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25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26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4" grpId="0" animBg="1"/>
          <p:bldP spid="15" grpId="0"/>
          <p:bldP spid="15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" dur="8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23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24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25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26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4" grpId="0" animBg="1"/>
          <p:bldP spid="15" grpId="0"/>
          <p:bldP spid="15" grpId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A8F963EB-9306-BFC5-6860-6BA50B5BF474}"/>
              </a:ext>
            </a:extLst>
          </p:cNvPr>
          <p:cNvGrpSpPr/>
          <p:nvPr/>
        </p:nvGrpSpPr>
        <p:grpSpPr>
          <a:xfrm>
            <a:off x="2771800" y="159482"/>
            <a:ext cx="3499656" cy="4824536"/>
            <a:chOff x="2472883" y="1303551"/>
            <a:chExt cx="1692851" cy="3170157"/>
          </a:xfrm>
        </p:grpSpPr>
        <p:sp>
          <p:nvSpPr>
            <p:cNvPr id="3" name="Rectangle 10">
              <a:extLst>
                <a:ext uri="{FF2B5EF4-FFF2-40B4-BE49-F238E27FC236}">
                  <a16:creationId xmlns:a16="http://schemas.microsoft.com/office/drawing/2014/main" id="{9CE2391B-368A-592D-BB9F-6780C49B3C2E}"/>
                </a:ext>
              </a:extLst>
            </p:cNvPr>
            <p:cNvSpPr/>
            <p:nvPr/>
          </p:nvSpPr>
          <p:spPr bwMode="auto">
            <a:xfrm>
              <a:off x="2472883" y="1303551"/>
              <a:ext cx="1692851" cy="3170157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同侧圆角矩形 4">
              <a:extLst>
                <a:ext uri="{FF2B5EF4-FFF2-40B4-BE49-F238E27FC236}">
                  <a16:creationId xmlns:a16="http://schemas.microsoft.com/office/drawing/2014/main" id="{FB424B10-2292-FD71-404D-C27BFA515BAF}"/>
                </a:ext>
              </a:extLst>
            </p:cNvPr>
            <p:cNvSpPr/>
            <p:nvPr/>
          </p:nvSpPr>
          <p:spPr>
            <a:xfrm>
              <a:off x="2500162" y="2392952"/>
              <a:ext cx="1639070" cy="117151"/>
            </a:xfrm>
            <a:prstGeom prst="round2SameRect">
              <a:avLst/>
            </a:prstGeom>
            <a:solidFill>
              <a:srgbClr val="FFC000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Freeform 45">
              <a:extLst>
                <a:ext uri="{FF2B5EF4-FFF2-40B4-BE49-F238E27FC236}">
                  <a16:creationId xmlns:a16="http://schemas.microsoft.com/office/drawing/2014/main" id="{74B59DBC-6F7A-AAC0-ECE1-9B24EE5DCA1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984237" y="1469156"/>
              <a:ext cx="619904" cy="744641"/>
            </a:xfrm>
            <a:custGeom>
              <a:avLst/>
              <a:gdLst>
                <a:gd name="T0" fmla="*/ 135 w 140"/>
                <a:gd name="T1" fmla="*/ 85 h 151"/>
                <a:gd name="T2" fmla="*/ 140 w 140"/>
                <a:gd name="T3" fmla="*/ 96 h 151"/>
                <a:gd name="T4" fmla="*/ 134 w 140"/>
                <a:gd name="T5" fmla="*/ 106 h 151"/>
                <a:gd name="T6" fmla="*/ 137 w 140"/>
                <a:gd name="T7" fmla="*/ 117 h 151"/>
                <a:gd name="T8" fmla="*/ 129 w 140"/>
                <a:gd name="T9" fmla="*/ 128 h 151"/>
                <a:gd name="T10" fmla="*/ 128 w 140"/>
                <a:gd name="T11" fmla="*/ 137 h 151"/>
                <a:gd name="T12" fmla="*/ 116 w 140"/>
                <a:gd name="T13" fmla="*/ 148 h 151"/>
                <a:gd name="T14" fmla="*/ 65 w 140"/>
                <a:gd name="T15" fmla="*/ 148 h 151"/>
                <a:gd name="T16" fmla="*/ 33 w 140"/>
                <a:gd name="T17" fmla="*/ 142 h 151"/>
                <a:gd name="T18" fmla="*/ 33 w 140"/>
                <a:gd name="T19" fmla="*/ 82 h 151"/>
                <a:gd name="T20" fmla="*/ 34 w 140"/>
                <a:gd name="T21" fmla="*/ 82 h 151"/>
                <a:gd name="T22" fmla="*/ 34 w 140"/>
                <a:gd name="T23" fmla="*/ 82 h 151"/>
                <a:gd name="T24" fmla="*/ 37 w 140"/>
                <a:gd name="T25" fmla="*/ 82 h 151"/>
                <a:gd name="T26" fmla="*/ 60 w 140"/>
                <a:gd name="T27" fmla="*/ 48 h 151"/>
                <a:gd name="T28" fmla="*/ 68 w 140"/>
                <a:gd name="T29" fmla="*/ 39 h 151"/>
                <a:gd name="T30" fmla="*/ 81 w 140"/>
                <a:gd name="T31" fmla="*/ 3 h 151"/>
                <a:gd name="T32" fmla="*/ 97 w 140"/>
                <a:gd name="T33" fmla="*/ 8 h 151"/>
                <a:gd name="T34" fmla="*/ 99 w 140"/>
                <a:gd name="T35" fmla="*/ 35 h 151"/>
                <a:gd name="T36" fmla="*/ 90 w 140"/>
                <a:gd name="T37" fmla="*/ 60 h 151"/>
                <a:gd name="T38" fmla="*/ 130 w 140"/>
                <a:gd name="T39" fmla="*/ 62 h 151"/>
                <a:gd name="T40" fmla="*/ 140 w 140"/>
                <a:gd name="T41" fmla="*/ 77 h 151"/>
                <a:gd name="T42" fmla="*/ 135 w 140"/>
                <a:gd name="T43" fmla="*/ 85 h 151"/>
                <a:gd name="T44" fmla="*/ 30 w 140"/>
                <a:gd name="T45" fmla="*/ 137 h 151"/>
                <a:gd name="T46" fmla="*/ 30 w 140"/>
                <a:gd name="T47" fmla="*/ 137 h 151"/>
                <a:gd name="T48" fmla="*/ 30 w 140"/>
                <a:gd name="T49" fmla="*/ 82 h 151"/>
                <a:gd name="T50" fmla="*/ 23 w 140"/>
                <a:gd name="T51" fmla="*/ 76 h 151"/>
                <a:gd name="T52" fmla="*/ 7 w 140"/>
                <a:gd name="T53" fmla="*/ 76 h 151"/>
                <a:gd name="T54" fmla="*/ 0 w 140"/>
                <a:gd name="T55" fmla="*/ 82 h 151"/>
                <a:gd name="T56" fmla="*/ 0 w 140"/>
                <a:gd name="T57" fmla="*/ 137 h 151"/>
                <a:gd name="T58" fmla="*/ 7 w 140"/>
                <a:gd name="T59" fmla="*/ 144 h 151"/>
                <a:gd name="T60" fmla="*/ 23 w 140"/>
                <a:gd name="T61" fmla="*/ 144 h 151"/>
                <a:gd name="T62" fmla="*/ 30 w 140"/>
                <a:gd name="T63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51">
                  <a:moveTo>
                    <a:pt x="135" y="85"/>
                  </a:moveTo>
                  <a:cubicBezTo>
                    <a:pt x="135" y="88"/>
                    <a:pt x="140" y="93"/>
                    <a:pt x="140" y="96"/>
                  </a:cubicBezTo>
                  <a:cubicBezTo>
                    <a:pt x="140" y="99"/>
                    <a:pt x="134" y="103"/>
                    <a:pt x="134" y="106"/>
                  </a:cubicBezTo>
                  <a:cubicBezTo>
                    <a:pt x="133" y="109"/>
                    <a:pt x="137" y="114"/>
                    <a:pt x="137" y="117"/>
                  </a:cubicBezTo>
                  <a:cubicBezTo>
                    <a:pt x="137" y="121"/>
                    <a:pt x="130" y="125"/>
                    <a:pt x="129" y="128"/>
                  </a:cubicBezTo>
                  <a:cubicBezTo>
                    <a:pt x="128" y="130"/>
                    <a:pt x="129" y="135"/>
                    <a:pt x="128" y="137"/>
                  </a:cubicBezTo>
                  <a:cubicBezTo>
                    <a:pt x="127" y="141"/>
                    <a:pt x="120" y="147"/>
                    <a:pt x="116" y="148"/>
                  </a:cubicBezTo>
                  <a:cubicBezTo>
                    <a:pt x="104" y="151"/>
                    <a:pt x="65" y="148"/>
                    <a:pt x="65" y="148"/>
                  </a:cubicBezTo>
                  <a:cubicBezTo>
                    <a:pt x="65" y="148"/>
                    <a:pt x="65" y="148"/>
                    <a:pt x="33" y="142"/>
                  </a:cubicBezTo>
                  <a:cubicBezTo>
                    <a:pt x="33" y="142"/>
                    <a:pt x="33" y="142"/>
                    <a:pt x="33" y="82"/>
                  </a:cubicBezTo>
                  <a:cubicBezTo>
                    <a:pt x="33" y="82"/>
                    <a:pt x="33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2"/>
                    <a:pt x="34" y="82"/>
                    <a:pt x="37" y="82"/>
                  </a:cubicBezTo>
                  <a:cubicBezTo>
                    <a:pt x="41" y="81"/>
                    <a:pt x="49" y="75"/>
                    <a:pt x="60" y="48"/>
                  </a:cubicBezTo>
                  <a:cubicBezTo>
                    <a:pt x="61" y="44"/>
                    <a:pt x="65" y="42"/>
                    <a:pt x="68" y="39"/>
                  </a:cubicBezTo>
                  <a:cubicBezTo>
                    <a:pt x="75" y="34"/>
                    <a:pt x="79" y="27"/>
                    <a:pt x="81" y="3"/>
                  </a:cubicBezTo>
                  <a:cubicBezTo>
                    <a:pt x="81" y="0"/>
                    <a:pt x="91" y="1"/>
                    <a:pt x="97" y="8"/>
                  </a:cubicBezTo>
                  <a:cubicBezTo>
                    <a:pt x="102" y="14"/>
                    <a:pt x="102" y="26"/>
                    <a:pt x="99" y="35"/>
                  </a:cubicBezTo>
                  <a:cubicBezTo>
                    <a:pt x="96" y="41"/>
                    <a:pt x="87" y="55"/>
                    <a:pt x="90" y="60"/>
                  </a:cubicBezTo>
                  <a:cubicBezTo>
                    <a:pt x="90" y="60"/>
                    <a:pt x="124" y="59"/>
                    <a:pt x="130" y="62"/>
                  </a:cubicBezTo>
                  <a:cubicBezTo>
                    <a:pt x="134" y="63"/>
                    <a:pt x="140" y="72"/>
                    <a:pt x="140" y="77"/>
                  </a:cubicBezTo>
                  <a:cubicBezTo>
                    <a:pt x="140" y="79"/>
                    <a:pt x="136" y="83"/>
                    <a:pt x="135" y="85"/>
                  </a:cubicBezTo>
                  <a:close/>
                  <a:moveTo>
                    <a:pt x="30" y="137"/>
                  </a:moveTo>
                  <a:cubicBezTo>
                    <a:pt x="30" y="137"/>
                    <a:pt x="30" y="137"/>
                    <a:pt x="30" y="137"/>
                  </a:cubicBezTo>
                  <a:cubicBezTo>
                    <a:pt x="30" y="137"/>
                    <a:pt x="30" y="137"/>
                    <a:pt x="30" y="82"/>
                  </a:cubicBezTo>
                  <a:cubicBezTo>
                    <a:pt x="30" y="79"/>
                    <a:pt x="27" y="76"/>
                    <a:pt x="23" y="76"/>
                  </a:cubicBezTo>
                  <a:cubicBezTo>
                    <a:pt x="23" y="76"/>
                    <a:pt x="23" y="76"/>
                    <a:pt x="7" y="76"/>
                  </a:cubicBezTo>
                  <a:cubicBezTo>
                    <a:pt x="3" y="76"/>
                    <a:pt x="0" y="79"/>
                    <a:pt x="0" y="82"/>
                  </a:cubicBezTo>
                  <a:cubicBezTo>
                    <a:pt x="0" y="82"/>
                    <a:pt x="0" y="82"/>
                    <a:pt x="0" y="137"/>
                  </a:cubicBezTo>
                  <a:cubicBezTo>
                    <a:pt x="0" y="141"/>
                    <a:pt x="3" y="144"/>
                    <a:pt x="7" y="144"/>
                  </a:cubicBezTo>
                  <a:cubicBezTo>
                    <a:pt x="7" y="144"/>
                    <a:pt x="7" y="144"/>
                    <a:pt x="23" y="144"/>
                  </a:cubicBezTo>
                  <a:cubicBezTo>
                    <a:pt x="27" y="144"/>
                    <a:pt x="30" y="141"/>
                    <a:pt x="30" y="1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68" tIns="34285" rIns="68568" bIns="34285" numCol="1" anchor="t" anchorCtr="0" compatLnSpc="1"/>
            <a:lstStyle>
              <a:defPPr>
                <a:defRPr lang="en-US"/>
              </a:defPPr>
              <a:lvl1pPr marL="0" algn="l" defTabSz="68516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16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16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065" algn="l" defTabSz="68516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0965" algn="l" defTabSz="68516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3865" algn="l" defTabSz="68516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6765" algn="l" defTabSz="68516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030" algn="l" defTabSz="68516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1930" algn="l" defTabSz="685165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3715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Rectangle 42">
              <a:extLst>
                <a:ext uri="{FF2B5EF4-FFF2-40B4-BE49-F238E27FC236}">
                  <a16:creationId xmlns:a16="http://schemas.microsoft.com/office/drawing/2014/main" id="{59942FB5-4F66-7067-27E1-2CF069F67408}"/>
                </a:ext>
              </a:extLst>
            </p:cNvPr>
            <p:cNvSpPr/>
            <p:nvPr/>
          </p:nvSpPr>
          <p:spPr bwMode="auto">
            <a:xfrm>
              <a:off x="2591576" y="2819192"/>
              <a:ext cx="1455466" cy="1560622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51432" tIns="25716" rIns="51432" bIns="25716" numCol="1" rtlCol="0" anchor="t" anchorCtr="0" compatLnSpc="1"/>
            <a:lstStyle>
              <a:defPPr>
                <a:defRPr lang="en-US"/>
              </a:defPPr>
              <a:lvl1pPr marL="0" algn="l" defTabSz="685165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165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165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065" algn="l" defTabSz="685165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0965" algn="l" defTabSz="685165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3865" algn="l" defTabSz="685165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6765" algn="l" defTabSz="685165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399030" algn="l" defTabSz="685165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1930" algn="l" defTabSz="685165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13715">
                <a:lnSpc>
                  <a:spcPct val="150000"/>
                </a:lnSpc>
                <a:spcAft>
                  <a:spcPts val="340"/>
                </a:spcAft>
                <a:defRPr/>
              </a:pPr>
              <a:r>
                <a:rPr lang="pt-BR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Como se observa, é muito importante que existam essas medidas de controle a fim de garantir a saúde e segurança do trabalho.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" name="Picture 4" descr="engenheiro homem, trabalhador dentro Difícil chapéu 22478785 PNG">
            <a:extLst>
              <a:ext uri="{FF2B5EF4-FFF2-40B4-BE49-F238E27FC236}">
                <a16:creationId xmlns:a16="http://schemas.microsoft.com/office/drawing/2014/main" id="{870DBE8D-A7C6-D438-4DAE-78931684E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2" y="3082507"/>
            <a:ext cx="2259487" cy="206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 descr="Texto&#10;&#10;Descrição gerada automaticamente com confiança baixa">
            <a:extLst>
              <a:ext uri="{FF2B5EF4-FFF2-40B4-BE49-F238E27FC236}">
                <a16:creationId xmlns:a16="http://schemas.microsoft.com/office/drawing/2014/main" id="{5A41724B-6CA6-F125-7446-6652D2D2F0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6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">
            <a:extLst>
              <a:ext uri="{FF2B5EF4-FFF2-40B4-BE49-F238E27FC236}">
                <a16:creationId xmlns:a16="http://schemas.microsoft.com/office/drawing/2014/main" id="{95A12539-F784-4948-F9A7-7E0984477D08}"/>
              </a:ext>
            </a:extLst>
          </p:cNvPr>
          <p:cNvGrpSpPr/>
          <p:nvPr/>
        </p:nvGrpSpPr>
        <p:grpSpPr>
          <a:xfrm>
            <a:off x="2555776" y="339502"/>
            <a:ext cx="1774084" cy="661947"/>
            <a:chOff x="1187624" y="555526"/>
            <a:chExt cx="1774084" cy="661947"/>
          </a:xfrm>
          <a:solidFill>
            <a:srgbClr val="C00000"/>
          </a:solidFill>
        </p:grpSpPr>
        <p:sp>
          <p:nvSpPr>
            <p:cNvPr id="4" name="平行四边形 3">
              <a:extLst>
                <a:ext uri="{FF2B5EF4-FFF2-40B4-BE49-F238E27FC236}">
                  <a16:creationId xmlns:a16="http://schemas.microsoft.com/office/drawing/2014/main" id="{A845DFBE-81E7-6072-C950-B062EB79832D}"/>
                </a:ext>
              </a:extLst>
            </p:cNvPr>
            <p:cNvSpPr/>
            <p:nvPr/>
          </p:nvSpPr>
          <p:spPr>
            <a:xfrm>
              <a:off x="1233516" y="641409"/>
              <a:ext cx="1728192" cy="576064"/>
            </a:xfrm>
            <a:prstGeom prst="parallelogram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平行四边形 1">
              <a:extLst>
                <a:ext uri="{FF2B5EF4-FFF2-40B4-BE49-F238E27FC236}">
                  <a16:creationId xmlns:a16="http://schemas.microsoft.com/office/drawing/2014/main" id="{E4DEAFF3-3EEF-BED5-952F-CE96756D9D5B}"/>
                </a:ext>
              </a:extLst>
            </p:cNvPr>
            <p:cNvSpPr/>
            <p:nvPr/>
          </p:nvSpPr>
          <p:spPr>
            <a:xfrm>
              <a:off x="1187624" y="555526"/>
              <a:ext cx="1728192" cy="576064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25BE941D-C1EF-7E25-8234-54306D45158A}"/>
                </a:ext>
              </a:extLst>
            </p:cNvPr>
            <p:cNvSpPr txBox="1"/>
            <p:nvPr/>
          </p:nvSpPr>
          <p:spPr>
            <a:xfrm>
              <a:off x="1403648" y="662895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3.10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" name="TextBox 14">
            <a:extLst>
              <a:ext uri="{FF2B5EF4-FFF2-40B4-BE49-F238E27FC236}">
                <a16:creationId xmlns:a16="http://schemas.microsoft.com/office/drawing/2014/main" id="{5E12DB4E-E3BB-4576-87F3-06BA7BDD4407}"/>
              </a:ext>
            </a:extLst>
          </p:cNvPr>
          <p:cNvSpPr txBox="1"/>
          <p:nvPr/>
        </p:nvSpPr>
        <p:spPr>
          <a:xfrm>
            <a:off x="4486148" y="454428"/>
            <a:ext cx="3382127" cy="346212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r>
              <a:rPr lang="pt-BR" altLang="zh-CN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Obstáculos e anteparos</a:t>
            </a:r>
            <a:endParaRPr lang="zh-CN" altLang="en-US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圆角矩形 2">
            <a:extLst>
              <a:ext uri="{FF2B5EF4-FFF2-40B4-BE49-F238E27FC236}">
                <a16:creationId xmlns:a16="http://schemas.microsoft.com/office/drawing/2014/main" id="{331B72D6-D52D-0911-B77F-73AAF42A2620}"/>
              </a:ext>
            </a:extLst>
          </p:cNvPr>
          <p:cNvSpPr/>
          <p:nvPr/>
        </p:nvSpPr>
        <p:spPr bwMode="auto">
          <a:xfrm>
            <a:off x="-313783" y="2086512"/>
            <a:ext cx="2065737" cy="4852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68543" tIns="34272" rIns="68543" bIns="34272" anchor="ctr"/>
          <a:lstStyle/>
          <a:p>
            <a:pPr algn="ctr">
              <a:defRPr/>
            </a:pPr>
            <a:endParaRPr lang="zh-CN" altLang="en-US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圆角矩形 5">
            <a:extLst>
              <a:ext uri="{FF2B5EF4-FFF2-40B4-BE49-F238E27FC236}">
                <a16:creationId xmlns:a16="http://schemas.microsoft.com/office/drawing/2014/main" id="{E9B45F15-38D6-9084-4395-B5BF988C4F50}"/>
              </a:ext>
            </a:extLst>
          </p:cNvPr>
          <p:cNvSpPr/>
          <p:nvPr/>
        </p:nvSpPr>
        <p:spPr bwMode="auto">
          <a:xfrm>
            <a:off x="-279216" y="3744073"/>
            <a:ext cx="2065452" cy="48386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8575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68543" tIns="34272" rIns="68543" bIns="34272" anchor="ctr"/>
          <a:lstStyle/>
          <a:p>
            <a:pPr algn="ctr">
              <a:defRPr/>
            </a:pPr>
            <a:endParaRPr lang="zh-CN" altLang="en-US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DED17633-C3E6-9F79-B994-8E5091761F95}"/>
              </a:ext>
            </a:extLst>
          </p:cNvPr>
          <p:cNvSpPr txBox="1"/>
          <p:nvPr/>
        </p:nvSpPr>
        <p:spPr>
          <a:xfrm>
            <a:off x="1982315" y="1779662"/>
            <a:ext cx="6480720" cy="2611063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Vimos que existem as barreiras e invólucros, que possuem um nível de proteção mais elevado. Além delas, existem também os obstáculos. A NR-10 os define como:</a:t>
            </a:r>
          </a:p>
          <a:p>
            <a:pPr>
              <a:lnSpc>
                <a:spcPct val="150000"/>
              </a:lnSpc>
            </a:pPr>
            <a:endParaRPr lang="pt-BR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pt-BR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pt-BR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Obstáculo: elemento que impede o contato acidental, mas não impede o contato direto por ação deliberada.</a:t>
            </a:r>
          </a:p>
        </p:txBody>
      </p:sp>
      <p:sp>
        <p:nvSpPr>
          <p:cNvPr id="15" name="Freeform 34">
            <a:extLst>
              <a:ext uri="{FF2B5EF4-FFF2-40B4-BE49-F238E27FC236}">
                <a16:creationId xmlns:a16="http://schemas.microsoft.com/office/drawing/2014/main" id="{B032C5CF-EFA4-4BBB-147F-04CE7BF7EA0A}"/>
              </a:ext>
            </a:extLst>
          </p:cNvPr>
          <p:cNvSpPr>
            <a:spLocks noEditPoints="1"/>
          </p:cNvSpPr>
          <p:nvPr/>
        </p:nvSpPr>
        <p:spPr bwMode="auto">
          <a:xfrm>
            <a:off x="719085" y="2185875"/>
            <a:ext cx="230362" cy="286512"/>
          </a:xfrm>
          <a:custGeom>
            <a:avLst/>
            <a:gdLst>
              <a:gd name="T0" fmla="*/ 128715 w 709"/>
              <a:gd name="T1" fmla="*/ 322149 h 965"/>
              <a:gd name="T2" fmla="*/ 196223 w 709"/>
              <a:gd name="T3" fmla="*/ 480524 h 965"/>
              <a:gd name="T4" fmla="*/ 251130 w 709"/>
              <a:gd name="T5" fmla="*/ 607403 h 965"/>
              <a:gd name="T6" fmla="*/ 374444 w 709"/>
              <a:gd name="T7" fmla="*/ 611003 h 965"/>
              <a:gd name="T8" fmla="*/ 401447 w 709"/>
              <a:gd name="T9" fmla="*/ 560611 h 965"/>
              <a:gd name="T10" fmla="*/ 469855 w 709"/>
              <a:gd name="T11" fmla="*/ 432831 h 965"/>
              <a:gd name="T12" fmla="*/ 319538 w 709"/>
              <a:gd name="T13" fmla="*/ 132279 h 965"/>
              <a:gd name="T14" fmla="*/ 264631 w 709"/>
              <a:gd name="T15" fmla="*/ 650597 h 965"/>
              <a:gd name="T16" fmla="*/ 201624 w 709"/>
              <a:gd name="T17" fmla="*/ 578608 h 965"/>
              <a:gd name="T18" fmla="*/ 135916 w 709"/>
              <a:gd name="T19" fmla="*/ 455328 h 965"/>
              <a:gd name="T20" fmla="*/ 319538 w 709"/>
              <a:gd name="T21" fmla="*/ 91785 h 965"/>
              <a:gd name="T22" fmla="*/ 503159 w 709"/>
              <a:gd name="T23" fmla="*/ 455328 h 965"/>
              <a:gd name="T24" fmla="*/ 436551 w 709"/>
              <a:gd name="T25" fmla="*/ 578608 h 965"/>
              <a:gd name="T26" fmla="*/ 374444 w 709"/>
              <a:gd name="T27" fmla="*/ 650597 h 965"/>
              <a:gd name="T28" fmla="*/ 228627 w 709"/>
              <a:gd name="T29" fmla="*/ 778376 h 965"/>
              <a:gd name="T30" fmla="*/ 383445 w 709"/>
              <a:gd name="T31" fmla="*/ 807172 h 965"/>
              <a:gd name="T32" fmla="*/ 383445 w 709"/>
              <a:gd name="T33" fmla="*/ 748681 h 965"/>
              <a:gd name="T34" fmla="*/ 246629 w 709"/>
              <a:gd name="T35" fmla="*/ 796373 h 965"/>
              <a:gd name="T36" fmla="*/ 395146 w 709"/>
              <a:gd name="T37" fmla="*/ 796373 h 965"/>
              <a:gd name="T38" fmla="*/ 413149 w 709"/>
              <a:gd name="T39" fmla="*/ 778376 h 965"/>
              <a:gd name="T40" fmla="*/ 228627 w 709"/>
              <a:gd name="T41" fmla="*/ 685691 h 965"/>
              <a:gd name="T42" fmla="*/ 413149 w 709"/>
              <a:gd name="T43" fmla="*/ 778376 h 965"/>
              <a:gd name="T44" fmla="*/ 411348 w 709"/>
              <a:gd name="T45" fmla="*/ 362642 h 965"/>
              <a:gd name="T46" fmla="*/ 349241 w 709"/>
              <a:gd name="T47" fmla="*/ 424733 h 965"/>
              <a:gd name="T48" fmla="*/ 288934 w 709"/>
              <a:gd name="T49" fmla="*/ 424733 h 965"/>
              <a:gd name="T50" fmla="*/ 226827 w 709"/>
              <a:gd name="T51" fmla="*/ 362642 h 965"/>
              <a:gd name="T52" fmla="*/ 226827 w 709"/>
              <a:gd name="T53" fmla="*/ 302352 h 965"/>
              <a:gd name="T54" fmla="*/ 288934 w 709"/>
              <a:gd name="T55" fmla="*/ 239362 h 965"/>
              <a:gd name="T56" fmla="*/ 349241 w 709"/>
              <a:gd name="T57" fmla="*/ 239362 h 965"/>
              <a:gd name="T58" fmla="*/ 411348 w 709"/>
              <a:gd name="T59" fmla="*/ 302352 h 965"/>
              <a:gd name="T60" fmla="*/ 612972 w 709"/>
              <a:gd name="T61" fmla="*/ 293353 h 965"/>
              <a:gd name="T62" fmla="*/ 580568 w 709"/>
              <a:gd name="T63" fmla="*/ 322149 h 965"/>
              <a:gd name="T64" fmla="*/ 612972 w 709"/>
              <a:gd name="T65" fmla="*/ 341046 h 965"/>
              <a:gd name="T66" fmla="*/ 612972 w 709"/>
              <a:gd name="T67" fmla="*/ 293353 h 965"/>
              <a:gd name="T68" fmla="*/ 542764 w 709"/>
              <a:gd name="T69" fmla="*/ 127780 h 965"/>
              <a:gd name="T70" fmla="*/ 509460 w 709"/>
              <a:gd name="T71" fmla="*/ 94485 h 965"/>
              <a:gd name="T72" fmla="*/ 518461 w 709"/>
              <a:gd name="T73" fmla="*/ 152976 h 965"/>
              <a:gd name="T74" fmla="*/ 342040 w 709"/>
              <a:gd name="T75" fmla="*/ 61190 h 965"/>
              <a:gd name="T76" fmla="*/ 318637 w 709"/>
              <a:gd name="T77" fmla="*/ 0 h 965"/>
              <a:gd name="T78" fmla="*/ 294335 w 709"/>
              <a:gd name="T79" fmla="*/ 61190 h 965"/>
              <a:gd name="T80" fmla="*/ 117014 w 709"/>
              <a:gd name="T81" fmla="*/ 155675 h 965"/>
              <a:gd name="T82" fmla="*/ 127815 w 709"/>
              <a:gd name="T83" fmla="*/ 98084 h 965"/>
              <a:gd name="T84" fmla="*/ 93611 w 709"/>
              <a:gd name="T85" fmla="*/ 132279 h 965"/>
              <a:gd name="T86" fmla="*/ 57607 w 709"/>
              <a:gd name="T87" fmla="*/ 322149 h 965"/>
              <a:gd name="T88" fmla="*/ 25203 w 709"/>
              <a:gd name="T89" fmla="*/ 293353 h 965"/>
              <a:gd name="T90" fmla="*/ 25203 w 709"/>
              <a:gd name="T91" fmla="*/ 341046 h 965"/>
              <a:gd name="T92" fmla="*/ 57607 w 709"/>
              <a:gd name="T93" fmla="*/ 322149 h 9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09" h="965">
                <a:moveTo>
                  <a:pt x="355" y="147"/>
                </a:moveTo>
                <a:cubicBezTo>
                  <a:pt x="238" y="147"/>
                  <a:pt x="143" y="241"/>
                  <a:pt x="143" y="358"/>
                </a:cubicBezTo>
                <a:cubicBezTo>
                  <a:pt x="143" y="414"/>
                  <a:pt x="187" y="481"/>
                  <a:pt x="188" y="481"/>
                </a:cubicBezTo>
                <a:cubicBezTo>
                  <a:pt x="197" y="496"/>
                  <a:pt x="210" y="519"/>
                  <a:pt x="218" y="534"/>
                </a:cubicBezTo>
                <a:lnTo>
                  <a:pt x="264" y="623"/>
                </a:lnTo>
                <a:cubicBezTo>
                  <a:pt x="272" y="639"/>
                  <a:pt x="279" y="662"/>
                  <a:pt x="279" y="675"/>
                </a:cubicBezTo>
                <a:cubicBezTo>
                  <a:pt x="279" y="675"/>
                  <a:pt x="284" y="679"/>
                  <a:pt x="294" y="679"/>
                </a:cubicBezTo>
                <a:lnTo>
                  <a:pt x="416" y="679"/>
                </a:lnTo>
                <a:cubicBezTo>
                  <a:pt x="425" y="679"/>
                  <a:pt x="430" y="675"/>
                  <a:pt x="431" y="674"/>
                </a:cubicBezTo>
                <a:cubicBezTo>
                  <a:pt x="430" y="662"/>
                  <a:pt x="437" y="639"/>
                  <a:pt x="446" y="623"/>
                </a:cubicBezTo>
                <a:lnTo>
                  <a:pt x="491" y="534"/>
                </a:lnTo>
                <a:cubicBezTo>
                  <a:pt x="499" y="519"/>
                  <a:pt x="513" y="495"/>
                  <a:pt x="522" y="481"/>
                </a:cubicBezTo>
                <a:cubicBezTo>
                  <a:pt x="537" y="458"/>
                  <a:pt x="566" y="402"/>
                  <a:pt x="566" y="358"/>
                </a:cubicBezTo>
                <a:cubicBezTo>
                  <a:pt x="566" y="241"/>
                  <a:pt x="471" y="147"/>
                  <a:pt x="355" y="147"/>
                </a:cubicBezTo>
                <a:close/>
                <a:moveTo>
                  <a:pt x="416" y="723"/>
                </a:moveTo>
                <a:lnTo>
                  <a:pt x="294" y="723"/>
                </a:lnTo>
                <a:cubicBezTo>
                  <a:pt x="261" y="723"/>
                  <a:pt x="235" y="702"/>
                  <a:pt x="235" y="675"/>
                </a:cubicBezTo>
                <a:cubicBezTo>
                  <a:pt x="235" y="671"/>
                  <a:pt x="231" y="656"/>
                  <a:pt x="224" y="643"/>
                </a:cubicBezTo>
                <a:lnTo>
                  <a:pt x="179" y="554"/>
                </a:lnTo>
                <a:cubicBezTo>
                  <a:pt x="172" y="540"/>
                  <a:pt x="159" y="519"/>
                  <a:pt x="151" y="506"/>
                </a:cubicBezTo>
                <a:cubicBezTo>
                  <a:pt x="145" y="498"/>
                  <a:pt x="99" y="425"/>
                  <a:pt x="99" y="358"/>
                </a:cubicBezTo>
                <a:cubicBezTo>
                  <a:pt x="99" y="217"/>
                  <a:pt x="214" y="102"/>
                  <a:pt x="355" y="102"/>
                </a:cubicBezTo>
                <a:cubicBezTo>
                  <a:pt x="495" y="102"/>
                  <a:pt x="610" y="217"/>
                  <a:pt x="610" y="358"/>
                </a:cubicBezTo>
                <a:cubicBezTo>
                  <a:pt x="610" y="425"/>
                  <a:pt x="564" y="498"/>
                  <a:pt x="559" y="506"/>
                </a:cubicBezTo>
                <a:cubicBezTo>
                  <a:pt x="550" y="518"/>
                  <a:pt x="537" y="541"/>
                  <a:pt x="530" y="554"/>
                </a:cubicBezTo>
                <a:lnTo>
                  <a:pt x="485" y="643"/>
                </a:lnTo>
                <a:cubicBezTo>
                  <a:pt x="478" y="656"/>
                  <a:pt x="475" y="671"/>
                  <a:pt x="475" y="675"/>
                </a:cubicBezTo>
                <a:cubicBezTo>
                  <a:pt x="475" y="702"/>
                  <a:pt x="449" y="723"/>
                  <a:pt x="416" y="723"/>
                </a:cubicBezTo>
                <a:close/>
                <a:moveTo>
                  <a:pt x="287" y="832"/>
                </a:moveTo>
                <a:cubicBezTo>
                  <a:pt x="269" y="832"/>
                  <a:pt x="254" y="846"/>
                  <a:pt x="254" y="865"/>
                </a:cubicBezTo>
                <a:cubicBezTo>
                  <a:pt x="254" y="883"/>
                  <a:pt x="269" y="897"/>
                  <a:pt x="287" y="897"/>
                </a:cubicBezTo>
                <a:lnTo>
                  <a:pt x="426" y="897"/>
                </a:lnTo>
                <a:cubicBezTo>
                  <a:pt x="444" y="897"/>
                  <a:pt x="459" y="883"/>
                  <a:pt x="459" y="865"/>
                </a:cubicBezTo>
                <a:cubicBezTo>
                  <a:pt x="459" y="846"/>
                  <a:pt x="444" y="832"/>
                  <a:pt x="426" y="832"/>
                </a:cubicBezTo>
                <a:lnTo>
                  <a:pt x="287" y="832"/>
                </a:lnTo>
                <a:close/>
                <a:moveTo>
                  <a:pt x="274" y="885"/>
                </a:moveTo>
                <a:cubicBezTo>
                  <a:pt x="276" y="929"/>
                  <a:pt x="312" y="965"/>
                  <a:pt x="356" y="965"/>
                </a:cubicBezTo>
                <a:cubicBezTo>
                  <a:pt x="401" y="965"/>
                  <a:pt x="437" y="929"/>
                  <a:pt x="439" y="885"/>
                </a:cubicBezTo>
                <a:lnTo>
                  <a:pt x="274" y="885"/>
                </a:lnTo>
                <a:close/>
                <a:moveTo>
                  <a:pt x="459" y="865"/>
                </a:moveTo>
                <a:lnTo>
                  <a:pt x="254" y="865"/>
                </a:lnTo>
                <a:lnTo>
                  <a:pt x="254" y="762"/>
                </a:lnTo>
                <a:lnTo>
                  <a:pt x="459" y="762"/>
                </a:lnTo>
                <a:lnTo>
                  <a:pt x="459" y="865"/>
                </a:lnTo>
                <a:close/>
                <a:moveTo>
                  <a:pt x="491" y="369"/>
                </a:moveTo>
                <a:cubicBezTo>
                  <a:pt x="491" y="388"/>
                  <a:pt x="476" y="403"/>
                  <a:pt x="457" y="403"/>
                </a:cubicBezTo>
                <a:lnTo>
                  <a:pt x="388" y="403"/>
                </a:lnTo>
                <a:lnTo>
                  <a:pt x="388" y="472"/>
                </a:lnTo>
                <a:cubicBezTo>
                  <a:pt x="388" y="491"/>
                  <a:pt x="373" y="506"/>
                  <a:pt x="355" y="506"/>
                </a:cubicBezTo>
                <a:cubicBezTo>
                  <a:pt x="336" y="506"/>
                  <a:pt x="321" y="491"/>
                  <a:pt x="321" y="472"/>
                </a:cubicBezTo>
                <a:lnTo>
                  <a:pt x="321" y="403"/>
                </a:lnTo>
                <a:lnTo>
                  <a:pt x="252" y="403"/>
                </a:lnTo>
                <a:cubicBezTo>
                  <a:pt x="233" y="403"/>
                  <a:pt x="218" y="388"/>
                  <a:pt x="218" y="369"/>
                </a:cubicBezTo>
                <a:cubicBezTo>
                  <a:pt x="218" y="351"/>
                  <a:pt x="233" y="336"/>
                  <a:pt x="252" y="336"/>
                </a:cubicBezTo>
                <a:lnTo>
                  <a:pt x="321" y="336"/>
                </a:lnTo>
                <a:lnTo>
                  <a:pt x="321" y="266"/>
                </a:lnTo>
                <a:cubicBezTo>
                  <a:pt x="321" y="248"/>
                  <a:pt x="336" y="233"/>
                  <a:pt x="355" y="233"/>
                </a:cubicBezTo>
                <a:cubicBezTo>
                  <a:pt x="373" y="233"/>
                  <a:pt x="388" y="248"/>
                  <a:pt x="388" y="266"/>
                </a:cubicBezTo>
                <a:lnTo>
                  <a:pt x="388" y="336"/>
                </a:lnTo>
                <a:lnTo>
                  <a:pt x="457" y="336"/>
                </a:lnTo>
                <a:cubicBezTo>
                  <a:pt x="476" y="336"/>
                  <a:pt x="491" y="351"/>
                  <a:pt x="491" y="369"/>
                </a:cubicBezTo>
                <a:close/>
                <a:moveTo>
                  <a:pt x="681" y="326"/>
                </a:moveTo>
                <a:lnTo>
                  <a:pt x="643" y="326"/>
                </a:lnTo>
                <a:cubicBezTo>
                  <a:pt x="644" y="336"/>
                  <a:pt x="645" y="347"/>
                  <a:pt x="645" y="358"/>
                </a:cubicBezTo>
                <a:cubicBezTo>
                  <a:pt x="645" y="365"/>
                  <a:pt x="644" y="372"/>
                  <a:pt x="643" y="379"/>
                </a:cubicBezTo>
                <a:lnTo>
                  <a:pt x="681" y="379"/>
                </a:lnTo>
                <a:cubicBezTo>
                  <a:pt x="696" y="379"/>
                  <a:pt x="709" y="367"/>
                  <a:pt x="709" y="352"/>
                </a:cubicBezTo>
                <a:cubicBezTo>
                  <a:pt x="709" y="338"/>
                  <a:pt x="696" y="326"/>
                  <a:pt x="681" y="326"/>
                </a:cubicBezTo>
                <a:close/>
                <a:moveTo>
                  <a:pt x="576" y="170"/>
                </a:moveTo>
                <a:lnTo>
                  <a:pt x="603" y="142"/>
                </a:lnTo>
                <a:cubicBezTo>
                  <a:pt x="614" y="131"/>
                  <a:pt x="614" y="114"/>
                  <a:pt x="604" y="104"/>
                </a:cubicBezTo>
                <a:cubicBezTo>
                  <a:pt x="594" y="94"/>
                  <a:pt x="577" y="94"/>
                  <a:pt x="566" y="105"/>
                </a:cubicBezTo>
                <a:lnTo>
                  <a:pt x="538" y="132"/>
                </a:lnTo>
                <a:cubicBezTo>
                  <a:pt x="552" y="144"/>
                  <a:pt x="564" y="156"/>
                  <a:pt x="576" y="170"/>
                </a:cubicBezTo>
                <a:close/>
                <a:moveTo>
                  <a:pt x="354" y="67"/>
                </a:moveTo>
                <a:cubicBezTo>
                  <a:pt x="363" y="67"/>
                  <a:pt x="372" y="68"/>
                  <a:pt x="380" y="68"/>
                </a:cubicBezTo>
                <a:lnTo>
                  <a:pt x="380" y="27"/>
                </a:lnTo>
                <a:cubicBezTo>
                  <a:pt x="380" y="12"/>
                  <a:pt x="368" y="0"/>
                  <a:pt x="354" y="0"/>
                </a:cubicBezTo>
                <a:cubicBezTo>
                  <a:pt x="339" y="0"/>
                  <a:pt x="327" y="12"/>
                  <a:pt x="327" y="27"/>
                </a:cubicBezTo>
                <a:lnTo>
                  <a:pt x="327" y="68"/>
                </a:lnTo>
                <a:cubicBezTo>
                  <a:pt x="336" y="68"/>
                  <a:pt x="345" y="67"/>
                  <a:pt x="354" y="67"/>
                </a:cubicBezTo>
                <a:close/>
                <a:moveTo>
                  <a:pt x="130" y="173"/>
                </a:moveTo>
                <a:cubicBezTo>
                  <a:pt x="142" y="159"/>
                  <a:pt x="154" y="147"/>
                  <a:pt x="168" y="135"/>
                </a:cubicBezTo>
                <a:lnTo>
                  <a:pt x="142" y="109"/>
                </a:lnTo>
                <a:cubicBezTo>
                  <a:pt x="131" y="99"/>
                  <a:pt x="114" y="98"/>
                  <a:pt x="104" y="109"/>
                </a:cubicBezTo>
                <a:cubicBezTo>
                  <a:pt x="93" y="119"/>
                  <a:pt x="94" y="136"/>
                  <a:pt x="104" y="147"/>
                </a:cubicBezTo>
                <a:lnTo>
                  <a:pt x="130" y="173"/>
                </a:lnTo>
                <a:close/>
                <a:moveTo>
                  <a:pt x="64" y="358"/>
                </a:moveTo>
                <a:cubicBezTo>
                  <a:pt x="64" y="347"/>
                  <a:pt x="64" y="336"/>
                  <a:pt x="66" y="326"/>
                </a:cubicBezTo>
                <a:lnTo>
                  <a:pt x="28" y="326"/>
                </a:lnTo>
                <a:cubicBezTo>
                  <a:pt x="13" y="326"/>
                  <a:pt x="0" y="338"/>
                  <a:pt x="0" y="352"/>
                </a:cubicBezTo>
                <a:cubicBezTo>
                  <a:pt x="0" y="367"/>
                  <a:pt x="13" y="379"/>
                  <a:pt x="28" y="379"/>
                </a:cubicBezTo>
                <a:lnTo>
                  <a:pt x="65" y="379"/>
                </a:lnTo>
                <a:cubicBezTo>
                  <a:pt x="64" y="372"/>
                  <a:pt x="64" y="365"/>
                  <a:pt x="64" y="3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6" name="Gráfico 15" descr="Alta tensão com preenchimento sólido">
            <a:extLst>
              <a:ext uri="{FF2B5EF4-FFF2-40B4-BE49-F238E27FC236}">
                <a16:creationId xmlns:a16="http://schemas.microsoft.com/office/drawing/2014/main" id="{A1BD0D4F-5C0B-9BA2-AD42-280B85F2EB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085" y="3870823"/>
            <a:ext cx="230362" cy="230360"/>
          </a:xfrm>
          <a:prstGeom prst="rect">
            <a:avLst/>
          </a:prstGeom>
        </p:spPr>
      </p:pic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A64FBECD-9A16-21C3-ECF6-2B6E9229F4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9" y="458797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5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6">
            <a:extLst>
              <a:ext uri="{FF2B5EF4-FFF2-40B4-BE49-F238E27FC236}">
                <a16:creationId xmlns:a16="http://schemas.microsoft.com/office/drawing/2014/main" id="{AF39F369-219C-0B27-D043-727AEEB38BA6}"/>
              </a:ext>
            </a:extLst>
          </p:cNvPr>
          <p:cNvSpPr>
            <a:spLocks noChangeAspect="1"/>
          </p:cNvSpPr>
          <p:nvPr/>
        </p:nvSpPr>
        <p:spPr>
          <a:xfrm>
            <a:off x="1547664" y="616685"/>
            <a:ext cx="6192688" cy="3777146"/>
          </a:xfrm>
          <a:prstGeom prst="roundRect">
            <a:avLst>
              <a:gd name="adj" fmla="val 1429"/>
            </a:avLst>
          </a:prstGeom>
          <a:noFill/>
          <a:ln w="3175">
            <a:solidFill>
              <a:schemeClr val="accent1"/>
            </a:solidFill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257097" tIns="642743" rIns="257097" bIns="321372" anchor="ctr"/>
          <a:lstStyle/>
          <a:p>
            <a:pPr algn="just">
              <a:lnSpc>
                <a:spcPct val="120000"/>
              </a:lnSpc>
              <a:spcBef>
                <a:spcPts val="535"/>
              </a:spcBef>
              <a:spcAft>
                <a:spcPts val="535"/>
              </a:spcAft>
              <a:defRPr/>
            </a:pPr>
            <a:endParaRPr lang="zh-CN" altLang="en-US" sz="1400" dirty="0">
              <a:solidFill>
                <a:srgbClr val="454545"/>
              </a:solidFill>
              <a:latin typeface="微软雅黑" panose="020B0503020204020204" charset="-122"/>
            </a:endParaRPr>
          </a:p>
        </p:txBody>
      </p:sp>
      <p:sp>
        <p:nvSpPr>
          <p:cNvPr id="3" name="任意多边形 47">
            <a:extLst>
              <a:ext uri="{FF2B5EF4-FFF2-40B4-BE49-F238E27FC236}">
                <a16:creationId xmlns:a16="http://schemas.microsoft.com/office/drawing/2014/main" id="{352C4349-E68F-88DA-AEBE-B90357E3A78C}"/>
              </a:ext>
            </a:extLst>
          </p:cNvPr>
          <p:cNvSpPr/>
          <p:nvPr/>
        </p:nvSpPr>
        <p:spPr>
          <a:xfrm>
            <a:off x="3822431" y="555526"/>
            <a:ext cx="154612" cy="61159"/>
          </a:xfrm>
          <a:custGeom>
            <a:avLst/>
            <a:gdLst>
              <a:gd name="connsiteX0" fmla="*/ 131005 w 311731"/>
              <a:gd name="connsiteY0" fmla="*/ 0 h 121823"/>
              <a:gd name="connsiteX1" fmla="*/ 180725 w 311731"/>
              <a:gd name="connsiteY1" fmla="*/ 0 h 121823"/>
              <a:gd name="connsiteX2" fmla="*/ 205433 w 311731"/>
              <a:gd name="connsiteY2" fmla="*/ 4162 h 121823"/>
              <a:gd name="connsiteX3" fmla="*/ 309453 w 311731"/>
              <a:gd name="connsiteY3" fmla="*/ 109253 h 121823"/>
              <a:gd name="connsiteX4" fmla="*/ 311731 w 311731"/>
              <a:gd name="connsiteY4" fmla="*/ 121823 h 121823"/>
              <a:gd name="connsiteX5" fmla="*/ 0 w 311731"/>
              <a:gd name="connsiteY5" fmla="*/ 121823 h 121823"/>
              <a:gd name="connsiteX6" fmla="*/ 2277 w 311731"/>
              <a:gd name="connsiteY6" fmla="*/ 109253 h 121823"/>
              <a:gd name="connsiteX7" fmla="*/ 106298 w 311731"/>
              <a:gd name="connsiteY7" fmla="*/ 4162 h 12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731" h="121823">
                <a:moveTo>
                  <a:pt x="131005" y="0"/>
                </a:moveTo>
                <a:lnTo>
                  <a:pt x="180725" y="0"/>
                </a:lnTo>
                <a:lnTo>
                  <a:pt x="205433" y="4162"/>
                </a:lnTo>
                <a:cubicBezTo>
                  <a:pt x="252408" y="20443"/>
                  <a:pt x="290475" y="59254"/>
                  <a:pt x="309453" y="109253"/>
                </a:cubicBezTo>
                <a:lnTo>
                  <a:pt x="311731" y="121823"/>
                </a:lnTo>
                <a:lnTo>
                  <a:pt x="0" y="121823"/>
                </a:lnTo>
                <a:lnTo>
                  <a:pt x="2277" y="109253"/>
                </a:lnTo>
                <a:cubicBezTo>
                  <a:pt x="21256" y="59254"/>
                  <a:pt x="59323" y="20443"/>
                  <a:pt x="106298" y="416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dirty="0">
              <a:latin typeface="微软雅黑" panose="020B0503020204020204" charset="-122"/>
            </a:endParaRPr>
          </a:p>
        </p:txBody>
      </p:sp>
      <p:sp>
        <p:nvSpPr>
          <p:cNvPr id="4" name="任意多边形 48">
            <a:extLst>
              <a:ext uri="{FF2B5EF4-FFF2-40B4-BE49-F238E27FC236}">
                <a16:creationId xmlns:a16="http://schemas.microsoft.com/office/drawing/2014/main" id="{CE0C2E2D-E066-8BAB-C908-49527C9001C4}"/>
              </a:ext>
            </a:extLst>
          </p:cNvPr>
          <p:cNvSpPr/>
          <p:nvPr/>
        </p:nvSpPr>
        <p:spPr>
          <a:xfrm>
            <a:off x="5125082" y="555526"/>
            <a:ext cx="146615" cy="61159"/>
          </a:xfrm>
          <a:custGeom>
            <a:avLst/>
            <a:gdLst>
              <a:gd name="connsiteX0" fmla="*/ 145370 w 318081"/>
              <a:gd name="connsiteY0" fmla="*/ 0 h 130555"/>
              <a:gd name="connsiteX1" fmla="*/ 172710 w 318081"/>
              <a:gd name="connsiteY1" fmla="*/ 0 h 130555"/>
              <a:gd name="connsiteX2" fmla="*/ 209618 w 318081"/>
              <a:gd name="connsiteY2" fmla="*/ 6428 h 130555"/>
              <a:gd name="connsiteX3" fmla="*/ 315757 w 318081"/>
              <a:gd name="connsiteY3" fmla="*/ 117294 h 130555"/>
              <a:gd name="connsiteX4" fmla="*/ 318081 w 318081"/>
              <a:gd name="connsiteY4" fmla="*/ 130555 h 130555"/>
              <a:gd name="connsiteX5" fmla="*/ 0 w 318081"/>
              <a:gd name="connsiteY5" fmla="*/ 130555 h 130555"/>
              <a:gd name="connsiteX6" fmla="*/ 2324 w 318081"/>
              <a:gd name="connsiteY6" fmla="*/ 117294 h 130555"/>
              <a:gd name="connsiteX7" fmla="*/ 108463 w 318081"/>
              <a:gd name="connsiteY7" fmla="*/ 6428 h 13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081" h="130555">
                <a:moveTo>
                  <a:pt x="145370" y="0"/>
                </a:moveTo>
                <a:lnTo>
                  <a:pt x="172710" y="0"/>
                </a:lnTo>
                <a:lnTo>
                  <a:pt x="209618" y="6428"/>
                </a:lnTo>
                <a:cubicBezTo>
                  <a:pt x="257550" y="23604"/>
                  <a:pt x="296392" y="64548"/>
                  <a:pt x="315757" y="117294"/>
                </a:cubicBezTo>
                <a:lnTo>
                  <a:pt x="318081" y="130555"/>
                </a:lnTo>
                <a:lnTo>
                  <a:pt x="0" y="130555"/>
                </a:lnTo>
                <a:lnTo>
                  <a:pt x="2324" y="117294"/>
                </a:lnTo>
                <a:cubicBezTo>
                  <a:pt x="21689" y="64548"/>
                  <a:pt x="60531" y="23604"/>
                  <a:pt x="108463" y="64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dirty="0">
              <a:latin typeface="微软雅黑" panose="020B0503020204020204" charset="-122"/>
            </a:endParaRPr>
          </a:p>
        </p:txBody>
      </p:sp>
      <p:sp>
        <p:nvSpPr>
          <p:cNvPr id="5" name="任意多边形 49">
            <a:extLst>
              <a:ext uri="{FF2B5EF4-FFF2-40B4-BE49-F238E27FC236}">
                <a16:creationId xmlns:a16="http://schemas.microsoft.com/office/drawing/2014/main" id="{3D657CDF-4BCC-2366-9D63-ADF8C0673DD5}"/>
              </a:ext>
            </a:extLst>
          </p:cNvPr>
          <p:cNvSpPr/>
          <p:nvPr/>
        </p:nvSpPr>
        <p:spPr>
          <a:xfrm>
            <a:off x="3900626" y="555527"/>
            <a:ext cx="1291989" cy="329130"/>
          </a:xfrm>
          <a:custGeom>
            <a:avLst/>
            <a:gdLst>
              <a:gd name="connsiteX0" fmla="*/ 0 w 2600830"/>
              <a:gd name="connsiteY0" fmla="*/ 0 h 649288"/>
              <a:gd name="connsiteX1" fmla="*/ 2600830 w 2600830"/>
              <a:gd name="connsiteY1" fmla="*/ 0 h 649288"/>
              <a:gd name="connsiteX2" fmla="*/ 2520047 w 2600830"/>
              <a:gd name="connsiteY2" fmla="*/ 89402 h 649288"/>
              <a:gd name="connsiteX3" fmla="*/ 1945040 w 2600830"/>
              <a:gd name="connsiteY3" fmla="*/ 646112 h 649288"/>
              <a:gd name="connsiteX4" fmla="*/ 648052 w 2600830"/>
              <a:gd name="connsiteY4" fmla="*/ 649287 h 649288"/>
              <a:gd name="connsiteX5" fmla="*/ 77908 w 2600830"/>
              <a:gd name="connsiteY5" fmla="*/ 84156 h 64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0830" h="649288">
                <a:moveTo>
                  <a:pt x="0" y="0"/>
                </a:moveTo>
                <a:lnTo>
                  <a:pt x="2600830" y="0"/>
                </a:lnTo>
                <a:lnTo>
                  <a:pt x="2520047" y="89402"/>
                </a:lnTo>
                <a:cubicBezTo>
                  <a:pt x="2351572" y="318525"/>
                  <a:pt x="2323328" y="645186"/>
                  <a:pt x="1945040" y="646112"/>
                </a:cubicBezTo>
                <a:lnTo>
                  <a:pt x="648052" y="649287"/>
                </a:lnTo>
                <a:cubicBezTo>
                  <a:pt x="269764" y="650213"/>
                  <a:pt x="245977" y="310819"/>
                  <a:pt x="77908" y="84156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r>
              <a:rPr lang="pt-BR" altLang="zh-CN" sz="1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!</a:t>
            </a:r>
            <a:endParaRPr lang="zh-CN" altLang="en-US" sz="15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0">
            <a:extLst>
              <a:ext uri="{FF2B5EF4-FFF2-40B4-BE49-F238E27FC236}">
                <a16:creationId xmlns:a16="http://schemas.microsoft.com/office/drawing/2014/main" id="{DEF6DE6C-8B48-0597-40EE-59615572000D}"/>
              </a:ext>
            </a:extLst>
          </p:cNvPr>
          <p:cNvSpPr/>
          <p:nvPr/>
        </p:nvSpPr>
        <p:spPr>
          <a:xfrm>
            <a:off x="2051720" y="1759782"/>
            <a:ext cx="5256584" cy="1964096"/>
          </a:xfrm>
          <a:prstGeom prst="rect">
            <a:avLst/>
          </a:prstGeom>
        </p:spPr>
        <p:txBody>
          <a:bodyPr lIns="81628" tIns="40814" rIns="81628" bIns="40814"/>
          <a:lstStyle/>
          <a:p>
            <a:pPr algn="ctr">
              <a:lnSpc>
                <a:spcPct val="130000"/>
              </a:lnSpc>
              <a:spcBef>
                <a:spcPts val="535"/>
              </a:spcBef>
              <a:spcAft>
                <a:spcPts val="535"/>
              </a:spcAft>
              <a:buClr>
                <a:srgbClr val="00B050"/>
              </a:buClr>
              <a:buSzPct val="80000"/>
              <a:defRPr/>
            </a:pPr>
            <a:r>
              <a:rPr lang="pt-BR" altLang="zh-CN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É impedido o contato com os locais energizados, sendo impedida a aproximação física ou contatos não intencionais. </a:t>
            </a:r>
          </a:p>
        </p:txBody>
      </p:sp>
      <p:pic>
        <p:nvPicPr>
          <p:cNvPr id="7" name="Imagem 6" descr="Texto&#10;&#10;Descrição gerada automaticamente com confiança baixa">
            <a:extLst>
              <a:ext uri="{FF2B5EF4-FFF2-40B4-BE49-F238E27FC236}">
                <a16:creationId xmlns:a16="http://schemas.microsoft.com/office/drawing/2014/main" id="{F7F8301B-B5D0-48A8-6D30-755BAAA4A2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196" y="3860682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5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nergia elétrica - ícones de ecologia e meio ambiente grátis">
            <a:extLst>
              <a:ext uri="{FF2B5EF4-FFF2-40B4-BE49-F238E27FC236}">
                <a16:creationId xmlns:a16="http://schemas.microsoft.com/office/drawing/2014/main" id="{D333D7B6-15E5-F07B-B90E-1A67F3D7E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5" r="13741"/>
          <a:stretch/>
        </p:blipFill>
        <p:spPr bwMode="auto">
          <a:xfrm>
            <a:off x="3059831" y="526161"/>
            <a:ext cx="3024337" cy="409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8">
            <a:extLst>
              <a:ext uri="{FF2B5EF4-FFF2-40B4-BE49-F238E27FC236}">
                <a16:creationId xmlns:a16="http://schemas.microsoft.com/office/drawing/2014/main" id="{A1D73884-DDAB-D47B-11BD-157229DBA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C000">
              <a:alpha val="85000"/>
            </a:srgbClr>
          </a:solidFill>
          <a:ln w="38100">
            <a:noFill/>
            <a:rou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73589D8D-B46F-EEDD-BCD1-DAFDD8A39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184" y="859511"/>
            <a:ext cx="6912769" cy="300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t-BR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pt-BR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Como exemplo de um obstáculo, podemos pensar nas chapas protetoras de uma máquina industrial e que ficam no lado onde o operador atua. </a:t>
            </a:r>
          </a:p>
          <a:p>
            <a:pPr>
              <a:lnSpc>
                <a:spcPct val="150000"/>
              </a:lnSpc>
            </a:pPr>
            <a:endParaRPr lang="pt-BR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pt-BR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No lado oposto, para acesso a motores e outras peças, o acesso é livre, mas do lado onde o operador pode ter algum tipo de contato, existe a proteção.</a:t>
            </a:r>
          </a:p>
        </p:txBody>
      </p:sp>
      <p:sp>
        <p:nvSpPr>
          <p:cNvPr id="5" name="AutoShape 15">
            <a:extLst>
              <a:ext uri="{FF2B5EF4-FFF2-40B4-BE49-F238E27FC236}">
                <a16:creationId xmlns:a16="http://schemas.microsoft.com/office/drawing/2014/main" id="{2EC999BA-A861-6B31-B2A3-529EDDAA0F9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3028" y="1443657"/>
            <a:ext cx="501552" cy="741514"/>
          </a:xfrm>
          <a:prstGeom prst="upArrow">
            <a:avLst>
              <a:gd name="adj1" fmla="val 52833"/>
              <a:gd name="adj2" fmla="val 45940"/>
            </a:avLst>
          </a:prstGeom>
          <a:solidFill>
            <a:schemeClr val="bg1"/>
          </a:solidFill>
          <a:ln w="3175" cap="flat" cmpd="sng" algn="ctr">
            <a:noFill/>
            <a:prstDash val="solid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AutoShape 15">
            <a:extLst>
              <a:ext uri="{FF2B5EF4-FFF2-40B4-BE49-F238E27FC236}">
                <a16:creationId xmlns:a16="http://schemas.microsoft.com/office/drawing/2014/main" id="{FC072819-34C3-C8A3-2861-A1906A9CDF6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3027" y="2854920"/>
            <a:ext cx="501552" cy="741514"/>
          </a:xfrm>
          <a:prstGeom prst="upArrow">
            <a:avLst>
              <a:gd name="adj1" fmla="val 52833"/>
              <a:gd name="adj2" fmla="val 45940"/>
            </a:avLst>
          </a:prstGeom>
          <a:solidFill>
            <a:schemeClr val="bg1"/>
          </a:solidFill>
          <a:ln w="3175" cap="flat" cmpd="sng" algn="ctr">
            <a:noFill/>
            <a:prstDash val="solid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4F8873DC-E641-DC98-4A16-9AF957EE83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6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2645" y="771551"/>
            <a:ext cx="8483324" cy="4104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17741" y="1775594"/>
            <a:ext cx="39604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Nesta tupia, por exemplo, a porta vermelha é um obstáculo.</a:t>
            </a:r>
          </a:p>
          <a:p>
            <a:endParaRPr lang="pt-BR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pt-BR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pt-BR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Quando a máquina está em operação, o operador não tem contato com o motor elétrico. </a:t>
            </a:r>
          </a:p>
          <a:p>
            <a:endParaRPr lang="pt-BR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pt-BR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2B355D5-A861-7F20-8D7D-8D2B4D6FAC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45" y="771550"/>
            <a:ext cx="3767307" cy="41044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1331641" y="267494"/>
            <a:ext cx="1774084" cy="661947"/>
            <a:chOff x="1187624" y="555526"/>
            <a:chExt cx="1774084" cy="661947"/>
          </a:xfrm>
          <a:solidFill>
            <a:srgbClr val="C00000"/>
          </a:solidFill>
        </p:grpSpPr>
        <p:sp>
          <p:nvSpPr>
            <p:cNvPr id="4" name="平行四边形 3"/>
            <p:cNvSpPr/>
            <p:nvPr/>
          </p:nvSpPr>
          <p:spPr>
            <a:xfrm>
              <a:off x="1233516" y="641409"/>
              <a:ext cx="1728192" cy="576064"/>
            </a:xfrm>
            <a:prstGeom prst="parallelogram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平行四边形 1"/>
            <p:cNvSpPr/>
            <p:nvPr/>
          </p:nvSpPr>
          <p:spPr>
            <a:xfrm>
              <a:off x="1187624" y="555526"/>
              <a:ext cx="1728192" cy="576064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03648" y="659472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NR 10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" name="Imagem 4" descr="Texto&#10;&#10;Descrição gerada automaticamente com confiança baixa">
            <a:extLst>
              <a:ext uri="{FF2B5EF4-FFF2-40B4-BE49-F238E27FC236}">
                <a16:creationId xmlns:a16="http://schemas.microsoft.com/office/drawing/2014/main" id="{DA5BCBB8-A7F6-994C-4676-55D0006199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9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4">
            <a:extLst>
              <a:ext uri="{FF2B5EF4-FFF2-40B4-BE49-F238E27FC236}">
                <a16:creationId xmlns:a16="http://schemas.microsoft.com/office/drawing/2014/main" id="{C74C8C6D-CC40-D00F-2C27-4A210966D2FE}"/>
              </a:ext>
            </a:extLst>
          </p:cNvPr>
          <p:cNvSpPr/>
          <p:nvPr/>
        </p:nvSpPr>
        <p:spPr bwMode="auto">
          <a:xfrm rot="1748642">
            <a:off x="704040" y="1724259"/>
            <a:ext cx="2251545" cy="1068839"/>
          </a:xfrm>
          <a:custGeom>
            <a:avLst/>
            <a:gdLst>
              <a:gd name="T0" fmla="*/ 0 w 2134918"/>
              <a:gd name="T1" fmla="*/ 1012045 h 1012045"/>
              <a:gd name="T2" fmla="*/ 1067459 w 2134918"/>
              <a:gd name="T3" fmla="*/ 0 h 1012045"/>
              <a:gd name="T4" fmla="*/ 2134918 w 2134918"/>
              <a:gd name="T5" fmla="*/ 1012045 h 1012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4918" h="1012045">
                <a:moveTo>
                  <a:pt x="0" y="1012045"/>
                </a:moveTo>
                <a:cubicBezTo>
                  <a:pt x="28964" y="447977"/>
                  <a:pt x="495896" y="0"/>
                  <a:pt x="1067459" y="0"/>
                </a:cubicBezTo>
                <a:cubicBezTo>
                  <a:pt x="1639022" y="0"/>
                  <a:pt x="2105955" y="447977"/>
                  <a:pt x="2134918" y="1012045"/>
                </a:cubicBezTo>
              </a:path>
            </a:pathLst>
          </a:custGeom>
          <a:noFill/>
          <a:ln w="25400" cap="flat" cmpd="sng">
            <a:solidFill>
              <a:srgbClr val="FFC00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 anchor="ctr"/>
          <a:lstStyle/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KSO_GN3">
            <a:extLst>
              <a:ext uri="{FF2B5EF4-FFF2-40B4-BE49-F238E27FC236}">
                <a16:creationId xmlns:a16="http://schemas.microsoft.com/office/drawing/2014/main" id="{D8F9DF09-FED3-AA67-4A68-A1F08F428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779662"/>
            <a:ext cx="1988430" cy="198900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0" tIns="0" rIns="0" bIns="0" anchor="ctr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</a:rPr>
              <a:t>!</a:t>
            </a: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B8FF1EB3-C53B-B76C-4ABE-81D2DF60D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327" y="1563638"/>
            <a:ext cx="5243089" cy="189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t-BR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pt-BR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Caso seja necessário fazer a manutenção da máquina, como lubrificação de peças ou retirada de motor, a ação deliberada (consciente) de abrir a porta permite o acesso.</a:t>
            </a:r>
          </a:p>
        </p:txBody>
      </p:sp>
      <p:pic>
        <p:nvPicPr>
          <p:cNvPr id="15" name="Picture 4" descr="engenheiro homem, trabalhador dentro Difícil chapéu 22478785 PNG">
            <a:extLst>
              <a:ext uri="{FF2B5EF4-FFF2-40B4-BE49-F238E27FC236}">
                <a16:creationId xmlns:a16="http://schemas.microsoft.com/office/drawing/2014/main" id="{DF7D20AB-01F9-AACA-70DC-A2EFF9C40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2" y="3082507"/>
            <a:ext cx="2259487" cy="206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5227FBE3-69F4-406F-2E0E-0FD33C1A4B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63" y="422793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3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58">
            <a:extLst>
              <a:ext uri="{FF2B5EF4-FFF2-40B4-BE49-F238E27FC236}">
                <a16:creationId xmlns:a16="http://schemas.microsoft.com/office/drawing/2014/main" id="{6A27A652-E0CA-F47A-0A01-728E1C8C8EDD}"/>
              </a:ext>
            </a:extLst>
          </p:cNvPr>
          <p:cNvSpPr/>
          <p:nvPr/>
        </p:nvSpPr>
        <p:spPr>
          <a:xfrm>
            <a:off x="395536" y="299248"/>
            <a:ext cx="8280920" cy="4078628"/>
          </a:xfrm>
          <a:prstGeom prst="roundRect">
            <a:avLst>
              <a:gd name="adj" fmla="val 7024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6" name="组合 59">
            <a:extLst>
              <a:ext uri="{FF2B5EF4-FFF2-40B4-BE49-F238E27FC236}">
                <a16:creationId xmlns:a16="http://schemas.microsoft.com/office/drawing/2014/main" id="{A8979CD7-7920-FFE1-7A97-162ACF77EDCD}"/>
              </a:ext>
            </a:extLst>
          </p:cNvPr>
          <p:cNvGrpSpPr/>
          <p:nvPr/>
        </p:nvGrpSpPr>
        <p:grpSpPr>
          <a:xfrm>
            <a:off x="1222716" y="3496718"/>
            <a:ext cx="908432" cy="1379288"/>
            <a:chOff x="1639295" y="2973600"/>
            <a:chExt cx="908432" cy="1379288"/>
          </a:xfrm>
        </p:grpSpPr>
        <p:sp>
          <p:nvSpPr>
            <p:cNvPr id="7" name="圆角矩形 60">
              <a:extLst>
                <a:ext uri="{FF2B5EF4-FFF2-40B4-BE49-F238E27FC236}">
                  <a16:creationId xmlns:a16="http://schemas.microsoft.com/office/drawing/2014/main" id="{F8A8B492-F3AA-DD96-1551-EE300593F9FA}"/>
                </a:ext>
              </a:extLst>
            </p:cNvPr>
            <p:cNvSpPr/>
            <p:nvPr/>
          </p:nvSpPr>
          <p:spPr>
            <a:xfrm>
              <a:off x="1709175" y="2973600"/>
              <a:ext cx="788165" cy="1379288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>
              <a:outerShdw blurRad="50800" dist="50800" dir="2700000" algn="tl" rotWithShape="0">
                <a:prstClr val="black">
                  <a:alpha val="27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400" kern="0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1761A87B-E66B-F81F-6E0D-0AC127EEDFDD}"/>
                </a:ext>
              </a:extLst>
            </p:cNvPr>
            <p:cNvSpPr txBox="1"/>
            <p:nvPr/>
          </p:nvSpPr>
          <p:spPr>
            <a:xfrm>
              <a:off x="1639295" y="3782235"/>
              <a:ext cx="908432" cy="31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lnSpc>
                  <a:spcPct val="80000"/>
                </a:lnSpc>
                <a:defRPr/>
              </a:pPr>
              <a:r>
                <a:rPr lang="pt-BR" altLang="zh-CN" b="1" kern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微软雅黑" panose="020B0503020204020204" charset="-122"/>
                </a:rPr>
                <a:t>3.11</a:t>
              </a:r>
              <a:endParaRPr lang="zh-CN" altLang="en-US" b="1" kern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anose="020B0503020204020204" charset="-122"/>
              </a:endParaRPr>
            </a:p>
          </p:txBody>
        </p:sp>
      </p:grpSp>
      <p:sp>
        <p:nvSpPr>
          <p:cNvPr id="21" name="圆角矩形 77">
            <a:extLst>
              <a:ext uri="{FF2B5EF4-FFF2-40B4-BE49-F238E27FC236}">
                <a16:creationId xmlns:a16="http://schemas.microsoft.com/office/drawing/2014/main" id="{D7C758A8-5C4B-520E-385C-6B8E6FBFCB95}"/>
              </a:ext>
            </a:extLst>
          </p:cNvPr>
          <p:cNvSpPr/>
          <p:nvPr/>
        </p:nvSpPr>
        <p:spPr>
          <a:xfrm>
            <a:off x="677182" y="515716"/>
            <a:ext cx="7783250" cy="3582643"/>
          </a:xfrm>
          <a:prstGeom prst="roundRect">
            <a:avLst>
              <a:gd name="adj" fmla="val 11474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DDDED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TextBox 28">
            <a:extLst>
              <a:ext uri="{FF2B5EF4-FFF2-40B4-BE49-F238E27FC236}">
                <a16:creationId xmlns:a16="http://schemas.microsoft.com/office/drawing/2014/main" id="{A1799CAF-C1B8-D760-CD22-64F2CA2DE2B1}"/>
              </a:ext>
            </a:extLst>
          </p:cNvPr>
          <p:cNvSpPr txBox="1"/>
          <p:nvPr/>
        </p:nvSpPr>
        <p:spPr>
          <a:xfrm>
            <a:off x="899592" y="772028"/>
            <a:ext cx="73448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pt-BR" altLang="zh-CN" sz="2400" b="1" kern="0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3.11	 Isolamento das partes vivas</a:t>
            </a:r>
          </a:p>
          <a:p>
            <a:pPr algn="ctr" defTabSz="685800">
              <a:defRPr/>
            </a:pPr>
            <a:endParaRPr lang="pt-BR" altLang="zh-CN" sz="2400" b="1" kern="0" dirty="0">
              <a:ln w="18415" cmpd="sng">
                <a:noFill/>
                <a:prstDash val="solid"/>
              </a:ln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defTabSz="685800">
              <a:defRPr/>
            </a:pPr>
            <a:endParaRPr lang="pt-BR" altLang="zh-CN" sz="2400" b="1" kern="0" dirty="0">
              <a:ln w="18415" cmpd="sng">
                <a:noFill/>
                <a:prstDash val="solid"/>
              </a:ln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defTabSz="685800">
              <a:defRPr/>
            </a:pPr>
            <a:endParaRPr lang="pt-BR" altLang="zh-CN" sz="2400" b="1" kern="0" dirty="0">
              <a:ln w="18415" cmpd="sng">
                <a:noFill/>
                <a:prstDash val="solid"/>
              </a:ln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defTabSz="685800">
              <a:defRPr/>
            </a:pPr>
            <a:r>
              <a:rPr lang="pt-BR" altLang="zh-CN" sz="1600" kern="0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O isolamento das partes vivas de cabos elétricos consiste em proteger partes onde existem cortes ou emendas. As isolações podem ser feitas da seguinte forma:</a:t>
            </a: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AD990786-5E2C-4C16-8465-6EA23F725A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849" y="4583491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4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2">
            <a:extLst>
              <a:ext uri="{FF2B5EF4-FFF2-40B4-BE49-F238E27FC236}">
                <a16:creationId xmlns:a16="http://schemas.microsoft.com/office/drawing/2014/main" id="{29BC7A7C-1E27-9475-951A-9C670802FF21}"/>
              </a:ext>
            </a:extLst>
          </p:cNvPr>
          <p:cNvSpPr/>
          <p:nvPr/>
        </p:nvSpPr>
        <p:spPr>
          <a:xfrm rot="5400000">
            <a:off x="-1628" y="969666"/>
            <a:ext cx="3142978" cy="2924714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3" name="直接连接符 3">
            <a:extLst>
              <a:ext uri="{FF2B5EF4-FFF2-40B4-BE49-F238E27FC236}">
                <a16:creationId xmlns:a16="http://schemas.microsoft.com/office/drawing/2014/main" id="{57D5AFB4-8FD2-55C4-D4E4-A52111C89BCE}"/>
              </a:ext>
            </a:extLst>
          </p:cNvPr>
          <p:cNvCxnSpPr/>
          <p:nvPr/>
        </p:nvCxnSpPr>
        <p:spPr bwMode="auto">
          <a:xfrm>
            <a:off x="2134879" y="982888"/>
            <a:ext cx="144145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5">
            <a:extLst>
              <a:ext uri="{FF2B5EF4-FFF2-40B4-BE49-F238E27FC236}">
                <a16:creationId xmlns:a16="http://schemas.microsoft.com/office/drawing/2014/main" id="{33043F59-89FF-B667-D67A-C46D8AE2F019}"/>
              </a:ext>
            </a:extLst>
          </p:cNvPr>
          <p:cNvCxnSpPr/>
          <p:nvPr/>
        </p:nvCxnSpPr>
        <p:spPr bwMode="auto">
          <a:xfrm>
            <a:off x="3087192" y="1909718"/>
            <a:ext cx="133413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7">
            <a:extLst>
              <a:ext uri="{FF2B5EF4-FFF2-40B4-BE49-F238E27FC236}">
                <a16:creationId xmlns:a16="http://schemas.microsoft.com/office/drawing/2014/main" id="{0A0B01F0-DB28-E843-3E36-4DD646F7BC52}"/>
              </a:ext>
            </a:extLst>
          </p:cNvPr>
          <p:cNvSpPr/>
          <p:nvPr/>
        </p:nvSpPr>
        <p:spPr>
          <a:xfrm>
            <a:off x="5252826" y="1982634"/>
            <a:ext cx="3476918" cy="167006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sz="1400" b="1" dirty="0">
                <a:latin typeface="微软雅黑" panose="020B0503020204020204" charset="-122"/>
                <a:ea typeface="微软雅黑" panose="020B0503020204020204" charset="-122"/>
              </a:rPr>
              <a:t>Isolação básica: </a:t>
            </a:r>
          </a:p>
          <a:p>
            <a:pPr>
              <a:lnSpc>
                <a:spcPct val="150000"/>
              </a:lnSpc>
            </a:pPr>
            <a:endParaRPr lang="pt-BR" altLang="zh-CN" sz="1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pt-BR" altLang="zh-CN" sz="1400" dirty="0">
                <a:latin typeface="微软雅黑" panose="020B0503020204020204" charset="-122"/>
                <a:ea typeface="微软雅黑" panose="020B0503020204020204" charset="-122"/>
              </a:rPr>
              <a:t>assegura às partes vivas um mínimo de isolação, como quando se usa fita isolante.</a:t>
            </a:r>
          </a:p>
        </p:txBody>
      </p:sp>
      <p:sp>
        <p:nvSpPr>
          <p:cNvPr id="10" name="椭圆 10">
            <a:extLst>
              <a:ext uri="{FF2B5EF4-FFF2-40B4-BE49-F238E27FC236}">
                <a16:creationId xmlns:a16="http://schemas.microsoft.com/office/drawing/2014/main" id="{F198CFFD-F531-C4EB-569F-69A67A8B6A8A}"/>
              </a:ext>
            </a:extLst>
          </p:cNvPr>
          <p:cNvSpPr/>
          <p:nvPr/>
        </p:nvSpPr>
        <p:spPr bwMode="auto">
          <a:xfrm>
            <a:off x="212669" y="1300288"/>
            <a:ext cx="2259643" cy="225964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2" name="椭圆 12">
            <a:extLst>
              <a:ext uri="{FF2B5EF4-FFF2-40B4-BE49-F238E27FC236}">
                <a16:creationId xmlns:a16="http://schemas.microsoft.com/office/drawing/2014/main" id="{D16E1422-DFE0-3503-7004-E06789209A4E}"/>
              </a:ext>
            </a:extLst>
          </p:cNvPr>
          <p:cNvSpPr/>
          <p:nvPr/>
        </p:nvSpPr>
        <p:spPr>
          <a:xfrm>
            <a:off x="1907704" y="766410"/>
            <a:ext cx="373310" cy="37331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椭圆 13">
            <a:extLst>
              <a:ext uri="{FF2B5EF4-FFF2-40B4-BE49-F238E27FC236}">
                <a16:creationId xmlns:a16="http://schemas.microsoft.com/office/drawing/2014/main" id="{7E7DD39A-08D7-59EE-50CD-7373DEF0D12F}"/>
              </a:ext>
            </a:extLst>
          </p:cNvPr>
          <p:cNvSpPr/>
          <p:nvPr/>
        </p:nvSpPr>
        <p:spPr>
          <a:xfrm>
            <a:off x="2780486" y="1707810"/>
            <a:ext cx="373310" cy="37331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7" name="组合 17">
            <a:extLst>
              <a:ext uri="{FF2B5EF4-FFF2-40B4-BE49-F238E27FC236}">
                <a16:creationId xmlns:a16="http://schemas.microsoft.com/office/drawing/2014/main" id="{F83BCBC3-093E-8A8C-ABA6-B38D41FB3611}"/>
              </a:ext>
            </a:extLst>
          </p:cNvPr>
          <p:cNvGrpSpPr/>
          <p:nvPr/>
        </p:nvGrpSpPr>
        <p:grpSpPr>
          <a:xfrm>
            <a:off x="2937268" y="555526"/>
            <a:ext cx="858956" cy="858956"/>
            <a:chOff x="304800" y="673100"/>
            <a:chExt cx="4000500" cy="4000500"/>
          </a:xfrm>
          <a:solidFill>
            <a:srgbClr val="FFC000"/>
          </a:solidFill>
          <a:effectLst>
            <a:glow rad="101600">
              <a:schemeClr val="accent6">
                <a:satMod val="175000"/>
                <a:alpha val="40000"/>
              </a:schemeClr>
            </a:glow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1">
              <a:extLst>
                <a:ext uri="{FF2B5EF4-FFF2-40B4-BE49-F238E27FC236}">
                  <a16:creationId xmlns:a16="http://schemas.microsoft.com/office/drawing/2014/main" id="{4BB0AC51-93E3-992B-E1D5-85FFBB936E98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椭圆 22">
              <a:extLst>
                <a:ext uri="{FF2B5EF4-FFF2-40B4-BE49-F238E27FC236}">
                  <a16:creationId xmlns:a16="http://schemas.microsoft.com/office/drawing/2014/main" id="{46AFB74A-BA07-CD38-55B7-E520EFE5400E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4" name="组合 24">
            <a:extLst>
              <a:ext uri="{FF2B5EF4-FFF2-40B4-BE49-F238E27FC236}">
                <a16:creationId xmlns:a16="http://schemas.microsoft.com/office/drawing/2014/main" id="{7CBBC1D3-DB8D-2C1D-5CEA-E3C0039B117D}"/>
              </a:ext>
            </a:extLst>
          </p:cNvPr>
          <p:cNvGrpSpPr/>
          <p:nvPr/>
        </p:nvGrpSpPr>
        <p:grpSpPr>
          <a:xfrm>
            <a:off x="3713044" y="1419622"/>
            <a:ext cx="858956" cy="85895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6">
              <a:extLst>
                <a:ext uri="{FF2B5EF4-FFF2-40B4-BE49-F238E27FC236}">
                  <a16:creationId xmlns:a16="http://schemas.microsoft.com/office/drawing/2014/main" id="{4A36E638-23C9-AC61-D2BA-19F600E4E4E8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椭圆 27">
              <a:extLst>
                <a:ext uri="{FF2B5EF4-FFF2-40B4-BE49-F238E27FC236}">
                  <a16:creationId xmlns:a16="http://schemas.microsoft.com/office/drawing/2014/main" id="{57DF4CB3-93ED-F6FC-CC89-5CEBC0A2040C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B77581C0-6DD6-FABD-E381-18D584414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9445"/>
            <a:ext cx="2024814" cy="20267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5">
            <a:extLst>
              <a:ext uri="{FF2B5EF4-FFF2-40B4-BE49-F238E27FC236}">
                <a16:creationId xmlns:a16="http://schemas.microsoft.com/office/drawing/2014/main" id="{AC35D20B-8E75-F9D9-112B-801159781964}"/>
              </a:ext>
            </a:extLst>
          </p:cNvPr>
          <p:cNvCxnSpPr/>
          <p:nvPr/>
        </p:nvCxnSpPr>
        <p:spPr bwMode="auto">
          <a:xfrm>
            <a:off x="1998386" y="4003090"/>
            <a:ext cx="133413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13">
            <a:extLst>
              <a:ext uri="{FF2B5EF4-FFF2-40B4-BE49-F238E27FC236}">
                <a16:creationId xmlns:a16="http://schemas.microsoft.com/office/drawing/2014/main" id="{7A8A8066-F934-70C8-67F6-45C7356395E1}"/>
              </a:ext>
            </a:extLst>
          </p:cNvPr>
          <p:cNvSpPr/>
          <p:nvPr/>
        </p:nvSpPr>
        <p:spPr>
          <a:xfrm>
            <a:off x="1691680" y="3801182"/>
            <a:ext cx="373310" cy="37331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24">
            <a:extLst>
              <a:ext uri="{FF2B5EF4-FFF2-40B4-BE49-F238E27FC236}">
                <a16:creationId xmlns:a16="http://schemas.microsoft.com/office/drawing/2014/main" id="{A56FDD70-0F7B-8F59-678B-9DC77AC07832}"/>
              </a:ext>
            </a:extLst>
          </p:cNvPr>
          <p:cNvGrpSpPr/>
          <p:nvPr/>
        </p:nvGrpSpPr>
        <p:grpSpPr>
          <a:xfrm>
            <a:off x="2624238" y="3512994"/>
            <a:ext cx="858956" cy="85895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26">
              <a:extLst>
                <a:ext uri="{FF2B5EF4-FFF2-40B4-BE49-F238E27FC236}">
                  <a16:creationId xmlns:a16="http://schemas.microsoft.com/office/drawing/2014/main" id="{931F134F-B58D-CF5D-B674-A88105686597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椭圆 27">
              <a:extLst>
                <a:ext uri="{FF2B5EF4-FFF2-40B4-BE49-F238E27FC236}">
                  <a16:creationId xmlns:a16="http://schemas.microsoft.com/office/drawing/2014/main" id="{56CD1344-A0BB-423A-A053-CF39ECAD204B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5" name="Gráfico 14" descr="Alta tensão com preenchimento sólido">
            <a:extLst>
              <a:ext uri="{FF2B5EF4-FFF2-40B4-BE49-F238E27FC236}">
                <a16:creationId xmlns:a16="http://schemas.microsoft.com/office/drawing/2014/main" id="{BC0CDA7B-B490-1548-9209-767D9D0244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91749" y="780896"/>
            <a:ext cx="355276" cy="355274"/>
          </a:xfrm>
          <a:prstGeom prst="rect">
            <a:avLst/>
          </a:prstGeom>
        </p:spPr>
      </p:pic>
      <p:pic>
        <p:nvPicPr>
          <p:cNvPr id="16" name="Gráfico 15" descr="Alta tensão com preenchimento sólido">
            <a:extLst>
              <a:ext uri="{FF2B5EF4-FFF2-40B4-BE49-F238E27FC236}">
                <a16:creationId xmlns:a16="http://schemas.microsoft.com/office/drawing/2014/main" id="{79F9F354-06F9-AF50-0FF1-8612A969CE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09335" y="1649606"/>
            <a:ext cx="355276" cy="355274"/>
          </a:xfrm>
          <a:prstGeom prst="rect">
            <a:avLst/>
          </a:prstGeom>
        </p:spPr>
      </p:pic>
      <p:pic>
        <p:nvPicPr>
          <p:cNvPr id="18" name="Gráfico 17" descr="Alta tensão com preenchimento sólido">
            <a:extLst>
              <a:ext uri="{FF2B5EF4-FFF2-40B4-BE49-F238E27FC236}">
                <a16:creationId xmlns:a16="http://schemas.microsoft.com/office/drawing/2014/main" id="{82B0ABEE-E464-EA64-4E19-7D60C18CA2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64237" y="3726912"/>
            <a:ext cx="355276" cy="355274"/>
          </a:xfrm>
          <a:prstGeom prst="rect">
            <a:avLst/>
          </a:prstGeom>
        </p:spPr>
      </p:pic>
      <p:cxnSp>
        <p:nvCxnSpPr>
          <p:cNvPr id="14" name="直接连接符 5">
            <a:extLst>
              <a:ext uri="{FF2B5EF4-FFF2-40B4-BE49-F238E27FC236}">
                <a16:creationId xmlns:a16="http://schemas.microsoft.com/office/drawing/2014/main" id="{D58A94ED-E736-2BE4-6B73-95288F3B418B}"/>
              </a:ext>
            </a:extLst>
          </p:cNvPr>
          <p:cNvCxnSpPr/>
          <p:nvPr/>
        </p:nvCxnSpPr>
        <p:spPr bwMode="auto">
          <a:xfrm>
            <a:off x="3078506" y="3066986"/>
            <a:ext cx="133413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3">
            <a:extLst>
              <a:ext uri="{FF2B5EF4-FFF2-40B4-BE49-F238E27FC236}">
                <a16:creationId xmlns:a16="http://schemas.microsoft.com/office/drawing/2014/main" id="{CC39E58C-3B0A-C6DB-4835-EB4DEAF813D4}"/>
              </a:ext>
            </a:extLst>
          </p:cNvPr>
          <p:cNvSpPr/>
          <p:nvPr/>
        </p:nvSpPr>
        <p:spPr>
          <a:xfrm>
            <a:off x="2771800" y="2865078"/>
            <a:ext cx="373310" cy="37331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24">
            <a:extLst>
              <a:ext uri="{FF2B5EF4-FFF2-40B4-BE49-F238E27FC236}">
                <a16:creationId xmlns:a16="http://schemas.microsoft.com/office/drawing/2014/main" id="{B628AB5E-1AAD-28BE-7A67-B1A727400664}"/>
              </a:ext>
            </a:extLst>
          </p:cNvPr>
          <p:cNvGrpSpPr/>
          <p:nvPr/>
        </p:nvGrpSpPr>
        <p:grpSpPr>
          <a:xfrm>
            <a:off x="3704358" y="2576890"/>
            <a:ext cx="858956" cy="85895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" name="同心圆 26">
              <a:extLst>
                <a:ext uri="{FF2B5EF4-FFF2-40B4-BE49-F238E27FC236}">
                  <a16:creationId xmlns:a16="http://schemas.microsoft.com/office/drawing/2014/main" id="{E3C8C68F-C5F2-F380-9A8B-6E5BAFC370CA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椭圆 27">
              <a:extLst>
                <a:ext uri="{FF2B5EF4-FFF2-40B4-BE49-F238E27FC236}">
                  <a16:creationId xmlns:a16="http://schemas.microsoft.com/office/drawing/2014/main" id="{47CD68D3-D98E-D2AA-87A2-2257C5DB09D9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8" name="Gráfico 27" descr="Alta tensão com preenchimento sólido">
            <a:extLst>
              <a:ext uri="{FF2B5EF4-FFF2-40B4-BE49-F238E27FC236}">
                <a16:creationId xmlns:a16="http://schemas.microsoft.com/office/drawing/2014/main" id="{35C440B7-7AD7-1A78-0B65-E6B1370B54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00649" y="2806874"/>
            <a:ext cx="355276" cy="355274"/>
          </a:xfrm>
          <a:prstGeom prst="rect">
            <a:avLst/>
          </a:prstGeom>
        </p:spPr>
      </p:pic>
      <p:pic>
        <p:nvPicPr>
          <p:cNvPr id="29" name="Imagem 28" descr="Texto&#10;&#10;Descrição gerada automaticamente com confiança baixa">
            <a:extLst>
              <a:ext uri="{FF2B5EF4-FFF2-40B4-BE49-F238E27FC236}">
                <a16:creationId xmlns:a16="http://schemas.microsoft.com/office/drawing/2014/main" id="{5E5A37C8-E789-EC73-12BB-98C545E910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62" y="165503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6" grpId="0" animBg="1"/>
      <p:bldP spid="1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2">
            <a:extLst>
              <a:ext uri="{FF2B5EF4-FFF2-40B4-BE49-F238E27FC236}">
                <a16:creationId xmlns:a16="http://schemas.microsoft.com/office/drawing/2014/main" id="{29BC7A7C-1E27-9475-951A-9C670802FF21}"/>
              </a:ext>
            </a:extLst>
          </p:cNvPr>
          <p:cNvSpPr/>
          <p:nvPr/>
        </p:nvSpPr>
        <p:spPr>
          <a:xfrm rot="5400000">
            <a:off x="-1628" y="969666"/>
            <a:ext cx="3142978" cy="2924714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3" name="直接连接符 3">
            <a:extLst>
              <a:ext uri="{FF2B5EF4-FFF2-40B4-BE49-F238E27FC236}">
                <a16:creationId xmlns:a16="http://schemas.microsoft.com/office/drawing/2014/main" id="{57D5AFB4-8FD2-55C4-D4E4-A52111C89BCE}"/>
              </a:ext>
            </a:extLst>
          </p:cNvPr>
          <p:cNvCxnSpPr/>
          <p:nvPr/>
        </p:nvCxnSpPr>
        <p:spPr bwMode="auto">
          <a:xfrm>
            <a:off x="2134879" y="982888"/>
            <a:ext cx="144145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5">
            <a:extLst>
              <a:ext uri="{FF2B5EF4-FFF2-40B4-BE49-F238E27FC236}">
                <a16:creationId xmlns:a16="http://schemas.microsoft.com/office/drawing/2014/main" id="{33043F59-89FF-B667-D67A-C46D8AE2F019}"/>
              </a:ext>
            </a:extLst>
          </p:cNvPr>
          <p:cNvCxnSpPr/>
          <p:nvPr/>
        </p:nvCxnSpPr>
        <p:spPr bwMode="auto">
          <a:xfrm>
            <a:off x="3087192" y="1909718"/>
            <a:ext cx="133413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7">
            <a:extLst>
              <a:ext uri="{FF2B5EF4-FFF2-40B4-BE49-F238E27FC236}">
                <a16:creationId xmlns:a16="http://schemas.microsoft.com/office/drawing/2014/main" id="{0A0B01F0-DB28-E843-3E36-4DD646F7BC52}"/>
              </a:ext>
            </a:extLst>
          </p:cNvPr>
          <p:cNvSpPr/>
          <p:nvPr/>
        </p:nvSpPr>
        <p:spPr>
          <a:xfrm>
            <a:off x="5252826" y="1982634"/>
            <a:ext cx="3476918" cy="231639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sz="1400" b="1" dirty="0">
                <a:latin typeface="微软雅黑" panose="020B0503020204020204" charset="-122"/>
                <a:ea typeface="微软雅黑" panose="020B0503020204020204" charset="-122"/>
              </a:rPr>
              <a:t>Isolação suplementar: </a:t>
            </a:r>
          </a:p>
          <a:p>
            <a:pPr>
              <a:lnSpc>
                <a:spcPct val="150000"/>
              </a:lnSpc>
            </a:pPr>
            <a:endParaRPr lang="pt-BR" altLang="zh-CN" sz="1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pt-BR" altLang="zh-CN" sz="1400" dirty="0">
                <a:latin typeface="微软雅黑" panose="020B0503020204020204" charset="-122"/>
                <a:ea typeface="微软雅黑" panose="020B0503020204020204" charset="-122"/>
              </a:rPr>
              <a:t>busca assegurar a proteção contra choques em caso de falha da isolação básica. Um exemplo é quando usamos mangueira isolante sobre isolação com fita isolante.</a:t>
            </a:r>
          </a:p>
        </p:txBody>
      </p:sp>
      <p:sp>
        <p:nvSpPr>
          <p:cNvPr id="10" name="椭圆 10">
            <a:extLst>
              <a:ext uri="{FF2B5EF4-FFF2-40B4-BE49-F238E27FC236}">
                <a16:creationId xmlns:a16="http://schemas.microsoft.com/office/drawing/2014/main" id="{F198CFFD-F531-C4EB-569F-69A67A8B6A8A}"/>
              </a:ext>
            </a:extLst>
          </p:cNvPr>
          <p:cNvSpPr/>
          <p:nvPr/>
        </p:nvSpPr>
        <p:spPr bwMode="auto">
          <a:xfrm>
            <a:off x="212669" y="1300288"/>
            <a:ext cx="2259643" cy="225964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2" name="椭圆 12">
            <a:extLst>
              <a:ext uri="{FF2B5EF4-FFF2-40B4-BE49-F238E27FC236}">
                <a16:creationId xmlns:a16="http://schemas.microsoft.com/office/drawing/2014/main" id="{D16E1422-DFE0-3503-7004-E06789209A4E}"/>
              </a:ext>
            </a:extLst>
          </p:cNvPr>
          <p:cNvSpPr/>
          <p:nvPr/>
        </p:nvSpPr>
        <p:spPr>
          <a:xfrm>
            <a:off x="1907704" y="766410"/>
            <a:ext cx="373310" cy="37331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椭圆 13">
            <a:extLst>
              <a:ext uri="{FF2B5EF4-FFF2-40B4-BE49-F238E27FC236}">
                <a16:creationId xmlns:a16="http://schemas.microsoft.com/office/drawing/2014/main" id="{7E7DD39A-08D7-59EE-50CD-7373DEF0D12F}"/>
              </a:ext>
            </a:extLst>
          </p:cNvPr>
          <p:cNvSpPr/>
          <p:nvPr/>
        </p:nvSpPr>
        <p:spPr>
          <a:xfrm>
            <a:off x="2780486" y="1707810"/>
            <a:ext cx="373310" cy="37331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7" name="组合 17">
            <a:extLst>
              <a:ext uri="{FF2B5EF4-FFF2-40B4-BE49-F238E27FC236}">
                <a16:creationId xmlns:a16="http://schemas.microsoft.com/office/drawing/2014/main" id="{F83BCBC3-093E-8A8C-ABA6-B38D41FB3611}"/>
              </a:ext>
            </a:extLst>
          </p:cNvPr>
          <p:cNvGrpSpPr/>
          <p:nvPr/>
        </p:nvGrpSpPr>
        <p:grpSpPr>
          <a:xfrm>
            <a:off x="2937268" y="555526"/>
            <a:ext cx="858956" cy="85895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1">
              <a:extLst>
                <a:ext uri="{FF2B5EF4-FFF2-40B4-BE49-F238E27FC236}">
                  <a16:creationId xmlns:a16="http://schemas.microsoft.com/office/drawing/2014/main" id="{4BB0AC51-93E3-992B-E1D5-85FFBB936E98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椭圆 22">
              <a:extLst>
                <a:ext uri="{FF2B5EF4-FFF2-40B4-BE49-F238E27FC236}">
                  <a16:creationId xmlns:a16="http://schemas.microsoft.com/office/drawing/2014/main" id="{46AFB74A-BA07-CD38-55B7-E520EFE5400E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4" name="组合 24">
            <a:extLst>
              <a:ext uri="{FF2B5EF4-FFF2-40B4-BE49-F238E27FC236}">
                <a16:creationId xmlns:a16="http://schemas.microsoft.com/office/drawing/2014/main" id="{7CBBC1D3-DB8D-2C1D-5CEA-E3C0039B117D}"/>
              </a:ext>
            </a:extLst>
          </p:cNvPr>
          <p:cNvGrpSpPr/>
          <p:nvPr/>
        </p:nvGrpSpPr>
        <p:grpSpPr>
          <a:xfrm>
            <a:off x="3713044" y="1419622"/>
            <a:ext cx="858956" cy="858956"/>
            <a:chOff x="304800" y="673100"/>
            <a:chExt cx="4000500" cy="4000500"/>
          </a:xfrm>
          <a:solidFill>
            <a:srgbClr val="FFC000"/>
          </a:solidFill>
          <a:effectLst>
            <a:glow rad="101600">
              <a:schemeClr val="accent6">
                <a:satMod val="175000"/>
                <a:alpha val="40000"/>
              </a:schemeClr>
            </a:glow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6">
              <a:extLst>
                <a:ext uri="{FF2B5EF4-FFF2-40B4-BE49-F238E27FC236}">
                  <a16:creationId xmlns:a16="http://schemas.microsoft.com/office/drawing/2014/main" id="{4A36E638-23C9-AC61-D2BA-19F600E4E4E8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椭圆 27">
              <a:extLst>
                <a:ext uri="{FF2B5EF4-FFF2-40B4-BE49-F238E27FC236}">
                  <a16:creationId xmlns:a16="http://schemas.microsoft.com/office/drawing/2014/main" id="{57DF4CB3-93ED-F6FC-CC89-5CEBC0A2040C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B77581C0-6DD6-FABD-E381-18D584414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9445"/>
            <a:ext cx="2024814" cy="20267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5">
            <a:extLst>
              <a:ext uri="{FF2B5EF4-FFF2-40B4-BE49-F238E27FC236}">
                <a16:creationId xmlns:a16="http://schemas.microsoft.com/office/drawing/2014/main" id="{AC35D20B-8E75-F9D9-112B-801159781964}"/>
              </a:ext>
            </a:extLst>
          </p:cNvPr>
          <p:cNvCxnSpPr/>
          <p:nvPr/>
        </p:nvCxnSpPr>
        <p:spPr bwMode="auto">
          <a:xfrm>
            <a:off x="1998386" y="4003090"/>
            <a:ext cx="133413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13">
            <a:extLst>
              <a:ext uri="{FF2B5EF4-FFF2-40B4-BE49-F238E27FC236}">
                <a16:creationId xmlns:a16="http://schemas.microsoft.com/office/drawing/2014/main" id="{7A8A8066-F934-70C8-67F6-45C7356395E1}"/>
              </a:ext>
            </a:extLst>
          </p:cNvPr>
          <p:cNvSpPr/>
          <p:nvPr/>
        </p:nvSpPr>
        <p:spPr>
          <a:xfrm>
            <a:off x="1691680" y="3801182"/>
            <a:ext cx="373310" cy="37331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24">
            <a:extLst>
              <a:ext uri="{FF2B5EF4-FFF2-40B4-BE49-F238E27FC236}">
                <a16:creationId xmlns:a16="http://schemas.microsoft.com/office/drawing/2014/main" id="{A56FDD70-0F7B-8F59-678B-9DC77AC07832}"/>
              </a:ext>
            </a:extLst>
          </p:cNvPr>
          <p:cNvGrpSpPr/>
          <p:nvPr/>
        </p:nvGrpSpPr>
        <p:grpSpPr>
          <a:xfrm>
            <a:off x="2624238" y="3512994"/>
            <a:ext cx="858956" cy="85895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26">
              <a:extLst>
                <a:ext uri="{FF2B5EF4-FFF2-40B4-BE49-F238E27FC236}">
                  <a16:creationId xmlns:a16="http://schemas.microsoft.com/office/drawing/2014/main" id="{931F134F-B58D-CF5D-B674-A88105686597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椭圆 27">
              <a:extLst>
                <a:ext uri="{FF2B5EF4-FFF2-40B4-BE49-F238E27FC236}">
                  <a16:creationId xmlns:a16="http://schemas.microsoft.com/office/drawing/2014/main" id="{56CD1344-A0BB-423A-A053-CF39ECAD204B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5" name="Gráfico 14" descr="Alta tensão com preenchimento sólido">
            <a:extLst>
              <a:ext uri="{FF2B5EF4-FFF2-40B4-BE49-F238E27FC236}">
                <a16:creationId xmlns:a16="http://schemas.microsoft.com/office/drawing/2014/main" id="{BC0CDA7B-B490-1548-9209-767D9D0244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91749" y="780896"/>
            <a:ext cx="355276" cy="355274"/>
          </a:xfrm>
          <a:prstGeom prst="rect">
            <a:avLst/>
          </a:prstGeom>
        </p:spPr>
      </p:pic>
      <p:pic>
        <p:nvPicPr>
          <p:cNvPr id="16" name="Gráfico 15" descr="Alta tensão com preenchimento sólido">
            <a:extLst>
              <a:ext uri="{FF2B5EF4-FFF2-40B4-BE49-F238E27FC236}">
                <a16:creationId xmlns:a16="http://schemas.microsoft.com/office/drawing/2014/main" id="{79F9F354-06F9-AF50-0FF1-8612A969CE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09335" y="1649606"/>
            <a:ext cx="355276" cy="355274"/>
          </a:xfrm>
          <a:prstGeom prst="rect">
            <a:avLst/>
          </a:prstGeom>
        </p:spPr>
      </p:pic>
      <p:pic>
        <p:nvPicPr>
          <p:cNvPr id="18" name="Gráfico 17" descr="Alta tensão com preenchimento sólido">
            <a:extLst>
              <a:ext uri="{FF2B5EF4-FFF2-40B4-BE49-F238E27FC236}">
                <a16:creationId xmlns:a16="http://schemas.microsoft.com/office/drawing/2014/main" id="{82B0ABEE-E464-EA64-4E19-7D60C18CA2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64237" y="3726912"/>
            <a:ext cx="355276" cy="355274"/>
          </a:xfrm>
          <a:prstGeom prst="rect">
            <a:avLst/>
          </a:prstGeom>
        </p:spPr>
      </p:pic>
      <p:cxnSp>
        <p:nvCxnSpPr>
          <p:cNvPr id="14" name="直接连接符 5">
            <a:extLst>
              <a:ext uri="{FF2B5EF4-FFF2-40B4-BE49-F238E27FC236}">
                <a16:creationId xmlns:a16="http://schemas.microsoft.com/office/drawing/2014/main" id="{D58A94ED-E736-2BE4-6B73-95288F3B418B}"/>
              </a:ext>
            </a:extLst>
          </p:cNvPr>
          <p:cNvCxnSpPr/>
          <p:nvPr/>
        </p:nvCxnSpPr>
        <p:spPr bwMode="auto">
          <a:xfrm>
            <a:off x="3078506" y="3066986"/>
            <a:ext cx="133413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3">
            <a:extLst>
              <a:ext uri="{FF2B5EF4-FFF2-40B4-BE49-F238E27FC236}">
                <a16:creationId xmlns:a16="http://schemas.microsoft.com/office/drawing/2014/main" id="{CC39E58C-3B0A-C6DB-4835-EB4DEAF813D4}"/>
              </a:ext>
            </a:extLst>
          </p:cNvPr>
          <p:cNvSpPr/>
          <p:nvPr/>
        </p:nvSpPr>
        <p:spPr>
          <a:xfrm>
            <a:off x="2771800" y="2865078"/>
            <a:ext cx="373310" cy="37331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24">
            <a:extLst>
              <a:ext uri="{FF2B5EF4-FFF2-40B4-BE49-F238E27FC236}">
                <a16:creationId xmlns:a16="http://schemas.microsoft.com/office/drawing/2014/main" id="{B628AB5E-1AAD-28BE-7A67-B1A727400664}"/>
              </a:ext>
            </a:extLst>
          </p:cNvPr>
          <p:cNvGrpSpPr/>
          <p:nvPr/>
        </p:nvGrpSpPr>
        <p:grpSpPr>
          <a:xfrm>
            <a:off x="3704358" y="2576890"/>
            <a:ext cx="858956" cy="85895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" name="同心圆 26">
              <a:extLst>
                <a:ext uri="{FF2B5EF4-FFF2-40B4-BE49-F238E27FC236}">
                  <a16:creationId xmlns:a16="http://schemas.microsoft.com/office/drawing/2014/main" id="{E3C8C68F-C5F2-F380-9A8B-6E5BAFC370CA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椭圆 27">
              <a:extLst>
                <a:ext uri="{FF2B5EF4-FFF2-40B4-BE49-F238E27FC236}">
                  <a16:creationId xmlns:a16="http://schemas.microsoft.com/office/drawing/2014/main" id="{47CD68D3-D98E-D2AA-87A2-2257C5DB09D9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8" name="Gráfico 27" descr="Alta tensão com preenchimento sólido">
            <a:extLst>
              <a:ext uri="{FF2B5EF4-FFF2-40B4-BE49-F238E27FC236}">
                <a16:creationId xmlns:a16="http://schemas.microsoft.com/office/drawing/2014/main" id="{35C440B7-7AD7-1A78-0B65-E6B1370B54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00649" y="2806874"/>
            <a:ext cx="355276" cy="355274"/>
          </a:xfrm>
          <a:prstGeom prst="rect">
            <a:avLst/>
          </a:prstGeom>
        </p:spPr>
      </p:pic>
      <p:pic>
        <p:nvPicPr>
          <p:cNvPr id="29" name="Imagem 28" descr="Texto&#10;&#10;Descrição gerada automaticamente com confiança baixa">
            <a:extLst>
              <a:ext uri="{FF2B5EF4-FFF2-40B4-BE49-F238E27FC236}">
                <a16:creationId xmlns:a16="http://schemas.microsoft.com/office/drawing/2014/main" id="{22D3E43E-86EE-73C0-B61A-A9A604D7A9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07" y="4344353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9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2">
            <a:extLst>
              <a:ext uri="{FF2B5EF4-FFF2-40B4-BE49-F238E27FC236}">
                <a16:creationId xmlns:a16="http://schemas.microsoft.com/office/drawing/2014/main" id="{29BC7A7C-1E27-9475-951A-9C670802FF21}"/>
              </a:ext>
            </a:extLst>
          </p:cNvPr>
          <p:cNvSpPr/>
          <p:nvPr/>
        </p:nvSpPr>
        <p:spPr>
          <a:xfrm rot="5400000">
            <a:off x="-1628" y="969666"/>
            <a:ext cx="3142978" cy="2924714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3" name="直接连接符 3">
            <a:extLst>
              <a:ext uri="{FF2B5EF4-FFF2-40B4-BE49-F238E27FC236}">
                <a16:creationId xmlns:a16="http://schemas.microsoft.com/office/drawing/2014/main" id="{57D5AFB4-8FD2-55C4-D4E4-A52111C89BCE}"/>
              </a:ext>
            </a:extLst>
          </p:cNvPr>
          <p:cNvCxnSpPr/>
          <p:nvPr/>
        </p:nvCxnSpPr>
        <p:spPr bwMode="auto">
          <a:xfrm>
            <a:off x="2134879" y="982888"/>
            <a:ext cx="144145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5">
            <a:extLst>
              <a:ext uri="{FF2B5EF4-FFF2-40B4-BE49-F238E27FC236}">
                <a16:creationId xmlns:a16="http://schemas.microsoft.com/office/drawing/2014/main" id="{33043F59-89FF-B667-D67A-C46D8AE2F019}"/>
              </a:ext>
            </a:extLst>
          </p:cNvPr>
          <p:cNvCxnSpPr/>
          <p:nvPr/>
        </p:nvCxnSpPr>
        <p:spPr bwMode="auto">
          <a:xfrm>
            <a:off x="3087192" y="1909718"/>
            <a:ext cx="133413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7">
            <a:extLst>
              <a:ext uri="{FF2B5EF4-FFF2-40B4-BE49-F238E27FC236}">
                <a16:creationId xmlns:a16="http://schemas.microsoft.com/office/drawing/2014/main" id="{0A0B01F0-DB28-E843-3E36-4DD646F7BC52}"/>
              </a:ext>
            </a:extLst>
          </p:cNvPr>
          <p:cNvSpPr/>
          <p:nvPr/>
        </p:nvSpPr>
        <p:spPr>
          <a:xfrm>
            <a:off x="5252826" y="1982634"/>
            <a:ext cx="3476918" cy="134689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sz="1400" b="1" dirty="0">
                <a:latin typeface="微软雅黑" panose="020B0503020204020204" charset="-122"/>
                <a:ea typeface="微软雅黑" panose="020B0503020204020204" charset="-122"/>
              </a:rPr>
              <a:t>Isolação dupla: </a:t>
            </a:r>
          </a:p>
          <a:p>
            <a:pPr>
              <a:lnSpc>
                <a:spcPct val="150000"/>
              </a:lnSpc>
            </a:pPr>
            <a:endParaRPr lang="pt-BR" altLang="zh-CN" sz="1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pt-BR" altLang="zh-CN" sz="1400" dirty="0">
                <a:latin typeface="微软雅黑" panose="020B0503020204020204" charset="-122"/>
                <a:ea typeface="微软雅黑" panose="020B0503020204020204" charset="-122"/>
              </a:rPr>
              <a:t>é um tipo de isolação que soma a básica e suplementar.</a:t>
            </a:r>
          </a:p>
        </p:txBody>
      </p:sp>
      <p:sp>
        <p:nvSpPr>
          <p:cNvPr id="10" name="椭圆 10">
            <a:extLst>
              <a:ext uri="{FF2B5EF4-FFF2-40B4-BE49-F238E27FC236}">
                <a16:creationId xmlns:a16="http://schemas.microsoft.com/office/drawing/2014/main" id="{F198CFFD-F531-C4EB-569F-69A67A8B6A8A}"/>
              </a:ext>
            </a:extLst>
          </p:cNvPr>
          <p:cNvSpPr/>
          <p:nvPr/>
        </p:nvSpPr>
        <p:spPr bwMode="auto">
          <a:xfrm>
            <a:off x="212669" y="1300288"/>
            <a:ext cx="2259643" cy="225964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2" name="椭圆 12">
            <a:extLst>
              <a:ext uri="{FF2B5EF4-FFF2-40B4-BE49-F238E27FC236}">
                <a16:creationId xmlns:a16="http://schemas.microsoft.com/office/drawing/2014/main" id="{D16E1422-DFE0-3503-7004-E06789209A4E}"/>
              </a:ext>
            </a:extLst>
          </p:cNvPr>
          <p:cNvSpPr/>
          <p:nvPr/>
        </p:nvSpPr>
        <p:spPr>
          <a:xfrm>
            <a:off x="1907704" y="766410"/>
            <a:ext cx="373310" cy="37331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椭圆 13">
            <a:extLst>
              <a:ext uri="{FF2B5EF4-FFF2-40B4-BE49-F238E27FC236}">
                <a16:creationId xmlns:a16="http://schemas.microsoft.com/office/drawing/2014/main" id="{7E7DD39A-08D7-59EE-50CD-7373DEF0D12F}"/>
              </a:ext>
            </a:extLst>
          </p:cNvPr>
          <p:cNvSpPr/>
          <p:nvPr/>
        </p:nvSpPr>
        <p:spPr>
          <a:xfrm>
            <a:off x="2780486" y="1707810"/>
            <a:ext cx="373310" cy="37331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7" name="组合 17">
            <a:extLst>
              <a:ext uri="{FF2B5EF4-FFF2-40B4-BE49-F238E27FC236}">
                <a16:creationId xmlns:a16="http://schemas.microsoft.com/office/drawing/2014/main" id="{F83BCBC3-093E-8A8C-ABA6-B38D41FB3611}"/>
              </a:ext>
            </a:extLst>
          </p:cNvPr>
          <p:cNvGrpSpPr/>
          <p:nvPr/>
        </p:nvGrpSpPr>
        <p:grpSpPr>
          <a:xfrm>
            <a:off x="2937268" y="555526"/>
            <a:ext cx="858956" cy="85895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1">
              <a:extLst>
                <a:ext uri="{FF2B5EF4-FFF2-40B4-BE49-F238E27FC236}">
                  <a16:creationId xmlns:a16="http://schemas.microsoft.com/office/drawing/2014/main" id="{4BB0AC51-93E3-992B-E1D5-85FFBB936E98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椭圆 22">
              <a:extLst>
                <a:ext uri="{FF2B5EF4-FFF2-40B4-BE49-F238E27FC236}">
                  <a16:creationId xmlns:a16="http://schemas.microsoft.com/office/drawing/2014/main" id="{46AFB74A-BA07-CD38-55B7-E520EFE5400E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4" name="组合 24">
            <a:extLst>
              <a:ext uri="{FF2B5EF4-FFF2-40B4-BE49-F238E27FC236}">
                <a16:creationId xmlns:a16="http://schemas.microsoft.com/office/drawing/2014/main" id="{7CBBC1D3-DB8D-2C1D-5CEA-E3C0039B117D}"/>
              </a:ext>
            </a:extLst>
          </p:cNvPr>
          <p:cNvGrpSpPr/>
          <p:nvPr/>
        </p:nvGrpSpPr>
        <p:grpSpPr>
          <a:xfrm>
            <a:off x="3713044" y="1419622"/>
            <a:ext cx="858956" cy="85895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6">
              <a:extLst>
                <a:ext uri="{FF2B5EF4-FFF2-40B4-BE49-F238E27FC236}">
                  <a16:creationId xmlns:a16="http://schemas.microsoft.com/office/drawing/2014/main" id="{4A36E638-23C9-AC61-D2BA-19F600E4E4E8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椭圆 27">
              <a:extLst>
                <a:ext uri="{FF2B5EF4-FFF2-40B4-BE49-F238E27FC236}">
                  <a16:creationId xmlns:a16="http://schemas.microsoft.com/office/drawing/2014/main" id="{57DF4CB3-93ED-F6FC-CC89-5CEBC0A2040C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B77581C0-6DD6-FABD-E381-18D584414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9445"/>
            <a:ext cx="2024814" cy="20267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5">
            <a:extLst>
              <a:ext uri="{FF2B5EF4-FFF2-40B4-BE49-F238E27FC236}">
                <a16:creationId xmlns:a16="http://schemas.microsoft.com/office/drawing/2014/main" id="{AC35D20B-8E75-F9D9-112B-801159781964}"/>
              </a:ext>
            </a:extLst>
          </p:cNvPr>
          <p:cNvCxnSpPr/>
          <p:nvPr/>
        </p:nvCxnSpPr>
        <p:spPr bwMode="auto">
          <a:xfrm>
            <a:off x="1998386" y="4003090"/>
            <a:ext cx="133413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13">
            <a:extLst>
              <a:ext uri="{FF2B5EF4-FFF2-40B4-BE49-F238E27FC236}">
                <a16:creationId xmlns:a16="http://schemas.microsoft.com/office/drawing/2014/main" id="{7A8A8066-F934-70C8-67F6-45C7356395E1}"/>
              </a:ext>
            </a:extLst>
          </p:cNvPr>
          <p:cNvSpPr/>
          <p:nvPr/>
        </p:nvSpPr>
        <p:spPr>
          <a:xfrm>
            <a:off x="1691680" y="3801182"/>
            <a:ext cx="373310" cy="37331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24">
            <a:extLst>
              <a:ext uri="{FF2B5EF4-FFF2-40B4-BE49-F238E27FC236}">
                <a16:creationId xmlns:a16="http://schemas.microsoft.com/office/drawing/2014/main" id="{A56FDD70-0F7B-8F59-678B-9DC77AC07832}"/>
              </a:ext>
            </a:extLst>
          </p:cNvPr>
          <p:cNvGrpSpPr/>
          <p:nvPr/>
        </p:nvGrpSpPr>
        <p:grpSpPr>
          <a:xfrm>
            <a:off x="2624238" y="3512994"/>
            <a:ext cx="858956" cy="85895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26">
              <a:extLst>
                <a:ext uri="{FF2B5EF4-FFF2-40B4-BE49-F238E27FC236}">
                  <a16:creationId xmlns:a16="http://schemas.microsoft.com/office/drawing/2014/main" id="{931F134F-B58D-CF5D-B674-A88105686597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椭圆 27">
              <a:extLst>
                <a:ext uri="{FF2B5EF4-FFF2-40B4-BE49-F238E27FC236}">
                  <a16:creationId xmlns:a16="http://schemas.microsoft.com/office/drawing/2014/main" id="{56CD1344-A0BB-423A-A053-CF39ECAD204B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5" name="Gráfico 14" descr="Alta tensão com preenchimento sólido">
            <a:extLst>
              <a:ext uri="{FF2B5EF4-FFF2-40B4-BE49-F238E27FC236}">
                <a16:creationId xmlns:a16="http://schemas.microsoft.com/office/drawing/2014/main" id="{BC0CDA7B-B490-1548-9209-767D9D0244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91749" y="780896"/>
            <a:ext cx="355276" cy="355274"/>
          </a:xfrm>
          <a:prstGeom prst="rect">
            <a:avLst/>
          </a:prstGeom>
        </p:spPr>
      </p:pic>
      <p:pic>
        <p:nvPicPr>
          <p:cNvPr id="16" name="Gráfico 15" descr="Alta tensão com preenchimento sólido">
            <a:extLst>
              <a:ext uri="{FF2B5EF4-FFF2-40B4-BE49-F238E27FC236}">
                <a16:creationId xmlns:a16="http://schemas.microsoft.com/office/drawing/2014/main" id="{79F9F354-06F9-AF50-0FF1-8612A969CE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09335" y="1649606"/>
            <a:ext cx="355276" cy="355274"/>
          </a:xfrm>
          <a:prstGeom prst="rect">
            <a:avLst/>
          </a:prstGeom>
        </p:spPr>
      </p:pic>
      <p:pic>
        <p:nvPicPr>
          <p:cNvPr id="18" name="Gráfico 17" descr="Alta tensão com preenchimento sólido">
            <a:extLst>
              <a:ext uri="{FF2B5EF4-FFF2-40B4-BE49-F238E27FC236}">
                <a16:creationId xmlns:a16="http://schemas.microsoft.com/office/drawing/2014/main" id="{82B0ABEE-E464-EA64-4E19-7D60C18CA2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64237" y="3726912"/>
            <a:ext cx="355276" cy="355274"/>
          </a:xfrm>
          <a:prstGeom prst="rect">
            <a:avLst/>
          </a:prstGeom>
        </p:spPr>
      </p:pic>
      <p:cxnSp>
        <p:nvCxnSpPr>
          <p:cNvPr id="14" name="直接连接符 5">
            <a:extLst>
              <a:ext uri="{FF2B5EF4-FFF2-40B4-BE49-F238E27FC236}">
                <a16:creationId xmlns:a16="http://schemas.microsoft.com/office/drawing/2014/main" id="{D58A94ED-E736-2BE4-6B73-95288F3B418B}"/>
              </a:ext>
            </a:extLst>
          </p:cNvPr>
          <p:cNvCxnSpPr/>
          <p:nvPr/>
        </p:nvCxnSpPr>
        <p:spPr bwMode="auto">
          <a:xfrm>
            <a:off x="3078506" y="3066986"/>
            <a:ext cx="133413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3">
            <a:extLst>
              <a:ext uri="{FF2B5EF4-FFF2-40B4-BE49-F238E27FC236}">
                <a16:creationId xmlns:a16="http://schemas.microsoft.com/office/drawing/2014/main" id="{CC39E58C-3B0A-C6DB-4835-EB4DEAF813D4}"/>
              </a:ext>
            </a:extLst>
          </p:cNvPr>
          <p:cNvSpPr/>
          <p:nvPr/>
        </p:nvSpPr>
        <p:spPr>
          <a:xfrm>
            <a:off x="2771800" y="2865078"/>
            <a:ext cx="373310" cy="37331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24">
            <a:extLst>
              <a:ext uri="{FF2B5EF4-FFF2-40B4-BE49-F238E27FC236}">
                <a16:creationId xmlns:a16="http://schemas.microsoft.com/office/drawing/2014/main" id="{B628AB5E-1AAD-28BE-7A67-B1A727400664}"/>
              </a:ext>
            </a:extLst>
          </p:cNvPr>
          <p:cNvGrpSpPr/>
          <p:nvPr/>
        </p:nvGrpSpPr>
        <p:grpSpPr>
          <a:xfrm>
            <a:off x="3704358" y="2576890"/>
            <a:ext cx="858956" cy="858956"/>
            <a:chOff x="304800" y="673100"/>
            <a:chExt cx="4000500" cy="4000500"/>
          </a:xfrm>
          <a:solidFill>
            <a:srgbClr val="FFC000"/>
          </a:solidFill>
          <a:effectLst>
            <a:glow rad="101600">
              <a:schemeClr val="accent6">
                <a:satMod val="175000"/>
                <a:alpha val="40000"/>
              </a:schemeClr>
            </a:glow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" name="同心圆 26">
              <a:extLst>
                <a:ext uri="{FF2B5EF4-FFF2-40B4-BE49-F238E27FC236}">
                  <a16:creationId xmlns:a16="http://schemas.microsoft.com/office/drawing/2014/main" id="{E3C8C68F-C5F2-F380-9A8B-6E5BAFC370CA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椭圆 27">
              <a:extLst>
                <a:ext uri="{FF2B5EF4-FFF2-40B4-BE49-F238E27FC236}">
                  <a16:creationId xmlns:a16="http://schemas.microsoft.com/office/drawing/2014/main" id="{47CD68D3-D98E-D2AA-87A2-2257C5DB09D9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8" name="Gráfico 27" descr="Alta tensão com preenchimento sólido">
            <a:extLst>
              <a:ext uri="{FF2B5EF4-FFF2-40B4-BE49-F238E27FC236}">
                <a16:creationId xmlns:a16="http://schemas.microsoft.com/office/drawing/2014/main" id="{35C440B7-7AD7-1A78-0B65-E6B1370B54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00649" y="2806874"/>
            <a:ext cx="355276" cy="355274"/>
          </a:xfrm>
          <a:prstGeom prst="rect">
            <a:avLst/>
          </a:prstGeom>
        </p:spPr>
      </p:pic>
      <p:pic>
        <p:nvPicPr>
          <p:cNvPr id="29" name="Imagem 28" descr="Texto&#10;&#10;Descrição gerada automaticamente com confiança baixa">
            <a:extLst>
              <a:ext uri="{FF2B5EF4-FFF2-40B4-BE49-F238E27FC236}">
                <a16:creationId xmlns:a16="http://schemas.microsoft.com/office/drawing/2014/main" id="{B621D53D-99A2-81ED-49E0-E579F4F5A5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84" y="226936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5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2">
            <a:extLst>
              <a:ext uri="{FF2B5EF4-FFF2-40B4-BE49-F238E27FC236}">
                <a16:creationId xmlns:a16="http://schemas.microsoft.com/office/drawing/2014/main" id="{29BC7A7C-1E27-9475-951A-9C670802FF21}"/>
              </a:ext>
            </a:extLst>
          </p:cNvPr>
          <p:cNvSpPr/>
          <p:nvPr/>
        </p:nvSpPr>
        <p:spPr>
          <a:xfrm rot="5400000">
            <a:off x="-1628" y="969666"/>
            <a:ext cx="3142978" cy="2924714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3" name="直接连接符 3">
            <a:extLst>
              <a:ext uri="{FF2B5EF4-FFF2-40B4-BE49-F238E27FC236}">
                <a16:creationId xmlns:a16="http://schemas.microsoft.com/office/drawing/2014/main" id="{57D5AFB4-8FD2-55C4-D4E4-A52111C89BCE}"/>
              </a:ext>
            </a:extLst>
          </p:cNvPr>
          <p:cNvCxnSpPr/>
          <p:nvPr/>
        </p:nvCxnSpPr>
        <p:spPr bwMode="auto">
          <a:xfrm>
            <a:off x="2134879" y="982888"/>
            <a:ext cx="144145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5">
            <a:extLst>
              <a:ext uri="{FF2B5EF4-FFF2-40B4-BE49-F238E27FC236}">
                <a16:creationId xmlns:a16="http://schemas.microsoft.com/office/drawing/2014/main" id="{33043F59-89FF-B667-D67A-C46D8AE2F019}"/>
              </a:ext>
            </a:extLst>
          </p:cNvPr>
          <p:cNvCxnSpPr/>
          <p:nvPr/>
        </p:nvCxnSpPr>
        <p:spPr bwMode="auto">
          <a:xfrm>
            <a:off x="3087192" y="1909718"/>
            <a:ext cx="133413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7">
            <a:extLst>
              <a:ext uri="{FF2B5EF4-FFF2-40B4-BE49-F238E27FC236}">
                <a16:creationId xmlns:a16="http://schemas.microsoft.com/office/drawing/2014/main" id="{0A0B01F0-DB28-E843-3E36-4DD646F7BC52}"/>
              </a:ext>
            </a:extLst>
          </p:cNvPr>
          <p:cNvSpPr/>
          <p:nvPr/>
        </p:nvSpPr>
        <p:spPr>
          <a:xfrm>
            <a:off x="5252826" y="1982634"/>
            <a:ext cx="3476918" cy="167006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sz="1400" b="1" dirty="0">
                <a:latin typeface="微软雅黑" panose="020B0503020204020204" charset="-122"/>
                <a:ea typeface="微软雅黑" panose="020B0503020204020204" charset="-122"/>
              </a:rPr>
              <a:t>Isolação reforçada: </a:t>
            </a:r>
          </a:p>
          <a:p>
            <a:pPr>
              <a:lnSpc>
                <a:spcPct val="150000"/>
              </a:lnSpc>
            </a:pPr>
            <a:endParaRPr lang="pt-BR" altLang="zh-CN" sz="1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pt-BR" altLang="zh-CN" sz="1400" dirty="0">
                <a:latin typeface="微软雅黑" panose="020B0503020204020204" charset="-122"/>
                <a:ea typeface="微软雅黑" panose="020B0503020204020204" charset="-122"/>
              </a:rPr>
              <a:t>é aplicada sobre as partes vivas e possui propriedades equivalentes às da isolação dupla.</a:t>
            </a:r>
          </a:p>
        </p:txBody>
      </p:sp>
      <p:sp>
        <p:nvSpPr>
          <p:cNvPr id="10" name="椭圆 10">
            <a:extLst>
              <a:ext uri="{FF2B5EF4-FFF2-40B4-BE49-F238E27FC236}">
                <a16:creationId xmlns:a16="http://schemas.microsoft.com/office/drawing/2014/main" id="{F198CFFD-F531-C4EB-569F-69A67A8B6A8A}"/>
              </a:ext>
            </a:extLst>
          </p:cNvPr>
          <p:cNvSpPr/>
          <p:nvPr/>
        </p:nvSpPr>
        <p:spPr bwMode="auto">
          <a:xfrm>
            <a:off x="212669" y="1300288"/>
            <a:ext cx="2259643" cy="225964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2" name="椭圆 12">
            <a:extLst>
              <a:ext uri="{FF2B5EF4-FFF2-40B4-BE49-F238E27FC236}">
                <a16:creationId xmlns:a16="http://schemas.microsoft.com/office/drawing/2014/main" id="{D16E1422-DFE0-3503-7004-E06789209A4E}"/>
              </a:ext>
            </a:extLst>
          </p:cNvPr>
          <p:cNvSpPr/>
          <p:nvPr/>
        </p:nvSpPr>
        <p:spPr>
          <a:xfrm>
            <a:off x="1907704" y="766410"/>
            <a:ext cx="373310" cy="37331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椭圆 13">
            <a:extLst>
              <a:ext uri="{FF2B5EF4-FFF2-40B4-BE49-F238E27FC236}">
                <a16:creationId xmlns:a16="http://schemas.microsoft.com/office/drawing/2014/main" id="{7E7DD39A-08D7-59EE-50CD-7373DEF0D12F}"/>
              </a:ext>
            </a:extLst>
          </p:cNvPr>
          <p:cNvSpPr/>
          <p:nvPr/>
        </p:nvSpPr>
        <p:spPr>
          <a:xfrm>
            <a:off x="2780486" y="1707810"/>
            <a:ext cx="373310" cy="37331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7" name="组合 17">
            <a:extLst>
              <a:ext uri="{FF2B5EF4-FFF2-40B4-BE49-F238E27FC236}">
                <a16:creationId xmlns:a16="http://schemas.microsoft.com/office/drawing/2014/main" id="{F83BCBC3-093E-8A8C-ABA6-B38D41FB3611}"/>
              </a:ext>
            </a:extLst>
          </p:cNvPr>
          <p:cNvGrpSpPr/>
          <p:nvPr/>
        </p:nvGrpSpPr>
        <p:grpSpPr>
          <a:xfrm>
            <a:off x="2937268" y="555526"/>
            <a:ext cx="858956" cy="85895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1">
              <a:extLst>
                <a:ext uri="{FF2B5EF4-FFF2-40B4-BE49-F238E27FC236}">
                  <a16:creationId xmlns:a16="http://schemas.microsoft.com/office/drawing/2014/main" id="{4BB0AC51-93E3-992B-E1D5-85FFBB936E98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椭圆 22">
              <a:extLst>
                <a:ext uri="{FF2B5EF4-FFF2-40B4-BE49-F238E27FC236}">
                  <a16:creationId xmlns:a16="http://schemas.microsoft.com/office/drawing/2014/main" id="{46AFB74A-BA07-CD38-55B7-E520EFE5400E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4" name="组合 24">
            <a:extLst>
              <a:ext uri="{FF2B5EF4-FFF2-40B4-BE49-F238E27FC236}">
                <a16:creationId xmlns:a16="http://schemas.microsoft.com/office/drawing/2014/main" id="{7CBBC1D3-DB8D-2C1D-5CEA-E3C0039B117D}"/>
              </a:ext>
            </a:extLst>
          </p:cNvPr>
          <p:cNvGrpSpPr/>
          <p:nvPr/>
        </p:nvGrpSpPr>
        <p:grpSpPr>
          <a:xfrm>
            <a:off x="3713044" y="1419622"/>
            <a:ext cx="858956" cy="85895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6">
              <a:extLst>
                <a:ext uri="{FF2B5EF4-FFF2-40B4-BE49-F238E27FC236}">
                  <a16:creationId xmlns:a16="http://schemas.microsoft.com/office/drawing/2014/main" id="{4A36E638-23C9-AC61-D2BA-19F600E4E4E8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椭圆 27">
              <a:extLst>
                <a:ext uri="{FF2B5EF4-FFF2-40B4-BE49-F238E27FC236}">
                  <a16:creationId xmlns:a16="http://schemas.microsoft.com/office/drawing/2014/main" id="{57DF4CB3-93ED-F6FC-CC89-5CEBC0A2040C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B77581C0-6DD6-FABD-E381-18D584414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9445"/>
            <a:ext cx="2024814" cy="20267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5">
            <a:extLst>
              <a:ext uri="{FF2B5EF4-FFF2-40B4-BE49-F238E27FC236}">
                <a16:creationId xmlns:a16="http://schemas.microsoft.com/office/drawing/2014/main" id="{AC35D20B-8E75-F9D9-112B-801159781964}"/>
              </a:ext>
            </a:extLst>
          </p:cNvPr>
          <p:cNvCxnSpPr/>
          <p:nvPr/>
        </p:nvCxnSpPr>
        <p:spPr bwMode="auto">
          <a:xfrm>
            <a:off x="1998386" y="4003090"/>
            <a:ext cx="133413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13">
            <a:extLst>
              <a:ext uri="{FF2B5EF4-FFF2-40B4-BE49-F238E27FC236}">
                <a16:creationId xmlns:a16="http://schemas.microsoft.com/office/drawing/2014/main" id="{7A8A8066-F934-70C8-67F6-45C7356395E1}"/>
              </a:ext>
            </a:extLst>
          </p:cNvPr>
          <p:cNvSpPr/>
          <p:nvPr/>
        </p:nvSpPr>
        <p:spPr>
          <a:xfrm>
            <a:off x="1691680" y="3801182"/>
            <a:ext cx="373310" cy="37331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24">
            <a:extLst>
              <a:ext uri="{FF2B5EF4-FFF2-40B4-BE49-F238E27FC236}">
                <a16:creationId xmlns:a16="http://schemas.microsoft.com/office/drawing/2014/main" id="{A56FDD70-0F7B-8F59-678B-9DC77AC07832}"/>
              </a:ext>
            </a:extLst>
          </p:cNvPr>
          <p:cNvGrpSpPr/>
          <p:nvPr/>
        </p:nvGrpSpPr>
        <p:grpSpPr>
          <a:xfrm>
            <a:off x="2624238" y="3512994"/>
            <a:ext cx="858956" cy="858956"/>
            <a:chOff x="304800" y="673100"/>
            <a:chExt cx="4000500" cy="4000500"/>
          </a:xfrm>
          <a:solidFill>
            <a:srgbClr val="FFC000"/>
          </a:solidFill>
          <a:effectLst>
            <a:glow rad="101600">
              <a:schemeClr val="accent6">
                <a:satMod val="175000"/>
                <a:alpha val="40000"/>
              </a:schemeClr>
            </a:glow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26">
              <a:extLst>
                <a:ext uri="{FF2B5EF4-FFF2-40B4-BE49-F238E27FC236}">
                  <a16:creationId xmlns:a16="http://schemas.microsoft.com/office/drawing/2014/main" id="{931F134F-B58D-CF5D-B674-A88105686597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椭圆 27">
              <a:extLst>
                <a:ext uri="{FF2B5EF4-FFF2-40B4-BE49-F238E27FC236}">
                  <a16:creationId xmlns:a16="http://schemas.microsoft.com/office/drawing/2014/main" id="{56CD1344-A0BB-423A-A053-CF39ECAD204B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5" name="Gráfico 14" descr="Alta tensão com preenchimento sólido">
            <a:extLst>
              <a:ext uri="{FF2B5EF4-FFF2-40B4-BE49-F238E27FC236}">
                <a16:creationId xmlns:a16="http://schemas.microsoft.com/office/drawing/2014/main" id="{BC0CDA7B-B490-1548-9209-767D9D0244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91749" y="780896"/>
            <a:ext cx="355276" cy="355274"/>
          </a:xfrm>
          <a:prstGeom prst="rect">
            <a:avLst/>
          </a:prstGeom>
        </p:spPr>
      </p:pic>
      <p:pic>
        <p:nvPicPr>
          <p:cNvPr id="16" name="Gráfico 15" descr="Alta tensão com preenchimento sólido">
            <a:extLst>
              <a:ext uri="{FF2B5EF4-FFF2-40B4-BE49-F238E27FC236}">
                <a16:creationId xmlns:a16="http://schemas.microsoft.com/office/drawing/2014/main" id="{79F9F354-06F9-AF50-0FF1-8612A969CE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09335" y="1649606"/>
            <a:ext cx="355276" cy="355274"/>
          </a:xfrm>
          <a:prstGeom prst="rect">
            <a:avLst/>
          </a:prstGeom>
        </p:spPr>
      </p:pic>
      <p:pic>
        <p:nvPicPr>
          <p:cNvPr id="18" name="Gráfico 17" descr="Alta tensão com preenchimento sólido">
            <a:extLst>
              <a:ext uri="{FF2B5EF4-FFF2-40B4-BE49-F238E27FC236}">
                <a16:creationId xmlns:a16="http://schemas.microsoft.com/office/drawing/2014/main" id="{82B0ABEE-E464-EA64-4E19-7D60C18CA2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64237" y="3726912"/>
            <a:ext cx="355276" cy="355274"/>
          </a:xfrm>
          <a:prstGeom prst="rect">
            <a:avLst/>
          </a:prstGeom>
        </p:spPr>
      </p:pic>
      <p:cxnSp>
        <p:nvCxnSpPr>
          <p:cNvPr id="14" name="直接连接符 5">
            <a:extLst>
              <a:ext uri="{FF2B5EF4-FFF2-40B4-BE49-F238E27FC236}">
                <a16:creationId xmlns:a16="http://schemas.microsoft.com/office/drawing/2014/main" id="{D58A94ED-E736-2BE4-6B73-95288F3B418B}"/>
              </a:ext>
            </a:extLst>
          </p:cNvPr>
          <p:cNvCxnSpPr/>
          <p:nvPr/>
        </p:nvCxnSpPr>
        <p:spPr bwMode="auto">
          <a:xfrm>
            <a:off x="3078506" y="3066986"/>
            <a:ext cx="133413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3">
            <a:extLst>
              <a:ext uri="{FF2B5EF4-FFF2-40B4-BE49-F238E27FC236}">
                <a16:creationId xmlns:a16="http://schemas.microsoft.com/office/drawing/2014/main" id="{CC39E58C-3B0A-C6DB-4835-EB4DEAF813D4}"/>
              </a:ext>
            </a:extLst>
          </p:cNvPr>
          <p:cNvSpPr/>
          <p:nvPr/>
        </p:nvSpPr>
        <p:spPr>
          <a:xfrm>
            <a:off x="2771800" y="2865078"/>
            <a:ext cx="373310" cy="37331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24">
            <a:extLst>
              <a:ext uri="{FF2B5EF4-FFF2-40B4-BE49-F238E27FC236}">
                <a16:creationId xmlns:a16="http://schemas.microsoft.com/office/drawing/2014/main" id="{B628AB5E-1AAD-28BE-7A67-B1A727400664}"/>
              </a:ext>
            </a:extLst>
          </p:cNvPr>
          <p:cNvGrpSpPr/>
          <p:nvPr/>
        </p:nvGrpSpPr>
        <p:grpSpPr>
          <a:xfrm>
            <a:off x="3704358" y="2576890"/>
            <a:ext cx="858956" cy="85895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" name="同心圆 26">
              <a:extLst>
                <a:ext uri="{FF2B5EF4-FFF2-40B4-BE49-F238E27FC236}">
                  <a16:creationId xmlns:a16="http://schemas.microsoft.com/office/drawing/2014/main" id="{E3C8C68F-C5F2-F380-9A8B-6E5BAFC370CA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椭圆 27">
              <a:extLst>
                <a:ext uri="{FF2B5EF4-FFF2-40B4-BE49-F238E27FC236}">
                  <a16:creationId xmlns:a16="http://schemas.microsoft.com/office/drawing/2014/main" id="{47CD68D3-D98E-D2AA-87A2-2257C5DB09D9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8" name="Gráfico 27" descr="Alta tensão com preenchimento sólido">
            <a:extLst>
              <a:ext uri="{FF2B5EF4-FFF2-40B4-BE49-F238E27FC236}">
                <a16:creationId xmlns:a16="http://schemas.microsoft.com/office/drawing/2014/main" id="{35C440B7-7AD7-1A78-0B65-E6B1370B54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00649" y="2806874"/>
            <a:ext cx="355276" cy="355274"/>
          </a:xfrm>
          <a:prstGeom prst="rect">
            <a:avLst/>
          </a:prstGeom>
        </p:spPr>
      </p:pic>
      <p:pic>
        <p:nvPicPr>
          <p:cNvPr id="30" name="Imagem 29" descr="Texto&#10;&#10;Descrição gerada automaticamente com confiança baixa">
            <a:extLst>
              <a:ext uri="{FF2B5EF4-FFF2-40B4-BE49-F238E27FC236}">
                <a16:creationId xmlns:a16="http://schemas.microsoft.com/office/drawing/2014/main" id="{733D602D-7623-C92F-56B7-DA6849552D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80" y="172810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7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92">
            <a:extLst>
              <a:ext uri="{FF2B5EF4-FFF2-40B4-BE49-F238E27FC236}">
                <a16:creationId xmlns:a16="http://schemas.microsoft.com/office/drawing/2014/main" id="{BF3ABAC3-A2C0-F9AF-2878-0A614CFC24AD}"/>
              </a:ext>
            </a:extLst>
          </p:cNvPr>
          <p:cNvSpPr/>
          <p:nvPr/>
        </p:nvSpPr>
        <p:spPr>
          <a:xfrm>
            <a:off x="4275100" y="1080503"/>
            <a:ext cx="512923" cy="51305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  <a:latin typeface="Broadway" panose="04040905080B02020502" pitchFamily="82" charset="0"/>
              </a:rPr>
              <a:t>1</a:t>
            </a:r>
            <a:endParaRPr lang="zh-CN" altLang="en-US" sz="27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7" name="椭圆 95">
            <a:extLst>
              <a:ext uri="{FF2B5EF4-FFF2-40B4-BE49-F238E27FC236}">
                <a16:creationId xmlns:a16="http://schemas.microsoft.com/office/drawing/2014/main" id="{D71FAEEF-15B7-8291-C053-EF4B2983E010}"/>
              </a:ext>
            </a:extLst>
          </p:cNvPr>
          <p:cNvSpPr/>
          <p:nvPr/>
        </p:nvSpPr>
        <p:spPr>
          <a:xfrm>
            <a:off x="4275101" y="3110290"/>
            <a:ext cx="512923" cy="51305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  <a:latin typeface="Broadway" panose="04040905080B02020502" pitchFamily="82" charset="0"/>
              </a:rPr>
              <a:t>4</a:t>
            </a:r>
            <a:endParaRPr lang="zh-CN" altLang="en-US" sz="2700" dirty="0">
              <a:solidFill>
                <a:schemeClr val="bg1"/>
              </a:solidFill>
            </a:endParaRPr>
          </a:p>
        </p:txBody>
      </p:sp>
      <p:sp>
        <p:nvSpPr>
          <p:cNvPr id="10" name="椭圆 98">
            <a:extLst>
              <a:ext uri="{FF2B5EF4-FFF2-40B4-BE49-F238E27FC236}">
                <a16:creationId xmlns:a16="http://schemas.microsoft.com/office/drawing/2014/main" id="{D53C3873-282B-0ED0-FD88-82B4D90A8CB4}"/>
              </a:ext>
            </a:extLst>
          </p:cNvPr>
          <p:cNvSpPr/>
          <p:nvPr/>
        </p:nvSpPr>
        <p:spPr>
          <a:xfrm>
            <a:off x="4275100" y="2433694"/>
            <a:ext cx="512923" cy="51305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  <a:latin typeface="Broadway" panose="04040905080B02020502" pitchFamily="82" charset="0"/>
              </a:rPr>
              <a:t>3</a:t>
            </a:r>
            <a:endParaRPr lang="zh-CN" altLang="en-US" sz="2700" dirty="0">
              <a:solidFill>
                <a:schemeClr val="bg1"/>
              </a:solidFill>
            </a:endParaRPr>
          </a:p>
        </p:txBody>
      </p:sp>
      <p:sp>
        <p:nvSpPr>
          <p:cNvPr id="13" name="椭圆 101">
            <a:extLst>
              <a:ext uri="{FF2B5EF4-FFF2-40B4-BE49-F238E27FC236}">
                <a16:creationId xmlns:a16="http://schemas.microsoft.com/office/drawing/2014/main" id="{914CE192-220E-3A79-22EC-353ADBE2BA13}"/>
              </a:ext>
            </a:extLst>
          </p:cNvPr>
          <p:cNvSpPr/>
          <p:nvPr/>
        </p:nvSpPr>
        <p:spPr>
          <a:xfrm>
            <a:off x="4275100" y="1757099"/>
            <a:ext cx="512923" cy="51305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  <a:latin typeface="Broadway" panose="04040905080B02020502" pitchFamily="82" charset="0"/>
              </a:rPr>
              <a:t>2</a:t>
            </a:r>
            <a:endParaRPr lang="zh-CN" altLang="en-US" sz="2700" dirty="0">
              <a:solidFill>
                <a:schemeClr val="bg1"/>
              </a:solidFill>
            </a:endParaRPr>
          </a:p>
        </p:txBody>
      </p:sp>
      <p:sp>
        <p:nvSpPr>
          <p:cNvPr id="14" name="椭圆 102">
            <a:extLst>
              <a:ext uri="{FF2B5EF4-FFF2-40B4-BE49-F238E27FC236}">
                <a16:creationId xmlns:a16="http://schemas.microsoft.com/office/drawing/2014/main" id="{50C84438-784F-CF0E-341A-25A86F737F6F}"/>
              </a:ext>
            </a:extLst>
          </p:cNvPr>
          <p:cNvSpPr/>
          <p:nvPr/>
        </p:nvSpPr>
        <p:spPr>
          <a:xfrm>
            <a:off x="242652" y="728540"/>
            <a:ext cx="3799526" cy="380051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03">
            <a:extLst>
              <a:ext uri="{FF2B5EF4-FFF2-40B4-BE49-F238E27FC236}">
                <a16:creationId xmlns:a16="http://schemas.microsoft.com/office/drawing/2014/main" id="{F5EB9BA2-DC0E-34FE-888F-B721EA81CB03}"/>
              </a:ext>
            </a:extLst>
          </p:cNvPr>
          <p:cNvSpPr txBox="1"/>
          <p:nvPr/>
        </p:nvSpPr>
        <p:spPr>
          <a:xfrm>
            <a:off x="611560" y="1419622"/>
            <a:ext cx="2970868" cy="2483995"/>
          </a:xfrm>
          <a:prstGeom prst="rect">
            <a:avLst/>
          </a:prstGeom>
          <a:noFill/>
        </p:spPr>
        <p:txBody>
          <a:bodyPr wrap="square" lIns="68562" tIns="34281" rIns="68562" bIns="34281">
            <a:spAutoFit/>
          </a:bodyPr>
          <a:lstStyle/>
          <a:p>
            <a:pPr indent="73025" algn="ctr">
              <a:lnSpc>
                <a:spcPct val="133000"/>
              </a:lnSpc>
              <a:defRPr/>
            </a:pPr>
            <a:r>
              <a:rPr lang="pt-BR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Quando ocorrem acidentes decorrentes de riscos elétricos, algumas consequências podem acontecer: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TextBox 104">
            <a:extLst>
              <a:ext uri="{FF2B5EF4-FFF2-40B4-BE49-F238E27FC236}">
                <a16:creationId xmlns:a16="http://schemas.microsoft.com/office/drawing/2014/main" id="{7060CBF1-E502-C64A-CB17-858D13F38745}"/>
              </a:ext>
            </a:extLst>
          </p:cNvPr>
          <p:cNvSpPr txBox="1"/>
          <p:nvPr/>
        </p:nvSpPr>
        <p:spPr>
          <a:xfrm>
            <a:off x="4932040" y="1033364"/>
            <a:ext cx="3753625" cy="3482602"/>
          </a:xfrm>
          <a:prstGeom prst="rect">
            <a:avLst/>
          </a:prstGeom>
          <a:noFill/>
        </p:spPr>
        <p:txBody>
          <a:bodyPr wrap="square" lIns="68562" tIns="34281" rIns="68562" bIns="34281">
            <a:spAutoFit/>
          </a:bodyPr>
          <a:lstStyle/>
          <a:p>
            <a:pPr>
              <a:lnSpc>
                <a:spcPct val="133000"/>
              </a:lnSpc>
              <a:defRPr/>
            </a:pPr>
            <a:r>
              <a:rPr lang="pt-BR" altLang="zh-CN" sz="1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Contração dos músculos peitorais, o que dificulta a respiração.</a:t>
            </a:r>
          </a:p>
          <a:p>
            <a:pPr>
              <a:lnSpc>
                <a:spcPct val="133000"/>
              </a:lnSpc>
              <a:defRPr/>
            </a:pPr>
            <a:endParaRPr lang="pt-BR" altLang="zh-CN" sz="120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33000"/>
              </a:lnSpc>
              <a:defRPr/>
            </a:pPr>
            <a:r>
              <a:rPr lang="pt-BR" altLang="zh-CN" sz="1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Paralisia temporária do sistema nervoso central.</a:t>
            </a:r>
          </a:p>
          <a:p>
            <a:pPr>
              <a:lnSpc>
                <a:spcPct val="133000"/>
              </a:lnSpc>
              <a:defRPr/>
            </a:pPr>
            <a:endParaRPr lang="pt-BR" altLang="zh-CN" sz="120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33000"/>
              </a:lnSpc>
              <a:defRPr/>
            </a:pPr>
            <a:endParaRPr lang="pt-BR" altLang="zh-CN" sz="120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33000"/>
              </a:lnSpc>
              <a:defRPr/>
            </a:pPr>
            <a:r>
              <a:rPr lang="pt-BR" altLang="zh-CN" sz="1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Parada cardíaca.</a:t>
            </a:r>
          </a:p>
          <a:p>
            <a:pPr>
              <a:lnSpc>
                <a:spcPct val="133000"/>
              </a:lnSpc>
              <a:defRPr/>
            </a:pPr>
            <a:endParaRPr lang="pt-BR" altLang="zh-CN" sz="120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33000"/>
              </a:lnSpc>
              <a:defRPr/>
            </a:pPr>
            <a:endParaRPr lang="pt-BR" altLang="zh-CN" sz="120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33000"/>
              </a:lnSpc>
              <a:defRPr/>
            </a:pPr>
            <a:r>
              <a:rPr lang="pt-BR" altLang="zh-CN" sz="1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Queima de tecidos pela alta temperatura, bem como nervos e o músculo do coração (miocárdio).</a:t>
            </a:r>
          </a:p>
          <a:p>
            <a:pPr>
              <a:lnSpc>
                <a:spcPct val="133000"/>
              </a:lnSpc>
              <a:defRPr/>
            </a:pPr>
            <a:endParaRPr lang="pt-BR" altLang="zh-CN" sz="120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33000"/>
              </a:lnSpc>
              <a:defRPr/>
            </a:pPr>
            <a:r>
              <a:rPr lang="pt-BR" altLang="zh-CN" sz="1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Queimaduras muito fortes, de terceiro ou até quarto grau.</a:t>
            </a:r>
          </a:p>
        </p:txBody>
      </p:sp>
      <p:sp>
        <p:nvSpPr>
          <p:cNvPr id="21" name="椭圆 95">
            <a:extLst>
              <a:ext uri="{FF2B5EF4-FFF2-40B4-BE49-F238E27FC236}">
                <a16:creationId xmlns:a16="http://schemas.microsoft.com/office/drawing/2014/main" id="{C977EEF7-9B14-E704-BBA9-9E0454EB12D7}"/>
              </a:ext>
            </a:extLst>
          </p:cNvPr>
          <p:cNvSpPr/>
          <p:nvPr/>
        </p:nvSpPr>
        <p:spPr>
          <a:xfrm>
            <a:off x="4275101" y="3786885"/>
            <a:ext cx="512923" cy="51305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  <a:latin typeface="Broadway" panose="04040905080B02020502" pitchFamily="82" charset="0"/>
              </a:rPr>
              <a:t>5</a:t>
            </a:r>
            <a:endParaRPr lang="zh-CN" altLang="en-US" sz="2700" dirty="0">
              <a:solidFill>
                <a:schemeClr val="bg1"/>
              </a:solidFill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BFCCCD11-E4BD-76E3-9095-6CD2146165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5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5" grpId="1"/>
      <p:bldP spid="16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8">
            <a:extLst>
              <a:ext uri="{FF2B5EF4-FFF2-40B4-BE49-F238E27FC236}">
                <a16:creationId xmlns:a16="http://schemas.microsoft.com/office/drawing/2014/main" id="{A1D73884-DDAB-D47B-11BD-157229DBA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7534"/>
            <a:ext cx="9144000" cy="4515966"/>
          </a:xfrm>
          <a:prstGeom prst="rect">
            <a:avLst/>
          </a:prstGeom>
          <a:solidFill>
            <a:schemeClr val="accent1"/>
          </a:solidFill>
          <a:ln w="38100">
            <a:noFill/>
            <a:rou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Oval 7">
            <a:extLst>
              <a:ext uri="{FF2B5EF4-FFF2-40B4-BE49-F238E27FC236}">
                <a16:creationId xmlns:a16="http://schemas.microsoft.com/office/drawing/2014/main" id="{644E7D72-A5E1-B79C-C401-DA733C92E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43" y="1921055"/>
            <a:ext cx="1404694" cy="140323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1F322248-C479-5CC1-7B29-338B64FD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2029266"/>
            <a:ext cx="1188044" cy="11868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Gráfico 5" descr="Alta tensão com preenchimento sólido">
            <a:extLst>
              <a:ext uri="{FF2B5EF4-FFF2-40B4-BE49-F238E27FC236}">
                <a16:creationId xmlns:a16="http://schemas.microsoft.com/office/drawing/2014/main" id="{A6EA850B-1EF5-5E8B-C06D-631F1E00E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8776" y="2191545"/>
            <a:ext cx="737628" cy="737622"/>
          </a:xfrm>
          <a:prstGeom prst="rect">
            <a:avLst/>
          </a:prstGeom>
        </p:spPr>
      </p:pic>
      <p:sp>
        <p:nvSpPr>
          <p:cNvPr id="7" name="Rectangle 28">
            <a:extLst>
              <a:ext uri="{FF2B5EF4-FFF2-40B4-BE49-F238E27FC236}">
                <a16:creationId xmlns:a16="http://schemas.microsoft.com/office/drawing/2014/main" id="{73589D8D-B46F-EEDD-BCD1-DAFDD8A39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469" y="987574"/>
            <a:ext cx="5629915" cy="12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Quando é feito um recobrimento total por isolação, ela deve ter a mesma capacidade do isolamento original do cabo.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Imagem 1" descr="Anatomia da fita isolante de vinil | 3M">
            <a:extLst>
              <a:ext uri="{FF2B5EF4-FFF2-40B4-BE49-F238E27FC236}">
                <a16:creationId xmlns:a16="http://schemas.microsoft.com/office/drawing/2014/main" id="{44EE878C-5420-ADFA-7EF3-A0BDDA27EB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63" y="2480731"/>
            <a:ext cx="5400040" cy="173101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Imagem 7" descr="Texto&#10;&#10;Descrição gerada automaticamente com confiança baixa">
            <a:extLst>
              <a:ext uri="{FF2B5EF4-FFF2-40B4-BE49-F238E27FC236}">
                <a16:creationId xmlns:a16="http://schemas.microsoft.com/office/drawing/2014/main" id="{E4B1AC9F-8054-0C5A-ADA9-DC9B234FA0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72" y="144463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5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676" y="843559"/>
            <a:ext cx="7822648" cy="367240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3274407"/>
            <a:ext cx="71287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Colocação fora de alcance</a:t>
            </a:r>
          </a:p>
          <a:p>
            <a:endParaRPr lang="pt-BR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pt-BR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 técnica de colocação fora de alcance, como o próprio nome diz, evita com que pessoas não autorizadas tenham acesso às instalações elétricas quando em realização dos serviços, ou mesmo em outros momentos.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82992A3-C425-0021-5D1A-0ED9000205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4" b="14653"/>
          <a:stretch/>
        </p:blipFill>
        <p:spPr bwMode="auto">
          <a:xfrm>
            <a:off x="660676" y="843559"/>
            <a:ext cx="7822648" cy="23623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1187624" y="541651"/>
            <a:ext cx="1774084" cy="661947"/>
            <a:chOff x="1187624" y="555526"/>
            <a:chExt cx="1774084" cy="661947"/>
          </a:xfrm>
          <a:solidFill>
            <a:srgbClr val="C00000"/>
          </a:solidFill>
        </p:grpSpPr>
        <p:sp>
          <p:nvSpPr>
            <p:cNvPr id="4" name="平行四边形 3"/>
            <p:cNvSpPr/>
            <p:nvPr/>
          </p:nvSpPr>
          <p:spPr>
            <a:xfrm>
              <a:off x="1233516" y="641409"/>
              <a:ext cx="1728192" cy="576064"/>
            </a:xfrm>
            <a:prstGeom prst="parallelogram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平行四边形 1"/>
            <p:cNvSpPr/>
            <p:nvPr/>
          </p:nvSpPr>
          <p:spPr>
            <a:xfrm>
              <a:off x="1187624" y="555526"/>
              <a:ext cx="1728192" cy="576064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03648" y="581948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3.12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" name="Imagem 4" descr="Texto&#10;&#10;Descrição gerada automaticamente com confiança baixa">
            <a:extLst>
              <a:ext uri="{FF2B5EF4-FFF2-40B4-BE49-F238E27FC236}">
                <a16:creationId xmlns:a16="http://schemas.microsoft.com/office/drawing/2014/main" id="{25FCE081-8A37-8FF8-5D9F-F5858E240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619702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5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1">
            <a:extLst>
              <a:ext uri="{FF2B5EF4-FFF2-40B4-BE49-F238E27FC236}">
                <a16:creationId xmlns:a16="http://schemas.microsoft.com/office/drawing/2014/main" id="{EC394C8B-F5A4-DD4D-837C-7B3EF67AB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288" y="1162872"/>
            <a:ext cx="587863" cy="5880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43" tIns="34272" rIns="68543" bIns="34272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" name="Group 36">
            <a:extLst>
              <a:ext uri="{FF2B5EF4-FFF2-40B4-BE49-F238E27FC236}">
                <a16:creationId xmlns:a16="http://schemas.microsoft.com/office/drawing/2014/main" id="{291EEC8A-BCAE-8985-BC58-35C0009C2F2B}"/>
              </a:ext>
            </a:extLst>
          </p:cNvPr>
          <p:cNvGrpSpPr/>
          <p:nvPr/>
        </p:nvGrpSpPr>
        <p:grpSpPr bwMode="auto">
          <a:xfrm>
            <a:off x="721859" y="1325949"/>
            <a:ext cx="357002" cy="333298"/>
            <a:chOff x="0" y="0"/>
            <a:chExt cx="739775" cy="690562"/>
          </a:xfrm>
        </p:grpSpPr>
        <p:sp>
          <p:nvSpPr>
            <p:cNvPr id="4" name="Freeform 876">
              <a:extLst>
                <a:ext uri="{FF2B5EF4-FFF2-40B4-BE49-F238E27FC236}">
                  <a16:creationId xmlns:a16="http://schemas.microsoft.com/office/drawing/2014/main" id="{1389808D-0735-1773-FEB6-C4543F215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13" y="71437"/>
              <a:ext cx="115888" cy="101600"/>
            </a:xfrm>
            <a:custGeom>
              <a:avLst/>
              <a:gdLst>
                <a:gd name="T0" fmla="*/ 2 w 31"/>
                <a:gd name="T1" fmla="*/ 25 h 27"/>
                <a:gd name="T2" fmla="*/ 2 w 31"/>
                <a:gd name="T3" fmla="*/ 27 h 27"/>
                <a:gd name="T4" fmla="*/ 4 w 31"/>
                <a:gd name="T5" fmla="*/ 27 h 27"/>
                <a:gd name="T6" fmla="*/ 28 w 31"/>
                <a:gd name="T7" fmla="*/ 9 h 27"/>
                <a:gd name="T8" fmla="*/ 30 w 31"/>
                <a:gd name="T9" fmla="*/ 6 h 27"/>
                <a:gd name="T10" fmla="*/ 30 w 31"/>
                <a:gd name="T11" fmla="*/ 3 h 27"/>
                <a:gd name="T12" fmla="*/ 23 w 31"/>
                <a:gd name="T13" fmla="*/ 1 h 27"/>
                <a:gd name="T14" fmla="*/ 0 w 31"/>
                <a:gd name="T15" fmla="*/ 18 h 27"/>
                <a:gd name="T16" fmla="*/ 1 w 31"/>
                <a:gd name="T17" fmla="*/ 20 h 27"/>
                <a:gd name="T18" fmla="*/ 2 w 31"/>
                <a:gd name="T19" fmla="*/ 25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27"/>
                <a:gd name="T32" fmla="*/ 31 w 3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27">
                  <a:moveTo>
                    <a:pt x="2" y="25"/>
                  </a:moveTo>
                  <a:cubicBezTo>
                    <a:pt x="2" y="26"/>
                    <a:pt x="2" y="26"/>
                    <a:pt x="2" y="27"/>
                  </a:cubicBezTo>
                  <a:cubicBezTo>
                    <a:pt x="3" y="27"/>
                    <a:pt x="3" y="27"/>
                    <a:pt x="4" y="27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9"/>
                    <a:pt x="30" y="7"/>
                    <a:pt x="30" y="6"/>
                  </a:cubicBezTo>
                  <a:cubicBezTo>
                    <a:pt x="31" y="5"/>
                    <a:pt x="30" y="4"/>
                    <a:pt x="30" y="3"/>
                  </a:cubicBezTo>
                  <a:cubicBezTo>
                    <a:pt x="28" y="0"/>
                    <a:pt x="25" y="0"/>
                    <a:pt x="23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20"/>
                  </a:cubicBezTo>
                  <a:cubicBezTo>
                    <a:pt x="1" y="22"/>
                    <a:pt x="1" y="23"/>
                    <a:pt x="2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" name="Freeform 877">
              <a:extLst>
                <a:ext uri="{FF2B5EF4-FFF2-40B4-BE49-F238E27FC236}">
                  <a16:creationId xmlns:a16="http://schemas.microsoft.com/office/drawing/2014/main" id="{365EC161-9BF9-9E8C-1036-EB422DB03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775" y="225425"/>
              <a:ext cx="127000" cy="55563"/>
            </a:xfrm>
            <a:custGeom>
              <a:avLst/>
              <a:gdLst>
                <a:gd name="T0" fmla="*/ 33 w 34"/>
                <a:gd name="T1" fmla="*/ 7 h 15"/>
                <a:gd name="T2" fmla="*/ 30 w 34"/>
                <a:gd name="T3" fmla="*/ 5 h 15"/>
                <a:gd name="T4" fmla="*/ 1 w 34"/>
                <a:gd name="T5" fmla="*/ 0 h 15"/>
                <a:gd name="T6" fmla="*/ 1 w 34"/>
                <a:gd name="T7" fmla="*/ 3 h 15"/>
                <a:gd name="T8" fmla="*/ 1 w 34"/>
                <a:gd name="T9" fmla="*/ 7 h 15"/>
                <a:gd name="T10" fmla="*/ 0 w 34"/>
                <a:gd name="T11" fmla="*/ 10 h 15"/>
                <a:gd name="T12" fmla="*/ 28 w 34"/>
                <a:gd name="T13" fmla="*/ 15 h 15"/>
                <a:gd name="T14" fmla="*/ 29 w 34"/>
                <a:gd name="T15" fmla="*/ 15 h 15"/>
                <a:gd name="T16" fmla="*/ 34 w 34"/>
                <a:gd name="T17" fmla="*/ 11 h 15"/>
                <a:gd name="T18" fmla="*/ 33 w 34"/>
                <a:gd name="T19" fmla="*/ 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15"/>
                <a:gd name="T32" fmla="*/ 34 w 34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15">
                  <a:moveTo>
                    <a:pt x="33" y="7"/>
                  </a:moveTo>
                  <a:cubicBezTo>
                    <a:pt x="32" y="6"/>
                    <a:pt x="31" y="5"/>
                    <a:pt x="3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1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9" y="15"/>
                  </a:cubicBezTo>
                  <a:cubicBezTo>
                    <a:pt x="31" y="15"/>
                    <a:pt x="33" y="13"/>
                    <a:pt x="34" y="11"/>
                  </a:cubicBezTo>
                  <a:cubicBezTo>
                    <a:pt x="34" y="10"/>
                    <a:pt x="33" y="8"/>
                    <a:pt x="3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" name="Freeform 878">
              <a:extLst>
                <a:ext uri="{FF2B5EF4-FFF2-40B4-BE49-F238E27FC236}">
                  <a16:creationId xmlns:a16="http://schemas.microsoft.com/office/drawing/2014/main" id="{08EF6731-43D4-2678-28E3-7819C95AD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788" y="304800"/>
              <a:ext cx="93663" cy="127000"/>
            </a:xfrm>
            <a:custGeom>
              <a:avLst/>
              <a:gdLst>
                <a:gd name="T0" fmla="*/ 6 w 25"/>
                <a:gd name="T1" fmla="*/ 2 h 34"/>
                <a:gd name="T2" fmla="*/ 4 w 25"/>
                <a:gd name="T3" fmla="*/ 0 h 34"/>
                <a:gd name="T4" fmla="*/ 3 w 25"/>
                <a:gd name="T5" fmla="*/ 3 h 34"/>
                <a:gd name="T6" fmla="*/ 1 w 25"/>
                <a:gd name="T7" fmla="*/ 7 h 34"/>
                <a:gd name="T8" fmla="*/ 0 w 25"/>
                <a:gd name="T9" fmla="*/ 10 h 34"/>
                <a:gd name="T10" fmla="*/ 16 w 25"/>
                <a:gd name="T11" fmla="*/ 32 h 34"/>
                <a:gd name="T12" fmla="*/ 19 w 25"/>
                <a:gd name="T13" fmla="*/ 34 h 34"/>
                <a:gd name="T14" fmla="*/ 20 w 25"/>
                <a:gd name="T15" fmla="*/ 34 h 34"/>
                <a:gd name="T16" fmla="*/ 22 w 25"/>
                <a:gd name="T17" fmla="*/ 33 h 34"/>
                <a:gd name="T18" fmla="*/ 24 w 25"/>
                <a:gd name="T19" fmla="*/ 30 h 34"/>
                <a:gd name="T20" fmla="*/ 24 w 25"/>
                <a:gd name="T21" fmla="*/ 27 h 34"/>
                <a:gd name="T22" fmla="*/ 6 w 25"/>
                <a:gd name="T23" fmla="*/ 2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34"/>
                <a:gd name="T38" fmla="*/ 25 w 25"/>
                <a:gd name="T39" fmla="*/ 34 h 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34">
                  <a:moveTo>
                    <a:pt x="6" y="2"/>
                  </a:moveTo>
                  <a:cubicBezTo>
                    <a:pt x="6" y="1"/>
                    <a:pt x="5" y="1"/>
                    <a:pt x="4" y="0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3" y="4"/>
                    <a:pt x="2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8" y="34"/>
                    <a:pt x="19" y="34"/>
                  </a:cubicBezTo>
                  <a:cubicBezTo>
                    <a:pt x="19" y="34"/>
                    <a:pt x="19" y="34"/>
                    <a:pt x="20" y="34"/>
                  </a:cubicBezTo>
                  <a:cubicBezTo>
                    <a:pt x="21" y="34"/>
                    <a:pt x="22" y="34"/>
                    <a:pt x="22" y="33"/>
                  </a:cubicBezTo>
                  <a:cubicBezTo>
                    <a:pt x="24" y="33"/>
                    <a:pt x="24" y="32"/>
                    <a:pt x="24" y="30"/>
                  </a:cubicBezTo>
                  <a:cubicBezTo>
                    <a:pt x="25" y="29"/>
                    <a:pt x="24" y="28"/>
                    <a:pt x="24" y="27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" name="Freeform 879">
              <a:extLst>
                <a:ext uri="{FF2B5EF4-FFF2-40B4-BE49-F238E27FC236}">
                  <a16:creationId xmlns:a16="http://schemas.microsoft.com/office/drawing/2014/main" id="{2ACD90D9-95BB-0425-8AA0-5B7459FD2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5" y="71437"/>
              <a:ext cx="112713" cy="101600"/>
            </a:xfrm>
            <a:custGeom>
              <a:avLst/>
              <a:gdLst>
                <a:gd name="T0" fmla="*/ 2 w 30"/>
                <a:gd name="T1" fmla="*/ 9 h 27"/>
                <a:gd name="T2" fmla="*/ 27 w 30"/>
                <a:gd name="T3" fmla="*/ 27 h 27"/>
                <a:gd name="T4" fmla="*/ 28 w 30"/>
                <a:gd name="T5" fmla="*/ 27 h 27"/>
                <a:gd name="T6" fmla="*/ 28 w 30"/>
                <a:gd name="T7" fmla="*/ 24 h 27"/>
                <a:gd name="T8" fmla="*/ 29 w 30"/>
                <a:gd name="T9" fmla="*/ 20 h 27"/>
                <a:gd name="T10" fmla="*/ 30 w 30"/>
                <a:gd name="T11" fmla="*/ 17 h 27"/>
                <a:gd name="T12" fmla="*/ 8 w 30"/>
                <a:gd name="T13" fmla="*/ 1 h 27"/>
                <a:gd name="T14" fmla="*/ 1 w 30"/>
                <a:gd name="T15" fmla="*/ 3 h 27"/>
                <a:gd name="T16" fmla="*/ 0 w 30"/>
                <a:gd name="T17" fmla="*/ 6 h 27"/>
                <a:gd name="T18" fmla="*/ 2 w 30"/>
                <a:gd name="T19" fmla="*/ 9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7"/>
                <a:gd name="T32" fmla="*/ 30 w 30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7">
                  <a:moveTo>
                    <a:pt x="2" y="9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8" y="27"/>
                  </a:cubicBezTo>
                  <a:cubicBezTo>
                    <a:pt x="28" y="26"/>
                    <a:pt x="28" y="25"/>
                    <a:pt x="28" y="24"/>
                  </a:cubicBezTo>
                  <a:cubicBezTo>
                    <a:pt x="28" y="23"/>
                    <a:pt x="29" y="21"/>
                    <a:pt x="29" y="20"/>
                  </a:cubicBezTo>
                  <a:cubicBezTo>
                    <a:pt x="29" y="19"/>
                    <a:pt x="30" y="18"/>
                    <a:pt x="30" y="1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2" y="0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" name="Freeform 880">
              <a:extLst>
                <a:ext uri="{FF2B5EF4-FFF2-40B4-BE49-F238E27FC236}">
                  <a16:creationId xmlns:a16="http://schemas.microsoft.com/office/drawing/2014/main" id="{0107B1ED-2883-E833-B992-5C1DEF42A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425"/>
              <a:ext cx="120650" cy="55563"/>
            </a:xfrm>
            <a:custGeom>
              <a:avLst/>
              <a:gdLst>
                <a:gd name="T0" fmla="*/ 32 w 32"/>
                <a:gd name="T1" fmla="*/ 7 h 15"/>
                <a:gd name="T2" fmla="*/ 31 w 32"/>
                <a:gd name="T3" fmla="*/ 3 h 15"/>
                <a:gd name="T4" fmla="*/ 31 w 32"/>
                <a:gd name="T5" fmla="*/ 0 h 15"/>
                <a:gd name="T6" fmla="*/ 4 w 32"/>
                <a:gd name="T7" fmla="*/ 5 h 15"/>
                <a:gd name="T8" fmla="*/ 1 w 32"/>
                <a:gd name="T9" fmla="*/ 7 h 15"/>
                <a:gd name="T10" fmla="*/ 0 w 32"/>
                <a:gd name="T11" fmla="*/ 11 h 15"/>
                <a:gd name="T12" fmla="*/ 5 w 32"/>
                <a:gd name="T13" fmla="*/ 15 h 15"/>
                <a:gd name="T14" fmla="*/ 5 w 32"/>
                <a:gd name="T15" fmla="*/ 15 h 15"/>
                <a:gd name="T16" fmla="*/ 32 w 32"/>
                <a:gd name="T17" fmla="*/ 10 h 15"/>
                <a:gd name="T18" fmla="*/ 32 w 32"/>
                <a:gd name="T19" fmla="*/ 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5"/>
                <a:gd name="T32" fmla="*/ 32 w 32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5">
                  <a:moveTo>
                    <a:pt x="32" y="7"/>
                  </a:moveTo>
                  <a:cubicBezTo>
                    <a:pt x="32" y="6"/>
                    <a:pt x="31" y="5"/>
                    <a:pt x="31" y="3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1" y="6"/>
                    <a:pt x="1" y="7"/>
                  </a:cubicBezTo>
                  <a:cubicBezTo>
                    <a:pt x="0" y="8"/>
                    <a:pt x="0" y="10"/>
                    <a:pt x="0" y="11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8"/>
                    <a:pt x="3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" name="Freeform 881">
              <a:extLst>
                <a:ext uri="{FF2B5EF4-FFF2-40B4-BE49-F238E27FC236}">
                  <a16:creationId xmlns:a16="http://schemas.microsoft.com/office/drawing/2014/main" id="{0BBD3F90-21FE-4659-4A1A-0D84D5956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5" y="307975"/>
              <a:ext cx="90488" cy="123825"/>
            </a:xfrm>
            <a:custGeom>
              <a:avLst/>
              <a:gdLst>
                <a:gd name="T0" fmla="*/ 21 w 24"/>
                <a:gd name="T1" fmla="*/ 2 h 33"/>
                <a:gd name="T2" fmla="*/ 20 w 24"/>
                <a:gd name="T3" fmla="*/ 0 h 33"/>
                <a:gd name="T4" fmla="*/ 18 w 24"/>
                <a:gd name="T5" fmla="*/ 1 h 33"/>
                <a:gd name="T6" fmla="*/ 1 w 24"/>
                <a:gd name="T7" fmla="*/ 26 h 33"/>
                <a:gd name="T8" fmla="*/ 0 w 24"/>
                <a:gd name="T9" fmla="*/ 29 h 33"/>
                <a:gd name="T10" fmla="*/ 2 w 24"/>
                <a:gd name="T11" fmla="*/ 32 h 33"/>
                <a:gd name="T12" fmla="*/ 5 w 24"/>
                <a:gd name="T13" fmla="*/ 33 h 33"/>
                <a:gd name="T14" fmla="*/ 6 w 24"/>
                <a:gd name="T15" fmla="*/ 33 h 33"/>
                <a:gd name="T16" fmla="*/ 9 w 24"/>
                <a:gd name="T17" fmla="*/ 31 h 33"/>
                <a:gd name="T18" fmla="*/ 24 w 24"/>
                <a:gd name="T19" fmla="*/ 10 h 33"/>
                <a:gd name="T20" fmla="*/ 23 w 24"/>
                <a:gd name="T21" fmla="*/ 7 h 33"/>
                <a:gd name="T22" fmla="*/ 21 w 24"/>
                <a:gd name="T23" fmla="*/ 2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33"/>
                <a:gd name="T38" fmla="*/ 24 w 24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33">
                  <a:moveTo>
                    <a:pt x="21" y="2"/>
                  </a:moveTo>
                  <a:cubicBezTo>
                    <a:pt x="20" y="1"/>
                    <a:pt x="20" y="1"/>
                    <a:pt x="20" y="0"/>
                  </a:cubicBezTo>
                  <a:cubicBezTo>
                    <a:pt x="19" y="0"/>
                    <a:pt x="18" y="0"/>
                    <a:pt x="18" y="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7"/>
                    <a:pt x="0" y="28"/>
                    <a:pt x="0" y="29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3" y="33"/>
                    <a:pt x="4" y="33"/>
                    <a:pt x="5" y="33"/>
                  </a:cubicBezTo>
                  <a:cubicBezTo>
                    <a:pt x="5" y="33"/>
                    <a:pt x="5" y="33"/>
                    <a:pt x="6" y="33"/>
                  </a:cubicBezTo>
                  <a:cubicBezTo>
                    <a:pt x="7" y="33"/>
                    <a:pt x="8" y="32"/>
                    <a:pt x="9" y="3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9"/>
                    <a:pt x="23" y="8"/>
                    <a:pt x="23" y="7"/>
                  </a:cubicBezTo>
                  <a:cubicBezTo>
                    <a:pt x="22" y="5"/>
                    <a:pt x="21" y="4"/>
                    <a:pt x="2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" name="Freeform 882">
              <a:extLst>
                <a:ext uri="{FF2B5EF4-FFF2-40B4-BE49-F238E27FC236}">
                  <a16:creationId xmlns:a16="http://schemas.microsoft.com/office/drawing/2014/main" id="{1245E8F3-8B3F-E09F-6B91-66A3BD02CF3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58750" y="0"/>
              <a:ext cx="419100" cy="506413"/>
            </a:xfrm>
            <a:custGeom>
              <a:avLst/>
              <a:gdLst>
                <a:gd name="T0" fmla="*/ 56 w 112"/>
                <a:gd name="T1" fmla="*/ 0 h 135"/>
                <a:gd name="T2" fmla="*/ 0 w 112"/>
                <a:gd name="T3" fmla="*/ 56 h 135"/>
                <a:gd name="T4" fmla="*/ 17 w 112"/>
                <a:gd name="T5" fmla="*/ 101 h 135"/>
                <a:gd name="T6" fmla="*/ 18 w 112"/>
                <a:gd name="T7" fmla="*/ 101 h 135"/>
                <a:gd name="T8" fmla="*/ 30 w 112"/>
                <a:gd name="T9" fmla="*/ 128 h 135"/>
                <a:gd name="T10" fmla="*/ 37 w 112"/>
                <a:gd name="T11" fmla="*/ 135 h 135"/>
                <a:gd name="T12" fmla="*/ 74 w 112"/>
                <a:gd name="T13" fmla="*/ 135 h 135"/>
                <a:gd name="T14" fmla="*/ 74 w 112"/>
                <a:gd name="T15" fmla="*/ 135 h 135"/>
                <a:gd name="T16" fmla="*/ 77 w 112"/>
                <a:gd name="T17" fmla="*/ 134 h 135"/>
                <a:gd name="T18" fmla="*/ 81 w 112"/>
                <a:gd name="T19" fmla="*/ 128 h 135"/>
                <a:gd name="T20" fmla="*/ 94 w 112"/>
                <a:gd name="T21" fmla="*/ 101 h 135"/>
                <a:gd name="T22" fmla="*/ 95 w 112"/>
                <a:gd name="T23" fmla="*/ 100 h 135"/>
                <a:gd name="T24" fmla="*/ 112 w 112"/>
                <a:gd name="T25" fmla="*/ 56 h 135"/>
                <a:gd name="T26" fmla="*/ 56 w 112"/>
                <a:gd name="T27" fmla="*/ 0 h 135"/>
                <a:gd name="T28" fmla="*/ 83 w 112"/>
                <a:gd name="T29" fmla="*/ 93 h 135"/>
                <a:gd name="T30" fmla="*/ 82 w 112"/>
                <a:gd name="T31" fmla="*/ 94 h 135"/>
                <a:gd name="T32" fmla="*/ 68 w 112"/>
                <a:gd name="T33" fmla="*/ 121 h 135"/>
                <a:gd name="T34" fmla="*/ 43 w 112"/>
                <a:gd name="T35" fmla="*/ 121 h 135"/>
                <a:gd name="T36" fmla="*/ 29 w 112"/>
                <a:gd name="T37" fmla="*/ 93 h 135"/>
                <a:gd name="T38" fmla="*/ 28 w 112"/>
                <a:gd name="T39" fmla="*/ 93 h 135"/>
                <a:gd name="T40" fmla="*/ 14 w 112"/>
                <a:gd name="T41" fmla="*/ 56 h 135"/>
                <a:gd name="T42" fmla="*/ 56 w 112"/>
                <a:gd name="T43" fmla="*/ 14 h 135"/>
                <a:gd name="T44" fmla="*/ 98 w 112"/>
                <a:gd name="T45" fmla="*/ 56 h 135"/>
                <a:gd name="T46" fmla="*/ 83 w 112"/>
                <a:gd name="T47" fmla="*/ 93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135"/>
                <a:gd name="T74" fmla="*/ 112 w 112"/>
                <a:gd name="T75" fmla="*/ 135 h 1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135">
                  <a:moveTo>
                    <a:pt x="56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71"/>
                    <a:pt x="6" y="88"/>
                    <a:pt x="17" y="101"/>
                  </a:cubicBezTo>
                  <a:cubicBezTo>
                    <a:pt x="17" y="101"/>
                    <a:pt x="17" y="101"/>
                    <a:pt x="18" y="101"/>
                  </a:cubicBezTo>
                  <a:cubicBezTo>
                    <a:pt x="21" y="106"/>
                    <a:pt x="30" y="119"/>
                    <a:pt x="30" y="128"/>
                  </a:cubicBezTo>
                  <a:cubicBezTo>
                    <a:pt x="30" y="132"/>
                    <a:pt x="33" y="135"/>
                    <a:pt x="37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5" y="135"/>
                    <a:pt x="76" y="135"/>
                    <a:pt x="77" y="134"/>
                  </a:cubicBezTo>
                  <a:cubicBezTo>
                    <a:pt x="80" y="133"/>
                    <a:pt x="81" y="131"/>
                    <a:pt x="81" y="128"/>
                  </a:cubicBezTo>
                  <a:cubicBezTo>
                    <a:pt x="81" y="120"/>
                    <a:pt x="89" y="108"/>
                    <a:pt x="94" y="101"/>
                  </a:cubicBezTo>
                  <a:cubicBezTo>
                    <a:pt x="94" y="101"/>
                    <a:pt x="95" y="101"/>
                    <a:pt x="95" y="100"/>
                  </a:cubicBezTo>
                  <a:cubicBezTo>
                    <a:pt x="105" y="87"/>
                    <a:pt x="112" y="71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83" y="93"/>
                  </a:moveTo>
                  <a:cubicBezTo>
                    <a:pt x="83" y="93"/>
                    <a:pt x="83" y="94"/>
                    <a:pt x="82" y="94"/>
                  </a:cubicBezTo>
                  <a:cubicBezTo>
                    <a:pt x="79" y="98"/>
                    <a:pt x="71" y="110"/>
                    <a:pt x="68" y="121"/>
                  </a:cubicBezTo>
                  <a:cubicBezTo>
                    <a:pt x="43" y="121"/>
                    <a:pt x="43" y="121"/>
                    <a:pt x="43" y="121"/>
                  </a:cubicBezTo>
                  <a:cubicBezTo>
                    <a:pt x="40" y="109"/>
                    <a:pt x="31" y="97"/>
                    <a:pt x="29" y="93"/>
                  </a:cubicBezTo>
                  <a:cubicBezTo>
                    <a:pt x="29" y="93"/>
                    <a:pt x="28" y="93"/>
                    <a:pt x="28" y="93"/>
                  </a:cubicBezTo>
                  <a:cubicBezTo>
                    <a:pt x="19" y="82"/>
                    <a:pt x="14" y="68"/>
                    <a:pt x="14" y="56"/>
                  </a:cubicBezTo>
                  <a:cubicBezTo>
                    <a:pt x="14" y="33"/>
                    <a:pt x="32" y="14"/>
                    <a:pt x="56" y="14"/>
                  </a:cubicBezTo>
                  <a:cubicBezTo>
                    <a:pt x="79" y="14"/>
                    <a:pt x="98" y="33"/>
                    <a:pt x="98" y="56"/>
                  </a:cubicBezTo>
                  <a:cubicBezTo>
                    <a:pt x="98" y="68"/>
                    <a:pt x="92" y="82"/>
                    <a:pt x="83" y="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" name="Freeform 883">
              <a:extLst>
                <a:ext uri="{FF2B5EF4-FFF2-40B4-BE49-F238E27FC236}">
                  <a16:creationId xmlns:a16="http://schemas.microsoft.com/office/drawing/2014/main" id="{10466838-6593-5D1F-0402-C57A7EACA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25" y="547687"/>
              <a:ext cx="158750" cy="142875"/>
            </a:xfrm>
            <a:custGeom>
              <a:avLst/>
              <a:gdLst>
                <a:gd name="T0" fmla="*/ 36 w 42"/>
                <a:gd name="T1" fmla="*/ 0 h 38"/>
                <a:gd name="T2" fmla="*/ 5 w 42"/>
                <a:gd name="T3" fmla="*/ 0 h 38"/>
                <a:gd name="T4" fmla="*/ 0 w 42"/>
                <a:gd name="T5" fmla="*/ 6 h 38"/>
                <a:gd name="T6" fmla="*/ 0 w 42"/>
                <a:gd name="T7" fmla="*/ 27 h 38"/>
                <a:gd name="T8" fmla="*/ 5 w 42"/>
                <a:gd name="T9" fmla="*/ 33 h 38"/>
                <a:gd name="T10" fmla="*/ 10 w 42"/>
                <a:gd name="T11" fmla="*/ 33 h 38"/>
                <a:gd name="T12" fmla="*/ 13 w 42"/>
                <a:gd name="T13" fmla="*/ 36 h 38"/>
                <a:gd name="T14" fmla="*/ 17 w 42"/>
                <a:gd name="T15" fmla="*/ 38 h 38"/>
                <a:gd name="T16" fmla="*/ 24 w 42"/>
                <a:gd name="T17" fmla="*/ 38 h 38"/>
                <a:gd name="T18" fmla="*/ 28 w 42"/>
                <a:gd name="T19" fmla="*/ 36 h 38"/>
                <a:gd name="T20" fmla="*/ 31 w 42"/>
                <a:gd name="T21" fmla="*/ 33 h 38"/>
                <a:gd name="T22" fmla="*/ 36 w 42"/>
                <a:gd name="T23" fmla="*/ 33 h 38"/>
                <a:gd name="T24" fmla="*/ 42 w 42"/>
                <a:gd name="T25" fmla="*/ 27 h 38"/>
                <a:gd name="T26" fmla="*/ 42 w 42"/>
                <a:gd name="T27" fmla="*/ 6 h 38"/>
                <a:gd name="T28" fmla="*/ 36 w 42"/>
                <a:gd name="T29" fmla="*/ 0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38"/>
                <a:gd name="T47" fmla="*/ 42 w 42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38">
                  <a:moveTo>
                    <a:pt x="3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3"/>
                    <a:pt x="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7"/>
                    <a:pt x="16" y="38"/>
                    <a:pt x="17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6" y="38"/>
                    <a:pt x="27" y="37"/>
                    <a:pt x="28" y="36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9" y="33"/>
                    <a:pt x="42" y="30"/>
                    <a:pt x="42" y="27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3"/>
                    <a:pt x="39" y="0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2" name="矩形 53">
            <a:extLst>
              <a:ext uri="{FF2B5EF4-FFF2-40B4-BE49-F238E27FC236}">
                <a16:creationId xmlns:a16="http://schemas.microsoft.com/office/drawing/2014/main" id="{402A31C0-646B-6CD8-A21E-A19FF4052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679502"/>
            <a:ext cx="7056785" cy="37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3" tIns="34272" rIns="68543" bIns="34272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Num serviço ao ar livre ou ambiente aberto, ela é feita pela sinalização, conforme mencionado no item de </a:t>
            </a:r>
            <a:r>
              <a:rPr lang="pt-BR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desenergização</a:t>
            </a:r>
            <a:r>
              <a:rPr lang="pt-BR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da apostila.  </a:t>
            </a:r>
          </a:p>
          <a:p>
            <a:pPr>
              <a:lnSpc>
                <a:spcPct val="150000"/>
              </a:lnSpc>
            </a:pPr>
            <a:endParaRPr lang="pt-BR" altLang="zh-CN" dirty="0">
              <a:solidFill>
                <a:schemeClr val="tx1">
                  <a:lumMod val="65000"/>
                  <a:lumOff val="35000"/>
                </a:schemeClr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50000"/>
              </a:lnSpc>
            </a:pPr>
            <a:endParaRPr lang="pt-BR" altLang="zh-CN" dirty="0">
              <a:solidFill>
                <a:schemeClr val="tx1">
                  <a:lumMod val="65000"/>
                  <a:lumOff val="35000"/>
                </a:schemeClr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pt-BR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Em edificações em que existam locais específicos como pavimentos técnicos, o acesso restrito aos profissionais que prestam manutenção já auxilia em evitar acidentes e promove a colocação fora de alcance.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椭圆 11">
            <a:extLst>
              <a:ext uri="{FF2B5EF4-FFF2-40B4-BE49-F238E27FC236}">
                <a16:creationId xmlns:a16="http://schemas.microsoft.com/office/drawing/2014/main" id="{D6C34597-D08C-D513-184B-BB3CF3273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288" y="3363838"/>
            <a:ext cx="587863" cy="5880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lIns="68543" tIns="34272" rIns="68543" bIns="34272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4" name="Group 36">
            <a:extLst>
              <a:ext uri="{FF2B5EF4-FFF2-40B4-BE49-F238E27FC236}">
                <a16:creationId xmlns:a16="http://schemas.microsoft.com/office/drawing/2014/main" id="{4F9C53D2-B985-CAE2-F905-F4C24DF6A6F3}"/>
              </a:ext>
            </a:extLst>
          </p:cNvPr>
          <p:cNvGrpSpPr/>
          <p:nvPr/>
        </p:nvGrpSpPr>
        <p:grpSpPr bwMode="auto">
          <a:xfrm>
            <a:off x="721859" y="3526915"/>
            <a:ext cx="357002" cy="333298"/>
            <a:chOff x="0" y="0"/>
            <a:chExt cx="739775" cy="690562"/>
          </a:xfrm>
        </p:grpSpPr>
        <p:sp>
          <p:nvSpPr>
            <p:cNvPr id="15" name="Freeform 876">
              <a:extLst>
                <a:ext uri="{FF2B5EF4-FFF2-40B4-BE49-F238E27FC236}">
                  <a16:creationId xmlns:a16="http://schemas.microsoft.com/office/drawing/2014/main" id="{1F05E0FD-512D-9159-C149-27536C986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13" y="71437"/>
              <a:ext cx="115888" cy="101600"/>
            </a:xfrm>
            <a:custGeom>
              <a:avLst/>
              <a:gdLst>
                <a:gd name="T0" fmla="*/ 2 w 31"/>
                <a:gd name="T1" fmla="*/ 25 h 27"/>
                <a:gd name="T2" fmla="*/ 2 w 31"/>
                <a:gd name="T3" fmla="*/ 27 h 27"/>
                <a:gd name="T4" fmla="*/ 4 w 31"/>
                <a:gd name="T5" fmla="*/ 27 h 27"/>
                <a:gd name="T6" fmla="*/ 28 w 31"/>
                <a:gd name="T7" fmla="*/ 9 h 27"/>
                <a:gd name="T8" fmla="*/ 30 w 31"/>
                <a:gd name="T9" fmla="*/ 6 h 27"/>
                <a:gd name="T10" fmla="*/ 30 w 31"/>
                <a:gd name="T11" fmla="*/ 3 h 27"/>
                <a:gd name="T12" fmla="*/ 23 w 31"/>
                <a:gd name="T13" fmla="*/ 1 h 27"/>
                <a:gd name="T14" fmla="*/ 0 w 31"/>
                <a:gd name="T15" fmla="*/ 18 h 27"/>
                <a:gd name="T16" fmla="*/ 1 w 31"/>
                <a:gd name="T17" fmla="*/ 20 h 27"/>
                <a:gd name="T18" fmla="*/ 2 w 31"/>
                <a:gd name="T19" fmla="*/ 25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27"/>
                <a:gd name="T32" fmla="*/ 31 w 3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27">
                  <a:moveTo>
                    <a:pt x="2" y="25"/>
                  </a:moveTo>
                  <a:cubicBezTo>
                    <a:pt x="2" y="26"/>
                    <a:pt x="2" y="26"/>
                    <a:pt x="2" y="27"/>
                  </a:cubicBezTo>
                  <a:cubicBezTo>
                    <a:pt x="3" y="27"/>
                    <a:pt x="3" y="27"/>
                    <a:pt x="4" y="27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9"/>
                    <a:pt x="30" y="7"/>
                    <a:pt x="30" y="6"/>
                  </a:cubicBezTo>
                  <a:cubicBezTo>
                    <a:pt x="31" y="5"/>
                    <a:pt x="30" y="4"/>
                    <a:pt x="30" y="3"/>
                  </a:cubicBezTo>
                  <a:cubicBezTo>
                    <a:pt x="28" y="0"/>
                    <a:pt x="25" y="0"/>
                    <a:pt x="23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20"/>
                  </a:cubicBezTo>
                  <a:cubicBezTo>
                    <a:pt x="1" y="22"/>
                    <a:pt x="1" y="23"/>
                    <a:pt x="2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" name="Freeform 877">
              <a:extLst>
                <a:ext uri="{FF2B5EF4-FFF2-40B4-BE49-F238E27FC236}">
                  <a16:creationId xmlns:a16="http://schemas.microsoft.com/office/drawing/2014/main" id="{69DAEF7F-4DE1-793D-0492-8744700F9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775" y="225425"/>
              <a:ext cx="127000" cy="55563"/>
            </a:xfrm>
            <a:custGeom>
              <a:avLst/>
              <a:gdLst>
                <a:gd name="T0" fmla="*/ 33 w 34"/>
                <a:gd name="T1" fmla="*/ 7 h 15"/>
                <a:gd name="T2" fmla="*/ 30 w 34"/>
                <a:gd name="T3" fmla="*/ 5 h 15"/>
                <a:gd name="T4" fmla="*/ 1 w 34"/>
                <a:gd name="T5" fmla="*/ 0 h 15"/>
                <a:gd name="T6" fmla="*/ 1 w 34"/>
                <a:gd name="T7" fmla="*/ 3 h 15"/>
                <a:gd name="T8" fmla="*/ 1 w 34"/>
                <a:gd name="T9" fmla="*/ 7 h 15"/>
                <a:gd name="T10" fmla="*/ 0 w 34"/>
                <a:gd name="T11" fmla="*/ 10 h 15"/>
                <a:gd name="T12" fmla="*/ 28 w 34"/>
                <a:gd name="T13" fmla="*/ 15 h 15"/>
                <a:gd name="T14" fmla="*/ 29 w 34"/>
                <a:gd name="T15" fmla="*/ 15 h 15"/>
                <a:gd name="T16" fmla="*/ 34 w 34"/>
                <a:gd name="T17" fmla="*/ 11 h 15"/>
                <a:gd name="T18" fmla="*/ 33 w 34"/>
                <a:gd name="T19" fmla="*/ 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15"/>
                <a:gd name="T32" fmla="*/ 34 w 34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15">
                  <a:moveTo>
                    <a:pt x="33" y="7"/>
                  </a:moveTo>
                  <a:cubicBezTo>
                    <a:pt x="32" y="6"/>
                    <a:pt x="31" y="5"/>
                    <a:pt x="3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1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9" y="15"/>
                  </a:cubicBezTo>
                  <a:cubicBezTo>
                    <a:pt x="31" y="15"/>
                    <a:pt x="33" y="13"/>
                    <a:pt x="34" y="11"/>
                  </a:cubicBezTo>
                  <a:cubicBezTo>
                    <a:pt x="34" y="10"/>
                    <a:pt x="33" y="8"/>
                    <a:pt x="3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" name="Freeform 878">
              <a:extLst>
                <a:ext uri="{FF2B5EF4-FFF2-40B4-BE49-F238E27FC236}">
                  <a16:creationId xmlns:a16="http://schemas.microsoft.com/office/drawing/2014/main" id="{0B7F1CFB-5AD4-F027-38B1-5181CB77C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788" y="304800"/>
              <a:ext cx="93663" cy="127000"/>
            </a:xfrm>
            <a:custGeom>
              <a:avLst/>
              <a:gdLst>
                <a:gd name="T0" fmla="*/ 6 w 25"/>
                <a:gd name="T1" fmla="*/ 2 h 34"/>
                <a:gd name="T2" fmla="*/ 4 w 25"/>
                <a:gd name="T3" fmla="*/ 0 h 34"/>
                <a:gd name="T4" fmla="*/ 3 w 25"/>
                <a:gd name="T5" fmla="*/ 3 h 34"/>
                <a:gd name="T6" fmla="*/ 1 w 25"/>
                <a:gd name="T7" fmla="*/ 7 h 34"/>
                <a:gd name="T8" fmla="*/ 0 w 25"/>
                <a:gd name="T9" fmla="*/ 10 h 34"/>
                <a:gd name="T10" fmla="*/ 16 w 25"/>
                <a:gd name="T11" fmla="*/ 32 h 34"/>
                <a:gd name="T12" fmla="*/ 19 w 25"/>
                <a:gd name="T13" fmla="*/ 34 h 34"/>
                <a:gd name="T14" fmla="*/ 20 w 25"/>
                <a:gd name="T15" fmla="*/ 34 h 34"/>
                <a:gd name="T16" fmla="*/ 22 w 25"/>
                <a:gd name="T17" fmla="*/ 33 h 34"/>
                <a:gd name="T18" fmla="*/ 24 w 25"/>
                <a:gd name="T19" fmla="*/ 30 h 34"/>
                <a:gd name="T20" fmla="*/ 24 w 25"/>
                <a:gd name="T21" fmla="*/ 27 h 34"/>
                <a:gd name="T22" fmla="*/ 6 w 25"/>
                <a:gd name="T23" fmla="*/ 2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34"/>
                <a:gd name="T38" fmla="*/ 25 w 25"/>
                <a:gd name="T39" fmla="*/ 34 h 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34">
                  <a:moveTo>
                    <a:pt x="6" y="2"/>
                  </a:moveTo>
                  <a:cubicBezTo>
                    <a:pt x="6" y="1"/>
                    <a:pt x="5" y="1"/>
                    <a:pt x="4" y="0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3" y="4"/>
                    <a:pt x="2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8" y="34"/>
                    <a:pt x="19" y="34"/>
                  </a:cubicBezTo>
                  <a:cubicBezTo>
                    <a:pt x="19" y="34"/>
                    <a:pt x="19" y="34"/>
                    <a:pt x="20" y="34"/>
                  </a:cubicBezTo>
                  <a:cubicBezTo>
                    <a:pt x="21" y="34"/>
                    <a:pt x="22" y="34"/>
                    <a:pt x="22" y="33"/>
                  </a:cubicBezTo>
                  <a:cubicBezTo>
                    <a:pt x="24" y="33"/>
                    <a:pt x="24" y="32"/>
                    <a:pt x="24" y="30"/>
                  </a:cubicBezTo>
                  <a:cubicBezTo>
                    <a:pt x="25" y="29"/>
                    <a:pt x="24" y="28"/>
                    <a:pt x="24" y="27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" name="Freeform 879">
              <a:extLst>
                <a:ext uri="{FF2B5EF4-FFF2-40B4-BE49-F238E27FC236}">
                  <a16:creationId xmlns:a16="http://schemas.microsoft.com/office/drawing/2014/main" id="{C5B51E21-39BF-92DA-F5DC-7717CA086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5" y="71437"/>
              <a:ext cx="112713" cy="101600"/>
            </a:xfrm>
            <a:custGeom>
              <a:avLst/>
              <a:gdLst>
                <a:gd name="T0" fmla="*/ 2 w 30"/>
                <a:gd name="T1" fmla="*/ 9 h 27"/>
                <a:gd name="T2" fmla="*/ 27 w 30"/>
                <a:gd name="T3" fmla="*/ 27 h 27"/>
                <a:gd name="T4" fmla="*/ 28 w 30"/>
                <a:gd name="T5" fmla="*/ 27 h 27"/>
                <a:gd name="T6" fmla="*/ 28 w 30"/>
                <a:gd name="T7" fmla="*/ 24 h 27"/>
                <a:gd name="T8" fmla="*/ 29 w 30"/>
                <a:gd name="T9" fmla="*/ 20 h 27"/>
                <a:gd name="T10" fmla="*/ 30 w 30"/>
                <a:gd name="T11" fmla="*/ 17 h 27"/>
                <a:gd name="T12" fmla="*/ 8 w 30"/>
                <a:gd name="T13" fmla="*/ 1 h 27"/>
                <a:gd name="T14" fmla="*/ 1 w 30"/>
                <a:gd name="T15" fmla="*/ 3 h 27"/>
                <a:gd name="T16" fmla="*/ 0 w 30"/>
                <a:gd name="T17" fmla="*/ 6 h 27"/>
                <a:gd name="T18" fmla="*/ 2 w 30"/>
                <a:gd name="T19" fmla="*/ 9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7"/>
                <a:gd name="T32" fmla="*/ 30 w 30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7">
                  <a:moveTo>
                    <a:pt x="2" y="9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8" y="27"/>
                  </a:cubicBezTo>
                  <a:cubicBezTo>
                    <a:pt x="28" y="26"/>
                    <a:pt x="28" y="25"/>
                    <a:pt x="28" y="24"/>
                  </a:cubicBezTo>
                  <a:cubicBezTo>
                    <a:pt x="28" y="23"/>
                    <a:pt x="29" y="21"/>
                    <a:pt x="29" y="20"/>
                  </a:cubicBezTo>
                  <a:cubicBezTo>
                    <a:pt x="29" y="19"/>
                    <a:pt x="30" y="18"/>
                    <a:pt x="30" y="1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2" y="0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" name="Freeform 880">
              <a:extLst>
                <a:ext uri="{FF2B5EF4-FFF2-40B4-BE49-F238E27FC236}">
                  <a16:creationId xmlns:a16="http://schemas.microsoft.com/office/drawing/2014/main" id="{156B89FB-8544-D8B0-9703-AF60E1657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425"/>
              <a:ext cx="120650" cy="55563"/>
            </a:xfrm>
            <a:custGeom>
              <a:avLst/>
              <a:gdLst>
                <a:gd name="T0" fmla="*/ 32 w 32"/>
                <a:gd name="T1" fmla="*/ 7 h 15"/>
                <a:gd name="T2" fmla="*/ 31 w 32"/>
                <a:gd name="T3" fmla="*/ 3 h 15"/>
                <a:gd name="T4" fmla="*/ 31 w 32"/>
                <a:gd name="T5" fmla="*/ 0 h 15"/>
                <a:gd name="T6" fmla="*/ 4 w 32"/>
                <a:gd name="T7" fmla="*/ 5 h 15"/>
                <a:gd name="T8" fmla="*/ 1 w 32"/>
                <a:gd name="T9" fmla="*/ 7 h 15"/>
                <a:gd name="T10" fmla="*/ 0 w 32"/>
                <a:gd name="T11" fmla="*/ 11 h 15"/>
                <a:gd name="T12" fmla="*/ 5 w 32"/>
                <a:gd name="T13" fmla="*/ 15 h 15"/>
                <a:gd name="T14" fmla="*/ 5 w 32"/>
                <a:gd name="T15" fmla="*/ 15 h 15"/>
                <a:gd name="T16" fmla="*/ 32 w 32"/>
                <a:gd name="T17" fmla="*/ 10 h 15"/>
                <a:gd name="T18" fmla="*/ 32 w 32"/>
                <a:gd name="T19" fmla="*/ 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5"/>
                <a:gd name="T32" fmla="*/ 32 w 32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5">
                  <a:moveTo>
                    <a:pt x="32" y="7"/>
                  </a:moveTo>
                  <a:cubicBezTo>
                    <a:pt x="32" y="6"/>
                    <a:pt x="31" y="5"/>
                    <a:pt x="31" y="3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1" y="6"/>
                    <a:pt x="1" y="7"/>
                  </a:cubicBezTo>
                  <a:cubicBezTo>
                    <a:pt x="0" y="8"/>
                    <a:pt x="0" y="10"/>
                    <a:pt x="0" y="11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8"/>
                    <a:pt x="3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" name="Freeform 881">
              <a:extLst>
                <a:ext uri="{FF2B5EF4-FFF2-40B4-BE49-F238E27FC236}">
                  <a16:creationId xmlns:a16="http://schemas.microsoft.com/office/drawing/2014/main" id="{EB920D11-57EB-9E81-9D58-404308E26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5" y="307975"/>
              <a:ext cx="90488" cy="123825"/>
            </a:xfrm>
            <a:custGeom>
              <a:avLst/>
              <a:gdLst>
                <a:gd name="T0" fmla="*/ 21 w 24"/>
                <a:gd name="T1" fmla="*/ 2 h 33"/>
                <a:gd name="T2" fmla="*/ 20 w 24"/>
                <a:gd name="T3" fmla="*/ 0 h 33"/>
                <a:gd name="T4" fmla="*/ 18 w 24"/>
                <a:gd name="T5" fmla="*/ 1 h 33"/>
                <a:gd name="T6" fmla="*/ 1 w 24"/>
                <a:gd name="T7" fmla="*/ 26 h 33"/>
                <a:gd name="T8" fmla="*/ 0 w 24"/>
                <a:gd name="T9" fmla="*/ 29 h 33"/>
                <a:gd name="T10" fmla="*/ 2 w 24"/>
                <a:gd name="T11" fmla="*/ 32 h 33"/>
                <a:gd name="T12" fmla="*/ 5 w 24"/>
                <a:gd name="T13" fmla="*/ 33 h 33"/>
                <a:gd name="T14" fmla="*/ 6 w 24"/>
                <a:gd name="T15" fmla="*/ 33 h 33"/>
                <a:gd name="T16" fmla="*/ 9 w 24"/>
                <a:gd name="T17" fmla="*/ 31 h 33"/>
                <a:gd name="T18" fmla="*/ 24 w 24"/>
                <a:gd name="T19" fmla="*/ 10 h 33"/>
                <a:gd name="T20" fmla="*/ 23 w 24"/>
                <a:gd name="T21" fmla="*/ 7 h 33"/>
                <a:gd name="T22" fmla="*/ 21 w 24"/>
                <a:gd name="T23" fmla="*/ 2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33"/>
                <a:gd name="T38" fmla="*/ 24 w 24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33">
                  <a:moveTo>
                    <a:pt x="21" y="2"/>
                  </a:moveTo>
                  <a:cubicBezTo>
                    <a:pt x="20" y="1"/>
                    <a:pt x="20" y="1"/>
                    <a:pt x="20" y="0"/>
                  </a:cubicBezTo>
                  <a:cubicBezTo>
                    <a:pt x="19" y="0"/>
                    <a:pt x="18" y="0"/>
                    <a:pt x="18" y="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7"/>
                    <a:pt x="0" y="28"/>
                    <a:pt x="0" y="29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3" y="33"/>
                    <a:pt x="4" y="33"/>
                    <a:pt x="5" y="33"/>
                  </a:cubicBezTo>
                  <a:cubicBezTo>
                    <a:pt x="5" y="33"/>
                    <a:pt x="5" y="33"/>
                    <a:pt x="6" y="33"/>
                  </a:cubicBezTo>
                  <a:cubicBezTo>
                    <a:pt x="7" y="33"/>
                    <a:pt x="8" y="32"/>
                    <a:pt x="9" y="3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9"/>
                    <a:pt x="23" y="8"/>
                    <a:pt x="23" y="7"/>
                  </a:cubicBezTo>
                  <a:cubicBezTo>
                    <a:pt x="22" y="5"/>
                    <a:pt x="21" y="4"/>
                    <a:pt x="2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" name="Freeform 882">
              <a:extLst>
                <a:ext uri="{FF2B5EF4-FFF2-40B4-BE49-F238E27FC236}">
                  <a16:creationId xmlns:a16="http://schemas.microsoft.com/office/drawing/2014/main" id="{5D9EA039-D627-0DD7-850C-0A15CD400E1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58750" y="0"/>
              <a:ext cx="419100" cy="506413"/>
            </a:xfrm>
            <a:custGeom>
              <a:avLst/>
              <a:gdLst>
                <a:gd name="T0" fmla="*/ 56 w 112"/>
                <a:gd name="T1" fmla="*/ 0 h 135"/>
                <a:gd name="T2" fmla="*/ 0 w 112"/>
                <a:gd name="T3" fmla="*/ 56 h 135"/>
                <a:gd name="T4" fmla="*/ 17 w 112"/>
                <a:gd name="T5" fmla="*/ 101 h 135"/>
                <a:gd name="T6" fmla="*/ 18 w 112"/>
                <a:gd name="T7" fmla="*/ 101 h 135"/>
                <a:gd name="T8" fmla="*/ 30 w 112"/>
                <a:gd name="T9" fmla="*/ 128 h 135"/>
                <a:gd name="T10" fmla="*/ 37 w 112"/>
                <a:gd name="T11" fmla="*/ 135 h 135"/>
                <a:gd name="T12" fmla="*/ 74 w 112"/>
                <a:gd name="T13" fmla="*/ 135 h 135"/>
                <a:gd name="T14" fmla="*/ 74 w 112"/>
                <a:gd name="T15" fmla="*/ 135 h 135"/>
                <a:gd name="T16" fmla="*/ 77 w 112"/>
                <a:gd name="T17" fmla="*/ 134 h 135"/>
                <a:gd name="T18" fmla="*/ 81 w 112"/>
                <a:gd name="T19" fmla="*/ 128 h 135"/>
                <a:gd name="T20" fmla="*/ 94 w 112"/>
                <a:gd name="T21" fmla="*/ 101 h 135"/>
                <a:gd name="T22" fmla="*/ 95 w 112"/>
                <a:gd name="T23" fmla="*/ 100 h 135"/>
                <a:gd name="T24" fmla="*/ 112 w 112"/>
                <a:gd name="T25" fmla="*/ 56 h 135"/>
                <a:gd name="T26" fmla="*/ 56 w 112"/>
                <a:gd name="T27" fmla="*/ 0 h 135"/>
                <a:gd name="T28" fmla="*/ 83 w 112"/>
                <a:gd name="T29" fmla="*/ 93 h 135"/>
                <a:gd name="T30" fmla="*/ 82 w 112"/>
                <a:gd name="T31" fmla="*/ 94 h 135"/>
                <a:gd name="T32" fmla="*/ 68 w 112"/>
                <a:gd name="T33" fmla="*/ 121 h 135"/>
                <a:gd name="T34" fmla="*/ 43 w 112"/>
                <a:gd name="T35" fmla="*/ 121 h 135"/>
                <a:gd name="T36" fmla="*/ 29 w 112"/>
                <a:gd name="T37" fmla="*/ 93 h 135"/>
                <a:gd name="T38" fmla="*/ 28 w 112"/>
                <a:gd name="T39" fmla="*/ 93 h 135"/>
                <a:gd name="T40" fmla="*/ 14 w 112"/>
                <a:gd name="T41" fmla="*/ 56 h 135"/>
                <a:gd name="T42" fmla="*/ 56 w 112"/>
                <a:gd name="T43" fmla="*/ 14 h 135"/>
                <a:gd name="T44" fmla="*/ 98 w 112"/>
                <a:gd name="T45" fmla="*/ 56 h 135"/>
                <a:gd name="T46" fmla="*/ 83 w 112"/>
                <a:gd name="T47" fmla="*/ 93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135"/>
                <a:gd name="T74" fmla="*/ 112 w 112"/>
                <a:gd name="T75" fmla="*/ 135 h 1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135">
                  <a:moveTo>
                    <a:pt x="56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71"/>
                    <a:pt x="6" y="88"/>
                    <a:pt x="17" y="101"/>
                  </a:cubicBezTo>
                  <a:cubicBezTo>
                    <a:pt x="17" y="101"/>
                    <a:pt x="17" y="101"/>
                    <a:pt x="18" y="101"/>
                  </a:cubicBezTo>
                  <a:cubicBezTo>
                    <a:pt x="21" y="106"/>
                    <a:pt x="30" y="119"/>
                    <a:pt x="30" y="128"/>
                  </a:cubicBezTo>
                  <a:cubicBezTo>
                    <a:pt x="30" y="132"/>
                    <a:pt x="33" y="135"/>
                    <a:pt x="37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5" y="135"/>
                    <a:pt x="76" y="135"/>
                    <a:pt x="77" y="134"/>
                  </a:cubicBezTo>
                  <a:cubicBezTo>
                    <a:pt x="80" y="133"/>
                    <a:pt x="81" y="131"/>
                    <a:pt x="81" y="128"/>
                  </a:cubicBezTo>
                  <a:cubicBezTo>
                    <a:pt x="81" y="120"/>
                    <a:pt x="89" y="108"/>
                    <a:pt x="94" y="101"/>
                  </a:cubicBezTo>
                  <a:cubicBezTo>
                    <a:pt x="94" y="101"/>
                    <a:pt x="95" y="101"/>
                    <a:pt x="95" y="100"/>
                  </a:cubicBezTo>
                  <a:cubicBezTo>
                    <a:pt x="105" y="87"/>
                    <a:pt x="112" y="71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83" y="93"/>
                  </a:moveTo>
                  <a:cubicBezTo>
                    <a:pt x="83" y="93"/>
                    <a:pt x="83" y="94"/>
                    <a:pt x="82" y="94"/>
                  </a:cubicBezTo>
                  <a:cubicBezTo>
                    <a:pt x="79" y="98"/>
                    <a:pt x="71" y="110"/>
                    <a:pt x="68" y="121"/>
                  </a:cubicBezTo>
                  <a:cubicBezTo>
                    <a:pt x="43" y="121"/>
                    <a:pt x="43" y="121"/>
                    <a:pt x="43" y="121"/>
                  </a:cubicBezTo>
                  <a:cubicBezTo>
                    <a:pt x="40" y="109"/>
                    <a:pt x="31" y="97"/>
                    <a:pt x="29" y="93"/>
                  </a:cubicBezTo>
                  <a:cubicBezTo>
                    <a:pt x="29" y="93"/>
                    <a:pt x="28" y="93"/>
                    <a:pt x="28" y="93"/>
                  </a:cubicBezTo>
                  <a:cubicBezTo>
                    <a:pt x="19" y="82"/>
                    <a:pt x="14" y="68"/>
                    <a:pt x="14" y="56"/>
                  </a:cubicBezTo>
                  <a:cubicBezTo>
                    <a:pt x="14" y="33"/>
                    <a:pt x="32" y="14"/>
                    <a:pt x="56" y="14"/>
                  </a:cubicBezTo>
                  <a:cubicBezTo>
                    <a:pt x="79" y="14"/>
                    <a:pt x="98" y="33"/>
                    <a:pt x="98" y="56"/>
                  </a:cubicBezTo>
                  <a:cubicBezTo>
                    <a:pt x="98" y="68"/>
                    <a:pt x="92" y="82"/>
                    <a:pt x="83" y="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" name="Freeform 883">
              <a:extLst>
                <a:ext uri="{FF2B5EF4-FFF2-40B4-BE49-F238E27FC236}">
                  <a16:creationId xmlns:a16="http://schemas.microsoft.com/office/drawing/2014/main" id="{D4DDEA71-F596-4B65-7C91-41CA23680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25" y="547687"/>
              <a:ext cx="158750" cy="142875"/>
            </a:xfrm>
            <a:custGeom>
              <a:avLst/>
              <a:gdLst>
                <a:gd name="T0" fmla="*/ 36 w 42"/>
                <a:gd name="T1" fmla="*/ 0 h 38"/>
                <a:gd name="T2" fmla="*/ 5 w 42"/>
                <a:gd name="T3" fmla="*/ 0 h 38"/>
                <a:gd name="T4" fmla="*/ 0 w 42"/>
                <a:gd name="T5" fmla="*/ 6 h 38"/>
                <a:gd name="T6" fmla="*/ 0 w 42"/>
                <a:gd name="T7" fmla="*/ 27 h 38"/>
                <a:gd name="T8" fmla="*/ 5 w 42"/>
                <a:gd name="T9" fmla="*/ 33 h 38"/>
                <a:gd name="T10" fmla="*/ 10 w 42"/>
                <a:gd name="T11" fmla="*/ 33 h 38"/>
                <a:gd name="T12" fmla="*/ 13 w 42"/>
                <a:gd name="T13" fmla="*/ 36 h 38"/>
                <a:gd name="T14" fmla="*/ 17 w 42"/>
                <a:gd name="T15" fmla="*/ 38 h 38"/>
                <a:gd name="T16" fmla="*/ 24 w 42"/>
                <a:gd name="T17" fmla="*/ 38 h 38"/>
                <a:gd name="T18" fmla="*/ 28 w 42"/>
                <a:gd name="T19" fmla="*/ 36 h 38"/>
                <a:gd name="T20" fmla="*/ 31 w 42"/>
                <a:gd name="T21" fmla="*/ 33 h 38"/>
                <a:gd name="T22" fmla="*/ 36 w 42"/>
                <a:gd name="T23" fmla="*/ 33 h 38"/>
                <a:gd name="T24" fmla="*/ 42 w 42"/>
                <a:gd name="T25" fmla="*/ 27 h 38"/>
                <a:gd name="T26" fmla="*/ 42 w 42"/>
                <a:gd name="T27" fmla="*/ 6 h 38"/>
                <a:gd name="T28" fmla="*/ 36 w 42"/>
                <a:gd name="T29" fmla="*/ 0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38"/>
                <a:gd name="T47" fmla="*/ 42 w 42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38">
                  <a:moveTo>
                    <a:pt x="3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3"/>
                    <a:pt x="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7"/>
                    <a:pt x="16" y="38"/>
                    <a:pt x="17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6" y="38"/>
                    <a:pt x="27" y="37"/>
                    <a:pt x="28" y="36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9" y="33"/>
                    <a:pt x="42" y="30"/>
                    <a:pt x="42" y="27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3"/>
                    <a:pt x="39" y="0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pic>
        <p:nvPicPr>
          <p:cNvPr id="23" name="Imagem 22" descr="Texto&#10;&#10;Descrição gerada automaticamente com confiança baixa">
            <a:extLst>
              <a:ext uri="{FF2B5EF4-FFF2-40B4-BE49-F238E27FC236}">
                <a16:creationId xmlns:a16="http://schemas.microsoft.com/office/drawing/2014/main" id="{471F6059-DC2E-DD61-7307-97BE08410D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58797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8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orma Regulamentadora NR 10: o que é, objetivos e importância! | ISC  Treinamentos">
            <a:extLst>
              <a:ext uri="{FF2B5EF4-FFF2-40B4-BE49-F238E27FC236}">
                <a16:creationId xmlns:a16="http://schemas.microsoft.com/office/drawing/2014/main" id="{9D37E6E0-0D70-B270-0929-13CF4DD86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3" r="20839"/>
          <a:stretch/>
        </p:blipFill>
        <p:spPr bwMode="auto">
          <a:xfrm>
            <a:off x="0" y="0"/>
            <a:ext cx="417646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圆角矩形 2">
            <a:extLst>
              <a:ext uri="{FF2B5EF4-FFF2-40B4-BE49-F238E27FC236}">
                <a16:creationId xmlns:a16="http://schemas.microsoft.com/office/drawing/2014/main" id="{99323EA0-B621-ADC9-C42D-848936A8F1CE}"/>
              </a:ext>
            </a:extLst>
          </p:cNvPr>
          <p:cNvSpPr/>
          <p:nvPr/>
        </p:nvSpPr>
        <p:spPr bwMode="auto">
          <a:xfrm>
            <a:off x="3143596" y="915566"/>
            <a:ext cx="2065737" cy="4852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68543" tIns="34272" rIns="68543" bIns="34272" anchor="ctr"/>
          <a:lstStyle/>
          <a:p>
            <a:pPr algn="ctr">
              <a:defRPr/>
            </a:pPr>
            <a:r>
              <a:rPr lang="pt-BR" altLang="zh-CN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3.13</a:t>
            </a:r>
            <a:endParaRPr lang="zh-CN" altLang="en-US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53">
            <a:extLst>
              <a:ext uri="{FF2B5EF4-FFF2-40B4-BE49-F238E27FC236}">
                <a16:creationId xmlns:a16="http://schemas.microsoft.com/office/drawing/2014/main" id="{866DB6AC-EF2B-7577-0E14-0CD3C547A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976" y="1491630"/>
            <a:ext cx="4464496" cy="327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3" tIns="34272" rIns="68543" bIns="34272">
            <a:spAutoFit/>
          </a:bodyPr>
          <a:lstStyle/>
          <a:p>
            <a:r>
              <a:rPr lang="pt-BR" altLang="zh-CN" sz="16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Separação elétrica</a:t>
            </a:r>
          </a:p>
          <a:p>
            <a:endParaRPr lang="pt-BR" altLang="zh-CN" sz="16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r>
              <a:rPr lang="pt-BR" altLang="zh-CN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A norma ABNT NBR 5410:2004 Versão Corrigida:2008 - Instalações elétricas de baixa tensão, prevê que a separação elétrica é uma das medidas de proteção contra choques elétricos. </a:t>
            </a:r>
          </a:p>
          <a:p>
            <a:endParaRPr lang="pt-BR" altLang="zh-CN" sz="16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r>
              <a:rPr lang="pt-BR" altLang="zh-CN" sz="16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Ao contrário do seccionamento automático da alimentação, ela não pode ser usada de forma generalizada na instalação, mas servir a um uso pontual (num local específico apenas).</a:t>
            </a:r>
          </a:p>
        </p:txBody>
      </p:sp>
      <p:pic>
        <p:nvPicPr>
          <p:cNvPr id="3" name="Imagem 2" descr="Texto&#10;&#10;Descrição gerada automaticamente com confiança baixa">
            <a:extLst>
              <a:ext uri="{FF2B5EF4-FFF2-40B4-BE49-F238E27FC236}">
                <a16:creationId xmlns:a16="http://schemas.microsoft.com/office/drawing/2014/main" id="{B9C63676-AC08-24C4-0165-A99A8664C6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3478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5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2645" y="1275607"/>
            <a:ext cx="8483324" cy="252027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76715" y="1937554"/>
            <a:ext cx="6857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Salas cirúrgicas de hospitais possuem separação elétrica, com sistemas isolados e o uso de um transformador de separação. </a:t>
            </a:r>
          </a:p>
          <a:p>
            <a:endParaRPr lang="pt-BR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pt-BR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pt-BR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Todos os equipamentos alimentados por esse transformador possuem aterramento de massas.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31641" y="901691"/>
            <a:ext cx="1774084" cy="661947"/>
            <a:chOff x="1187624" y="555526"/>
            <a:chExt cx="1774084" cy="661947"/>
          </a:xfrm>
          <a:solidFill>
            <a:srgbClr val="C00000"/>
          </a:solidFill>
        </p:grpSpPr>
        <p:sp>
          <p:nvSpPr>
            <p:cNvPr id="4" name="平行四边形 3"/>
            <p:cNvSpPr/>
            <p:nvPr/>
          </p:nvSpPr>
          <p:spPr>
            <a:xfrm>
              <a:off x="1233516" y="641409"/>
              <a:ext cx="1728192" cy="576064"/>
            </a:xfrm>
            <a:prstGeom prst="parallelogram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平行四边形 1"/>
            <p:cNvSpPr/>
            <p:nvPr/>
          </p:nvSpPr>
          <p:spPr>
            <a:xfrm>
              <a:off x="1187624" y="555526"/>
              <a:ext cx="1728192" cy="576064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03648" y="659472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zh-CN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NR 10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" name="椭圆 11">
            <a:extLst>
              <a:ext uri="{FF2B5EF4-FFF2-40B4-BE49-F238E27FC236}">
                <a16:creationId xmlns:a16="http://schemas.microsoft.com/office/drawing/2014/main" id="{1474C9DF-8B38-BAF3-34B1-6F53B9C0B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70" y="1983716"/>
            <a:ext cx="587863" cy="5880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lIns="68543" tIns="34272" rIns="68543" bIns="34272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0" name="Group 36">
            <a:extLst>
              <a:ext uri="{FF2B5EF4-FFF2-40B4-BE49-F238E27FC236}">
                <a16:creationId xmlns:a16="http://schemas.microsoft.com/office/drawing/2014/main" id="{2420E5C2-CBCA-0AEA-8793-FFD76F4011F8}"/>
              </a:ext>
            </a:extLst>
          </p:cNvPr>
          <p:cNvGrpSpPr/>
          <p:nvPr/>
        </p:nvGrpSpPr>
        <p:grpSpPr bwMode="auto">
          <a:xfrm>
            <a:off x="912241" y="2146793"/>
            <a:ext cx="357002" cy="333298"/>
            <a:chOff x="0" y="0"/>
            <a:chExt cx="739775" cy="690562"/>
          </a:xfrm>
        </p:grpSpPr>
        <p:sp>
          <p:nvSpPr>
            <p:cNvPr id="11" name="Freeform 876">
              <a:extLst>
                <a:ext uri="{FF2B5EF4-FFF2-40B4-BE49-F238E27FC236}">
                  <a16:creationId xmlns:a16="http://schemas.microsoft.com/office/drawing/2014/main" id="{C3E62954-BE16-E16E-556A-CD524610C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13" y="71437"/>
              <a:ext cx="115888" cy="101600"/>
            </a:xfrm>
            <a:custGeom>
              <a:avLst/>
              <a:gdLst>
                <a:gd name="T0" fmla="*/ 2 w 31"/>
                <a:gd name="T1" fmla="*/ 25 h 27"/>
                <a:gd name="T2" fmla="*/ 2 w 31"/>
                <a:gd name="T3" fmla="*/ 27 h 27"/>
                <a:gd name="T4" fmla="*/ 4 w 31"/>
                <a:gd name="T5" fmla="*/ 27 h 27"/>
                <a:gd name="T6" fmla="*/ 28 w 31"/>
                <a:gd name="T7" fmla="*/ 9 h 27"/>
                <a:gd name="T8" fmla="*/ 30 w 31"/>
                <a:gd name="T9" fmla="*/ 6 h 27"/>
                <a:gd name="T10" fmla="*/ 30 w 31"/>
                <a:gd name="T11" fmla="*/ 3 h 27"/>
                <a:gd name="T12" fmla="*/ 23 w 31"/>
                <a:gd name="T13" fmla="*/ 1 h 27"/>
                <a:gd name="T14" fmla="*/ 0 w 31"/>
                <a:gd name="T15" fmla="*/ 18 h 27"/>
                <a:gd name="T16" fmla="*/ 1 w 31"/>
                <a:gd name="T17" fmla="*/ 20 h 27"/>
                <a:gd name="T18" fmla="*/ 2 w 31"/>
                <a:gd name="T19" fmla="*/ 25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27"/>
                <a:gd name="T32" fmla="*/ 31 w 3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27">
                  <a:moveTo>
                    <a:pt x="2" y="25"/>
                  </a:moveTo>
                  <a:cubicBezTo>
                    <a:pt x="2" y="26"/>
                    <a:pt x="2" y="26"/>
                    <a:pt x="2" y="27"/>
                  </a:cubicBezTo>
                  <a:cubicBezTo>
                    <a:pt x="3" y="27"/>
                    <a:pt x="3" y="27"/>
                    <a:pt x="4" y="27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9"/>
                    <a:pt x="30" y="7"/>
                    <a:pt x="30" y="6"/>
                  </a:cubicBezTo>
                  <a:cubicBezTo>
                    <a:pt x="31" y="5"/>
                    <a:pt x="30" y="4"/>
                    <a:pt x="30" y="3"/>
                  </a:cubicBezTo>
                  <a:cubicBezTo>
                    <a:pt x="28" y="0"/>
                    <a:pt x="25" y="0"/>
                    <a:pt x="23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20"/>
                  </a:cubicBezTo>
                  <a:cubicBezTo>
                    <a:pt x="1" y="22"/>
                    <a:pt x="1" y="23"/>
                    <a:pt x="2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" name="Freeform 877">
              <a:extLst>
                <a:ext uri="{FF2B5EF4-FFF2-40B4-BE49-F238E27FC236}">
                  <a16:creationId xmlns:a16="http://schemas.microsoft.com/office/drawing/2014/main" id="{389E2C58-B515-1586-BD14-861EEFC3E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775" y="225425"/>
              <a:ext cx="127000" cy="55563"/>
            </a:xfrm>
            <a:custGeom>
              <a:avLst/>
              <a:gdLst>
                <a:gd name="T0" fmla="*/ 33 w 34"/>
                <a:gd name="T1" fmla="*/ 7 h 15"/>
                <a:gd name="T2" fmla="*/ 30 w 34"/>
                <a:gd name="T3" fmla="*/ 5 h 15"/>
                <a:gd name="T4" fmla="*/ 1 w 34"/>
                <a:gd name="T5" fmla="*/ 0 h 15"/>
                <a:gd name="T6" fmla="*/ 1 w 34"/>
                <a:gd name="T7" fmla="*/ 3 h 15"/>
                <a:gd name="T8" fmla="*/ 1 w 34"/>
                <a:gd name="T9" fmla="*/ 7 h 15"/>
                <a:gd name="T10" fmla="*/ 0 w 34"/>
                <a:gd name="T11" fmla="*/ 10 h 15"/>
                <a:gd name="T12" fmla="*/ 28 w 34"/>
                <a:gd name="T13" fmla="*/ 15 h 15"/>
                <a:gd name="T14" fmla="*/ 29 w 34"/>
                <a:gd name="T15" fmla="*/ 15 h 15"/>
                <a:gd name="T16" fmla="*/ 34 w 34"/>
                <a:gd name="T17" fmla="*/ 11 h 15"/>
                <a:gd name="T18" fmla="*/ 33 w 34"/>
                <a:gd name="T19" fmla="*/ 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15"/>
                <a:gd name="T32" fmla="*/ 34 w 34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15">
                  <a:moveTo>
                    <a:pt x="33" y="7"/>
                  </a:moveTo>
                  <a:cubicBezTo>
                    <a:pt x="32" y="6"/>
                    <a:pt x="31" y="5"/>
                    <a:pt x="3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1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9" y="15"/>
                  </a:cubicBezTo>
                  <a:cubicBezTo>
                    <a:pt x="31" y="15"/>
                    <a:pt x="33" y="13"/>
                    <a:pt x="34" y="11"/>
                  </a:cubicBezTo>
                  <a:cubicBezTo>
                    <a:pt x="34" y="10"/>
                    <a:pt x="33" y="8"/>
                    <a:pt x="3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" name="Freeform 878">
              <a:extLst>
                <a:ext uri="{FF2B5EF4-FFF2-40B4-BE49-F238E27FC236}">
                  <a16:creationId xmlns:a16="http://schemas.microsoft.com/office/drawing/2014/main" id="{0CAB20C6-8EAC-5AA9-71CF-5E52C003C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788" y="304800"/>
              <a:ext cx="93663" cy="127000"/>
            </a:xfrm>
            <a:custGeom>
              <a:avLst/>
              <a:gdLst>
                <a:gd name="T0" fmla="*/ 6 w 25"/>
                <a:gd name="T1" fmla="*/ 2 h 34"/>
                <a:gd name="T2" fmla="*/ 4 w 25"/>
                <a:gd name="T3" fmla="*/ 0 h 34"/>
                <a:gd name="T4" fmla="*/ 3 w 25"/>
                <a:gd name="T5" fmla="*/ 3 h 34"/>
                <a:gd name="T6" fmla="*/ 1 w 25"/>
                <a:gd name="T7" fmla="*/ 7 h 34"/>
                <a:gd name="T8" fmla="*/ 0 w 25"/>
                <a:gd name="T9" fmla="*/ 10 h 34"/>
                <a:gd name="T10" fmla="*/ 16 w 25"/>
                <a:gd name="T11" fmla="*/ 32 h 34"/>
                <a:gd name="T12" fmla="*/ 19 w 25"/>
                <a:gd name="T13" fmla="*/ 34 h 34"/>
                <a:gd name="T14" fmla="*/ 20 w 25"/>
                <a:gd name="T15" fmla="*/ 34 h 34"/>
                <a:gd name="T16" fmla="*/ 22 w 25"/>
                <a:gd name="T17" fmla="*/ 33 h 34"/>
                <a:gd name="T18" fmla="*/ 24 w 25"/>
                <a:gd name="T19" fmla="*/ 30 h 34"/>
                <a:gd name="T20" fmla="*/ 24 w 25"/>
                <a:gd name="T21" fmla="*/ 27 h 34"/>
                <a:gd name="T22" fmla="*/ 6 w 25"/>
                <a:gd name="T23" fmla="*/ 2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34"/>
                <a:gd name="T38" fmla="*/ 25 w 25"/>
                <a:gd name="T39" fmla="*/ 34 h 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34">
                  <a:moveTo>
                    <a:pt x="6" y="2"/>
                  </a:moveTo>
                  <a:cubicBezTo>
                    <a:pt x="6" y="1"/>
                    <a:pt x="5" y="1"/>
                    <a:pt x="4" y="0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3" y="4"/>
                    <a:pt x="2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8" y="34"/>
                    <a:pt x="19" y="34"/>
                  </a:cubicBezTo>
                  <a:cubicBezTo>
                    <a:pt x="19" y="34"/>
                    <a:pt x="19" y="34"/>
                    <a:pt x="20" y="34"/>
                  </a:cubicBezTo>
                  <a:cubicBezTo>
                    <a:pt x="21" y="34"/>
                    <a:pt x="22" y="34"/>
                    <a:pt x="22" y="33"/>
                  </a:cubicBezTo>
                  <a:cubicBezTo>
                    <a:pt x="24" y="33"/>
                    <a:pt x="24" y="32"/>
                    <a:pt x="24" y="30"/>
                  </a:cubicBezTo>
                  <a:cubicBezTo>
                    <a:pt x="25" y="29"/>
                    <a:pt x="24" y="28"/>
                    <a:pt x="24" y="27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" name="Freeform 879">
              <a:extLst>
                <a:ext uri="{FF2B5EF4-FFF2-40B4-BE49-F238E27FC236}">
                  <a16:creationId xmlns:a16="http://schemas.microsoft.com/office/drawing/2014/main" id="{0BBE6E24-7BFB-A17D-76F1-322D2C018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5" y="71437"/>
              <a:ext cx="112713" cy="101600"/>
            </a:xfrm>
            <a:custGeom>
              <a:avLst/>
              <a:gdLst>
                <a:gd name="T0" fmla="*/ 2 w 30"/>
                <a:gd name="T1" fmla="*/ 9 h 27"/>
                <a:gd name="T2" fmla="*/ 27 w 30"/>
                <a:gd name="T3" fmla="*/ 27 h 27"/>
                <a:gd name="T4" fmla="*/ 28 w 30"/>
                <a:gd name="T5" fmla="*/ 27 h 27"/>
                <a:gd name="T6" fmla="*/ 28 w 30"/>
                <a:gd name="T7" fmla="*/ 24 h 27"/>
                <a:gd name="T8" fmla="*/ 29 w 30"/>
                <a:gd name="T9" fmla="*/ 20 h 27"/>
                <a:gd name="T10" fmla="*/ 30 w 30"/>
                <a:gd name="T11" fmla="*/ 17 h 27"/>
                <a:gd name="T12" fmla="*/ 8 w 30"/>
                <a:gd name="T13" fmla="*/ 1 h 27"/>
                <a:gd name="T14" fmla="*/ 1 w 30"/>
                <a:gd name="T15" fmla="*/ 3 h 27"/>
                <a:gd name="T16" fmla="*/ 0 w 30"/>
                <a:gd name="T17" fmla="*/ 6 h 27"/>
                <a:gd name="T18" fmla="*/ 2 w 30"/>
                <a:gd name="T19" fmla="*/ 9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7"/>
                <a:gd name="T32" fmla="*/ 30 w 30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7">
                  <a:moveTo>
                    <a:pt x="2" y="9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8" y="27"/>
                  </a:cubicBezTo>
                  <a:cubicBezTo>
                    <a:pt x="28" y="26"/>
                    <a:pt x="28" y="25"/>
                    <a:pt x="28" y="24"/>
                  </a:cubicBezTo>
                  <a:cubicBezTo>
                    <a:pt x="28" y="23"/>
                    <a:pt x="29" y="21"/>
                    <a:pt x="29" y="20"/>
                  </a:cubicBezTo>
                  <a:cubicBezTo>
                    <a:pt x="29" y="19"/>
                    <a:pt x="30" y="18"/>
                    <a:pt x="30" y="1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2" y="0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" name="Freeform 880">
              <a:extLst>
                <a:ext uri="{FF2B5EF4-FFF2-40B4-BE49-F238E27FC236}">
                  <a16:creationId xmlns:a16="http://schemas.microsoft.com/office/drawing/2014/main" id="{17F4E0DB-32D1-BD7B-D680-A0197191E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425"/>
              <a:ext cx="120650" cy="55563"/>
            </a:xfrm>
            <a:custGeom>
              <a:avLst/>
              <a:gdLst>
                <a:gd name="T0" fmla="*/ 32 w 32"/>
                <a:gd name="T1" fmla="*/ 7 h 15"/>
                <a:gd name="T2" fmla="*/ 31 w 32"/>
                <a:gd name="T3" fmla="*/ 3 h 15"/>
                <a:gd name="T4" fmla="*/ 31 w 32"/>
                <a:gd name="T5" fmla="*/ 0 h 15"/>
                <a:gd name="T6" fmla="*/ 4 w 32"/>
                <a:gd name="T7" fmla="*/ 5 h 15"/>
                <a:gd name="T8" fmla="*/ 1 w 32"/>
                <a:gd name="T9" fmla="*/ 7 h 15"/>
                <a:gd name="T10" fmla="*/ 0 w 32"/>
                <a:gd name="T11" fmla="*/ 11 h 15"/>
                <a:gd name="T12" fmla="*/ 5 w 32"/>
                <a:gd name="T13" fmla="*/ 15 h 15"/>
                <a:gd name="T14" fmla="*/ 5 w 32"/>
                <a:gd name="T15" fmla="*/ 15 h 15"/>
                <a:gd name="T16" fmla="*/ 32 w 32"/>
                <a:gd name="T17" fmla="*/ 10 h 15"/>
                <a:gd name="T18" fmla="*/ 32 w 32"/>
                <a:gd name="T19" fmla="*/ 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5"/>
                <a:gd name="T32" fmla="*/ 32 w 32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5">
                  <a:moveTo>
                    <a:pt x="32" y="7"/>
                  </a:moveTo>
                  <a:cubicBezTo>
                    <a:pt x="32" y="6"/>
                    <a:pt x="31" y="5"/>
                    <a:pt x="31" y="3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1" y="6"/>
                    <a:pt x="1" y="7"/>
                  </a:cubicBezTo>
                  <a:cubicBezTo>
                    <a:pt x="0" y="8"/>
                    <a:pt x="0" y="10"/>
                    <a:pt x="0" y="11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8"/>
                    <a:pt x="3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" name="Freeform 881">
              <a:extLst>
                <a:ext uri="{FF2B5EF4-FFF2-40B4-BE49-F238E27FC236}">
                  <a16:creationId xmlns:a16="http://schemas.microsoft.com/office/drawing/2014/main" id="{1B7C1F74-EF90-EE14-5FEB-FE171A980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5" y="307975"/>
              <a:ext cx="90488" cy="123825"/>
            </a:xfrm>
            <a:custGeom>
              <a:avLst/>
              <a:gdLst>
                <a:gd name="T0" fmla="*/ 21 w 24"/>
                <a:gd name="T1" fmla="*/ 2 h 33"/>
                <a:gd name="T2" fmla="*/ 20 w 24"/>
                <a:gd name="T3" fmla="*/ 0 h 33"/>
                <a:gd name="T4" fmla="*/ 18 w 24"/>
                <a:gd name="T5" fmla="*/ 1 h 33"/>
                <a:gd name="T6" fmla="*/ 1 w 24"/>
                <a:gd name="T7" fmla="*/ 26 h 33"/>
                <a:gd name="T8" fmla="*/ 0 w 24"/>
                <a:gd name="T9" fmla="*/ 29 h 33"/>
                <a:gd name="T10" fmla="*/ 2 w 24"/>
                <a:gd name="T11" fmla="*/ 32 h 33"/>
                <a:gd name="T12" fmla="*/ 5 w 24"/>
                <a:gd name="T13" fmla="*/ 33 h 33"/>
                <a:gd name="T14" fmla="*/ 6 w 24"/>
                <a:gd name="T15" fmla="*/ 33 h 33"/>
                <a:gd name="T16" fmla="*/ 9 w 24"/>
                <a:gd name="T17" fmla="*/ 31 h 33"/>
                <a:gd name="T18" fmla="*/ 24 w 24"/>
                <a:gd name="T19" fmla="*/ 10 h 33"/>
                <a:gd name="T20" fmla="*/ 23 w 24"/>
                <a:gd name="T21" fmla="*/ 7 h 33"/>
                <a:gd name="T22" fmla="*/ 21 w 24"/>
                <a:gd name="T23" fmla="*/ 2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33"/>
                <a:gd name="T38" fmla="*/ 24 w 24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33">
                  <a:moveTo>
                    <a:pt x="21" y="2"/>
                  </a:moveTo>
                  <a:cubicBezTo>
                    <a:pt x="20" y="1"/>
                    <a:pt x="20" y="1"/>
                    <a:pt x="20" y="0"/>
                  </a:cubicBezTo>
                  <a:cubicBezTo>
                    <a:pt x="19" y="0"/>
                    <a:pt x="18" y="0"/>
                    <a:pt x="18" y="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7"/>
                    <a:pt x="0" y="28"/>
                    <a:pt x="0" y="29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3" y="33"/>
                    <a:pt x="4" y="33"/>
                    <a:pt x="5" y="33"/>
                  </a:cubicBezTo>
                  <a:cubicBezTo>
                    <a:pt x="5" y="33"/>
                    <a:pt x="5" y="33"/>
                    <a:pt x="6" y="33"/>
                  </a:cubicBezTo>
                  <a:cubicBezTo>
                    <a:pt x="7" y="33"/>
                    <a:pt x="8" y="32"/>
                    <a:pt x="9" y="3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9"/>
                    <a:pt x="23" y="8"/>
                    <a:pt x="23" y="7"/>
                  </a:cubicBezTo>
                  <a:cubicBezTo>
                    <a:pt x="22" y="5"/>
                    <a:pt x="21" y="4"/>
                    <a:pt x="2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" name="Freeform 882">
              <a:extLst>
                <a:ext uri="{FF2B5EF4-FFF2-40B4-BE49-F238E27FC236}">
                  <a16:creationId xmlns:a16="http://schemas.microsoft.com/office/drawing/2014/main" id="{06EA4FBF-CF71-A4AC-10A9-DA5C7976C92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58750" y="0"/>
              <a:ext cx="419100" cy="506413"/>
            </a:xfrm>
            <a:custGeom>
              <a:avLst/>
              <a:gdLst>
                <a:gd name="T0" fmla="*/ 56 w 112"/>
                <a:gd name="T1" fmla="*/ 0 h 135"/>
                <a:gd name="T2" fmla="*/ 0 w 112"/>
                <a:gd name="T3" fmla="*/ 56 h 135"/>
                <a:gd name="T4" fmla="*/ 17 w 112"/>
                <a:gd name="T5" fmla="*/ 101 h 135"/>
                <a:gd name="T6" fmla="*/ 18 w 112"/>
                <a:gd name="T7" fmla="*/ 101 h 135"/>
                <a:gd name="T8" fmla="*/ 30 w 112"/>
                <a:gd name="T9" fmla="*/ 128 h 135"/>
                <a:gd name="T10" fmla="*/ 37 w 112"/>
                <a:gd name="T11" fmla="*/ 135 h 135"/>
                <a:gd name="T12" fmla="*/ 74 w 112"/>
                <a:gd name="T13" fmla="*/ 135 h 135"/>
                <a:gd name="T14" fmla="*/ 74 w 112"/>
                <a:gd name="T15" fmla="*/ 135 h 135"/>
                <a:gd name="T16" fmla="*/ 77 w 112"/>
                <a:gd name="T17" fmla="*/ 134 h 135"/>
                <a:gd name="T18" fmla="*/ 81 w 112"/>
                <a:gd name="T19" fmla="*/ 128 h 135"/>
                <a:gd name="T20" fmla="*/ 94 w 112"/>
                <a:gd name="T21" fmla="*/ 101 h 135"/>
                <a:gd name="T22" fmla="*/ 95 w 112"/>
                <a:gd name="T23" fmla="*/ 100 h 135"/>
                <a:gd name="T24" fmla="*/ 112 w 112"/>
                <a:gd name="T25" fmla="*/ 56 h 135"/>
                <a:gd name="T26" fmla="*/ 56 w 112"/>
                <a:gd name="T27" fmla="*/ 0 h 135"/>
                <a:gd name="T28" fmla="*/ 83 w 112"/>
                <a:gd name="T29" fmla="*/ 93 h 135"/>
                <a:gd name="T30" fmla="*/ 82 w 112"/>
                <a:gd name="T31" fmla="*/ 94 h 135"/>
                <a:gd name="T32" fmla="*/ 68 w 112"/>
                <a:gd name="T33" fmla="*/ 121 h 135"/>
                <a:gd name="T34" fmla="*/ 43 w 112"/>
                <a:gd name="T35" fmla="*/ 121 h 135"/>
                <a:gd name="T36" fmla="*/ 29 w 112"/>
                <a:gd name="T37" fmla="*/ 93 h 135"/>
                <a:gd name="T38" fmla="*/ 28 w 112"/>
                <a:gd name="T39" fmla="*/ 93 h 135"/>
                <a:gd name="T40" fmla="*/ 14 w 112"/>
                <a:gd name="T41" fmla="*/ 56 h 135"/>
                <a:gd name="T42" fmla="*/ 56 w 112"/>
                <a:gd name="T43" fmla="*/ 14 h 135"/>
                <a:gd name="T44" fmla="*/ 98 w 112"/>
                <a:gd name="T45" fmla="*/ 56 h 135"/>
                <a:gd name="T46" fmla="*/ 83 w 112"/>
                <a:gd name="T47" fmla="*/ 93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135"/>
                <a:gd name="T74" fmla="*/ 112 w 112"/>
                <a:gd name="T75" fmla="*/ 135 h 1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135">
                  <a:moveTo>
                    <a:pt x="56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71"/>
                    <a:pt x="6" y="88"/>
                    <a:pt x="17" y="101"/>
                  </a:cubicBezTo>
                  <a:cubicBezTo>
                    <a:pt x="17" y="101"/>
                    <a:pt x="17" y="101"/>
                    <a:pt x="18" y="101"/>
                  </a:cubicBezTo>
                  <a:cubicBezTo>
                    <a:pt x="21" y="106"/>
                    <a:pt x="30" y="119"/>
                    <a:pt x="30" y="128"/>
                  </a:cubicBezTo>
                  <a:cubicBezTo>
                    <a:pt x="30" y="132"/>
                    <a:pt x="33" y="135"/>
                    <a:pt x="37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5" y="135"/>
                    <a:pt x="76" y="135"/>
                    <a:pt x="77" y="134"/>
                  </a:cubicBezTo>
                  <a:cubicBezTo>
                    <a:pt x="80" y="133"/>
                    <a:pt x="81" y="131"/>
                    <a:pt x="81" y="128"/>
                  </a:cubicBezTo>
                  <a:cubicBezTo>
                    <a:pt x="81" y="120"/>
                    <a:pt x="89" y="108"/>
                    <a:pt x="94" y="101"/>
                  </a:cubicBezTo>
                  <a:cubicBezTo>
                    <a:pt x="94" y="101"/>
                    <a:pt x="95" y="101"/>
                    <a:pt x="95" y="100"/>
                  </a:cubicBezTo>
                  <a:cubicBezTo>
                    <a:pt x="105" y="87"/>
                    <a:pt x="112" y="71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83" y="93"/>
                  </a:moveTo>
                  <a:cubicBezTo>
                    <a:pt x="83" y="93"/>
                    <a:pt x="83" y="94"/>
                    <a:pt x="82" y="94"/>
                  </a:cubicBezTo>
                  <a:cubicBezTo>
                    <a:pt x="79" y="98"/>
                    <a:pt x="71" y="110"/>
                    <a:pt x="68" y="121"/>
                  </a:cubicBezTo>
                  <a:cubicBezTo>
                    <a:pt x="43" y="121"/>
                    <a:pt x="43" y="121"/>
                    <a:pt x="43" y="121"/>
                  </a:cubicBezTo>
                  <a:cubicBezTo>
                    <a:pt x="40" y="109"/>
                    <a:pt x="31" y="97"/>
                    <a:pt x="29" y="93"/>
                  </a:cubicBezTo>
                  <a:cubicBezTo>
                    <a:pt x="29" y="93"/>
                    <a:pt x="28" y="93"/>
                    <a:pt x="28" y="93"/>
                  </a:cubicBezTo>
                  <a:cubicBezTo>
                    <a:pt x="19" y="82"/>
                    <a:pt x="14" y="68"/>
                    <a:pt x="14" y="56"/>
                  </a:cubicBezTo>
                  <a:cubicBezTo>
                    <a:pt x="14" y="33"/>
                    <a:pt x="32" y="14"/>
                    <a:pt x="56" y="14"/>
                  </a:cubicBezTo>
                  <a:cubicBezTo>
                    <a:pt x="79" y="14"/>
                    <a:pt x="98" y="33"/>
                    <a:pt x="98" y="56"/>
                  </a:cubicBezTo>
                  <a:cubicBezTo>
                    <a:pt x="98" y="68"/>
                    <a:pt x="92" y="82"/>
                    <a:pt x="83" y="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" name="Freeform 883">
              <a:extLst>
                <a:ext uri="{FF2B5EF4-FFF2-40B4-BE49-F238E27FC236}">
                  <a16:creationId xmlns:a16="http://schemas.microsoft.com/office/drawing/2014/main" id="{B8A6AB17-7BD6-EF74-5BFB-67E403546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25" y="547687"/>
              <a:ext cx="158750" cy="142875"/>
            </a:xfrm>
            <a:custGeom>
              <a:avLst/>
              <a:gdLst>
                <a:gd name="T0" fmla="*/ 36 w 42"/>
                <a:gd name="T1" fmla="*/ 0 h 38"/>
                <a:gd name="T2" fmla="*/ 5 w 42"/>
                <a:gd name="T3" fmla="*/ 0 h 38"/>
                <a:gd name="T4" fmla="*/ 0 w 42"/>
                <a:gd name="T5" fmla="*/ 6 h 38"/>
                <a:gd name="T6" fmla="*/ 0 w 42"/>
                <a:gd name="T7" fmla="*/ 27 h 38"/>
                <a:gd name="T8" fmla="*/ 5 w 42"/>
                <a:gd name="T9" fmla="*/ 33 h 38"/>
                <a:gd name="T10" fmla="*/ 10 w 42"/>
                <a:gd name="T11" fmla="*/ 33 h 38"/>
                <a:gd name="T12" fmla="*/ 13 w 42"/>
                <a:gd name="T13" fmla="*/ 36 h 38"/>
                <a:gd name="T14" fmla="*/ 17 w 42"/>
                <a:gd name="T15" fmla="*/ 38 h 38"/>
                <a:gd name="T16" fmla="*/ 24 w 42"/>
                <a:gd name="T17" fmla="*/ 38 h 38"/>
                <a:gd name="T18" fmla="*/ 28 w 42"/>
                <a:gd name="T19" fmla="*/ 36 h 38"/>
                <a:gd name="T20" fmla="*/ 31 w 42"/>
                <a:gd name="T21" fmla="*/ 33 h 38"/>
                <a:gd name="T22" fmla="*/ 36 w 42"/>
                <a:gd name="T23" fmla="*/ 33 h 38"/>
                <a:gd name="T24" fmla="*/ 42 w 42"/>
                <a:gd name="T25" fmla="*/ 27 h 38"/>
                <a:gd name="T26" fmla="*/ 42 w 42"/>
                <a:gd name="T27" fmla="*/ 6 h 38"/>
                <a:gd name="T28" fmla="*/ 36 w 42"/>
                <a:gd name="T29" fmla="*/ 0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38"/>
                <a:gd name="T47" fmla="*/ 42 w 42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38">
                  <a:moveTo>
                    <a:pt x="3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3"/>
                    <a:pt x="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7"/>
                    <a:pt x="16" y="38"/>
                    <a:pt x="17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6" y="38"/>
                    <a:pt x="27" y="37"/>
                    <a:pt x="28" y="36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9" y="33"/>
                    <a:pt x="42" y="30"/>
                    <a:pt x="42" y="27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3"/>
                    <a:pt x="39" y="0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9" name="椭圆 11">
            <a:extLst>
              <a:ext uri="{FF2B5EF4-FFF2-40B4-BE49-F238E27FC236}">
                <a16:creationId xmlns:a16="http://schemas.microsoft.com/office/drawing/2014/main" id="{1E73C16B-BCD3-72D1-CC32-261794506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70" y="2913834"/>
            <a:ext cx="587863" cy="5880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lIns="68543" tIns="34272" rIns="68543" bIns="34272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0" name="Group 36">
            <a:extLst>
              <a:ext uri="{FF2B5EF4-FFF2-40B4-BE49-F238E27FC236}">
                <a16:creationId xmlns:a16="http://schemas.microsoft.com/office/drawing/2014/main" id="{5A8C9377-452D-8C20-BAE1-D79B55E44DDB}"/>
              </a:ext>
            </a:extLst>
          </p:cNvPr>
          <p:cNvGrpSpPr/>
          <p:nvPr/>
        </p:nvGrpSpPr>
        <p:grpSpPr bwMode="auto">
          <a:xfrm>
            <a:off x="912241" y="3076911"/>
            <a:ext cx="357002" cy="333298"/>
            <a:chOff x="0" y="0"/>
            <a:chExt cx="739775" cy="690562"/>
          </a:xfrm>
        </p:grpSpPr>
        <p:sp>
          <p:nvSpPr>
            <p:cNvPr id="21" name="Freeform 876">
              <a:extLst>
                <a:ext uri="{FF2B5EF4-FFF2-40B4-BE49-F238E27FC236}">
                  <a16:creationId xmlns:a16="http://schemas.microsoft.com/office/drawing/2014/main" id="{2A862515-F325-D67D-0201-C79DCFA25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13" y="71437"/>
              <a:ext cx="115888" cy="101600"/>
            </a:xfrm>
            <a:custGeom>
              <a:avLst/>
              <a:gdLst>
                <a:gd name="T0" fmla="*/ 2 w 31"/>
                <a:gd name="T1" fmla="*/ 25 h 27"/>
                <a:gd name="T2" fmla="*/ 2 w 31"/>
                <a:gd name="T3" fmla="*/ 27 h 27"/>
                <a:gd name="T4" fmla="*/ 4 w 31"/>
                <a:gd name="T5" fmla="*/ 27 h 27"/>
                <a:gd name="T6" fmla="*/ 28 w 31"/>
                <a:gd name="T7" fmla="*/ 9 h 27"/>
                <a:gd name="T8" fmla="*/ 30 w 31"/>
                <a:gd name="T9" fmla="*/ 6 h 27"/>
                <a:gd name="T10" fmla="*/ 30 w 31"/>
                <a:gd name="T11" fmla="*/ 3 h 27"/>
                <a:gd name="T12" fmla="*/ 23 w 31"/>
                <a:gd name="T13" fmla="*/ 1 h 27"/>
                <a:gd name="T14" fmla="*/ 0 w 31"/>
                <a:gd name="T15" fmla="*/ 18 h 27"/>
                <a:gd name="T16" fmla="*/ 1 w 31"/>
                <a:gd name="T17" fmla="*/ 20 h 27"/>
                <a:gd name="T18" fmla="*/ 2 w 31"/>
                <a:gd name="T19" fmla="*/ 25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27"/>
                <a:gd name="T32" fmla="*/ 31 w 3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27">
                  <a:moveTo>
                    <a:pt x="2" y="25"/>
                  </a:moveTo>
                  <a:cubicBezTo>
                    <a:pt x="2" y="26"/>
                    <a:pt x="2" y="26"/>
                    <a:pt x="2" y="27"/>
                  </a:cubicBezTo>
                  <a:cubicBezTo>
                    <a:pt x="3" y="27"/>
                    <a:pt x="3" y="27"/>
                    <a:pt x="4" y="27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9"/>
                    <a:pt x="30" y="7"/>
                    <a:pt x="30" y="6"/>
                  </a:cubicBezTo>
                  <a:cubicBezTo>
                    <a:pt x="31" y="5"/>
                    <a:pt x="30" y="4"/>
                    <a:pt x="30" y="3"/>
                  </a:cubicBezTo>
                  <a:cubicBezTo>
                    <a:pt x="28" y="0"/>
                    <a:pt x="25" y="0"/>
                    <a:pt x="23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20"/>
                  </a:cubicBezTo>
                  <a:cubicBezTo>
                    <a:pt x="1" y="22"/>
                    <a:pt x="1" y="23"/>
                    <a:pt x="2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" name="Freeform 877">
              <a:extLst>
                <a:ext uri="{FF2B5EF4-FFF2-40B4-BE49-F238E27FC236}">
                  <a16:creationId xmlns:a16="http://schemas.microsoft.com/office/drawing/2014/main" id="{BFCFE278-4799-F0D9-947A-761AF4622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775" y="225425"/>
              <a:ext cx="127000" cy="55563"/>
            </a:xfrm>
            <a:custGeom>
              <a:avLst/>
              <a:gdLst>
                <a:gd name="T0" fmla="*/ 33 w 34"/>
                <a:gd name="T1" fmla="*/ 7 h 15"/>
                <a:gd name="T2" fmla="*/ 30 w 34"/>
                <a:gd name="T3" fmla="*/ 5 h 15"/>
                <a:gd name="T4" fmla="*/ 1 w 34"/>
                <a:gd name="T5" fmla="*/ 0 h 15"/>
                <a:gd name="T6" fmla="*/ 1 w 34"/>
                <a:gd name="T7" fmla="*/ 3 h 15"/>
                <a:gd name="T8" fmla="*/ 1 w 34"/>
                <a:gd name="T9" fmla="*/ 7 h 15"/>
                <a:gd name="T10" fmla="*/ 0 w 34"/>
                <a:gd name="T11" fmla="*/ 10 h 15"/>
                <a:gd name="T12" fmla="*/ 28 w 34"/>
                <a:gd name="T13" fmla="*/ 15 h 15"/>
                <a:gd name="T14" fmla="*/ 29 w 34"/>
                <a:gd name="T15" fmla="*/ 15 h 15"/>
                <a:gd name="T16" fmla="*/ 34 w 34"/>
                <a:gd name="T17" fmla="*/ 11 h 15"/>
                <a:gd name="T18" fmla="*/ 33 w 34"/>
                <a:gd name="T19" fmla="*/ 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15"/>
                <a:gd name="T32" fmla="*/ 34 w 34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15">
                  <a:moveTo>
                    <a:pt x="33" y="7"/>
                  </a:moveTo>
                  <a:cubicBezTo>
                    <a:pt x="32" y="6"/>
                    <a:pt x="31" y="5"/>
                    <a:pt x="3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1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9" y="15"/>
                  </a:cubicBezTo>
                  <a:cubicBezTo>
                    <a:pt x="31" y="15"/>
                    <a:pt x="33" y="13"/>
                    <a:pt x="34" y="11"/>
                  </a:cubicBezTo>
                  <a:cubicBezTo>
                    <a:pt x="34" y="10"/>
                    <a:pt x="33" y="8"/>
                    <a:pt x="3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" name="Freeform 878">
              <a:extLst>
                <a:ext uri="{FF2B5EF4-FFF2-40B4-BE49-F238E27FC236}">
                  <a16:creationId xmlns:a16="http://schemas.microsoft.com/office/drawing/2014/main" id="{8B721FFD-756F-605C-A1D7-7950326A9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788" y="304800"/>
              <a:ext cx="93663" cy="127000"/>
            </a:xfrm>
            <a:custGeom>
              <a:avLst/>
              <a:gdLst>
                <a:gd name="T0" fmla="*/ 6 w 25"/>
                <a:gd name="T1" fmla="*/ 2 h 34"/>
                <a:gd name="T2" fmla="*/ 4 w 25"/>
                <a:gd name="T3" fmla="*/ 0 h 34"/>
                <a:gd name="T4" fmla="*/ 3 w 25"/>
                <a:gd name="T5" fmla="*/ 3 h 34"/>
                <a:gd name="T6" fmla="*/ 1 w 25"/>
                <a:gd name="T7" fmla="*/ 7 h 34"/>
                <a:gd name="T8" fmla="*/ 0 w 25"/>
                <a:gd name="T9" fmla="*/ 10 h 34"/>
                <a:gd name="T10" fmla="*/ 16 w 25"/>
                <a:gd name="T11" fmla="*/ 32 h 34"/>
                <a:gd name="T12" fmla="*/ 19 w 25"/>
                <a:gd name="T13" fmla="*/ 34 h 34"/>
                <a:gd name="T14" fmla="*/ 20 w 25"/>
                <a:gd name="T15" fmla="*/ 34 h 34"/>
                <a:gd name="T16" fmla="*/ 22 w 25"/>
                <a:gd name="T17" fmla="*/ 33 h 34"/>
                <a:gd name="T18" fmla="*/ 24 w 25"/>
                <a:gd name="T19" fmla="*/ 30 h 34"/>
                <a:gd name="T20" fmla="*/ 24 w 25"/>
                <a:gd name="T21" fmla="*/ 27 h 34"/>
                <a:gd name="T22" fmla="*/ 6 w 25"/>
                <a:gd name="T23" fmla="*/ 2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34"/>
                <a:gd name="T38" fmla="*/ 25 w 25"/>
                <a:gd name="T39" fmla="*/ 34 h 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34">
                  <a:moveTo>
                    <a:pt x="6" y="2"/>
                  </a:moveTo>
                  <a:cubicBezTo>
                    <a:pt x="6" y="1"/>
                    <a:pt x="5" y="1"/>
                    <a:pt x="4" y="0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3" y="4"/>
                    <a:pt x="2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8" y="34"/>
                    <a:pt x="19" y="34"/>
                  </a:cubicBezTo>
                  <a:cubicBezTo>
                    <a:pt x="19" y="34"/>
                    <a:pt x="19" y="34"/>
                    <a:pt x="20" y="34"/>
                  </a:cubicBezTo>
                  <a:cubicBezTo>
                    <a:pt x="21" y="34"/>
                    <a:pt x="22" y="34"/>
                    <a:pt x="22" y="33"/>
                  </a:cubicBezTo>
                  <a:cubicBezTo>
                    <a:pt x="24" y="33"/>
                    <a:pt x="24" y="32"/>
                    <a:pt x="24" y="30"/>
                  </a:cubicBezTo>
                  <a:cubicBezTo>
                    <a:pt x="25" y="29"/>
                    <a:pt x="24" y="28"/>
                    <a:pt x="24" y="27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" name="Freeform 879">
              <a:extLst>
                <a:ext uri="{FF2B5EF4-FFF2-40B4-BE49-F238E27FC236}">
                  <a16:creationId xmlns:a16="http://schemas.microsoft.com/office/drawing/2014/main" id="{64BF7792-96F7-6C69-CE32-391FA6957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5" y="71437"/>
              <a:ext cx="112713" cy="101600"/>
            </a:xfrm>
            <a:custGeom>
              <a:avLst/>
              <a:gdLst>
                <a:gd name="T0" fmla="*/ 2 w 30"/>
                <a:gd name="T1" fmla="*/ 9 h 27"/>
                <a:gd name="T2" fmla="*/ 27 w 30"/>
                <a:gd name="T3" fmla="*/ 27 h 27"/>
                <a:gd name="T4" fmla="*/ 28 w 30"/>
                <a:gd name="T5" fmla="*/ 27 h 27"/>
                <a:gd name="T6" fmla="*/ 28 w 30"/>
                <a:gd name="T7" fmla="*/ 24 h 27"/>
                <a:gd name="T8" fmla="*/ 29 w 30"/>
                <a:gd name="T9" fmla="*/ 20 h 27"/>
                <a:gd name="T10" fmla="*/ 30 w 30"/>
                <a:gd name="T11" fmla="*/ 17 h 27"/>
                <a:gd name="T12" fmla="*/ 8 w 30"/>
                <a:gd name="T13" fmla="*/ 1 h 27"/>
                <a:gd name="T14" fmla="*/ 1 w 30"/>
                <a:gd name="T15" fmla="*/ 3 h 27"/>
                <a:gd name="T16" fmla="*/ 0 w 30"/>
                <a:gd name="T17" fmla="*/ 6 h 27"/>
                <a:gd name="T18" fmla="*/ 2 w 30"/>
                <a:gd name="T19" fmla="*/ 9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7"/>
                <a:gd name="T32" fmla="*/ 30 w 30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7">
                  <a:moveTo>
                    <a:pt x="2" y="9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8" y="27"/>
                  </a:cubicBezTo>
                  <a:cubicBezTo>
                    <a:pt x="28" y="26"/>
                    <a:pt x="28" y="25"/>
                    <a:pt x="28" y="24"/>
                  </a:cubicBezTo>
                  <a:cubicBezTo>
                    <a:pt x="28" y="23"/>
                    <a:pt x="29" y="21"/>
                    <a:pt x="29" y="20"/>
                  </a:cubicBezTo>
                  <a:cubicBezTo>
                    <a:pt x="29" y="19"/>
                    <a:pt x="30" y="18"/>
                    <a:pt x="30" y="1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2" y="0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5" name="Freeform 880">
              <a:extLst>
                <a:ext uri="{FF2B5EF4-FFF2-40B4-BE49-F238E27FC236}">
                  <a16:creationId xmlns:a16="http://schemas.microsoft.com/office/drawing/2014/main" id="{D0C48184-F36D-AC0C-A1F8-F7768F95E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425"/>
              <a:ext cx="120650" cy="55563"/>
            </a:xfrm>
            <a:custGeom>
              <a:avLst/>
              <a:gdLst>
                <a:gd name="T0" fmla="*/ 32 w 32"/>
                <a:gd name="T1" fmla="*/ 7 h 15"/>
                <a:gd name="T2" fmla="*/ 31 w 32"/>
                <a:gd name="T3" fmla="*/ 3 h 15"/>
                <a:gd name="T4" fmla="*/ 31 w 32"/>
                <a:gd name="T5" fmla="*/ 0 h 15"/>
                <a:gd name="T6" fmla="*/ 4 w 32"/>
                <a:gd name="T7" fmla="*/ 5 h 15"/>
                <a:gd name="T8" fmla="*/ 1 w 32"/>
                <a:gd name="T9" fmla="*/ 7 h 15"/>
                <a:gd name="T10" fmla="*/ 0 w 32"/>
                <a:gd name="T11" fmla="*/ 11 h 15"/>
                <a:gd name="T12" fmla="*/ 5 w 32"/>
                <a:gd name="T13" fmla="*/ 15 h 15"/>
                <a:gd name="T14" fmla="*/ 5 w 32"/>
                <a:gd name="T15" fmla="*/ 15 h 15"/>
                <a:gd name="T16" fmla="*/ 32 w 32"/>
                <a:gd name="T17" fmla="*/ 10 h 15"/>
                <a:gd name="T18" fmla="*/ 32 w 32"/>
                <a:gd name="T19" fmla="*/ 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5"/>
                <a:gd name="T32" fmla="*/ 32 w 32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5">
                  <a:moveTo>
                    <a:pt x="32" y="7"/>
                  </a:moveTo>
                  <a:cubicBezTo>
                    <a:pt x="32" y="6"/>
                    <a:pt x="31" y="5"/>
                    <a:pt x="31" y="3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1" y="6"/>
                    <a:pt x="1" y="7"/>
                  </a:cubicBezTo>
                  <a:cubicBezTo>
                    <a:pt x="0" y="8"/>
                    <a:pt x="0" y="10"/>
                    <a:pt x="0" y="11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8"/>
                    <a:pt x="3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" name="Freeform 881">
              <a:extLst>
                <a:ext uri="{FF2B5EF4-FFF2-40B4-BE49-F238E27FC236}">
                  <a16:creationId xmlns:a16="http://schemas.microsoft.com/office/drawing/2014/main" id="{1E3D7683-EC00-EE30-FD1F-E11D38B41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5" y="307975"/>
              <a:ext cx="90488" cy="123825"/>
            </a:xfrm>
            <a:custGeom>
              <a:avLst/>
              <a:gdLst>
                <a:gd name="T0" fmla="*/ 21 w 24"/>
                <a:gd name="T1" fmla="*/ 2 h 33"/>
                <a:gd name="T2" fmla="*/ 20 w 24"/>
                <a:gd name="T3" fmla="*/ 0 h 33"/>
                <a:gd name="T4" fmla="*/ 18 w 24"/>
                <a:gd name="T5" fmla="*/ 1 h 33"/>
                <a:gd name="T6" fmla="*/ 1 w 24"/>
                <a:gd name="T7" fmla="*/ 26 h 33"/>
                <a:gd name="T8" fmla="*/ 0 w 24"/>
                <a:gd name="T9" fmla="*/ 29 h 33"/>
                <a:gd name="T10" fmla="*/ 2 w 24"/>
                <a:gd name="T11" fmla="*/ 32 h 33"/>
                <a:gd name="T12" fmla="*/ 5 w 24"/>
                <a:gd name="T13" fmla="*/ 33 h 33"/>
                <a:gd name="T14" fmla="*/ 6 w 24"/>
                <a:gd name="T15" fmla="*/ 33 h 33"/>
                <a:gd name="T16" fmla="*/ 9 w 24"/>
                <a:gd name="T17" fmla="*/ 31 h 33"/>
                <a:gd name="T18" fmla="*/ 24 w 24"/>
                <a:gd name="T19" fmla="*/ 10 h 33"/>
                <a:gd name="T20" fmla="*/ 23 w 24"/>
                <a:gd name="T21" fmla="*/ 7 h 33"/>
                <a:gd name="T22" fmla="*/ 21 w 24"/>
                <a:gd name="T23" fmla="*/ 2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33"/>
                <a:gd name="T38" fmla="*/ 24 w 24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33">
                  <a:moveTo>
                    <a:pt x="21" y="2"/>
                  </a:moveTo>
                  <a:cubicBezTo>
                    <a:pt x="20" y="1"/>
                    <a:pt x="20" y="1"/>
                    <a:pt x="20" y="0"/>
                  </a:cubicBezTo>
                  <a:cubicBezTo>
                    <a:pt x="19" y="0"/>
                    <a:pt x="18" y="0"/>
                    <a:pt x="18" y="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7"/>
                    <a:pt x="0" y="28"/>
                    <a:pt x="0" y="29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3" y="33"/>
                    <a:pt x="4" y="33"/>
                    <a:pt x="5" y="33"/>
                  </a:cubicBezTo>
                  <a:cubicBezTo>
                    <a:pt x="5" y="33"/>
                    <a:pt x="5" y="33"/>
                    <a:pt x="6" y="33"/>
                  </a:cubicBezTo>
                  <a:cubicBezTo>
                    <a:pt x="7" y="33"/>
                    <a:pt x="8" y="32"/>
                    <a:pt x="9" y="3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9"/>
                    <a:pt x="23" y="8"/>
                    <a:pt x="23" y="7"/>
                  </a:cubicBezTo>
                  <a:cubicBezTo>
                    <a:pt x="22" y="5"/>
                    <a:pt x="21" y="4"/>
                    <a:pt x="2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7" name="Freeform 882">
              <a:extLst>
                <a:ext uri="{FF2B5EF4-FFF2-40B4-BE49-F238E27FC236}">
                  <a16:creationId xmlns:a16="http://schemas.microsoft.com/office/drawing/2014/main" id="{634EE6FD-1EB3-12DC-D771-2B3325E199D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58750" y="0"/>
              <a:ext cx="419100" cy="506413"/>
            </a:xfrm>
            <a:custGeom>
              <a:avLst/>
              <a:gdLst>
                <a:gd name="T0" fmla="*/ 56 w 112"/>
                <a:gd name="T1" fmla="*/ 0 h 135"/>
                <a:gd name="T2" fmla="*/ 0 w 112"/>
                <a:gd name="T3" fmla="*/ 56 h 135"/>
                <a:gd name="T4" fmla="*/ 17 w 112"/>
                <a:gd name="T5" fmla="*/ 101 h 135"/>
                <a:gd name="T6" fmla="*/ 18 w 112"/>
                <a:gd name="T7" fmla="*/ 101 h 135"/>
                <a:gd name="T8" fmla="*/ 30 w 112"/>
                <a:gd name="T9" fmla="*/ 128 h 135"/>
                <a:gd name="T10" fmla="*/ 37 w 112"/>
                <a:gd name="T11" fmla="*/ 135 h 135"/>
                <a:gd name="T12" fmla="*/ 74 w 112"/>
                <a:gd name="T13" fmla="*/ 135 h 135"/>
                <a:gd name="T14" fmla="*/ 74 w 112"/>
                <a:gd name="T15" fmla="*/ 135 h 135"/>
                <a:gd name="T16" fmla="*/ 77 w 112"/>
                <a:gd name="T17" fmla="*/ 134 h 135"/>
                <a:gd name="T18" fmla="*/ 81 w 112"/>
                <a:gd name="T19" fmla="*/ 128 h 135"/>
                <a:gd name="T20" fmla="*/ 94 w 112"/>
                <a:gd name="T21" fmla="*/ 101 h 135"/>
                <a:gd name="T22" fmla="*/ 95 w 112"/>
                <a:gd name="T23" fmla="*/ 100 h 135"/>
                <a:gd name="T24" fmla="*/ 112 w 112"/>
                <a:gd name="T25" fmla="*/ 56 h 135"/>
                <a:gd name="T26" fmla="*/ 56 w 112"/>
                <a:gd name="T27" fmla="*/ 0 h 135"/>
                <a:gd name="T28" fmla="*/ 83 w 112"/>
                <a:gd name="T29" fmla="*/ 93 h 135"/>
                <a:gd name="T30" fmla="*/ 82 w 112"/>
                <a:gd name="T31" fmla="*/ 94 h 135"/>
                <a:gd name="T32" fmla="*/ 68 w 112"/>
                <a:gd name="T33" fmla="*/ 121 h 135"/>
                <a:gd name="T34" fmla="*/ 43 w 112"/>
                <a:gd name="T35" fmla="*/ 121 h 135"/>
                <a:gd name="T36" fmla="*/ 29 w 112"/>
                <a:gd name="T37" fmla="*/ 93 h 135"/>
                <a:gd name="T38" fmla="*/ 28 w 112"/>
                <a:gd name="T39" fmla="*/ 93 h 135"/>
                <a:gd name="T40" fmla="*/ 14 w 112"/>
                <a:gd name="T41" fmla="*/ 56 h 135"/>
                <a:gd name="T42" fmla="*/ 56 w 112"/>
                <a:gd name="T43" fmla="*/ 14 h 135"/>
                <a:gd name="T44" fmla="*/ 98 w 112"/>
                <a:gd name="T45" fmla="*/ 56 h 135"/>
                <a:gd name="T46" fmla="*/ 83 w 112"/>
                <a:gd name="T47" fmla="*/ 93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135"/>
                <a:gd name="T74" fmla="*/ 112 w 112"/>
                <a:gd name="T75" fmla="*/ 135 h 1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135">
                  <a:moveTo>
                    <a:pt x="56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71"/>
                    <a:pt x="6" y="88"/>
                    <a:pt x="17" y="101"/>
                  </a:cubicBezTo>
                  <a:cubicBezTo>
                    <a:pt x="17" y="101"/>
                    <a:pt x="17" y="101"/>
                    <a:pt x="18" y="101"/>
                  </a:cubicBezTo>
                  <a:cubicBezTo>
                    <a:pt x="21" y="106"/>
                    <a:pt x="30" y="119"/>
                    <a:pt x="30" y="128"/>
                  </a:cubicBezTo>
                  <a:cubicBezTo>
                    <a:pt x="30" y="132"/>
                    <a:pt x="33" y="135"/>
                    <a:pt x="37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5" y="135"/>
                    <a:pt x="76" y="135"/>
                    <a:pt x="77" y="134"/>
                  </a:cubicBezTo>
                  <a:cubicBezTo>
                    <a:pt x="80" y="133"/>
                    <a:pt x="81" y="131"/>
                    <a:pt x="81" y="128"/>
                  </a:cubicBezTo>
                  <a:cubicBezTo>
                    <a:pt x="81" y="120"/>
                    <a:pt x="89" y="108"/>
                    <a:pt x="94" y="101"/>
                  </a:cubicBezTo>
                  <a:cubicBezTo>
                    <a:pt x="94" y="101"/>
                    <a:pt x="95" y="101"/>
                    <a:pt x="95" y="100"/>
                  </a:cubicBezTo>
                  <a:cubicBezTo>
                    <a:pt x="105" y="87"/>
                    <a:pt x="112" y="71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83" y="93"/>
                  </a:moveTo>
                  <a:cubicBezTo>
                    <a:pt x="83" y="93"/>
                    <a:pt x="83" y="94"/>
                    <a:pt x="82" y="94"/>
                  </a:cubicBezTo>
                  <a:cubicBezTo>
                    <a:pt x="79" y="98"/>
                    <a:pt x="71" y="110"/>
                    <a:pt x="68" y="121"/>
                  </a:cubicBezTo>
                  <a:cubicBezTo>
                    <a:pt x="43" y="121"/>
                    <a:pt x="43" y="121"/>
                    <a:pt x="43" y="121"/>
                  </a:cubicBezTo>
                  <a:cubicBezTo>
                    <a:pt x="40" y="109"/>
                    <a:pt x="31" y="97"/>
                    <a:pt x="29" y="93"/>
                  </a:cubicBezTo>
                  <a:cubicBezTo>
                    <a:pt x="29" y="93"/>
                    <a:pt x="28" y="93"/>
                    <a:pt x="28" y="93"/>
                  </a:cubicBezTo>
                  <a:cubicBezTo>
                    <a:pt x="19" y="82"/>
                    <a:pt x="14" y="68"/>
                    <a:pt x="14" y="56"/>
                  </a:cubicBezTo>
                  <a:cubicBezTo>
                    <a:pt x="14" y="33"/>
                    <a:pt x="32" y="14"/>
                    <a:pt x="56" y="14"/>
                  </a:cubicBezTo>
                  <a:cubicBezTo>
                    <a:pt x="79" y="14"/>
                    <a:pt x="98" y="33"/>
                    <a:pt x="98" y="56"/>
                  </a:cubicBezTo>
                  <a:cubicBezTo>
                    <a:pt x="98" y="68"/>
                    <a:pt x="92" y="82"/>
                    <a:pt x="83" y="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" name="Freeform 883">
              <a:extLst>
                <a:ext uri="{FF2B5EF4-FFF2-40B4-BE49-F238E27FC236}">
                  <a16:creationId xmlns:a16="http://schemas.microsoft.com/office/drawing/2014/main" id="{5B4E01D5-6450-CC9F-433F-3D96FEC8E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25" y="547687"/>
              <a:ext cx="158750" cy="142875"/>
            </a:xfrm>
            <a:custGeom>
              <a:avLst/>
              <a:gdLst>
                <a:gd name="T0" fmla="*/ 36 w 42"/>
                <a:gd name="T1" fmla="*/ 0 h 38"/>
                <a:gd name="T2" fmla="*/ 5 w 42"/>
                <a:gd name="T3" fmla="*/ 0 h 38"/>
                <a:gd name="T4" fmla="*/ 0 w 42"/>
                <a:gd name="T5" fmla="*/ 6 h 38"/>
                <a:gd name="T6" fmla="*/ 0 w 42"/>
                <a:gd name="T7" fmla="*/ 27 h 38"/>
                <a:gd name="T8" fmla="*/ 5 w 42"/>
                <a:gd name="T9" fmla="*/ 33 h 38"/>
                <a:gd name="T10" fmla="*/ 10 w 42"/>
                <a:gd name="T11" fmla="*/ 33 h 38"/>
                <a:gd name="T12" fmla="*/ 13 w 42"/>
                <a:gd name="T13" fmla="*/ 36 h 38"/>
                <a:gd name="T14" fmla="*/ 17 w 42"/>
                <a:gd name="T15" fmla="*/ 38 h 38"/>
                <a:gd name="T16" fmla="*/ 24 w 42"/>
                <a:gd name="T17" fmla="*/ 38 h 38"/>
                <a:gd name="T18" fmla="*/ 28 w 42"/>
                <a:gd name="T19" fmla="*/ 36 h 38"/>
                <a:gd name="T20" fmla="*/ 31 w 42"/>
                <a:gd name="T21" fmla="*/ 33 h 38"/>
                <a:gd name="T22" fmla="*/ 36 w 42"/>
                <a:gd name="T23" fmla="*/ 33 h 38"/>
                <a:gd name="T24" fmla="*/ 42 w 42"/>
                <a:gd name="T25" fmla="*/ 27 h 38"/>
                <a:gd name="T26" fmla="*/ 42 w 42"/>
                <a:gd name="T27" fmla="*/ 6 h 38"/>
                <a:gd name="T28" fmla="*/ 36 w 42"/>
                <a:gd name="T29" fmla="*/ 0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38"/>
                <a:gd name="T47" fmla="*/ 42 w 42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38">
                  <a:moveTo>
                    <a:pt x="3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3"/>
                    <a:pt x="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7"/>
                    <a:pt x="16" y="38"/>
                    <a:pt x="17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6" y="38"/>
                    <a:pt x="27" y="37"/>
                    <a:pt x="28" y="36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9" y="33"/>
                    <a:pt x="42" y="30"/>
                    <a:pt x="42" y="27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3"/>
                    <a:pt x="39" y="0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pic>
        <p:nvPicPr>
          <p:cNvPr id="5" name="Imagem 4" descr="Texto&#10;&#10;Descrição gerada automaticamente com confiança baixa">
            <a:extLst>
              <a:ext uri="{FF2B5EF4-FFF2-40B4-BE49-F238E27FC236}">
                <a16:creationId xmlns:a16="http://schemas.microsoft.com/office/drawing/2014/main" id="{10433624-52BE-F47A-46D0-E22A79A11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8" y="172319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9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9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>
            <a:extLst>
              <a:ext uri="{FF2B5EF4-FFF2-40B4-BE49-F238E27FC236}">
                <a16:creationId xmlns:a16="http://schemas.microsoft.com/office/drawing/2014/main" id="{1256D4C1-B486-5999-C288-B198B3C06B9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944592" y="-644786"/>
            <a:ext cx="1398833" cy="8352929"/>
          </a:xfrm>
          <a:prstGeom prst="downArrow">
            <a:avLst>
              <a:gd name="adj1" fmla="val 49065"/>
              <a:gd name="adj2" fmla="val 44827"/>
            </a:avLst>
          </a:prstGeom>
          <a:solidFill>
            <a:schemeClr val="bg1">
              <a:lumMod val="65000"/>
              <a:alpha val="68000"/>
            </a:schemeClr>
          </a:solidFill>
          <a:ln>
            <a:noFill/>
          </a:ln>
        </p:spPr>
        <p:txBody>
          <a:bodyPr vert="eaVert"/>
          <a:lstStyle/>
          <a:p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标注 24">
            <a:extLst>
              <a:ext uri="{FF2B5EF4-FFF2-40B4-BE49-F238E27FC236}">
                <a16:creationId xmlns:a16="http://schemas.microsoft.com/office/drawing/2014/main" id="{83F1CFC7-47FE-FF0C-3F26-BBF4874F3F93}"/>
              </a:ext>
            </a:extLst>
          </p:cNvPr>
          <p:cNvSpPr/>
          <p:nvPr/>
        </p:nvSpPr>
        <p:spPr>
          <a:xfrm>
            <a:off x="1547000" y="2450812"/>
            <a:ext cx="1584840" cy="64140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8650E6AB-667B-18A1-E7C5-41F9DD91E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478467"/>
            <a:ext cx="6135239" cy="94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 proteção contra choques (contra contatos indiretos) depende: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标注 27">
            <a:extLst>
              <a:ext uri="{FF2B5EF4-FFF2-40B4-BE49-F238E27FC236}">
                <a16:creationId xmlns:a16="http://schemas.microsoft.com/office/drawing/2014/main" id="{435E1366-E49E-0392-8FB1-88E74D381445}"/>
              </a:ext>
            </a:extLst>
          </p:cNvPr>
          <p:cNvSpPr/>
          <p:nvPr/>
        </p:nvSpPr>
        <p:spPr>
          <a:xfrm>
            <a:off x="5219408" y="2450812"/>
            <a:ext cx="1584840" cy="64140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7F426922-CD35-054F-7223-E14770C7A461}"/>
              </a:ext>
            </a:extLst>
          </p:cNvPr>
          <p:cNvGrpSpPr/>
          <p:nvPr/>
        </p:nvGrpSpPr>
        <p:grpSpPr bwMode="auto">
          <a:xfrm>
            <a:off x="1302523" y="2832263"/>
            <a:ext cx="1541285" cy="1539687"/>
            <a:chOff x="1823" y="2371"/>
            <a:chExt cx="1801" cy="1801"/>
          </a:xfrm>
        </p:grpSpPr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F02CC9AB-327B-03AD-6EFE-E317AA485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3" y="2371"/>
              <a:ext cx="1801" cy="1801"/>
            </a:xfrm>
            <a:prstGeom prst="ellipse">
              <a:avLst/>
            </a:prstGeom>
            <a:solidFill>
              <a:srgbClr val="D8D8D8">
                <a:alpha val="4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BE9F15A5-3F5B-1107-AFAA-D701878A5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2493"/>
              <a:ext cx="1556" cy="1556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pt-BR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1" name="Group 6">
            <a:extLst>
              <a:ext uri="{FF2B5EF4-FFF2-40B4-BE49-F238E27FC236}">
                <a16:creationId xmlns:a16="http://schemas.microsoft.com/office/drawing/2014/main" id="{F6A8B0C1-5259-34BE-5203-6158309FE749}"/>
              </a:ext>
            </a:extLst>
          </p:cNvPr>
          <p:cNvGrpSpPr/>
          <p:nvPr/>
        </p:nvGrpSpPr>
        <p:grpSpPr bwMode="auto">
          <a:xfrm>
            <a:off x="4902923" y="2832263"/>
            <a:ext cx="1541285" cy="1539687"/>
            <a:chOff x="1823" y="2371"/>
            <a:chExt cx="1801" cy="1801"/>
          </a:xfrm>
        </p:grpSpPr>
        <p:sp>
          <p:nvSpPr>
            <p:cNvPr id="12" name="Oval 7">
              <a:extLst>
                <a:ext uri="{FF2B5EF4-FFF2-40B4-BE49-F238E27FC236}">
                  <a16:creationId xmlns:a16="http://schemas.microsoft.com/office/drawing/2014/main" id="{4856F71D-6A1E-6359-6820-F21C02696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3" y="2371"/>
              <a:ext cx="1801" cy="1801"/>
            </a:xfrm>
            <a:prstGeom prst="ellipse">
              <a:avLst/>
            </a:prstGeom>
            <a:solidFill>
              <a:srgbClr val="D8D8D8">
                <a:alpha val="4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Oval 8">
              <a:extLst>
                <a:ext uri="{FF2B5EF4-FFF2-40B4-BE49-F238E27FC236}">
                  <a16:creationId xmlns:a16="http://schemas.microsoft.com/office/drawing/2014/main" id="{8E929143-3FE0-F84B-2D90-1EF1129EE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2493"/>
              <a:ext cx="1556" cy="1556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pt-BR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6" name="Imagem 5" descr="Texto&#10;&#10;Descrição gerada automaticamente com confiança baixa">
            <a:extLst>
              <a:ext uri="{FF2B5EF4-FFF2-40B4-BE49-F238E27FC236}">
                <a16:creationId xmlns:a16="http://schemas.microsoft.com/office/drawing/2014/main" id="{9DF81A06-3139-8AAD-ECFD-854186AD93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5142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>
            <a:extLst>
              <a:ext uri="{FF2B5EF4-FFF2-40B4-BE49-F238E27FC236}">
                <a16:creationId xmlns:a16="http://schemas.microsoft.com/office/drawing/2014/main" id="{1256D4C1-B486-5999-C288-B198B3C06B9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944592" y="-644786"/>
            <a:ext cx="1398833" cy="8352929"/>
          </a:xfrm>
          <a:prstGeom prst="downArrow">
            <a:avLst>
              <a:gd name="adj1" fmla="val 49065"/>
              <a:gd name="adj2" fmla="val 44827"/>
            </a:avLst>
          </a:prstGeom>
          <a:solidFill>
            <a:schemeClr val="bg1">
              <a:lumMod val="65000"/>
              <a:alpha val="68000"/>
            </a:schemeClr>
          </a:solidFill>
          <a:ln>
            <a:noFill/>
          </a:ln>
        </p:spPr>
        <p:txBody>
          <a:bodyPr vert="eaVert"/>
          <a:lstStyle/>
          <a:p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标注 24">
            <a:extLst>
              <a:ext uri="{FF2B5EF4-FFF2-40B4-BE49-F238E27FC236}">
                <a16:creationId xmlns:a16="http://schemas.microsoft.com/office/drawing/2014/main" id="{83F1CFC7-47FE-FF0C-3F26-BBF4874F3F93}"/>
              </a:ext>
            </a:extLst>
          </p:cNvPr>
          <p:cNvSpPr/>
          <p:nvPr/>
        </p:nvSpPr>
        <p:spPr>
          <a:xfrm>
            <a:off x="1547000" y="2450812"/>
            <a:ext cx="1584840" cy="64140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矩形标注 27">
            <a:extLst>
              <a:ext uri="{FF2B5EF4-FFF2-40B4-BE49-F238E27FC236}">
                <a16:creationId xmlns:a16="http://schemas.microsoft.com/office/drawing/2014/main" id="{435E1366-E49E-0392-8FB1-88E74D381445}"/>
              </a:ext>
            </a:extLst>
          </p:cNvPr>
          <p:cNvSpPr/>
          <p:nvPr/>
        </p:nvSpPr>
        <p:spPr>
          <a:xfrm>
            <a:off x="5219408" y="2450812"/>
            <a:ext cx="1584840" cy="64140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7F426922-CD35-054F-7223-E14770C7A461}"/>
              </a:ext>
            </a:extLst>
          </p:cNvPr>
          <p:cNvGrpSpPr/>
          <p:nvPr/>
        </p:nvGrpSpPr>
        <p:grpSpPr bwMode="auto">
          <a:xfrm>
            <a:off x="1302523" y="2832263"/>
            <a:ext cx="1541285" cy="1539687"/>
            <a:chOff x="1823" y="2371"/>
            <a:chExt cx="1801" cy="1801"/>
          </a:xfrm>
        </p:grpSpPr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F02CC9AB-327B-03AD-6EFE-E317AA485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3" y="2371"/>
              <a:ext cx="1801" cy="1801"/>
            </a:xfrm>
            <a:prstGeom prst="ellipse">
              <a:avLst/>
            </a:prstGeom>
            <a:solidFill>
              <a:srgbClr val="D8D8D8">
                <a:alpha val="4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BE9F15A5-3F5B-1107-AFAA-D701878A5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2493"/>
              <a:ext cx="1556" cy="1556"/>
            </a:xfrm>
            <a:prstGeom prst="ellipse">
              <a:avLst/>
            </a:prstGeom>
            <a:solidFill>
              <a:srgbClr val="FFC000"/>
            </a:solidFill>
            <a:ln w="38100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pt-BR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1" name="Group 6">
            <a:extLst>
              <a:ext uri="{FF2B5EF4-FFF2-40B4-BE49-F238E27FC236}">
                <a16:creationId xmlns:a16="http://schemas.microsoft.com/office/drawing/2014/main" id="{F6A8B0C1-5259-34BE-5203-6158309FE749}"/>
              </a:ext>
            </a:extLst>
          </p:cNvPr>
          <p:cNvGrpSpPr/>
          <p:nvPr/>
        </p:nvGrpSpPr>
        <p:grpSpPr bwMode="auto">
          <a:xfrm>
            <a:off x="4902923" y="2832263"/>
            <a:ext cx="1541285" cy="1539687"/>
            <a:chOff x="1823" y="2371"/>
            <a:chExt cx="1801" cy="1801"/>
          </a:xfrm>
        </p:grpSpPr>
        <p:sp>
          <p:nvSpPr>
            <p:cNvPr id="12" name="Oval 7">
              <a:extLst>
                <a:ext uri="{FF2B5EF4-FFF2-40B4-BE49-F238E27FC236}">
                  <a16:creationId xmlns:a16="http://schemas.microsoft.com/office/drawing/2014/main" id="{4856F71D-6A1E-6359-6820-F21C02696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3" y="2371"/>
              <a:ext cx="1801" cy="1801"/>
            </a:xfrm>
            <a:prstGeom prst="ellipse">
              <a:avLst/>
            </a:prstGeom>
            <a:solidFill>
              <a:srgbClr val="D8D8D8">
                <a:alpha val="4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Oval 8">
              <a:extLst>
                <a:ext uri="{FF2B5EF4-FFF2-40B4-BE49-F238E27FC236}">
                  <a16:creationId xmlns:a16="http://schemas.microsoft.com/office/drawing/2014/main" id="{8E929143-3FE0-F84B-2D90-1EF1129EE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2493"/>
              <a:ext cx="1556" cy="1556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pt-BR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" name="Rectangle 28">
            <a:extLst>
              <a:ext uri="{FF2B5EF4-FFF2-40B4-BE49-F238E27FC236}">
                <a16:creationId xmlns:a16="http://schemas.microsoft.com/office/drawing/2014/main" id="{49B7C2D5-E2F2-D72E-8929-8BEA14484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341501"/>
            <a:ext cx="3596262" cy="110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Numa separação, entre o circuito separado e outros circuitos, incluindo o circuito primário que o alimenta, equivalente na prática à dupla isolação;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Imagem 3" descr="Texto&#10;&#10;Descrição gerada automaticamente com confiança baixa">
            <a:extLst>
              <a:ext uri="{FF2B5EF4-FFF2-40B4-BE49-F238E27FC236}">
                <a16:creationId xmlns:a16="http://schemas.microsoft.com/office/drawing/2014/main" id="{8EE9E40F-A329-C127-A8FE-7495127084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6" y="100954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>
            <a:extLst>
              <a:ext uri="{FF2B5EF4-FFF2-40B4-BE49-F238E27FC236}">
                <a16:creationId xmlns:a16="http://schemas.microsoft.com/office/drawing/2014/main" id="{1256D4C1-B486-5999-C288-B198B3C06B9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944592" y="-644786"/>
            <a:ext cx="1398833" cy="8352929"/>
          </a:xfrm>
          <a:prstGeom prst="downArrow">
            <a:avLst>
              <a:gd name="adj1" fmla="val 49065"/>
              <a:gd name="adj2" fmla="val 44827"/>
            </a:avLst>
          </a:prstGeom>
          <a:solidFill>
            <a:schemeClr val="bg1">
              <a:lumMod val="65000"/>
              <a:alpha val="68000"/>
            </a:schemeClr>
          </a:solidFill>
          <a:ln>
            <a:noFill/>
          </a:ln>
        </p:spPr>
        <p:txBody>
          <a:bodyPr vert="eaVert"/>
          <a:lstStyle/>
          <a:p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标注 24">
            <a:extLst>
              <a:ext uri="{FF2B5EF4-FFF2-40B4-BE49-F238E27FC236}">
                <a16:creationId xmlns:a16="http://schemas.microsoft.com/office/drawing/2014/main" id="{83F1CFC7-47FE-FF0C-3F26-BBF4874F3F93}"/>
              </a:ext>
            </a:extLst>
          </p:cNvPr>
          <p:cNvSpPr/>
          <p:nvPr/>
        </p:nvSpPr>
        <p:spPr>
          <a:xfrm>
            <a:off x="1547000" y="2450812"/>
            <a:ext cx="1584840" cy="64140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矩形标注 27">
            <a:extLst>
              <a:ext uri="{FF2B5EF4-FFF2-40B4-BE49-F238E27FC236}">
                <a16:creationId xmlns:a16="http://schemas.microsoft.com/office/drawing/2014/main" id="{435E1366-E49E-0392-8FB1-88E74D381445}"/>
              </a:ext>
            </a:extLst>
          </p:cNvPr>
          <p:cNvSpPr/>
          <p:nvPr/>
        </p:nvSpPr>
        <p:spPr>
          <a:xfrm>
            <a:off x="5219408" y="2450812"/>
            <a:ext cx="1584840" cy="64140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7F426922-CD35-054F-7223-E14770C7A461}"/>
              </a:ext>
            </a:extLst>
          </p:cNvPr>
          <p:cNvGrpSpPr/>
          <p:nvPr/>
        </p:nvGrpSpPr>
        <p:grpSpPr bwMode="auto">
          <a:xfrm>
            <a:off x="1302523" y="2832263"/>
            <a:ext cx="1541285" cy="1539687"/>
            <a:chOff x="1823" y="2371"/>
            <a:chExt cx="1801" cy="1801"/>
          </a:xfrm>
        </p:grpSpPr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F02CC9AB-327B-03AD-6EFE-E317AA485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3" y="2371"/>
              <a:ext cx="1801" cy="1801"/>
            </a:xfrm>
            <a:prstGeom prst="ellipse">
              <a:avLst/>
            </a:prstGeom>
            <a:solidFill>
              <a:srgbClr val="D8D8D8">
                <a:alpha val="4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BE9F15A5-3F5B-1107-AFAA-D701878A5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2493"/>
              <a:ext cx="1556" cy="1556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pt-BR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1" name="Group 6">
            <a:extLst>
              <a:ext uri="{FF2B5EF4-FFF2-40B4-BE49-F238E27FC236}">
                <a16:creationId xmlns:a16="http://schemas.microsoft.com/office/drawing/2014/main" id="{F6A8B0C1-5259-34BE-5203-6158309FE749}"/>
              </a:ext>
            </a:extLst>
          </p:cNvPr>
          <p:cNvGrpSpPr/>
          <p:nvPr/>
        </p:nvGrpSpPr>
        <p:grpSpPr bwMode="auto">
          <a:xfrm>
            <a:off x="4902923" y="2832263"/>
            <a:ext cx="1541285" cy="1539687"/>
            <a:chOff x="1823" y="2371"/>
            <a:chExt cx="1801" cy="1801"/>
          </a:xfrm>
        </p:grpSpPr>
        <p:sp>
          <p:nvSpPr>
            <p:cNvPr id="12" name="Oval 7">
              <a:extLst>
                <a:ext uri="{FF2B5EF4-FFF2-40B4-BE49-F238E27FC236}">
                  <a16:creationId xmlns:a16="http://schemas.microsoft.com/office/drawing/2014/main" id="{4856F71D-6A1E-6359-6820-F21C02696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3" y="2371"/>
              <a:ext cx="1801" cy="1801"/>
            </a:xfrm>
            <a:prstGeom prst="ellipse">
              <a:avLst/>
            </a:prstGeom>
            <a:solidFill>
              <a:srgbClr val="D8D8D8">
                <a:alpha val="4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Oval 8">
              <a:extLst>
                <a:ext uri="{FF2B5EF4-FFF2-40B4-BE49-F238E27FC236}">
                  <a16:creationId xmlns:a16="http://schemas.microsoft.com/office/drawing/2014/main" id="{8E929143-3FE0-F84B-2D90-1EF1129EE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" y="2493"/>
              <a:ext cx="1556" cy="1556"/>
            </a:xfrm>
            <a:prstGeom prst="ellipse">
              <a:avLst/>
            </a:prstGeom>
            <a:solidFill>
              <a:srgbClr val="FFC000"/>
            </a:solidFill>
            <a:ln w="38100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pt-BR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" name="Rectangle 28">
            <a:extLst>
              <a:ext uri="{FF2B5EF4-FFF2-40B4-BE49-F238E27FC236}">
                <a16:creationId xmlns:a16="http://schemas.microsoft.com/office/drawing/2014/main" id="{33B15DA1-D331-1039-F44C-59E4B971D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580" y="806136"/>
            <a:ext cx="4464496" cy="162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Da isolação entre o circuito separado e a terra; e, ainda, na ausência de contato entre a(s) massa(s) do circuito separado, de um lado, e a terra, outras massas (de outros circuitos) e/ou elementos condutivos, de outro. Isso significa que não é uma técnica aplicável junto com a equipotencialização.</a:t>
            </a:r>
          </a:p>
        </p:txBody>
      </p:sp>
      <p:pic>
        <p:nvPicPr>
          <p:cNvPr id="4" name="Imagem 3" descr="Texto&#10;&#10;Descrição gerada automaticamente com confiança baixa">
            <a:extLst>
              <a:ext uri="{FF2B5EF4-FFF2-40B4-BE49-F238E27FC236}">
                <a16:creationId xmlns:a16="http://schemas.microsoft.com/office/drawing/2014/main" id="{C0F08B8A-4399-FFBB-5F66-AB04A9B2C9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478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2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8">
            <a:extLst>
              <a:ext uri="{FF2B5EF4-FFF2-40B4-BE49-F238E27FC236}">
                <a16:creationId xmlns:a16="http://schemas.microsoft.com/office/drawing/2014/main" id="{A1D73884-DDAB-D47B-11BD-157229DBA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9144000" cy="5143500"/>
          </a:xfrm>
          <a:prstGeom prst="rect">
            <a:avLst/>
          </a:prstGeom>
          <a:solidFill>
            <a:srgbClr val="FFC000">
              <a:alpha val="85000"/>
            </a:srgbClr>
          </a:solidFill>
          <a:ln w="38100">
            <a:noFill/>
            <a:rou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A0EF19E-1B05-11A8-CC1C-AF40F0D43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67435"/>
            <a:ext cx="9144000" cy="2807368"/>
          </a:xfrm>
          <a:prstGeom prst="rect">
            <a:avLst/>
          </a:prstGeom>
        </p:spPr>
      </p:pic>
      <p:pic>
        <p:nvPicPr>
          <p:cNvPr id="4098" name="Picture 2" descr="Energia elétrica - ícones de ecologia e meio ambiente grátis">
            <a:extLst>
              <a:ext uri="{FF2B5EF4-FFF2-40B4-BE49-F238E27FC236}">
                <a16:creationId xmlns:a16="http://schemas.microsoft.com/office/drawing/2014/main" id="{D333D7B6-15E5-F07B-B90E-1A67F3D7E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5" r="13741"/>
          <a:stretch/>
        </p:blipFill>
        <p:spPr bwMode="auto">
          <a:xfrm>
            <a:off x="44354" y="2885510"/>
            <a:ext cx="1648406" cy="222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8">
            <a:extLst>
              <a:ext uri="{FF2B5EF4-FFF2-40B4-BE49-F238E27FC236}">
                <a16:creationId xmlns:a16="http://schemas.microsoft.com/office/drawing/2014/main" id="{73589D8D-B46F-EEDD-BCD1-DAFDD8A39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7584" y="550123"/>
            <a:ext cx="7884368" cy="15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sz="16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O circuito separado é como se fosse “ilhado”. </a:t>
            </a:r>
          </a:p>
          <a:p>
            <a:pPr>
              <a:lnSpc>
                <a:spcPct val="150000"/>
              </a:lnSpc>
            </a:pPr>
            <a:endParaRPr lang="pt-BR" altLang="zh-CN" sz="16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pt-BR" altLang="zh-CN" sz="1600" dirty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pt-BR" altLang="zh-CN" sz="160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A segurança contra choques que ele oferece baseia-se em manter tal condição.</a:t>
            </a:r>
          </a:p>
        </p:txBody>
      </p:sp>
      <p:sp>
        <p:nvSpPr>
          <p:cNvPr id="3" name="AutoShape 15">
            <a:extLst>
              <a:ext uri="{FF2B5EF4-FFF2-40B4-BE49-F238E27FC236}">
                <a16:creationId xmlns:a16="http://schemas.microsoft.com/office/drawing/2014/main" id="{16ACCA9D-4A6E-76F1-E616-04B2719A63F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68519" y="267910"/>
            <a:ext cx="501552" cy="1014492"/>
          </a:xfrm>
          <a:prstGeom prst="upArrow">
            <a:avLst>
              <a:gd name="adj1" fmla="val 52833"/>
              <a:gd name="adj2" fmla="val 45940"/>
            </a:avLst>
          </a:prstGeom>
          <a:solidFill>
            <a:srgbClr val="002060"/>
          </a:solidFill>
          <a:ln w="3175" cap="flat" cmpd="sng" algn="ctr">
            <a:noFill/>
            <a:prstDash val="solid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AutoShape 15">
            <a:extLst>
              <a:ext uri="{FF2B5EF4-FFF2-40B4-BE49-F238E27FC236}">
                <a16:creationId xmlns:a16="http://schemas.microsoft.com/office/drawing/2014/main" id="{2EC999BA-A861-6B31-B2A3-529EDDAA0F9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68519" y="1531808"/>
            <a:ext cx="501552" cy="1014492"/>
          </a:xfrm>
          <a:prstGeom prst="upArrow">
            <a:avLst>
              <a:gd name="adj1" fmla="val 52833"/>
              <a:gd name="adj2" fmla="val 45940"/>
            </a:avLst>
          </a:prstGeom>
          <a:solidFill>
            <a:srgbClr val="002060"/>
          </a:solidFill>
          <a:ln w="3175" cap="flat" cmpd="sng" algn="ctr">
            <a:noFill/>
            <a:prstDash val="solid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1741E24D-7C5F-D89E-B354-132178F2AE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345" y="54059"/>
            <a:ext cx="1427607" cy="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4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7">
            <a:extLst>
              <a:ext uri="{FF2B5EF4-FFF2-40B4-BE49-F238E27FC236}">
                <a16:creationId xmlns:a16="http://schemas.microsoft.com/office/drawing/2014/main" id="{644E7D72-A5E1-B79C-C401-DA733C92E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35" y="3546690"/>
            <a:ext cx="1404694" cy="140323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1F322248-C479-5CC1-7B29-338B64FDC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60" y="3654901"/>
            <a:ext cx="1188044" cy="11868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Gráfico 5" descr="Alta tensão com preenchimento sólido">
            <a:extLst>
              <a:ext uri="{FF2B5EF4-FFF2-40B4-BE49-F238E27FC236}">
                <a16:creationId xmlns:a16="http://schemas.microsoft.com/office/drawing/2014/main" id="{A6EA850B-1EF5-5E8B-C06D-631F1E00E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3568" y="3817180"/>
            <a:ext cx="737628" cy="737622"/>
          </a:xfrm>
          <a:prstGeom prst="rect">
            <a:avLst/>
          </a:prstGeom>
        </p:spPr>
      </p:pic>
      <p:sp>
        <p:nvSpPr>
          <p:cNvPr id="7" name="Rectangle 28">
            <a:extLst>
              <a:ext uri="{FF2B5EF4-FFF2-40B4-BE49-F238E27FC236}">
                <a16:creationId xmlns:a16="http://schemas.microsoft.com/office/drawing/2014/main" id="{73589D8D-B46F-EEDD-BCD1-DAFDD8A39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449" y="1216558"/>
            <a:ext cx="5472607" cy="170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b="1" dirty="0">
                <a:latin typeface="微软雅黑" panose="020B0503020204020204" charset="-122"/>
                <a:ea typeface="微软雅黑" panose="020B0503020204020204" charset="-122"/>
              </a:rPr>
              <a:t>Os transformadores de separação utilizados na alimentação de salas cirúrgicas também buscam criar um sistema isolado. </a:t>
            </a:r>
          </a:p>
          <a:p>
            <a:pPr>
              <a:lnSpc>
                <a:spcPct val="150000"/>
              </a:lnSpc>
            </a:pPr>
            <a:endParaRPr lang="pt-BR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Imagem 1" descr="Texto&#10;&#10;Descrição gerada automaticamente com confiança baixa">
            <a:extLst>
              <a:ext uri="{FF2B5EF4-FFF2-40B4-BE49-F238E27FC236}">
                <a16:creationId xmlns:a16="http://schemas.microsoft.com/office/drawing/2014/main" id="{E813C992-373A-04E9-8043-D6AA51B681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97" y="195486"/>
            <a:ext cx="1427607" cy="396344"/>
          </a:xfrm>
          <a:prstGeom prst="rect">
            <a:avLst/>
          </a:prstGeom>
        </p:spPr>
      </p:pic>
      <p:pic>
        <p:nvPicPr>
          <p:cNvPr id="2050" name="Picture 2" descr="Inscrição - Instrutor NR10 de Elite">
            <a:extLst>
              <a:ext uri="{FF2B5EF4-FFF2-40B4-BE49-F238E27FC236}">
                <a16:creationId xmlns:a16="http://schemas.microsoft.com/office/drawing/2014/main" id="{BC5FE47C-5176-E6CC-F503-09A21918E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40417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5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555000">
        <p:fade/>
      </p:transition>
    </mc:Choice>
    <mc:Fallback xmlns="">
      <p:transition spd="med" advTm="555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2"/>
</p:tagLst>
</file>

<file path=ppt/theme/theme1.xml><?xml version="1.0" encoding="utf-8"?>
<a:theme xmlns:a="http://schemas.openxmlformats.org/drawingml/2006/main" name="https://www.freeppt7.com​​">
  <a:themeElements>
    <a:clrScheme name="Personalizada 12">
      <a:dk1>
        <a:srgbClr val="FFFFFF"/>
      </a:dk1>
      <a:lt1>
        <a:srgbClr val="CC3300"/>
      </a:lt1>
      <a:dk2>
        <a:srgbClr val="FFFFFF"/>
      </a:dk2>
      <a:lt2>
        <a:srgbClr val="CEA318"/>
      </a:lt2>
      <a:accent1>
        <a:srgbClr val="FFFFFF"/>
      </a:accent1>
      <a:accent2>
        <a:srgbClr val="FFFFFF"/>
      </a:accent2>
      <a:accent3>
        <a:srgbClr val="F2F2F2"/>
      </a:accent3>
      <a:accent4>
        <a:srgbClr val="D8D8D8"/>
      </a:accent4>
      <a:accent5>
        <a:srgbClr val="F2F2F2"/>
      </a:accent5>
      <a:accent6>
        <a:srgbClr val="FAF1D4"/>
      </a:accent6>
      <a:hlink>
        <a:srgbClr val="E5EBF2"/>
      </a:hlink>
      <a:folHlink>
        <a:srgbClr val="E5E1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hezr5lw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4235</Words>
  <Application>Microsoft Office PowerPoint</Application>
  <PresentationFormat>Apresentação na tela (16:9)</PresentationFormat>
  <Paragraphs>598</Paragraphs>
  <Slides>101</Slides>
  <Notes>100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101</vt:i4>
      </vt:variant>
    </vt:vector>
  </HeadingPairs>
  <TitlesOfParts>
    <vt:vector size="114" baseType="lpstr">
      <vt:lpstr>Adobe 黑体 Std R</vt:lpstr>
      <vt:lpstr>微软雅黑</vt:lpstr>
      <vt:lpstr>宋体</vt:lpstr>
      <vt:lpstr>Agency FB</vt:lpstr>
      <vt:lpstr>Arial</vt:lpstr>
      <vt:lpstr>Arial Unicode MS</vt:lpstr>
      <vt:lpstr>Broadway</vt:lpstr>
      <vt:lpstr>Calibri</vt:lpstr>
      <vt:lpstr>Calibri Light</vt:lpstr>
      <vt:lpstr>Impact</vt:lpstr>
      <vt:lpstr>https://www.freeppt7.com​​</vt:lpstr>
      <vt:lpstr>1_www.jpppt.com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Treinamentos</dc:title>
  <dc:subject>Normas Regulamentadoras</dc:subject>
  <dc:creator>Herbert Bento - Escola da Prevenção</dc:creator>
  <cp:lastModifiedBy>RODRIGO GARCIA</cp:lastModifiedBy>
  <cp:revision>3</cp:revision>
  <dcterms:created xsi:type="dcterms:W3CDTF">2015-11-26T09:01:00Z</dcterms:created>
  <dcterms:modified xsi:type="dcterms:W3CDTF">2024-03-14T12:58:15Z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2052-10.1.0.5850</vt:lpwstr>
  </property>
</Properties>
</file>