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0" r:id="rId2"/>
    <p:sldMasterId id="2147483675" r:id="rId3"/>
  </p:sldMasterIdLst>
  <p:notesMasterIdLst>
    <p:notesMasterId r:id="rId124"/>
  </p:notesMasterIdLst>
  <p:handoutMasterIdLst>
    <p:handoutMasterId r:id="rId125"/>
  </p:handoutMasterIdLst>
  <p:sldIdLst>
    <p:sldId id="1183" r:id="rId4"/>
    <p:sldId id="301" r:id="rId5"/>
    <p:sldId id="315" r:id="rId6"/>
    <p:sldId id="380" r:id="rId7"/>
    <p:sldId id="312" r:id="rId8"/>
    <p:sldId id="382" r:id="rId9"/>
    <p:sldId id="381" r:id="rId10"/>
    <p:sldId id="299" r:id="rId11"/>
    <p:sldId id="383" r:id="rId12"/>
    <p:sldId id="391" r:id="rId13"/>
    <p:sldId id="392" r:id="rId14"/>
    <p:sldId id="393" r:id="rId15"/>
    <p:sldId id="394" r:id="rId16"/>
    <p:sldId id="395" r:id="rId17"/>
    <p:sldId id="396" r:id="rId18"/>
    <p:sldId id="384" r:id="rId19"/>
    <p:sldId id="385" r:id="rId20"/>
    <p:sldId id="397" r:id="rId21"/>
    <p:sldId id="398" r:id="rId22"/>
    <p:sldId id="399" r:id="rId23"/>
    <p:sldId id="400" r:id="rId24"/>
    <p:sldId id="401" r:id="rId25"/>
    <p:sldId id="402" r:id="rId26"/>
    <p:sldId id="386" r:id="rId27"/>
    <p:sldId id="403" r:id="rId28"/>
    <p:sldId id="404" r:id="rId29"/>
    <p:sldId id="408" r:id="rId30"/>
    <p:sldId id="405" r:id="rId31"/>
    <p:sldId id="409" r:id="rId32"/>
    <p:sldId id="406" r:id="rId33"/>
    <p:sldId id="410" r:id="rId34"/>
    <p:sldId id="407" r:id="rId35"/>
    <p:sldId id="411" r:id="rId36"/>
    <p:sldId id="412" r:id="rId37"/>
    <p:sldId id="413" r:id="rId38"/>
    <p:sldId id="414" r:id="rId39"/>
    <p:sldId id="415" r:id="rId40"/>
    <p:sldId id="416" r:id="rId41"/>
    <p:sldId id="316" r:id="rId42"/>
    <p:sldId id="417" r:id="rId43"/>
    <p:sldId id="418" r:id="rId44"/>
    <p:sldId id="419" r:id="rId45"/>
    <p:sldId id="420" r:id="rId46"/>
    <p:sldId id="421" r:id="rId47"/>
    <p:sldId id="422" r:id="rId48"/>
    <p:sldId id="423" r:id="rId49"/>
    <p:sldId id="424" r:id="rId50"/>
    <p:sldId id="425" r:id="rId51"/>
    <p:sldId id="426" r:id="rId52"/>
    <p:sldId id="427" r:id="rId53"/>
    <p:sldId id="317" r:id="rId54"/>
    <p:sldId id="428" r:id="rId55"/>
    <p:sldId id="429" r:id="rId56"/>
    <p:sldId id="430" r:id="rId57"/>
    <p:sldId id="431" r:id="rId58"/>
    <p:sldId id="434" r:id="rId59"/>
    <p:sldId id="433" r:id="rId60"/>
    <p:sldId id="435" r:id="rId61"/>
    <p:sldId id="432" r:id="rId62"/>
    <p:sldId id="436" r:id="rId63"/>
    <p:sldId id="437" r:id="rId64"/>
    <p:sldId id="438" r:id="rId65"/>
    <p:sldId id="439" r:id="rId66"/>
    <p:sldId id="440" r:id="rId67"/>
    <p:sldId id="441" r:id="rId68"/>
    <p:sldId id="442" r:id="rId69"/>
    <p:sldId id="443" r:id="rId70"/>
    <p:sldId id="444" r:id="rId71"/>
    <p:sldId id="445" r:id="rId72"/>
    <p:sldId id="446" r:id="rId73"/>
    <p:sldId id="387" r:id="rId74"/>
    <p:sldId id="447" r:id="rId75"/>
    <p:sldId id="448" r:id="rId76"/>
    <p:sldId id="449" r:id="rId77"/>
    <p:sldId id="450" r:id="rId78"/>
    <p:sldId id="451" r:id="rId79"/>
    <p:sldId id="452" r:id="rId80"/>
    <p:sldId id="453" r:id="rId81"/>
    <p:sldId id="454" r:id="rId82"/>
    <p:sldId id="455" r:id="rId83"/>
    <p:sldId id="456" r:id="rId84"/>
    <p:sldId id="457" r:id="rId85"/>
    <p:sldId id="458" r:id="rId86"/>
    <p:sldId id="318" r:id="rId87"/>
    <p:sldId id="459" r:id="rId88"/>
    <p:sldId id="460" r:id="rId89"/>
    <p:sldId id="461" r:id="rId90"/>
    <p:sldId id="474" r:id="rId91"/>
    <p:sldId id="462" r:id="rId92"/>
    <p:sldId id="475" r:id="rId93"/>
    <p:sldId id="463" r:id="rId94"/>
    <p:sldId id="476" r:id="rId95"/>
    <p:sldId id="464" r:id="rId96"/>
    <p:sldId id="477" r:id="rId97"/>
    <p:sldId id="465" r:id="rId98"/>
    <p:sldId id="478" r:id="rId99"/>
    <p:sldId id="479" r:id="rId100"/>
    <p:sldId id="466" r:id="rId101"/>
    <p:sldId id="480" r:id="rId102"/>
    <p:sldId id="481" r:id="rId103"/>
    <p:sldId id="467" r:id="rId104"/>
    <p:sldId id="482" r:id="rId105"/>
    <p:sldId id="468" r:id="rId106"/>
    <p:sldId id="483" r:id="rId107"/>
    <p:sldId id="484" r:id="rId108"/>
    <p:sldId id="485" r:id="rId109"/>
    <p:sldId id="469" r:id="rId110"/>
    <p:sldId id="486" r:id="rId111"/>
    <p:sldId id="487" r:id="rId112"/>
    <p:sldId id="488" r:id="rId113"/>
    <p:sldId id="470" r:id="rId114"/>
    <p:sldId id="489" r:id="rId115"/>
    <p:sldId id="490" r:id="rId116"/>
    <p:sldId id="471" r:id="rId117"/>
    <p:sldId id="491" r:id="rId118"/>
    <p:sldId id="472" r:id="rId119"/>
    <p:sldId id="492" r:id="rId120"/>
    <p:sldId id="473" r:id="rId121"/>
    <p:sldId id="493" r:id="rId122"/>
    <p:sldId id="494" r:id="rId123"/>
  </p:sldIdLst>
  <p:sldSz cx="12192000" cy="6858000"/>
  <p:notesSz cx="6858000" cy="9144000"/>
  <p:custDataLst>
    <p:tags r:id="rId1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1F42"/>
    <a:srgbClr val="D20909"/>
    <a:srgbClr val="FE2B56"/>
    <a:srgbClr val="3C3C3C"/>
    <a:srgbClr val="140F28"/>
    <a:srgbClr val="9E989E"/>
    <a:srgbClr val="FE6F3F"/>
    <a:srgbClr val="3090CF"/>
    <a:srgbClr val="2ABBA9"/>
    <a:srgbClr val="C0A9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06" autoAdjust="0"/>
    <p:restoredTop sz="95394" autoAdjust="0"/>
  </p:normalViewPr>
  <p:slideViewPr>
    <p:cSldViewPr snapToGrid="0">
      <p:cViewPr varScale="1">
        <p:scale>
          <a:sx n="89" d="100"/>
          <a:sy n="89" d="100"/>
        </p:scale>
        <p:origin x="432" y="72"/>
      </p:cViewPr>
      <p:guideLst>
        <p:guide orient="horz" pos="2183"/>
        <p:guide pos="3840"/>
      </p:guideLst>
    </p:cSldViewPr>
  </p:slideViewPr>
  <p:notesTextViewPr>
    <p:cViewPr>
      <p:scale>
        <a:sx n="1" d="1"/>
        <a:sy n="1" d="1"/>
      </p:scale>
      <p:origin x="0" y="0"/>
    </p:cViewPr>
  </p:notesTextViewPr>
  <p:sorterViewPr>
    <p:cViewPr varScale="1">
      <p:scale>
        <a:sx n="1" d="1"/>
        <a:sy n="1" d="1"/>
      </p:scale>
      <p:origin x="0" y="-46301"/>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notesMaster" Target="notesMasters/notesMaster1.xml"/><Relationship Id="rId129" Type="http://schemas.openxmlformats.org/officeDocument/2006/relationships/theme" Target="theme/theme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2024/3/7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‹nº›</a:t>
            </a:fld>
            <a:endParaRPr lang="zh-CN" altLang="en-US"/>
          </a:p>
        </p:txBody>
      </p:sp>
    </p:spTree>
    <p:extLst>
      <p:ext uri="{BB962C8B-B14F-4D97-AF65-F5344CB8AC3E}">
        <p14:creationId xmlns:p14="http://schemas.microsoft.com/office/powerpoint/2010/main" val="4714224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2024/3/7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‹nº›</a:t>
            </a:fld>
            <a:endParaRPr lang="zh-CN" altLang="en-US"/>
          </a:p>
        </p:txBody>
      </p:sp>
    </p:spTree>
    <p:extLst>
      <p:ext uri="{BB962C8B-B14F-4D97-AF65-F5344CB8AC3E}">
        <p14:creationId xmlns:p14="http://schemas.microsoft.com/office/powerpoint/2010/main" val="240817126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 </a:t>
            </a:r>
          </a:p>
        </p:txBody>
      </p:sp>
    </p:spTree>
    <p:extLst>
      <p:ext uri="{BB962C8B-B14F-4D97-AF65-F5344CB8AC3E}">
        <p14:creationId xmlns:p14="http://schemas.microsoft.com/office/powerpoint/2010/main" val="1447862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01174232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0824308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00209056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6867617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40868506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61957454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5117970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65604382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92623500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54814801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800193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6180876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01924805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412757401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8498929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83585892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2807309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42021865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02754138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49044424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96338334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666029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44403814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091728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143529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431168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593791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4143514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718854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837070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482752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459350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658334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576124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4284042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246383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128069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96056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504265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584742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4006174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143397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481811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444586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305690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217551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6257962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9698632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5059307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520823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054238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6521737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476476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2599362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5029805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637149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4264424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8071832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585481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9109639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9244263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5226726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2111839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137768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6363332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1428988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4797025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6573213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41769729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3225845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40731788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1139863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910526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4112364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115538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7091097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4359024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3091088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9445806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5278880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1211581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4319034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9321328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7575573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4784453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517852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8512149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838439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085617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9061939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3800793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8276540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1326041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8756858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3859947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8942359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4071973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8086227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401734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17147750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4469334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6806168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7282629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9419706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9346396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7569061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9124759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967725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40047710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8372264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40816973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7438139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40396038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4871164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33547014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7989636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41617414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8209606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4275890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712880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69736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01410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370081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74340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93110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51296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TextBox 2"/>
          <p:cNvSpPr txBox="1"/>
          <p:nvPr userDrawn="1"/>
        </p:nvSpPr>
        <p:spPr>
          <a:xfrm>
            <a:off x="453650" y="0"/>
            <a:ext cx="54006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http://www.1ppt.com/hangye/</a:t>
            </a:r>
          </a:p>
        </p:txBody>
      </p:sp>
    </p:spTree>
    <p:extLst>
      <p:ext uri="{BB962C8B-B14F-4D97-AF65-F5344CB8AC3E}">
        <p14:creationId xmlns:p14="http://schemas.microsoft.com/office/powerpoint/2010/main" val="1567511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82902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934849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66931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pPr defTabSz="914400"/>
              <a:t>2024/3/7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pPr defTabSz="914400"/>
              <a:t>‹nº›</a:t>
            </a:fld>
            <a:endParaRPr lang="zh-CN" altLang="en-US">
              <a:solidFill>
                <a:prstClr val="black"/>
              </a:solidFill>
            </a:endParaRPr>
          </a:p>
        </p:txBody>
      </p:sp>
    </p:spTree>
    <p:extLst>
      <p:ext uri="{BB962C8B-B14F-4D97-AF65-F5344CB8AC3E}">
        <p14:creationId xmlns:p14="http://schemas.microsoft.com/office/powerpoint/2010/main" val="2583557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pPr defTabSz="914400"/>
              <a:t>2024/3/7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pPr defTabSz="914400"/>
              <a:t>‹nº›</a:t>
            </a:fld>
            <a:endParaRPr lang="zh-CN" altLang="en-US">
              <a:solidFill>
                <a:prstClr val="black"/>
              </a:solidFill>
            </a:endParaRPr>
          </a:p>
        </p:txBody>
      </p:sp>
    </p:spTree>
    <p:extLst>
      <p:ext uri="{BB962C8B-B14F-4D97-AF65-F5344CB8AC3E}">
        <p14:creationId xmlns:p14="http://schemas.microsoft.com/office/powerpoint/2010/main" val="699532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630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661849467"/>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3002136147"/>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C764DE79-268F-4C1A-8933-263129D2AF90}" type="datetimeFigureOut">
              <a:rPr lang="en-US" smtClean="0"/>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9597419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331262562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393067339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49405745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34230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3507054837"/>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C764DE79-268F-4C1A-8933-263129D2AF90}" type="datetimeFigureOut">
              <a:rPr lang="en-US" smtClean="0"/>
              <a:t>3/7/2024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3568789484"/>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C764DE79-268F-4C1A-8933-263129D2AF90}" type="datetimeFigureOut">
              <a:rPr lang="en-US" smtClean="0"/>
              <a:t>3/7/2024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929439863"/>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2993170683"/>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530626536"/>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596825"/>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675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2479397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60596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03856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39824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33475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19982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45526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528290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471892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344303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1353362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290729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81910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72641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040227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89878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TextBox 2"/>
          <p:cNvSpPr txBox="1"/>
          <p:nvPr userDrawn="1"/>
        </p:nvSpPr>
        <p:spPr>
          <a:xfrm>
            <a:off x="453650" y="0"/>
            <a:ext cx="54006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http://www.1ppt.com/hangye/</a:t>
            </a:r>
          </a:p>
        </p:txBody>
      </p:sp>
    </p:spTree>
    <p:extLst>
      <p:ext uri="{BB962C8B-B14F-4D97-AF65-F5344CB8AC3E}">
        <p14:creationId xmlns:p14="http://schemas.microsoft.com/office/powerpoint/2010/main" val="9767135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369296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7021915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65483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98492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15574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03559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7444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image" Target="../media/image1.jpg"/><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theme" Target="../theme/theme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62762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3/7/2024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‹nº›</a:t>
            </a:fld>
            <a:endParaRPr lang="en-US" dirty="0"/>
          </a:p>
        </p:txBody>
      </p:sp>
    </p:spTree>
    <p:extLst>
      <p:ext uri="{BB962C8B-B14F-4D97-AF65-F5344CB8AC3E}">
        <p14:creationId xmlns:p14="http://schemas.microsoft.com/office/powerpoint/2010/main" val="302572198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5.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0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0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0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0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0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0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4.wdp"/></Relationships>
</file>

<file path=ppt/slides/_rels/slide1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5.wdp"/></Relationships>
</file>

<file path=ppt/slides/_rels/slide1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5.wdp"/></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3.wdp"/></Relationships>
</file>

<file path=ppt/slides/_rels/slide7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5.wdp"/></Relationships>
</file>

<file path=ppt/slides/_rels/slide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8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2.wdp"/></Relationships>
</file>

<file path=ppt/slides/_rels/slide8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A-文本框 50">
            <a:extLst>
              <a:ext uri="{FF2B5EF4-FFF2-40B4-BE49-F238E27FC236}">
                <a16:creationId xmlns:a16="http://schemas.microsoft.com/office/drawing/2014/main" id="{46630D7B-4BA5-4989-8F72-A67D800FFF51}"/>
              </a:ext>
            </a:extLst>
          </p:cNvPr>
          <p:cNvSpPr txBox="1"/>
          <p:nvPr>
            <p:custDataLst>
              <p:tags r:id="rId1"/>
            </p:custDataLst>
          </p:nvPr>
        </p:nvSpPr>
        <p:spPr>
          <a:xfrm>
            <a:off x="0" y="1163418"/>
            <a:ext cx="11969253" cy="60240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outerShdw blurRad="63500" dist="63500" dir="2700000" algn="tl">
                    <a:srgbClr val="000000">
                      <a:alpha val="43137"/>
                    </a:srgbClr>
                  </a:outerShdw>
                </a:effectLst>
                <a:uLnTx/>
                <a:uFillTx/>
                <a:latin typeface="Gisha" panose="020B0502040204020203" pitchFamily="34" charset="-79"/>
                <a:ea typeface="优设标题黑" panose="00000500000000000000" pitchFamily="2" charset="-122"/>
                <a:cs typeface="Gisha" panose="020B0502040204020203" pitchFamily="34" charset="-79"/>
                <a:sym typeface="Arial"/>
              </a:rPr>
              <a:t>Treinamento</a:t>
            </a:r>
            <a:r>
              <a:rPr kumimoji="0" lang="en-US" altLang="zh-CN" sz="2800" b="0" i="0" u="none" strike="noStrike" kern="1200" cap="none" spc="0" normalizeH="0" baseline="0" noProof="0" dirty="0">
                <a:ln>
                  <a:noFill/>
                </a:ln>
                <a:solidFill>
                  <a:prstClr val="white"/>
                </a:solidFill>
                <a:effectLst>
                  <a:outerShdw blurRad="63500" dist="63500" dir="2700000" algn="tl">
                    <a:srgbClr val="000000">
                      <a:alpha val="43137"/>
                    </a:srgbClr>
                  </a:outerShdw>
                </a:effectLst>
                <a:uLnTx/>
                <a:uFillTx/>
                <a:latin typeface="Gisha" panose="020B0502040204020203" pitchFamily="34" charset="-79"/>
                <a:ea typeface="优设标题黑" panose="00000500000000000000" pitchFamily="2" charset="-122"/>
                <a:cs typeface="Gisha" panose="020B0502040204020203" pitchFamily="34" charset="-79"/>
                <a:sym typeface="Arial"/>
              </a:rPr>
              <a:t> para </a:t>
            </a:r>
            <a:r>
              <a:rPr kumimoji="0" lang="en-US" altLang="zh-CN" sz="2800" b="0" i="0" u="none" strike="noStrike" kern="1200" cap="none" spc="0" normalizeH="0" baseline="0" noProof="0" dirty="0" err="1">
                <a:ln>
                  <a:noFill/>
                </a:ln>
                <a:solidFill>
                  <a:prstClr val="white"/>
                </a:solidFill>
                <a:effectLst>
                  <a:outerShdw blurRad="63500" dist="63500" dir="2700000" algn="tl">
                    <a:srgbClr val="000000">
                      <a:alpha val="43137"/>
                    </a:srgbClr>
                  </a:outerShdw>
                </a:effectLst>
                <a:uLnTx/>
                <a:uFillTx/>
                <a:latin typeface="Gisha" panose="020B0502040204020203" pitchFamily="34" charset="-79"/>
                <a:ea typeface="优设标题黑" panose="00000500000000000000" pitchFamily="2" charset="-122"/>
                <a:cs typeface="Gisha" panose="020B0502040204020203" pitchFamily="34" charset="-79"/>
                <a:sym typeface="Arial"/>
              </a:rPr>
              <a:t>Operador</a:t>
            </a:r>
            <a:r>
              <a:rPr kumimoji="0" lang="en-US" altLang="zh-CN" sz="2800" b="0" i="0" u="none" strike="noStrike" kern="1200" cap="none" spc="0" normalizeH="0" baseline="0" noProof="0" dirty="0">
                <a:ln>
                  <a:noFill/>
                </a:ln>
                <a:solidFill>
                  <a:prstClr val="white"/>
                </a:solidFill>
                <a:effectLst>
                  <a:outerShdw blurRad="63500" dist="63500" dir="2700000" algn="tl">
                    <a:srgbClr val="000000">
                      <a:alpha val="43137"/>
                    </a:srgbClr>
                  </a:outerShdw>
                </a:effectLst>
                <a:uLnTx/>
                <a:uFillTx/>
                <a:latin typeface="Gisha" panose="020B0502040204020203" pitchFamily="34" charset="-79"/>
                <a:ea typeface="优设标题黑" panose="00000500000000000000" pitchFamily="2" charset="-122"/>
                <a:cs typeface="Gisha" panose="020B0502040204020203" pitchFamily="34" charset="-79"/>
                <a:sym typeface="Arial"/>
              </a:rPr>
              <a:t> de Talha </a:t>
            </a:r>
            <a:r>
              <a:rPr kumimoji="0" lang="en-US" altLang="zh-CN" sz="2800" b="0" i="0" u="none" strike="noStrike" kern="1200" cap="none" spc="0" normalizeH="0" baseline="0" noProof="0" dirty="0" err="1">
                <a:ln>
                  <a:noFill/>
                </a:ln>
                <a:solidFill>
                  <a:prstClr val="white"/>
                </a:solidFill>
                <a:effectLst>
                  <a:outerShdw blurRad="63500" dist="63500" dir="2700000" algn="tl">
                    <a:srgbClr val="000000">
                      <a:alpha val="43137"/>
                    </a:srgbClr>
                  </a:outerShdw>
                </a:effectLst>
                <a:uLnTx/>
                <a:uFillTx/>
                <a:latin typeface="Gisha" panose="020B0502040204020203" pitchFamily="34" charset="-79"/>
                <a:ea typeface="优设标题黑" panose="00000500000000000000" pitchFamily="2" charset="-122"/>
                <a:cs typeface="Gisha" panose="020B0502040204020203" pitchFamily="34" charset="-79"/>
                <a:sym typeface="Arial"/>
              </a:rPr>
              <a:t>Elétrica</a:t>
            </a:r>
            <a:endParaRPr kumimoji="0" lang="en-US" altLang="zh-CN" sz="2800" b="0" i="0" u="none" strike="noStrike" kern="1200" cap="none" spc="0" normalizeH="0" baseline="0" noProof="0" dirty="0">
              <a:ln>
                <a:noFill/>
              </a:ln>
              <a:solidFill>
                <a:prstClr val="white"/>
              </a:solidFill>
              <a:effectLst>
                <a:outerShdw blurRad="63500" dist="63500" dir="2700000" algn="tl">
                  <a:srgbClr val="000000">
                    <a:alpha val="43137"/>
                  </a:srgbClr>
                </a:outerShdw>
              </a:effectLst>
              <a:uLnTx/>
              <a:uFillTx/>
              <a:latin typeface="Gisha" panose="020B0502040204020203" pitchFamily="34" charset="-79"/>
              <a:ea typeface="优设标题黑" panose="00000500000000000000" pitchFamily="2" charset="-122"/>
              <a:cs typeface="Gisha" panose="020B0502040204020203" pitchFamily="34" charset="-79"/>
              <a:sym typeface="Arial"/>
            </a:endParaRPr>
          </a:p>
        </p:txBody>
      </p:sp>
      <p:pic>
        <p:nvPicPr>
          <p:cNvPr id="7" name="Imagem 6" descr="Texto&#10;&#10;Descrição gerada automaticamente com confiança baixa">
            <a:extLst>
              <a:ext uri="{FF2B5EF4-FFF2-40B4-BE49-F238E27FC236}">
                <a16:creationId xmlns:a16="http://schemas.microsoft.com/office/drawing/2014/main" id="{886D9510-7787-212A-1DCA-C4F037B885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pic>
        <p:nvPicPr>
          <p:cNvPr id="8" name="Imagem 7" descr="Homem de terno e gravata com chapéu na mão&#10;&#10;Descrição gerada automaticamente">
            <a:extLst>
              <a:ext uri="{FF2B5EF4-FFF2-40B4-BE49-F238E27FC236}">
                <a16:creationId xmlns:a16="http://schemas.microsoft.com/office/drawing/2014/main" id="{DBA0DC46-E980-1130-367C-1F8A767FAA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9095" y="1163418"/>
            <a:ext cx="6050158" cy="5663227"/>
          </a:xfrm>
          <a:prstGeom prst="rect">
            <a:avLst/>
          </a:prstGeom>
        </p:spPr>
      </p:pic>
      <p:sp>
        <p:nvSpPr>
          <p:cNvPr id="2" name="AutoShape 2" descr="Curso Online e Gratuito de Básico de NR 3">
            <a:extLst>
              <a:ext uri="{FF2B5EF4-FFF2-40B4-BE49-F238E27FC236}">
                <a16:creationId xmlns:a16="http://schemas.microsoft.com/office/drawing/2014/main" id="{6D8F5D0C-E2D3-59D1-D0AC-BED3544ADC3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AutoShape 4" descr="Curso Online e Gratuito de Básico de NR 3">
            <a:extLst>
              <a:ext uri="{FF2B5EF4-FFF2-40B4-BE49-F238E27FC236}">
                <a16:creationId xmlns:a16="http://schemas.microsoft.com/office/drawing/2014/main" id="{32F04EE8-1C4C-3BE7-9728-D7E05DEA7D3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utoShape 6" descr="Curso Online e Gratuito de Básico de NR 3">
            <a:extLst>
              <a:ext uri="{FF2B5EF4-FFF2-40B4-BE49-F238E27FC236}">
                <a16:creationId xmlns:a16="http://schemas.microsoft.com/office/drawing/2014/main" id="{81915B70-1310-BC3A-EFEB-4314FA4BAAFB}"/>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Imagem 5" descr="Logotipo&#10;&#10;Descrição gerada automaticamente">
            <a:extLst>
              <a:ext uri="{FF2B5EF4-FFF2-40B4-BE49-F238E27FC236}">
                <a16:creationId xmlns:a16="http://schemas.microsoft.com/office/drawing/2014/main" id="{B3C3DE35-8E8E-C60B-C331-E9282041C1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099" y="586831"/>
            <a:ext cx="1754275" cy="1755581"/>
          </a:xfrm>
          <a:prstGeom prst="rect">
            <a:avLst/>
          </a:prstGeom>
        </p:spPr>
      </p:pic>
    </p:spTree>
    <p:extLst>
      <p:ext uri="{BB962C8B-B14F-4D97-AF65-F5344CB8AC3E}">
        <p14:creationId xmlns:p14="http://schemas.microsoft.com/office/powerpoint/2010/main" val="3738964588"/>
      </p:ext>
    </p:extLst>
  </p:cSld>
  <p:clrMapOvr>
    <a:masterClrMapping/>
  </p:clrMapOvr>
  <mc:AlternateContent xmlns:mc="http://schemas.openxmlformats.org/markup-compatibility/2006" xmlns:p14="http://schemas.microsoft.com/office/powerpoint/2010/main">
    <mc:Choice Requires="p14">
      <p:transition spd="slow" p14:dur="4000" advTm="86399000">
        <p14:vortex dir="r"/>
      </p:transition>
    </mc:Choice>
    <mc:Fallback xmlns="">
      <p:transition spd="slow" advTm="8639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1250"/>
                                  </p:stCondLst>
                                  <p:iterate type="lt">
                                    <p:tmPct val="10000"/>
                                  </p:iterate>
                                  <p:childTnLst>
                                    <p:set>
                                      <p:cBhvr>
                                        <p:cTn id="6" dur="500" fill="hold">
                                          <p:stCondLst>
                                            <p:cond delay="0"/>
                                          </p:stCondLst>
                                        </p:cTn>
                                        <p:tgtEl>
                                          <p:spTgt spid="19"/>
                                        </p:tgtEl>
                                        <p:attrNameLst>
                                          <p:attrName>style.visibility</p:attrName>
                                        </p:attrNameLst>
                                      </p:cBhvr>
                                      <p:to>
                                        <p:strVal val="visible"/>
                                      </p:to>
                                    </p:set>
                                    <p:anim to="" calcmode="lin" valueType="num">
                                      <p:cBhvr>
                                        <p:cTn id="7" dur="500" fill="hold">
                                          <p:stCondLst>
                                            <p:cond delay="0"/>
                                          </p:stCondLst>
                                        </p:cTn>
                                        <p:tgtEl>
                                          <p:spTgt spid="19"/>
                                        </p:tgtEl>
                                        <p:attrNameLst>
                                          <p:attrName>ppt_h</p:attrName>
                                        </p:attrNameLst>
                                      </p:cBhvr>
                                      <p:tavLst>
                                        <p:tav tm="0" fmla="#ppt_h-#ppt_h*((1.5-1.5*$)^3-(1.5-1.5*$)^2)">
                                          <p:val>
                                            <p:strVal val="0"/>
                                          </p:val>
                                        </p:tav>
                                        <p:tav tm="100000">
                                          <p:val>
                                            <p:strVal val="1"/>
                                          </p:val>
                                        </p:tav>
                                      </p:tavLst>
                                    </p:anim>
                                    <p:anim to="" calcmode="lin" valueType="num">
                                      <p:cBhvr>
                                        <p:cTn id="8" dur="500" fill="hold">
                                          <p:stCondLst>
                                            <p:cond delay="0"/>
                                          </p:stCondLst>
                                        </p:cTn>
                                        <p:tgtEl>
                                          <p:spTgt spid="19"/>
                                        </p:tgtEl>
                                        <p:attrNameLst>
                                          <p:attrName>ppt_w</p:attrName>
                                        </p:attrNameLst>
                                      </p:cBhvr>
                                      <p:tavLst>
                                        <p:tav tm="0" fmla="#ppt_w-#ppt_w*((1.5-1.5*$)^3-(1.5-1.5*$)^2)">
                                          <p:val>
                                            <p:strVal val="0"/>
                                          </p:val>
                                        </p:tav>
                                        <p:tav tm="100000">
                                          <p:val>
                                            <p:strVal val="1"/>
                                          </p:val>
                                        </p:tav>
                                      </p:tavLst>
                                    </p:anim>
                                    <p:anim to="" calcmode="lin" valueType="num">
                                      <p:cBhvr>
                                        <p:cTn id="9" dur="500" fill="hold">
                                          <p:stCondLst>
                                            <p:cond delay="0"/>
                                          </p:stCondLst>
                                        </p:cTn>
                                        <p:tgtEl>
                                          <p:spTgt spid="19"/>
                                        </p:tgtEl>
                                        <p:attrNameLst>
                                          <p:attrName>ppt_x</p:attrName>
                                        </p:attrNameLst>
                                      </p:cBhvr>
                                      <p:tavLst>
                                        <p:tav tm="0" fmla="#ppt_x-(#ppt_x-0.5)*((1.5-1.5*$)^3-(1.5-1.5*$)^2)">
                                          <p:val>
                                            <p:strVal val="0"/>
                                          </p:val>
                                        </p:tav>
                                        <p:tav tm="100000">
                                          <p:val>
                                            <p:strVal val="1"/>
                                          </p:val>
                                        </p:tav>
                                      </p:tavLst>
                                    </p:anim>
                                    <p:anim to="" calcmode="lin" valueType="num">
                                      <p:cBhvr>
                                        <p:cTn id="10" dur="500" fill="hold">
                                          <p:stCondLst>
                                            <p:cond delay="0"/>
                                          </p:stCondLst>
                                        </p:cTn>
                                        <p:tgtEl>
                                          <p:spTgt spid="19"/>
                                        </p:tgtEl>
                                        <p:attrNameLst>
                                          <p:attrName>ppt_y</p:attrName>
                                        </p:attrNameLst>
                                      </p:cBhvr>
                                      <p:tavLst>
                                        <p:tav tm="0" fmla="#ppt_y-(#ppt_y-0.5)*((1.5-1.5*$)^3-(1.5-1.5*$)^2)">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Vantagens de contratar um sistema de gestão de Saúde e Segurança do  Trabalho | ERPLAN – Tecnologia QSMA">
            <a:extLst>
              <a:ext uri="{FF2B5EF4-FFF2-40B4-BE49-F238E27FC236}">
                <a16:creationId xmlns:a16="http://schemas.microsoft.com/office/drawing/2014/main" id="{CABB882D-3BC1-A9A9-B988-0B63B498DA09}"/>
              </a:ext>
            </a:extLst>
          </p:cNvPr>
          <p:cNvPicPr>
            <a:picLocks noChangeAspect="1" noChangeArrowheads="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t="15417" b="39900"/>
          <a:stretch/>
        </p:blipFill>
        <p:spPr bwMode="auto">
          <a:xfrm>
            <a:off x="0" y="3638519"/>
            <a:ext cx="12212115" cy="3219481"/>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0" y="3638519"/>
            <a:ext cx="12192000" cy="3219481"/>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nvGrpSpPr>
          <p:cNvPr id="32" name="组合 31"/>
          <p:cNvGrpSpPr/>
          <p:nvPr/>
        </p:nvGrpSpPr>
        <p:grpSpPr>
          <a:xfrm>
            <a:off x="990600" y="584200"/>
            <a:ext cx="5308600" cy="5676900"/>
            <a:chOff x="622300" y="1690642"/>
            <a:chExt cx="2260600" cy="3821158"/>
          </a:xfrm>
        </p:grpSpPr>
        <p:sp>
          <p:nvSpPr>
            <p:cNvPr id="33" name="任意多边形 32"/>
            <p:cNvSpPr/>
            <p:nvPr/>
          </p:nvSpPr>
          <p:spPr>
            <a:xfrm>
              <a:off x="622300" y="1690642"/>
              <a:ext cx="2260600" cy="3821158"/>
            </a:xfrm>
            <a:custGeom>
              <a:avLst/>
              <a:gdLst>
                <a:gd name="connsiteX0" fmla="*/ 209264 w 2260600"/>
                <a:gd name="connsiteY0" fmla="*/ 0 h 3821158"/>
                <a:gd name="connsiteX1" fmla="*/ 2051336 w 2260600"/>
                <a:gd name="connsiteY1" fmla="*/ 0 h 3821158"/>
                <a:gd name="connsiteX2" fmla="*/ 2260600 w 2260600"/>
                <a:gd name="connsiteY2" fmla="*/ 209264 h 3821158"/>
                <a:gd name="connsiteX3" fmla="*/ 2260600 w 2260600"/>
                <a:gd name="connsiteY3" fmla="*/ 617458 h 3821158"/>
                <a:gd name="connsiteX4" fmla="*/ 2139950 w 2260600"/>
                <a:gd name="connsiteY4" fmla="*/ 738108 h 3821158"/>
                <a:gd name="connsiteX5" fmla="*/ 2260600 w 2260600"/>
                <a:gd name="connsiteY5" fmla="*/ 858758 h 3821158"/>
                <a:gd name="connsiteX6" fmla="*/ 2260600 w 2260600"/>
                <a:gd name="connsiteY6" fmla="*/ 3611894 h 3821158"/>
                <a:gd name="connsiteX7" fmla="*/ 2051336 w 2260600"/>
                <a:gd name="connsiteY7" fmla="*/ 3821158 h 3821158"/>
                <a:gd name="connsiteX8" fmla="*/ 209264 w 2260600"/>
                <a:gd name="connsiteY8" fmla="*/ 3821158 h 3821158"/>
                <a:gd name="connsiteX9" fmla="*/ 0 w 2260600"/>
                <a:gd name="connsiteY9" fmla="*/ 3611894 h 3821158"/>
                <a:gd name="connsiteX10" fmla="*/ 0 w 2260600"/>
                <a:gd name="connsiteY10" fmla="*/ 858758 h 3821158"/>
                <a:gd name="connsiteX11" fmla="*/ 120650 w 2260600"/>
                <a:gd name="connsiteY11" fmla="*/ 738108 h 3821158"/>
                <a:gd name="connsiteX12" fmla="*/ 0 w 2260600"/>
                <a:gd name="connsiteY12" fmla="*/ 617458 h 3821158"/>
                <a:gd name="connsiteX13" fmla="*/ 0 w 2260600"/>
                <a:gd name="connsiteY13" fmla="*/ 209264 h 3821158"/>
                <a:gd name="connsiteX14" fmla="*/ 209264 w 2260600"/>
                <a:gd name="connsiteY14" fmla="*/ 0 h 382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600" h="3821158">
                  <a:moveTo>
                    <a:pt x="209264" y="0"/>
                  </a:moveTo>
                  <a:lnTo>
                    <a:pt x="2051336" y="0"/>
                  </a:lnTo>
                  <a:cubicBezTo>
                    <a:pt x="2166909" y="0"/>
                    <a:pt x="2260600" y="93691"/>
                    <a:pt x="2260600" y="209264"/>
                  </a:cubicBezTo>
                  <a:lnTo>
                    <a:pt x="2260600" y="617458"/>
                  </a:lnTo>
                  <a:cubicBezTo>
                    <a:pt x="2193967" y="617458"/>
                    <a:pt x="2139950" y="671475"/>
                    <a:pt x="2139950" y="738108"/>
                  </a:cubicBezTo>
                  <a:cubicBezTo>
                    <a:pt x="2139950" y="804741"/>
                    <a:pt x="2193967" y="858758"/>
                    <a:pt x="2260600" y="858758"/>
                  </a:cubicBezTo>
                  <a:lnTo>
                    <a:pt x="2260600" y="3611894"/>
                  </a:lnTo>
                  <a:cubicBezTo>
                    <a:pt x="2260600" y="3727467"/>
                    <a:pt x="2166909" y="3821158"/>
                    <a:pt x="2051336" y="3821158"/>
                  </a:cubicBezTo>
                  <a:lnTo>
                    <a:pt x="209264" y="3821158"/>
                  </a:lnTo>
                  <a:cubicBezTo>
                    <a:pt x="93691" y="3821158"/>
                    <a:pt x="0" y="3727467"/>
                    <a:pt x="0" y="3611894"/>
                  </a:cubicBezTo>
                  <a:lnTo>
                    <a:pt x="0" y="858758"/>
                  </a:lnTo>
                  <a:cubicBezTo>
                    <a:pt x="66633" y="858758"/>
                    <a:pt x="120650" y="804741"/>
                    <a:pt x="120650" y="738108"/>
                  </a:cubicBezTo>
                  <a:cubicBezTo>
                    <a:pt x="120650" y="671475"/>
                    <a:pt x="66633" y="617458"/>
                    <a:pt x="0" y="617458"/>
                  </a:cubicBezTo>
                  <a:lnTo>
                    <a:pt x="0" y="209264"/>
                  </a:lnTo>
                  <a:cubicBezTo>
                    <a:pt x="0" y="93691"/>
                    <a:pt x="93691" y="0"/>
                    <a:pt x="209264" y="0"/>
                  </a:cubicBezTo>
                  <a:close/>
                </a:path>
              </a:pathLst>
            </a:custGeom>
            <a:gradFill>
              <a:gsLst>
                <a:gs pos="0">
                  <a:srgbClr val="FE2B56"/>
                </a:gs>
                <a:gs pos="100000">
                  <a:srgbClr val="FE6F3F"/>
                </a:gs>
              </a:gsLst>
              <a:lin ang="72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cxnSp>
          <p:nvCxnSpPr>
            <p:cNvPr id="34" name="直接连接符 33"/>
            <p:cNvCxnSpPr/>
            <p:nvPr/>
          </p:nvCxnSpPr>
          <p:spPr>
            <a:xfrm>
              <a:off x="742950" y="2428750"/>
              <a:ext cx="2019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Subtitle 2">
              <a:extLst>
                <a:ext uri="{FF2B5EF4-FFF2-40B4-BE49-F238E27FC236}">
                  <a16:creationId xmlns:a16="http://schemas.microsoft.com/office/drawing/2014/main" id="{360062CF-4239-4286-B703-132EC1F0E32B}"/>
                </a:ext>
              </a:extLst>
            </p:cNvPr>
            <p:cNvSpPr txBox="1">
              <a:spLocks/>
            </p:cNvSpPr>
            <p:nvPr/>
          </p:nvSpPr>
          <p:spPr>
            <a:xfrm>
              <a:off x="731106" y="3185799"/>
              <a:ext cx="2019300" cy="16352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r>
                <a:rPr lang="pt-BR" altLang="zh-CN" sz="2800" b="1" dirty="0">
                  <a:solidFill>
                    <a:schemeClr val="bg1"/>
                  </a:solidFill>
                  <a:latin typeface="Arial"/>
                  <a:ea typeface="微软雅黑"/>
                  <a:cs typeface="Lato" panose="020F0502020204030203" pitchFamily="34" charset="0"/>
                  <a:sym typeface="Arial"/>
                </a:rPr>
                <a:t>A movimentação ocorre com a utilização de teclados elétricos, ou por controles. </a:t>
              </a:r>
              <a:endParaRPr lang="id-ID" sz="2800" b="1" dirty="0">
                <a:solidFill>
                  <a:schemeClr val="bg1"/>
                </a:solidFill>
                <a:latin typeface="Arial"/>
                <a:ea typeface="微软雅黑"/>
                <a:cs typeface="Lato" panose="020F0502020204030203" pitchFamily="34" charset="0"/>
                <a:sym typeface="Arial"/>
              </a:endParaRPr>
            </a:p>
          </p:txBody>
        </p:sp>
        <p:sp>
          <p:nvSpPr>
            <p:cNvPr id="37" name="Subtitle 2">
              <a:extLst>
                <a:ext uri="{FF2B5EF4-FFF2-40B4-BE49-F238E27FC236}">
                  <a16:creationId xmlns:a16="http://schemas.microsoft.com/office/drawing/2014/main" id="{360062CF-4239-4286-B703-132EC1F0E32B}"/>
                </a:ext>
              </a:extLst>
            </p:cNvPr>
            <p:cNvSpPr txBox="1">
              <a:spLocks/>
            </p:cNvSpPr>
            <p:nvPr/>
          </p:nvSpPr>
          <p:spPr>
            <a:xfrm>
              <a:off x="964406" y="1858185"/>
              <a:ext cx="1576388"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endParaRPr lang="id-ID" sz="1800" b="1" dirty="0">
                <a:solidFill>
                  <a:schemeClr val="bg1"/>
                </a:solidFill>
                <a:latin typeface="Arial"/>
                <a:ea typeface="微软雅黑"/>
                <a:cs typeface="Lato" panose="020F0502020204030203" pitchFamily="34" charset="0"/>
                <a:sym typeface="Arial"/>
              </a:endParaRPr>
            </a:p>
          </p:txBody>
        </p:sp>
      </p:grpSp>
      <p:sp>
        <p:nvSpPr>
          <p:cNvPr id="52" name="Freeform 94"/>
          <p:cNvSpPr>
            <a:spLocks noEditPoints="1"/>
          </p:cNvSpPr>
          <p:nvPr/>
        </p:nvSpPr>
        <p:spPr bwMode="auto">
          <a:xfrm>
            <a:off x="3345484" y="850229"/>
            <a:ext cx="543205" cy="489652"/>
          </a:xfrm>
          <a:custGeom>
            <a:avLst/>
            <a:gdLst>
              <a:gd name="T0" fmla="*/ 196 w 201"/>
              <a:gd name="T1" fmla="*/ 166 h 192"/>
              <a:gd name="T2" fmla="*/ 146 w 201"/>
              <a:gd name="T3" fmla="*/ 117 h 192"/>
              <a:gd name="T4" fmla="*/ 145 w 201"/>
              <a:gd name="T5" fmla="*/ 115 h 192"/>
              <a:gd name="T6" fmla="*/ 135 w 201"/>
              <a:gd name="T7" fmla="*/ 22 h 192"/>
              <a:gd name="T8" fmla="*/ 82 w 201"/>
              <a:gd name="T9" fmla="*/ 0 h 192"/>
              <a:gd name="T10" fmla="*/ 29 w 201"/>
              <a:gd name="T11" fmla="*/ 22 h 192"/>
              <a:gd name="T12" fmla="*/ 29 w 201"/>
              <a:gd name="T13" fmla="*/ 128 h 192"/>
              <a:gd name="T14" fmla="*/ 82 w 201"/>
              <a:gd name="T15" fmla="*/ 149 h 192"/>
              <a:gd name="T16" fmla="*/ 123 w 201"/>
              <a:gd name="T17" fmla="*/ 138 h 192"/>
              <a:gd name="T18" fmla="*/ 124 w 201"/>
              <a:gd name="T19" fmla="*/ 139 h 192"/>
              <a:gd name="T20" fmla="*/ 173 w 201"/>
              <a:gd name="T21" fmla="*/ 189 h 192"/>
              <a:gd name="T22" fmla="*/ 183 w 201"/>
              <a:gd name="T23" fmla="*/ 192 h 192"/>
              <a:gd name="T24" fmla="*/ 191 w 201"/>
              <a:gd name="T25" fmla="*/ 189 h 192"/>
              <a:gd name="T26" fmla="*/ 196 w 201"/>
              <a:gd name="T27" fmla="*/ 184 h 192"/>
              <a:gd name="T28" fmla="*/ 196 w 201"/>
              <a:gd name="T29" fmla="*/ 166 h 192"/>
              <a:gd name="T30" fmla="*/ 52 w 201"/>
              <a:gd name="T31" fmla="*/ 120 h 192"/>
              <a:gd name="T32" fmla="*/ 52 w 201"/>
              <a:gd name="T33" fmla="*/ 120 h 192"/>
              <a:gd name="T34" fmla="*/ 120 w 201"/>
              <a:gd name="T35" fmla="*/ 113 h 192"/>
              <a:gd name="T36" fmla="*/ 120 w 201"/>
              <a:gd name="T37" fmla="*/ 113 h 192"/>
              <a:gd name="T38" fmla="*/ 120 w 201"/>
              <a:gd name="T39" fmla="*/ 74 h 192"/>
              <a:gd name="T40" fmla="*/ 103 w 201"/>
              <a:gd name="T41" fmla="*/ 74 h 192"/>
              <a:gd name="T42" fmla="*/ 103 w 201"/>
              <a:gd name="T43" fmla="*/ 125 h 192"/>
              <a:gd name="T44" fmla="*/ 91 w 201"/>
              <a:gd name="T45" fmla="*/ 128 h 192"/>
              <a:gd name="T46" fmla="*/ 91 w 201"/>
              <a:gd name="T47" fmla="*/ 33 h 192"/>
              <a:gd name="T48" fmla="*/ 73 w 201"/>
              <a:gd name="T49" fmla="*/ 33 h 192"/>
              <a:gd name="T50" fmla="*/ 73 w 201"/>
              <a:gd name="T51" fmla="*/ 128 h 192"/>
              <a:gd name="T52" fmla="*/ 61 w 201"/>
              <a:gd name="T53" fmla="*/ 125 h 192"/>
              <a:gd name="T54" fmla="*/ 61 w 201"/>
              <a:gd name="T55" fmla="*/ 55 h 192"/>
              <a:gd name="T56" fmla="*/ 44 w 201"/>
              <a:gd name="T57" fmla="*/ 55 h 192"/>
              <a:gd name="T58" fmla="*/ 44 w 201"/>
              <a:gd name="T59" fmla="*/ 113 h 192"/>
              <a:gd name="T60" fmla="*/ 44 w 201"/>
              <a:gd name="T61" fmla="*/ 113 h 192"/>
              <a:gd name="T62" fmla="*/ 44 w 201"/>
              <a:gd name="T63" fmla="*/ 37 h 192"/>
              <a:gd name="T64" fmla="*/ 82 w 201"/>
              <a:gd name="T65" fmla="*/ 21 h 192"/>
              <a:gd name="T66" fmla="*/ 120 w 201"/>
              <a:gd name="T67" fmla="*/ 37 h 192"/>
              <a:gd name="T68" fmla="*/ 136 w 201"/>
              <a:gd name="T69" fmla="*/ 75 h 192"/>
              <a:gd name="T70" fmla="*/ 120 w 201"/>
              <a:gd name="T71" fmla="*/ 11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1" h="192">
                <a:moveTo>
                  <a:pt x="196" y="166"/>
                </a:moveTo>
                <a:cubicBezTo>
                  <a:pt x="146" y="117"/>
                  <a:pt x="146" y="117"/>
                  <a:pt x="146" y="117"/>
                </a:cubicBezTo>
                <a:cubicBezTo>
                  <a:pt x="146" y="116"/>
                  <a:pt x="145" y="116"/>
                  <a:pt x="145" y="115"/>
                </a:cubicBezTo>
                <a:cubicBezTo>
                  <a:pt x="164" y="86"/>
                  <a:pt x="160" y="47"/>
                  <a:pt x="135" y="22"/>
                </a:cubicBezTo>
                <a:cubicBezTo>
                  <a:pt x="121" y="8"/>
                  <a:pt x="102" y="0"/>
                  <a:pt x="82" y="0"/>
                </a:cubicBezTo>
                <a:cubicBezTo>
                  <a:pt x="62" y="0"/>
                  <a:pt x="43" y="8"/>
                  <a:pt x="29" y="22"/>
                </a:cubicBezTo>
                <a:cubicBezTo>
                  <a:pt x="0" y="51"/>
                  <a:pt x="0" y="99"/>
                  <a:pt x="29" y="128"/>
                </a:cubicBezTo>
                <a:cubicBezTo>
                  <a:pt x="43" y="142"/>
                  <a:pt x="62" y="149"/>
                  <a:pt x="82" y="149"/>
                </a:cubicBezTo>
                <a:cubicBezTo>
                  <a:pt x="97" y="149"/>
                  <a:pt x="110" y="145"/>
                  <a:pt x="123" y="138"/>
                </a:cubicBezTo>
                <a:cubicBezTo>
                  <a:pt x="123" y="138"/>
                  <a:pt x="123" y="139"/>
                  <a:pt x="124" y="139"/>
                </a:cubicBezTo>
                <a:cubicBezTo>
                  <a:pt x="173" y="189"/>
                  <a:pt x="173" y="189"/>
                  <a:pt x="173" y="189"/>
                </a:cubicBezTo>
                <a:cubicBezTo>
                  <a:pt x="176" y="191"/>
                  <a:pt x="179" y="192"/>
                  <a:pt x="183" y="192"/>
                </a:cubicBezTo>
                <a:cubicBezTo>
                  <a:pt x="186" y="192"/>
                  <a:pt x="189" y="191"/>
                  <a:pt x="191" y="189"/>
                </a:cubicBezTo>
                <a:cubicBezTo>
                  <a:pt x="196" y="184"/>
                  <a:pt x="196" y="184"/>
                  <a:pt x="196" y="184"/>
                </a:cubicBezTo>
                <a:cubicBezTo>
                  <a:pt x="201" y="179"/>
                  <a:pt x="201" y="171"/>
                  <a:pt x="196" y="166"/>
                </a:cubicBezTo>
                <a:close/>
                <a:moveTo>
                  <a:pt x="52" y="120"/>
                </a:moveTo>
                <a:cubicBezTo>
                  <a:pt x="52" y="120"/>
                  <a:pt x="52" y="120"/>
                  <a:pt x="52" y="120"/>
                </a:cubicBezTo>
                <a:close/>
                <a:moveTo>
                  <a:pt x="120" y="113"/>
                </a:moveTo>
                <a:cubicBezTo>
                  <a:pt x="120" y="113"/>
                  <a:pt x="120" y="113"/>
                  <a:pt x="120" y="113"/>
                </a:cubicBezTo>
                <a:cubicBezTo>
                  <a:pt x="120" y="74"/>
                  <a:pt x="120" y="74"/>
                  <a:pt x="120" y="74"/>
                </a:cubicBezTo>
                <a:cubicBezTo>
                  <a:pt x="103" y="74"/>
                  <a:pt x="103" y="74"/>
                  <a:pt x="103" y="74"/>
                </a:cubicBezTo>
                <a:cubicBezTo>
                  <a:pt x="103" y="125"/>
                  <a:pt x="103" y="125"/>
                  <a:pt x="103" y="125"/>
                </a:cubicBezTo>
                <a:cubicBezTo>
                  <a:pt x="99" y="126"/>
                  <a:pt x="95" y="127"/>
                  <a:pt x="91" y="128"/>
                </a:cubicBezTo>
                <a:cubicBezTo>
                  <a:pt x="91" y="33"/>
                  <a:pt x="91" y="33"/>
                  <a:pt x="91" y="33"/>
                </a:cubicBezTo>
                <a:cubicBezTo>
                  <a:pt x="73" y="33"/>
                  <a:pt x="73" y="33"/>
                  <a:pt x="73" y="33"/>
                </a:cubicBezTo>
                <a:cubicBezTo>
                  <a:pt x="73" y="128"/>
                  <a:pt x="73" y="128"/>
                  <a:pt x="73" y="128"/>
                </a:cubicBezTo>
                <a:cubicBezTo>
                  <a:pt x="69" y="127"/>
                  <a:pt x="65" y="126"/>
                  <a:pt x="61" y="125"/>
                </a:cubicBezTo>
                <a:cubicBezTo>
                  <a:pt x="61" y="55"/>
                  <a:pt x="61" y="55"/>
                  <a:pt x="61" y="55"/>
                </a:cubicBezTo>
                <a:cubicBezTo>
                  <a:pt x="44" y="55"/>
                  <a:pt x="44" y="55"/>
                  <a:pt x="44" y="55"/>
                </a:cubicBezTo>
                <a:cubicBezTo>
                  <a:pt x="44" y="113"/>
                  <a:pt x="44" y="113"/>
                  <a:pt x="44" y="113"/>
                </a:cubicBezTo>
                <a:cubicBezTo>
                  <a:pt x="44" y="113"/>
                  <a:pt x="44" y="113"/>
                  <a:pt x="44" y="113"/>
                </a:cubicBezTo>
                <a:cubicBezTo>
                  <a:pt x="23" y="92"/>
                  <a:pt x="23" y="58"/>
                  <a:pt x="44" y="37"/>
                </a:cubicBezTo>
                <a:cubicBezTo>
                  <a:pt x="54" y="27"/>
                  <a:pt x="68" y="21"/>
                  <a:pt x="82" y="21"/>
                </a:cubicBezTo>
                <a:cubicBezTo>
                  <a:pt x="96" y="21"/>
                  <a:pt x="110" y="27"/>
                  <a:pt x="120" y="37"/>
                </a:cubicBezTo>
                <a:cubicBezTo>
                  <a:pt x="130" y="47"/>
                  <a:pt x="136" y="61"/>
                  <a:pt x="136" y="75"/>
                </a:cubicBezTo>
                <a:cubicBezTo>
                  <a:pt x="136" y="89"/>
                  <a:pt x="130" y="103"/>
                  <a:pt x="120" y="1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pic>
        <p:nvPicPr>
          <p:cNvPr id="3" name="Imagem 2" descr="Texto&#10;&#10;Descrição gerada automaticamente com confiança baixa">
            <a:extLst>
              <a:ext uri="{FF2B5EF4-FFF2-40B4-BE49-F238E27FC236}">
                <a16:creationId xmlns:a16="http://schemas.microsoft.com/office/drawing/2014/main" id="{E1EADEF2-B1CD-4A8E-D7DF-9FC8ADD141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2204068029"/>
      </p:ext>
    </p:extLst>
  </p:cSld>
  <p:clrMapOvr>
    <a:masterClrMapping/>
  </p:clrMapOvr>
  <mc:AlternateContent xmlns:mc="http://schemas.openxmlformats.org/markup-compatibility/2006" xmlns:p14="http://schemas.microsoft.com/office/powerpoint/2010/main">
    <mc:Choice Requires="p14">
      <p:transition spd="slow" p14:dur="1250" advClick="0" advTm="8000">
        <p14:switch dir="r"/>
      </p:transition>
    </mc:Choice>
    <mc:Fallback xmlns="" xmlns:a14="http://schemas.microsoft.com/office/drawing/2010/main" xmlns:a16="http://schemas.microsoft.com/office/drawing/2014/main">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360062CF-4239-4286-B703-132EC1F0E32B}"/>
              </a:ext>
            </a:extLst>
          </p:cNvPr>
          <p:cNvSpPr txBox="1">
            <a:spLocks/>
          </p:cNvSpPr>
          <p:nvPr/>
        </p:nvSpPr>
        <p:spPr>
          <a:xfrm>
            <a:off x="2857500" y="1300732"/>
            <a:ext cx="8074637" cy="40823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800" b="1" dirty="0">
                <a:solidFill>
                  <a:schemeClr val="bg1"/>
                </a:solidFill>
                <a:latin typeface="Arial"/>
                <a:ea typeface="微软雅黑"/>
                <a:cs typeface="Lato" panose="020F0502020204030203" pitchFamily="34" charset="0"/>
                <a:sym typeface="Arial"/>
              </a:rPr>
              <a:t>Esse tipo de isolamento também deve ser feito quando a equipe de manutenção estiver trabalhando. </a:t>
            </a:r>
          </a:p>
          <a:p>
            <a:pPr algn="l">
              <a:lnSpc>
                <a:spcPct val="130000"/>
              </a:lnSpc>
              <a:spcBef>
                <a:spcPts val="0"/>
              </a:spcBef>
              <a:defRPr/>
            </a:pPr>
            <a:endParaRPr lang="pt-BR" altLang="zh-CN" sz="2800" b="1" dirty="0">
              <a:solidFill>
                <a:schemeClr val="bg1"/>
              </a:solidFill>
              <a:latin typeface="Arial"/>
              <a:ea typeface="微软雅黑"/>
              <a:cs typeface="Lato" panose="020F0502020204030203" pitchFamily="34" charset="0"/>
              <a:sym typeface="Arial"/>
            </a:endParaRPr>
          </a:p>
          <a:p>
            <a:pPr algn="l">
              <a:lnSpc>
                <a:spcPct val="130000"/>
              </a:lnSpc>
              <a:spcBef>
                <a:spcPts val="0"/>
              </a:spcBef>
              <a:defRPr/>
            </a:pPr>
            <a:endParaRPr lang="pt-BR" altLang="zh-CN" sz="2800" b="1" dirty="0">
              <a:solidFill>
                <a:schemeClr val="bg1"/>
              </a:solidFill>
              <a:latin typeface="Arial"/>
              <a:ea typeface="微软雅黑"/>
              <a:cs typeface="Lato" panose="020F0502020204030203" pitchFamily="34" charset="0"/>
              <a:sym typeface="Arial"/>
            </a:endParaRPr>
          </a:p>
          <a:p>
            <a:pPr algn="l">
              <a:lnSpc>
                <a:spcPct val="130000"/>
              </a:lnSpc>
              <a:spcBef>
                <a:spcPts val="0"/>
              </a:spcBef>
              <a:defRPr/>
            </a:pPr>
            <a:r>
              <a:rPr lang="pt-BR" altLang="zh-CN" sz="2800" b="1" dirty="0">
                <a:solidFill>
                  <a:schemeClr val="bg1"/>
                </a:solidFill>
                <a:latin typeface="Arial"/>
                <a:ea typeface="微软雅黑"/>
                <a:cs typeface="Lato" panose="020F0502020204030203" pitchFamily="34" charset="0"/>
                <a:sym typeface="Arial"/>
              </a:rPr>
              <a:t>Ele é um aviso para o operador que não é possível fazer o trabalho naquele momento</a:t>
            </a:r>
            <a:r>
              <a:rPr lang="pt-BR" altLang="zh-CN" sz="2800" b="1" dirty="0">
                <a:solidFill>
                  <a:srgbClr val="201F42"/>
                </a:solidFill>
                <a:latin typeface="Arial"/>
                <a:ea typeface="微软雅黑"/>
                <a:cs typeface="Lato" panose="020F0502020204030203" pitchFamily="34" charset="0"/>
                <a:sym typeface="Arial"/>
              </a:rPr>
              <a:t>.</a:t>
            </a:r>
            <a:endParaRPr lang="id-ID" sz="2800"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sp>
        <p:nvSpPr>
          <p:cNvPr id="3" name="等腰三角形 3">
            <a:extLst>
              <a:ext uri="{FF2B5EF4-FFF2-40B4-BE49-F238E27FC236}">
                <a16:creationId xmlns:a16="http://schemas.microsoft.com/office/drawing/2014/main" id="{829BA8FC-4312-EFB6-3FDE-A6FC1514EB47}"/>
              </a:ext>
            </a:extLst>
          </p:cNvPr>
          <p:cNvSpPr/>
          <p:nvPr/>
        </p:nvSpPr>
        <p:spPr>
          <a:xfrm rot="5400000">
            <a:off x="1053035" y="1816708"/>
            <a:ext cx="1078524" cy="970034"/>
          </a:xfrm>
          <a:prstGeom prst="triangle">
            <a:avLst/>
          </a:prstGeom>
          <a:gradFill>
            <a:gsLst>
              <a:gs pos="0">
                <a:srgbClr val="FE2B56"/>
              </a:gs>
              <a:gs pos="100000">
                <a:srgbClr val="FE6F3F"/>
              </a:gs>
            </a:gsLst>
            <a:lin ang="6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4" name="等腰三角形 3">
            <a:extLst>
              <a:ext uri="{FF2B5EF4-FFF2-40B4-BE49-F238E27FC236}">
                <a16:creationId xmlns:a16="http://schemas.microsoft.com/office/drawing/2014/main" id="{E7B8D68D-E55E-A4E6-F9DC-62D1B5136542}"/>
              </a:ext>
            </a:extLst>
          </p:cNvPr>
          <p:cNvSpPr/>
          <p:nvPr/>
        </p:nvSpPr>
        <p:spPr>
          <a:xfrm rot="5400000">
            <a:off x="1053036" y="4071259"/>
            <a:ext cx="1078524" cy="970034"/>
          </a:xfrm>
          <a:prstGeom prst="triangle">
            <a:avLst/>
          </a:prstGeom>
          <a:gradFill>
            <a:gsLst>
              <a:gs pos="0">
                <a:srgbClr val="FE2B56"/>
              </a:gs>
              <a:gs pos="100000">
                <a:srgbClr val="FE6F3F"/>
              </a:gs>
            </a:gsLst>
            <a:lin ang="6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pic>
        <p:nvPicPr>
          <p:cNvPr id="2" name="Imagem 1" descr="Texto&#10;&#10;Descrição gerada automaticamente com confiança baixa">
            <a:extLst>
              <a:ext uri="{FF2B5EF4-FFF2-40B4-BE49-F238E27FC236}">
                <a16:creationId xmlns:a16="http://schemas.microsoft.com/office/drawing/2014/main" id="{EAC13CFC-17FB-6842-99CD-EDAE055FC7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2521" y="225589"/>
            <a:ext cx="1759790" cy="488567"/>
          </a:xfrm>
          <a:prstGeom prst="rect">
            <a:avLst/>
          </a:prstGeom>
        </p:spPr>
      </p:pic>
    </p:spTree>
    <p:extLst>
      <p:ext uri="{BB962C8B-B14F-4D97-AF65-F5344CB8AC3E}">
        <p14:creationId xmlns:p14="http://schemas.microsoft.com/office/powerpoint/2010/main" val="1499626331"/>
      </p:ext>
    </p:extLst>
  </p:cSld>
  <p:clrMapOvr>
    <a:masterClrMapping/>
  </p:clrMapOvr>
  <mc:AlternateContent xmlns:mc="http://schemas.openxmlformats.org/markup-compatibility/2006" xmlns:p14="http://schemas.microsoft.com/office/powerpoint/2010/main">
    <mc:Choice Requires="p14">
      <p:transition spd="slow" p14:dur="1250" advClick="0" advTm="3500">
        <p14:switch dir="r"/>
      </p:transition>
    </mc:Choice>
    <mc:Fallback xmlns="" xmlns:a16="http://schemas.microsoft.com/office/drawing/2014/main" xmlns:a14="http://schemas.microsoft.com/office/drawing/2010/main">
      <p:transition spd="slow" advClick="0" advTm="3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Para os Engenheiros de Segurança do Trabalho, o futuro se constrói agora  Profissional que garante a segurança dos trabalhadores | O Futuro se  Constrói Agora | G1">
            <a:extLst>
              <a:ext uri="{FF2B5EF4-FFF2-40B4-BE49-F238E27FC236}">
                <a16:creationId xmlns:a16="http://schemas.microsoft.com/office/drawing/2014/main" id="{9377642B-DD28-AD4A-AFD2-6917C2EE9ADE}"/>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 y="-3"/>
            <a:ext cx="11843657"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uxograma: Entrada Manual 1">
            <a:extLst>
              <a:ext uri="{FF2B5EF4-FFF2-40B4-BE49-F238E27FC236}">
                <a16:creationId xmlns:a16="http://schemas.microsoft.com/office/drawing/2014/main" id="{FCF39CB4-20CE-41A1-5FCB-DDFBDEFD9E6C}"/>
              </a:ext>
            </a:extLst>
          </p:cNvPr>
          <p:cNvSpPr/>
          <p:nvPr/>
        </p:nvSpPr>
        <p:spPr>
          <a:xfrm rot="5400000" flipH="1" flipV="1">
            <a:off x="6955972" y="1621968"/>
            <a:ext cx="6858001" cy="3614054"/>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平行四边形 6"/>
          <p:cNvSpPr/>
          <p:nvPr/>
        </p:nvSpPr>
        <p:spPr>
          <a:xfrm rot="5048568" flipH="1">
            <a:off x="6329239" y="1959353"/>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6" name="平行四边形 15"/>
          <p:cNvSpPr/>
          <p:nvPr/>
        </p:nvSpPr>
        <p:spPr>
          <a:xfrm rot="5048568" flipH="1">
            <a:off x="6935125" y="4427336"/>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5" name="矩形 18">
            <a:extLst>
              <a:ext uri="{FF2B5EF4-FFF2-40B4-BE49-F238E27FC236}">
                <a16:creationId xmlns:a16="http://schemas.microsoft.com/office/drawing/2014/main" id="{C6804717-5E59-3166-33C5-F6435FFB9086}"/>
              </a:ext>
            </a:extLst>
          </p:cNvPr>
          <p:cNvSpPr/>
          <p:nvPr/>
        </p:nvSpPr>
        <p:spPr>
          <a:xfrm>
            <a:off x="807543"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01</a:t>
            </a:r>
            <a:endParaRPr lang="zh-CN" altLang="en-US" dirty="0">
              <a:latin typeface="Arial"/>
              <a:ea typeface="微软雅黑"/>
              <a:sym typeface="Arial"/>
            </a:endParaRPr>
          </a:p>
        </p:txBody>
      </p:sp>
      <p:sp>
        <p:nvSpPr>
          <p:cNvPr id="6" name="矩形 23">
            <a:extLst>
              <a:ext uri="{FF2B5EF4-FFF2-40B4-BE49-F238E27FC236}">
                <a16:creationId xmlns:a16="http://schemas.microsoft.com/office/drawing/2014/main" id="{320F2983-AD6B-020A-D063-DE2C003CA441}"/>
              </a:ext>
            </a:extLst>
          </p:cNvPr>
          <p:cNvSpPr/>
          <p:nvPr/>
        </p:nvSpPr>
        <p:spPr>
          <a:xfrm>
            <a:off x="2752255"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02</a:t>
            </a:r>
            <a:endParaRPr lang="zh-CN" altLang="en-US" dirty="0">
              <a:latin typeface="Arial"/>
              <a:ea typeface="微软雅黑"/>
              <a:sym typeface="Arial"/>
            </a:endParaRPr>
          </a:p>
        </p:txBody>
      </p:sp>
      <p:sp>
        <p:nvSpPr>
          <p:cNvPr id="8" name="矩形 23">
            <a:extLst>
              <a:ext uri="{FF2B5EF4-FFF2-40B4-BE49-F238E27FC236}">
                <a16:creationId xmlns:a16="http://schemas.microsoft.com/office/drawing/2014/main" id="{EE0071D5-0554-7630-AF32-C2DF06ABD379}"/>
              </a:ext>
            </a:extLst>
          </p:cNvPr>
          <p:cNvSpPr/>
          <p:nvPr/>
        </p:nvSpPr>
        <p:spPr>
          <a:xfrm>
            <a:off x="4579801"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03</a:t>
            </a:r>
            <a:endParaRPr lang="zh-CN" altLang="en-US" dirty="0">
              <a:latin typeface="Arial"/>
              <a:ea typeface="微软雅黑"/>
              <a:sym typeface="Arial"/>
            </a:endParaRPr>
          </a:p>
        </p:txBody>
      </p:sp>
      <p:sp>
        <p:nvSpPr>
          <p:cNvPr id="9" name="矩形 18">
            <a:extLst>
              <a:ext uri="{FF2B5EF4-FFF2-40B4-BE49-F238E27FC236}">
                <a16:creationId xmlns:a16="http://schemas.microsoft.com/office/drawing/2014/main" id="{7F1661A1-C73D-03C1-E15D-53EE9D0F62A2}"/>
              </a:ext>
            </a:extLst>
          </p:cNvPr>
          <p:cNvSpPr/>
          <p:nvPr/>
        </p:nvSpPr>
        <p:spPr>
          <a:xfrm>
            <a:off x="763000"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04</a:t>
            </a:r>
            <a:endParaRPr lang="zh-CN" altLang="en-US" dirty="0">
              <a:latin typeface="Arial"/>
              <a:ea typeface="微软雅黑"/>
              <a:sym typeface="Arial"/>
            </a:endParaRPr>
          </a:p>
        </p:txBody>
      </p:sp>
      <p:sp>
        <p:nvSpPr>
          <p:cNvPr id="10" name="矩形 23">
            <a:extLst>
              <a:ext uri="{FF2B5EF4-FFF2-40B4-BE49-F238E27FC236}">
                <a16:creationId xmlns:a16="http://schemas.microsoft.com/office/drawing/2014/main" id="{B7631C7D-9947-E2A3-7070-6729F55341E4}"/>
              </a:ext>
            </a:extLst>
          </p:cNvPr>
          <p:cNvSpPr/>
          <p:nvPr/>
        </p:nvSpPr>
        <p:spPr>
          <a:xfrm>
            <a:off x="2707712"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05</a:t>
            </a:r>
            <a:endParaRPr lang="zh-CN" altLang="en-US" dirty="0">
              <a:latin typeface="Arial"/>
              <a:ea typeface="微软雅黑"/>
              <a:sym typeface="Arial"/>
            </a:endParaRPr>
          </a:p>
        </p:txBody>
      </p:sp>
      <p:sp>
        <p:nvSpPr>
          <p:cNvPr id="11" name="矩形 23">
            <a:extLst>
              <a:ext uri="{FF2B5EF4-FFF2-40B4-BE49-F238E27FC236}">
                <a16:creationId xmlns:a16="http://schemas.microsoft.com/office/drawing/2014/main" id="{37F71098-E714-18C2-81A1-FEECF82B365B}"/>
              </a:ext>
            </a:extLst>
          </p:cNvPr>
          <p:cNvSpPr/>
          <p:nvPr/>
        </p:nvSpPr>
        <p:spPr>
          <a:xfrm>
            <a:off x="4535258"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06</a:t>
            </a:r>
            <a:endParaRPr lang="zh-CN" altLang="en-US" dirty="0">
              <a:latin typeface="Arial"/>
              <a:ea typeface="微软雅黑"/>
              <a:sym typeface="Arial"/>
            </a:endParaRPr>
          </a:p>
        </p:txBody>
      </p:sp>
      <p:sp>
        <p:nvSpPr>
          <p:cNvPr id="12" name="矩形 18">
            <a:extLst>
              <a:ext uri="{FF2B5EF4-FFF2-40B4-BE49-F238E27FC236}">
                <a16:creationId xmlns:a16="http://schemas.microsoft.com/office/drawing/2014/main" id="{10FB407E-A02F-7625-A95A-49334135EBFB}"/>
              </a:ext>
            </a:extLst>
          </p:cNvPr>
          <p:cNvSpPr/>
          <p:nvPr/>
        </p:nvSpPr>
        <p:spPr>
          <a:xfrm>
            <a:off x="758610" y="3672244"/>
            <a:ext cx="2166835" cy="975957"/>
          </a:xfrm>
          <a:prstGeom prst="rect">
            <a:avLst/>
          </a:prstGeom>
          <a:solidFill>
            <a:schemeClr val="bg1"/>
          </a:soli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sz="2400" b="1">
                <a:solidFill>
                  <a:srgbClr val="201F42"/>
                </a:solidFill>
                <a:latin typeface="Arial"/>
                <a:ea typeface="微软雅黑"/>
                <a:sym typeface="Arial"/>
              </a:rPr>
              <a:t>Passo 07</a:t>
            </a:r>
            <a:endParaRPr lang="zh-CN" altLang="en-US" sz="2400" b="1" dirty="0">
              <a:solidFill>
                <a:srgbClr val="201F42"/>
              </a:solidFill>
              <a:latin typeface="Arial"/>
              <a:ea typeface="微软雅黑"/>
              <a:sym typeface="Arial"/>
            </a:endParaRPr>
          </a:p>
        </p:txBody>
      </p:sp>
      <p:sp>
        <p:nvSpPr>
          <p:cNvPr id="13" name="矩形 23">
            <a:extLst>
              <a:ext uri="{FF2B5EF4-FFF2-40B4-BE49-F238E27FC236}">
                <a16:creationId xmlns:a16="http://schemas.microsoft.com/office/drawing/2014/main" id="{C4689CD8-C1B5-F47A-5DE7-23856CFB9678}"/>
              </a:ext>
            </a:extLst>
          </p:cNvPr>
          <p:cNvSpPr/>
          <p:nvPr/>
        </p:nvSpPr>
        <p:spPr>
          <a:xfrm>
            <a:off x="2703322"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08</a:t>
            </a:r>
            <a:endParaRPr lang="zh-CN" altLang="en-US" dirty="0">
              <a:latin typeface="Arial"/>
              <a:ea typeface="微软雅黑"/>
              <a:sym typeface="Arial"/>
            </a:endParaRPr>
          </a:p>
        </p:txBody>
      </p:sp>
      <p:sp>
        <p:nvSpPr>
          <p:cNvPr id="14" name="矩形 23">
            <a:extLst>
              <a:ext uri="{FF2B5EF4-FFF2-40B4-BE49-F238E27FC236}">
                <a16:creationId xmlns:a16="http://schemas.microsoft.com/office/drawing/2014/main" id="{529C354F-0181-C53F-28DA-6D2FB4083F0D}"/>
              </a:ext>
            </a:extLst>
          </p:cNvPr>
          <p:cNvSpPr/>
          <p:nvPr/>
        </p:nvSpPr>
        <p:spPr>
          <a:xfrm>
            <a:off x="4530868"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09</a:t>
            </a:r>
            <a:endParaRPr lang="zh-CN" altLang="en-US" dirty="0">
              <a:latin typeface="Arial"/>
              <a:ea typeface="微软雅黑"/>
              <a:sym typeface="Arial"/>
            </a:endParaRPr>
          </a:p>
        </p:txBody>
      </p:sp>
      <p:sp>
        <p:nvSpPr>
          <p:cNvPr id="17" name="矩形 18">
            <a:extLst>
              <a:ext uri="{FF2B5EF4-FFF2-40B4-BE49-F238E27FC236}">
                <a16:creationId xmlns:a16="http://schemas.microsoft.com/office/drawing/2014/main" id="{0DFE4971-247C-691D-0FD5-EBAB1A7D34EB}"/>
              </a:ext>
            </a:extLst>
          </p:cNvPr>
          <p:cNvSpPr/>
          <p:nvPr/>
        </p:nvSpPr>
        <p:spPr>
          <a:xfrm>
            <a:off x="744826"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10</a:t>
            </a:r>
            <a:endParaRPr lang="zh-CN" altLang="en-US" dirty="0">
              <a:latin typeface="Arial"/>
              <a:ea typeface="微软雅黑"/>
              <a:sym typeface="Arial"/>
            </a:endParaRPr>
          </a:p>
        </p:txBody>
      </p:sp>
      <p:sp>
        <p:nvSpPr>
          <p:cNvPr id="18" name="矩形 23">
            <a:extLst>
              <a:ext uri="{FF2B5EF4-FFF2-40B4-BE49-F238E27FC236}">
                <a16:creationId xmlns:a16="http://schemas.microsoft.com/office/drawing/2014/main" id="{66B788B7-2665-C336-13E3-07F1F4815143}"/>
              </a:ext>
            </a:extLst>
          </p:cNvPr>
          <p:cNvSpPr/>
          <p:nvPr/>
        </p:nvSpPr>
        <p:spPr>
          <a:xfrm>
            <a:off x="2689538"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11</a:t>
            </a:r>
            <a:endParaRPr lang="zh-CN" altLang="en-US" dirty="0">
              <a:latin typeface="Arial"/>
              <a:ea typeface="微软雅黑"/>
              <a:sym typeface="Arial"/>
            </a:endParaRPr>
          </a:p>
        </p:txBody>
      </p:sp>
      <p:sp>
        <p:nvSpPr>
          <p:cNvPr id="19" name="矩形 23">
            <a:extLst>
              <a:ext uri="{FF2B5EF4-FFF2-40B4-BE49-F238E27FC236}">
                <a16:creationId xmlns:a16="http://schemas.microsoft.com/office/drawing/2014/main" id="{4AAE68E4-9497-1926-3D43-1FDAFBB22751}"/>
              </a:ext>
            </a:extLst>
          </p:cNvPr>
          <p:cNvSpPr/>
          <p:nvPr/>
        </p:nvSpPr>
        <p:spPr>
          <a:xfrm>
            <a:off x="4517084"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12</a:t>
            </a:r>
            <a:endParaRPr lang="zh-CN" altLang="en-US" dirty="0">
              <a:latin typeface="Arial"/>
              <a:ea typeface="微软雅黑"/>
              <a:sym typeface="Arial"/>
            </a:endParaRPr>
          </a:p>
        </p:txBody>
      </p:sp>
      <p:sp>
        <p:nvSpPr>
          <p:cNvPr id="15" name="矩形 23">
            <a:extLst>
              <a:ext uri="{FF2B5EF4-FFF2-40B4-BE49-F238E27FC236}">
                <a16:creationId xmlns:a16="http://schemas.microsoft.com/office/drawing/2014/main" id="{D7977FF1-B5F8-958E-97ED-68C0EE4AD46D}"/>
              </a:ext>
            </a:extLst>
          </p:cNvPr>
          <p:cNvSpPr/>
          <p:nvPr/>
        </p:nvSpPr>
        <p:spPr>
          <a:xfrm>
            <a:off x="6335484" y="5196243"/>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13</a:t>
            </a:r>
            <a:endParaRPr lang="zh-CN" altLang="en-US" dirty="0">
              <a:latin typeface="Arial"/>
              <a:ea typeface="微软雅黑"/>
              <a:sym typeface="Arial"/>
            </a:endParaRPr>
          </a:p>
        </p:txBody>
      </p:sp>
      <p:pic>
        <p:nvPicPr>
          <p:cNvPr id="3" name="Imagem 2" descr="Uma imagem contendo Texto&#10;&#10;Descrição gerada automaticamente">
            <a:extLst>
              <a:ext uri="{FF2B5EF4-FFF2-40B4-BE49-F238E27FC236}">
                <a16:creationId xmlns:a16="http://schemas.microsoft.com/office/drawing/2014/main" id="{09869D2B-D824-53AF-9197-510B261C86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106" y="100788"/>
            <a:ext cx="1859979" cy="522531"/>
          </a:xfrm>
          <a:prstGeom prst="rect">
            <a:avLst/>
          </a:prstGeom>
        </p:spPr>
      </p:pic>
    </p:spTree>
    <p:extLst>
      <p:ext uri="{BB962C8B-B14F-4D97-AF65-F5344CB8AC3E}">
        <p14:creationId xmlns:p14="http://schemas.microsoft.com/office/powerpoint/2010/main" val="4154870168"/>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descr="Pandemia reforça importância da saúde e da segurança no trabalho | Justiça  do Trabalho - TRT da 15ª Região - Campinas">
            <a:extLst>
              <a:ext uri="{FF2B5EF4-FFF2-40B4-BE49-F238E27FC236}">
                <a16:creationId xmlns:a16="http://schemas.microsoft.com/office/drawing/2014/main" id="{BE02043A-C64A-E36E-7F55-40C318A99F4F}"/>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r="23206"/>
          <a:stretch/>
        </p:blipFill>
        <p:spPr bwMode="auto">
          <a:xfrm flipH="1">
            <a:off x="4769258" y="0"/>
            <a:ext cx="74331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2"/>
          <p:cNvSpPr/>
          <p:nvPr/>
        </p:nvSpPr>
        <p:spPr>
          <a:xfrm>
            <a:off x="6225357" y="0"/>
            <a:ext cx="5966641" cy="6858000"/>
          </a:xfrm>
          <a:custGeom>
            <a:avLst/>
            <a:gdLst>
              <a:gd name="connsiteX0" fmla="*/ 0 w 7110549"/>
              <a:gd name="connsiteY0" fmla="*/ 0 h 6858000"/>
              <a:gd name="connsiteX1" fmla="*/ 7110549 w 7110549"/>
              <a:gd name="connsiteY1" fmla="*/ 0 h 6858000"/>
              <a:gd name="connsiteX2" fmla="*/ 7110549 w 7110549"/>
              <a:gd name="connsiteY2" fmla="*/ 6858000 h 6858000"/>
              <a:gd name="connsiteX3" fmla="*/ 0 w 7110549"/>
              <a:gd name="connsiteY3" fmla="*/ 6858000 h 6858000"/>
              <a:gd name="connsiteX4" fmla="*/ 0 w 7110549"/>
              <a:gd name="connsiteY4" fmla="*/ 0 h 6858000"/>
              <a:gd name="connsiteX0" fmla="*/ 0 w 7110549"/>
              <a:gd name="connsiteY0" fmla="*/ 0 h 6858000"/>
              <a:gd name="connsiteX1" fmla="*/ 7110549 w 7110549"/>
              <a:gd name="connsiteY1" fmla="*/ 0 h 6858000"/>
              <a:gd name="connsiteX2" fmla="*/ 7110549 w 7110549"/>
              <a:gd name="connsiteY2" fmla="*/ 6858000 h 6858000"/>
              <a:gd name="connsiteX3" fmla="*/ 2024743 w 7110549"/>
              <a:gd name="connsiteY3" fmla="*/ 6844937 h 6858000"/>
              <a:gd name="connsiteX4" fmla="*/ 0 w 7110549"/>
              <a:gd name="connsiteY4" fmla="*/ 6858000 h 6858000"/>
              <a:gd name="connsiteX5" fmla="*/ 0 w 7110549"/>
              <a:gd name="connsiteY5" fmla="*/ 0 h 6858000"/>
              <a:gd name="connsiteX0" fmla="*/ 0 w 7110549"/>
              <a:gd name="connsiteY0" fmla="*/ 0 h 6858000"/>
              <a:gd name="connsiteX1" fmla="*/ 7110549 w 7110549"/>
              <a:gd name="connsiteY1" fmla="*/ 0 h 6858000"/>
              <a:gd name="connsiteX2" fmla="*/ 7110549 w 7110549"/>
              <a:gd name="connsiteY2" fmla="*/ 6858000 h 6858000"/>
              <a:gd name="connsiteX3" fmla="*/ 2024743 w 7110549"/>
              <a:gd name="connsiteY3" fmla="*/ 6844937 h 6858000"/>
              <a:gd name="connsiteX4" fmla="*/ 0 w 711054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0549" h="6858000">
                <a:moveTo>
                  <a:pt x="0" y="0"/>
                </a:moveTo>
                <a:lnTo>
                  <a:pt x="7110549" y="0"/>
                </a:lnTo>
                <a:lnTo>
                  <a:pt x="7110549" y="6858000"/>
                </a:lnTo>
                <a:lnTo>
                  <a:pt x="2024743" y="6844937"/>
                </a:lnTo>
                <a:lnTo>
                  <a:pt x="0" y="0"/>
                </a:lnTo>
                <a:close/>
              </a:path>
            </a:pathLst>
          </a:cu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5" name="Fluxograma: Entrada Manual 4">
            <a:extLst>
              <a:ext uri="{FF2B5EF4-FFF2-40B4-BE49-F238E27FC236}">
                <a16:creationId xmlns:a16="http://schemas.microsoft.com/office/drawing/2014/main" id="{FB05AE0E-12CC-16E2-6CA8-B31ABD54E6CE}"/>
              </a:ext>
            </a:extLst>
          </p:cNvPr>
          <p:cNvSpPr/>
          <p:nvPr/>
        </p:nvSpPr>
        <p:spPr>
          <a:xfrm rot="5400000">
            <a:off x="486232" y="-500962"/>
            <a:ext cx="6858003" cy="7859928"/>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圆角矩形 10"/>
          <p:cNvSpPr/>
          <p:nvPr/>
        </p:nvSpPr>
        <p:spPr>
          <a:xfrm>
            <a:off x="11075105" y="6378965"/>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nvGrpSpPr>
          <p:cNvPr id="8" name="组合 7"/>
          <p:cNvGrpSpPr/>
          <p:nvPr/>
        </p:nvGrpSpPr>
        <p:grpSpPr>
          <a:xfrm>
            <a:off x="588771" y="2073157"/>
            <a:ext cx="5920886" cy="3559372"/>
            <a:chOff x="444137" y="1791579"/>
            <a:chExt cx="5920886" cy="3559372"/>
          </a:xfrm>
        </p:grpSpPr>
        <p:sp>
          <p:nvSpPr>
            <p:cNvPr id="4" name="矩形 3"/>
            <p:cNvSpPr/>
            <p:nvPr/>
          </p:nvSpPr>
          <p:spPr>
            <a:xfrm>
              <a:off x="444137" y="1791579"/>
              <a:ext cx="829186" cy="781804"/>
            </a:xfrm>
            <a:prstGeom prst="rect">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a:ea typeface="微软雅黑"/>
                <a:sym typeface="Arial"/>
              </a:endParaRPr>
            </a:p>
          </p:txBody>
        </p:sp>
        <p:sp>
          <p:nvSpPr>
            <p:cNvPr id="17" name="TextBox 21"/>
            <p:cNvSpPr txBox="1"/>
            <p:nvPr/>
          </p:nvSpPr>
          <p:spPr>
            <a:xfrm>
              <a:off x="1577311" y="1791579"/>
              <a:ext cx="4787712" cy="3559372"/>
            </a:xfrm>
            <a:prstGeom prst="rect">
              <a:avLst/>
            </a:prstGeom>
            <a:noFill/>
          </p:spPr>
          <p:txBody>
            <a:bodyPr wrap="square" lIns="0" tIns="0" rIns="0" bIns="0" rtlCol="0">
              <a:spAutoFit/>
            </a:bodyPr>
            <a:lstStyle/>
            <a:p>
              <a:pPr>
                <a:lnSpc>
                  <a:spcPct val="130000"/>
                </a:lnSpc>
              </a:pPr>
              <a:r>
                <a:rPr lang="pt-BR" altLang="zh-CN" sz="2000" dirty="0">
                  <a:solidFill>
                    <a:schemeClr val="tx1">
                      <a:lumMod val="50000"/>
                      <a:lumOff val="50000"/>
                    </a:schemeClr>
                  </a:solidFill>
                  <a:latin typeface="Arial"/>
                  <a:ea typeface="微软雅黑"/>
                  <a:sym typeface="Arial"/>
                </a:rPr>
                <a:t>Passo 7) </a:t>
              </a:r>
              <a:r>
                <a:rPr lang="pt-BR" altLang="zh-CN" sz="2000" b="1" dirty="0">
                  <a:solidFill>
                    <a:schemeClr val="tx1">
                      <a:lumMod val="50000"/>
                      <a:lumOff val="50000"/>
                    </a:schemeClr>
                  </a:solidFill>
                  <a:latin typeface="Arial"/>
                  <a:ea typeface="微软雅黑"/>
                  <a:sym typeface="Arial"/>
                </a:rPr>
                <a:t>Resolva itens importantes que possam distrair durante a operação. </a:t>
              </a:r>
            </a:p>
            <a:p>
              <a:pPr>
                <a:lnSpc>
                  <a:spcPct val="130000"/>
                </a:lnSpc>
              </a:pPr>
              <a:endParaRPr lang="pt-BR" altLang="zh-CN" sz="2000" b="1" dirty="0">
                <a:solidFill>
                  <a:schemeClr val="tx1">
                    <a:lumMod val="50000"/>
                    <a:lumOff val="50000"/>
                  </a:schemeClr>
                </a:solidFill>
                <a:latin typeface="Arial"/>
                <a:ea typeface="微软雅黑"/>
                <a:sym typeface="Arial"/>
              </a:endParaRPr>
            </a:p>
            <a:p>
              <a:pPr>
                <a:lnSpc>
                  <a:spcPct val="130000"/>
                </a:lnSpc>
              </a:pPr>
              <a:r>
                <a:rPr lang="pt-BR" altLang="zh-CN" sz="2000" dirty="0">
                  <a:solidFill>
                    <a:schemeClr val="tx1">
                      <a:lumMod val="50000"/>
                      <a:lumOff val="50000"/>
                    </a:schemeClr>
                  </a:solidFill>
                  <a:latin typeface="Arial"/>
                  <a:ea typeface="微软雅黑"/>
                  <a:sym typeface="Arial"/>
                </a:rPr>
                <a:t>Se for necessário realizar qualquer procedimento da empresa ou tomar decisões que possam distrair, resolva antes de começar a operação da máquina, para evitar que isso cause acidentes para si ou para os colegas de empresa.</a:t>
              </a:r>
              <a:endParaRPr lang="en-US" altLang="zh-CN" sz="2000" dirty="0">
                <a:solidFill>
                  <a:schemeClr val="tx1">
                    <a:lumMod val="50000"/>
                    <a:lumOff val="50000"/>
                  </a:schemeClr>
                </a:solidFill>
                <a:latin typeface="Arial"/>
                <a:ea typeface="微软雅黑"/>
                <a:sym typeface="Arial"/>
              </a:endParaRPr>
            </a:p>
          </p:txBody>
        </p:sp>
        <p:grpSp>
          <p:nvGrpSpPr>
            <p:cNvPr id="23" name="组合 22"/>
            <p:cNvGrpSpPr/>
            <p:nvPr/>
          </p:nvGrpSpPr>
          <p:grpSpPr>
            <a:xfrm>
              <a:off x="647985" y="1927200"/>
              <a:ext cx="455799" cy="457102"/>
              <a:chOff x="1649413" y="1535114"/>
              <a:chExt cx="555625" cy="557213"/>
            </a:xfrm>
            <a:solidFill>
              <a:schemeClr val="bg1"/>
            </a:solidFill>
          </p:grpSpPr>
          <p:sp>
            <p:nvSpPr>
              <p:cNvPr id="24" name="Freeform 33"/>
              <p:cNvSpPr>
                <a:spLocks/>
              </p:cNvSpPr>
              <p:nvPr/>
            </p:nvSpPr>
            <p:spPr bwMode="auto">
              <a:xfrm>
                <a:off x="2147888" y="1535114"/>
                <a:ext cx="57150" cy="58738"/>
              </a:xfrm>
              <a:custGeom>
                <a:avLst/>
                <a:gdLst>
                  <a:gd name="T0" fmla="*/ 0 w 20"/>
                  <a:gd name="T1" fmla="*/ 9 h 20"/>
                  <a:gd name="T2" fmla="*/ 11 w 20"/>
                  <a:gd name="T3" fmla="*/ 20 h 20"/>
                  <a:gd name="T4" fmla="*/ 14 w 20"/>
                  <a:gd name="T5" fmla="*/ 5 h 20"/>
                  <a:gd name="T6" fmla="*/ 0 w 20"/>
                  <a:gd name="T7" fmla="*/ 9 h 20"/>
                </a:gdLst>
                <a:ahLst/>
                <a:cxnLst>
                  <a:cxn ang="0">
                    <a:pos x="T0" y="T1"/>
                  </a:cxn>
                  <a:cxn ang="0">
                    <a:pos x="T2" y="T3"/>
                  </a:cxn>
                  <a:cxn ang="0">
                    <a:pos x="T4" y="T5"/>
                  </a:cxn>
                  <a:cxn ang="0">
                    <a:pos x="T6" y="T7"/>
                  </a:cxn>
                </a:cxnLst>
                <a:rect l="0" t="0" r="r" b="b"/>
                <a:pathLst>
                  <a:path w="20" h="20">
                    <a:moveTo>
                      <a:pt x="0" y="9"/>
                    </a:moveTo>
                    <a:cubicBezTo>
                      <a:pt x="11" y="20"/>
                      <a:pt x="11" y="20"/>
                      <a:pt x="11" y="20"/>
                    </a:cubicBezTo>
                    <a:cubicBezTo>
                      <a:pt x="18" y="13"/>
                      <a:pt x="20" y="11"/>
                      <a:pt x="14" y="5"/>
                    </a:cubicBezTo>
                    <a:cubicBezTo>
                      <a:pt x="9" y="0"/>
                      <a:pt x="7" y="2"/>
                      <a:pt x="0" y="9"/>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1600">
                  <a:latin typeface="Arial"/>
                  <a:ea typeface="微软雅黑"/>
                  <a:sym typeface="Arial"/>
                </a:endParaRPr>
              </a:p>
            </p:txBody>
          </p:sp>
          <p:sp>
            <p:nvSpPr>
              <p:cNvPr id="25" name="Freeform 34"/>
              <p:cNvSpPr>
                <a:spLocks noEditPoints="1"/>
              </p:cNvSpPr>
              <p:nvPr/>
            </p:nvSpPr>
            <p:spPr bwMode="auto">
              <a:xfrm>
                <a:off x="1830388" y="1555751"/>
                <a:ext cx="355600" cy="355600"/>
              </a:xfrm>
              <a:custGeom>
                <a:avLst/>
                <a:gdLst>
                  <a:gd name="T0" fmla="*/ 0 w 224"/>
                  <a:gd name="T1" fmla="*/ 224 h 224"/>
                  <a:gd name="T2" fmla="*/ 20 w 224"/>
                  <a:gd name="T3" fmla="*/ 175 h 224"/>
                  <a:gd name="T4" fmla="*/ 197 w 224"/>
                  <a:gd name="T5" fmla="*/ 0 h 224"/>
                  <a:gd name="T6" fmla="*/ 224 w 224"/>
                  <a:gd name="T7" fmla="*/ 27 h 224"/>
                  <a:gd name="T8" fmla="*/ 45 w 224"/>
                  <a:gd name="T9" fmla="*/ 206 h 224"/>
                  <a:gd name="T10" fmla="*/ 0 w 224"/>
                  <a:gd name="T11" fmla="*/ 224 h 224"/>
                  <a:gd name="T12" fmla="*/ 29 w 224"/>
                  <a:gd name="T13" fmla="*/ 184 h 224"/>
                  <a:gd name="T14" fmla="*/ 22 w 224"/>
                  <a:gd name="T15" fmla="*/ 201 h 224"/>
                  <a:gd name="T16" fmla="*/ 40 w 224"/>
                  <a:gd name="T17" fmla="*/ 193 h 224"/>
                  <a:gd name="T18" fmla="*/ 206 w 224"/>
                  <a:gd name="T19" fmla="*/ 27 h 224"/>
                  <a:gd name="T20" fmla="*/ 197 w 224"/>
                  <a:gd name="T21" fmla="*/ 16 h 224"/>
                  <a:gd name="T22" fmla="*/ 29 w 224"/>
                  <a:gd name="T23" fmla="*/ 18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224">
                    <a:moveTo>
                      <a:pt x="0" y="224"/>
                    </a:moveTo>
                    <a:lnTo>
                      <a:pt x="20" y="175"/>
                    </a:lnTo>
                    <a:lnTo>
                      <a:pt x="197" y="0"/>
                    </a:lnTo>
                    <a:lnTo>
                      <a:pt x="224" y="27"/>
                    </a:lnTo>
                    <a:lnTo>
                      <a:pt x="45" y="206"/>
                    </a:lnTo>
                    <a:lnTo>
                      <a:pt x="0" y="224"/>
                    </a:lnTo>
                    <a:close/>
                    <a:moveTo>
                      <a:pt x="29" y="184"/>
                    </a:moveTo>
                    <a:lnTo>
                      <a:pt x="22" y="201"/>
                    </a:lnTo>
                    <a:lnTo>
                      <a:pt x="40" y="193"/>
                    </a:lnTo>
                    <a:lnTo>
                      <a:pt x="206" y="27"/>
                    </a:lnTo>
                    <a:lnTo>
                      <a:pt x="197" y="16"/>
                    </a:lnTo>
                    <a:lnTo>
                      <a:pt x="29" y="18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1600">
                  <a:latin typeface="Arial"/>
                  <a:ea typeface="微软雅黑"/>
                  <a:sym typeface="Arial"/>
                </a:endParaRPr>
              </a:p>
            </p:txBody>
          </p:sp>
          <p:sp>
            <p:nvSpPr>
              <p:cNvPr id="26" name="Freeform 35"/>
              <p:cNvSpPr>
                <a:spLocks/>
              </p:cNvSpPr>
              <p:nvPr/>
            </p:nvSpPr>
            <p:spPr bwMode="auto">
              <a:xfrm>
                <a:off x="1847850" y="1843089"/>
                <a:ext cx="50800" cy="50800"/>
              </a:xfrm>
              <a:custGeom>
                <a:avLst/>
                <a:gdLst>
                  <a:gd name="T0" fmla="*/ 32 w 32"/>
                  <a:gd name="T1" fmla="*/ 18 h 32"/>
                  <a:gd name="T2" fmla="*/ 0 w 32"/>
                  <a:gd name="T3" fmla="*/ 32 h 32"/>
                  <a:gd name="T4" fmla="*/ 0 w 32"/>
                  <a:gd name="T5" fmla="*/ 32 h 32"/>
                  <a:gd name="T6" fmla="*/ 12 w 32"/>
                  <a:gd name="T7" fmla="*/ 0 h 32"/>
                  <a:gd name="T8" fmla="*/ 32 w 32"/>
                  <a:gd name="T9" fmla="*/ 18 h 32"/>
                </a:gdLst>
                <a:ahLst/>
                <a:cxnLst>
                  <a:cxn ang="0">
                    <a:pos x="T0" y="T1"/>
                  </a:cxn>
                  <a:cxn ang="0">
                    <a:pos x="T2" y="T3"/>
                  </a:cxn>
                  <a:cxn ang="0">
                    <a:pos x="T4" y="T5"/>
                  </a:cxn>
                  <a:cxn ang="0">
                    <a:pos x="T6" y="T7"/>
                  </a:cxn>
                  <a:cxn ang="0">
                    <a:pos x="T8" y="T9"/>
                  </a:cxn>
                </a:cxnLst>
                <a:rect l="0" t="0" r="r" b="b"/>
                <a:pathLst>
                  <a:path w="32" h="32">
                    <a:moveTo>
                      <a:pt x="32" y="18"/>
                    </a:moveTo>
                    <a:lnTo>
                      <a:pt x="0" y="32"/>
                    </a:lnTo>
                    <a:lnTo>
                      <a:pt x="0" y="32"/>
                    </a:lnTo>
                    <a:lnTo>
                      <a:pt x="12" y="0"/>
                    </a:lnTo>
                    <a:lnTo>
                      <a:pt x="32" y="1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1600">
                  <a:latin typeface="Arial"/>
                  <a:ea typeface="微软雅黑"/>
                  <a:sym typeface="Arial"/>
                </a:endParaRPr>
              </a:p>
            </p:txBody>
          </p:sp>
          <p:sp>
            <p:nvSpPr>
              <p:cNvPr id="27" name="Freeform 36"/>
              <p:cNvSpPr>
                <a:spLocks/>
              </p:cNvSpPr>
              <p:nvPr/>
            </p:nvSpPr>
            <p:spPr bwMode="auto">
              <a:xfrm>
                <a:off x="1649413" y="1668464"/>
                <a:ext cx="422275" cy="423863"/>
              </a:xfrm>
              <a:custGeom>
                <a:avLst/>
                <a:gdLst>
                  <a:gd name="T0" fmla="*/ 266 w 266"/>
                  <a:gd name="T1" fmla="*/ 267 h 267"/>
                  <a:gd name="T2" fmla="*/ 0 w 266"/>
                  <a:gd name="T3" fmla="*/ 267 h 267"/>
                  <a:gd name="T4" fmla="*/ 0 w 266"/>
                  <a:gd name="T5" fmla="*/ 0 h 267"/>
                  <a:gd name="T6" fmla="*/ 219 w 266"/>
                  <a:gd name="T7" fmla="*/ 0 h 267"/>
                  <a:gd name="T8" fmla="*/ 219 w 266"/>
                  <a:gd name="T9" fmla="*/ 12 h 267"/>
                  <a:gd name="T10" fmla="*/ 11 w 266"/>
                  <a:gd name="T11" fmla="*/ 12 h 267"/>
                  <a:gd name="T12" fmla="*/ 11 w 266"/>
                  <a:gd name="T13" fmla="*/ 254 h 267"/>
                  <a:gd name="T14" fmla="*/ 255 w 266"/>
                  <a:gd name="T15" fmla="*/ 254 h 267"/>
                  <a:gd name="T16" fmla="*/ 255 w 266"/>
                  <a:gd name="T17" fmla="*/ 47 h 267"/>
                  <a:gd name="T18" fmla="*/ 266 w 266"/>
                  <a:gd name="T19" fmla="*/ 47 h 267"/>
                  <a:gd name="T20" fmla="*/ 266 w 266"/>
                  <a:gd name="T21"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267">
                    <a:moveTo>
                      <a:pt x="266" y="267"/>
                    </a:moveTo>
                    <a:lnTo>
                      <a:pt x="0" y="267"/>
                    </a:lnTo>
                    <a:lnTo>
                      <a:pt x="0" y="0"/>
                    </a:lnTo>
                    <a:lnTo>
                      <a:pt x="219" y="0"/>
                    </a:lnTo>
                    <a:lnTo>
                      <a:pt x="219" y="12"/>
                    </a:lnTo>
                    <a:lnTo>
                      <a:pt x="11" y="12"/>
                    </a:lnTo>
                    <a:lnTo>
                      <a:pt x="11" y="254"/>
                    </a:lnTo>
                    <a:lnTo>
                      <a:pt x="255" y="254"/>
                    </a:lnTo>
                    <a:lnTo>
                      <a:pt x="255" y="47"/>
                    </a:lnTo>
                    <a:lnTo>
                      <a:pt x="266" y="47"/>
                    </a:lnTo>
                    <a:lnTo>
                      <a:pt x="266" y="267"/>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1600">
                  <a:latin typeface="Arial"/>
                  <a:ea typeface="微软雅黑"/>
                  <a:sym typeface="Arial"/>
                </a:endParaRPr>
              </a:p>
            </p:txBody>
          </p:sp>
        </p:grpSp>
      </p:grpSp>
      <p:cxnSp>
        <p:nvCxnSpPr>
          <p:cNvPr id="6" name="直接连接符 5"/>
          <p:cNvCxnSpPr>
            <a:cxnSpLocks/>
          </p:cNvCxnSpPr>
          <p:nvPr/>
        </p:nvCxnSpPr>
        <p:spPr>
          <a:xfrm>
            <a:off x="6339627" y="363"/>
            <a:ext cx="1530971" cy="6888118"/>
          </a:xfrm>
          <a:prstGeom prst="line">
            <a:avLst/>
          </a:prstGeom>
          <a:ln w="107950">
            <a:gradFill>
              <a:gsLst>
                <a:gs pos="0">
                  <a:srgbClr val="FE2B56"/>
                </a:gs>
                <a:gs pos="100000">
                  <a:srgbClr val="FE6F3F"/>
                </a:gs>
              </a:gsLst>
              <a:lin ang="5400000" scaled="1"/>
            </a:gradFill>
          </a:ln>
          <a:effectLst>
            <a:outerShdw blurRad="254000" dist="635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pic>
        <p:nvPicPr>
          <p:cNvPr id="2" name="Imagem 1" descr="Uma imagem contendo Texto&#10;&#10;Descrição gerada automaticamente">
            <a:extLst>
              <a:ext uri="{FF2B5EF4-FFF2-40B4-BE49-F238E27FC236}">
                <a16:creationId xmlns:a16="http://schemas.microsoft.com/office/drawing/2014/main" id="{54335B38-FE58-786A-9365-9210508693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546" y="252782"/>
            <a:ext cx="1859979" cy="522531"/>
          </a:xfrm>
          <a:prstGeom prst="rect">
            <a:avLst/>
          </a:prstGeom>
        </p:spPr>
      </p:pic>
    </p:spTree>
    <p:extLst>
      <p:ext uri="{BB962C8B-B14F-4D97-AF65-F5344CB8AC3E}">
        <p14:creationId xmlns:p14="http://schemas.microsoft.com/office/powerpoint/2010/main" val="225386165"/>
      </p:ext>
    </p:extLst>
  </p:cSld>
  <p:clrMapOvr>
    <a:masterClrMapping/>
  </p:clrMapOvr>
  <mc:AlternateContent xmlns:mc="http://schemas.openxmlformats.org/markup-compatibility/2006" xmlns:p14="http://schemas.microsoft.com/office/powerpoint/2010/main">
    <mc:Choice Requires="p14">
      <p:transition spd="slow" p14:dur="1250" advClick="0" advTm="7500">
        <p14:switch dir="r"/>
      </p:transition>
    </mc:Choice>
    <mc:Fallback xmlns="" xmlns:a16="http://schemas.microsoft.com/office/drawing/2014/main" xmlns:a14="http://schemas.microsoft.com/office/drawing/2010/main">
      <p:transition spd="slow" advClick="0" advTm="7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Para os Engenheiros de Segurança do Trabalho, o futuro se constrói agora  Profissional que garante a segurança dos trabalhadores | O Futuro se  Constrói Agora | G1">
            <a:extLst>
              <a:ext uri="{FF2B5EF4-FFF2-40B4-BE49-F238E27FC236}">
                <a16:creationId xmlns:a16="http://schemas.microsoft.com/office/drawing/2014/main" id="{9377642B-DD28-AD4A-AFD2-6917C2EE9ADE}"/>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 y="-3"/>
            <a:ext cx="11843657"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uxograma: Entrada Manual 1">
            <a:extLst>
              <a:ext uri="{FF2B5EF4-FFF2-40B4-BE49-F238E27FC236}">
                <a16:creationId xmlns:a16="http://schemas.microsoft.com/office/drawing/2014/main" id="{FCF39CB4-20CE-41A1-5FCB-DDFBDEFD9E6C}"/>
              </a:ext>
            </a:extLst>
          </p:cNvPr>
          <p:cNvSpPr/>
          <p:nvPr/>
        </p:nvSpPr>
        <p:spPr>
          <a:xfrm rot="5400000" flipH="1" flipV="1">
            <a:off x="6955972" y="1621968"/>
            <a:ext cx="6858001" cy="3614054"/>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平行四边形 6"/>
          <p:cNvSpPr/>
          <p:nvPr/>
        </p:nvSpPr>
        <p:spPr>
          <a:xfrm rot="5048568" flipH="1">
            <a:off x="6329239" y="1959353"/>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6" name="平行四边形 15"/>
          <p:cNvSpPr/>
          <p:nvPr/>
        </p:nvSpPr>
        <p:spPr>
          <a:xfrm rot="5048568" flipH="1">
            <a:off x="6935125" y="4427336"/>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5" name="矩形 18">
            <a:extLst>
              <a:ext uri="{FF2B5EF4-FFF2-40B4-BE49-F238E27FC236}">
                <a16:creationId xmlns:a16="http://schemas.microsoft.com/office/drawing/2014/main" id="{C6804717-5E59-3166-33C5-F6435FFB9086}"/>
              </a:ext>
            </a:extLst>
          </p:cNvPr>
          <p:cNvSpPr/>
          <p:nvPr/>
        </p:nvSpPr>
        <p:spPr>
          <a:xfrm>
            <a:off x="807543"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01</a:t>
            </a:r>
            <a:endParaRPr lang="zh-CN" altLang="en-US" dirty="0">
              <a:latin typeface="Arial"/>
              <a:ea typeface="微软雅黑"/>
              <a:sym typeface="Arial"/>
            </a:endParaRPr>
          </a:p>
        </p:txBody>
      </p:sp>
      <p:sp>
        <p:nvSpPr>
          <p:cNvPr id="6" name="矩形 23">
            <a:extLst>
              <a:ext uri="{FF2B5EF4-FFF2-40B4-BE49-F238E27FC236}">
                <a16:creationId xmlns:a16="http://schemas.microsoft.com/office/drawing/2014/main" id="{320F2983-AD6B-020A-D063-DE2C003CA441}"/>
              </a:ext>
            </a:extLst>
          </p:cNvPr>
          <p:cNvSpPr/>
          <p:nvPr/>
        </p:nvSpPr>
        <p:spPr>
          <a:xfrm>
            <a:off x="2752255"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02</a:t>
            </a:r>
            <a:endParaRPr lang="zh-CN" altLang="en-US" dirty="0">
              <a:latin typeface="Arial"/>
              <a:ea typeface="微软雅黑"/>
              <a:sym typeface="Arial"/>
            </a:endParaRPr>
          </a:p>
        </p:txBody>
      </p:sp>
      <p:sp>
        <p:nvSpPr>
          <p:cNvPr id="8" name="矩形 23">
            <a:extLst>
              <a:ext uri="{FF2B5EF4-FFF2-40B4-BE49-F238E27FC236}">
                <a16:creationId xmlns:a16="http://schemas.microsoft.com/office/drawing/2014/main" id="{EE0071D5-0554-7630-AF32-C2DF06ABD379}"/>
              </a:ext>
            </a:extLst>
          </p:cNvPr>
          <p:cNvSpPr/>
          <p:nvPr/>
        </p:nvSpPr>
        <p:spPr>
          <a:xfrm>
            <a:off x="4579801"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03</a:t>
            </a:r>
            <a:endParaRPr lang="zh-CN" altLang="en-US" dirty="0">
              <a:latin typeface="Arial"/>
              <a:ea typeface="微软雅黑"/>
              <a:sym typeface="Arial"/>
            </a:endParaRPr>
          </a:p>
        </p:txBody>
      </p:sp>
      <p:sp>
        <p:nvSpPr>
          <p:cNvPr id="9" name="矩形 18">
            <a:extLst>
              <a:ext uri="{FF2B5EF4-FFF2-40B4-BE49-F238E27FC236}">
                <a16:creationId xmlns:a16="http://schemas.microsoft.com/office/drawing/2014/main" id="{7F1661A1-C73D-03C1-E15D-53EE9D0F62A2}"/>
              </a:ext>
            </a:extLst>
          </p:cNvPr>
          <p:cNvSpPr/>
          <p:nvPr/>
        </p:nvSpPr>
        <p:spPr>
          <a:xfrm>
            <a:off x="763000"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04</a:t>
            </a:r>
            <a:endParaRPr lang="zh-CN" altLang="en-US" dirty="0">
              <a:latin typeface="Arial"/>
              <a:ea typeface="微软雅黑"/>
              <a:sym typeface="Arial"/>
            </a:endParaRPr>
          </a:p>
        </p:txBody>
      </p:sp>
      <p:sp>
        <p:nvSpPr>
          <p:cNvPr id="10" name="矩形 23">
            <a:extLst>
              <a:ext uri="{FF2B5EF4-FFF2-40B4-BE49-F238E27FC236}">
                <a16:creationId xmlns:a16="http://schemas.microsoft.com/office/drawing/2014/main" id="{B7631C7D-9947-E2A3-7070-6729F55341E4}"/>
              </a:ext>
            </a:extLst>
          </p:cNvPr>
          <p:cNvSpPr/>
          <p:nvPr/>
        </p:nvSpPr>
        <p:spPr>
          <a:xfrm>
            <a:off x="2707712"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05</a:t>
            </a:r>
            <a:endParaRPr lang="zh-CN" altLang="en-US" dirty="0">
              <a:latin typeface="Arial"/>
              <a:ea typeface="微软雅黑"/>
              <a:sym typeface="Arial"/>
            </a:endParaRPr>
          </a:p>
        </p:txBody>
      </p:sp>
      <p:sp>
        <p:nvSpPr>
          <p:cNvPr id="11" name="矩形 23">
            <a:extLst>
              <a:ext uri="{FF2B5EF4-FFF2-40B4-BE49-F238E27FC236}">
                <a16:creationId xmlns:a16="http://schemas.microsoft.com/office/drawing/2014/main" id="{37F71098-E714-18C2-81A1-FEECF82B365B}"/>
              </a:ext>
            </a:extLst>
          </p:cNvPr>
          <p:cNvSpPr/>
          <p:nvPr/>
        </p:nvSpPr>
        <p:spPr>
          <a:xfrm>
            <a:off x="4535258"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06</a:t>
            </a:r>
            <a:endParaRPr lang="zh-CN" altLang="en-US" dirty="0">
              <a:latin typeface="Arial"/>
              <a:ea typeface="微软雅黑"/>
              <a:sym typeface="Arial"/>
            </a:endParaRPr>
          </a:p>
        </p:txBody>
      </p:sp>
      <p:sp>
        <p:nvSpPr>
          <p:cNvPr id="12" name="矩形 18">
            <a:extLst>
              <a:ext uri="{FF2B5EF4-FFF2-40B4-BE49-F238E27FC236}">
                <a16:creationId xmlns:a16="http://schemas.microsoft.com/office/drawing/2014/main" id="{10FB407E-A02F-7625-A95A-49334135EBFB}"/>
              </a:ext>
            </a:extLst>
          </p:cNvPr>
          <p:cNvSpPr/>
          <p:nvPr/>
        </p:nvSpPr>
        <p:spPr>
          <a:xfrm>
            <a:off x="758610"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07</a:t>
            </a:r>
            <a:endParaRPr lang="zh-CN" altLang="en-US" dirty="0">
              <a:latin typeface="Arial"/>
              <a:ea typeface="微软雅黑"/>
              <a:sym typeface="Arial"/>
            </a:endParaRPr>
          </a:p>
        </p:txBody>
      </p:sp>
      <p:sp>
        <p:nvSpPr>
          <p:cNvPr id="13" name="矩形 23">
            <a:extLst>
              <a:ext uri="{FF2B5EF4-FFF2-40B4-BE49-F238E27FC236}">
                <a16:creationId xmlns:a16="http://schemas.microsoft.com/office/drawing/2014/main" id="{C4689CD8-C1B5-F47A-5DE7-23856CFB9678}"/>
              </a:ext>
            </a:extLst>
          </p:cNvPr>
          <p:cNvSpPr/>
          <p:nvPr/>
        </p:nvSpPr>
        <p:spPr>
          <a:xfrm>
            <a:off x="2703322" y="3672244"/>
            <a:ext cx="2166835" cy="975957"/>
          </a:xfrm>
          <a:prstGeom prst="rect">
            <a:avLst/>
          </a:prstGeom>
          <a:solidFill>
            <a:schemeClr val="bg1"/>
          </a:soli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sz="2400" b="1">
                <a:solidFill>
                  <a:srgbClr val="201F42"/>
                </a:solidFill>
                <a:latin typeface="Arial"/>
                <a:ea typeface="微软雅黑"/>
                <a:sym typeface="Arial"/>
              </a:rPr>
              <a:t>Passo 08</a:t>
            </a:r>
            <a:endParaRPr lang="zh-CN" altLang="en-US" sz="2400" b="1" dirty="0">
              <a:solidFill>
                <a:srgbClr val="201F42"/>
              </a:solidFill>
              <a:latin typeface="Arial"/>
              <a:ea typeface="微软雅黑"/>
              <a:sym typeface="Arial"/>
            </a:endParaRPr>
          </a:p>
        </p:txBody>
      </p:sp>
      <p:sp>
        <p:nvSpPr>
          <p:cNvPr id="14" name="矩形 23">
            <a:extLst>
              <a:ext uri="{FF2B5EF4-FFF2-40B4-BE49-F238E27FC236}">
                <a16:creationId xmlns:a16="http://schemas.microsoft.com/office/drawing/2014/main" id="{529C354F-0181-C53F-28DA-6D2FB4083F0D}"/>
              </a:ext>
            </a:extLst>
          </p:cNvPr>
          <p:cNvSpPr/>
          <p:nvPr/>
        </p:nvSpPr>
        <p:spPr>
          <a:xfrm>
            <a:off x="4530868"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09</a:t>
            </a:r>
            <a:endParaRPr lang="zh-CN" altLang="en-US" dirty="0">
              <a:latin typeface="Arial"/>
              <a:ea typeface="微软雅黑"/>
              <a:sym typeface="Arial"/>
            </a:endParaRPr>
          </a:p>
        </p:txBody>
      </p:sp>
      <p:sp>
        <p:nvSpPr>
          <p:cNvPr id="17" name="矩形 18">
            <a:extLst>
              <a:ext uri="{FF2B5EF4-FFF2-40B4-BE49-F238E27FC236}">
                <a16:creationId xmlns:a16="http://schemas.microsoft.com/office/drawing/2014/main" id="{0DFE4971-247C-691D-0FD5-EBAB1A7D34EB}"/>
              </a:ext>
            </a:extLst>
          </p:cNvPr>
          <p:cNvSpPr/>
          <p:nvPr/>
        </p:nvSpPr>
        <p:spPr>
          <a:xfrm>
            <a:off x="744826"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10</a:t>
            </a:r>
            <a:endParaRPr lang="zh-CN" altLang="en-US" dirty="0">
              <a:latin typeface="Arial"/>
              <a:ea typeface="微软雅黑"/>
              <a:sym typeface="Arial"/>
            </a:endParaRPr>
          </a:p>
        </p:txBody>
      </p:sp>
      <p:sp>
        <p:nvSpPr>
          <p:cNvPr id="18" name="矩形 23">
            <a:extLst>
              <a:ext uri="{FF2B5EF4-FFF2-40B4-BE49-F238E27FC236}">
                <a16:creationId xmlns:a16="http://schemas.microsoft.com/office/drawing/2014/main" id="{66B788B7-2665-C336-13E3-07F1F4815143}"/>
              </a:ext>
            </a:extLst>
          </p:cNvPr>
          <p:cNvSpPr/>
          <p:nvPr/>
        </p:nvSpPr>
        <p:spPr>
          <a:xfrm>
            <a:off x="2689538"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11</a:t>
            </a:r>
            <a:endParaRPr lang="zh-CN" altLang="en-US" dirty="0">
              <a:latin typeface="Arial"/>
              <a:ea typeface="微软雅黑"/>
              <a:sym typeface="Arial"/>
            </a:endParaRPr>
          </a:p>
        </p:txBody>
      </p:sp>
      <p:sp>
        <p:nvSpPr>
          <p:cNvPr id="19" name="矩形 23">
            <a:extLst>
              <a:ext uri="{FF2B5EF4-FFF2-40B4-BE49-F238E27FC236}">
                <a16:creationId xmlns:a16="http://schemas.microsoft.com/office/drawing/2014/main" id="{4AAE68E4-9497-1926-3D43-1FDAFBB22751}"/>
              </a:ext>
            </a:extLst>
          </p:cNvPr>
          <p:cNvSpPr/>
          <p:nvPr/>
        </p:nvSpPr>
        <p:spPr>
          <a:xfrm>
            <a:off x="4517084"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12</a:t>
            </a:r>
            <a:endParaRPr lang="zh-CN" altLang="en-US" dirty="0">
              <a:latin typeface="Arial"/>
              <a:ea typeface="微软雅黑"/>
              <a:sym typeface="Arial"/>
            </a:endParaRPr>
          </a:p>
        </p:txBody>
      </p:sp>
      <p:sp>
        <p:nvSpPr>
          <p:cNvPr id="15" name="矩形 23">
            <a:extLst>
              <a:ext uri="{FF2B5EF4-FFF2-40B4-BE49-F238E27FC236}">
                <a16:creationId xmlns:a16="http://schemas.microsoft.com/office/drawing/2014/main" id="{D7977FF1-B5F8-958E-97ED-68C0EE4AD46D}"/>
              </a:ext>
            </a:extLst>
          </p:cNvPr>
          <p:cNvSpPr/>
          <p:nvPr/>
        </p:nvSpPr>
        <p:spPr>
          <a:xfrm>
            <a:off x="6335484" y="5196243"/>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13</a:t>
            </a:r>
            <a:endParaRPr lang="zh-CN" altLang="en-US" dirty="0">
              <a:latin typeface="Arial"/>
              <a:ea typeface="微软雅黑"/>
              <a:sym typeface="Arial"/>
            </a:endParaRPr>
          </a:p>
        </p:txBody>
      </p:sp>
      <p:pic>
        <p:nvPicPr>
          <p:cNvPr id="3" name="Imagem 2" descr="Uma imagem contendo Texto&#10;&#10;Descrição gerada automaticamente">
            <a:extLst>
              <a:ext uri="{FF2B5EF4-FFF2-40B4-BE49-F238E27FC236}">
                <a16:creationId xmlns:a16="http://schemas.microsoft.com/office/drawing/2014/main" id="{D0E59B48-B0E8-DFF5-5EC9-6999226E3C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106" y="100788"/>
            <a:ext cx="1859979" cy="522531"/>
          </a:xfrm>
          <a:prstGeom prst="rect">
            <a:avLst/>
          </a:prstGeom>
        </p:spPr>
      </p:pic>
    </p:spTree>
    <p:extLst>
      <p:ext uri="{BB962C8B-B14F-4D97-AF65-F5344CB8AC3E}">
        <p14:creationId xmlns:p14="http://schemas.microsoft.com/office/powerpoint/2010/main" val="3584297050"/>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4">
            <a:extLst>
              <a:ext uri="{FF2B5EF4-FFF2-40B4-BE49-F238E27FC236}">
                <a16:creationId xmlns:a16="http://schemas.microsoft.com/office/drawing/2014/main" id="{031990E4-802D-5A07-923D-8F99C3E4E6EC}"/>
              </a:ext>
            </a:extLst>
          </p:cNvPr>
          <p:cNvSpPr/>
          <p:nvPr/>
        </p:nvSpPr>
        <p:spPr>
          <a:xfrm flipH="1">
            <a:off x="-1" y="1948542"/>
            <a:ext cx="5159829" cy="4909457"/>
          </a:xfrm>
          <a:custGeom>
            <a:avLst/>
            <a:gdLst>
              <a:gd name="connsiteX0" fmla="*/ 3438769 w 3438769"/>
              <a:gd name="connsiteY0" fmla="*/ 0 h 3440635"/>
              <a:gd name="connsiteX1" fmla="*/ 3438769 w 3438769"/>
              <a:gd name="connsiteY1" fmla="*/ 3440635 h 3440635"/>
              <a:gd name="connsiteX2" fmla="*/ 47 w 3438769"/>
              <a:gd name="connsiteY2" fmla="*/ 3440635 h 3440635"/>
              <a:gd name="connsiteX3" fmla="*/ 0 w 3438769"/>
              <a:gd name="connsiteY3" fmla="*/ 3438769 h 3440635"/>
              <a:gd name="connsiteX4" fmla="*/ 3438769 w 3438769"/>
              <a:gd name="connsiteY4" fmla="*/ 0 h 3440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769" h="3440635">
                <a:moveTo>
                  <a:pt x="3438769" y="0"/>
                </a:moveTo>
                <a:lnTo>
                  <a:pt x="3438769" y="3440635"/>
                </a:lnTo>
                <a:lnTo>
                  <a:pt x="47" y="3440635"/>
                </a:lnTo>
                <a:lnTo>
                  <a:pt x="0" y="3438769"/>
                </a:lnTo>
                <a:cubicBezTo>
                  <a:pt x="0" y="1539589"/>
                  <a:pt x="1539589" y="0"/>
                  <a:pt x="3438769" y="0"/>
                </a:cubicBezTo>
                <a:close/>
              </a:path>
            </a:pathLst>
          </a:cu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3" name="Subtitle 2">
            <a:extLst>
              <a:ext uri="{FF2B5EF4-FFF2-40B4-BE49-F238E27FC236}">
                <a16:creationId xmlns:a16="http://schemas.microsoft.com/office/drawing/2014/main" id="{A65287BC-01AC-69AC-6825-43145875CEA9}"/>
              </a:ext>
            </a:extLst>
          </p:cNvPr>
          <p:cNvSpPr txBox="1">
            <a:spLocks/>
          </p:cNvSpPr>
          <p:nvPr/>
        </p:nvSpPr>
        <p:spPr>
          <a:xfrm>
            <a:off x="5791925" y="852905"/>
            <a:ext cx="5614488" cy="28732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200000"/>
              </a:lnSpc>
              <a:spcBef>
                <a:spcPts val="0"/>
              </a:spcBef>
              <a:defRPr/>
            </a:pPr>
            <a:r>
              <a:rPr lang="pt-BR" altLang="zh-CN" sz="2000" b="1" dirty="0">
                <a:solidFill>
                  <a:schemeClr val="bg1"/>
                </a:solidFill>
                <a:latin typeface="Arial"/>
                <a:ea typeface="微软雅黑"/>
                <a:cs typeface="Lato" panose="020F0502020204030203" pitchFamily="34" charset="0"/>
                <a:sym typeface="Arial"/>
              </a:rPr>
              <a:t>Posicione a carga embaixo da talha, não esquecendo de que ela sempre deve ser compatível com a capacidade nominal dela. </a:t>
            </a:r>
          </a:p>
          <a:p>
            <a:pPr algn="l">
              <a:lnSpc>
                <a:spcPct val="200000"/>
              </a:lnSpc>
              <a:spcBef>
                <a:spcPts val="0"/>
              </a:spcBef>
              <a:defRPr/>
            </a:pPr>
            <a:endParaRPr lang="pt-BR" altLang="zh-CN" sz="2000" b="1" dirty="0">
              <a:solidFill>
                <a:schemeClr val="bg1"/>
              </a:solidFill>
              <a:latin typeface="Arial"/>
              <a:ea typeface="微软雅黑"/>
              <a:cs typeface="Lato" panose="020F0502020204030203" pitchFamily="34" charset="0"/>
              <a:sym typeface="Arial"/>
            </a:endParaRPr>
          </a:p>
          <a:p>
            <a:pPr algn="l">
              <a:lnSpc>
                <a:spcPct val="200000"/>
              </a:lnSpc>
              <a:spcBef>
                <a:spcPts val="0"/>
              </a:spcBef>
              <a:defRPr/>
            </a:pPr>
            <a:r>
              <a:rPr lang="pt-BR" altLang="zh-CN" sz="2000" b="1" dirty="0">
                <a:solidFill>
                  <a:schemeClr val="bg1"/>
                </a:solidFill>
                <a:latin typeface="Arial"/>
                <a:ea typeface="微软雅黑"/>
                <a:cs typeface="Lato" panose="020F0502020204030203" pitchFamily="34" charset="0"/>
                <a:sym typeface="Arial"/>
              </a:rPr>
              <a:t>A corrente da talha serve para erguer a carga, não para enrolar ou fixar a carga a suspender.</a:t>
            </a:r>
            <a:endParaRPr lang="id-ID" sz="2000" b="1" dirty="0">
              <a:solidFill>
                <a:schemeClr val="bg1"/>
              </a:solidFill>
              <a:latin typeface="Arial"/>
              <a:ea typeface="微软雅黑"/>
              <a:cs typeface="Lato" panose="020F0502020204030203" pitchFamily="34" charset="0"/>
              <a:sym typeface="Arial"/>
            </a:endParaRPr>
          </a:p>
        </p:txBody>
      </p:sp>
      <p:sp>
        <p:nvSpPr>
          <p:cNvPr id="5" name="Subtitle 2">
            <a:extLst>
              <a:ext uri="{FF2B5EF4-FFF2-40B4-BE49-F238E27FC236}">
                <a16:creationId xmlns:a16="http://schemas.microsoft.com/office/drawing/2014/main" id="{88E54A95-2B3F-0881-6FBC-82B348056197}"/>
              </a:ext>
            </a:extLst>
          </p:cNvPr>
          <p:cNvSpPr txBox="1">
            <a:spLocks/>
          </p:cNvSpPr>
          <p:nvPr/>
        </p:nvSpPr>
        <p:spPr>
          <a:xfrm>
            <a:off x="-74384" y="3726181"/>
            <a:ext cx="4419599" cy="20744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r>
              <a:rPr lang="pt-BR" altLang="zh-CN" sz="3200" b="1" dirty="0">
                <a:solidFill>
                  <a:schemeClr val="bg1"/>
                </a:solidFill>
                <a:latin typeface="Arial"/>
                <a:ea typeface="微软雅黑"/>
                <a:cs typeface="Lato" panose="020F0502020204030203" pitchFamily="34" charset="0"/>
                <a:sym typeface="Arial"/>
              </a:rPr>
              <a:t>Passo 8) </a:t>
            </a:r>
          </a:p>
          <a:p>
            <a:pPr>
              <a:lnSpc>
                <a:spcPct val="130000"/>
              </a:lnSpc>
              <a:spcBef>
                <a:spcPts val="0"/>
              </a:spcBef>
              <a:defRPr/>
            </a:pPr>
            <a:endParaRPr lang="pt-BR" altLang="zh-CN" sz="3200" b="1" dirty="0">
              <a:solidFill>
                <a:schemeClr val="bg1"/>
              </a:solidFill>
              <a:latin typeface="Arial"/>
              <a:ea typeface="微软雅黑"/>
              <a:cs typeface="Lato" panose="020F0502020204030203" pitchFamily="34" charset="0"/>
              <a:sym typeface="Arial"/>
            </a:endParaRPr>
          </a:p>
          <a:p>
            <a:pPr>
              <a:lnSpc>
                <a:spcPct val="130000"/>
              </a:lnSpc>
              <a:spcBef>
                <a:spcPts val="0"/>
              </a:spcBef>
              <a:defRPr/>
            </a:pPr>
            <a:r>
              <a:rPr lang="pt-BR" altLang="zh-CN" sz="3200" b="1" dirty="0">
                <a:solidFill>
                  <a:schemeClr val="bg1"/>
                </a:solidFill>
                <a:latin typeface="Arial"/>
                <a:ea typeface="微软雅黑"/>
                <a:cs typeface="Lato" panose="020F0502020204030203" pitchFamily="34" charset="0"/>
                <a:sym typeface="Arial"/>
              </a:rPr>
              <a:t>Prepare a carga para ser içada. </a:t>
            </a:r>
            <a:endParaRPr lang="zh-CN" altLang="en-US" b="1" dirty="0">
              <a:solidFill>
                <a:schemeClr val="bg1"/>
              </a:solidFill>
              <a:latin typeface="Arial"/>
              <a:ea typeface="微软雅黑"/>
              <a:cs typeface="Lato" panose="020F0502020204030203" pitchFamily="34" charset="0"/>
              <a:sym typeface="Arial"/>
            </a:endParaRPr>
          </a:p>
        </p:txBody>
      </p:sp>
      <p:sp>
        <p:nvSpPr>
          <p:cNvPr id="6" name="圆角矩形 10">
            <a:extLst>
              <a:ext uri="{FF2B5EF4-FFF2-40B4-BE49-F238E27FC236}">
                <a16:creationId xmlns:a16="http://schemas.microsoft.com/office/drawing/2014/main" id="{EAB35801-7554-F974-13DE-8EA14C3D6E47}"/>
              </a:ext>
            </a:extLst>
          </p:cNvPr>
          <p:cNvSpPr/>
          <p:nvPr/>
        </p:nvSpPr>
        <p:spPr>
          <a:xfrm>
            <a:off x="1337558" y="4733839"/>
            <a:ext cx="1414222"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latin typeface="Arial"/>
              <a:ea typeface="微软雅黑"/>
              <a:sym typeface="Arial"/>
            </a:endParaRPr>
          </a:p>
        </p:txBody>
      </p:sp>
      <p:pic>
        <p:nvPicPr>
          <p:cNvPr id="4" name="Imagem 3" descr="Texto&#10;&#10;Descrição gerada automaticamente com confiança baixa">
            <a:extLst>
              <a:ext uri="{FF2B5EF4-FFF2-40B4-BE49-F238E27FC236}">
                <a16:creationId xmlns:a16="http://schemas.microsoft.com/office/drawing/2014/main" id="{7F9B1633-AE46-D7B6-D164-040DBB8171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879" y="326872"/>
            <a:ext cx="1759790" cy="488567"/>
          </a:xfrm>
          <a:prstGeom prst="rect">
            <a:avLst/>
          </a:prstGeom>
        </p:spPr>
      </p:pic>
    </p:spTree>
    <p:extLst>
      <p:ext uri="{BB962C8B-B14F-4D97-AF65-F5344CB8AC3E}">
        <p14:creationId xmlns:p14="http://schemas.microsoft.com/office/powerpoint/2010/main" val="3738970112"/>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xmlns:a14="http://schemas.microsoft.com/office/drawing/2010/main" xmlns:a16="http://schemas.microsoft.com/office/drawing/2014/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enalidades de SST: saiba como proteger sua empresa - SELF Engenharia">
            <a:extLst>
              <a:ext uri="{FF2B5EF4-FFF2-40B4-BE49-F238E27FC236}">
                <a16:creationId xmlns:a16="http://schemas.microsoft.com/office/drawing/2014/main" id="{B91C3B08-6AB6-ED07-32EB-38CB240B0DBA}"/>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12192000" cy="6842121"/>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0" y="0"/>
            <a:ext cx="12192000" cy="6842120"/>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11" name="圆角矩形 10"/>
          <p:cNvSpPr/>
          <p:nvPr/>
        </p:nvSpPr>
        <p:spPr>
          <a:xfrm>
            <a:off x="10683290" y="6308781"/>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5" name="矩形 14"/>
          <p:cNvSpPr/>
          <p:nvPr/>
        </p:nvSpPr>
        <p:spPr>
          <a:xfrm>
            <a:off x="1803400" y="3528414"/>
            <a:ext cx="10388600" cy="2425700"/>
          </a:xfrm>
          <a:prstGeom prst="rect">
            <a:avLst/>
          </a:prstGeom>
          <a:gradFill>
            <a:gsLst>
              <a:gs pos="0">
                <a:srgbClr val="FE2B56">
                  <a:alpha val="80000"/>
                </a:srgbClr>
              </a:gs>
              <a:gs pos="100000">
                <a:srgbClr val="FE6F3F">
                  <a:alpha val="70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24" name="Subtitle 2">
            <a:extLst>
              <a:ext uri="{FF2B5EF4-FFF2-40B4-BE49-F238E27FC236}">
                <a16:creationId xmlns:a16="http://schemas.microsoft.com/office/drawing/2014/main" id="{360062CF-4239-4286-B703-132EC1F0E32B}"/>
              </a:ext>
            </a:extLst>
          </p:cNvPr>
          <p:cNvSpPr txBox="1">
            <a:spLocks/>
          </p:cNvSpPr>
          <p:nvPr/>
        </p:nvSpPr>
        <p:spPr>
          <a:xfrm>
            <a:off x="1891393" y="3484870"/>
            <a:ext cx="9893300" cy="24257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Para fixar a carga, use ganchos ou outros recursos adequados. Eles também precisam ser travados e suportarem a carga a levantar. </a:t>
            </a:r>
          </a:p>
          <a:p>
            <a:pPr algn="l">
              <a:lnSpc>
                <a:spcPct val="150000"/>
              </a:lnSpc>
              <a:spcBef>
                <a:spcPts val="0"/>
              </a:spcBef>
              <a:defRPr/>
            </a:pPr>
            <a:endParaRPr lang="pt-BR" altLang="zh-CN" sz="2000" b="1" dirty="0">
              <a:solidFill>
                <a:schemeClr val="bg1"/>
              </a:solidFill>
              <a:latin typeface="Arial"/>
              <a:ea typeface="微软雅黑"/>
              <a:cs typeface="Lato" panose="020F0502020204030203" pitchFamily="34" charset="0"/>
              <a:sym typeface="Arial"/>
            </a:endParaRPr>
          </a:p>
          <a:p>
            <a:pPr algn="l">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Outro cuidado muito importante é de evitar que a carga fique concentrada na ponta do gancho, onde é mais fino e pode escapar. </a:t>
            </a:r>
            <a:endParaRPr lang="id-ID" sz="2000" dirty="0">
              <a:solidFill>
                <a:schemeClr val="bg1"/>
              </a:solidFill>
              <a:latin typeface="Arial"/>
              <a:ea typeface="微软雅黑"/>
              <a:cs typeface="Lato" panose="020F0502020204030203" pitchFamily="34" charset="0"/>
              <a:sym typeface="Arial"/>
            </a:endParaRPr>
          </a:p>
        </p:txBody>
      </p:sp>
      <p:pic>
        <p:nvPicPr>
          <p:cNvPr id="3" name="Imagem 2" descr="Texto&#10;&#10;Descrição gerada automaticamente com confiança baixa">
            <a:extLst>
              <a:ext uri="{FF2B5EF4-FFF2-40B4-BE49-F238E27FC236}">
                <a16:creationId xmlns:a16="http://schemas.microsoft.com/office/drawing/2014/main" id="{8E7A5619-689E-EE0D-F866-1E5EBE6E4D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2521" y="225589"/>
            <a:ext cx="1759790" cy="488567"/>
          </a:xfrm>
          <a:prstGeom prst="rect">
            <a:avLst/>
          </a:prstGeom>
        </p:spPr>
      </p:pic>
    </p:spTree>
    <p:extLst>
      <p:ext uri="{BB962C8B-B14F-4D97-AF65-F5344CB8AC3E}">
        <p14:creationId xmlns:p14="http://schemas.microsoft.com/office/powerpoint/2010/main" val="1139074452"/>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xmlns:a14="http://schemas.microsoft.com/office/drawing/2010/main" xmlns:a16="http://schemas.microsoft.com/office/drawing/2014/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6">
            <a:extLst>
              <a:ext uri="{FF2B5EF4-FFF2-40B4-BE49-F238E27FC236}">
                <a16:creationId xmlns:a16="http://schemas.microsoft.com/office/drawing/2014/main" id="{63671E68-10E6-1F5F-1B90-32C354FB2A75}"/>
              </a:ext>
            </a:extLst>
          </p:cNvPr>
          <p:cNvSpPr/>
          <p:nvPr/>
        </p:nvSpPr>
        <p:spPr>
          <a:xfrm>
            <a:off x="1981199" y="879614"/>
            <a:ext cx="8556172" cy="5098772"/>
          </a:xfrm>
          <a:prstGeom prst="rect">
            <a:avLst/>
          </a:prstGeom>
          <a:gradFill>
            <a:gsLst>
              <a:gs pos="0">
                <a:srgbClr val="FE2B56">
                  <a:alpha val="80000"/>
                </a:srgbClr>
              </a:gs>
              <a:gs pos="100000">
                <a:srgbClr val="FE6F3F">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4" name="圆角矩形 3">
            <a:extLst>
              <a:ext uri="{FF2B5EF4-FFF2-40B4-BE49-F238E27FC236}">
                <a16:creationId xmlns:a16="http://schemas.microsoft.com/office/drawing/2014/main" id="{F17C4CFA-2460-2C88-E528-6DD900103ACF}"/>
              </a:ext>
            </a:extLst>
          </p:cNvPr>
          <p:cNvSpPr/>
          <p:nvPr/>
        </p:nvSpPr>
        <p:spPr>
          <a:xfrm>
            <a:off x="2462147" y="2623690"/>
            <a:ext cx="5669482" cy="4223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dirty="0">
              <a:solidFill>
                <a:srgbClr val="FE2B56"/>
              </a:solidFill>
              <a:latin typeface="Arial"/>
              <a:ea typeface="微软雅黑"/>
              <a:sym typeface="Arial"/>
            </a:endParaRPr>
          </a:p>
        </p:txBody>
      </p:sp>
      <p:sp>
        <p:nvSpPr>
          <p:cNvPr id="5" name="Subtitle 2">
            <a:extLst>
              <a:ext uri="{FF2B5EF4-FFF2-40B4-BE49-F238E27FC236}">
                <a16:creationId xmlns:a16="http://schemas.microsoft.com/office/drawing/2014/main" id="{52DB07AD-2672-6F3A-F73D-FED1B57AB4BD}"/>
              </a:ext>
            </a:extLst>
          </p:cNvPr>
          <p:cNvSpPr txBox="1">
            <a:spLocks/>
          </p:cNvSpPr>
          <p:nvPr/>
        </p:nvSpPr>
        <p:spPr>
          <a:xfrm>
            <a:off x="2438933" y="1406036"/>
            <a:ext cx="6344664" cy="42109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0"/>
              </a:spcBef>
              <a:defRPr/>
            </a:pPr>
            <a:r>
              <a:rPr lang="pt-BR" altLang="zh-CN" dirty="0">
                <a:solidFill>
                  <a:srgbClr val="201F42"/>
                </a:solidFill>
                <a:latin typeface="Arial"/>
                <a:ea typeface="微软雅黑"/>
                <a:cs typeface="Lato" panose="020F0502020204030203" pitchFamily="34" charset="0"/>
                <a:sym typeface="Arial"/>
              </a:rPr>
              <a:t>A carga deve ser centralizada na talha de forma que o içamento aconteça na vertical. Arrastes podem danificar a talha elétrica. </a:t>
            </a:r>
          </a:p>
          <a:p>
            <a:pPr algn="l">
              <a:lnSpc>
                <a:spcPct val="150000"/>
              </a:lnSpc>
              <a:spcBef>
                <a:spcPts val="0"/>
              </a:spcBef>
              <a:defRPr/>
            </a:pPr>
            <a:endParaRPr lang="pt-BR" altLang="zh-CN" dirty="0">
              <a:solidFill>
                <a:srgbClr val="201F42"/>
              </a:solidFill>
              <a:latin typeface="Arial"/>
              <a:ea typeface="微软雅黑"/>
              <a:cs typeface="Lato" panose="020F0502020204030203" pitchFamily="34" charset="0"/>
              <a:sym typeface="Arial"/>
            </a:endParaRPr>
          </a:p>
          <a:p>
            <a:pPr algn="l">
              <a:lnSpc>
                <a:spcPct val="150000"/>
              </a:lnSpc>
              <a:spcBef>
                <a:spcPts val="0"/>
              </a:spcBef>
              <a:defRPr/>
            </a:pPr>
            <a:r>
              <a:rPr lang="pt-BR" altLang="zh-CN" dirty="0">
                <a:solidFill>
                  <a:srgbClr val="201F42"/>
                </a:solidFill>
                <a:latin typeface="Arial"/>
                <a:ea typeface="微软雅黑"/>
                <a:cs typeface="Lato" panose="020F0502020204030203" pitchFamily="34" charset="0"/>
                <a:sym typeface="Arial"/>
              </a:rPr>
              <a:t>Quando forem usadas lingas (extensores nos ganchos), </a:t>
            </a:r>
            <a:r>
              <a:rPr lang="pt-BR" altLang="zh-CN" b="1" dirty="0">
                <a:solidFill>
                  <a:srgbClr val="201F42"/>
                </a:solidFill>
                <a:latin typeface="Arial"/>
                <a:ea typeface="微软雅黑"/>
                <a:cs typeface="Lato" panose="020F0502020204030203" pitchFamily="34" charset="0"/>
                <a:sym typeface="Arial"/>
              </a:rPr>
              <a:t>o ideal é não ultrapassar o ângulo de 45º</a:t>
            </a:r>
            <a:endParaRPr lang="id-ID" b="1" dirty="0">
              <a:solidFill>
                <a:srgbClr val="201F42"/>
              </a:solidFill>
              <a:latin typeface="Arial"/>
              <a:ea typeface="微软雅黑"/>
              <a:cs typeface="Lato" panose="020F0502020204030203" pitchFamily="34" charset="0"/>
              <a:sym typeface="Arial"/>
            </a:endParaRPr>
          </a:p>
        </p:txBody>
      </p:sp>
      <p:pic>
        <p:nvPicPr>
          <p:cNvPr id="2" name="Imagem 1">
            <a:extLst>
              <a:ext uri="{FF2B5EF4-FFF2-40B4-BE49-F238E27FC236}">
                <a16:creationId xmlns:a16="http://schemas.microsoft.com/office/drawing/2014/main" id="{186320DB-971F-502A-A8ED-AF0A3A5DBA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41331" y="1905000"/>
            <a:ext cx="2259174" cy="2757351"/>
          </a:xfrm>
          <a:prstGeom prst="rect">
            <a:avLst/>
          </a:prstGeom>
          <a:noFill/>
          <a:ln>
            <a:noFill/>
          </a:ln>
          <a:effectLst>
            <a:outerShdw blurRad="63500" sx="102000" sy="102000" algn="ctr" rotWithShape="0">
              <a:prstClr val="black">
                <a:alpha val="40000"/>
              </a:prstClr>
            </a:outerShdw>
          </a:effectLst>
        </p:spPr>
      </p:pic>
      <p:pic>
        <p:nvPicPr>
          <p:cNvPr id="6" name="Imagem 5" descr="Texto&#10;&#10;Descrição gerada automaticamente com confiança baixa">
            <a:extLst>
              <a:ext uri="{FF2B5EF4-FFF2-40B4-BE49-F238E27FC236}">
                <a16:creationId xmlns:a16="http://schemas.microsoft.com/office/drawing/2014/main" id="{9F6A134F-E201-6AA9-D68D-E49E567DD6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409" y="6209701"/>
            <a:ext cx="1759790" cy="488567"/>
          </a:xfrm>
          <a:prstGeom prst="rect">
            <a:avLst/>
          </a:prstGeom>
        </p:spPr>
      </p:pic>
    </p:spTree>
    <p:extLst>
      <p:ext uri="{BB962C8B-B14F-4D97-AF65-F5344CB8AC3E}">
        <p14:creationId xmlns:p14="http://schemas.microsoft.com/office/powerpoint/2010/main" val="1948511348"/>
      </p:ext>
    </p:extLst>
  </p:cSld>
  <p:clrMapOvr>
    <a:masterClrMapping/>
  </p:clrMapOvr>
  <mc:AlternateContent xmlns:mc="http://schemas.openxmlformats.org/markup-compatibility/2006" xmlns:p14="http://schemas.microsoft.com/office/powerpoint/2010/main">
    <mc:Choice Requires="p14">
      <p:transition spd="slow" p14:dur="1250" advClick="0" advTm="3500">
        <p14:switch dir="r"/>
      </p:transition>
    </mc:Choice>
    <mc:Fallback xmlns="" xmlns:a16="http://schemas.microsoft.com/office/drawing/2014/main" xmlns:a14="http://schemas.microsoft.com/office/drawing/2010/main">
      <p:transition spd="slow" advClick="0" advTm="3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Para os Engenheiros de Segurança do Trabalho, o futuro se constrói agora  Profissional que garante a segurança dos trabalhadores | O Futuro se  Constrói Agora | G1">
            <a:extLst>
              <a:ext uri="{FF2B5EF4-FFF2-40B4-BE49-F238E27FC236}">
                <a16:creationId xmlns:a16="http://schemas.microsoft.com/office/drawing/2014/main" id="{9377642B-DD28-AD4A-AFD2-6917C2EE9ADE}"/>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 y="-3"/>
            <a:ext cx="11843657"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uxograma: Entrada Manual 1">
            <a:extLst>
              <a:ext uri="{FF2B5EF4-FFF2-40B4-BE49-F238E27FC236}">
                <a16:creationId xmlns:a16="http://schemas.microsoft.com/office/drawing/2014/main" id="{FCF39CB4-20CE-41A1-5FCB-DDFBDEFD9E6C}"/>
              </a:ext>
            </a:extLst>
          </p:cNvPr>
          <p:cNvSpPr/>
          <p:nvPr/>
        </p:nvSpPr>
        <p:spPr>
          <a:xfrm rot="5400000" flipH="1" flipV="1">
            <a:off x="6955972" y="1621968"/>
            <a:ext cx="6858001" cy="3614054"/>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平行四边形 6"/>
          <p:cNvSpPr/>
          <p:nvPr/>
        </p:nvSpPr>
        <p:spPr>
          <a:xfrm rot="5048568" flipH="1">
            <a:off x="6329239" y="1959353"/>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6" name="平行四边形 15"/>
          <p:cNvSpPr/>
          <p:nvPr/>
        </p:nvSpPr>
        <p:spPr>
          <a:xfrm rot="5048568" flipH="1">
            <a:off x="6935125" y="4427336"/>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5" name="矩形 18">
            <a:extLst>
              <a:ext uri="{FF2B5EF4-FFF2-40B4-BE49-F238E27FC236}">
                <a16:creationId xmlns:a16="http://schemas.microsoft.com/office/drawing/2014/main" id="{C6804717-5E59-3166-33C5-F6435FFB9086}"/>
              </a:ext>
            </a:extLst>
          </p:cNvPr>
          <p:cNvSpPr/>
          <p:nvPr/>
        </p:nvSpPr>
        <p:spPr>
          <a:xfrm>
            <a:off x="807543"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01</a:t>
            </a:r>
            <a:endParaRPr lang="zh-CN" altLang="en-US" dirty="0">
              <a:latin typeface="Arial"/>
              <a:ea typeface="微软雅黑"/>
              <a:sym typeface="Arial"/>
            </a:endParaRPr>
          </a:p>
        </p:txBody>
      </p:sp>
      <p:sp>
        <p:nvSpPr>
          <p:cNvPr id="6" name="矩形 23">
            <a:extLst>
              <a:ext uri="{FF2B5EF4-FFF2-40B4-BE49-F238E27FC236}">
                <a16:creationId xmlns:a16="http://schemas.microsoft.com/office/drawing/2014/main" id="{320F2983-AD6B-020A-D063-DE2C003CA441}"/>
              </a:ext>
            </a:extLst>
          </p:cNvPr>
          <p:cNvSpPr/>
          <p:nvPr/>
        </p:nvSpPr>
        <p:spPr>
          <a:xfrm>
            <a:off x="2752255"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02</a:t>
            </a:r>
            <a:endParaRPr lang="zh-CN" altLang="en-US" dirty="0">
              <a:latin typeface="Arial"/>
              <a:ea typeface="微软雅黑"/>
              <a:sym typeface="Arial"/>
            </a:endParaRPr>
          </a:p>
        </p:txBody>
      </p:sp>
      <p:sp>
        <p:nvSpPr>
          <p:cNvPr id="8" name="矩形 23">
            <a:extLst>
              <a:ext uri="{FF2B5EF4-FFF2-40B4-BE49-F238E27FC236}">
                <a16:creationId xmlns:a16="http://schemas.microsoft.com/office/drawing/2014/main" id="{EE0071D5-0554-7630-AF32-C2DF06ABD379}"/>
              </a:ext>
            </a:extLst>
          </p:cNvPr>
          <p:cNvSpPr/>
          <p:nvPr/>
        </p:nvSpPr>
        <p:spPr>
          <a:xfrm>
            <a:off x="4579801"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03</a:t>
            </a:r>
            <a:endParaRPr lang="zh-CN" altLang="en-US" dirty="0">
              <a:latin typeface="Arial"/>
              <a:ea typeface="微软雅黑"/>
              <a:sym typeface="Arial"/>
            </a:endParaRPr>
          </a:p>
        </p:txBody>
      </p:sp>
      <p:sp>
        <p:nvSpPr>
          <p:cNvPr id="9" name="矩形 18">
            <a:extLst>
              <a:ext uri="{FF2B5EF4-FFF2-40B4-BE49-F238E27FC236}">
                <a16:creationId xmlns:a16="http://schemas.microsoft.com/office/drawing/2014/main" id="{7F1661A1-C73D-03C1-E15D-53EE9D0F62A2}"/>
              </a:ext>
            </a:extLst>
          </p:cNvPr>
          <p:cNvSpPr/>
          <p:nvPr/>
        </p:nvSpPr>
        <p:spPr>
          <a:xfrm>
            <a:off x="763000"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04</a:t>
            </a:r>
            <a:endParaRPr lang="zh-CN" altLang="en-US" dirty="0">
              <a:latin typeface="Arial"/>
              <a:ea typeface="微软雅黑"/>
              <a:sym typeface="Arial"/>
            </a:endParaRPr>
          </a:p>
        </p:txBody>
      </p:sp>
      <p:sp>
        <p:nvSpPr>
          <p:cNvPr id="10" name="矩形 23">
            <a:extLst>
              <a:ext uri="{FF2B5EF4-FFF2-40B4-BE49-F238E27FC236}">
                <a16:creationId xmlns:a16="http://schemas.microsoft.com/office/drawing/2014/main" id="{B7631C7D-9947-E2A3-7070-6729F55341E4}"/>
              </a:ext>
            </a:extLst>
          </p:cNvPr>
          <p:cNvSpPr/>
          <p:nvPr/>
        </p:nvSpPr>
        <p:spPr>
          <a:xfrm>
            <a:off x="2707712"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05</a:t>
            </a:r>
            <a:endParaRPr lang="zh-CN" altLang="en-US" dirty="0">
              <a:latin typeface="Arial"/>
              <a:ea typeface="微软雅黑"/>
              <a:sym typeface="Arial"/>
            </a:endParaRPr>
          </a:p>
        </p:txBody>
      </p:sp>
      <p:sp>
        <p:nvSpPr>
          <p:cNvPr id="11" name="矩形 23">
            <a:extLst>
              <a:ext uri="{FF2B5EF4-FFF2-40B4-BE49-F238E27FC236}">
                <a16:creationId xmlns:a16="http://schemas.microsoft.com/office/drawing/2014/main" id="{37F71098-E714-18C2-81A1-FEECF82B365B}"/>
              </a:ext>
            </a:extLst>
          </p:cNvPr>
          <p:cNvSpPr/>
          <p:nvPr/>
        </p:nvSpPr>
        <p:spPr>
          <a:xfrm>
            <a:off x="4535258"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06</a:t>
            </a:r>
            <a:endParaRPr lang="zh-CN" altLang="en-US" dirty="0">
              <a:latin typeface="Arial"/>
              <a:ea typeface="微软雅黑"/>
              <a:sym typeface="Arial"/>
            </a:endParaRPr>
          </a:p>
        </p:txBody>
      </p:sp>
      <p:sp>
        <p:nvSpPr>
          <p:cNvPr id="12" name="矩形 18">
            <a:extLst>
              <a:ext uri="{FF2B5EF4-FFF2-40B4-BE49-F238E27FC236}">
                <a16:creationId xmlns:a16="http://schemas.microsoft.com/office/drawing/2014/main" id="{10FB407E-A02F-7625-A95A-49334135EBFB}"/>
              </a:ext>
            </a:extLst>
          </p:cNvPr>
          <p:cNvSpPr/>
          <p:nvPr/>
        </p:nvSpPr>
        <p:spPr>
          <a:xfrm>
            <a:off x="758610"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07</a:t>
            </a:r>
            <a:endParaRPr lang="zh-CN" altLang="en-US" dirty="0">
              <a:latin typeface="Arial"/>
              <a:ea typeface="微软雅黑"/>
              <a:sym typeface="Arial"/>
            </a:endParaRPr>
          </a:p>
        </p:txBody>
      </p:sp>
      <p:sp>
        <p:nvSpPr>
          <p:cNvPr id="13" name="矩形 23">
            <a:extLst>
              <a:ext uri="{FF2B5EF4-FFF2-40B4-BE49-F238E27FC236}">
                <a16:creationId xmlns:a16="http://schemas.microsoft.com/office/drawing/2014/main" id="{C4689CD8-C1B5-F47A-5DE7-23856CFB9678}"/>
              </a:ext>
            </a:extLst>
          </p:cNvPr>
          <p:cNvSpPr/>
          <p:nvPr/>
        </p:nvSpPr>
        <p:spPr>
          <a:xfrm>
            <a:off x="2703322"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08</a:t>
            </a:r>
            <a:endParaRPr lang="zh-CN" altLang="en-US" dirty="0">
              <a:latin typeface="Arial"/>
              <a:ea typeface="微软雅黑"/>
              <a:sym typeface="Arial"/>
            </a:endParaRPr>
          </a:p>
        </p:txBody>
      </p:sp>
      <p:sp>
        <p:nvSpPr>
          <p:cNvPr id="14" name="矩形 23">
            <a:extLst>
              <a:ext uri="{FF2B5EF4-FFF2-40B4-BE49-F238E27FC236}">
                <a16:creationId xmlns:a16="http://schemas.microsoft.com/office/drawing/2014/main" id="{529C354F-0181-C53F-28DA-6D2FB4083F0D}"/>
              </a:ext>
            </a:extLst>
          </p:cNvPr>
          <p:cNvSpPr/>
          <p:nvPr/>
        </p:nvSpPr>
        <p:spPr>
          <a:xfrm>
            <a:off x="4530868" y="3672244"/>
            <a:ext cx="2166835" cy="975957"/>
          </a:xfrm>
          <a:prstGeom prst="rect">
            <a:avLst/>
          </a:prstGeom>
          <a:solidFill>
            <a:schemeClr val="bg1"/>
          </a:soli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sz="2400" b="1">
                <a:solidFill>
                  <a:srgbClr val="201F42"/>
                </a:solidFill>
                <a:latin typeface="Arial"/>
                <a:ea typeface="微软雅黑"/>
                <a:sym typeface="Arial"/>
              </a:rPr>
              <a:t>Passo 09</a:t>
            </a:r>
            <a:endParaRPr lang="zh-CN" altLang="en-US" sz="2400" b="1" dirty="0">
              <a:solidFill>
                <a:srgbClr val="201F42"/>
              </a:solidFill>
              <a:latin typeface="Arial"/>
              <a:ea typeface="微软雅黑"/>
              <a:sym typeface="Arial"/>
            </a:endParaRPr>
          </a:p>
        </p:txBody>
      </p:sp>
      <p:sp>
        <p:nvSpPr>
          <p:cNvPr id="17" name="矩形 18">
            <a:extLst>
              <a:ext uri="{FF2B5EF4-FFF2-40B4-BE49-F238E27FC236}">
                <a16:creationId xmlns:a16="http://schemas.microsoft.com/office/drawing/2014/main" id="{0DFE4971-247C-691D-0FD5-EBAB1A7D34EB}"/>
              </a:ext>
            </a:extLst>
          </p:cNvPr>
          <p:cNvSpPr/>
          <p:nvPr/>
        </p:nvSpPr>
        <p:spPr>
          <a:xfrm>
            <a:off x="744826"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10</a:t>
            </a:r>
            <a:endParaRPr lang="zh-CN" altLang="en-US" dirty="0">
              <a:latin typeface="Arial"/>
              <a:ea typeface="微软雅黑"/>
              <a:sym typeface="Arial"/>
            </a:endParaRPr>
          </a:p>
        </p:txBody>
      </p:sp>
      <p:sp>
        <p:nvSpPr>
          <p:cNvPr id="18" name="矩形 23">
            <a:extLst>
              <a:ext uri="{FF2B5EF4-FFF2-40B4-BE49-F238E27FC236}">
                <a16:creationId xmlns:a16="http://schemas.microsoft.com/office/drawing/2014/main" id="{66B788B7-2665-C336-13E3-07F1F4815143}"/>
              </a:ext>
            </a:extLst>
          </p:cNvPr>
          <p:cNvSpPr/>
          <p:nvPr/>
        </p:nvSpPr>
        <p:spPr>
          <a:xfrm>
            <a:off x="2689538"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11</a:t>
            </a:r>
            <a:endParaRPr lang="zh-CN" altLang="en-US" dirty="0">
              <a:latin typeface="Arial"/>
              <a:ea typeface="微软雅黑"/>
              <a:sym typeface="Arial"/>
            </a:endParaRPr>
          </a:p>
        </p:txBody>
      </p:sp>
      <p:sp>
        <p:nvSpPr>
          <p:cNvPr id="19" name="矩形 23">
            <a:extLst>
              <a:ext uri="{FF2B5EF4-FFF2-40B4-BE49-F238E27FC236}">
                <a16:creationId xmlns:a16="http://schemas.microsoft.com/office/drawing/2014/main" id="{4AAE68E4-9497-1926-3D43-1FDAFBB22751}"/>
              </a:ext>
            </a:extLst>
          </p:cNvPr>
          <p:cNvSpPr/>
          <p:nvPr/>
        </p:nvSpPr>
        <p:spPr>
          <a:xfrm>
            <a:off x="4517084"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12</a:t>
            </a:r>
            <a:endParaRPr lang="zh-CN" altLang="en-US" dirty="0">
              <a:latin typeface="Arial"/>
              <a:ea typeface="微软雅黑"/>
              <a:sym typeface="Arial"/>
            </a:endParaRPr>
          </a:p>
        </p:txBody>
      </p:sp>
      <p:sp>
        <p:nvSpPr>
          <p:cNvPr id="15" name="矩形 23">
            <a:extLst>
              <a:ext uri="{FF2B5EF4-FFF2-40B4-BE49-F238E27FC236}">
                <a16:creationId xmlns:a16="http://schemas.microsoft.com/office/drawing/2014/main" id="{D7977FF1-B5F8-958E-97ED-68C0EE4AD46D}"/>
              </a:ext>
            </a:extLst>
          </p:cNvPr>
          <p:cNvSpPr/>
          <p:nvPr/>
        </p:nvSpPr>
        <p:spPr>
          <a:xfrm>
            <a:off x="6335484" y="5196243"/>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13</a:t>
            </a:r>
            <a:endParaRPr lang="zh-CN" altLang="en-US" dirty="0">
              <a:latin typeface="Arial"/>
              <a:ea typeface="微软雅黑"/>
              <a:sym typeface="Arial"/>
            </a:endParaRPr>
          </a:p>
        </p:txBody>
      </p:sp>
      <p:pic>
        <p:nvPicPr>
          <p:cNvPr id="3" name="Imagem 2" descr="Uma imagem contendo Texto&#10;&#10;Descrição gerada automaticamente">
            <a:extLst>
              <a:ext uri="{FF2B5EF4-FFF2-40B4-BE49-F238E27FC236}">
                <a16:creationId xmlns:a16="http://schemas.microsoft.com/office/drawing/2014/main" id="{62A9ED49-7EF2-2BDD-3334-8073A2A926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106" y="100788"/>
            <a:ext cx="1859979" cy="522531"/>
          </a:xfrm>
          <a:prstGeom prst="rect">
            <a:avLst/>
          </a:prstGeom>
        </p:spPr>
      </p:pic>
    </p:spTree>
    <p:extLst>
      <p:ext uri="{BB962C8B-B14F-4D97-AF65-F5344CB8AC3E}">
        <p14:creationId xmlns:p14="http://schemas.microsoft.com/office/powerpoint/2010/main" val="1948376707"/>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
            <a:extLst>
              <a:ext uri="{FF2B5EF4-FFF2-40B4-BE49-F238E27FC236}">
                <a16:creationId xmlns:a16="http://schemas.microsoft.com/office/drawing/2014/main" id="{9B855A75-4673-CD70-87DC-D79C04C5459E}"/>
              </a:ext>
            </a:extLst>
          </p:cNvPr>
          <p:cNvGrpSpPr/>
          <p:nvPr/>
        </p:nvGrpSpPr>
        <p:grpSpPr>
          <a:xfrm>
            <a:off x="326573" y="1149168"/>
            <a:ext cx="11582400" cy="5523775"/>
            <a:chOff x="4496977" y="1528353"/>
            <a:chExt cx="3157857" cy="5523775"/>
          </a:xfrm>
        </p:grpSpPr>
        <p:sp>
          <p:nvSpPr>
            <p:cNvPr id="4" name="矩形 3">
              <a:extLst>
                <a:ext uri="{FF2B5EF4-FFF2-40B4-BE49-F238E27FC236}">
                  <a16:creationId xmlns:a16="http://schemas.microsoft.com/office/drawing/2014/main" id="{2A92F5F6-0BB8-37E9-7B31-B316FF337E16}"/>
                </a:ext>
              </a:extLst>
            </p:cNvPr>
            <p:cNvSpPr/>
            <p:nvPr/>
          </p:nvSpPr>
          <p:spPr>
            <a:xfrm>
              <a:off x="4496977" y="1528353"/>
              <a:ext cx="3157857" cy="4402183"/>
            </a:xfrm>
            <a:prstGeom prst="rect">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7" name="Subtitle 2">
              <a:extLst>
                <a:ext uri="{FF2B5EF4-FFF2-40B4-BE49-F238E27FC236}">
                  <a16:creationId xmlns:a16="http://schemas.microsoft.com/office/drawing/2014/main" id="{4A89F015-D72A-E60F-9151-211E731ED748}"/>
                </a:ext>
              </a:extLst>
            </p:cNvPr>
            <p:cNvSpPr txBox="1">
              <a:spLocks/>
            </p:cNvSpPr>
            <p:nvPr/>
          </p:nvSpPr>
          <p:spPr>
            <a:xfrm>
              <a:off x="5624782" y="2128382"/>
              <a:ext cx="1943982" cy="49237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000" b="1" dirty="0">
                  <a:solidFill>
                    <a:srgbClr val="201F42"/>
                  </a:solidFill>
                  <a:latin typeface="Arial"/>
                  <a:ea typeface="微软雅黑"/>
                  <a:cs typeface="Lato" panose="020F0502020204030203" pitchFamily="34" charset="0"/>
                  <a:sym typeface="Arial"/>
                </a:rPr>
                <a:t>Passo 9) Comece a erguer a carga. Para erguer a carga, você usará uma botoeira similar à da figura ao lado.</a:t>
              </a:r>
            </a:p>
            <a:p>
              <a:pPr algn="l">
                <a:lnSpc>
                  <a:spcPct val="130000"/>
                </a:lnSpc>
                <a:spcBef>
                  <a:spcPts val="0"/>
                </a:spcBef>
                <a:defRPr/>
              </a:pPr>
              <a:endParaRPr lang="pt-BR" altLang="zh-CN" sz="2000" b="1" dirty="0">
                <a:solidFill>
                  <a:srgbClr val="201F42"/>
                </a:solidFill>
                <a:latin typeface="Arial"/>
                <a:ea typeface="微软雅黑"/>
                <a:cs typeface="Lato" panose="020F0502020204030203" pitchFamily="34" charset="0"/>
                <a:sym typeface="Arial"/>
              </a:endParaRPr>
            </a:p>
            <a:p>
              <a:pPr algn="l">
                <a:lnSpc>
                  <a:spcPct val="130000"/>
                </a:lnSpc>
                <a:spcBef>
                  <a:spcPts val="0"/>
                </a:spcBef>
                <a:defRPr/>
              </a:pPr>
              <a:r>
                <a:rPr lang="pt-BR" sz="2000" dirty="0">
                  <a:solidFill>
                    <a:srgbClr val="201F42"/>
                  </a:solidFill>
                  <a:latin typeface="Arial"/>
                  <a:ea typeface="微软雅黑"/>
                  <a:cs typeface="Lato" panose="020F0502020204030203" pitchFamily="34" charset="0"/>
                  <a:sym typeface="Arial"/>
                </a:rPr>
                <a:t>Usando o botão “Para cima”, eleve alguns poucos centímetros para ver se a carga está balanceada nos laços ou cabos usados para a suspensão. </a:t>
              </a:r>
            </a:p>
            <a:p>
              <a:pPr algn="l">
                <a:lnSpc>
                  <a:spcPct val="130000"/>
                </a:lnSpc>
                <a:spcBef>
                  <a:spcPts val="0"/>
                </a:spcBef>
                <a:defRPr/>
              </a:pPr>
              <a:endParaRPr lang="pt-BR" sz="2000" dirty="0">
                <a:solidFill>
                  <a:srgbClr val="201F42"/>
                </a:solidFill>
                <a:latin typeface="Arial"/>
                <a:ea typeface="微软雅黑"/>
                <a:cs typeface="Lato" panose="020F0502020204030203" pitchFamily="34" charset="0"/>
                <a:sym typeface="Arial"/>
              </a:endParaRPr>
            </a:p>
            <a:p>
              <a:pPr algn="l">
                <a:lnSpc>
                  <a:spcPct val="130000"/>
                </a:lnSpc>
                <a:spcBef>
                  <a:spcPts val="0"/>
                </a:spcBef>
                <a:defRPr/>
              </a:pPr>
              <a:r>
                <a:rPr lang="pt-BR" sz="2000" dirty="0">
                  <a:solidFill>
                    <a:srgbClr val="201F42"/>
                  </a:solidFill>
                  <a:latin typeface="Arial"/>
                  <a:ea typeface="微软雅黑"/>
                  <a:cs typeface="Lato" panose="020F0502020204030203" pitchFamily="34" charset="0"/>
                  <a:sym typeface="Arial"/>
                </a:rPr>
                <a:t>A corrente não pode estar dobrada ou torcida, sendo importante conferir.</a:t>
              </a:r>
              <a:endParaRPr lang="id-ID" sz="2000" dirty="0">
                <a:solidFill>
                  <a:srgbClr val="201F42"/>
                </a:solidFill>
                <a:latin typeface="Arial"/>
                <a:ea typeface="微软雅黑"/>
                <a:cs typeface="Lato" panose="020F0502020204030203" pitchFamily="34" charset="0"/>
                <a:sym typeface="Arial"/>
              </a:endParaRPr>
            </a:p>
          </p:txBody>
        </p:sp>
        <p:cxnSp>
          <p:nvCxnSpPr>
            <p:cNvPr id="8" name="直接连接符 5">
              <a:extLst>
                <a:ext uri="{FF2B5EF4-FFF2-40B4-BE49-F238E27FC236}">
                  <a16:creationId xmlns:a16="http://schemas.microsoft.com/office/drawing/2014/main" id="{DA3AD572-D4F7-7B0C-CD6B-208B8E59A5CE}"/>
                </a:ext>
              </a:extLst>
            </p:cNvPr>
            <p:cNvCxnSpPr/>
            <p:nvPr/>
          </p:nvCxnSpPr>
          <p:spPr>
            <a:xfrm>
              <a:off x="5657429" y="3169920"/>
              <a:ext cx="535577" cy="0"/>
            </a:xfrm>
            <a:prstGeom prst="line">
              <a:avLst/>
            </a:prstGeom>
            <a:ln w="38100">
              <a:gradFill>
                <a:gsLst>
                  <a:gs pos="0">
                    <a:srgbClr val="FE2B56"/>
                  </a:gs>
                  <a:gs pos="100000">
                    <a:srgbClr val="FE6F3F"/>
                  </a:gs>
                </a:gsLst>
                <a:lin ang="5400000" scaled="1"/>
              </a:gradFill>
            </a:ln>
          </p:spPr>
          <p:style>
            <a:lnRef idx="1">
              <a:schemeClr val="accent1"/>
            </a:lnRef>
            <a:fillRef idx="0">
              <a:schemeClr val="accent1"/>
            </a:fillRef>
            <a:effectRef idx="0">
              <a:schemeClr val="accent1"/>
            </a:effectRef>
            <a:fontRef idx="minor">
              <a:schemeClr val="tx1"/>
            </a:fontRef>
          </p:style>
        </p:cxnSp>
      </p:grpSp>
      <p:pic>
        <p:nvPicPr>
          <p:cNvPr id="2" name="Imagem 1">
            <a:extLst>
              <a:ext uri="{FF2B5EF4-FFF2-40B4-BE49-F238E27FC236}">
                <a16:creationId xmlns:a16="http://schemas.microsoft.com/office/drawing/2014/main" id="{FFB6B44E-9D07-2571-ED5B-9B7614EC84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7458" y="1203598"/>
            <a:ext cx="3505199" cy="4274326"/>
          </a:xfrm>
          <a:prstGeom prst="rect">
            <a:avLst/>
          </a:prstGeom>
          <a:noFill/>
          <a:ln>
            <a:noFill/>
          </a:ln>
        </p:spPr>
      </p:pic>
      <p:pic>
        <p:nvPicPr>
          <p:cNvPr id="5" name="Imagem 4" descr="Texto&#10;&#10;Descrição gerada automaticamente com confiança baixa">
            <a:extLst>
              <a:ext uri="{FF2B5EF4-FFF2-40B4-BE49-F238E27FC236}">
                <a16:creationId xmlns:a16="http://schemas.microsoft.com/office/drawing/2014/main" id="{26C1B771-7118-52C9-64F0-8867D4EC9B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458" y="6088284"/>
            <a:ext cx="1759790" cy="488567"/>
          </a:xfrm>
          <a:prstGeom prst="rect">
            <a:avLst/>
          </a:prstGeom>
        </p:spPr>
      </p:pic>
    </p:spTree>
    <p:extLst>
      <p:ext uri="{BB962C8B-B14F-4D97-AF65-F5344CB8AC3E}">
        <p14:creationId xmlns:p14="http://schemas.microsoft.com/office/powerpoint/2010/main" val="726806656"/>
      </p:ext>
    </p:extLst>
  </p:cSld>
  <p:clrMapOvr>
    <a:masterClrMapping/>
  </p:clrMapOvr>
  <mc:AlternateContent xmlns:mc="http://schemas.openxmlformats.org/markup-compatibility/2006" xmlns:p14="http://schemas.microsoft.com/office/powerpoint/2010/main">
    <mc:Choice Requires="p14">
      <p:transition spd="slow" p14:dur="1250" advClick="0" advTm="8000">
        <p14:switch dir="r"/>
      </p:transition>
    </mc:Choice>
    <mc:Fallback xmlns="" xmlns:a14="http://schemas.microsoft.com/office/drawing/2010/main" xmlns:a16="http://schemas.microsoft.com/office/drawing/2014/main">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Por que utilizar um software de gestão de SST? - Ocupacional">
            <a:extLst>
              <a:ext uri="{FF2B5EF4-FFF2-40B4-BE49-F238E27FC236}">
                <a16:creationId xmlns:a16="http://schemas.microsoft.com/office/drawing/2014/main" id="{0D408E14-FBE4-1493-9D22-56FBF9BD1969}"/>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riângulo isósceles 4">
            <a:extLst>
              <a:ext uri="{FF2B5EF4-FFF2-40B4-BE49-F238E27FC236}">
                <a16:creationId xmlns:a16="http://schemas.microsoft.com/office/drawing/2014/main" id="{D3CA44E0-630A-70A7-1586-624464C2AD0D}"/>
              </a:ext>
            </a:extLst>
          </p:cNvPr>
          <p:cNvSpPr/>
          <p:nvPr/>
        </p:nvSpPr>
        <p:spPr>
          <a:xfrm>
            <a:off x="0" y="-6237"/>
            <a:ext cx="12192000" cy="6864237"/>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矩形 6">
            <a:extLst>
              <a:ext uri="{FF2B5EF4-FFF2-40B4-BE49-F238E27FC236}">
                <a16:creationId xmlns:a16="http://schemas.microsoft.com/office/drawing/2014/main" id="{135399E0-39B4-9E9C-DA96-5FD32F7D6FD4}"/>
              </a:ext>
            </a:extLst>
          </p:cNvPr>
          <p:cNvSpPr/>
          <p:nvPr/>
        </p:nvSpPr>
        <p:spPr>
          <a:xfrm>
            <a:off x="0" y="-12475"/>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0 w 12192000"/>
              <a:gd name="connsiteY2" fmla="*/ 685800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0" y="6858000"/>
                </a:lnTo>
                <a:lnTo>
                  <a:pt x="0" y="0"/>
                </a:lnTo>
                <a:close/>
              </a:path>
            </a:pathLst>
          </a:cu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a:ea typeface="微软雅黑"/>
              <a:sym typeface="Arial"/>
            </a:endParaRPr>
          </a:p>
        </p:txBody>
      </p:sp>
      <p:cxnSp>
        <p:nvCxnSpPr>
          <p:cNvPr id="3" name="直接连接符 34">
            <a:extLst>
              <a:ext uri="{FF2B5EF4-FFF2-40B4-BE49-F238E27FC236}">
                <a16:creationId xmlns:a16="http://schemas.microsoft.com/office/drawing/2014/main" id="{F12D8AD7-976E-D140-480E-E11543E14208}"/>
              </a:ext>
            </a:extLst>
          </p:cNvPr>
          <p:cNvCxnSpPr/>
          <p:nvPr/>
        </p:nvCxnSpPr>
        <p:spPr>
          <a:xfrm flipH="1">
            <a:off x="0" y="0"/>
            <a:ext cx="12192000" cy="6858000"/>
          </a:xfrm>
          <a:prstGeom prst="line">
            <a:avLst/>
          </a:prstGeom>
          <a:ln w="101600">
            <a:gradFill>
              <a:gsLst>
                <a:gs pos="0">
                  <a:srgbClr val="FE2B56"/>
                </a:gs>
                <a:gs pos="100000">
                  <a:srgbClr val="FE6F3F"/>
                </a:gs>
              </a:gsLst>
              <a:lin ang="5400000" scaled="1"/>
            </a:gradFill>
          </a:ln>
          <a:effectLst>
            <a:outerShdw blurRad="254000" dist="635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2" name="等腰三角形 7">
            <a:extLst>
              <a:ext uri="{FF2B5EF4-FFF2-40B4-BE49-F238E27FC236}">
                <a16:creationId xmlns:a16="http://schemas.microsoft.com/office/drawing/2014/main" id="{DDC0B5D2-19CC-FD59-A4D9-12B164AACCC5}"/>
              </a:ext>
            </a:extLst>
          </p:cNvPr>
          <p:cNvSpPr/>
          <p:nvPr/>
        </p:nvSpPr>
        <p:spPr>
          <a:xfrm>
            <a:off x="0" y="5345692"/>
            <a:ext cx="2622176" cy="1506071"/>
          </a:xfrm>
          <a:prstGeom prst="triangle">
            <a:avLst>
              <a:gd name="adj" fmla="val 0"/>
            </a:avLst>
          </a:prstGeom>
          <a:gradFill>
            <a:gsLst>
              <a:gs pos="0">
                <a:srgbClr val="FE2B56"/>
              </a:gs>
              <a:gs pos="100000">
                <a:srgbClr val="FE6F3F"/>
              </a:gs>
            </a:gsLst>
            <a:lin ang="6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10" name="圆角矩形 46">
            <a:extLst>
              <a:ext uri="{FF2B5EF4-FFF2-40B4-BE49-F238E27FC236}">
                <a16:creationId xmlns:a16="http://schemas.microsoft.com/office/drawing/2014/main" id="{351F3217-7AD2-A37E-2396-EE16B02D622C}"/>
              </a:ext>
            </a:extLst>
          </p:cNvPr>
          <p:cNvSpPr/>
          <p:nvPr/>
        </p:nvSpPr>
        <p:spPr>
          <a:xfrm>
            <a:off x="1536391" y="674914"/>
            <a:ext cx="9119220" cy="2329543"/>
          </a:xfrm>
          <a:prstGeom prst="roundRect">
            <a:avLst>
              <a:gd name="adj" fmla="val 10388"/>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latin typeface="Arial"/>
              <a:ea typeface="微软雅黑"/>
              <a:sym typeface="Arial"/>
            </a:endParaRPr>
          </a:p>
        </p:txBody>
      </p:sp>
      <p:sp>
        <p:nvSpPr>
          <p:cNvPr id="11" name="TextBox 21">
            <a:extLst>
              <a:ext uri="{FF2B5EF4-FFF2-40B4-BE49-F238E27FC236}">
                <a16:creationId xmlns:a16="http://schemas.microsoft.com/office/drawing/2014/main" id="{AE76A144-92B9-F54A-E14A-EF413F08AE18}"/>
              </a:ext>
            </a:extLst>
          </p:cNvPr>
          <p:cNvSpPr txBox="1"/>
          <p:nvPr/>
        </p:nvSpPr>
        <p:spPr>
          <a:xfrm>
            <a:off x="2071516" y="938862"/>
            <a:ext cx="8295903" cy="1815325"/>
          </a:xfrm>
          <a:prstGeom prst="rect">
            <a:avLst/>
          </a:prstGeom>
          <a:noFill/>
        </p:spPr>
        <p:txBody>
          <a:bodyPr wrap="square" lIns="0" tIns="0" rIns="0" bIns="0" rtlCol="0">
            <a:spAutoFit/>
          </a:bodyPr>
          <a:lstStyle/>
          <a:p>
            <a:pPr>
              <a:lnSpc>
                <a:spcPct val="150000"/>
              </a:lnSpc>
            </a:pPr>
            <a:r>
              <a:rPr lang="pt-BR" altLang="zh-CN" sz="1600" dirty="0">
                <a:solidFill>
                  <a:srgbClr val="201F42"/>
                </a:solidFill>
                <a:latin typeface="Arial"/>
                <a:ea typeface="微软雅黑"/>
                <a:sym typeface="Arial"/>
              </a:rPr>
              <a:t>Esse tipo da botoeira é com velocidade simples, ou seja, você sobe e desce com apenas uma velocidade possível. Algumas talhas elétricas possuem a opção de dupla velocidade, para uma opção em velocidade normal e outra em velocidade lenta. O botão de emergência serve para interromper o movimento do equipamento em situações de emergência, pois ele corta a alimentação de energia da talha, bloqueando-a.</a:t>
            </a:r>
            <a:endParaRPr lang="en-US" altLang="zh-CN" sz="1600" dirty="0">
              <a:solidFill>
                <a:srgbClr val="201F42"/>
              </a:solidFill>
              <a:latin typeface="Arial"/>
              <a:ea typeface="微软雅黑"/>
              <a:sym typeface="Arial"/>
            </a:endParaRPr>
          </a:p>
        </p:txBody>
      </p:sp>
      <p:sp>
        <p:nvSpPr>
          <p:cNvPr id="7" name="圆角矩形 46">
            <a:extLst>
              <a:ext uri="{FF2B5EF4-FFF2-40B4-BE49-F238E27FC236}">
                <a16:creationId xmlns:a16="http://schemas.microsoft.com/office/drawing/2014/main" id="{FEE68425-0176-AFF7-E542-41F084981E4E}"/>
              </a:ext>
            </a:extLst>
          </p:cNvPr>
          <p:cNvSpPr/>
          <p:nvPr/>
        </p:nvSpPr>
        <p:spPr>
          <a:xfrm>
            <a:off x="1536390" y="3498623"/>
            <a:ext cx="9119220" cy="2516962"/>
          </a:xfrm>
          <a:prstGeom prst="roundRect">
            <a:avLst>
              <a:gd name="adj" fmla="val 10388"/>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latin typeface="Arial"/>
              <a:ea typeface="微软雅黑"/>
              <a:sym typeface="Arial"/>
            </a:endParaRPr>
          </a:p>
        </p:txBody>
      </p:sp>
      <p:sp>
        <p:nvSpPr>
          <p:cNvPr id="8" name="TextBox 21">
            <a:extLst>
              <a:ext uri="{FF2B5EF4-FFF2-40B4-BE49-F238E27FC236}">
                <a16:creationId xmlns:a16="http://schemas.microsoft.com/office/drawing/2014/main" id="{1D387F7C-362B-BF67-97FD-60C7AEE2DA2B}"/>
              </a:ext>
            </a:extLst>
          </p:cNvPr>
          <p:cNvSpPr txBox="1"/>
          <p:nvPr/>
        </p:nvSpPr>
        <p:spPr>
          <a:xfrm>
            <a:off x="2071516" y="3694613"/>
            <a:ext cx="8295904" cy="2170338"/>
          </a:xfrm>
          <a:prstGeom prst="rect">
            <a:avLst/>
          </a:prstGeom>
          <a:noFill/>
        </p:spPr>
        <p:txBody>
          <a:bodyPr wrap="square" lIns="0" tIns="0" rIns="0" bIns="0" rtlCol="0">
            <a:spAutoFit/>
          </a:bodyPr>
          <a:lstStyle/>
          <a:p>
            <a:pPr>
              <a:lnSpc>
                <a:spcPct val="150000"/>
              </a:lnSpc>
            </a:pPr>
            <a:r>
              <a:rPr lang="pt-BR" altLang="zh-CN" sz="1600" dirty="0">
                <a:solidFill>
                  <a:srgbClr val="201F42"/>
                </a:solidFill>
                <a:latin typeface="Arial"/>
                <a:ea typeface="微软雅黑"/>
                <a:sym typeface="Arial"/>
              </a:rPr>
              <a:t>A talha elétrica também pode ser em um modelo com cilindro de velocidade dupla, como da marca Kito. Esse tipo de talha tem um interruptor acima do gancho, nela mesma (sem controle externo para o comando) com ajuste de velocidade e de direção. Virar o interruptor para cima faz a talha subir, e virar para baixo faz a talha descer. A seleção da velocidade acontece com um segundo interruptor, que usa a letra H para velocidade alta (do inglês high) e a letra L para velocidade baixa (do inglês </a:t>
            </a:r>
            <a:r>
              <a:rPr lang="pt-BR" altLang="zh-CN" sz="1600" dirty="0" err="1">
                <a:solidFill>
                  <a:srgbClr val="201F42"/>
                </a:solidFill>
                <a:latin typeface="Arial"/>
                <a:ea typeface="微软雅黑"/>
                <a:sym typeface="Arial"/>
              </a:rPr>
              <a:t>low</a:t>
            </a:r>
            <a:r>
              <a:rPr lang="pt-BR" altLang="zh-CN" sz="1600" dirty="0">
                <a:solidFill>
                  <a:srgbClr val="201F42"/>
                </a:solidFill>
                <a:latin typeface="Arial"/>
                <a:ea typeface="微软雅黑"/>
                <a:sym typeface="Arial"/>
              </a:rPr>
              <a:t>).</a:t>
            </a:r>
            <a:endParaRPr lang="en-US" altLang="zh-CN" sz="1600" dirty="0">
              <a:solidFill>
                <a:srgbClr val="201F42"/>
              </a:solidFill>
              <a:latin typeface="Arial"/>
              <a:ea typeface="微软雅黑"/>
              <a:sym typeface="Arial"/>
            </a:endParaRPr>
          </a:p>
        </p:txBody>
      </p:sp>
      <p:sp>
        <p:nvSpPr>
          <p:cNvPr id="13" name="圆角矩形 40">
            <a:extLst>
              <a:ext uri="{FF2B5EF4-FFF2-40B4-BE49-F238E27FC236}">
                <a16:creationId xmlns:a16="http://schemas.microsoft.com/office/drawing/2014/main" id="{DBCBA3A7-2451-438C-1A39-FEA167E5A0A5}"/>
              </a:ext>
            </a:extLst>
          </p:cNvPr>
          <p:cNvSpPr/>
          <p:nvPr/>
        </p:nvSpPr>
        <p:spPr>
          <a:xfrm>
            <a:off x="9799146" y="2770059"/>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2" name="圆角矩形 40">
            <a:extLst>
              <a:ext uri="{FF2B5EF4-FFF2-40B4-BE49-F238E27FC236}">
                <a16:creationId xmlns:a16="http://schemas.microsoft.com/office/drawing/2014/main" id="{ED66E44E-7331-B663-9804-03438BEE4715}"/>
              </a:ext>
            </a:extLst>
          </p:cNvPr>
          <p:cNvSpPr/>
          <p:nvPr/>
        </p:nvSpPr>
        <p:spPr>
          <a:xfrm>
            <a:off x="1536390" y="3671753"/>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pic>
        <p:nvPicPr>
          <p:cNvPr id="9" name="Imagem 8" descr="Uma imagem contendo Texto&#10;&#10;Descrição gerada automaticamente">
            <a:extLst>
              <a:ext uri="{FF2B5EF4-FFF2-40B4-BE49-F238E27FC236}">
                <a16:creationId xmlns:a16="http://schemas.microsoft.com/office/drawing/2014/main" id="{9DAC0CB3-221B-EB5F-6EA6-95B96F96F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6658" y="6241814"/>
            <a:ext cx="1859979" cy="522531"/>
          </a:xfrm>
          <a:prstGeom prst="rect">
            <a:avLst/>
          </a:prstGeom>
        </p:spPr>
      </p:pic>
    </p:spTree>
    <p:extLst>
      <p:ext uri="{BB962C8B-B14F-4D97-AF65-F5344CB8AC3E}">
        <p14:creationId xmlns:p14="http://schemas.microsoft.com/office/powerpoint/2010/main" val="3908497376"/>
      </p:ext>
    </p:extLst>
  </p:cSld>
  <p:clrMapOvr>
    <a:masterClrMapping/>
  </p:clrMapOvr>
  <mc:AlternateContent xmlns:mc="http://schemas.openxmlformats.org/markup-compatibility/2006" xmlns:p14="http://schemas.microsoft.com/office/powerpoint/2010/main">
    <mc:Choice Requires="p14">
      <p:transition spd="slow" p14:dur="1250" advClick="0" advTm="4800">
        <p14:switch dir="r"/>
      </p:transition>
    </mc:Choice>
    <mc:Fallback xmlns="" xmlns:a14="http://schemas.microsoft.com/office/drawing/2010/main" xmlns:a16="http://schemas.microsoft.com/office/drawing/2014/main">
      <p:transition spd="slow" advClick="0" advTm="4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
            <a:extLst>
              <a:ext uri="{FF2B5EF4-FFF2-40B4-BE49-F238E27FC236}">
                <a16:creationId xmlns:a16="http://schemas.microsoft.com/office/drawing/2014/main" id="{9B855A75-4673-CD70-87DC-D79C04C5459E}"/>
              </a:ext>
            </a:extLst>
          </p:cNvPr>
          <p:cNvGrpSpPr/>
          <p:nvPr/>
        </p:nvGrpSpPr>
        <p:grpSpPr>
          <a:xfrm>
            <a:off x="2362203" y="1149168"/>
            <a:ext cx="7861298" cy="4402183"/>
            <a:chOff x="4496977" y="1528353"/>
            <a:chExt cx="3157857" cy="4402183"/>
          </a:xfrm>
        </p:grpSpPr>
        <p:sp>
          <p:nvSpPr>
            <p:cNvPr id="4" name="矩形 3">
              <a:extLst>
                <a:ext uri="{FF2B5EF4-FFF2-40B4-BE49-F238E27FC236}">
                  <a16:creationId xmlns:a16="http://schemas.microsoft.com/office/drawing/2014/main" id="{2A92F5F6-0BB8-37E9-7B31-B316FF337E16}"/>
                </a:ext>
              </a:extLst>
            </p:cNvPr>
            <p:cNvSpPr/>
            <p:nvPr/>
          </p:nvSpPr>
          <p:spPr>
            <a:xfrm>
              <a:off x="4496977" y="1528353"/>
              <a:ext cx="3157857" cy="4402183"/>
            </a:xfrm>
            <a:prstGeom prst="rect">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7" name="Subtitle 2">
              <a:extLst>
                <a:ext uri="{FF2B5EF4-FFF2-40B4-BE49-F238E27FC236}">
                  <a16:creationId xmlns:a16="http://schemas.microsoft.com/office/drawing/2014/main" id="{4A89F015-D72A-E60F-9151-211E731ED748}"/>
                </a:ext>
              </a:extLst>
            </p:cNvPr>
            <p:cNvSpPr txBox="1">
              <a:spLocks/>
            </p:cNvSpPr>
            <p:nvPr/>
          </p:nvSpPr>
          <p:spPr>
            <a:xfrm>
              <a:off x="5802972" y="2590269"/>
              <a:ext cx="1780440" cy="195323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r>
                <a:rPr lang="pt-BR" altLang="zh-CN" sz="2800" b="1" dirty="0">
                  <a:solidFill>
                    <a:srgbClr val="201F42"/>
                  </a:solidFill>
                  <a:latin typeface="Arial"/>
                  <a:ea typeface="微软雅黑"/>
                  <a:cs typeface="Lato" panose="020F0502020204030203" pitchFamily="34" charset="0"/>
                  <a:sym typeface="Arial"/>
                </a:rPr>
                <a:t>A talha é acionada, fixa a carga, sobe e o objeto é movido ou deixado suspenso.</a:t>
              </a:r>
              <a:endParaRPr lang="id-ID" sz="2800" b="1" dirty="0">
                <a:solidFill>
                  <a:srgbClr val="201F42"/>
                </a:solidFill>
                <a:latin typeface="Arial"/>
                <a:ea typeface="微软雅黑"/>
                <a:cs typeface="Lato" panose="020F0502020204030203" pitchFamily="34" charset="0"/>
                <a:sym typeface="Arial"/>
              </a:endParaRPr>
            </a:p>
          </p:txBody>
        </p:sp>
        <p:cxnSp>
          <p:nvCxnSpPr>
            <p:cNvPr id="8" name="直接连接符 5">
              <a:extLst>
                <a:ext uri="{FF2B5EF4-FFF2-40B4-BE49-F238E27FC236}">
                  <a16:creationId xmlns:a16="http://schemas.microsoft.com/office/drawing/2014/main" id="{DA3AD572-D4F7-7B0C-CD6B-208B8E59A5CE}"/>
                </a:ext>
              </a:extLst>
            </p:cNvPr>
            <p:cNvCxnSpPr/>
            <p:nvPr/>
          </p:nvCxnSpPr>
          <p:spPr>
            <a:xfrm>
              <a:off x="6391688" y="5499463"/>
              <a:ext cx="535577" cy="0"/>
            </a:xfrm>
            <a:prstGeom prst="line">
              <a:avLst/>
            </a:prstGeom>
            <a:ln w="38100">
              <a:gradFill>
                <a:gsLst>
                  <a:gs pos="0">
                    <a:srgbClr val="FE2B56"/>
                  </a:gs>
                  <a:gs pos="100000">
                    <a:srgbClr val="FE6F3F"/>
                  </a:gs>
                </a:gsLst>
                <a:lin ang="5400000" scaled="1"/>
              </a:gradFill>
            </a:ln>
          </p:spPr>
          <p:style>
            <a:lnRef idx="1">
              <a:schemeClr val="accent1"/>
            </a:lnRef>
            <a:fillRef idx="0">
              <a:schemeClr val="accent1"/>
            </a:fillRef>
            <a:effectRef idx="0">
              <a:schemeClr val="accent1"/>
            </a:effectRef>
            <a:fontRef idx="minor">
              <a:schemeClr val="tx1"/>
            </a:fontRef>
          </p:style>
        </p:cxnSp>
      </p:grpSp>
      <p:pic>
        <p:nvPicPr>
          <p:cNvPr id="9" name="Picture 2" descr="Talha Elétrica de Corrente">
            <a:extLst>
              <a:ext uri="{FF2B5EF4-FFF2-40B4-BE49-F238E27FC236}">
                <a16:creationId xmlns:a16="http://schemas.microsoft.com/office/drawing/2014/main" id="{9D3DFB8E-62F7-DD1C-CAEE-5612981FFE35}"/>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7407" t="3889" r="17778" b="4444"/>
          <a:stretch/>
        </p:blipFill>
        <p:spPr bwMode="auto">
          <a:xfrm>
            <a:off x="2362203" y="1149168"/>
            <a:ext cx="3073397" cy="440218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descr="Texto&#10;&#10;Descrição gerada automaticamente com confiança baixa">
            <a:extLst>
              <a:ext uri="{FF2B5EF4-FFF2-40B4-BE49-F238E27FC236}">
                <a16:creationId xmlns:a16="http://schemas.microsoft.com/office/drawing/2014/main" id="{3EC0DA02-DAA7-9A13-D25C-85C62DC955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1734609114"/>
      </p:ext>
    </p:extLst>
  </p:cSld>
  <p:clrMapOvr>
    <a:masterClrMapping/>
  </p:clrMapOvr>
  <mc:AlternateContent xmlns:mc="http://schemas.openxmlformats.org/markup-compatibility/2006" xmlns:p14="http://schemas.microsoft.com/office/powerpoint/2010/main">
    <mc:Choice Requires="p14">
      <p:transition spd="slow" p14:dur="1250" advClick="0" advTm="8000">
        <p14:switch dir="r"/>
      </p:transition>
    </mc:Choice>
    <mc:Fallback xmlns="" xmlns:a14="http://schemas.microsoft.com/office/drawing/2010/main" xmlns:a16="http://schemas.microsoft.com/office/drawing/2014/main">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436755"/>
            <a:ext cx="8229600" cy="945732"/>
          </a:xfrm>
          <a:prstGeom prst="rect">
            <a:avLst/>
          </a:prstGeom>
          <a:gradFill>
            <a:gsLst>
              <a:gs pos="0">
                <a:srgbClr val="FE2B56">
                  <a:alpha val="91000"/>
                </a:srgbClr>
              </a:gs>
              <a:gs pos="100000">
                <a:srgbClr val="FE6F3F">
                  <a:alpha val="57000"/>
                </a:srgbClr>
              </a:gs>
            </a:gsLst>
            <a:lin ang="6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21" name="Subtitle 2">
            <a:extLst>
              <a:ext uri="{FF2B5EF4-FFF2-40B4-BE49-F238E27FC236}">
                <a16:creationId xmlns:a16="http://schemas.microsoft.com/office/drawing/2014/main" id="{360062CF-4239-4286-B703-132EC1F0E32B}"/>
              </a:ext>
            </a:extLst>
          </p:cNvPr>
          <p:cNvSpPr txBox="1">
            <a:spLocks/>
          </p:cNvSpPr>
          <p:nvPr/>
        </p:nvSpPr>
        <p:spPr>
          <a:xfrm>
            <a:off x="157843" y="634809"/>
            <a:ext cx="7964878"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pt-BR" altLang="zh-CN" sz="1600" b="1" dirty="0">
                <a:solidFill>
                  <a:schemeClr val="bg1"/>
                </a:solidFill>
                <a:latin typeface="Arial"/>
                <a:ea typeface="微软雅黑"/>
                <a:cs typeface="Lato" panose="020F0502020204030203" pitchFamily="34" charset="0"/>
                <a:sym typeface="Arial"/>
              </a:rPr>
              <a:t>A figura a seguir mostra esse tipo de cilindro de talha:</a:t>
            </a:r>
            <a:endParaRPr lang="id-ID" sz="1600" b="1" dirty="0">
              <a:solidFill>
                <a:schemeClr val="bg1"/>
              </a:solidFill>
              <a:latin typeface="Arial"/>
              <a:ea typeface="微软雅黑"/>
              <a:cs typeface="Lato" panose="020F0502020204030203" pitchFamily="34" charset="0"/>
              <a:sym typeface="Arial"/>
            </a:endParaRPr>
          </a:p>
        </p:txBody>
      </p:sp>
      <p:pic>
        <p:nvPicPr>
          <p:cNvPr id="3" name="Imagem 2">
            <a:extLst>
              <a:ext uri="{FF2B5EF4-FFF2-40B4-BE49-F238E27FC236}">
                <a16:creationId xmlns:a16="http://schemas.microsoft.com/office/drawing/2014/main" id="{79F763EB-BA36-1385-F597-1DB4B8668B59}"/>
              </a:ext>
            </a:extLst>
          </p:cNvPr>
          <p:cNvPicPr>
            <a:picLocks noChangeAspect="1"/>
          </p:cNvPicPr>
          <p:nvPr/>
        </p:nvPicPr>
        <p:blipFill rotWithShape="1">
          <a:blip r:embed="rId3"/>
          <a:srcRect t="41602" b="5584"/>
          <a:stretch/>
        </p:blipFill>
        <p:spPr bwMode="auto">
          <a:xfrm>
            <a:off x="381000" y="1246870"/>
            <a:ext cx="11549743" cy="4391930"/>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pic>
        <p:nvPicPr>
          <p:cNvPr id="2" name="Imagem 1" descr="Texto&#10;&#10;Descrição gerada automaticamente com confiança baixa">
            <a:extLst>
              <a:ext uri="{FF2B5EF4-FFF2-40B4-BE49-F238E27FC236}">
                <a16:creationId xmlns:a16="http://schemas.microsoft.com/office/drawing/2014/main" id="{775F760A-10C6-CAA9-ACD5-511012EA2A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0953" y="414993"/>
            <a:ext cx="1759790" cy="488567"/>
          </a:xfrm>
          <a:prstGeom prst="rect">
            <a:avLst/>
          </a:prstGeom>
        </p:spPr>
      </p:pic>
    </p:spTree>
    <p:extLst>
      <p:ext uri="{BB962C8B-B14F-4D97-AF65-F5344CB8AC3E}">
        <p14:creationId xmlns:p14="http://schemas.microsoft.com/office/powerpoint/2010/main" val="375072880"/>
      </p:ext>
    </p:extLst>
  </p:cSld>
  <p:clrMapOvr>
    <a:masterClrMapping/>
  </p:clrMapOvr>
  <mc:AlternateContent xmlns:mc="http://schemas.openxmlformats.org/markup-compatibility/2006" xmlns:p14="http://schemas.microsoft.com/office/powerpoint/2010/main">
    <mc:Choice Requires="p14">
      <p:transition spd="slow" p14:dur="1250" advClick="0" advTm="10000">
        <p14:switch dir="r"/>
      </p:transition>
    </mc:Choice>
    <mc:Fallback xmlns="" xmlns:a14="http://schemas.microsoft.com/office/drawing/2010/main" xmlns:a16="http://schemas.microsoft.com/office/drawing/2014/main">
      <p:transition spd="slow" advClick="0" advTm="10000">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Para os Engenheiros de Segurança do Trabalho, o futuro se constrói agora  Profissional que garante a segurança dos trabalhadores | O Futuro se  Constrói Agora | G1">
            <a:extLst>
              <a:ext uri="{FF2B5EF4-FFF2-40B4-BE49-F238E27FC236}">
                <a16:creationId xmlns:a16="http://schemas.microsoft.com/office/drawing/2014/main" id="{9377642B-DD28-AD4A-AFD2-6917C2EE9ADE}"/>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 y="-3"/>
            <a:ext cx="11843657"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uxograma: Entrada Manual 1">
            <a:extLst>
              <a:ext uri="{FF2B5EF4-FFF2-40B4-BE49-F238E27FC236}">
                <a16:creationId xmlns:a16="http://schemas.microsoft.com/office/drawing/2014/main" id="{FCF39CB4-20CE-41A1-5FCB-DDFBDEFD9E6C}"/>
              </a:ext>
            </a:extLst>
          </p:cNvPr>
          <p:cNvSpPr/>
          <p:nvPr/>
        </p:nvSpPr>
        <p:spPr>
          <a:xfrm rot="5400000" flipH="1" flipV="1">
            <a:off x="6955972" y="1621968"/>
            <a:ext cx="6858001" cy="3614054"/>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平行四边形 6"/>
          <p:cNvSpPr/>
          <p:nvPr/>
        </p:nvSpPr>
        <p:spPr>
          <a:xfrm rot="5048568" flipH="1">
            <a:off x="6329239" y="1959353"/>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6" name="平行四边形 15"/>
          <p:cNvSpPr/>
          <p:nvPr/>
        </p:nvSpPr>
        <p:spPr>
          <a:xfrm rot="5048568" flipH="1">
            <a:off x="6935125" y="4427336"/>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5" name="矩形 18">
            <a:extLst>
              <a:ext uri="{FF2B5EF4-FFF2-40B4-BE49-F238E27FC236}">
                <a16:creationId xmlns:a16="http://schemas.microsoft.com/office/drawing/2014/main" id="{C6804717-5E59-3166-33C5-F6435FFB9086}"/>
              </a:ext>
            </a:extLst>
          </p:cNvPr>
          <p:cNvSpPr/>
          <p:nvPr/>
        </p:nvSpPr>
        <p:spPr>
          <a:xfrm>
            <a:off x="807543"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01</a:t>
            </a:r>
            <a:endParaRPr lang="zh-CN" altLang="en-US" dirty="0">
              <a:latin typeface="Arial"/>
              <a:ea typeface="微软雅黑"/>
              <a:sym typeface="Arial"/>
            </a:endParaRPr>
          </a:p>
        </p:txBody>
      </p:sp>
      <p:sp>
        <p:nvSpPr>
          <p:cNvPr id="6" name="矩形 23">
            <a:extLst>
              <a:ext uri="{FF2B5EF4-FFF2-40B4-BE49-F238E27FC236}">
                <a16:creationId xmlns:a16="http://schemas.microsoft.com/office/drawing/2014/main" id="{320F2983-AD6B-020A-D063-DE2C003CA441}"/>
              </a:ext>
            </a:extLst>
          </p:cNvPr>
          <p:cNvSpPr/>
          <p:nvPr/>
        </p:nvSpPr>
        <p:spPr>
          <a:xfrm>
            <a:off x="2752255"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02</a:t>
            </a:r>
            <a:endParaRPr lang="zh-CN" altLang="en-US" dirty="0">
              <a:latin typeface="Arial"/>
              <a:ea typeface="微软雅黑"/>
              <a:sym typeface="Arial"/>
            </a:endParaRPr>
          </a:p>
        </p:txBody>
      </p:sp>
      <p:sp>
        <p:nvSpPr>
          <p:cNvPr id="8" name="矩形 23">
            <a:extLst>
              <a:ext uri="{FF2B5EF4-FFF2-40B4-BE49-F238E27FC236}">
                <a16:creationId xmlns:a16="http://schemas.microsoft.com/office/drawing/2014/main" id="{EE0071D5-0554-7630-AF32-C2DF06ABD379}"/>
              </a:ext>
            </a:extLst>
          </p:cNvPr>
          <p:cNvSpPr/>
          <p:nvPr/>
        </p:nvSpPr>
        <p:spPr>
          <a:xfrm>
            <a:off x="4579801"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03</a:t>
            </a:r>
            <a:endParaRPr lang="zh-CN" altLang="en-US" dirty="0">
              <a:latin typeface="Arial"/>
              <a:ea typeface="微软雅黑"/>
              <a:sym typeface="Arial"/>
            </a:endParaRPr>
          </a:p>
        </p:txBody>
      </p:sp>
      <p:sp>
        <p:nvSpPr>
          <p:cNvPr id="9" name="矩形 18">
            <a:extLst>
              <a:ext uri="{FF2B5EF4-FFF2-40B4-BE49-F238E27FC236}">
                <a16:creationId xmlns:a16="http://schemas.microsoft.com/office/drawing/2014/main" id="{7F1661A1-C73D-03C1-E15D-53EE9D0F62A2}"/>
              </a:ext>
            </a:extLst>
          </p:cNvPr>
          <p:cNvSpPr/>
          <p:nvPr/>
        </p:nvSpPr>
        <p:spPr>
          <a:xfrm>
            <a:off x="763000"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04</a:t>
            </a:r>
            <a:endParaRPr lang="zh-CN" altLang="en-US" dirty="0">
              <a:latin typeface="Arial"/>
              <a:ea typeface="微软雅黑"/>
              <a:sym typeface="Arial"/>
            </a:endParaRPr>
          </a:p>
        </p:txBody>
      </p:sp>
      <p:sp>
        <p:nvSpPr>
          <p:cNvPr id="10" name="矩形 23">
            <a:extLst>
              <a:ext uri="{FF2B5EF4-FFF2-40B4-BE49-F238E27FC236}">
                <a16:creationId xmlns:a16="http://schemas.microsoft.com/office/drawing/2014/main" id="{B7631C7D-9947-E2A3-7070-6729F55341E4}"/>
              </a:ext>
            </a:extLst>
          </p:cNvPr>
          <p:cNvSpPr/>
          <p:nvPr/>
        </p:nvSpPr>
        <p:spPr>
          <a:xfrm>
            <a:off x="2707712"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05</a:t>
            </a:r>
            <a:endParaRPr lang="zh-CN" altLang="en-US" dirty="0">
              <a:latin typeface="Arial"/>
              <a:ea typeface="微软雅黑"/>
              <a:sym typeface="Arial"/>
            </a:endParaRPr>
          </a:p>
        </p:txBody>
      </p:sp>
      <p:sp>
        <p:nvSpPr>
          <p:cNvPr id="11" name="矩形 23">
            <a:extLst>
              <a:ext uri="{FF2B5EF4-FFF2-40B4-BE49-F238E27FC236}">
                <a16:creationId xmlns:a16="http://schemas.microsoft.com/office/drawing/2014/main" id="{37F71098-E714-18C2-81A1-FEECF82B365B}"/>
              </a:ext>
            </a:extLst>
          </p:cNvPr>
          <p:cNvSpPr/>
          <p:nvPr/>
        </p:nvSpPr>
        <p:spPr>
          <a:xfrm>
            <a:off x="4535258"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06</a:t>
            </a:r>
            <a:endParaRPr lang="zh-CN" altLang="en-US" dirty="0">
              <a:latin typeface="Arial"/>
              <a:ea typeface="微软雅黑"/>
              <a:sym typeface="Arial"/>
            </a:endParaRPr>
          </a:p>
        </p:txBody>
      </p:sp>
      <p:sp>
        <p:nvSpPr>
          <p:cNvPr id="12" name="矩形 18">
            <a:extLst>
              <a:ext uri="{FF2B5EF4-FFF2-40B4-BE49-F238E27FC236}">
                <a16:creationId xmlns:a16="http://schemas.microsoft.com/office/drawing/2014/main" id="{10FB407E-A02F-7625-A95A-49334135EBFB}"/>
              </a:ext>
            </a:extLst>
          </p:cNvPr>
          <p:cNvSpPr/>
          <p:nvPr/>
        </p:nvSpPr>
        <p:spPr>
          <a:xfrm>
            <a:off x="758610"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07</a:t>
            </a:r>
            <a:endParaRPr lang="zh-CN" altLang="en-US" dirty="0">
              <a:latin typeface="Arial"/>
              <a:ea typeface="微软雅黑"/>
              <a:sym typeface="Arial"/>
            </a:endParaRPr>
          </a:p>
        </p:txBody>
      </p:sp>
      <p:sp>
        <p:nvSpPr>
          <p:cNvPr id="13" name="矩形 23">
            <a:extLst>
              <a:ext uri="{FF2B5EF4-FFF2-40B4-BE49-F238E27FC236}">
                <a16:creationId xmlns:a16="http://schemas.microsoft.com/office/drawing/2014/main" id="{C4689CD8-C1B5-F47A-5DE7-23856CFB9678}"/>
              </a:ext>
            </a:extLst>
          </p:cNvPr>
          <p:cNvSpPr/>
          <p:nvPr/>
        </p:nvSpPr>
        <p:spPr>
          <a:xfrm>
            <a:off x="2703322"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08</a:t>
            </a:r>
            <a:endParaRPr lang="zh-CN" altLang="en-US" dirty="0">
              <a:latin typeface="Arial"/>
              <a:ea typeface="微软雅黑"/>
              <a:sym typeface="Arial"/>
            </a:endParaRPr>
          </a:p>
        </p:txBody>
      </p:sp>
      <p:sp>
        <p:nvSpPr>
          <p:cNvPr id="14" name="矩形 23">
            <a:extLst>
              <a:ext uri="{FF2B5EF4-FFF2-40B4-BE49-F238E27FC236}">
                <a16:creationId xmlns:a16="http://schemas.microsoft.com/office/drawing/2014/main" id="{529C354F-0181-C53F-28DA-6D2FB4083F0D}"/>
              </a:ext>
            </a:extLst>
          </p:cNvPr>
          <p:cNvSpPr/>
          <p:nvPr/>
        </p:nvSpPr>
        <p:spPr>
          <a:xfrm>
            <a:off x="4530868"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09</a:t>
            </a:r>
            <a:endParaRPr lang="zh-CN" altLang="en-US" dirty="0">
              <a:latin typeface="Arial"/>
              <a:ea typeface="微软雅黑"/>
              <a:sym typeface="Arial"/>
            </a:endParaRPr>
          </a:p>
        </p:txBody>
      </p:sp>
      <p:sp>
        <p:nvSpPr>
          <p:cNvPr id="17" name="矩形 18">
            <a:extLst>
              <a:ext uri="{FF2B5EF4-FFF2-40B4-BE49-F238E27FC236}">
                <a16:creationId xmlns:a16="http://schemas.microsoft.com/office/drawing/2014/main" id="{0DFE4971-247C-691D-0FD5-EBAB1A7D34EB}"/>
              </a:ext>
            </a:extLst>
          </p:cNvPr>
          <p:cNvSpPr/>
          <p:nvPr/>
        </p:nvSpPr>
        <p:spPr>
          <a:xfrm>
            <a:off x="744826" y="5196244"/>
            <a:ext cx="2166835" cy="975957"/>
          </a:xfrm>
          <a:prstGeom prst="rect">
            <a:avLst/>
          </a:prstGeom>
          <a:solidFill>
            <a:schemeClr val="bg1"/>
          </a:soli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sz="2400" b="1">
                <a:solidFill>
                  <a:srgbClr val="201F42"/>
                </a:solidFill>
                <a:latin typeface="Arial"/>
                <a:ea typeface="微软雅黑"/>
                <a:sym typeface="Arial"/>
              </a:rPr>
              <a:t>Passo 10</a:t>
            </a:r>
            <a:endParaRPr lang="zh-CN" altLang="en-US" sz="2400" b="1" dirty="0">
              <a:solidFill>
                <a:srgbClr val="201F42"/>
              </a:solidFill>
              <a:latin typeface="Arial"/>
              <a:ea typeface="微软雅黑"/>
              <a:sym typeface="Arial"/>
            </a:endParaRPr>
          </a:p>
        </p:txBody>
      </p:sp>
      <p:sp>
        <p:nvSpPr>
          <p:cNvPr id="18" name="矩形 23">
            <a:extLst>
              <a:ext uri="{FF2B5EF4-FFF2-40B4-BE49-F238E27FC236}">
                <a16:creationId xmlns:a16="http://schemas.microsoft.com/office/drawing/2014/main" id="{66B788B7-2665-C336-13E3-07F1F4815143}"/>
              </a:ext>
            </a:extLst>
          </p:cNvPr>
          <p:cNvSpPr/>
          <p:nvPr/>
        </p:nvSpPr>
        <p:spPr>
          <a:xfrm>
            <a:off x="2689538"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11</a:t>
            </a:r>
            <a:endParaRPr lang="zh-CN" altLang="en-US" dirty="0">
              <a:latin typeface="Arial"/>
              <a:ea typeface="微软雅黑"/>
              <a:sym typeface="Arial"/>
            </a:endParaRPr>
          </a:p>
        </p:txBody>
      </p:sp>
      <p:sp>
        <p:nvSpPr>
          <p:cNvPr id="19" name="矩形 23">
            <a:extLst>
              <a:ext uri="{FF2B5EF4-FFF2-40B4-BE49-F238E27FC236}">
                <a16:creationId xmlns:a16="http://schemas.microsoft.com/office/drawing/2014/main" id="{4AAE68E4-9497-1926-3D43-1FDAFBB22751}"/>
              </a:ext>
            </a:extLst>
          </p:cNvPr>
          <p:cNvSpPr/>
          <p:nvPr/>
        </p:nvSpPr>
        <p:spPr>
          <a:xfrm>
            <a:off x="4517084"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12</a:t>
            </a:r>
            <a:endParaRPr lang="zh-CN" altLang="en-US" dirty="0">
              <a:latin typeface="Arial"/>
              <a:ea typeface="微软雅黑"/>
              <a:sym typeface="Arial"/>
            </a:endParaRPr>
          </a:p>
        </p:txBody>
      </p:sp>
      <p:sp>
        <p:nvSpPr>
          <p:cNvPr id="15" name="矩形 23">
            <a:extLst>
              <a:ext uri="{FF2B5EF4-FFF2-40B4-BE49-F238E27FC236}">
                <a16:creationId xmlns:a16="http://schemas.microsoft.com/office/drawing/2014/main" id="{D7977FF1-B5F8-958E-97ED-68C0EE4AD46D}"/>
              </a:ext>
            </a:extLst>
          </p:cNvPr>
          <p:cNvSpPr/>
          <p:nvPr/>
        </p:nvSpPr>
        <p:spPr>
          <a:xfrm>
            <a:off x="6335484" y="5196243"/>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13</a:t>
            </a:r>
            <a:endParaRPr lang="zh-CN" altLang="en-US" dirty="0">
              <a:latin typeface="Arial"/>
              <a:ea typeface="微软雅黑"/>
              <a:sym typeface="Arial"/>
            </a:endParaRPr>
          </a:p>
        </p:txBody>
      </p:sp>
      <p:pic>
        <p:nvPicPr>
          <p:cNvPr id="3" name="Imagem 2" descr="Uma imagem contendo Texto&#10;&#10;Descrição gerada automaticamente">
            <a:extLst>
              <a:ext uri="{FF2B5EF4-FFF2-40B4-BE49-F238E27FC236}">
                <a16:creationId xmlns:a16="http://schemas.microsoft.com/office/drawing/2014/main" id="{1E149E5E-146B-FF84-8118-D15E433FAE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106" y="100788"/>
            <a:ext cx="1859979" cy="522531"/>
          </a:xfrm>
          <a:prstGeom prst="rect">
            <a:avLst/>
          </a:prstGeom>
        </p:spPr>
      </p:pic>
    </p:spTree>
    <p:extLst>
      <p:ext uri="{BB962C8B-B14F-4D97-AF65-F5344CB8AC3E}">
        <p14:creationId xmlns:p14="http://schemas.microsoft.com/office/powerpoint/2010/main" val="3967395159"/>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360062CF-4239-4286-B703-132EC1F0E32B}"/>
              </a:ext>
            </a:extLst>
          </p:cNvPr>
          <p:cNvSpPr txBox="1">
            <a:spLocks/>
          </p:cNvSpPr>
          <p:nvPr/>
        </p:nvSpPr>
        <p:spPr>
          <a:xfrm>
            <a:off x="215242" y="66285"/>
            <a:ext cx="8573271" cy="6478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800" b="1" dirty="0">
                <a:gradFill>
                  <a:gsLst>
                    <a:gs pos="0">
                      <a:srgbClr val="FE2B56"/>
                    </a:gs>
                    <a:gs pos="100000">
                      <a:srgbClr val="FE6F3F"/>
                    </a:gs>
                  </a:gsLst>
                  <a:lin ang="5400000" scaled="0"/>
                </a:gradFill>
                <a:latin typeface="Arial"/>
                <a:ea typeface="微软雅黑"/>
                <a:cs typeface="Lato" panose="020F0502020204030203" pitchFamily="34" charset="0"/>
                <a:sym typeface="Arial"/>
              </a:rPr>
              <a:t>Passo 10</a:t>
            </a:r>
            <a:endParaRPr lang="zh-CN" altLang="en-US" sz="2000"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sp>
        <p:nvSpPr>
          <p:cNvPr id="11" name="圆角矩形 10"/>
          <p:cNvSpPr/>
          <p:nvPr/>
        </p:nvSpPr>
        <p:spPr>
          <a:xfrm>
            <a:off x="422249" y="790424"/>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4" name="等腰三角形 3"/>
          <p:cNvSpPr/>
          <p:nvPr/>
        </p:nvSpPr>
        <p:spPr>
          <a:xfrm>
            <a:off x="10456984" y="5887966"/>
            <a:ext cx="1078524" cy="970034"/>
          </a:xfrm>
          <a:prstGeom prst="triangle">
            <a:avLst/>
          </a:prstGeom>
          <a:gradFill>
            <a:gsLst>
              <a:gs pos="0">
                <a:srgbClr val="FE2B56"/>
              </a:gs>
              <a:gs pos="100000">
                <a:srgbClr val="FE6F3F"/>
              </a:gs>
            </a:gsLst>
            <a:lin ang="6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35" name="矩形 34"/>
          <p:cNvSpPr/>
          <p:nvPr/>
        </p:nvSpPr>
        <p:spPr>
          <a:xfrm>
            <a:off x="3090671" y="1155594"/>
            <a:ext cx="829186" cy="781804"/>
          </a:xfrm>
          <a:prstGeom prst="rect">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a:ea typeface="微软雅黑"/>
              <a:sym typeface="Arial"/>
            </a:endParaRPr>
          </a:p>
        </p:txBody>
      </p:sp>
      <p:sp>
        <p:nvSpPr>
          <p:cNvPr id="37" name="Subtitle 2">
            <a:extLst>
              <a:ext uri="{FF2B5EF4-FFF2-40B4-BE49-F238E27FC236}">
                <a16:creationId xmlns:a16="http://schemas.microsoft.com/office/drawing/2014/main" id="{360062CF-4239-4286-B703-132EC1F0E32B}"/>
              </a:ext>
            </a:extLst>
          </p:cNvPr>
          <p:cNvSpPr txBox="1">
            <a:spLocks/>
          </p:cNvSpPr>
          <p:nvPr/>
        </p:nvSpPr>
        <p:spPr>
          <a:xfrm>
            <a:off x="116517" y="2196380"/>
            <a:ext cx="6491401" cy="440955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000" b="1" dirty="0">
                <a:solidFill>
                  <a:schemeClr val="bg1"/>
                </a:solidFill>
                <a:latin typeface="Arial"/>
                <a:ea typeface="微软雅黑"/>
                <a:cs typeface="Lato" panose="020F0502020204030203" pitchFamily="34" charset="0"/>
                <a:sym typeface="Arial"/>
              </a:rPr>
              <a:t>Erga a carga, desloque ou manuseie. </a:t>
            </a:r>
          </a:p>
          <a:p>
            <a:pPr algn="l">
              <a:lnSpc>
                <a:spcPct val="130000"/>
              </a:lnSpc>
              <a:spcBef>
                <a:spcPts val="0"/>
              </a:spcBef>
              <a:defRPr/>
            </a:pPr>
            <a:endParaRPr lang="pt-BR" altLang="zh-CN" sz="2000" b="1" dirty="0">
              <a:solidFill>
                <a:schemeClr val="bg1"/>
              </a:solidFill>
              <a:latin typeface="Arial"/>
              <a:ea typeface="微软雅黑"/>
              <a:cs typeface="Lato" panose="020F0502020204030203" pitchFamily="34" charset="0"/>
              <a:sym typeface="Arial"/>
            </a:endParaRPr>
          </a:p>
          <a:p>
            <a:pPr algn="l">
              <a:lnSpc>
                <a:spcPct val="130000"/>
              </a:lnSpc>
              <a:spcBef>
                <a:spcPts val="0"/>
              </a:spcBef>
              <a:defRPr/>
            </a:pPr>
            <a:r>
              <a:rPr lang="pt-BR" altLang="zh-CN" sz="2000" dirty="0">
                <a:solidFill>
                  <a:schemeClr val="bg1"/>
                </a:solidFill>
                <a:latin typeface="Arial"/>
                <a:ea typeface="微软雅黑"/>
                <a:cs typeface="Lato" panose="020F0502020204030203" pitchFamily="34" charset="0"/>
                <a:sym typeface="Arial"/>
              </a:rPr>
              <a:t>Esse passo varia muito de acordo com o modelo de talha. Para talhas elétricas com o objetivo de deslocar o objeto usando os pórticos ou pontes rolantes, faça o deslocamento desejado com a carga erguida, de forma suave. Para usos como abate animal e outros realizados em propriedades rurais, manuseie com cuidado o animal abatido e suspenso.</a:t>
            </a:r>
            <a:endParaRPr lang="id-ID" sz="2000" dirty="0">
              <a:solidFill>
                <a:schemeClr val="bg1"/>
              </a:solidFill>
              <a:latin typeface="Arial"/>
              <a:ea typeface="微软雅黑"/>
              <a:cs typeface="Lato" panose="020F0502020204030203" pitchFamily="34" charset="0"/>
              <a:sym typeface="Arial"/>
            </a:endParaRPr>
          </a:p>
        </p:txBody>
      </p:sp>
      <p:sp>
        <p:nvSpPr>
          <p:cNvPr id="39" name="Freeform 33"/>
          <p:cNvSpPr>
            <a:spLocks/>
          </p:cNvSpPr>
          <p:nvPr/>
        </p:nvSpPr>
        <p:spPr bwMode="auto">
          <a:xfrm>
            <a:off x="3703436" y="1291215"/>
            <a:ext cx="46882" cy="48185"/>
          </a:xfrm>
          <a:custGeom>
            <a:avLst/>
            <a:gdLst>
              <a:gd name="T0" fmla="*/ 0 w 20"/>
              <a:gd name="T1" fmla="*/ 9 h 20"/>
              <a:gd name="T2" fmla="*/ 11 w 20"/>
              <a:gd name="T3" fmla="*/ 20 h 20"/>
              <a:gd name="T4" fmla="*/ 14 w 20"/>
              <a:gd name="T5" fmla="*/ 5 h 20"/>
              <a:gd name="T6" fmla="*/ 0 w 20"/>
              <a:gd name="T7" fmla="*/ 9 h 20"/>
            </a:gdLst>
            <a:ahLst/>
            <a:cxnLst>
              <a:cxn ang="0">
                <a:pos x="T0" y="T1"/>
              </a:cxn>
              <a:cxn ang="0">
                <a:pos x="T2" y="T3"/>
              </a:cxn>
              <a:cxn ang="0">
                <a:pos x="T4" y="T5"/>
              </a:cxn>
              <a:cxn ang="0">
                <a:pos x="T6" y="T7"/>
              </a:cxn>
            </a:cxnLst>
            <a:rect l="0" t="0" r="r" b="b"/>
            <a:pathLst>
              <a:path w="20" h="20">
                <a:moveTo>
                  <a:pt x="0" y="9"/>
                </a:moveTo>
                <a:cubicBezTo>
                  <a:pt x="11" y="20"/>
                  <a:pt x="11" y="20"/>
                  <a:pt x="11" y="20"/>
                </a:cubicBezTo>
                <a:cubicBezTo>
                  <a:pt x="18" y="13"/>
                  <a:pt x="20" y="11"/>
                  <a:pt x="14" y="5"/>
                </a:cubicBezTo>
                <a:cubicBezTo>
                  <a:pt x="9" y="0"/>
                  <a:pt x="7" y="2"/>
                  <a:pt x="0" y="9"/>
                </a:cubicBez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40" name="Freeform 34"/>
          <p:cNvSpPr>
            <a:spLocks noEditPoints="1"/>
          </p:cNvSpPr>
          <p:nvPr/>
        </p:nvSpPr>
        <p:spPr bwMode="auto">
          <a:xfrm>
            <a:off x="3442979" y="1308144"/>
            <a:ext cx="291711" cy="291712"/>
          </a:xfrm>
          <a:custGeom>
            <a:avLst/>
            <a:gdLst>
              <a:gd name="T0" fmla="*/ 0 w 224"/>
              <a:gd name="T1" fmla="*/ 224 h 224"/>
              <a:gd name="T2" fmla="*/ 20 w 224"/>
              <a:gd name="T3" fmla="*/ 175 h 224"/>
              <a:gd name="T4" fmla="*/ 197 w 224"/>
              <a:gd name="T5" fmla="*/ 0 h 224"/>
              <a:gd name="T6" fmla="*/ 224 w 224"/>
              <a:gd name="T7" fmla="*/ 27 h 224"/>
              <a:gd name="T8" fmla="*/ 45 w 224"/>
              <a:gd name="T9" fmla="*/ 206 h 224"/>
              <a:gd name="T10" fmla="*/ 0 w 224"/>
              <a:gd name="T11" fmla="*/ 224 h 224"/>
              <a:gd name="T12" fmla="*/ 29 w 224"/>
              <a:gd name="T13" fmla="*/ 184 h 224"/>
              <a:gd name="T14" fmla="*/ 22 w 224"/>
              <a:gd name="T15" fmla="*/ 201 h 224"/>
              <a:gd name="T16" fmla="*/ 40 w 224"/>
              <a:gd name="T17" fmla="*/ 193 h 224"/>
              <a:gd name="T18" fmla="*/ 206 w 224"/>
              <a:gd name="T19" fmla="*/ 27 h 224"/>
              <a:gd name="T20" fmla="*/ 197 w 224"/>
              <a:gd name="T21" fmla="*/ 16 h 224"/>
              <a:gd name="T22" fmla="*/ 29 w 224"/>
              <a:gd name="T23" fmla="*/ 18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224">
                <a:moveTo>
                  <a:pt x="0" y="224"/>
                </a:moveTo>
                <a:lnTo>
                  <a:pt x="20" y="175"/>
                </a:lnTo>
                <a:lnTo>
                  <a:pt x="197" y="0"/>
                </a:lnTo>
                <a:lnTo>
                  <a:pt x="224" y="27"/>
                </a:lnTo>
                <a:lnTo>
                  <a:pt x="45" y="206"/>
                </a:lnTo>
                <a:lnTo>
                  <a:pt x="0" y="224"/>
                </a:lnTo>
                <a:close/>
                <a:moveTo>
                  <a:pt x="29" y="184"/>
                </a:moveTo>
                <a:lnTo>
                  <a:pt x="22" y="201"/>
                </a:lnTo>
                <a:lnTo>
                  <a:pt x="40" y="193"/>
                </a:lnTo>
                <a:lnTo>
                  <a:pt x="206" y="27"/>
                </a:lnTo>
                <a:lnTo>
                  <a:pt x="197" y="16"/>
                </a:lnTo>
                <a:lnTo>
                  <a:pt x="29" y="184"/>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41" name="Freeform 35"/>
          <p:cNvSpPr>
            <a:spLocks/>
          </p:cNvSpPr>
          <p:nvPr/>
        </p:nvSpPr>
        <p:spPr bwMode="auto">
          <a:xfrm>
            <a:off x="3457304" y="1543858"/>
            <a:ext cx="41673" cy="41673"/>
          </a:xfrm>
          <a:custGeom>
            <a:avLst/>
            <a:gdLst>
              <a:gd name="T0" fmla="*/ 32 w 32"/>
              <a:gd name="T1" fmla="*/ 18 h 32"/>
              <a:gd name="T2" fmla="*/ 0 w 32"/>
              <a:gd name="T3" fmla="*/ 32 h 32"/>
              <a:gd name="T4" fmla="*/ 0 w 32"/>
              <a:gd name="T5" fmla="*/ 32 h 32"/>
              <a:gd name="T6" fmla="*/ 12 w 32"/>
              <a:gd name="T7" fmla="*/ 0 h 32"/>
              <a:gd name="T8" fmla="*/ 32 w 32"/>
              <a:gd name="T9" fmla="*/ 18 h 32"/>
            </a:gdLst>
            <a:ahLst/>
            <a:cxnLst>
              <a:cxn ang="0">
                <a:pos x="T0" y="T1"/>
              </a:cxn>
              <a:cxn ang="0">
                <a:pos x="T2" y="T3"/>
              </a:cxn>
              <a:cxn ang="0">
                <a:pos x="T4" y="T5"/>
              </a:cxn>
              <a:cxn ang="0">
                <a:pos x="T6" y="T7"/>
              </a:cxn>
              <a:cxn ang="0">
                <a:pos x="T8" y="T9"/>
              </a:cxn>
            </a:cxnLst>
            <a:rect l="0" t="0" r="r" b="b"/>
            <a:pathLst>
              <a:path w="32" h="32">
                <a:moveTo>
                  <a:pt x="32" y="18"/>
                </a:moveTo>
                <a:lnTo>
                  <a:pt x="0" y="32"/>
                </a:lnTo>
                <a:lnTo>
                  <a:pt x="0" y="32"/>
                </a:lnTo>
                <a:lnTo>
                  <a:pt x="12" y="0"/>
                </a:lnTo>
                <a:lnTo>
                  <a:pt x="32" y="18"/>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42" name="Freeform 36"/>
          <p:cNvSpPr>
            <a:spLocks/>
          </p:cNvSpPr>
          <p:nvPr/>
        </p:nvSpPr>
        <p:spPr bwMode="auto">
          <a:xfrm>
            <a:off x="3294519" y="1400607"/>
            <a:ext cx="346407" cy="347710"/>
          </a:xfrm>
          <a:custGeom>
            <a:avLst/>
            <a:gdLst>
              <a:gd name="T0" fmla="*/ 266 w 266"/>
              <a:gd name="T1" fmla="*/ 267 h 267"/>
              <a:gd name="T2" fmla="*/ 0 w 266"/>
              <a:gd name="T3" fmla="*/ 267 h 267"/>
              <a:gd name="T4" fmla="*/ 0 w 266"/>
              <a:gd name="T5" fmla="*/ 0 h 267"/>
              <a:gd name="T6" fmla="*/ 219 w 266"/>
              <a:gd name="T7" fmla="*/ 0 h 267"/>
              <a:gd name="T8" fmla="*/ 219 w 266"/>
              <a:gd name="T9" fmla="*/ 12 h 267"/>
              <a:gd name="T10" fmla="*/ 11 w 266"/>
              <a:gd name="T11" fmla="*/ 12 h 267"/>
              <a:gd name="T12" fmla="*/ 11 w 266"/>
              <a:gd name="T13" fmla="*/ 254 h 267"/>
              <a:gd name="T14" fmla="*/ 255 w 266"/>
              <a:gd name="T15" fmla="*/ 254 h 267"/>
              <a:gd name="T16" fmla="*/ 255 w 266"/>
              <a:gd name="T17" fmla="*/ 47 h 267"/>
              <a:gd name="T18" fmla="*/ 266 w 266"/>
              <a:gd name="T19" fmla="*/ 47 h 267"/>
              <a:gd name="T20" fmla="*/ 266 w 266"/>
              <a:gd name="T21"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267">
                <a:moveTo>
                  <a:pt x="266" y="267"/>
                </a:moveTo>
                <a:lnTo>
                  <a:pt x="0" y="267"/>
                </a:lnTo>
                <a:lnTo>
                  <a:pt x="0" y="0"/>
                </a:lnTo>
                <a:lnTo>
                  <a:pt x="219" y="0"/>
                </a:lnTo>
                <a:lnTo>
                  <a:pt x="219" y="12"/>
                </a:lnTo>
                <a:lnTo>
                  <a:pt x="11" y="12"/>
                </a:lnTo>
                <a:lnTo>
                  <a:pt x="11" y="254"/>
                </a:lnTo>
                <a:lnTo>
                  <a:pt x="255" y="254"/>
                </a:lnTo>
                <a:lnTo>
                  <a:pt x="255" y="47"/>
                </a:lnTo>
                <a:lnTo>
                  <a:pt x="266" y="47"/>
                </a:lnTo>
                <a:lnTo>
                  <a:pt x="266" y="267"/>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pic>
        <p:nvPicPr>
          <p:cNvPr id="2" name="Picture 16" descr="Ambiente de trabalho seguro: tudo o que você precisa saber | Blog Solidus Jr">
            <a:extLst>
              <a:ext uri="{FF2B5EF4-FFF2-40B4-BE49-F238E27FC236}">
                <a16:creationId xmlns:a16="http://schemas.microsoft.com/office/drawing/2014/main" id="{E285F361-4630-825A-A2CE-5B86A94A4A9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b="24498"/>
          <a:stretch/>
        </p:blipFill>
        <p:spPr bwMode="auto">
          <a:xfrm>
            <a:off x="6293258" y="0"/>
            <a:ext cx="7164436" cy="6858000"/>
          </a:xfrm>
          <a:prstGeom prst="parallelogram">
            <a:avLst>
              <a:gd name="adj" fmla="val 50185"/>
            </a:avLst>
          </a:prstGeom>
          <a:noFill/>
          <a:extLst>
            <a:ext uri="{909E8E84-426E-40DD-AFC4-6F175D3DCCD1}">
              <a14:hiddenFill xmlns:a14="http://schemas.microsoft.com/office/drawing/2010/main">
                <a:solidFill>
                  <a:srgbClr val="FFFFFF"/>
                </a:solidFill>
              </a14:hiddenFill>
            </a:ext>
          </a:extLst>
        </p:spPr>
      </p:pic>
      <p:sp>
        <p:nvSpPr>
          <p:cNvPr id="8" name="平行四边形 7"/>
          <p:cNvSpPr/>
          <p:nvPr/>
        </p:nvSpPr>
        <p:spPr>
          <a:xfrm>
            <a:off x="6288364" y="0"/>
            <a:ext cx="7194730" cy="6858000"/>
          </a:xfrm>
          <a:prstGeom prst="parallelogram">
            <a:avLst>
              <a:gd name="adj" fmla="val 50368"/>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pic>
        <p:nvPicPr>
          <p:cNvPr id="3" name="Imagem 2" descr="Texto&#10;&#10;Descrição gerada automaticamente com confiança baixa">
            <a:extLst>
              <a:ext uri="{FF2B5EF4-FFF2-40B4-BE49-F238E27FC236}">
                <a16:creationId xmlns:a16="http://schemas.microsoft.com/office/drawing/2014/main" id="{CEDAE762-4CB6-E6C9-9F02-DE4FBC48A7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2521" y="225589"/>
            <a:ext cx="1759790" cy="488567"/>
          </a:xfrm>
          <a:prstGeom prst="rect">
            <a:avLst/>
          </a:prstGeom>
        </p:spPr>
      </p:pic>
    </p:spTree>
    <p:extLst>
      <p:ext uri="{BB962C8B-B14F-4D97-AF65-F5344CB8AC3E}">
        <p14:creationId xmlns:p14="http://schemas.microsoft.com/office/powerpoint/2010/main" val="3277366892"/>
      </p:ext>
    </p:extLst>
  </p:cSld>
  <p:clrMapOvr>
    <a:masterClrMapping/>
  </p:clrMapOvr>
  <mc:AlternateContent xmlns:mc="http://schemas.openxmlformats.org/markup-compatibility/2006" xmlns:p14="http://schemas.microsoft.com/office/powerpoint/2010/main">
    <mc:Choice Requires="p14">
      <p:transition spd="slow" p14:dur="1250" advClick="0" advTm="2500">
        <p14:switch dir="r"/>
      </p:transition>
    </mc:Choice>
    <mc:Fallback xmlns="" xmlns:a16="http://schemas.microsoft.com/office/drawing/2014/main" xmlns:a14="http://schemas.microsoft.com/office/drawing/2010/main">
      <p:transition spd="slow" advClick="0" advTm="2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onte Rolante com Talha Elétrica | Ferro Indústria">
            <a:extLst>
              <a:ext uri="{FF2B5EF4-FFF2-40B4-BE49-F238E27FC236}">
                <a16:creationId xmlns:a16="http://schemas.microsoft.com/office/drawing/2014/main" id="{CBEDA005-54FD-F748-000C-C2A5FCC21A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71" b="41698"/>
          <a:stretch/>
        </p:blipFill>
        <p:spPr bwMode="auto">
          <a:xfrm>
            <a:off x="0" y="-1"/>
            <a:ext cx="12192000" cy="2679693"/>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5">
            <a:extLst>
              <a:ext uri="{FF2B5EF4-FFF2-40B4-BE49-F238E27FC236}">
                <a16:creationId xmlns:a16="http://schemas.microsoft.com/office/drawing/2014/main" id="{CD2EEDDC-5348-B5B5-D059-49ECFB489DA3}"/>
              </a:ext>
            </a:extLst>
          </p:cNvPr>
          <p:cNvSpPr/>
          <p:nvPr/>
        </p:nvSpPr>
        <p:spPr>
          <a:xfrm>
            <a:off x="0" y="0"/>
            <a:ext cx="12192000" cy="2679691"/>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6" name="圆角矩形 46">
            <a:extLst>
              <a:ext uri="{FF2B5EF4-FFF2-40B4-BE49-F238E27FC236}">
                <a16:creationId xmlns:a16="http://schemas.microsoft.com/office/drawing/2014/main" id="{A97B059A-3C78-2540-B4DB-6401D77ADADF}"/>
              </a:ext>
            </a:extLst>
          </p:cNvPr>
          <p:cNvSpPr/>
          <p:nvPr/>
        </p:nvSpPr>
        <p:spPr>
          <a:xfrm>
            <a:off x="2146300" y="2224155"/>
            <a:ext cx="8229600" cy="3661026"/>
          </a:xfrm>
          <a:prstGeom prst="roundRect">
            <a:avLst>
              <a:gd name="adj" fmla="val 10388"/>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latin typeface="Arial"/>
              <a:ea typeface="微软雅黑"/>
              <a:sym typeface="Arial"/>
            </a:endParaRPr>
          </a:p>
        </p:txBody>
      </p:sp>
      <p:cxnSp>
        <p:nvCxnSpPr>
          <p:cNvPr id="7" name="直接连接符 8">
            <a:extLst>
              <a:ext uri="{FF2B5EF4-FFF2-40B4-BE49-F238E27FC236}">
                <a16:creationId xmlns:a16="http://schemas.microsoft.com/office/drawing/2014/main" id="{6EB76C53-6A94-07D0-C800-5C6358FD7779}"/>
              </a:ext>
            </a:extLst>
          </p:cNvPr>
          <p:cNvCxnSpPr/>
          <p:nvPr/>
        </p:nvCxnSpPr>
        <p:spPr>
          <a:xfrm>
            <a:off x="7533343" y="5510116"/>
            <a:ext cx="2842557" cy="0"/>
          </a:xfrm>
          <a:prstGeom prst="line">
            <a:avLst/>
          </a:prstGeom>
          <a:ln w="19050">
            <a:gradFill>
              <a:gsLst>
                <a:gs pos="0">
                  <a:srgbClr val="FE2B56"/>
                </a:gs>
                <a:gs pos="100000">
                  <a:srgbClr val="FE6F3F"/>
                </a:gs>
              </a:gsLst>
              <a:lin ang="5400000" scaled="1"/>
            </a:gra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E877B475-7486-D254-A65C-5C37CFD11F72}"/>
              </a:ext>
            </a:extLst>
          </p:cNvPr>
          <p:cNvSpPr txBox="1">
            <a:spLocks/>
          </p:cNvSpPr>
          <p:nvPr/>
        </p:nvSpPr>
        <p:spPr>
          <a:xfrm>
            <a:off x="2525884" y="2856365"/>
            <a:ext cx="7697616" cy="25659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800" dirty="0">
                <a:solidFill>
                  <a:srgbClr val="201F42"/>
                </a:solidFill>
                <a:latin typeface="Arial"/>
                <a:ea typeface="微软雅黑"/>
                <a:cs typeface="Lato" panose="020F0502020204030203" pitchFamily="34" charset="0"/>
                <a:sym typeface="Arial"/>
              </a:rPr>
              <a:t>Elevar a carga de forma brusca ou com várias interrupções, subindo e levantando de forma muito frequente, pode causar danos à talha elétrica. O movimento suave e contínuo, único, é o melhor.</a:t>
            </a:r>
            <a:endParaRPr lang="id-ID" sz="2800" dirty="0">
              <a:solidFill>
                <a:srgbClr val="201F42"/>
              </a:solidFill>
              <a:latin typeface="Arial"/>
              <a:ea typeface="微软雅黑"/>
              <a:cs typeface="Lato" panose="020F0502020204030203" pitchFamily="34" charset="0"/>
              <a:sym typeface="Arial"/>
            </a:endParaRPr>
          </a:p>
        </p:txBody>
      </p:sp>
      <p:grpSp>
        <p:nvGrpSpPr>
          <p:cNvPr id="10" name="组合 35">
            <a:extLst>
              <a:ext uri="{FF2B5EF4-FFF2-40B4-BE49-F238E27FC236}">
                <a16:creationId xmlns:a16="http://schemas.microsoft.com/office/drawing/2014/main" id="{D741CF14-79D2-7E34-50C4-C4EC914FED46}"/>
              </a:ext>
            </a:extLst>
          </p:cNvPr>
          <p:cNvGrpSpPr/>
          <p:nvPr/>
        </p:nvGrpSpPr>
        <p:grpSpPr>
          <a:xfrm>
            <a:off x="5340935" y="1492583"/>
            <a:ext cx="1510130" cy="1361544"/>
            <a:chOff x="7842587" y="4494001"/>
            <a:chExt cx="343825" cy="309997"/>
          </a:xfrm>
        </p:grpSpPr>
        <p:sp>
          <p:nvSpPr>
            <p:cNvPr id="12" name="Freeform 5">
              <a:extLst>
                <a:ext uri="{FF2B5EF4-FFF2-40B4-BE49-F238E27FC236}">
                  <a16:creationId xmlns:a16="http://schemas.microsoft.com/office/drawing/2014/main" id="{F5377F6F-5014-C07D-1240-7B5287FDE54C}"/>
                </a:ext>
              </a:extLst>
            </p:cNvPr>
            <p:cNvSpPr>
              <a:spLocks/>
            </p:cNvSpPr>
            <p:nvPr/>
          </p:nvSpPr>
          <p:spPr bwMode="auto">
            <a:xfrm>
              <a:off x="7842587" y="4494001"/>
              <a:ext cx="343825" cy="30999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FE2B56"/>
                </a:gs>
                <a:gs pos="100000">
                  <a:srgbClr val="FE6F3F"/>
                </a:gs>
              </a:gsLst>
              <a:lin ang="5400000" scaled="0"/>
            </a:gra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pPr fontAlgn="auto">
                <a:lnSpc>
                  <a:spcPct val="130000"/>
                </a:lnSpc>
                <a:buFontTx/>
                <a:buNone/>
              </a:pPr>
              <a:endParaRPr lang="zh-CN" altLang="en-US" dirty="0">
                <a:solidFill>
                  <a:srgbClr val="1C2D3D"/>
                </a:solidFill>
                <a:latin typeface="Arial"/>
                <a:ea typeface="微软雅黑"/>
                <a:sym typeface="Arial"/>
              </a:endParaRPr>
            </a:p>
          </p:txBody>
        </p:sp>
        <p:sp>
          <p:nvSpPr>
            <p:cNvPr id="13" name="Freeform 12">
              <a:extLst>
                <a:ext uri="{FF2B5EF4-FFF2-40B4-BE49-F238E27FC236}">
                  <a16:creationId xmlns:a16="http://schemas.microsoft.com/office/drawing/2014/main" id="{F4B2F671-82D0-25E8-7FFE-DFB25862E641}"/>
                </a:ext>
              </a:extLst>
            </p:cNvPr>
            <p:cNvSpPr>
              <a:spLocks noEditPoints="1"/>
            </p:cNvSpPr>
            <p:nvPr/>
          </p:nvSpPr>
          <p:spPr bwMode="auto">
            <a:xfrm>
              <a:off x="7948751" y="4587189"/>
              <a:ext cx="126640" cy="126156"/>
            </a:xfrm>
            <a:custGeom>
              <a:avLst/>
              <a:gdLst>
                <a:gd name="T0" fmla="*/ 862 w 954"/>
                <a:gd name="T1" fmla="*/ 813 h 944"/>
                <a:gd name="T2" fmla="*/ 763 w 954"/>
                <a:gd name="T3" fmla="*/ 813 h 944"/>
                <a:gd name="T4" fmla="*/ 625 w 954"/>
                <a:gd name="T5" fmla="*/ 549 h 944"/>
                <a:gd name="T6" fmla="*/ 611 w 954"/>
                <a:gd name="T7" fmla="*/ 601 h 944"/>
                <a:gd name="T8" fmla="*/ 535 w 954"/>
                <a:gd name="T9" fmla="*/ 658 h 944"/>
                <a:gd name="T10" fmla="*/ 782 w 954"/>
                <a:gd name="T11" fmla="*/ 932 h 944"/>
                <a:gd name="T12" fmla="*/ 941 w 954"/>
                <a:gd name="T13" fmla="*/ 826 h 944"/>
                <a:gd name="T14" fmla="*/ 824 w 954"/>
                <a:gd name="T15" fmla="*/ 704 h 944"/>
                <a:gd name="T16" fmla="*/ 650 w 954"/>
                <a:gd name="T17" fmla="*/ 561 h 944"/>
                <a:gd name="T18" fmla="*/ 345 w 954"/>
                <a:gd name="T19" fmla="*/ 335 h 944"/>
                <a:gd name="T20" fmla="*/ 397 w 954"/>
                <a:gd name="T21" fmla="*/ 321 h 944"/>
                <a:gd name="T22" fmla="*/ 411 w 954"/>
                <a:gd name="T23" fmla="*/ 269 h 944"/>
                <a:gd name="T24" fmla="*/ 423 w 954"/>
                <a:gd name="T25" fmla="*/ 221 h 944"/>
                <a:gd name="T26" fmla="*/ 184 w 954"/>
                <a:gd name="T27" fmla="*/ 21 h 944"/>
                <a:gd name="T28" fmla="*/ 151 w 954"/>
                <a:gd name="T29" fmla="*/ 267 h 944"/>
                <a:gd name="T30" fmla="*/ 1 w 954"/>
                <a:gd name="T31" fmla="*/ 204 h 944"/>
                <a:gd name="T32" fmla="*/ 284 w 954"/>
                <a:gd name="T33" fmla="*/ 406 h 944"/>
                <a:gd name="T34" fmla="*/ 320 w 954"/>
                <a:gd name="T35" fmla="*/ 360 h 944"/>
                <a:gd name="T36" fmla="*/ 920 w 954"/>
                <a:gd name="T37" fmla="*/ 91 h 944"/>
                <a:gd name="T38" fmla="*/ 791 w 954"/>
                <a:gd name="T39" fmla="*/ 0 h 944"/>
                <a:gd name="T40" fmla="*/ 448 w 954"/>
                <a:gd name="T41" fmla="*/ 306 h 944"/>
                <a:gd name="T42" fmla="*/ 399 w 954"/>
                <a:gd name="T43" fmla="*/ 376 h 944"/>
                <a:gd name="T44" fmla="*/ 357 w 954"/>
                <a:gd name="T45" fmla="*/ 397 h 944"/>
                <a:gd name="T46" fmla="*/ 362 w 954"/>
                <a:gd name="T47" fmla="*/ 527 h 944"/>
                <a:gd name="T48" fmla="*/ 85 w 954"/>
                <a:gd name="T49" fmla="*/ 768 h 944"/>
                <a:gd name="T50" fmla="*/ 55 w 954"/>
                <a:gd name="T51" fmla="*/ 944 h 944"/>
                <a:gd name="T52" fmla="*/ 198 w 954"/>
                <a:gd name="T53" fmla="*/ 800 h 944"/>
                <a:gd name="T54" fmla="*/ 423 w 954"/>
                <a:gd name="T55" fmla="*/ 588 h 944"/>
                <a:gd name="T56" fmla="*/ 549 w 954"/>
                <a:gd name="T57" fmla="*/ 588 h 944"/>
                <a:gd name="T58" fmla="*/ 585 w 954"/>
                <a:gd name="T59" fmla="*/ 509 h 944"/>
                <a:gd name="T60" fmla="*/ 639 w 954"/>
                <a:gd name="T61" fmla="*/ 498 h 944"/>
                <a:gd name="T62" fmla="*/ 920 w 954"/>
                <a:gd name="T63" fmla="*/ 91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944">
                  <a:moveTo>
                    <a:pt x="813" y="764"/>
                  </a:moveTo>
                  <a:cubicBezTo>
                    <a:pt x="840" y="764"/>
                    <a:pt x="862" y="786"/>
                    <a:pt x="862" y="813"/>
                  </a:cubicBezTo>
                  <a:cubicBezTo>
                    <a:pt x="862" y="841"/>
                    <a:pt x="840" y="863"/>
                    <a:pt x="813" y="863"/>
                  </a:cubicBezTo>
                  <a:cubicBezTo>
                    <a:pt x="786" y="863"/>
                    <a:pt x="763" y="841"/>
                    <a:pt x="763" y="813"/>
                  </a:cubicBezTo>
                  <a:cubicBezTo>
                    <a:pt x="763" y="786"/>
                    <a:pt x="786" y="764"/>
                    <a:pt x="813" y="764"/>
                  </a:cubicBezTo>
                  <a:close/>
                  <a:moveTo>
                    <a:pt x="625" y="549"/>
                  </a:moveTo>
                  <a:lnTo>
                    <a:pt x="637" y="574"/>
                  </a:lnTo>
                  <a:lnTo>
                    <a:pt x="611" y="601"/>
                  </a:lnTo>
                  <a:lnTo>
                    <a:pt x="586" y="625"/>
                  </a:lnTo>
                  <a:cubicBezTo>
                    <a:pt x="571" y="640"/>
                    <a:pt x="554" y="651"/>
                    <a:pt x="535" y="658"/>
                  </a:cubicBezTo>
                  <a:lnTo>
                    <a:pt x="703" y="826"/>
                  </a:lnTo>
                  <a:lnTo>
                    <a:pt x="782" y="932"/>
                  </a:lnTo>
                  <a:lnTo>
                    <a:pt x="824" y="943"/>
                  </a:lnTo>
                  <a:lnTo>
                    <a:pt x="941" y="826"/>
                  </a:lnTo>
                  <a:lnTo>
                    <a:pt x="930" y="783"/>
                  </a:lnTo>
                  <a:lnTo>
                    <a:pt x="824" y="704"/>
                  </a:lnTo>
                  <a:lnTo>
                    <a:pt x="666" y="546"/>
                  </a:lnTo>
                  <a:lnTo>
                    <a:pt x="650" y="561"/>
                  </a:lnTo>
                  <a:lnTo>
                    <a:pt x="625" y="549"/>
                  </a:lnTo>
                  <a:close/>
                  <a:moveTo>
                    <a:pt x="345" y="335"/>
                  </a:moveTo>
                  <a:lnTo>
                    <a:pt x="372" y="308"/>
                  </a:lnTo>
                  <a:lnTo>
                    <a:pt x="397" y="321"/>
                  </a:lnTo>
                  <a:lnTo>
                    <a:pt x="384" y="296"/>
                  </a:lnTo>
                  <a:lnTo>
                    <a:pt x="411" y="269"/>
                  </a:lnTo>
                  <a:lnTo>
                    <a:pt x="414" y="266"/>
                  </a:lnTo>
                  <a:cubicBezTo>
                    <a:pt x="420" y="251"/>
                    <a:pt x="423" y="235"/>
                    <a:pt x="423" y="221"/>
                  </a:cubicBezTo>
                  <a:cubicBezTo>
                    <a:pt x="423" y="108"/>
                    <a:pt x="316" y="0"/>
                    <a:pt x="204" y="1"/>
                  </a:cubicBezTo>
                  <a:cubicBezTo>
                    <a:pt x="203" y="1"/>
                    <a:pt x="191" y="14"/>
                    <a:pt x="184" y="21"/>
                  </a:cubicBezTo>
                  <a:cubicBezTo>
                    <a:pt x="274" y="111"/>
                    <a:pt x="266" y="96"/>
                    <a:pt x="266" y="151"/>
                  </a:cubicBezTo>
                  <a:cubicBezTo>
                    <a:pt x="266" y="196"/>
                    <a:pt x="195" y="267"/>
                    <a:pt x="151" y="267"/>
                  </a:cubicBezTo>
                  <a:cubicBezTo>
                    <a:pt x="94" y="267"/>
                    <a:pt x="112" y="276"/>
                    <a:pt x="20" y="184"/>
                  </a:cubicBezTo>
                  <a:cubicBezTo>
                    <a:pt x="13" y="191"/>
                    <a:pt x="1" y="204"/>
                    <a:pt x="1" y="204"/>
                  </a:cubicBezTo>
                  <a:cubicBezTo>
                    <a:pt x="2" y="316"/>
                    <a:pt x="108" y="424"/>
                    <a:pt x="220" y="424"/>
                  </a:cubicBezTo>
                  <a:cubicBezTo>
                    <a:pt x="240" y="424"/>
                    <a:pt x="262" y="417"/>
                    <a:pt x="284" y="406"/>
                  </a:cubicBezTo>
                  <a:lnTo>
                    <a:pt x="288" y="411"/>
                  </a:lnTo>
                  <a:cubicBezTo>
                    <a:pt x="295" y="392"/>
                    <a:pt x="305" y="375"/>
                    <a:pt x="320" y="360"/>
                  </a:cubicBezTo>
                  <a:lnTo>
                    <a:pt x="345" y="335"/>
                  </a:lnTo>
                  <a:close/>
                  <a:moveTo>
                    <a:pt x="920" y="91"/>
                  </a:moveTo>
                  <a:lnTo>
                    <a:pt x="854" y="26"/>
                  </a:lnTo>
                  <a:cubicBezTo>
                    <a:pt x="837" y="9"/>
                    <a:pt x="814" y="0"/>
                    <a:pt x="791" y="0"/>
                  </a:cubicBezTo>
                  <a:cubicBezTo>
                    <a:pt x="768" y="0"/>
                    <a:pt x="746" y="9"/>
                    <a:pt x="728" y="26"/>
                  </a:cubicBezTo>
                  <a:lnTo>
                    <a:pt x="448" y="306"/>
                  </a:lnTo>
                  <a:cubicBezTo>
                    <a:pt x="457" y="323"/>
                    <a:pt x="450" y="348"/>
                    <a:pt x="437" y="361"/>
                  </a:cubicBezTo>
                  <a:cubicBezTo>
                    <a:pt x="428" y="370"/>
                    <a:pt x="413" y="376"/>
                    <a:pt x="399" y="376"/>
                  </a:cubicBezTo>
                  <a:cubicBezTo>
                    <a:pt x="393" y="376"/>
                    <a:pt x="387" y="375"/>
                    <a:pt x="382" y="372"/>
                  </a:cubicBezTo>
                  <a:lnTo>
                    <a:pt x="357" y="397"/>
                  </a:lnTo>
                  <a:cubicBezTo>
                    <a:pt x="323" y="432"/>
                    <a:pt x="323" y="488"/>
                    <a:pt x="357" y="523"/>
                  </a:cubicBezTo>
                  <a:lnTo>
                    <a:pt x="362" y="527"/>
                  </a:lnTo>
                  <a:lnTo>
                    <a:pt x="143" y="746"/>
                  </a:lnTo>
                  <a:lnTo>
                    <a:pt x="85" y="768"/>
                  </a:lnTo>
                  <a:lnTo>
                    <a:pt x="0" y="889"/>
                  </a:lnTo>
                  <a:lnTo>
                    <a:pt x="55" y="944"/>
                  </a:lnTo>
                  <a:lnTo>
                    <a:pt x="176" y="859"/>
                  </a:lnTo>
                  <a:lnTo>
                    <a:pt x="198" y="800"/>
                  </a:lnTo>
                  <a:lnTo>
                    <a:pt x="416" y="582"/>
                  </a:lnTo>
                  <a:lnTo>
                    <a:pt x="423" y="588"/>
                  </a:lnTo>
                  <a:cubicBezTo>
                    <a:pt x="440" y="606"/>
                    <a:pt x="463" y="614"/>
                    <a:pt x="486" y="614"/>
                  </a:cubicBezTo>
                  <a:cubicBezTo>
                    <a:pt x="509" y="614"/>
                    <a:pt x="531" y="606"/>
                    <a:pt x="549" y="588"/>
                  </a:cubicBezTo>
                  <a:lnTo>
                    <a:pt x="574" y="564"/>
                  </a:lnTo>
                  <a:cubicBezTo>
                    <a:pt x="565" y="547"/>
                    <a:pt x="572" y="522"/>
                    <a:pt x="585" y="509"/>
                  </a:cubicBezTo>
                  <a:cubicBezTo>
                    <a:pt x="594" y="500"/>
                    <a:pt x="609" y="494"/>
                    <a:pt x="622" y="494"/>
                  </a:cubicBezTo>
                  <a:cubicBezTo>
                    <a:pt x="629" y="494"/>
                    <a:pt x="634" y="495"/>
                    <a:pt x="639" y="498"/>
                  </a:cubicBezTo>
                  <a:lnTo>
                    <a:pt x="920" y="217"/>
                  </a:lnTo>
                  <a:cubicBezTo>
                    <a:pt x="954" y="183"/>
                    <a:pt x="954" y="126"/>
                    <a:pt x="920"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30000"/>
                </a:lnSpc>
              </a:pPr>
              <a:endParaRPr lang="zh-CN" altLang="en-US" sz="1100">
                <a:latin typeface="Arial"/>
                <a:ea typeface="微软雅黑"/>
                <a:sym typeface="Arial"/>
              </a:endParaRPr>
            </a:p>
          </p:txBody>
        </p:sp>
      </p:grpSp>
      <p:pic>
        <p:nvPicPr>
          <p:cNvPr id="3" name="Imagem 2" descr="Texto&#10;&#10;Descrição gerada automaticamente com confiança baixa">
            <a:extLst>
              <a:ext uri="{FF2B5EF4-FFF2-40B4-BE49-F238E27FC236}">
                <a16:creationId xmlns:a16="http://schemas.microsoft.com/office/drawing/2014/main" id="{2C2C34C9-03BD-6BA0-B1A8-FA927887EA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6192" y="0"/>
            <a:ext cx="1759790" cy="488567"/>
          </a:xfrm>
          <a:prstGeom prst="rect">
            <a:avLst/>
          </a:prstGeom>
        </p:spPr>
      </p:pic>
    </p:spTree>
    <p:extLst>
      <p:ext uri="{BB962C8B-B14F-4D97-AF65-F5344CB8AC3E}">
        <p14:creationId xmlns:p14="http://schemas.microsoft.com/office/powerpoint/2010/main" val="2803268767"/>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Para os Engenheiros de Segurança do Trabalho, o futuro se constrói agora  Profissional que garante a segurança dos trabalhadores | O Futuro se  Constrói Agora | G1">
            <a:extLst>
              <a:ext uri="{FF2B5EF4-FFF2-40B4-BE49-F238E27FC236}">
                <a16:creationId xmlns:a16="http://schemas.microsoft.com/office/drawing/2014/main" id="{9377642B-DD28-AD4A-AFD2-6917C2EE9ADE}"/>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 y="-3"/>
            <a:ext cx="11843657"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uxograma: Entrada Manual 1">
            <a:extLst>
              <a:ext uri="{FF2B5EF4-FFF2-40B4-BE49-F238E27FC236}">
                <a16:creationId xmlns:a16="http://schemas.microsoft.com/office/drawing/2014/main" id="{FCF39CB4-20CE-41A1-5FCB-DDFBDEFD9E6C}"/>
              </a:ext>
            </a:extLst>
          </p:cNvPr>
          <p:cNvSpPr/>
          <p:nvPr/>
        </p:nvSpPr>
        <p:spPr>
          <a:xfrm rot="5400000" flipH="1" flipV="1">
            <a:off x="6955972" y="1621968"/>
            <a:ext cx="6858001" cy="3614054"/>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平行四边形 6"/>
          <p:cNvSpPr/>
          <p:nvPr/>
        </p:nvSpPr>
        <p:spPr>
          <a:xfrm rot="5048568" flipH="1">
            <a:off x="6329239" y="1959353"/>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6" name="平行四边形 15"/>
          <p:cNvSpPr/>
          <p:nvPr/>
        </p:nvSpPr>
        <p:spPr>
          <a:xfrm rot="5048568" flipH="1">
            <a:off x="6935125" y="4427336"/>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5" name="矩形 18">
            <a:extLst>
              <a:ext uri="{FF2B5EF4-FFF2-40B4-BE49-F238E27FC236}">
                <a16:creationId xmlns:a16="http://schemas.microsoft.com/office/drawing/2014/main" id="{C6804717-5E59-3166-33C5-F6435FFB9086}"/>
              </a:ext>
            </a:extLst>
          </p:cNvPr>
          <p:cNvSpPr/>
          <p:nvPr/>
        </p:nvSpPr>
        <p:spPr>
          <a:xfrm>
            <a:off x="807543"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01</a:t>
            </a:r>
            <a:endParaRPr lang="zh-CN" altLang="en-US" dirty="0">
              <a:latin typeface="Arial"/>
              <a:ea typeface="微软雅黑"/>
              <a:sym typeface="Arial"/>
            </a:endParaRPr>
          </a:p>
        </p:txBody>
      </p:sp>
      <p:sp>
        <p:nvSpPr>
          <p:cNvPr id="6" name="矩形 23">
            <a:extLst>
              <a:ext uri="{FF2B5EF4-FFF2-40B4-BE49-F238E27FC236}">
                <a16:creationId xmlns:a16="http://schemas.microsoft.com/office/drawing/2014/main" id="{320F2983-AD6B-020A-D063-DE2C003CA441}"/>
              </a:ext>
            </a:extLst>
          </p:cNvPr>
          <p:cNvSpPr/>
          <p:nvPr/>
        </p:nvSpPr>
        <p:spPr>
          <a:xfrm>
            <a:off x="2752255"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02</a:t>
            </a:r>
            <a:endParaRPr lang="zh-CN" altLang="en-US" dirty="0">
              <a:latin typeface="Arial"/>
              <a:ea typeface="微软雅黑"/>
              <a:sym typeface="Arial"/>
            </a:endParaRPr>
          </a:p>
        </p:txBody>
      </p:sp>
      <p:sp>
        <p:nvSpPr>
          <p:cNvPr id="8" name="矩形 23">
            <a:extLst>
              <a:ext uri="{FF2B5EF4-FFF2-40B4-BE49-F238E27FC236}">
                <a16:creationId xmlns:a16="http://schemas.microsoft.com/office/drawing/2014/main" id="{EE0071D5-0554-7630-AF32-C2DF06ABD379}"/>
              </a:ext>
            </a:extLst>
          </p:cNvPr>
          <p:cNvSpPr/>
          <p:nvPr/>
        </p:nvSpPr>
        <p:spPr>
          <a:xfrm>
            <a:off x="4579801"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03</a:t>
            </a:r>
            <a:endParaRPr lang="zh-CN" altLang="en-US" dirty="0">
              <a:latin typeface="Arial"/>
              <a:ea typeface="微软雅黑"/>
              <a:sym typeface="Arial"/>
            </a:endParaRPr>
          </a:p>
        </p:txBody>
      </p:sp>
      <p:sp>
        <p:nvSpPr>
          <p:cNvPr id="9" name="矩形 18">
            <a:extLst>
              <a:ext uri="{FF2B5EF4-FFF2-40B4-BE49-F238E27FC236}">
                <a16:creationId xmlns:a16="http://schemas.microsoft.com/office/drawing/2014/main" id="{7F1661A1-C73D-03C1-E15D-53EE9D0F62A2}"/>
              </a:ext>
            </a:extLst>
          </p:cNvPr>
          <p:cNvSpPr/>
          <p:nvPr/>
        </p:nvSpPr>
        <p:spPr>
          <a:xfrm>
            <a:off x="763000"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04</a:t>
            </a:r>
            <a:endParaRPr lang="zh-CN" altLang="en-US" dirty="0">
              <a:latin typeface="Arial"/>
              <a:ea typeface="微软雅黑"/>
              <a:sym typeface="Arial"/>
            </a:endParaRPr>
          </a:p>
        </p:txBody>
      </p:sp>
      <p:sp>
        <p:nvSpPr>
          <p:cNvPr id="10" name="矩形 23">
            <a:extLst>
              <a:ext uri="{FF2B5EF4-FFF2-40B4-BE49-F238E27FC236}">
                <a16:creationId xmlns:a16="http://schemas.microsoft.com/office/drawing/2014/main" id="{B7631C7D-9947-E2A3-7070-6729F55341E4}"/>
              </a:ext>
            </a:extLst>
          </p:cNvPr>
          <p:cNvSpPr/>
          <p:nvPr/>
        </p:nvSpPr>
        <p:spPr>
          <a:xfrm>
            <a:off x="2707712"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05</a:t>
            </a:r>
            <a:endParaRPr lang="zh-CN" altLang="en-US" dirty="0">
              <a:latin typeface="Arial"/>
              <a:ea typeface="微软雅黑"/>
              <a:sym typeface="Arial"/>
            </a:endParaRPr>
          </a:p>
        </p:txBody>
      </p:sp>
      <p:sp>
        <p:nvSpPr>
          <p:cNvPr id="11" name="矩形 23">
            <a:extLst>
              <a:ext uri="{FF2B5EF4-FFF2-40B4-BE49-F238E27FC236}">
                <a16:creationId xmlns:a16="http://schemas.microsoft.com/office/drawing/2014/main" id="{37F71098-E714-18C2-81A1-FEECF82B365B}"/>
              </a:ext>
            </a:extLst>
          </p:cNvPr>
          <p:cNvSpPr/>
          <p:nvPr/>
        </p:nvSpPr>
        <p:spPr>
          <a:xfrm>
            <a:off x="4535258"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06</a:t>
            </a:r>
            <a:endParaRPr lang="zh-CN" altLang="en-US" dirty="0">
              <a:latin typeface="Arial"/>
              <a:ea typeface="微软雅黑"/>
              <a:sym typeface="Arial"/>
            </a:endParaRPr>
          </a:p>
        </p:txBody>
      </p:sp>
      <p:sp>
        <p:nvSpPr>
          <p:cNvPr id="12" name="矩形 18">
            <a:extLst>
              <a:ext uri="{FF2B5EF4-FFF2-40B4-BE49-F238E27FC236}">
                <a16:creationId xmlns:a16="http://schemas.microsoft.com/office/drawing/2014/main" id="{10FB407E-A02F-7625-A95A-49334135EBFB}"/>
              </a:ext>
            </a:extLst>
          </p:cNvPr>
          <p:cNvSpPr/>
          <p:nvPr/>
        </p:nvSpPr>
        <p:spPr>
          <a:xfrm>
            <a:off x="758610"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07</a:t>
            </a:r>
            <a:endParaRPr lang="zh-CN" altLang="en-US" dirty="0">
              <a:latin typeface="Arial"/>
              <a:ea typeface="微软雅黑"/>
              <a:sym typeface="Arial"/>
            </a:endParaRPr>
          </a:p>
        </p:txBody>
      </p:sp>
      <p:sp>
        <p:nvSpPr>
          <p:cNvPr id="13" name="矩形 23">
            <a:extLst>
              <a:ext uri="{FF2B5EF4-FFF2-40B4-BE49-F238E27FC236}">
                <a16:creationId xmlns:a16="http://schemas.microsoft.com/office/drawing/2014/main" id="{C4689CD8-C1B5-F47A-5DE7-23856CFB9678}"/>
              </a:ext>
            </a:extLst>
          </p:cNvPr>
          <p:cNvSpPr/>
          <p:nvPr/>
        </p:nvSpPr>
        <p:spPr>
          <a:xfrm>
            <a:off x="2703322"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08</a:t>
            </a:r>
            <a:endParaRPr lang="zh-CN" altLang="en-US" dirty="0">
              <a:latin typeface="Arial"/>
              <a:ea typeface="微软雅黑"/>
              <a:sym typeface="Arial"/>
            </a:endParaRPr>
          </a:p>
        </p:txBody>
      </p:sp>
      <p:sp>
        <p:nvSpPr>
          <p:cNvPr id="14" name="矩形 23">
            <a:extLst>
              <a:ext uri="{FF2B5EF4-FFF2-40B4-BE49-F238E27FC236}">
                <a16:creationId xmlns:a16="http://schemas.microsoft.com/office/drawing/2014/main" id="{529C354F-0181-C53F-28DA-6D2FB4083F0D}"/>
              </a:ext>
            </a:extLst>
          </p:cNvPr>
          <p:cNvSpPr/>
          <p:nvPr/>
        </p:nvSpPr>
        <p:spPr>
          <a:xfrm>
            <a:off x="4530868"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09</a:t>
            </a:r>
            <a:endParaRPr lang="zh-CN" altLang="en-US" dirty="0">
              <a:latin typeface="Arial"/>
              <a:ea typeface="微软雅黑"/>
              <a:sym typeface="Arial"/>
            </a:endParaRPr>
          </a:p>
        </p:txBody>
      </p:sp>
      <p:sp>
        <p:nvSpPr>
          <p:cNvPr id="17" name="矩形 18">
            <a:extLst>
              <a:ext uri="{FF2B5EF4-FFF2-40B4-BE49-F238E27FC236}">
                <a16:creationId xmlns:a16="http://schemas.microsoft.com/office/drawing/2014/main" id="{0DFE4971-247C-691D-0FD5-EBAB1A7D34EB}"/>
              </a:ext>
            </a:extLst>
          </p:cNvPr>
          <p:cNvSpPr/>
          <p:nvPr/>
        </p:nvSpPr>
        <p:spPr>
          <a:xfrm>
            <a:off x="744826"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10</a:t>
            </a:r>
            <a:endParaRPr lang="zh-CN" altLang="en-US" dirty="0">
              <a:latin typeface="Arial"/>
              <a:ea typeface="微软雅黑"/>
              <a:sym typeface="Arial"/>
            </a:endParaRPr>
          </a:p>
        </p:txBody>
      </p:sp>
      <p:sp>
        <p:nvSpPr>
          <p:cNvPr id="18" name="矩形 23">
            <a:extLst>
              <a:ext uri="{FF2B5EF4-FFF2-40B4-BE49-F238E27FC236}">
                <a16:creationId xmlns:a16="http://schemas.microsoft.com/office/drawing/2014/main" id="{66B788B7-2665-C336-13E3-07F1F4815143}"/>
              </a:ext>
            </a:extLst>
          </p:cNvPr>
          <p:cNvSpPr/>
          <p:nvPr/>
        </p:nvSpPr>
        <p:spPr>
          <a:xfrm>
            <a:off x="2689538" y="5196244"/>
            <a:ext cx="2166835" cy="975957"/>
          </a:xfrm>
          <a:prstGeom prst="rect">
            <a:avLst/>
          </a:prstGeom>
          <a:solidFill>
            <a:schemeClr val="bg1"/>
          </a:soli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sz="2400" b="1">
                <a:solidFill>
                  <a:srgbClr val="201F42"/>
                </a:solidFill>
                <a:latin typeface="Arial"/>
                <a:ea typeface="微软雅黑"/>
                <a:sym typeface="Arial"/>
              </a:rPr>
              <a:t>Passo 11</a:t>
            </a:r>
            <a:endParaRPr lang="zh-CN" altLang="en-US" sz="2400" b="1" dirty="0">
              <a:solidFill>
                <a:srgbClr val="201F42"/>
              </a:solidFill>
              <a:latin typeface="Arial"/>
              <a:ea typeface="微软雅黑"/>
              <a:sym typeface="Arial"/>
            </a:endParaRPr>
          </a:p>
        </p:txBody>
      </p:sp>
      <p:sp>
        <p:nvSpPr>
          <p:cNvPr id="19" name="矩形 23">
            <a:extLst>
              <a:ext uri="{FF2B5EF4-FFF2-40B4-BE49-F238E27FC236}">
                <a16:creationId xmlns:a16="http://schemas.microsoft.com/office/drawing/2014/main" id="{4AAE68E4-9497-1926-3D43-1FDAFBB22751}"/>
              </a:ext>
            </a:extLst>
          </p:cNvPr>
          <p:cNvSpPr/>
          <p:nvPr/>
        </p:nvSpPr>
        <p:spPr>
          <a:xfrm>
            <a:off x="4517084"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12</a:t>
            </a:r>
            <a:endParaRPr lang="zh-CN" altLang="en-US" dirty="0">
              <a:latin typeface="Arial"/>
              <a:ea typeface="微软雅黑"/>
              <a:sym typeface="Arial"/>
            </a:endParaRPr>
          </a:p>
        </p:txBody>
      </p:sp>
      <p:sp>
        <p:nvSpPr>
          <p:cNvPr id="15" name="矩形 23">
            <a:extLst>
              <a:ext uri="{FF2B5EF4-FFF2-40B4-BE49-F238E27FC236}">
                <a16:creationId xmlns:a16="http://schemas.microsoft.com/office/drawing/2014/main" id="{D7977FF1-B5F8-958E-97ED-68C0EE4AD46D}"/>
              </a:ext>
            </a:extLst>
          </p:cNvPr>
          <p:cNvSpPr/>
          <p:nvPr/>
        </p:nvSpPr>
        <p:spPr>
          <a:xfrm>
            <a:off x="6335484" y="5196243"/>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13</a:t>
            </a:r>
            <a:endParaRPr lang="zh-CN" altLang="en-US" dirty="0">
              <a:latin typeface="Arial"/>
              <a:ea typeface="微软雅黑"/>
              <a:sym typeface="Arial"/>
            </a:endParaRPr>
          </a:p>
        </p:txBody>
      </p:sp>
      <p:pic>
        <p:nvPicPr>
          <p:cNvPr id="3" name="Imagem 2" descr="Uma imagem contendo Texto&#10;&#10;Descrição gerada automaticamente">
            <a:extLst>
              <a:ext uri="{FF2B5EF4-FFF2-40B4-BE49-F238E27FC236}">
                <a16:creationId xmlns:a16="http://schemas.microsoft.com/office/drawing/2014/main" id="{A8229EC7-B94E-AFA9-02E5-3DF4ED2609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106" y="100788"/>
            <a:ext cx="1859979" cy="522531"/>
          </a:xfrm>
          <a:prstGeom prst="rect">
            <a:avLst/>
          </a:prstGeom>
        </p:spPr>
      </p:pic>
    </p:spTree>
    <p:extLst>
      <p:ext uri="{BB962C8B-B14F-4D97-AF65-F5344CB8AC3E}">
        <p14:creationId xmlns:p14="http://schemas.microsoft.com/office/powerpoint/2010/main" val="2163205439"/>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360062CF-4239-4286-B703-132EC1F0E32B}"/>
              </a:ext>
            </a:extLst>
          </p:cNvPr>
          <p:cNvSpPr txBox="1">
            <a:spLocks/>
          </p:cNvSpPr>
          <p:nvPr/>
        </p:nvSpPr>
        <p:spPr>
          <a:xfrm>
            <a:off x="2857500" y="1300732"/>
            <a:ext cx="8074637" cy="51436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800" b="1" dirty="0">
                <a:solidFill>
                  <a:schemeClr val="bg2"/>
                </a:solidFill>
                <a:latin typeface="Arial"/>
                <a:ea typeface="微软雅黑"/>
                <a:cs typeface="Lato" panose="020F0502020204030203" pitchFamily="34" charset="0"/>
                <a:sym typeface="Arial"/>
              </a:rPr>
              <a:t>Passo 11) </a:t>
            </a:r>
          </a:p>
          <a:p>
            <a:pPr algn="l">
              <a:lnSpc>
                <a:spcPct val="130000"/>
              </a:lnSpc>
              <a:spcBef>
                <a:spcPts val="0"/>
              </a:spcBef>
              <a:defRPr/>
            </a:pPr>
            <a:endParaRPr lang="pt-BR" altLang="zh-CN" sz="2800" b="1" dirty="0">
              <a:solidFill>
                <a:srgbClr val="201F42"/>
              </a:solidFill>
              <a:latin typeface="Arial"/>
              <a:ea typeface="微软雅黑"/>
              <a:cs typeface="Lato" panose="020F0502020204030203" pitchFamily="34" charset="0"/>
              <a:sym typeface="Arial"/>
            </a:endParaRPr>
          </a:p>
          <a:p>
            <a:pPr algn="l">
              <a:lnSpc>
                <a:spcPct val="130000"/>
              </a:lnSpc>
              <a:spcBef>
                <a:spcPts val="0"/>
              </a:spcBef>
              <a:defRPr/>
            </a:pPr>
            <a:r>
              <a:rPr lang="pt-BR" altLang="zh-CN" sz="2800" dirty="0">
                <a:solidFill>
                  <a:srgbClr val="C00000"/>
                </a:solidFill>
                <a:latin typeface="Arial"/>
                <a:ea typeface="微软雅黑"/>
                <a:cs typeface="Lato" panose="020F0502020204030203" pitchFamily="34" charset="0"/>
                <a:sym typeface="Arial"/>
              </a:rPr>
              <a:t>Finalize o deslocamento e solte suavemente a carga no destino. </a:t>
            </a:r>
            <a:r>
              <a:rPr lang="pt-BR" altLang="zh-CN" sz="2800" dirty="0">
                <a:solidFill>
                  <a:schemeClr val="bg1"/>
                </a:solidFill>
                <a:latin typeface="Arial"/>
                <a:ea typeface="微软雅黑"/>
                <a:cs typeface="Lato" panose="020F0502020204030203" pitchFamily="34" charset="0"/>
                <a:sym typeface="Arial"/>
              </a:rPr>
              <a:t>Quando a carga é içada para deslocar até um ponto à frente, deve ser cuidadosamente solta sobre o novo local ou veículo onde será disposta. A retirada dos ganchos, cabos e fixações deve ser feita com muito cuidado.</a:t>
            </a:r>
            <a:endParaRPr lang="id-ID" sz="2800" dirty="0">
              <a:solidFill>
                <a:schemeClr val="bg1"/>
              </a:solidFill>
              <a:latin typeface="Arial"/>
              <a:ea typeface="微软雅黑"/>
              <a:cs typeface="Lato" panose="020F0502020204030203" pitchFamily="34" charset="0"/>
              <a:sym typeface="Arial"/>
            </a:endParaRPr>
          </a:p>
        </p:txBody>
      </p:sp>
      <p:sp>
        <p:nvSpPr>
          <p:cNvPr id="3" name="等腰三角形 3">
            <a:extLst>
              <a:ext uri="{FF2B5EF4-FFF2-40B4-BE49-F238E27FC236}">
                <a16:creationId xmlns:a16="http://schemas.microsoft.com/office/drawing/2014/main" id="{829BA8FC-4312-EFB6-3FDE-A6FC1514EB47}"/>
              </a:ext>
            </a:extLst>
          </p:cNvPr>
          <p:cNvSpPr/>
          <p:nvPr/>
        </p:nvSpPr>
        <p:spPr>
          <a:xfrm rot="5400000">
            <a:off x="976835" y="1196223"/>
            <a:ext cx="1078524" cy="970034"/>
          </a:xfrm>
          <a:prstGeom prst="triangle">
            <a:avLst/>
          </a:prstGeom>
          <a:gradFill>
            <a:gsLst>
              <a:gs pos="0">
                <a:srgbClr val="FE2B56"/>
              </a:gs>
              <a:gs pos="100000">
                <a:srgbClr val="FE6F3F"/>
              </a:gs>
            </a:gsLst>
            <a:lin ang="6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pic>
        <p:nvPicPr>
          <p:cNvPr id="2" name="Imagem 1" descr="Texto&#10;&#10;Descrição gerada automaticamente com confiança baixa">
            <a:extLst>
              <a:ext uri="{FF2B5EF4-FFF2-40B4-BE49-F238E27FC236}">
                <a16:creationId xmlns:a16="http://schemas.microsoft.com/office/drawing/2014/main" id="{220CAA4A-4CBB-50F5-AE12-25ED7DD3F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325" y="138896"/>
            <a:ext cx="1759790" cy="488567"/>
          </a:xfrm>
          <a:prstGeom prst="rect">
            <a:avLst/>
          </a:prstGeom>
        </p:spPr>
      </p:pic>
    </p:spTree>
    <p:extLst>
      <p:ext uri="{BB962C8B-B14F-4D97-AF65-F5344CB8AC3E}">
        <p14:creationId xmlns:p14="http://schemas.microsoft.com/office/powerpoint/2010/main" val="1339488814"/>
      </p:ext>
    </p:extLst>
  </p:cSld>
  <p:clrMapOvr>
    <a:masterClrMapping/>
  </p:clrMapOvr>
  <mc:AlternateContent xmlns:mc="http://schemas.openxmlformats.org/markup-compatibility/2006" xmlns:p14="http://schemas.microsoft.com/office/powerpoint/2010/main">
    <mc:Choice Requires="p14">
      <p:transition spd="slow" p14:dur="1250" advClick="0" advTm="3500">
        <p14:switch dir="r"/>
      </p:transition>
    </mc:Choice>
    <mc:Fallback xmlns="" xmlns:a16="http://schemas.microsoft.com/office/drawing/2014/main" xmlns:a14="http://schemas.microsoft.com/office/drawing/2010/main">
      <p:transition spd="slow" advClick="0" advTm="3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Para os Engenheiros de Segurança do Trabalho, o futuro se constrói agora  Profissional que garante a segurança dos trabalhadores | O Futuro se  Constrói Agora | G1">
            <a:extLst>
              <a:ext uri="{FF2B5EF4-FFF2-40B4-BE49-F238E27FC236}">
                <a16:creationId xmlns:a16="http://schemas.microsoft.com/office/drawing/2014/main" id="{9377642B-DD28-AD4A-AFD2-6917C2EE9ADE}"/>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 y="-3"/>
            <a:ext cx="11843657"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uxograma: Entrada Manual 1">
            <a:extLst>
              <a:ext uri="{FF2B5EF4-FFF2-40B4-BE49-F238E27FC236}">
                <a16:creationId xmlns:a16="http://schemas.microsoft.com/office/drawing/2014/main" id="{FCF39CB4-20CE-41A1-5FCB-DDFBDEFD9E6C}"/>
              </a:ext>
            </a:extLst>
          </p:cNvPr>
          <p:cNvSpPr/>
          <p:nvPr/>
        </p:nvSpPr>
        <p:spPr>
          <a:xfrm rot="5400000" flipH="1" flipV="1">
            <a:off x="6955972" y="1621968"/>
            <a:ext cx="6858001" cy="3614054"/>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平行四边形 6"/>
          <p:cNvSpPr/>
          <p:nvPr/>
        </p:nvSpPr>
        <p:spPr>
          <a:xfrm rot="5048568" flipH="1">
            <a:off x="6329239" y="1959353"/>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6" name="平行四边形 15"/>
          <p:cNvSpPr/>
          <p:nvPr/>
        </p:nvSpPr>
        <p:spPr>
          <a:xfrm rot="5048568" flipH="1">
            <a:off x="6935125" y="4427336"/>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5" name="矩形 18">
            <a:extLst>
              <a:ext uri="{FF2B5EF4-FFF2-40B4-BE49-F238E27FC236}">
                <a16:creationId xmlns:a16="http://schemas.microsoft.com/office/drawing/2014/main" id="{C6804717-5E59-3166-33C5-F6435FFB9086}"/>
              </a:ext>
            </a:extLst>
          </p:cNvPr>
          <p:cNvSpPr/>
          <p:nvPr/>
        </p:nvSpPr>
        <p:spPr>
          <a:xfrm>
            <a:off x="807543"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01</a:t>
            </a:r>
            <a:endParaRPr lang="zh-CN" altLang="en-US" dirty="0">
              <a:latin typeface="Arial"/>
              <a:ea typeface="微软雅黑"/>
              <a:sym typeface="Arial"/>
            </a:endParaRPr>
          </a:p>
        </p:txBody>
      </p:sp>
      <p:sp>
        <p:nvSpPr>
          <p:cNvPr id="6" name="矩形 23">
            <a:extLst>
              <a:ext uri="{FF2B5EF4-FFF2-40B4-BE49-F238E27FC236}">
                <a16:creationId xmlns:a16="http://schemas.microsoft.com/office/drawing/2014/main" id="{320F2983-AD6B-020A-D063-DE2C003CA441}"/>
              </a:ext>
            </a:extLst>
          </p:cNvPr>
          <p:cNvSpPr/>
          <p:nvPr/>
        </p:nvSpPr>
        <p:spPr>
          <a:xfrm>
            <a:off x="2752255"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02</a:t>
            </a:r>
            <a:endParaRPr lang="zh-CN" altLang="en-US" dirty="0">
              <a:latin typeface="Arial"/>
              <a:ea typeface="微软雅黑"/>
              <a:sym typeface="Arial"/>
            </a:endParaRPr>
          </a:p>
        </p:txBody>
      </p:sp>
      <p:sp>
        <p:nvSpPr>
          <p:cNvPr id="8" name="矩形 23">
            <a:extLst>
              <a:ext uri="{FF2B5EF4-FFF2-40B4-BE49-F238E27FC236}">
                <a16:creationId xmlns:a16="http://schemas.microsoft.com/office/drawing/2014/main" id="{EE0071D5-0554-7630-AF32-C2DF06ABD379}"/>
              </a:ext>
            </a:extLst>
          </p:cNvPr>
          <p:cNvSpPr/>
          <p:nvPr/>
        </p:nvSpPr>
        <p:spPr>
          <a:xfrm>
            <a:off x="4579801"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03</a:t>
            </a:r>
            <a:endParaRPr lang="zh-CN" altLang="en-US" dirty="0">
              <a:latin typeface="Arial"/>
              <a:ea typeface="微软雅黑"/>
              <a:sym typeface="Arial"/>
            </a:endParaRPr>
          </a:p>
        </p:txBody>
      </p:sp>
      <p:sp>
        <p:nvSpPr>
          <p:cNvPr id="9" name="矩形 18">
            <a:extLst>
              <a:ext uri="{FF2B5EF4-FFF2-40B4-BE49-F238E27FC236}">
                <a16:creationId xmlns:a16="http://schemas.microsoft.com/office/drawing/2014/main" id="{7F1661A1-C73D-03C1-E15D-53EE9D0F62A2}"/>
              </a:ext>
            </a:extLst>
          </p:cNvPr>
          <p:cNvSpPr/>
          <p:nvPr/>
        </p:nvSpPr>
        <p:spPr>
          <a:xfrm>
            <a:off x="763000"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04</a:t>
            </a:r>
            <a:endParaRPr lang="zh-CN" altLang="en-US" dirty="0">
              <a:latin typeface="Arial"/>
              <a:ea typeface="微软雅黑"/>
              <a:sym typeface="Arial"/>
            </a:endParaRPr>
          </a:p>
        </p:txBody>
      </p:sp>
      <p:sp>
        <p:nvSpPr>
          <p:cNvPr id="10" name="矩形 23">
            <a:extLst>
              <a:ext uri="{FF2B5EF4-FFF2-40B4-BE49-F238E27FC236}">
                <a16:creationId xmlns:a16="http://schemas.microsoft.com/office/drawing/2014/main" id="{B7631C7D-9947-E2A3-7070-6729F55341E4}"/>
              </a:ext>
            </a:extLst>
          </p:cNvPr>
          <p:cNvSpPr/>
          <p:nvPr/>
        </p:nvSpPr>
        <p:spPr>
          <a:xfrm>
            <a:off x="2707712"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05</a:t>
            </a:r>
            <a:endParaRPr lang="zh-CN" altLang="en-US" dirty="0">
              <a:latin typeface="Arial"/>
              <a:ea typeface="微软雅黑"/>
              <a:sym typeface="Arial"/>
            </a:endParaRPr>
          </a:p>
        </p:txBody>
      </p:sp>
      <p:sp>
        <p:nvSpPr>
          <p:cNvPr id="11" name="矩形 23">
            <a:extLst>
              <a:ext uri="{FF2B5EF4-FFF2-40B4-BE49-F238E27FC236}">
                <a16:creationId xmlns:a16="http://schemas.microsoft.com/office/drawing/2014/main" id="{37F71098-E714-18C2-81A1-FEECF82B365B}"/>
              </a:ext>
            </a:extLst>
          </p:cNvPr>
          <p:cNvSpPr/>
          <p:nvPr/>
        </p:nvSpPr>
        <p:spPr>
          <a:xfrm>
            <a:off x="4535258"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06</a:t>
            </a:r>
            <a:endParaRPr lang="zh-CN" altLang="en-US" dirty="0">
              <a:latin typeface="Arial"/>
              <a:ea typeface="微软雅黑"/>
              <a:sym typeface="Arial"/>
            </a:endParaRPr>
          </a:p>
        </p:txBody>
      </p:sp>
      <p:sp>
        <p:nvSpPr>
          <p:cNvPr id="12" name="矩形 18">
            <a:extLst>
              <a:ext uri="{FF2B5EF4-FFF2-40B4-BE49-F238E27FC236}">
                <a16:creationId xmlns:a16="http://schemas.microsoft.com/office/drawing/2014/main" id="{10FB407E-A02F-7625-A95A-49334135EBFB}"/>
              </a:ext>
            </a:extLst>
          </p:cNvPr>
          <p:cNvSpPr/>
          <p:nvPr/>
        </p:nvSpPr>
        <p:spPr>
          <a:xfrm>
            <a:off x="758610"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07</a:t>
            </a:r>
            <a:endParaRPr lang="zh-CN" altLang="en-US" dirty="0">
              <a:latin typeface="Arial"/>
              <a:ea typeface="微软雅黑"/>
              <a:sym typeface="Arial"/>
            </a:endParaRPr>
          </a:p>
        </p:txBody>
      </p:sp>
      <p:sp>
        <p:nvSpPr>
          <p:cNvPr id="13" name="矩形 23">
            <a:extLst>
              <a:ext uri="{FF2B5EF4-FFF2-40B4-BE49-F238E27FC236}">
                <a16:creationId xmlns:a16="http://schemas.microsoft.com/office/drawing/2014/main" id="{C4689CD8-C1B5-F47A-5DE7-23856CFB9678}"/>
              </a:ext>
            </a:extLst>
          </p:cNvPr>
          <p:cNvSpPr/>
          <p:nvPr/>
        </p:nvSpPr>
        <p:spPr>
          <a:xfrm>
            <a:off x="2703322"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08</a:t>
            </a:r>
            <a:endParaRPr lang="zh-CN" altLang="en-US" dirty="0">
              <a:latin typeface="Arial"/>
              <a:ea typeface="微软雅黑"/>
              <a:sym typeface="Arial"/>
            </a:endParaRPr>
          </a:p>
        </p:txBody>
      </p:sp>
      <p:sp>
        <p:nvSpPr>
          <p:cNvPr id="14" name="矩形 23">
            <a:extLst>
              <a:ext uri="{FF2B5EF4-FFF2-40B4-BE49-F238E27FC236}">
                <a16:creationId xmlns:a16="http://schemas.microsoft.com/office/drawing/2014/main" id="{529C354F-0181-C53F-28DA-6D2FB4083F0D}"/>
              </a:ext>
            </a:extLst>
          </p:cNvPr>
          <p:cNvSpPr/>
          <p:nvPr/>
        </p:nvSpPr>
        <p:spPr>
          <a:xfrm>
            <a:off x="4530868"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09</a:t>
            </a:r>
            <a:endParaRPr lang="zh-CN" altLang="en-US" dirty="0">
              <a:latin typeface="Arial"/>
              <a:ea typeface="微软雅黑"/>
              <a:sym typeface="Arial"/>
            </a:endParaRPr>
          </a:p>
        </p:txBody>
      </p:sp>
      <p:sp>
        <p:nvSpPr>
          <p:cNvPr id="17" name="矩形 18">
            <a:extLst>
              <a:ext uri="{FF2B5EF4-FFF2-40B4-BE49-F238E27FC236}">
                <a16:creationId xmlns:a16="http://schemas.microsoft.com/office/drawing/2014/main" id="{0DFE4971-247C-691D-0FD5-EBAB1A7D34EB}"/>
              </a:ext>
            </a:extLst>
          </p:cNvPr>
          <p:cNvSpPr/>
          <p:nvPr/>
        </p:nvSpPr>
        <p:spPr>
          <a:xfrm>
            <a:off x="744826"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10</a:t>
            </a:r>
            <a:endParaRPr lang="zh-CN" altLang="en-US" dirty="0">
              <a:latin typeface="Arial"/>
              <a:ea typeface="微软雅黑"/>
              <a:sym typeface="Arial"/>
            </a:endParaRPr>
          </a:p>
        </p:txBody>
      </p:sp>
      <p:sp>
        <p:nvSpPr>
          <p:cNvPr id="18" name="矩形 23">
            <a:extLst>
              <a:ext uri="{FF2B5EF4-FFF2-40B4-BE49-F238E27FC236}">
                <a16:creationId xmlns:a16="http://schemas.microsoft.com/office/drawing/2014/main" id="{66B788B7-2665-C336-13E3-07F1F4815143}"/>
              </a:ext>
            </a:extLst>
          </p:cNvPr>
          <p:cNvSpPr/>
          <p:nvPr/>
        </p:nvSpPr>
        <p:spPr>
          <a:xfrm>
            <a:off x="2689538"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11</a:t>
            </a:r>
            <a:endParaRPr lang="zh-CN" altLang="en-US" dirty="0">
              <a:latin typeface="Arial"/>
              <a:ea typeface="微软雅黑"/>
              <a:sym typeface="Arial"/>
            </a:endParaRPr>
          </a:p>
        </p:txBody>
      </p:sp>
      <p:sp>
        <p:nvSpPr>
          <p:cNvPr id="19" name="矩形 23">
            <a:extLst>
              <a:ext uri="{FF2B5EF4-FFF2-40B4-BE49-F238E27FC236}">
                <a16:creationId xmlns:a16="http://schemas.microsoft.com/office/drawing/2014/main" id="{4AAE68E4-9497-1926-3D43-1FDAFBB22751}"/>
              </a:ext>
            </a:extLst>
          </p:cNvPr>
          <p:cNvSpPr/>
          <p:nvPr/>
        </p:nvSpPr>
        <p:spPr>
          <a:xfrm>
            <a:off x="4517084" y="5196244"/>
            <a:ext cx="2166835" cy="975957"/>
          </a:xfrm>
          <a:prstGeom prst="rect">
            <a:avLst/>
          </a:prstGeom>
          <a:solidFill>
            <a:schemeClr val="bg1"/>
          </a:soli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sz="2400" b="1">
                <a:solidFill>
                  <a:srgbClr val="201F42"/>
                </a:solidFill>
                <a:latin typeface="Arial"/>
                <a:ea typeface="微软雅黑"/>
                <a:sym typeface="Arial"/>
              </a:rPr>
              <a:t>Passo 12</a:t>
            </a:r>
            <a:endParaRPr lang="zh-CN" altLang="en-US" sz="2400" b="1" dirty="0">
              <a:solidFill>
                <a:srgbClr val="201F42"/>
              </a:solidFill>
              <a:latin typeface="Arial"/>
              <a:ea typeface="微软雅黑"/>
              <a:sym typeface="Arial"/>
            </a:endParaRPr>
          </a:p>
        </p:txBody>
      </p:sp>
      <p:sp>
        <p:nvSpPr>
          <p:cNvPr id="15" name="矩形 23">
            <a:extLst>
              <a:ext uri="{FF2B5EF4-FFF2-40B4-BE49-F238E27FC236}">
                <a16:creationId xmlns:a16="http://schemas.microsoft.com/office/drawing/2014/main" id="{D7977FF1-B5F8-958E-97ED-68C0EE4AD46D}"/>
              </a:ext>
            </a:extLst>
          </p:cNvPr>
          <p:cNvSpPr/>
          <p:nvPr/>
        </p:nvSpPr>
        <p:spPr>
          <a:xfrm>
            <a:off x="6335484" y="5196243"/>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13</a:t>
            </a:r>
            <a:endParaRPr lang="zh-CN" altLang="en-US" dirty="0">
              <a:latin typeface="Arial"/>
              <a:ea typeface="微软雅黑"/>
              <a:sym typeface="Arial"/>
            </a:endParaRPr>
          </a:p>
        </p:txBody>
      </p:sp>
      <p:pic>
        <p:nvPicPr>
          <p:cNvPr id="3" name="Imagem 2" descr="Uma imagem contendo Texto&#10;&#10;Descrição gerada automaticamente">
            <a:extLst>
              <a:ext uri="{FF2B5EF4-FFF2-40B4-BE49-F238E27FC236}">
                <a16:creationId xmlns:a16="http://schemas.microsoft.com/office/drawing/2014/main" id="{F961FE98-EE87-6D48-7EC5-644EAE3CD4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106" y="100788"/>
            <a:ext cx="1859979" cy="522531"/>
          </a:xfrm>
          <a:prstGeom prst="rect">
            <a:avLst/>
          </a:prstGeom>
        </p:spPr>
      </p:pic>
    </p:spTree>
    <p:extLst>
      <p:ext uri="{BB962C8B-B14F-4D97-AF65-F5344CB8AC3E}">
        <p14:creationId xmlns:p14="http://schemas.microsoft.com/office/powerpoint/2010/main" val="611888"/>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Vantagens de contratar um sistema de gestão de Saúde e Segurança do  Trabalho | ERPLAN – Tecnologia QSMA">
            <a:extLst>
              <a:ext uri="{FF2B5EF4-FFF2-40B4-BE49-F238E27FC236}">
                <a16:creationId xmlns:a16="http://schemas.microsoft.com/office/drawing/2014/main" id="{CABB882D-3BC1-A9A9-B988-0B63B498DA09}"/>
              </a:ext>
            </a:extLst>
          </p:cNvPr>
          <p:cNvPicPr>
            <a:picLocks noChangeAspect="1" noChangeArrowheads="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t="15417" b="39900"/>
          <a:stretch/>
        </p:blipFill>
        <p:spPr bwMode="auto">
          <a:xfrm>
            <a:off x="0" y="3638519"/>
            <a:ext cx="12212115" cy="3219481"/>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0" y="3638519"/>
            <a:ext cx="12192000" cy="3219481"/>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nvGrpSpPr>
          <p:cNvPr id="32" name="组合 31"/>
          <p:cNvGrpSpPr/>
          <p:nvPr/>
        </p:nvGrpSpPr>
        <p:grpSpPr>
          <a:xfrm>
            <a:off x="990600" y="584200"/>
            <a:ext cx="5308600" cy="5676900"/>
            <a:chOff x="622300" y="1690642"/>
            <a:chExt cx="2260600" cy="3821158"/>
          </a:xfrm>
        </p:grpSpPr>
        <p:sp>
          <p:nvSpPr>
            <p:cNvPr id="33" name="任意多边形 32"/>
            <p:cNvSpPr/>
            <p:nvPr/>
          </p:nvSpPr>
          <p:spPr>
            <a:xfrm>
              <a:off x="622300" y="1690642"/>
              <a:ext cx="2260600" cy="3821158"/>
            </a:xfrm>
            <a:custGeom>
              <a:avLst/>
              <a:gdLst>
                <a:gd name="connsiteX0" fmla="*/ 209264 w 2260600"/>
                <a:gd name="connsiteY0" fmla="*/ 0 h 3821158"/>
                <a:gd name="connsiteX1" fmla="*/ 2051336 w 2260600"/>
                <a:gd name="connsiteY1" fmla="*/ 0 h 3821158"/>
                <a:gd name="connsiteX2" fmla="*/ 2260600 w 2260600"/>
                <a:gd name="connsiteY2" fmla="*/ 209264 h 3821158"/>
                <a:gd name="connsiteX3" fmla="*/ 2260600 w 2260600"/>
                <a:gd name="connsiteY3" fmla="*/ 617458 h 3821158"/>
                <a:gd name="connsiteX4" fmla="*/ 2139950 w 2260600"/>
                <a:gd name="connsiteY4" fmla="*/ 738108 h 3821158"/>
                <a:gd name="connsiteX5" fmla="*/ 2260600 w 2260600"/>
                <a:gd name="connsiteY5" fmla="*/ 858758 h 3821158"/>
                <a:gd name="connsiteX6" fmla="*/ 2260600 w 2260600"/>
                <a:gd name="connsiteY6" fmla="*/ 3611894 h 3821158"/>
                <a:gd name="connsiteX7" fmla="*/ 2051336 w 2260600"/>
                <a:gd name="connsiteY7" fmla="*/ 3821158 h 3821158"/>
                <a:gd name="connsiteX8" fmla="*/ 209264 w 2260600"/>
                <a:gd name="connsiteY8" fmla="*/ 3821158 h 3821158"/>
                <a:gd name="connsiteX9" fmla="*/ 0 w 2260600"/>
                <a:gd name="connsiteY9" fmla="*/ 3611894 h 3821158"/>
                <a:gd name="connsiteX10" fmla="*/ 0 w 2260600"/>
                <a:gd name="connsiteY10" fmla="*/ 858758 h 3821158"/>
                <a:gd name="connsiteX11" fmla="*/ 120650 w 2260600"/>
                <a:gd name="connsiteY11" fmla="*/ 738108 h 3821158"/>
                <a:gd name="connsiteX12" fmla="*/ 0 w 2260600"/>
                <a:gd name="connsiteY12" fmla="*/ 617458 h 3821158"/>
                <a:gd name="connsiteX13" fmla="*/ 0 w 2260600"/>
                <a:gd name="connsiteY13" fmla="*/ 209264 h 3821158"/>
                <a:gd name="connsiteX14" fmla="*/ 209264 w 2260600"/>
                <a:gd name="connsiteY14" fmla="*/ 0 h 382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600" h="3821158">
                  <a:moveTo>
                    <a:pt x="209264" y="0"/>
                  </a:moveTo>
                  <a:lnTo>
                    <a:pt x="2051336" y="0"/>
                  </a:lnTo>
                  <a:cubicBezTo>
                    <a:pt x="2166909" y="0"/>
                    <a:pt x="2260600" y="93691"/>
                    <a:pt x="2260600" y="209264"/>
                  </a:cubicBezTo>
                  <a:lnTo>
                    <a:pt x="2260600" y="617458"/>
                  </a:lnTo>
                  <a:cubicBezTo>
                    <a:pt x="2193967" y="617458"/>
                    <a:pt x="2139950" y="671475"/>
                    <a:pt x="2139950" y="738108"/>
                  </a:cubicBezTo>
                  <a:cubicBezTo>
                    <a:pt x="2139950" y="804741"/>
                    <a:pt x="2193967" y="858758"/>
                    <a:pt x="2260600" y="858758"/>
                  </a:cubicBezTo>
                  <a:lnTo>
                    <a:pt x="2260600" y="3611894"/>
                  </a:lnTo>
                  <a:cubicBezTo>
                    <a:pt x="2260600" y="3727467"/>
                    <a:pt x="2166909" y="3821158"/>
                    <a:pt x="2051336" y="3821158"/>
                  </a:cubicBezTo>
                  <a:lnTo>
                    <a:pt x="209264" y="3821158"/>
                  </a:lnTo>
                  <a:cubicBezTo>
                    <a:pt x="93691" y="3821158"/>
                    <a:pt x="0" y="3727467"/>
                    <a:pt x="0" y="3611894"/>
                  </a:cubicBezTo>
                  <a:lnTo>
                    <a:pt x="0" y="858758"/>
                  </a:lnTo>
                  <a:cubicBezTo>
                    <a:pt x="66633" y="858758"/>
                    <a:pt x="120650" y="804741"/>
                    <a:pt x="120650" y="738108"/>
                  </a:cubicBezTo>
                  <a:cubicBezTo>
                    <a:pt x="120650" y="671475"/>
                    <a:pt x="66633" y="617458"/>
                    <a:pt x="0" y="617458"/>
                  </a:cubicBezTo>
                  <a:lnTo>
                    <a:pt x="0" y="209264"/>
                  </a:lnTo>
                  <a:cubicBezTo>
                    <a:pt x="0" y="93691"/>
                    <a:pt x="93691" y="0"/>
                    <a:pt x="209264" y="0"/>
                  </a:cubicBezTo>
                  <a:close/>
                </a:path>
              </a:pathLst>
            </a:custGeom>
            <a:gradFill>
              <a:gsLst>
                <a:gs pos="0">
                  <a:srgbClr val="FE2B56"/>
                </a:gs>
                <a:gs pos="100000">
                  <a:srgbClr val="FE6F3F"/>
                </a:gs>
              </a:gsLst>
              <a:lin ang="72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cxnSp>
          <p:nvCxnSpPr>
            <p:cNvPr id="34" name="直接连接符 33"/>
            <p:cNvCxnSpPr/>
            <p:nvPr/>
          </p:nvCxnSpPr>
          <p:spPr>
            <a:xfrm>
              <a:off x="742950" y="2428750"/>
              <a:ext cx="2019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Subtitle 2">
              <a:extLst>
                <a:ext uri="{FF2B5EF4-FFF2-40B4-BE49-F238E27FC236}">
                  <a16:creationId xmlns:a16="http://schemas.microsoft.com/office/drawing/2014/main" id="{360062CF-4239-4286-B703-132EC1F0E32B}"/>
                </a:ext>
              </a:extLst>
            </p:cNvPr>
            <p:cNvSpPr txBox="1">
              <a:spLocks/>
            </p:cNvSpPr>
            <p:nvPr/>
          </p:nvSpPr>
          <p:spPr>
            <a:xfrm>
              <a:off x="711791" y="1900394"/>
              <a:ext cx="2019300" cy="16352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r>
                <a:rPr lang="pt-BR" altLang="zh-CN" sz="2000" b="1" dirty="0">
                  <a:solidFill>
                    <a:schemeClr val="bg1"/>
                  </a:solidFill>
                  <a:latin typeface="Arial"/>
                  <a:ea typeface="微软雅黑"/>
                  <a:cs typeface="Lato" panose="020F0502020204030203" pitchFamily="34" charset="0"/>
                  <a:sym typeface="Arial"/>
                </a:rPr>
                <a:t>Passo 12) </a:t>
              </a:r>
            </a:p>
            <a:p>
              <a:pPr>
                <a:lnSpc>
                  <a:spcPct val="130000"/>
                </a:lnSpc>
                <a:spcBef>
                  <a:spcPts val="0"/>
                </a:spcBef>
                <a:defRPr/>
              </a:pPr>
              <a:endParaRPr lang="pt-BR" altLang="zh-CN" sz="2000" b="1" dirty="0">
                <a:solidFill>
                  <a:schemeClr val="bg1"/>
                </a:solidFill>
                <a:latin typeface="Arial"/>
                <a:ea typeface="微软雅黑"/>
                <a:cs typeface="Lato" panose="020F0502020204030203" pitchFamily="34" charset="0"/>
                <a:sym typeface="Arial"/>
              </a:endParaRPr>
            </a:p>
            <a:p>
              <a:pPr>
                <a:lnSpc>
                  <a:spcPct val="130000"/>
                </a:lnSpc>
                <a:spcBef>
                  <a:spcPts val="0"/>
                </a:spcBef>
                <a:defRPr/>
              </a:pPr>
              <a:endParaRPr lang="pt-BR" altLang="zh-CN" sz="2000" b="1" dirty="0">
                <a:solidFill>
                  <a:schemeClr val="bg1"/>
                </a:solidFill>
                <a:latin typeface="Arial"/>
                <a:ea typeface="微软雅黑"/>
                <a:cs typeface="Lato" panose="020F0502020204030203" pitchFamily="34" charset="0"/>
                <a:sym typeface="Arial"/>
              </a:endParaRPr>
            </a:p>
            <a:p>
              <a:pPr>
                <a:lnSpc>
                  <a:spcPct val="130000"/>
                </a:lnSpc>
                <a:spcBef>
                  <a:spcPts val="0"/>
                </a:spcBef>
                <a:defRPr/>
              </a:pPr>
              <a:endParaRPr lang="pt-BR" altLang="zh-CN" sz="2000" b="1" dirty="0">
                <a:solidFill>
                  <a:schemeClr val="bg1"/>
                </a:solidFill>
                <a:latin typeface="Arial"/>
                <a:ea typeface="微软雅黑"/>
                <a:cs typeface="Lato" panose="020F0502020204030203" pitchFamily="34" charset="0"/>
                <a:sym typeface="Arial"/>
              </a:endParaRPr>
            </a:p>
            <a:p>
              <a:pPr>
                <a:lnSpc>
                  <a:spcPct val="130000"/>
                </a:lnSpc>
                <a:spcBef>
                  <a:spcPts val="0"/>
                </a:spcBef>
                <a:defRPr/>
              </a:pPr>
              <a:r>
                <a:rPr lang="pt-BR" altLang="zh-CN" sz="2000" b="1" dirty="0">
                  <a:solidFill>
                    <a:schemeClr val="bg1"/>
                  </a:solidFill>
                  <a:latin typeface="Arial"/>
                  <a:ea typeface="微软雅黑"/>
                  <a:cs typeface="Lato" panose="020F0502020204030203" pitchFamily="34" charset="0"/>
                  <a:sym typeface="Arial"/>
                </a:rPr>
                <a:t>Passe informações importantes ao próximo operador. </a:t>
              </a:r>
            </a:p>
            <a:p>
              <a:pPr>
                <a:lnSpc>
                  <a:spcPct val="130000"/>
                </a:lnSpc>
                <a:spcBef>
                  <a:spcPts val="0"/>
                </a:spcBef>
                <a:defRPr/>
              </a:pPr>
              <a:endParaRPr lang="pt-BR" altLang="zh-CN" sz="2000" b="1" dirty="0">
                <a:solidFill>
                  <a:schemeClr val="bg1"/>
                </a:solidFill>
                <a:latin typeface="Arial"/>
                <a:ea typeface="微软雅黑"/>
                <a:cs typeface="Lato" panose="020F0502020204030203" pitchFamily="34" charset="0"/>
                <a:sym typeface="Arial"/>
              </a:endParaRPr>
            </a:p>
            <a:p>
              <a:pPr>
                <a:lnSpc>
                  <a:spcPct val="130000"/>
                </a:lnSpc>
                <a:spcBef>
                  <a:spcPts val="0"/>
                </a:spcBef>
                <a:defRPr/>
              </a:pPr>
              <a:r>
                <a:rPr lang="pt-BR" altLang="zh-CN" sz="2000" dirty="0">
                  <a:solidFill>
                    <a:schemeClr val="bg1"/>
                  </a:solidFill>
                  <a:latin typeface="Arial"/>
                  <a:ea typeface="微软雅黑"/>
                  <a:cs typeface="Lato" panose="020F0502020204030203" pitchFamily="34" charset="0"/>
                  <a:sym typeface="Arial"/>
                </a:rPr>
                <a:t>Qualquer problema com a talha que ocorra no meio ou final de turno deve ser passado ao próximo operador.</a:t>
              </a:r>
              <a:endParaRPr lang="id-ID" sz="2000" dirty="0">
                <a:solidFill>
                  <a:schemeClr val="bg1"/>
                </a:solidFill>
                <a:latin typeface="Arial"/>
                <a:ea typeface="微软雅黑"/>
                <a:cs typeface="Lato" panose="020F0502020204030203" pitchFamily="34" charset="0"/>
                <a:sym typeface="Arial"/>
              </a:endParaRPr>
            </a:p>
          </p:txBody>
        </p:sp>
        <p:sp>
          <p:nvSpPr>
            <p:cNvPr id="37" name="Subtitle 2">
              <a:extLst>
                <a:ext uri="{FF2B5EF4-FFF2-40B4-BE49-F238E27FC236}">
                  <a16:creationId xmlns:a16="http://schemas.microsoft.com/office/drawing/2014/main" id="{360062CF-4239-4286-B703-132EC1F0E32B}"/>
                </a:ext>
              </a:extLst>
            </p:cNvPr>
            <p:cNvSpPr txBox="1">
              <a:spLocks/>
            </p:cNvSpPr>
            <p:nvPr/>
          </p:nvSpPr>
          <p:spPr>
            <a:xfrm>
              <a:off x="964406" y="1858185"/>
              <a:ext cx="1576388"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endParaRPr lang="id-ID" sz="1800" b="1" dirty="0">
                <a:solidFill>
                  <a:schemeClr val="bg1"/>
                </a:solidFill>
                <a:latin typeface="Arial"/>
                <a:ea typeface="微软雅黑"/>
                <a:cs typeface="Lato" panose="020F0502020204030203" pitchFamily="34" charset="0"/>
                <a:sym typeface="Arial"/>
              </a:endParaRPr>
            </a:p>
          </p:txBody>
        </p:sp>
      </p:grpSp>
      <p:sp>
        <p:nvSpPr>
          <p:cNvPr id="52" name="Freeform 94"/>
          <p:cNvSpPr>
            <a:spLocks noEditPoints="1"/>
          </p:cNvSpPr>
          <p:nvPr/>
        </p:nvSpPr>
        <p:spPr bwMode="auto">
          <a:xfrm>
            <a:off x="5399501" y="895818"/>
            <a:ext cx="543205" cy="489652"/>
          </a:xfrm>
          <a:custGeom>
            <a:avLst/>
            <a:gdLst>
              <a:gd name="T0" fmla="*/ 196 w 201"/>
              <a:gd name="T1" fmla="*/ 166 h 192"/>
              <a:gd name="T2" fmla="*/ 146 w 201"/>
              <a:gd name="T3" fmla="*/ 117 h 192"/>
              <a:gd name="T4" fmla="*/ 145 w 201"/>
              <a:gd name="T5" fmla="*/ 115 h 192"/>
              <a:gd name="T6" fmla="*/ 135 w 201"/>
              <a:gd name="T7" fmla="*/ 22 h 192"/>
              <a:gd name="T8" fmla="*/ 82 w 201"/>
              <a:gd name="T9" fmla="*/ 0 h 192"/>
              <a:gd name="T10" fmla="*/ 29 w 201"/>
              <a:gd name="T11" fmla="*/ 22 h 192"/>
              <a:gd name="T12" fmla="*/ 29 w 201"/>
              <a:gd name="T13" fmla="*/ 128 h 192"/>
              <a:gd name="T14" fmla="*/ 82 w 201"/>
              <a:gd name="T15" fmla="*/ 149 h 192"/>
              <a:gd name="T16" fmla="*/ 123 w 201"/>
              <a:gd name="T17" fmla="*/ 138 h 192"/>
              <a:gd name="T18" fmla="*/ 124 w 201"/>
              <a:gd name="T19" fmla="*/ 139 h 192"/>
              <a:gd name="T20" fmla="*/ 173 w 201"/>
              <a:gd name="T21" fmla="*/ 189 h 192"/>
              <a:gd name="T22" fmla="*/ 183 w 201"/>
              <a:gd name="T23" fmla="*/ 192 h 192"/>
              <a:gd name="T24" fmla="*/ 191 w 201"/>
              <a:gd name="T25" fmla="*/ 189 h 192"/>
              <a:gd name="T26" fmla="*/ 196 w 201"/>
              <a:gd name="T27" fmla="*/ 184 h 192"/>
              <a:gd name="T28" fmla="*/ 196 w 201"/>
              <a:gd name="T29" fmla="*/ 166 h 192"/>
              <a:gd name="T30" fmla="*/ 52 w 201"/>
              <a:gd name="T31" fmla="*/ 120 h 192"/>
              <a:gd name="T32" fmla="*/ 52 w 201"/>
              <a:gd name="T33" fmla="*/ 120 h 192"/>
              <a:gd name="T34" fmla="*/ 120 w 201"/>
              <a:gd name="T35" fmla="*/ 113 h 192"/>
              <a:gd name="T36" fmla="*/ 120 w 201"/>
              <a:gd name="T37" fmla="*/ 113 h 192"/>
              <a:gd name="T38" fmla="*/ 120 w 201"/>
              <a:gd name="T39" fmla="*/ 74 h 192"/>
              <a:gd name="T40" fmla="*/ 103 w 201"/>
              <a:gd name="T41" fmla="*/ 74 h 192"/>
              <a:gd name="T42" fmla="*/ 103 w 201"/>
              <a:gd name="T43" fmla="*/ 125 h 192"/>
              <a:gd name="T44" fmla="*/ 91 w 201"/>
              <a:gd name="T45" fmla="*/ 128 h 192"/>
              <a:gd name="T46" fmla="*/ 91 w 201"/>
              <a:gd name="T47" fmla="*/ 33 h 192"/>
              <a:gd name="T48" fmla="*/ 73 w 201"/>
              <a:gd name="T49" fmla="*/ 33 h 192"/>
              <a:gd name="T50" fmla="*/ 73 w 201"/>
              <a:gd name="T51" fmla="*/ 128 h 192"/>
              <a:gd name="T52" fmla="*/ 61 w 201"/>
              <a:gd name="T53" fmla="*/ 125 h 192"/>
              <a:gd name="T54" fmla="*/ 61 w 201"/>
              <a:gd name="T55" fmla="*/ 55 h 192"/>
              <a:gd name="T56" fmla="*/ 44 w 201"/>
              <a:gd name="T57" fmla="*/ 55 h 192"/>
              <a:gd name="T58" fmla="*/ 44 w 201"/>
              <a:gd name="T59" fmla="*/ 113 h 192"/>
              <a:gd name="T60" fmla="*/ 44 w 201"/>
              <a:gd name="T61" fmla="*/ 113 h 192"/>
              <a:gd name="T62" fmla="*/ 44 w 201"/>
              <a:gd name="T63" fmla="*/ 37 h 192"/>
              <a:gd name="T64" fmla="*/ 82 w 201"/>
              <a:gd name="T65" fmla="*/ 21 h 192"/>
              <a:gd name="T66" fmla="*/ 120 w 201"/>
              <a:gd name="T67" fmla="*/ 37 h 192"/>
              <a:gd name="T68" fmla="*/ 136 w 201"/>
              <a:gd name="T69" fmla="*/ 75 h 192"/>
              <a:gd name="T70" fmla="*/ 120 w 201"/>
              <a:gd name="T71" fmla="*/ 11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1" h="192">
                <a:moveTo>
                  <a:pt x="196" y="166"/>
                </a:moveTo>
                <a:cubicBezTo>
                  <a:pt x="146" y="117"/>
                  <a:pt x="146" y="117"/>
                  <a:pt x="146" y="117"/>
                </a:cubicBezTo>
                <a:cubicBezTo>
                  <a:pt x="146" y="116"/>
                  <a:pt x="145" y="116"/>
                  <a:pt x="145" y="115"/>
                </a:cubicBezTo>
                <a:cubicBezTo>
                  <a:pt x="164" y="86"/>
                  <a:pt x="160" y="47"/>
                  <a:pt x="135" y="22"/>
                </a:cubicBezTo>
                <a:cubicBezTo>
                  <a:pt x="121" y="8"/>
                  <a:pt x="102" y="0"/>
                  <a:pt x="82" y="0"/>
                </a:cubicBezTo>
                <a:cubicBezTo>
                  <a:pt x="62" y="0"/>
                  <a:pt x="43" y="8"/>
                  <a:pt x="29" y="22"/>
                </a:cubicBezTo>
                <a:cubicBezTo>
                  <a:pt x="0" y="51"/>
                  <a:pt x="0" y="99"/>
                  <a:pt x="29" y="128"/>
                </a:cubicBezTo>
                <a:cubicBezTo>
                  <a:pt x="43" y="142"/>
                  <a:pt x="62" y="149"/>
                  <a:pt x="82" y="149"/>
                </a:cubicBezTo>
                <a:cubicBezTo>
                  <a:pt x="97" y="149"/>
                  <a:pt x="110" y="145"/>
                  <a:pt x="123" y="138"/>
                </a:cubicBezTo>
                <a:cubicBezTo>
                  <a:pt x="123" y="138"/>
                  <a:pt x="123" y="139"/>
                  <a:pt x="124" y="139"/>
                </a:cubicBezTo>
                <a:cubicBezTo>
                  <a:pt x="173" y="189"/>
                  <a:pt x="173" y="189"/>
                  <a:pt x="173" y="189"/>
                </a:cubicBezTo>
                <a:cubicBezTo>
                  <a:pt x="176" y="191"/>
                  <a:pt x="179" y="192"/>
                  <a:pt x="183" y="192"/>
                </a:cubicBezTo>
                <a:cubicBezTo>
                  <a:pt x="186" y="192"/>
                  <a:pt x="189" y="191"/>
                  <a:pt x="191" y="189"/>
                </a:cubicBezTo>
                <a:cubicBezTo>
                  <a:pt x="196" y="184"/>
                  <a:pt x="196" y="184"/>
                  <a:pt x="196" y="184"/>
                </a:cubicBezTo>
                <a:cubicBezTo>
                  <a:pt x="201" y="179"/>
                  <a:pt x="201" y="171"/>
                  <a:pt x="196" y="166"/>
                </a:cubicBezTo>
                <a:close/>
                <a:moveTo>
                  <a:pt x="52" y="120"/>
                </a:moveTo>
                <a:cubicBezTo>
                  <a:pt x="52" y="120"/>
                  <a:pt x="52" y="120"/>
                  <a:pt x="52" y="120"/>
                </a:cubicBezTo>
                <a:close/>
                <a:moveTo>
                  <a:pt x="120" y="113"/>
                </a:moveTo>
                <a:cubicBezTo>
                  <a:pt x="120" y="113"/>
                  <a:pt x="120" y="113"/>
                  <a:pt x="120" y="113"/>
                </a:cubicBezTo>
                <a:cubicBezTo>
                  <a:pt x="120" y="74"/>
                  <a:pt x="120" y="74"/>
                  <a:pt x="120" y="74"/>
                </a:cubicBezTo>
                <a:cubicBezTo>
                  <a:pt x="103" y="74"/>
                  <a:pt x="103" y="74"/>
                  <a:pt x="103" y="74"/>
                </a:cubicBezTo>
                <a:cubicBezTo>
                  <a:pt x="103" y="125"/>
                  <a:pt x="103" y="125"/>
                  <a:pt x="103" y="125"/>
                </a:cubicBezTo>
                <a:cubicBezTo>
                  <a:pt x="99" y="126"/>
                  <a:pt x="95" y="127"/>
                  <a:pt x="91" y="128"/>
                </a:cubicBezTo>
                <a:cubicBezTo>
                  <a:pt x="91" y="33"/>
                  <a:pt x="91" y="33"/>
                  <a:pt x="91" y="33"/>
                </a:cubicBezTo>
                <a:cubicBezTo>
                  <a:pt x="73" y="33"/>
                  <a:pt x="73" y="33"/>
                  <a:pt x="73" y="33"/>
                </a:cubicBezTo>
                <a:cubicBezTo>
                  <a:pt x="73" y="128"/>
                  <a:pt x="73" y="128"/>
                  <a:pt x="73" y="128"/>
                </a:cubicBezTo>
                <a:cubicBezTo>
                  <a:pt x="69" y="127"/>
                  <a:pt x="65" y="126"/>
                  <a:pt x="61" y="125"/>
                </a:cubicBezTo>
                <a:cubicBezTo>
                  <a:pt x="61" y="55"/>
                  <a:pt x="61" y="55"/>
                  <a:pt x="61" y="55"/>
                </a:cubicBezTo>
                <a:cubicBezTo>
                  <a:pt x="44" y="55"/>
                  <a:pt x="44" y="55"/>
                  <a:pt x="44" y="55"/>
                </a:cubicBezTo>
                <a:cubicBezTo>
                  <a:pt x="44" y="113"/>
                  <a:pt x="44" y="113"/>
                  <a:pt x="44" y="113"/>
                </a:cubicBezTo>
                <a:cubicBezTo>
                  <a:pt x="44" y="113"/>
                  <a:pt x="44" y="113"/>
                  <a:pt x="44" y="113"/>
                </a:cubicBezTo>
                <a:cubicBezTo>
                  <a:pt x="23" y="92"/>
                  <a:pt x="23" y="58"/>
                  <a:pt x="44" y="37"/>
                </a:cubicBezTo>
                <a:cubicBezTo>
                  <a:pt x="54" y="27"/>
                  <a:pt x="68" y="21"/>
                  <a:pt x="82" y="21"/>
                </a:cubicBezTo>
                <a:cubicBezTo>
                  <a:pt x="96" y="21"/>
                  <a:pt x="110" y="27"/>
                  <a:pt x="120" y="37"/>
                </a:cubicBezTo>
                <a:cubicBezTo>
                  <a:pt x="130" y="47"/>
                  <a:pt x="136" y="61"/>
                  <a:pt x="136" y="75"/>
                </a:cubicBezTo>
                <a:cubicBezTo>
                  <a:pt x="136" y="89"/>
                  <a:pt x="130" y="103"/>
                  <a:pt x="120" y="1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pic>
        <p:nvPicPr>
          <p:cNvPr id="3" name="Imagem 2" descr="Texto&#10;&#10;Descrição gerada automaticamente com confiança baixa">
            <a:extLst>
              <a:ext uri="{FF2B5EF4-FFF2-40B4-BE49-F238E27FC236}">
                <a16:creationId xmlns:a16="http://schemas.microsoft.com/office/drawing/2014/main" id="{2BEA69AA-9784-FAE5-55B9-5BC08CDEAB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6192" y="0"/>
            <a:ext cx="1759790" cy="488567"/>
          </a:xfrm>
          <a:prstGeom prst="rect">
            <a:avLst/>
          </a:prstGeom>
        </p:spPr>
      </p:pic>
    </p:spTree>
    <p:extLst>
      <p:ext uri="{BB962C8B-B14F-4D97-AF65-F5344CB8AC3E}">
        <p14:creationId xmlns:p14="http://schemas.microsoft.com/office/powerpoint/2010/main" val="3077455519"/>
      </p:ext>
    </p:extLst>
  </p:cSld>
  <p:clrMapOvr>
    <a:masterClrMapping/>
  </p:clrMapOvr>
  <mc:AlternateContent xmlns:mc="http://schemas.openxmlformats.org/markup-compatibility/2006" xmlns:p14="http://schemas.microsoft.com/office/powerpoint/2010/main">
    <mc:Choice Requires="p14">
      <p:transition spd="slow" p14:dur="1250" advClick="0" advTm="8000">
        <p14:switch dir="r"/>
      </p:transition>
    </mc:Choice>
    <mc:Fallback xmlns="" xmlns:a14="http://schemas.microsoft.com/office/drawing/2010/main" xmlns:a16="http://schemas.microsoft.com/office/drawing/2014/main">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Para os Engenheiros de Segurança do Trabalho, o futuro se constrói agora  Profissional que garante a segurança dos trabalhadores | O Futuro se  Constrói Agora | G1">
            <a:extLst>
              <a:ext uri="{FF2B5EF4-FFF2-40B4-BE49-F238E27FC236}">
                <a16:creationId xmlns:a16="http://schemas.microsoft.com/office/drawing/2014/main" id="{9377642B-DD28-AD4A-AFD2-6917C2EE9ADE}"/>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 y="-3"/>
            <a:ext cx="11843657"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uxograma: Entrada Manual 1">
            <a:extLst>
              <a:ext uri="{FF2B5EF4-FFF2-40B4-BE49-F238E27FC236}">
                <a16:creationId xmlns:a16="http://schemas.microsoft.com/office/drawing/2014/main" id="{FCF39CB4-20CE-41A1-5FCB-DDFBDEFD9E6C}"/>
              </a:ext>
            </a:extLst>
          </p:cNvPr>
          <p:cNvSpPr/>
          <p:nvPr/>
        </p:nvSpPr>
        <p:spPr>
          <a:xfrm rot="5400000" flipH="1" flipV="1">
            <a:off x="6955972" y="1621968"/>
            <a:ext cx="6858001" cy="3614054"/>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平行四边形 6"/>
          <p:cNvSpPr/>
          <p:nvPr/>
        </p:nvSpPr>
        <p:spPr>
          <a:xfrm rot="5048568" flipH="1">
            <a:off x="6329239" y="1959353"/>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6" name="平行四边形 15"/>
          <p:cNvSpPr/>
          <p:nvPr/>
        </p:nvSpPr>
        <p:spPr>
          <a:xfrm rot="5048568" flipH="1">
            <a:off x="6935125" y="4427336"/>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5" name="矩形 18">
            <a:extLst>
              <a:ext uri="{FF2B5EF4-FFF2-40B4-BE49-F238E27FC236}">
                <a16:creationId xmlns:a16="http://schemas.microsoft.com/office/drawing/2014/main" id="{C6804717-5E59-3166-33C5-F6435FFB9086}"/>
              </a:ext>
            </a:extLst>
          </p:cNvPr>
          <p:cNvSpPr/>
          <p:nvPr/>
        </p:nvSpPr>
        <p:spPr>
          <a:xfrm>
            <a:off x="807543"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01</a:t>
            </a:r>
            <a:endParaRPr lang="zh-CN" altLang="en-US" dirty="0">
              <a:latin typeface="Arial"/>
              <a:ea typeface="微软雅黑"/>
              <a:sym typeface="Arial"/>
            </a:endParaRPr>
          </a:p>
        </p:txBody>
      </p:sp>
      <p:sp>
        <p:nvSpPr>
          <p:cNvPr id="6" name="矩形 23">
            <a:extLst>
              <a:ext uri="{FF2B5EF4-FFF2-40B4-BE49-F238E27FC236}">
                <a16:creationId xmlns:a16="http://schemas.microsoft.com/office/drawing/2014/main" id="{320F2983-AD6B-020A-D063-DE2C003CA441}"/>
              </a:ext>
            </a:extLst>
          </p:cNvPr>
          <p:cNvSpPr/>
          <p:nvPr/>
        </p:nvSpPr>
        <p:spPr>
          <a:xfrm>
            <a:off x="2752255"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02</a:t>
            </a:r>
            <a:endParaRPr lang="zh-CN" altLang="en-US" dirty="0">
              <a:latin typeface="Arial"/>
              <a:ea typeface="微软雅黑"/>
              <a:sym typeface="Arial"/>
            </a:endParaRPr>
          </a:p>
        </p:txBody>
      </p:sp>
      <p:sp>
        <p:nvSpPr>
          <p:cNvPr id="8" name="矩形 23">
            <a:extLst>
              <a:ext uri="{FF2B5EF4-FFF2-40B4-BE49-F238E27FC236}">
                <a16:creationId xmlns:a16="http://schemas.microsoft.com/office/drawing/2014/main" id="{EE0071D5-0554-7630-AF32-C2DF06ABD379}"/>
              </a:ext>
            </a:extLst>
          </p:cNvPr>
          <p:cNvSpPr/>
          <p:nvPr/>
        </p:nvSpPr>
        <p:spPr>
          <a:xfrm>
            <a:off x="4579801"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03</a:t>
            </a:r>
            <a:endParaRPr lang="zh-CN" altLang="en-US" dirty="0">
              <a:latin typeface="Arial"/>
              <a:ea typeface="微软雅黑"/>
              <a:sym typeface="Arial"/>
            </a:endParaRPr>
          </a:p>
        </p:txBody>
      </p:sp>
      <p:sp>
        <p:nvSpPr>
          <p:cNvPr id="9" name="矩形 18">
            <a:extLst>
              <a:ext uri="{FF2B5EF4-FFF2-40B4-BE49-F238E27FC236}">
                <a16:creationId xmlns:a16="http://schemas.microsoft.com/office/drawing/2014/main" id="{7F1661A1-C73D-03C1-E15D-53EE9D0F62A2}"/>
              </a:ext>
            </a:extLst>
          </p:cNvPr>
          <p:cNvSpPr/>
          <p:nvPr/>
        </p:nvSpPr>
        <p:spPr>
          <a:xfrm>
            <a:off x="763000"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04</a:t>
            </a:r>
            <a:endParaRPr lang="zh-CN" altLang="en-US" dirty="0">
              <a:latin typeface="Arial"/>
              <a:ea typeface="微软雅黑"/>
              <a:sym typeface="Arial"/>
            </a:endParaRPr>
          </a:p>
        </p:txBody>
      </p:sp>
      <p:sp>
        <p:nvSpPr>
          <p:cNvPr id="10" name="矩形 23">
            <a:extLst>
              <a:ext uri="{FF2B5EF4-FFF2-40B4-BE49-F238E27FC236}">
                <a16:creationId xmlns:a16="http://schemas.microsoft.com/office/drawing/2014/main" id="{B7631C7D-9947-E2A3-7070-6729F55341E4}"/>
              </a:ext>
            </a:extLst>
          </p:cNvPr>
          <p:cNvSpPr/>
          <p:nvPr/>
        </p:nvSpPr>
        <p:spPr>
          <a:xfrm>
            <a:off x="2707712"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05</a:t>
            </a:r>
            <a:endParaRPr lang="zh-CN" altLang="en-US" dirty="0">
              <a:latin typeface="Arial"/>
              <a:ea typeface="微软雅黑"/>
              <a:sym typeface="Arial"/>
            </a:endParaRPr>
          </a:p>
        </p:txBody>
      </p:sp>
      <p:sp>
        <p:nvSpPr>
          <p:cNvPr id="11" name="矩形 23">
            <a:extLst>
              <a:ext uri="{FF2B5EF4-FFF2-40B4-BE49-F238E27FC236}">
                <a16:creationId xmlns:a16="http://schemas.microsoft.com/office/drawing/2014/main" id="{37F71098-E714-18C2-81A1-FEECF82B365B}"/>
              </a:ext>
            </a:extLst>
          </p:cNvPr>
          <p:cNvSpPr/>
          <p:nvPr/>
        </p:nvSpPr>
        <p:spPr>
          <a:xfrm>
            <a:off x="4535258"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06</a:t>
            </a:r>
            <a:endParaRPr lang="zh-CN" altLang="en-US" dirty="0">
              <a:latin typeface="Arial"/>
              <a:ea typeface="微软雅黑"/>
              <a:sym typeface="Arial"/>
            </a:endParaRPr>
          </a:p>
        </p:txBody>
      </p:sp>
      <p:sp>
        <p:nvSpPr>
          <p:cNvPr id="12" name="矩形 18">
            <a:extLst>
              <a:ext uri="{FF2B5EF4-FFF2-40B4-BE49-F238E27FC236}">
                <a16:creationId xmlns:a16="http://schemas.microsoft.com/office/drawing/2014/main" id="{10FB407E-A02F-7625-A95A-49334135EBFB}"/>
              </a:ext>
            </a:extLst>
          </p:cNvPr>
          <p:cNvSpPr/>
          <p:nvPr/>
        </p:nvSpPr>
        <p:spPr>
          <a:xfrm>
            <a:off x="758610"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07</a:t>
            </a:r>
            <a:endParaRPr lang="zh-CN" altLang="en-US" dirty="0">
              <a:latin typeface="Arial"/>
              <a:ea typeface="微软雅黑"/>
              <a:sym typeface="Arial"/>
            </a:endParaRPr>
          </a:p>
        </p:txBody>
      </p:sp>
      <p:sp>
        <p:nvSpPr>
          <p:cNvPr id="13" name="矩形 23">
            <a:extLst>
              <a:ext uri="{FF2B5EF4-FFF2-40B4-BE49-F238E27FC236}">
                <a16:creationId xmlns:a16="http://schemas.microsoft.com/office/drawing/2014/main" id="{C4689CD8-C1B5-F47A-5DE7-23856CFB9678}"/>
              </a:ext>
            </a:extLst>
          </p:cNvPr>
          <p:cNvSpPr/>
          <p:nvPr/>
        </p:nvSpPr>
        <p:spPr>
          <a:xfrm>
            <a:off x="2703322"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08</a:t>
            </a:r>
            <a:endParaRPr lang="zh-CN" altLang="en-US" dirty="0">
              <a:latin typeface="Arial"/>
              <a:ea typeface="微软雅黑"/>
              <a:sym typeface="Arial"/>
            </a:endParaRPr>
          </a:p>
        </p:txBody>
      </p:sp>
      <p:sp>
        <p:nvSpPr>
          <p:cNvPr id="14" name="矩形 23">
            <a:extLst>
              <a:ext uri="{FF2B5EF4-FFF2-40B4-BE49-F238E27FC236}">
                <a16:creationId xmlns:a16="http://schemas.microsoft.com/office/drawing/2014/main" id="{529C354F-0181-C53F-28DA-6D2FB4083F0D}"/>
              </a:ext>
            </a:extLst>
          </p:cNvPr>
          <p:cNvSpPr/>
          <p:nvPr/>
        </p:nvSpPr>
        <p:spPr>
          <a:xfrm>
            <a:off x="4530868"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09</a:t>
            </a:r>
            <a:endParaRPr lang="zh-CN" altLang="en-US" dirty="0">
              <a:latin typeface="Arial"/>
              <a:ea typeface="微软雅黑"/>
              <a:sym typeface="Arial"/>
            </a:endParaRPr>
          </a:p>
        </p:txBody>
      </p:sp>
      <p:sp>
        <p:nvSpPr>
          <p:cNvPr id="17" name="矩形 18">
            <a:extLst>
              <a:ext uri="{FF2B5EF4-FFF2-40B4-BE49-F238E27FC236}">
                <a16:creationId xmlns:a16="http://schemas.microsoft.com/office/drawing/2014/main" id="{0DFE4971-247C-691D-0FD5-EBAB1A7D34EB}"/>
              </a:ext>
            </a:extLst>
          </p:cNvPr>
          <p:cNvSpPr/>
          <p:nvPr/>
        </p:nvSpPr>
        <p:spPr>
          <a:xfrm>
            <a:off x="744826"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10</a:t>
            </a:r>
            <a:endParaRPr lang="zh-CN" altLang="en-US" dirty="0">
              <a:latin typeface="Arial"/>
              <a:ea typeface="微软雅黑"/>
              <a:sym typeface="Arial"/>
            </a:endParaRPr>
          </a:p>
        </p:txBody>
      </p:sp>
      <p:sp>
        <p:nvSpPr>
          <p:cNvPr id="18" name="矩形 23">
            <a:extLst>
              <a:ext uri="{FF2B5EF4-FFF2-40B4-BE49-F238E27FC236}">
                <a16:creationId xmlns:a16="http://schemas.microsoft.com/office/drawing/2014/main" id="{66B788B7-2665-C336-13E3-07F1F4815143}"/>
              </a:ext>
            </a:extLst>
          </p:cNvPr>
          <p:cNvSpPr/>
          <p:nvPr/>
        </p:nvSpPr>
        <p:spPr>
          <a:xfrm>
            <a:off x="2689538"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11</a:t>
            </a:r>
            <a:endParaRPr lang="zh-CN" altLang="en-US" dirty="0">
              <a:latin typeface="Arial"/>
              <a:ea typeface="微软雅黑"/>
              <a:sym typeface="Arial"/>
            </a:endParaRPr>
          </a:p>
        </p:txBody>
      </p:sp>
      <p:sp>
        <p:nvSpPr>
          <p:cNvPr id="19" name="矩形 23">
            <a:extLst>
              <a:ext uri="{FF2B5EF4-FFF2-40B4-BE49-F238E27FC236}">
                <a16:creationId xmlns:a16="http://schemas.microsoft.com/office/drawing/2014/main" id="{4AAE68E4-9497-1926-3D43-1FDAFBB22751}"/>
              </a:ext>
            </a:extLst>
          </p:cNvPr>
          <p:cNvSpPr/>
          <p:nvPr/>
        </p:nvSpPr>
        <p:spPr>
          <a:xfrm>
            <a:off x="4517084"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12</a:t>
            </a:r>
            <a:endParaRPr lang="zh-CN" altLang="en-US" dirty="0">
              <a:latin typeface="Arial"/>
              <a:ea typeface="微软雅黑"/>
              <a:sym typeface="Arial"/>
            </a:endParaRPr>
          </a:p>
        </p:txBody>
      </p:sp>
      <p:sp>
        <p:nvSpPr>
          <p:cNvPr id="15" name="矩形 23">
            <a:extLst>
              <a:ext uri="{FF2B5EF4-FFF2-40B4-BE49-F238E27FC236}">
                <a16:creationId xmlns:a16="http://schemas.microsoft.com/office/drawing/2014/main" id="{D7977FF1-B5F8-958E-97ED-68C0EE4AD46D}"/>
              </a:ext>
            </a:extLst>
          </p:cNvPr>
          <p:cNvSpPr/>
          <p:nvPr/>
        </p:nvSpPr>
        <p:spPr>
          <a:xfrm>
            <a:off x="6335484" y="5196243"/>
            <a:ext cx="2166835" cy="975957"/>
          </a:xfrm>
          <a:prstGeom prst="rect">
            <a:avLst/>
          </a:prstGeom>
          <a:solidFill>
            <a:schemeClr val="bg1"/>
          </a:soli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sz="2400" b="1">
                <a:solidFill>
                  <a:srgbClr val="201F42"/>
                </a:solidFill>
                <a:latin typeface="Arial"/>
                <a:ea typeface="微软雅黑"/>
                <a:sym typeface="Arial"/>
              </a:rPr>
              <a:t>Passo 13</a:t>
            </a:r>
            <a:endParaRPr lang="zh-CN" altLang="en-US" sz="2400" b="1" dirty="0">
              <a:solidFill>
                <a:srgbClr val="201F42"/>
              </a:solidFill>
              <a:latin typeface="Arial"/>
              <a:ea typeface="微软雅黑"/>
              <a:sym typeface="Arial"/>
            </a:endParaRPr>
          </a:p>
        </p:txBody>
      </p:sp>
      <p:pic>
        <p:nvPicPr>
          <p:cNvPr id="3" name="Imagem 2" descr="Uma imagem contendo Texto&#10;&#10;Descrição gerada automaticamente">
            <a:extLst>
              <a:ext uri="{FF2B5EF4-FFF2-40B4-BE49-F238E27FC236}">
                <a16:creationId xmlns:a16="http://schemas.microsoft.com/office/drawing/2014/main" id="{EAD71984-9F6D-1FE9-C188-FC971E3F57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106" y="100788"/>
            <a:ext cx="1859979" cy="522531"/>
          </a:xfrm>
          <a:prstGeom prst="rect">
            <a:avLst/>
          </a:prstGeom>
        </p:spPr>
      </p:pic>
    </p:spTree>
    <p:extLst>
      <p:ext uri="{BB962C8B-B14F-4D97-AF65-F5344CB8AC3E}">
        <p14:creationId xmlns:p14="http://schemas.microsoft.com/office/powerpoint/2010/main" val="807957006"/>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enalidades de SST: saiba como proteger sua empresa - SELF Engenharia">
            <a:extLst>
              <a:ext uri="{FF2B5EF4-FFF2-40B4-BE49-F238E27FC236}">
                <a16:creationId xmlns:a16="http://schemas.microsoft.com/office/drawing/2014/main" id="{B91C3B08-6AB6-ED07-32EB-38CB240B0DBA}"/>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12192000" cy="6842121"/>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0" y="0"/>
            <a:ext cx="12192000" cy="6842120"/>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11" name="圆角矩形 10"/>
          <p:cNvSpPr/>
          <p:nvPr/>
        </p:nvSpPr>
        <p:spPr>
          <a:xfrm>
            <a:off x="10683290" y="6308781"/>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5" name="矩形 14"/>
          <p:cNvSpPr/>
          <p:nvPr/>
        </p:nvSpPr>
        <p:spPr>
          <a:xfrm>
            <a:off x="0" y="3082099"/>
            <a:ext cx="12192000" cy="2425700"/>
          </a:xfrm>
          <a:prstGeom prst="rect">
            <a:avLst/>
          </a:prstGeom>
          <a:gradFill>
            <a:gsLst>
              <a:gs pos="0">
                <a:srgbClr val="FE2B56">
                  <a:alpha val="80000"/>
                </a:srgbClr>
              </a:gs>
              <a:gs pos="100000">
                <a:srgbClr val="FE6F3F">
                  <a:alpha val="70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24" name="Subtitle 2">
            <a:extLst>
              <a:ext uri="{FF2B5EF4-FFF2-40B4-BE49-F238E27FC236}">
                <a16:creationId xmlns:a16="http://schemas.microsoft.com/office/drawing/2014/main" id="{360062CF-4239-4286-B703-132EC1F0E32B}"/>
              </a:ext>
            </a:extLst>
          </p:cNvPr>
          <p:cNvSpPr txBox="1">
            <a:spLocks/>
          </p:cNvSpPr>
          <p:nvPr/>
        </p:nvSpPr>
        <p:spPr>
          <a:xfrm>
            <a:off x="250371" y="3082099"/>
            <a:ext cx="11723915" cy="24257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Passo 13) </a:t>
            </a:r>
          </a:p>
          <a:p>
            <a:pPr algn="l">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Para talhas móveis, retire o equipamento após o uso. </a:t>
            </a:r>
          </a:p>
          <a:p>
            <a:pPr algn="l">
              <a:lnSpc>
                <a:spcPct val="150000"/>
              </a:lnSpc>
              <a:spcBef>
                <a:spcPts val="0"/>
              </a:spcBef>
              <a:defRPr/>
            </a:pPr>
            <a:r>
              <a:rPr lang="pt-BR" altLang="zh-CN" sz="2000" dirty="0">
                <a:solidFill>
                  <a:schemeClr val="bg1"/>
                </a:solidFill>
                <a:latin typeface="Arial"/>
                <a:ea typeface="微软雅黑"/>
                <a:cs typeface="Lato" panose="020F0502020204030203" pitchFamily="34" charset="0"/>
                <a:sym typeface="Arial"/>
              </a:rPr>
              <a:t>Para os modelos que não ficam fixos no suporte, como as talhas elétricas de uso eventual, é preciso desafixar a talha, com cuidado ao transportar e manusear para evitar quedas e impactos. Não é recomendável fazer imediatamente após o uso, pois a máquina pode estar aquecida.</a:t>
            </a:r>
            <a:endParaRPr lang="id-ID" sz="2000" dirty="0">
              <a:solidFill>
                <a:schemeClr val="bg1"/>
              </a:solidFill>
              <a:latin typeface="Arial"/>
              <a:ea typeface="微软雅黑"/>
              <a:cs typeface="Lato" panose="020F0502020204030203" pitchFamily="34" charset="0"/>
              <a:sym typeface="Arial"/>
            </a:endParaRPr>
          </a:p>
        </p:txBody>
      </p:sp>
      <p:pic>
        <p:nvPicPr>
          <p:cNvPr id="3" name="Imagem 2" descr="Texto&#10;&#10;Descrição gerada automaticamente com confiança baixa">
            <a:extLst>
              <a:ext uri="{FF2B5EF4-FFF2-40B4-BE49-F238E27FC236}">
                <a16:creationId xmlns:a16="http://schemas.microsoft.com/office/drawing/2014/main" id="{6FA86CF7-55C3-97C4-90AF-1730719358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6192" y="0"/>
            <a:ext cx="1759790" cy="488567"/>
          </a:xfrm>
          <a:prstGeom prst="rect">
            <a:avLst/>
          </a:prstGeom>
        </p:spPr>
      </p:pic>
    </p:spTree>
    <p:extLst>
      <p:ext uri="{BB962C8B-B14F-4D97-AF65-F5344CB8AC3E}">
        <p14:creationId xmlns:p14="http://schemas.microsoft.com/office/powerpoint/2010/main" val="1455345483"/>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xmlns:a14="http://schemas.microsoft.com/office/drawing/2010/main" xmlns:a16="http://schemas.microsoft.com/office/drawing/2014/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descr="Pandemia reforça importância da saúde e da segurança no trabalho | Justiça  do Trabalho - TRT da 15ª Região - Campinas">
            <a:extLst>
              <a:ext uri="{FF2B5EF4-FFF2-40B4-BE49-F238E27FC236}">
                <a16:creationId xmlns:a16="http://schemas.microsoft.com/office/drawing/2014/main" id="{BE02043A-C64A-E36E-7F55-40C318A99F4F}"/>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r="23206"/>
          <a:stretch/>
        </p:blipFill>
        <p:spPr bwMode="auto">
          <a:xfrm flipH="1">
            <a:off x="4769258" y="0"/>
            <a:ext cx="74331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2"/>
          <p:cNvSpPr/>
          <p:nvPr/>
        </p:nvSpPr>
        <p:spPr>
          <a:xfrm>
            <a:off x="6225357" y="0"/>
            <a:ext cx="5966641" cy="6858000"/>
          </a:xfrm>
          <a:custGeom>
            <a:avLst/>
            <a:gdLst>
              <a:gd name="connsiteX0" fmla="*/ 0 w 7110549"/>
              <a:gd name="connsiteY0" fmla="*/ 0 h 6858000"/>
              <a:gd name="connsiteX1" fmla="*/ 7110549 w 7110549"/>
              <a:gd name="connsiteY1" fmla="*/ 0 h 6858000"/>
              <a:gd name="connsiteX2" fmla="*/ 7110549 w 7110549"/>
              <a:gd name="connsiteY2" fmla="*/ 6858000 h 6858000"/>
              <a:gd name="connsiteX3" fmla="*/ 0 w 7110549"/>
              <a:gd name="connsiteY3" fmla="*/ 6858000 h 6858000"/>
              <a:gd name="connsiteX4" fmla="*/ 0 w 7110549"/>
              <a:gd name="connsiteY4" fmla="*/ 0 h 6858000"/>
              <a:gd name="connsiteX0" fmla="*/ 0 w 7110549"/>
              <a:gd name="connsiteY0" fmla="*/ 0 h 6858000"/>
              <a:gd name="connsiteX1" fmla="*/ 7110549 w 7110549"/>
              <a:gd name="connsiteY1" fmla="*/ 0 h 6858000"/>
              <a:gd name="connsiteX2" fmla="*/ 7110549 w 7110549"/>
              <a:gd name="connsiteY2" fmla="*/ 6858000 h 6858000"/>
              <a:gd name="connsiteX3" fmla="*/ 2024743 w 7110549"/>
              <a:gd name="connsiteY3" fmla="*/ 6844937 h 6858000"/>
              <a:gd name="connsiteX4" fmla="*/ 0 w 7110549"/>
              <a:gd name="connsiteY4" fmla="*/ 6858000 h 6858000"/>
              <a:gd name="connsiteX5" fmla="*/ 0 w 7110549"/>
              <a:gd name="connsiteY5" fmla="*/ 0 h 6858000"/>
              <a:gd name="connsiteX0" fmla="*/ 0 w 7110549"/>
              <a:gd name="connsiteY0" fmla="*/ 0 h 6858000"/>
              <a:gd name="connsiteX1" fmla="*/ 7110549 w 7110549"/>
              <a:gd name="connsiteY1" fmla="*/ 0 h 6858000"/>
              <a:gd name="connsiteX2" fmla="*/ 7110549 w 7110549"/>
              <a:gd name="connsiteY2" fmla="*/ 6858000 h 6858000"/>
              <a:gd name="connsiteX3" fmla="*/ 2024743 w 7110549"/>
              <a:gd name="connsiteY3" fmla="*/ 6844937 h 6858000"/>
              <a:gd name="connsiteX4" fmla="*/ 0 w 711054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0549" h="6858000">
                <a:moveTo>
                  <a:pt x="0" y="0"/>
                </a:moveTo>
                <a:lnTo>
                  <a:pt x="7110549" y="0"/>
                </a:lnTo>
                <a:lnTo>
                  <a:pt x="7110549" y="6858000"/>
                </a:lnTo>
                <a:lnTo>
                  <a:pt x="2024743" y="6844937"/>
                </a:lnTo>
                <a:lnTo>
                  <a:pt x="0" y="0"/>
                </a:lnTo>
                <a:close/>
              </a:path>
            </a:pathLst>
          </a:cu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5" name="Fluxograma: Entrada Manual 4">
            <a:extLst>
              <a:ext uri="{FF2B5EF4-FFF2-40B4-BE49-F238E27FC236}">
                <a16:creationId xmlns:a16="http://schemas.microsoft.com/office/drawing/2014/main" id="{FB05AE0E-12CC-16E2-6CA8-B31ABD54E6CE}"/>
              </a:ext>
            </a:extLst>
          </p:cNvPr>
          <p:cNvSpPr/>
          <p:nvPr/>
        </p:nvSpPr>
        <p:spPr>
          <a:xfrm rot="5400000">
            <a:off x="486232" y="-500962"/>
            <a:ext cx="6858003" cy="7859928"/>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圆角矩形 10"/>
          <p:cNvSpPr/>
          <p:nvPr/>
        </p:nvSpPr>
        <p:spPr>
          <a:xfrm>
            <a:off x="11075105" y="6378965"/>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nvGrpSpPr>
          <p:cNvPr id="8" name="组合 7"/>
          <p:cNvGrpSpPr/>
          <p:nvPr/>
        </p:nvGrpSpPr>
        <p:grpSpPr>
          <a:xfrm>
            <a:off x="588771" y="1581172"/>
            <a:ext cx="5636586" cy="1390381"/>
            <a:chOff x="444137" y="1484652"/>
            <a:chExt cx="5636586" cy="1390381"/>
          </a:xfrm>
        </p:grpSpPr>
        <p:sp>
          <p:nvSpPr>
            <p:cNvPr id="4" name="矩形 3"/>
            <p:cNvSpPr/>
            <p:nvPr/>
          </p:nvSpPr>
          <p:spPr>
            <a:xfrm>
              <a:off x="444137" y="1791579"/>
              <a:ext cx="829186" cy="781804"/>
            </a:xfrm>
            <a:prstGeom prst="rect">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17" name="TextBox 21"/>
            <p:cNvSpPr txBox="1"/>
            <p:nvPr/>
          </p:nvSpPr>
          <p:spPr>
            <a:xfrm>
              <a:off x="1588970" y="1484652"/>
              <a:ext cx="4491753" cy="1390381"/>
            </a:xfrm>
            <a:prstGeom prst="rect">
              <a:avLst/>
            </a:prstGeom>
            <a:noFill/>
          </p:spPr>
          <p:txBody>
            <a:bodyPr wrap="square" lIns="0" tIns="0" rIns="0" bIns="0" rtlCol="0">
              <a:spAutoFit/>
            </a:bodyPr>
            <a:lstStyle/>
            <a:p>
              <a:pPr>
                <a:lnSpc>
                  <a:spcPct val="130000"/>
                </a:lnSpc>
              </a:pPr>
              <a:r>
                <a:rPr lang="pt-BR" altLang="zh-CN" sz="2400" dirty="0">
                  <a:solidFill>
                    <a:schemeClr val="tx1">
                      <a:lumMod val="50000"/>
                      <a:lumOff val="50000"/>
                    </a:schemeClr>
                  </a:solidFill>
                  <a:latin typeface="Arial"/>
                  <a:ea typeface="微软雅黑"/>
                  <a:sym typeface="Arial"/>
                </a:rPr>
                <a:t>Algumas talhas possuem sistemas que evitam deslizamento de carga. </a:t>
              </a:r>
              <a:endParaRPr lang="en-US" altLang="zh-CN" sz="2400" dirty="0">
                <a:solidFill>
                  <a:schemeClr val="tx1">
                    <a:lumMod val="50000"/>
                    <a:lumOff val="50000"/>
                  </a:schemeClr>
                </a:solidFill>
                <a:latin typeface="Arial"/>
                <a:ea typeface="微软雅黑"/>
                <a:sym typeface="Arial"/>
              </a:endParaRPr>
            </a:p>
          </p:txBody>
        </p:sp>
        <p:grpSp>
          <p:nvGrpSpPr>
            <p:cNvPr id="23" name="组合 22"/>
            <p:cNvGrpSpPr/>
            <p:nvPr/>
          </p:nvGrpSpPr>
          <p:grpSpPr>
            <a:xfrm>
              <a:off x="647985" y="1927200"/>
              <a:ext cx="455799" cy="457102"/>
              <a:chOff x="1649413" y="1535114"/>
              <a:chExt cx="555625" cy="557213"/>
            </a:xfrm>
            <a:solidFill>
              <a:schemeClr val="bg1"/>
            </a:solidFill>
          </p:grpSpPr>
          <p:sp>
            <p:nvSpPr>
              <p:cNvPr id="24" name="Freeform 33"/>
              <p:cNvSpPr>
                <a:spLocks/>
              </p:cNvSpPr>
              <p:nvPr/>
            </p:nvSpPr>
            <p:spPr bwMode="auto">
              <a:xfrm>
                <a:off x="2147888" y="1535114"/>
                <a:ext cx="57150" cy="58738"/>
              </a:xfrm>
              <a:custGeom>
                <a:avLst/>
                <a:gdLst>
                  <a:gd name="T0" fmla="*/ 0 w 20"/>
                  <a:gd name="T1" fmla="*/ 9 h 20"/>
                  <a:gd name="T2" fmla="*/ 11 w 20"/>
                  <a:gd name="T3" fmla="*/ 20 h 20"/>
                  <a:gd name="T4" fmla="*/ 14 w 20"/>
                  <a:gd name="T5" fmla="*/ 5 h 20"/>
                  <a:gd name="T6" fmla="*/ 0 w 20"/>
                  <a:gd name="T7" fmla="*/ 9 h 20"/>
                </a:gdLst>
                <a:ahLst/>
                <a:cxnLst>
                  <a:cxn ang="0">
                    <a:pos x="T0" y="T1"/>
                  </a:cxn>
                  <a:cxn ang="0">
                    <a:pos x="T2" y="T3"/>
                  </a:cxn>
                  <a:cxn ang="0">
                    <a:pos x="T4" y="T5"/>
                  </a:cxn>
                  <a:cxn ang="0">
                    <a:pos x="T6" y="T7"/>
                  </a:cxn>
                </a:cxnLst>
                <a:rect l="0" t="0" r="r" b="b"/>
                <a:pathLst>
                  <a:path w="20" h="20">
                    <a:moveTo>
                      <a:pt x="0" y="9"/>
                    </a:moveTo>
                    <a:cubicBezTo>
                      <a:pt x="11" y="20"/>
                      <a:pt x="11" y="20"/>
                      <a:pt x="11" y="20"/>
                    </a:cubicBezTo>
                    <a:cubicBezTo>
                      <a:pt x="18" y="13"/>
                      <a:pt x="20" y="11"/>
                      <a:pt x="14" y="5"/>
                    </a:cubicBezTo>
                    <a:cubicBezTo>
                      <a:pt x="9" y="0"/>
                      <a:pt x="7" y="2"/>
                      <a:pt x="0" y="9"/>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sp>
            <p:nvSpPr>
              <p:cNvPr id="25" name="Freeform 34"/>
              <p:cNvSpPr>
                <a:spLocks noEditPoints="1"/>
              </p:cNvSpPr>
              <p:nvPr/>
            </p:nvSpPr>
            <p:spPr bwMode="auto">
              <a:xfrm>
                <a:off x="1830388" y="1555751"/>
                <a:ext cx="355600" cy="355600"/>
              </a:xfrm>
              <a:custGeom>
                <a:avLst/>
                <a:gdLst>
                  <a:gd name="T0" fmla="*/ 0 w 224"/>
                  <a:gd name="T1" fmla="*/ 224 h 224"/>
                  <a:gd name="T2" fmla="*/ 20 w 224"/>
                  <a:gd name="T3" fmla="*/ 175 h 224"/>
                  <a:gd name="T4" fmla="*/ 197 w 224"/>
                  <a:gd name="T5" fmla="*/ 0 h 224"/>
                  <a:gd name="T6" fmla="*/ 224 w 224"/>
                  <a:gd name="T7" fmla="*/ 27 h 224"/>
                  <a:gd name="T8" fmla="*/ 45 w 224"/>
                  <a:gd name="T9" fmla="*/ 206 h 224"/>
                  <a:gd name="T10" fmla="*/ 0 w 224"/>
                  <a:gd name="T11" fmla="*/ 224 h 224"/>
                  <a:gd name="T12" fmla="*/ 29 w 224"/>
                  <a:gd name="T13" fmla="*/ 184 h 224"/>
                  <a:gd name="T14" fmla="*/ 22 w 224"/>
                  <a:gd name="T15" fmla="*/ 201 h 224"/>
                  <a:gd name="T16" fmla="*/ 40 w 224"/>
                  <a:gd name="T17" fmla="*/ 193 h 224"/>
                  <a:gd name="T18" fmla="*/ 206 w 224"/>
                  <a:gd name="T19" fmla="*/ 27 h 224"/>
                  <a:gd name="T20" fmla="*/ 197 w 224"/>
                  <a:gd name="T21" fmla="*/ 16 h 224"/>
                  <a:gd name="T22" fmla="*/ 29 w 224"/>
                  <a:gd name="T23" fmla="*/ 18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224">
                    <a:moveTo>
                      <a:pt x="0" y="224"/>
                    </a:moveTo>
                    <a:lnTo>
                      <a:pt x="20" y="175"/>
                    </a:lnTo>
                    <a:lnTo>
                      <a:pt x="197" y="0"/>
                    </a:lnTo>
                    <a:lnTo>
                      <a:pt x="224" y="27"/>
                    </a:lnTo>
                    <a:lnTo>
                      <a:pt x="45" y="206"/>
                    </a:lnTo>
                    <a:lnTo>
                      <a:pt x="0" y="224"/>
                    </a:lnTo>
                    <a:close/>
                    <a:moveTo>
                      <a:pt x="29" y="184"/>
                    </a:moveTo>
                    <a:lnTo>
                      <a:pt x="22" y="201"/>
                    </a:lnTo>
                    <a:lnTo>
                      <a:pt x="40" y="193"/>
                    </a:lnTo>
                    <a:lnTo>
                      <a:pt x="206" y="27"/>
                    </a:lnTo>
                    <a:lnTo>
                      <a:pt x="197" y="16"/>
                    </a:lnTo>
                    <a:lnTo>
                      <a:pt x="29" y="18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sp>
            <p:nvSpPr>
              <p:cNvPr id="26" name="Freeform 35"/>
              <p:cNvSpPr>
                <a:spLocks/>
              </p:cNvSpPr>
              <p:nvPr/>
            </p:nvSpPr>
            <p:spPr bwMode="auto">
              <a:xfrm>
                <a:off x="1847850" y="1843089"/>
                <a:ext cx="50800" cy="50800"/>
              </a:xfrm>
              <a:custGeom>
                <a:avLst/>
                <a:gdLst>
                  <a:gd name="T0" fmla="*/ 32 w 32"/>
                  <a:gd name="T1" fmla="*/ 18 h 32"/>
                  <a:gd name="T2" fmla="*/ 0 w 32"/>
                  <a:gd name="T3" fmla="*/ 32 h 32"/>
                  <a:gd name="T4" fmla="*/ 0 w 32"/>
                  <a:gd name="T5" fmla="*/ 32 h 32"/>
                  <a:gd name="T6" fmla="*/ 12 w 32"/>
                  <a:gd name="T7" fmla="*/ 0 h 32"/>
                  <a:gd name="T8" fmla="*/ 32 w 32"/>
                  <a:gd name="T9" fmla="*/ 18 h 32"/>
                </a:gdLst>
                <a:ahLst/>
                <a:cxnLst>
                  <a:cxn ang="0">
                    <a:pos x="T0" y="T1"/>
                  </a:cxn>
                  <a:cxn ang="0">
                    <a:pos x="T2" y="T3"/>
                  </a:cxn>
                  <a:cxn ang="0">
                    <a:pos x="T4" y="T5"/>
                  </a:cxn>
                  <a:cxn ang="0">
                    <a:pos x="T6" y="T7"/>
                  </a:cxn>
                  <a:cxn ang="0">
                    <a:pos x="T8" y="T9"/>
                  </a:cxn>
                </a:cxnLst>
                <a:rect l="0" t="0" r="r" b="b"/>
                <a:pathLst>
                  <a:path w="32" h="32">
                    <a:moveTo>
                      <a:pt x="32" y="18"/>
                    </a:moveTo>
                    <a:lnTo>
                      <a:pt x="0" y="32"/>
                    </a:lnTo>
                    <a:lnTo>
                      <a:pt x="0" y="32"/>
                    </a:lnTo>
                    <a:lnTo>
                      <a:pt x="12" y="0"/>
                    </a:lnTo>
                    <a:lnTo>
                      <a:pt x="32" y="1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sp>
            <p:nvSpPr>
              <p:cNvPr id="27" name="Freeform 36"/>
              <p:cNvSpPr>
                <a:spLocks/>
              </p:cNvSpPr>
              <p:nvPr/>
            </p:nvSpPr>
            <p:spPr bwMode="auto">
              <a:xfrm>
                <a:off x="1649413" y="1668464"/>
                <a:ext cx="422275" cy="423863"/>
              </a:xfrm>
              <a:custGeom>
                <a:avLst/>
                <a:gdLst>
                  <a:gd name="T0" fmla="*/ 266 w 266"/>
                  <a:gd name="T1" fmla="*/ 267 h 267"/>
                  <a:gd name="T2" fmla="*/ 0 w 266"/>
                  <a:gd name="T3" fmla="*/ 267 h 267"/>
                  <a:gd name="T4" fmla="*/ 0 w 266"/>
                  <a:gd name="T5" fmla="*/ 0 h 267"/>
                  <a:gd name="T6" fmla="*/ 219 w 266"/>
                  <a:gd name="T7" fmla="*/ 0 h 267"/>
                  <a:gd name="T8" fmla="*/ 219 w 266"/>
                  <a:gd name="T9" fmla="*/ 12 h 267"/>
                  <a:gd name="T10" fmla="*/ 11 w 266"/>
                  <a:gd name="T11" fmla="*/ 12 h 267"/>
                  <a:gd name="T12" fmla="*/ 11 w 266"/>
                  <a:gd name="T13" fmla="*/ 254 h 267"/>
                  <a:gd name="T14" fmla="*/ 255 w 266"/>
                  <a:gd name="T15" fmla="*/ 254 h 267"/>
                  <a:gd name="T16" fmla="*/ 255 w 266"/>
                  <a:gd name="T17" fmla="*/ 47 h 267"/>
                  <a:gd name="T18" fmla="*/ 266 w 266"/>
                  <a:gd name="T19" fmla="*/ 47 h 267"/>
                  <a:gd name="T20" fmla="*/ 266 w 266"/>
                  <a:gd name="T21"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267">
                    <a:moveTo>
                      <a:pt x="266" y="267"/>
                    </a:moveTo>
                    <a:lnTo>
                      <a:pt x="0" y="267"/>
                    </a:lnTo>
                    <a:lnTo>
                      <a:pt x="0" y="0"/>
                    </a:lnTo>
                    <a:lnTo>
                      <a:pt x="219" y="0"/>
                    </a:lnTo>
                    <a:lnTo>
                      <a:pt x="219" y="12"/>
                    </a:lnTo>
                    <a:lnTo>
                      <a:pt x="11" y="12"/>
                    </a:lnTo>
                    <a:lnTo>
                      <a:pt x="11" y="254"/>
                    </a:lnTo>
                    <a:lnTo>
                      <a:pt x="255" y="254"/>
                    </a:lnTo>
                    <a:lnTo>
                      <a:pt x="255" y="47"/>
                    </a:lnTo>
                    <a:lnTo>
                      <a:pt x="266" y="47"/>
                    </a:lnTo>
                    <a:lnTo>
                      <a:pt x="266" y="267"/>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grpSp>
      </p:grpSp>
      <p:cxnSp>
        <p:nvCxnSpPr>
          <p:cNvPr id="6" name="直接连接符 5"/>
          <p:cNvCxnSpPr>
            <a:cxnSpLocks/>
          </p:cNvCxnSpPr>
          <p:nvPr/>
        </p:nvCxnSpPr>
        <p:spPr>
          <a:xfrm>
            <a:off x="6339627" y="363"/>
            <a:ext cx="1530971" cy="6888118"/>
          </a:xfrm>
          <a:prstGeom prst="line">
            <a:avLst/>
          </a:prstGeom>
          <a:ln w="107950">
            <a:gradFill>
              <a:gsLst>
                <a:gs pos="0">
                  <a:srgbClr val="FE2B56"/>
                </a:gs>
                <a:gs pos="100000">
                  <a:srgbClr val="FE6F3F"/>
                </a:gs>
              </a:gsLst>
              <a:lin ang="5400000" scaled="1"/>
            </a:gradFill>
          </a:ln>
          <a:effectLst>
            <a:outerShdw blurRad="254000" dist="635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grpSp>
        <p:nvGrpSpPr>
          <p:cNvPr id="29" name="组合 7">
            <a:extLst>
              <a:ext uri="{FF2B5EF4-FFF2-40B4-BE49-F238E27FC236}">
                <a16:creationId xmlns:a16="http://schemas.microsoft.com/office/drawing/2014/main" id="{96745B76-DA7C-1FB3-BEA3-3127FD1A5970}"/>
              </a:ext>
            </a:extLst>
          </p:cNvPr>
          <p:cNvGrpSpPr/>
          <p:nvPr/>
        </p:nvGrpSpPr>
        <p:grpSpPr>
          <a:xfrm>
            <a:off x="588771" y="3948113"/>
            <a:ext cx="5636586" cy="1390381"/>
            <a:chOff x="444137" y="1484652"/>
            <a:chExt cx="5636586" cy="1390381"/>
          </a:xfrm>
        </p:grpSpPr>
        <p:sp>
          <p:nvSpPr>
            <p:cNvPr id="30" name="矩形 3">
              <a:extLst>
                <a:ext uri="{FF2B5EF4-FFF2-40B4-BE49-F238E27FC236}">
                  <a16:creationId xmlns:a16="http://schemas.microsoft.com/office/drawing/2014/main" id="{D336AB02-C02A-B12A-A472-0CF49B4853D5}"/>
                </a:ext>
              </a:extLst>
            </p:cNvPr>
            <p:cNvSpPr/>
            <p:nvPr/>
          </p:nvSpPr>
          <p:spPr>
            <a:xfrm>
              <a:off x="444137" y="1791579"/>
              <a:ext cx="829186" cy="781804"/>
            </a:xfrm>
            <a:prstGeom prst="rect">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31" name="TextBox 21">
              <a:extLst>
                <a:ext uri="{FF2B5EF4-FFF2-40B4-BE49-F238E27FC236}">
                  <a16:creationId xmlns:a16="http://schemas.microsoft.com/office/drawing/2014/main" id="{9E4CBBBC-E669-546D-7026-5BF2C7B4573B}"/>
                </a:ext>
              </a:extLst>
            </p:cNvPr>
            <p:cNvSpPr txBox="1"/>
            <p:nvPr/>
          </p:nvSpPr>
          <p:spPr>
            <a:xfrm>
              <a:off x="1588970" y="1484652"/>
              <a:ext cx="4491753" cy="1390381"/>
            </a:xfrm>
            <a:prstGeom prst="rect">
              <a:avLst/>
            </a:prstGeom>
            <a:noFill/>
          </p:spPr>
          <p:txBody>
            <a:bodyPr wrap="square" lIns="0" tIns="0" rIns="0" bIns="0" rtlCol="0">
              <a:spAutoFit/>
            </a:bodyPr>
            <a:lstStyle/>
            <a:p>
              <a:pPr>
                <a:lnSpc>
                  <a:spcPct val="130000"/>
                </a:lnSpc>
              </a:pPr>
              <a:r>
                <a:rPr lang="pt-BR" altLang="zh-CN" sz="2400" dirty="0">
                  <a:solidFill>
                    <a:schemeClr val="tx1">
                      <a:lumMod val="50000"/>
                      <a:lumOff val="50000"/>
                    </a:schemeClr>
                  </a:solidFill>
                  <a:latin typeface="Arial"/>
                  <a:ea typeface="微软雅黑"/>
                  <a:sym typeface="Arial"/>
                </a:rPr>
                <a:t>Outras possuem embreagens para suavizar o torque inicial e impedir sobrecarga. </a:t>
              </a:r>
              <a:endParaRPr lang="en-US" altLang="zh-CN" sz="2400" dirty="0">
                <a:solidFill>
                  <a:schemeClr val="tx1">
                    <a:lumMod val="50000"/>
                    <a:lumOff val="50000"/>
                  </a:schemeClr>
                </a:solidFill>
                <a:latin typeface="Arial"/>
                <a:ea typeface="微软雅黑"/>
                <a:sym typeface="Arial"/>
              </a:endParaRPr>
            </a:p>
          </p:txBody>
        </p:sp>
        <p:grpSp>
          <p:nvGrpSpPr>
            <p:cNvPr id="32" name="组合 22">
              <a:extLst>
                <a:ext uri="{FF2B5EF4-FFF2-40B4-BE49-F238E27FC236}">
                  <a16:creationId xmlns:a16="http://schemas.microsoft.com/office/drawing/2014/main" id="{2E6CEC6B-D91C-745E-87E8-19C15A1EB1F2}"/>
                </a:ext>
              </a:extLst>
            </p:cNvPr>
            <p:cNvGrpSpPr/>
            <p:nvPr/>
          </p:nvGrpSpPr>
          <p:grpSpPr>
            <a:xfrm>
              <a:off x="647985" y="1927200"/>
              <a:ext cx="455799" cy="457102"/>
              <a:chOff x="1649413" y="1535114"/>
              <a:chExt cx="555625" cy="557213"/>
            </a:xfrm>
            <a:solidFill>
              <a:schemeClr val="bg1"/>
            </a:solidFill>
          </p:grpSpPr>
          <p:sp>
            <p:nvSpPr>
              <p:cNvPr id="33" name="Freeform 33">
                <a:extLst>
                  <a:ext uri="{FF2B5EF4-FFF2-40B4-BE49-F238E27FC236}">
                    <a16:creationId xmlns:a16="http://schemas.microsoft.com/office/drawing/2014/main" id="{A25569D8-D112-4CA0-D80A-243572FA07C2}"/>
                  </a:ext>
                </a:extLst>
              </p:cNvPr>
              <p:cNvSpPr>
                <a:spLocks/>
              </p:cNvSpPr>
              <p:nvPr/>
            </p:nvSpPr>
            <p:spPr bwMode="auto">
              <a:xfrm>
                <a:off x="2147888" y="1535114"/>
                <a:ext cx="57150" cy="58738"/>
              </a:xfrm>
              <a:custGeom>
                <a:avLst/>
                <a:gdLst>
                  <a:gd name="T0" fmla="*/ 0 w 20"/>
                  <a:gd name="T1" fmla="*/ 9 h 20"/>
                  <a:gd name="T2" fmla="*/ 11 w 20"/>
                  <a:gd name="T3" fmla="*/ 20 h 20"/>
                  <a:gd name="T4" fmla="*/ 14 w 20"/>
                  <a:gd name="T5" fmla="*/ 5 h 20"/>
                  <a:gd name="T6" fmla="*/ 0 w 20"/>
                  <a:gd name="T7" fmla="*/ 9 h 20"/>
                </a:gdLst>
                <a:ahLst/>
                <a:cxnLst>
                  <a:cxn ang="0">
                    <a:pos x="T0" y="T1"/>
                  </a:cxn>
                  <a:cxn ang="0">
                    <a:pos x="T2" y="T3"/>
                  </a:cxn>
                  <a:cxn ang="0">
                    <a:pos x="T4" y="T5"/>
                  </a:cxn>
                  <a:cxn ang="0">
                    <a:pos x="T6" y="T7"/>
                  </a:cxn>
                </a:cxnLst>
                <a:rect l="0" t="0" r="r" b="b"/>
                <a:pathLst>
                  <a:path w="20" h="20">
                    <a:moveTo>
                      <a:pt x="0" y="9"/>
                    </a:moveTo>
                    <a:cubicBezTo>
                      <a:pt x="11" y="20"/>
                      <a:pt x="11" y="20"/>
                      <a:pt x="11" y="20"/>
                    </a:cubicBezTo>
                    <a:cubicBezTo>
                      <a:pt x="18" y="13"/>
                      <a:pt x="20" y="11"/>
                      <a:pt x="14" y="5"/>
                    </a:cubicBezTo>
                    <a:cubicBezTo>
                      <a:pt x="9" y="0"/>
                      <a:pt x="7" y="2"/>
                      <a:pt x="0" y="9"/>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sp>
            <p:nvSpPr>
              <p:cNvPr id="34" name="Freeform 34">
                <a:extLst>
                  <a:ext uri="{FF2B5EF4-FFF2-40B4-BE49-F238E27FC236}">
                    <a16:creationId xmlns:a16="http://schemas.microsoft.com/office/drawing/2014/main" id="{BAA62142-90CB-4770-95DE-7C68E0DB365D}"/>
                  </a:ext>
                </a:extLst>
              </p:cNvPr>
              <p:cNvSpPr>
                <a:spLocks noEditPoints="1"/>
              </p:cNvSpPr>
              <p:nvPr/>
            </p:nvSpPr>
            <p:spPr bwMode="auto">
              <a:xfrm>
                <a:off x="1830388" y="1555751"/>
                <a:ext cx="355600" cy="355600"/>
              </a:xfrm>
              <a:custGeom>
                <a:avLst/>
                <a:gdLst>
                  <a:gd name="T0" fmla="*/ 0 w 224"/>
                  <a:gd name="T1" fmla="*/ 224 h 224"/>
                  <a:gd name="T2" fmla="*/ 20 w 224"/>
                  <a:gd name="T3" fmla="*/ 175 h 224"/>
                  <a:gd name="T4" fmla="*/ 197 w 224"/>
                  <a:gd name="T5" fmla="*/ 0 h 224"/>
                  <a:gd name="T6" fmla="*/ 224 w 224"/>
                  <a:gd name="T7" fmla="*/ 27 h 224"/>
                  <a:gd name="T8" fmla="*/ 45 w 224"/>
                  <a:gd name="T9" fmla="*/ 206 h 224"/>
                  <a:gd name="T10" fmla="*/ 0 w 224"/>
                  <a:gd name="T11" fmla="*/ 224 h 224"/>
                  <a:gd name="T12" fmla="*/ 29 w 224"/>
                  <a:gd name="T13" fmla="*/ 184 h 224"/>
                  <a:gd name="T14" fmla="*/ 22 w 224"/>
                  <a:gd name="T15" fmla="*/ 201 h 224"/>
                  <a:gd name="T16" fmla="*/ 40 w 224"/>
                  <a:gd name="T17" fmla="*/ 193 h 224"/>
                  <a:gd name="T18" fmla="*/ 206 w 224"/>
                  <a:gd name="T19" fmla="*/ 27 h 224"/>
                  <a:gd name="T20" fmla="*/ 197 w 224"/>
                  <a:gd name="T21" fmla="*/ 16 h 224"/>
                  <a:gd name="T22" fmla="*/ 29 w 224"/>
                  <a:gd name="T23" fmla="*/ 18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224">
                    <a:moveTo>
                      <a:pt x="0" y="224"/>
                    </a:moveTo>
                    <a:lnTo>
                      <a:pt x="20" y="175"/>
                    </a:lnTo>
                    <a:lnTo>
                      <a:pt x="197" y="0"/>
                    </a:lnTo>
                    <a:lnTo>
                      <a:pt x="224" y="27"/>
                    </a:lnTo>
                    <a:lnTo>
                      <a:pt x="45" y="206"/>
                    </a:lnTo>
                    <a:lnTo>
                      <a:pt x="0" y="224"/>
                    </a:lnTo>
                    <a:close/>
                    <a:moveTo>
                      <a:pt x="29" y="184"/>
                    </a:moveTo>
                    <a:lnTo>
                      <a:pt x="22" y="201"/>
                    </a:lnTo>
                    <a:lnTo>
                      <a:pt x="40" y="193"/>
                    </a:lnTo>
                    <a:lnTo>
                      <a:pt x="206" y="27"/>
                    </a:lnTo>
                    <a:lnTo>
                      <a:pt x="197" y="16"/>
                    </a:lnTo>
                    <a:lnTo>
                      <a:pt x="29" y="18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sp>
            <p:nvSpPr>
              <p:cNvPr id="35" name="Freeform 35">
                <a:extLst>
                  <a:ext uri="{FF2B5EF4-FFF2-40B4-BE49-F238E27FC236}">
                    <a16:creationId xmlns:a16="http://schemas.microsoft.com/office/drawing/2014/main" id="{6E848B15-D91F-4F39-E82C-8C5CD4F7C1FC}"/>
                  </a:ext>
                </a:extLst>
              </p:cNvPr>
              <p:cNvSpPr>
                <a:spLocks/>
              </p:cNvSpPr>
              <p:nvPr/>
            </p:nvSpPr>
            <p:spPr bwMode="auto">
              <a:xfrm>
                <a:off x="1847850" y="1843089"/>
                <a:ext cx="50800" cy="50800"/>
              </a:xfrm>
              <a:custGeom>
                <a:avLst/>
                <a:gdLst>
                  <a:gd name="T0" fmla="*/ 32 w 32"/>
                  <a:gd name="T1" fmla="*/ 18 h 32"/>
                  <a:gd name="T2" fmla="*/ 0 w 32"/>
                  <a:gd name="T3" fmla="*/ 32 h 32"/>
                  <a:gd name="T4" fmla="*/ 0 w 32"/>
                  <a:gd name="T5" fmla="*/ 32 h 32"/>
                  <a:gd name="T6" fmla="*/ 12 w 32"/>
                  <a:gd name="T7" fmla="*/ 0 h 32"/>
                  <a:gd name="T8" fmla="*/ 32 w 32"/>
                  <a:gd name="T9" fmla="*/ 18 h 32"/>
                </a:gdLst>
                <a:ahLst/>
                <a:cxnLst>
                  <a:cxn ang="0">
                    <a:pos x="T0" y="T1"/>
                  </a:cxn>
                  <a:cxn ang="0">
                    <a:pos x="T2" y="T3"/>
                  </a:cxn>
                  <a:cxn ang="0">
                    <a:pos x="T4" y="T5"/>
                  </a:cxn>
                  <a:cxn ang="0">
                    <a:pos x="T6" y="T7"/>
                  </a:cxn>
                  <a:cxn ang="0">
                    <a:pos x="T8" y="T9"/>
                  </a:cxn>
                </a:cxnLst>
                <a:rect l="0" t="0" r="r" b="b"/>
                <a:pathLst>
                  <a:path w="32" h="32">
                    <a:moveTo>
                      <a:pt x="32" y="18"/>
                    </a:moveTo>
                    <a:lnTo>
                      <a:pt x="0" y="32"/>
                    </a:lnTo>
                    <a:lnTo>
                      <a:pt x="0" y="32"/>
                    </a:lnTo>
                    <a:lnTo>
                      <a:pt x="12" y="0"/>
                    </a:lnTo>
                    <a:lnTo>
                      <a:pt x="32" y="1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sp>
            <p:nvSpPr>
              <p:cNvPr id="36" name="Freeform 36">
                <a:extLst>
                  <a:ext uri="{FF2B5EF4-FFF2-40B4-BE49-F238E27FC236}">
                    <a16:creationId xmlns:a16="http://schemas.microsoft.com/office/drawing/2014/main" id="{15AFFBD8-04E0-06CF-32D1-BEFA0D5EA387}"/>
                  </a:ext>
                </a:extLst>
              </p:cNvPr>
              <p:cNvSpPr>
                <a:spLocks/>
              </p:cNvSpPr>
              <p:nvPr/>
            </p:nvSpPr>
            <p:spPr bwMode="auto">
              <a:xfrm>
                <a:off x="1649413" y="1668464"/>
                <a:ext cx="422275" cy="423863"/>
              </a:xfrm>
              <a:custGeom>
                <a:avLst/>
                <a:gdLst>
                  <a:gd name="T0" fmla="*/ 266 w 266"/>
                  <a:gd name="T1" fmla="*/ 267 h 267"/>
                  <a:gd name="T2" fmla="*/ 0 w 266"/>
                  <a:gd name="T3" fmla="*/ 267 h 267"/>
                  <a:gd name="T4" fmla="*/ 0 w 266"/>
                  <a:gd name="T5" fmla="*/ 0 h 267"/>
                  <a:gd name="T6" fmla="*/ 219 w 266"/>
                  <a:gd name="T7" fmla="*/ 0 h 267"/>
                  <a:gd name="T8" fmla="*/ 219 w 266"/>
                  <a:gd name="T9" fmla="*/ 12 h 267"/>
                  <a:gd name="T10" fmla="*/ 11 w 266"/>
                  <a:gd name="T11" fmla="*/ 12 h 267"/>
                  <a:gd name="T12" fmla="*/ 11 w 266"/>
                  <a:gd name="T13" fmla="*/ 254 h 267"/>
                  <a:gd name="T14" fmla="*/ 255 w 266"/>
                  <a:gd name="T15" fmla="*/ 254 h 267"/>
                  <a:gd name="T16" fmla="*/ 255 w 266"/>
                  <a:gd name="T17" fmla="*/ 47 h 267"/>
                  <a:gd name="T18" fmla="*/ 266 w 266"/>
                  <a:gd name="T19" fmla="*/ 47 h 267"/>
                  <a:gd name="T20" fmla="*/ 266 w 266"/>
                  <a:gd name="T21"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267">
                    <a:moveTo>
                      <a:pt x="266" y="267"/>
                    </a:moveTo>
                    <a:lnTo>
                      <a:pt x="0" y="267"/>
                    </a:lnTo>
                    <a:lnTo>
                      <a:pt x="0" y="0"/>
                    </a:lnTo>
                    <a:lnTo>
                      <a:pt x="219" y="0"/>
                    </a:lnTo>
                    <a:lnTo>
                      <a:pt x="219" y="12"/>
                    </a:lnTo>
                    <a:lnTo>
                      <a:pt x="11" y="12"/>
                    </a:lnTo>
                    <a:lnTo>
                      <a:pt x="11" y="254"/>
                    </a:lnTo>
                    <a:lnTo>
                      <a:pt x="255" y="254"/>
                    </a:lnTo>
                    <a:lnTo>
                      <a:pt x="255" y="47"/>
                    </a:lnTo>
                    <a:lnTo>
                      <a:pt x="266" y="47"/>
                    </a:lnTo>
                    <a:lnTo>
                      <a:pt x="266" y="267"/>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grpSp>
      </p:grpSp>
      <p:pic>
        <p:nvPicPr>
          <p:cNvPr id="2" name="Imagem 1" descr="Texto&#10;&#10;Descrição gerada automaticamente com confiança baixa">
            <a:extLst>
              <a:ext uri="{FF2B5EF4-FFF2-40B4-BE49-F238E27FC236}">
                <a16:creationId xmlns:a16="http://schemas.microsoft.com/office/drawing/2014/main" id="{1D067FE4-8A5D-6ECF-961D-4FC7928DCB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3548408080"/>
      </p:ext>
    </p:extLst>
  </p:cSld>
  <p:clrMapOvr>
    <a:masterClrMapping/>
  </p:clrMapOvr>
  <mc:AlternateContent xmlns:mc="http://schemas.openxmlformats.org/markup-compatibility/2006" xmlns:p14="http://schemas.microsoft.com/office/powerpoint/2010/main">
    <mc:Choice Requires="p14">
      <p:transition spd="slow" p14:dur="1250" advClick="0" advTm="7500">
        <p14:switch dir="r"/>
      </p:transition>
    </mc:Choice>
    <mc:Fallback xmlns="" xmlns:a16="http://schemas.microsoft.com/office/drawing/2014/main" xmlns:a14="http://schemas.microsoft.com/office/drawing/2010/main">
      <p:transition spd="slow" advClick="0" advTm="7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1+#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ábrica de Talha Elétrica | ABF Elevação">
            <a:extLst>
              <a:ext uri="{FF2B5EF4-FFF2-40B4-BE49-F238E27FC236}">
                <a16:creationId xmlns:a16="http://schemas.microsoft.com/office/drawing/2014/main" id="{E358442E-2E6A-8D5C-49AF-0994D74AB6B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28006"/>
          <a:stretch/>
        </p:blipFill>
        <p:spPr bwMode="auto">
          <a:xfrm>
            <a:off x="0" y="0"/>
            <a:ext cx="12192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5">
            <a:extLst>
              <a:ext uri="{FF2B5EF4-FFF2-40B4-BE49-F238E27FC236}">
                <a16:creationId xmlns:a16="http://schemas.microsoft.com/office/drawing/2014/main" id="{2102F3BB-D5A1-B406-CF58-E90CF0710040}"/>
              </a:ext>
            </a:extLst>
          </p:cNvPr>
          <p:cNvSpPr/>
          <p:nvPr/>
        </p:nvSpPr>
        <p:spPr>
          <a:xfrm>
            <a:off x="0" y="0"/>
            <a:ext cx="12192000" cy="4254500"/>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3" name="圆角矩形 7">
            <a:extLst>
              <a:ext uri="{FF2B5EF4-FFF2-40B4-BE49-F238E27FC236}">
                <a16:creationId xmlns:a16="http://schemas.microsoft.com/office/drawing/2014/main" id="{6FAD3BBC-87E6-C643-67DC-D38FA0A52B6F}"/>
              </a:ext>
            </a:extLst>
          </p:cNvPr>
          <p:cNvSpPr/>
          <p:nvPr/>
        </p:nvSpPr>
        <p:spPr>
          <a:xfrm>
            <a:off x="741372" y="3469540"/>
            <a:ext cx="1482321" cy="1569920"/>
          </a:xfrm>
          <a:prstGeom prst="roundRect">
            <a:avLst>
              <a:gd name="adj" fmla="val 3819"/>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4" name="矩形 34">
            <a:extLst>
              <a:ext uri="{FF2B5EF4-FFF2-40B4-BE49-F238E27FC236}">
                <a16:creationId xmlns:a16="http://schemas.microsoft.com/office/drawing/2014/main" id="{1AA59E5E-AEA2-5F1B-B24B-4BFFBEB842C5}"/>
              </a:ext>
            </a:extLst>
          </p:cNvPr>
          <p:cNvSpPr/>
          <p:nvPr/>
        </p:nvSpPr>
        <p:spPr>
          <a:xfrm>
            <a:off x="1058671" y="3863598"/>
            <a:ext cx="829186" cy="781804"/>
          </a:xfrm>
          <a:prstGeom prst="rect">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a:ea typeface="微软雅黑"/>
              <a:sym typeface="Arial"/>
            </a:endParaRPr>
          </a:p>
        </p:txBody>
      </p:sp>
      <p:grpSp>
        <p:nvGrpSpPr>
          <p:cNvPr id="17" name="组合 37">
            <a:extLst>
              <a:ext uri="{FF2B5EF4-FFF2-40B4-BE49-F238E27FC236}">
                <a16:creationId xmlns:a16="http://schemas.microsoft.com/office/drawing/2014/main" id="{318ECE0F-6560-929A-3ADF-14C0CE85D8D1}"/>
              </a:ext>
            </a:extLst>
          </p:cNvPr>
          <p:cNvGrpSpPr/>
          <p:nvPr/>
        </p:nvGrpSpPr>
        <p:grpSpPr>
          <a:xfrm>
            <a:off x="1262519" y="3999219"/>
            <a:ext cx="455799" cy="457102"/>
            <a:chOff x="1649413" y="1535114"/>
            <a:chExt cx="555625" cy="557213"/>
          </a:xfrm>
          <a:solidFill>
            <a:schemeClr val="bg1"/>
          </a:solidFill>
        </p:grpSpPr>
        <p:sp>
          <p:nvSpPr>
            <p:cNvPr id="18" name="Freeform 33">
              <a:extLst>
                <a:ext uri="{FF2B5EF4-FFF2-40B4-BE49-F238E27FC236}">
                  <a16:creationId xmlns:a16="http://schemas.microsoft.com/office/drawing/2014/main" id="{67108010-1873-FCA5-632A-35DA200EE2C4}"/>
                </a:ext>
              </a:extLst>
            </p:cNvPr>
            <p:cNvSpPr>
              <a:spLocks/>
            </p:cNvSpPr>
            <p:nvPr/>
          </p:nvSpPr>
          <p:spPr bwMode="auto">
            <a:xfrm>
              <a:off x="2147888" y="1535114"/>
              <a:ext cx="57150" cy="58738"/>
            </a:xfrm>
            <a:custGeom>
              <a:avLst/>
              <a:gdLst>
                <a:gd name="T0" fmla="*/ 0 w 20"/>
                <a:gd name="T1" fmla="*/ 9 h 20"/>
                <a:gd name="T2" fmla="*/ 11 w 20"/>
                <a:gd name="T3" fmla="*/ 20 h 20"/>
                <a:gd name="T4" fmla="*/ 14 w 20"/>
                <a:gd name="T5" fmla="*/ 5 h 20"/>
                <a:gd name="T6" fmla="*/ 0 w 20"/>
                <a:gd name="T7" fmla="*/ 9 h 20"/>
              </a:gdLst>
              <a:ahLst/>
              <a:cxnLst>
                <a:cxn ang="0">
                  <a:pos x="T0" y="T1"/>
                </a:cxn>
                <a:cxn ang="0">
                  <a:pos x="T2" y="T3"/>
                </a:cxn>
                <a:cxn ang="0">
                  <a:pos x="T4" y="T5"/>
                </a:cxn>
                <a:cxn ang="0">
                  <a:pos x="T6" y="T7"/>
                </a:cxn>
              </a:cxnLst>
              <a:rect l="0" t="0" r="r" b="b"/>
              <a:pathLst>
                <a:path w="20" h="20">
                  <a:moveTo>
                    <a:pt x="0" y="9"/>
                  </a:moveTo>
                  <a:cubicBezTo>
                    <a:pt x="11" y="20"/>
                    <a:pt x="11" y="20"/>
                    <a:pt x="11" y="20"/>
                  </a:cubicBezTo>
                  <a:cubicBezTo>
                    <a:pt x="18" y="13"/>
                    <a:pt x="20" y="11"/>
                    <a:pt x="14" y="5"/>
                  </a:cubicBezTo>
                  <a:cubicBezTo>
                    <a:pt x="9" y="0"/>
                    <a:pt x="7" y="2"/>
                    <a:pt x="0" y="9"/>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19" name="Freeform 34">
              <a:extLst>
                <a:ext uri="{FF2B5EF4-FFF2-40B4-BE49-F238E27FC236}">
                  <a16:creationId xmlns:a16="http://schemas.microsoft.com/office/drawing/2014/main" id="{E0065F19-7178-615D-3949-AE02D438DBDE}"/>
                </a:ext>
              </a:extLst>
            </p:cNvPr>
            <p:cNvSpPr>
              <a:spLocks noEditPoints="1"/>
            </p:cNvSpPr>
            <p:nvPr/>
          </p:nvSpPr>
          <p:spPr bwMode="auto">
            <a:xfrm>
              <a:off x="1830388" y="1555751"/>
              <a:ext cx="355600" cy="355600"/>
            </a:xfrm>
            <a:custGeom>
              <a:avLst/>
              <a:gdLst>
                <a:gd name="T0" fmla="*/ 0 w 224"/>
                <a:gd name="T1" fmla="*/ 224 h 224"/>
                <a:gd name="T2" fmla="*/ 20 w 224"/>
                <a:gd name="T3" fmla="*/ 175 h 224"/>
                <a:gd name="T4" fmla="*/ 197 w 224"/>
                <a:gd name="T5" fmla="*/ 0 h 224"/>
                <a:gd name="T6" fmla="*/ 224 w 224"/>
                <a:gd name="T7" fmla="*/ 27 h 224"/>
                <a:gd name="T8" fmla="*/ 45 w 224"/>
                <a:gd name="T9" fmla="*/ 206 h 224"/>
                <a:gd name="T10" fmla="*/ 0 w 224"/>
                <a:gd name="T11" fmla="*/ 224 h 224"/>
                <a:gd name="T12" fmla="*/ 29 w 224"/>
                <a:gd name="T13" fmla="*/ 184 h 224"/>
                <a:gd name="T14" fmla="*/ 22 w 224"/>
                <a:gd name="T15" fmla="*/ 201 h 224"/>
                <a:gd name="T16" fmla="*/ 40 w 224"/>
                <a:gd name="T17" fmla="*/ 193 h 224"/>
                <a:gd name="T18" fmla="*/ 206 w 224"/>
                <a:gd name="T19" fmla="*/ 27 h 224"/>
                <a:gd name="T20" fmla="*/ 197 w 224"/>
                <a:gd name="T21" fmla="*/ 16 h 224"/>
                <a:gd name="T22" fmla="*/ 29 w 224"/>
                <a:gd name="T23" fmla="*/ 18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224">
                  <a:moveTo>
                    <a:pt x="0" y="224"/>
                  </a:moveTo>
                  <a:lnTo>
                    <a:pt x="20" y="175"/>
                  </a:lnTo>
                  <a:lnTo>
                    <a:pt x="197" y="0"/>
                  </a:lnTo>
                  <a:lnTo>
                    <a:pt x="224" y="27"/>
                  </a:lnTo>
                  <a:lnTo>
                    <a:pt x="45" y="206"/>
                  </a:lnTo>
                  <a:lnTo>
                    <a:pt x="0" y="224"/>
                  </a:lnTo>
                  <a:close/>
                  <a:moveTo>
                    <a:pt x="29" y="184"/>
                  </a:moveTo>
                  <a:lnTo>
                    <a:pt x="22" y="201"/>
                  </a:lnTo>
                  <a:lnTo>
                    <a:pt x="40" y="193"/>
                  </a:lnTo>
                  <a:lnTo>
                    <a:pt x="206" y="27"/>
                  </a:lnTo>
                  <a:lnTo>
                    <a:pt x="197" y="16"/>
                  </a:lnTo>
                  <a:lnTo>
                    <a:pt x="29" y="18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23" name="Freeform 35">
              <a:extLst>
                <a:ext uri="{FF2B5EF4-FFF2-40B4-BE49-F238E27FC236}">
                  <a16:creationId xmlns:a16="http://schemas.microsoft.com/office/drawing/2014/main" id="{8E0FCA20-5693-42A7-33FF-581106D3000B}"/>
                </a:ext>
              </a:extLst>
            </p:cNvPr>
            <p:cNvSpPr>
              <a:spLocks/>
            </p:cNvSpPr>
            <p:nvPr/>
          </p:nvSpPr>
          <p:spPr bwMode="auto">
            <a:xfrm>
              <a:off x="1847850" y="1843089"/>
              <a:ext cx="50800" cy="50800"/>
            </a:xfrm>
            <a:custGeom>
              <a:avLst/>
              <a:gdLst>
                <a:gd name="T0" fmla="*/ 32 w 32"/>
                <a:gd name="T1" fmla="*/ 18 h 32"/>
                <a:gd name="T2" fmla="*/ 0 w 32"/>
                <a:gd name="T3" fmla="*/ 32 h 32"/>
                <a:gd name="T4" fmla="*/ 0 w 32"/>
                <a:gd name="T5" fmla="*/ 32 h 32"/>
                <a:gd name="T6" fmla="*/ 12 w 32"/>
                <a:gd name="T7" fmla="*/ 0 h 32"/>
                <a:gd name="T8" fmla="*/ 32 w 32"/>
                <a:gd name="T9" fmla="*/ 18 h 32"/>
              </a:gdLst>
              <a:ahLst/>
              <a:cxnLst>
                <a:cxn ang="0">
                  <a:pos x="T0" y="T1"/>
                </a:cxn>
                <a:cxn ang="0">
                  <a:pos x="T2" y="T3"/>
                </a:cxn>
                <a:cxn ang="0">
                  <a:pos x="T4" y="T5"/>
                </a:cxn>
                <a:cxn ang="0">
                  <a:pos x="T6" y="T7"/>
                </a:cxn>
                <a:cxn ang="0">
                  <a:pos x="T8" y="T9"/>
                </a:cxn>
              </a:cxnLst>
              <a:rect l="0" t="0" r="r" b="b"/>
              <a:pathLst>
                <a:path w="32" h="32">
                  <a:moveTo>
                    <a:pt x="32" y="18"/>
                  </a:moveTo>
                  <a:lnTo>
                    <a:pt x="0" y="32"/>
                  </a:lnTo>
                  <a:lnTo>
                    <a:pt x="0" y="32"/>
                  </a:lnTo>
                  <a:lnTo>
                    <a:pt x="12" y="0"/>
                  </a:lnTo>
                  <a:lnTo>
                    <a:pt x="32" y="1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24" name="Freeform 36">
              <a:extLst>
                <a:ext uri="{FF2B5EF4-FFF2-40B4-BE49-F238E27FC236}">
                  <a16:creationId xmlns:a16="http://schemas.microsoft.com/office/drawing/2014/main" id="{CC0EE447-BC8B-3F4E-3DB6-8C0957D7D774}"/>
                </a:ext>
              </a:extLst>
            </p:cNvPr>
            <p:cNvSpPr>
              <a:spLocks/>
            </p:cNvSpPr>
            <p:nvPr/>
          </p:nvSpPr>
          <p:spPr bwMode="auto">
            <a:xfrm>
              <a:off x="1649413" y="1668464"/>
              <a:ext cx="422275" cy="423863"/>
            </a:xfrm>
            <a:custGeom>
              <a:avLst/>
              <a:gdLst>
                <a:gd name="T0" fmla="*/ 266 w 266"/>
                <a:gd name="T1" fmla="*/ 267 h 267"/>
                <a:gd name="T2" fmla="*/ 0 w 266"/>
                <a:gd name="T3" fmla="*/ 267 h 267"/>
                <a:gd name="T4" fmla="*/ 0 w 266"/>
                <a:gd name="T5" fmla="*/ 0 h 267"/>
                <a:gd name="T6" fmla="*/ 219 w 266"/>
                <a:gd name="T7" fmla="*/ 0 h 267"/>
                <a:gd name="T8" fmla="*/ 219 w 266"/>
                <a:gd name="T9" fmla="*/ 12 h 267"/>
                <a:gd name="T10" fmla="*/ 11 w 266"/>
                <a:gd name="T11" fmla="*/ 12 h 267"/>
                <a:gd name="T12" fmla="*/ 11 w 266"/>
                <a:gd name="T13" fmla="*/ 254 h 267"/>
                <a:gd name="T14" fmla="*/ 255 w 266"/>
                <a:gd name="T15" fmla="*/ 254 h 267"/>
                <a:gd name="T16" fmla="*/ 255 w 266"/>
                <a:gd name="T17" fmla="*/ 47 h 267"/>
                <a:gd name="T18" fmla="*/ 266 w 266"/>
                <a:gd name="T19" fmla="*/ 47 h 267"/>
                <a:gd name="T20" fmla="*/ 266 w 266"/>
                <a:gd name="T21"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267">
                  <a:moveTo>
                    <a:pt x="266" y="267"/>
                  </a:moveTo>
                  <a:lnTo>
                    <a:pt x="0" y="267"/>
                  </a:lnTo>
                  <a:lnTo>
                    <a:pt x="0" y="0"/>
                  </a:lnTo>
                  <a:lnTo>
                    <a:pt x="219" y="0"/>
                  </a:lnTo>
                  <a:lnTo>
                    <a:pt x="219" y="12"/>
                  </a:lnTo>
                  <a:lnTo>
                    <a:pt x="11" y="12"/>
                  </a:lnTo>
                  <a:lnTo>
                    <a:pt x="11" y="254"/>
                  </a:lnTo>
                  <a:lnTo>
                    <a:pt x="255" y="254"/>
                  </a:lnTo>
                  <a:lnTo>
                    <a:pt x="255" y="47"/>
                  </a:lnTo>
                  <a:lnTo>
                    <a:pt x="266" y="47"/>
                  </a:lnTo>
                  <a:lnTo>
                    <a:pt x="266" y="267"/>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grpSp>
      <p:sp>
        <p:nvSpPr>
          <p:cNvPr id="25" name="Subtitle 2">
            <a:extLst>
              <a:ext uri="{FF2B5EF4-FFF2-40B4-BE49-F238E27FC236}">
                <a16:creationId xmlns:a16="http://schemas.microsoft.com/office/drawing/2014/main" id="{293D5073-E929-FABD-C5BA-C6A9F5EAEAEE}"/>
              </a:ext>
            </a:extLst>
          </p:cNvPr>
          <p:cNvSpPr txBox="1">
            <a:spLocks/>
          </p:cNvSpPr>
          <p:nvPr/>
        </p:nvSpPr>
        <p:spPr>
          <a:xfrm>
            <a:off x="2427541" y="2973469"/>
            <a:ext cx="9269159" cy="25026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800" b="1" dirty="0">
                <a:gradFill>
                  <a:gsLst>
                    <a:gs pos="0">
                      <a:srgbClr val="FE2B56"/>
                    </a:gs>
                    <a:gs pos="100000">
                      <a:srgbClr val="FE6F3F"/>
                    </a:gs>
                  </a:gsLst>
                  <a:lin ang="5400000" scaled="0"/>
                </a:gradFill>
                <a:latin typeface="Arial"/>
                <a:ea typeface="微软雅黑"/>
                <a:cs typeface="Lato" panose="020F0502020204030203" pitchFamily="34" charset="0"/>
                <a:sym typeface="Arial"/>
              </a:rPr>
              <a:t>Quando esfriar, deve-se limpar a talha com um pano e colocar novamente na caixa para guardar. </a:t>
            </a:r>
          </a:p>
          <a:p>
            <a:pPr algn="l">
              <a:lnSpc>
                <a:spcPct val="130000"/>
              </a:lnSpc>
              <a:spcBef>
                <a:spcPts val="0"/>
              </a:spcBef>
              <a:defRPr/>
            </a:pPr>
            <a:endParaRPr lang="pt-BR" altLang="zh-CN" sz="2800"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a:p>
            <a:pPr algn="l">
              <a:lnSpc>
                <a:spcPct val="130000"/>
              </a:lnSpc>
              <a:spcBef>
                <a:spcPts val="0"/>
              </a:spcBef>
              <a:defRPr/>
            </a:pPr>
            <a:r>
              <a:rPr lang="pt-BR" altLang="zh-CN" sz="2800" b="1" dirty="0">
                <a:solidFill>
                  <a:schemeClr val="bg1"/>
                </a:solidFill>
                <a:latin typeface="Arial"/>
                <a:ea typeface="微软雅黑"/>
                <a:cs typeface="Lato" panose="020F0502020204030203" pitchFamily="34" charset="0"/>
                <a:sym typeface="Arial"/>
              </a:rPr>
              <a:t>O local de armazenamento deve ser seco, arejado, sem umidade ou gases corrosivos, coberto por telhado e protegido da chuva.</a:t>
            </a:r>
          </a:p>
        </p:txBody>
      </p:sp>
      <p:pic>
        <p:nvPicPr>
          <p:cNvPr id="2" name="Imagem 1" descr="Texto&#10;&#10;Descrição gerada automaticamente com confiança baixa">
            <a:extLst>
              <a:ext uri="{FF2B5EF4-FFF2-40B4-BE49-F238E27FC236}">
                <a16:creationId xmlns:a16="http://schemas.microsoft.com/office/drawing/2014/main" id="{17662C80-897E-3318-92AE-EA2D930651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6192" y="0"/>
            <a:ext cx="1759790" cy="488567"/>
          </a:xfrm>
          <a:prstGeom prst="rect">
            <a:avLst/>
          </a:prstGeom>
        </p:spPr>
      </p:pic>
    </p:spTree>
    <p:extLst>
      <p:ext uri="{BB962C8B-B14F-4D97-AF65-F5344CB8AC3E}">
        <p14:creationId xmlns:p14="http://schemas.microsoft.com/office/powerpoint/2010/main" val="2695066122"/>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Por que utilizar um software de gestão de SST? - Ocupacional">
            <a:extLst>
              <a:ext uri="{FF2B5EF4-FFF2-40B4-BE49-F238E27FC236}">
                <a16:creationId xmlns:a16="http://schemas.microsoft.com/office/drawing/2014/main" id="{0D408E14-FBE4-1493-9D22-56FBF9BD1969}"/>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riângulo isósceles 4">
            <a:extLst>
              <a:ext uri="{FF2B5EF4-FFF2-40B4-BE49-F238E27FC236}">
                <a16:creationId xmlns:a16="http://schemas.microsoft.com/office/drawing/2014/main" id="{D3CA44E0-630A-70A7-1586-624464C2AD0D}"/>
              </a:ext>
            </a:extLst>
          </p:cNvPr>
          <p:cNvSpPr/>
          <p:nvPr/>
        </p:nvSpPr>
        <p:spPr>
          <a:xfrm>
            <a:off x="0" y="-6237"/>
            <a:ext cx="12192000" cy="6857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矩形 6">
            <a:extLst>
              <a:ext uri="{FF2B5EF4-FFF2-40B4-BE49-F238E27FC236}">
                <a16:creationId xmlns:a16="http://schemas.microsoft.com/office/drawing/2014/main" id="{135399E0-39B4-9E9C-DA96-5FD32F7D6FD4}"/>
              </a:ext>
            </a:extLst>
          </p:cNvPr>
          <p:cNvSpPr/>
          <p:nvPr/>
        </p:nvSpPr>
        <p:spPr>
          <a:xfrm>
            <a:off x="0" y="-12475"/>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0 w 12192000"/>
              <a:gd name="connsiteY2" fmla="*/ 685800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0" y="6858000"/>
                </a:lnTo>
                <a:lnTo>
                  <a:pt x="0" y="0"/>
                </a:lnTo>
                <a:close/>
              </a:path>
            </a:pathLst>
          </a:cu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a:ea typeface="微软雅黑"/>
              <a:sym typeface="Arial"/>
            </a:endParaRPr>
          </a:p>
        </p:txBody>
      </p:sp>
      <p:cxnSp>
        <p:nvCxnSpPr>
          <p:cNvPr id="3" name="直接连接符 34">
            <a:extLst>
              <a:ext uri="{FF2B5EF4-FFF2-40B4-BE49-F238E27FC236}">
                <a16:creationId xmlns:a16="http://schemas.microsoft.com/office/drawing/2014/main" id="{F12D8AD7-976E-D140-480E-E11543E14208}"/>
              </a:ext>
            </a:extLst>
          </p:cNvPr>
          <p:cNvCxnSpPr/>
          <p:nvPr/>
        </p:nvCxnSpPr>
        <p:spPr>
          <a:xfrm flipH="1">
            <a:off x="0" y="0"/>
            <a:ext cx="12192000" cy="6858000"/>
          </a:xfrm>
          <a:prstGeom prst="line">
            <a:avLst/>
          </a:prstGeom>
          <a:ln w="101600">
            <a:gradFill>
              <a:gsLst>
                <a:gs pos="0">
                  <a:srgbClr val="FE2B56"/>
                </a:gs>
                <a:gs pos="100000">
                  <a:srgbClr val="FE6F3F"/>
                </a:gs>
              </a:gsLst>
              <a:lin ang="5400000" scaled="1"/>
            </a:gradFill>
          </a:ln>
          <a:effectLst>
            <a:outerShdw blurRad="254000" dist="635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2" name="等腰三角形 7">
            <a:extLst>
              <a:ext uri="{FF2B5EF4-FFF2-40B4-BE49-F238E27FC236}">
                <a16:creationId xmlns:a16="http://schemas.microsoft.com/office/drawing/2014/main" id="{DDC0B5D2-19CC-FD59-A4D9-12B164AACCC5}"/>
              </a:ext>
            </a:extLst>
          </p:cNvPr>
          <p:cNvSpPr/>
          <p:nvPr/>
        </p:nvSpPr>
        <p:spPr>
          <a:xfrm>
            <a:off x="0" y="5345692"/>
            <a:ext cx="2622176" cy="1506071"/>
          </a:xfrm>
          <a:prstGeom prst="triangle">
            <a:avLst>
              <a:gd name="adj" fmla="val 0"/>
            </a:avLst>
          </a:prstGeom>
          <a:gradFill>
            <a:gsLst>
              <a:gs pos="0">
                <a:srgbClr val="FE2B56"/>
              </a:gs>
              <a:gs pos="100000">
                <a:srgbClr val="FE6F3F"/>
              </a:gs>
            </a:gsLst>
            <a:lin ang="6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grpSp>
        <p:nvGrpSpPr>
          <p:cNvPr id="9" name="组合 43">
            <a:extLst>
              <a:ext uri="{FF2B5EF4-FFF2-40B4-BE49-F238E27FC236}">
                <a16:creationId xmlns:a16="http://schemas.microsoft.com/office/drawing/2014/main" id="{2264B7B5-9AC1-75A2-93C9-C5224B39D444}"/>
              </a:ext>
            </a:extLst>
          </p:cNvPr>
          <p:cNvGrpSpPr/>
          <p:nvPr/>
        </p:nvGrpSpPr>
        <p:grpSpPr>
          <a:xfrm>
            <a:off x="4158565" y="1647957"/>
            <a:ext cx="6497045" cy="4232143"/>
            <a:chOff x="3214098" y="4073657"/>
            <a:chExt cx="2554690" cy="1541289"/>
          </a:xfrm>
        </p:grpSpPr>
        <p:sp>
          <p:nvSpPr>
            <p:cNvPr id="10" name="圆角矩形 46">
              <a:extLst>
                <a:ext uri="{FF2B5EF4-FFF2-40B4-BE49-F238E27FC236}">
                  <a16:creationId xmlns:a16="http://schemas.microsoft.com/office/drawing/2014/main" id="{351F3217-7AD2-A37E-2396-EE16B02D622C}"/>
                </a:ext>
              </a:extLst>
            </p:cNvPr>
            <p:cNvSpPr/>
            <p:nvPr/>
          </p:nvSpPr>
          <p:spPr>
            <a:xfrm>
              <a:off x="3214098" y="4073657"/>
              <a:ext cx="2554690" cy="1541289"/>
            </a:xfrm>
            <a:prstGeom prst="roundRect">
              <a:avLst>
                <a:gd name="adj" fmla="val 10388"/>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latin typeface="Arial"/>
                <a:ea typeface="微软雅黑"/>
                <a:sym typeface="Arial"/>
              </a:endParaRPr>
            </a:p>
          </p:txBody>
        </p:sp>
        <p:sp>
          <p:nvSpPr>
            <p:cNvPr id="11" name="TextBox 21">
              <a:extLst>
                <a:ext uri="{FF2B5EF4-FFF2-40B4-BE49-F238E27FC236}">
                  <a16:creationId xmlns:a16="http://schemas.microsoft.com/office/drawing/2014/main" id="{AE76A144-92B9-F54A-E14A-EF413F08AE18}"/>
                </a:ext>
              </a:extLst>
            </p:cNvPr>
            <p:cNvSpPr txBox="1"/>
            <p:nvPr/>
          </p:nvSpPr>
          <p:spPr>
            <a:xfrm>
              <a:off x="3387790" y="4266219"/>
              <a:ext cx="2207306" cy="1156165"/>
            </a:xfrm>
            <a:prstGeom prst="rect">
              <a:avLst/>
            </a:prstGeom>
            <a:noFill/>
          </p:spPr>
          <p:txBody>
            <a:bodyPr wrap="square" lIns="0" tIns="0" rIns="0" bIns="0" rtlCol="0">
              <a:spAutoFit/>
            </a:bodyPr>
            <a:lstStyle/>
            <a:p>
              <a:pPr>
                <a:lnSpc>
                  <a:spcPct val="150000"/>
                </a:lnSpc>
              </a:pPr>
              <a:r>
                <a:rPr lang="pt-BR" altLang="zh-CN" sz="2000" b="1" dirty="0">
                  <a:solidFill>
                    <a:schemeClr val="tx1">
                      <a:lumMod val="50000"/>
                      <a:lumOff val="50000"/>
                    </a:schemeClr>
                  </a:solidFill>
                  <a:latin typeface="Arial"/>
                  <a:ea typeface="微软雅黑"/>
                  <a:sym typeface="Arial"/>
                </a:rPr>
                <a:t>Existe também o recurso de sistema de interrupção de energia, que serve como uma trava de segurança para parar o sistema em caso de problemas. </a:t>
              </a:r>
            </a:p>
            <a:p>
              <a:pPr>
                <a:lnSpc>
                  <a:spcPct val="150000"/>
                </a:lnSpc>
              </a:pPr>
              <a:endParaRPr lang="pt-BR" altLang="zh-CN" sz="2000" b="1" dirty="0">
                <a:solidFill>
                  <a:schemeClr val="tx1">
                    <a:lumMod val="50000"/>
                    <a:lumOff val="50000"/>
                  </a:schemeClr>
                </a:solidFill>
                <a:latin typeface="Arial"/>
                <a:ea typeface="微软雅黑"/>
                <a:sym typeface="Arial"/>
              </a:endParaRPr>
            </a:p>
            <a:p>
              <a:pPr>
                <a:lnSpc>
                  <a:spcPct val="150000"/>
                </a:lnSpc>
              </a:pPr>
              <a:r>
                <a:rPr lang="pt-BR" altLang="zh-CN" sz="2000" b="1" dirty="0">
                  <a:solidFill>
                    <a:schemeClr val="tx1">
                      <a:lumMod val="50000"/>
                      <a:lumOff val="50000"/>
                    </a:schemeClr>
                  </a:solidFill>
                  <a:latin typeface="Arial"/>
                  <a:ea typeface="微软雅黑"/>
                  <a:sym typeface="Arial"/>
                </a:rPr>
                <a:t>O operador consegue usar esse recurso com um botão específico.</a:t>
              </a:r>
              <a:endParaRPr lang="en-US" altLang="zh-CN" sz="2000" b="1" dirty="0">
                <a:solidFill>
                  <a:schemeClr val="tx1">
                    <a:lumMod val="50000"/>
                    <a:lumOff val="50000"/>
                  </a:schemeClr>
                </a:solidFill>
                <a:latin typeface="Arial"/>
                <a:ea typeface="微软雅黑"/>
                <a:sym typeface="Arial"/>
              </a:endParaRPr>
            </a:p>
          </p:txBody>
        </p:sp>
      </p:grpSp>
      <p:sp>
        <p:nvSpPr>
          <p:cNvPr id="13" name="圆角矩形 40">
            <a:extLst>
              <a:ext uri="{FF2B5EF4-FFF2-40B4-BE49-F238E27FC236}">
                <a16:creationId xmlns:a16="http://schemas.microsoft.com/office/drawing/2014/main" id="{DBCBA3A7-2451-438C-1A39-FEA167E5A0A5}"/>
              </a:ext>
            </a:extLst>
          </p:cNvPr>
          <p:cNvSpPr/>
          <p:nvPr/>
        </p:nvSpPr>
        <p:spPr>
          <a:xfrm>
            <a:off x="9799147" y="5357592"/>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pic>
        <p:nvPicPr>
          <p:cNvPr id="7" name="Imagem 6" descr="Texto&#10;&#10;Descrição gerada automaticamente com confiança baixa">
            <a:extLst>
              <a:ext uri="{FF2B5EF4-FFF2-40B4-BE49-F238E27FC236}">
                <a16:creationId xmlns:a16="http://schemas.microsoft.com/office/drawing/2014/main" id="{118117BA-A453-9DD9-887A-A18F350D88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350" y="196388"/>
            <a:ext cx="1903476" cy="528458"/>
          </a:xfrm>
          <a:prstGeom prst="rect">
            <a:avLst/>
          </a:prstGeom>
        </p:spPr>
      </p:pic>
    </p:spTree>
    <p:extLst>
      <p:ext uri="{BB962C8B-B14F-4D97-AF65-F5344CB8AC3E}">
        <p14:creationId xmlns:p14="http://schemas.microsoft.com/office/powerpoint/2010/main" val="2975838441"/>
      </p:ext>
    </p:extLst>
  </p:cSld>
  <p:clrMapOvr>
    <a:masterClrMapping/>
  </p:clrMapOvr>
  <mc:AlternateContent xmlns:mc="http://schemas.openxmlformats.org/markup-compatibility/2006" xmlns:p14="http://schemas.microsoft.com/office/powerpoint/2010/main">
    <mc:Choice Requires="p14">
      <p:transition spd="slow" p14:dur="1250" advClick="0" advTm="4800">
        <p14:switch dir="r"/>
      </p:transition>
    </mc:Choice>
    <mc:Fallback xmlns="" xmlns:a14="http://schemas.microsoft.com/office/drawing/2010/main" xmlns:a16="http://schemas.microsoft.com/office/drawing/2014/main">
      <p:transition spd="slow" advClick="0" advTm="4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enalidades de SST: saiba como proteger sua empresa - SELF Engenharia">
            <a:extLst>
              <a:ext uri="{FF2B5EF4-FFF2-40B4-BE49-F238E27FC236}">
                <a16:creationId xmlns:a16="http://schemas.microsoft.com/office/drawing/2014/main" id="{B91C3B08-6AB6-ED07-32EB-38CB240B0DBA}"/>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12192000" cy="6842121"/>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0" y="0"/>
            <a:ext cx="12192000" cy="6842120"/>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11" name="圆角矩形 10"/>
          <p:cNvSpPr/>
          <p:nvPr/>
        </p:nvSpPr>
        <p:spPr>
          <a:xfrm>
            <a:off x="10683290" y="6308781"/>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5" name="矩形 14"/>
          <p:cNvSpPr/>
          <p:nvPr/>
        </p:nvSpPr>
        <p:spPr>
          <a:xfrm>
            <a:off x="1803400" y="3528414"/>
            <a:ext cx="10388600" cy="2425700"/>
          </a:xfrm>
          <a:prstGeom prst="rect">
            <a:avLst/>
          </a:prstGeom>
          <a:gradFill>
            <a:gsLst>
              <a:gs pos="0">
                <a:srgbClr val="FE2B56">
                  <a:alpha val="80000"/>
                </a:srgbClr>
              </a:gs>
              <a:gs pos="100000">
                <a:srgbClr val="FE6F3F">
                  <a:alpha val="70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24" name="Subtitle 2">
            <a:extLst>
              <a:ext uri="{FF2B5EF4-FFF2-40B4-BE49-F238E27FC236}">
                <a16:creationId xmlns:a16="http://schemas.microsoft.com/office/drawing/2014/main" id="{360062CF-4239-4286-B703-132EC1F0E32B}"/>
              </a:ext>
            </a:extLst>
          </p:cNvPr>
          <p:cNvSpPr txBox="1">
            <a:spLocks/>
          </p:cNvSpPr>
          <p:nvPr/>
        </p:nvSpPr>
        <p:spPr>
          <a:xfrm>
            <a:off x="1924050" y="3528414"/>
            <a:ext cx="9893300" cy="24257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200000"/>
              </a:lnSpc>
              <a:spcBef>
                <a:spcPts val="0"/>
              </a:spcBef>
              <a:defRPr/>
            </a:pPr>
            <a:r>
              <a:rPr lang="pt-BR" altLang="zh-CN" b="1" dirty="0">
                <a:solidFill>
                  <a:schemeClr val="bg1"/>
                </a:solidFill>
                <a:latin typeface="Arial"/>
                <a:ea typeface="微软雅黑"/>
                <a:cs typeface="Lato" panose="020F0502020204030203" pitchFamily="34" charset="0"/>
                <a:sym typeface="Arial"/>
              </a:rPr>
              <a:t>Uma talha elétrica é um ótimo investimento para aplicações semiprofissionais, em sítios, pequenos comércios ou até na indústria. </a:t>
            </a:r>
            <a:endParaRPr lang="id-ID" b="1" dirty="0">
              <a:solidFill>
                <a:schemeClr val="bg1"/>
              </a:solidFill>
              <a:latin typeface="Arial"/>
              <a:ea typeface="微软雅黑"/>
              <a:cs typeface="Lato" panose="020F0502020204030203" pitchFamily="34" charset="0"/>
              <a:sym typeface="Arial"/>
            </a:endParaRPr>
          </a:p>
        </p:txBody>
      </p:sp>
      <p:pic>
        <p:nvPicPr>
          <p:cNvPr id="3" name="Imagem 2" descr="Texto&#10;&#10;Descrição gerada automaticamente com confiança baixa">
            <a:extLst>
              <a:ext uri="{FF2B5EF4-FFF2-40B4-BE49-F238E27FC236}">
                <a16:creationId xmlns:a16="http://schemas.microsoft.com/office/drawing/2014/main" id="{60BDDEBD-F453-BC83-1C36-0AD226A6F9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157" y="184032"/>
            <a:ext cx="1903476" cy="528458"/>
          </a:xfrm>
          <a:prstGeom prst="rect">
            <a:avLst/>
          </a:prstGeom>
        </p:spPr>
      </p:pic>
    </p:spTree>
    <p:extLst>
      <p:ext uri="{BB962C8B-B14F-4D97-AF65-F5344CB8AC3E}">
        <p14:creationId xmlns:p14="http://schemas.microsoft.com/office/powerpoint/2010/main" val="979982688"/>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xmlns:a14="http://schemas.microsoft.com/office/drawing/2010/main" xmlns:a16="http://schemas.microsoft.com/office/drawing/2014/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Vantagens de contratar um sistema de gestão de Saúde e Segurança do  Trabalho | ERPLAN – Tecnologia QSMA">
            <a:extLst>
              <a:ext uri="{FF2B5EF4-FFF2-40B4-BE49-F238E27FC236}">
                <a16:creationId xmlns:a16="http://schemas.microsoft.com/office/drawing/2014/main" id="{F26F4B0D-20EE-F22C-93E0-07B9D88B3649}"/>
              </a:ext>
            </a:extLst>
          </p:cNvPr>
          <p:cNvPicPr>
            <a:picLocks noChangeAspect="1" noChangeArrowheads="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t="15417" b="39900"/>
          <a:stretch/>
        </p:blipFill>
        <p:spPr bwMode="auto">
          <a:xfrm>
            <a:off x="0" y="2076580"/>
            <a:ext cx="12212115" cy="2778877"/>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12">
            <a:extLst>
              <a:ext uri="{FF2B5EF4-FFF2-40B4-BE49-F238E27FC236}">
                <a16:creationId xmlns:a16="http://schemas.microsoft.com/office/drawing/2014/main" id="{0CF4A0C7-C4EE-1024-C006-CB164ABC593C}"/>
              </a:ext>
            </a:extLst>
          </p:cNvPr>
          <p:cNvSpPr/>
          <p:nvPr/>
        </p:nvSpPr>
        <p:spPr>
          <a:xfrm>
            <a:off x="0" y="2068195"/>
            <a:ext cx="12192000" cy="2787262"/>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23" name="Subtitle 2">
            <a:extLst>
              <a:ext uri="{FF2B5EF4-FFF2-40B4-BE49-F238E27FC236}">
                <a16:creationId xmlns:a16="http://schemas.microsoft.com/office/drawing/2014/main" id="{360062CF-4239-4286-B703-132EC1F0E32B}"/>
              </a:ext>
            </a:extLst>
          </p:cNvPr>
          <p:cNvSpPr txBox="1">
            <a:spLocks/>
          </p:cNvSpPr>
          <p:nvPr/>
        </p:nvSpPr>
        <p:spPr>
          <a:xfrm>
            <a:off x="330200" y="1437452"/>
            <a:ext cx="10668001" cy="13545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b="1" dirty="0">
                <a:gradFill>
                  <a:gsLst>
                    <a:gs pos="0">
                      <a:srgbClr val="FE2B56"/>
                    </a:gs>
                    <a:gs pos="100000">
                      <a:srgbClr val="FE6F3F"/>
                    </a:gs>
                  </a:gsLst>
                  <a:lin ang="5400000" scaled="0"/>
                </a:gradFill>
                <a:latin typeface="Arial"/>
                <a:ea typeface="微软雅黑"/>
                <a:cs typeface="Lato" panose="020F0502020204030203" pitchFamily="34" charset="0"/>
                <a:sym typeface="Arial"/>
              </a:rPr>
              <a:t>Nos sítios, é comum o uso no manuseio dos animais abatidos. </a:t>
            </a:r>
            <a:endParaRPr lang="id-ID"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grpSp>
        <p:nvGrpSpPr>
          <p:cNvPr id="33" name="组合 32"/>
          <p:cNvGrpSpPr/>
          <p:nvPr/>
        </p:nvGrpSpPr>
        <p:grpSpPr>
          <a:xfrm>
            <a:off x="1382137" y="4400517"/>
            <a:ext cx="914400" cy="914400"/>
            <a:chOff x="6944737" y="3338414"/>
            <a:chExt cx="914400" cy="914400"/>
          </a:xfrm>
        </p:grpSpPr>
        <p:sp>
          <p:nvSpPr>
            <p:cNvPr id="21" name="椭圆 20"/>
            <p:cNvSpPr/>
            <p:nvPr/>
          </p:nvSpPr>
          <p:spPr>
            <a:xfrm>
              <a:off x="6944737" y="3338414"/>
              <a:ext cx="914400" cy="914400"/>
            </a:xfrm>
            <a:prstGeom prst="ellipse">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28" name="Shape 2619"/>
            <p:cNvSpPr/>
            <p:nvPr/>
          </p:nvSpPr>
          <p:spPr>
            <a:xfrm>
              <a:off x="7238684" y="3632362"/>
              <a:ext cx="326506" cy="326504"/>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Arial"/>
                <a:ea typeface="微软雅黑"/>
                <a:cs typeface="Source Sans Pro Light" charset="0"/>
                <a:sym typeface="Arial"/>
              </a:endParaRPr>
            </a:p>
          </p:txBody>
        </p:sp>
      </p:grpSp>
      <p:sp>
        <p:nvSpPr>
          <p:cNvPr id="5" name="Subtitle 2">
            <a:extLst>
              <a:ext uri="{FF2B5EF4-FFF2-40B4-BE49-F238E27FC236}">
                <a16:creationId xmlns:a16="http://schemas.microsoft.com/office/drawing/2014/main" id="{2EA375A5-F47D-D66D-DFFE-C4B9A692AA3F}"/>
              </a:ext>
            </a:extLst>
          </p:cNvPr>
          <p:cNvSpPr txBox="1">
            <a:spLocks/>
          </p:cNvSpPr>
          <p:nvPr/>
        </p:nvSpPr>
        <p:spPr>
          <a:xfrm>
            <a:off x="2768001" y="4863842"/>
            <a:ext cx="8712800" cy="13545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b="1" dirty="0">
                <a:gradFill>
                  <a:gsLst>
                    <a:gs pos="0">
                      <a:srgbClr val="FE2B56"/>
                    </a:gs>
                    <a:gs pos="100000">
                      <a:srgbClr val="FE6F3F"/>
                    </a:gs>
                  </a:gsLst>
                  <a:lin ang="5400000" scaled="0"/>
                </a:gradFill>
                <a:latin typeface="Arial"/>
                <a:ea typeface="微软雅黑"/>
                <a:cs typeface="Lato" panose="020F0502020204030203" pitchFamily="34" charset="0"/>
                <a:sym typeface="Arial"/>
              </a:rPr>
              <a:t>Na indústria, para transportar as cargas. </a:t>
            </a:r>
          </a:p>
          <a:p>
            <a:pPr algn="l">
              <a:lnSpc>
                <a:spcPct val="130000"/>
              </a:lnSpc>
              <a:spcBef>
                <a:spcPts val="0"/>
              </a:spcBef>
              <a:defRPr/>
            </a:pPr>
            <a:r>
              <a:rPr lang="pt-BR" altLang="zh-CN" b="1" dirty="0">
                <a:gradFill>
                  <a:gsLst>
                    <a:gs pos="0">
                      <a:srgbClr val="FE2B56"/>
                    </a:gs>
                    <a:gs pos="100000">
                      <a:srgbClr val="FE6F3F"/>
                    </a:gs>
                  </a:gsLst>
                  <a:lin ang="5400000" scaled="0"/>
                </a:gradFill>
                <a:latin typeface="Arial"/>
                <a:ea typeface="微软雅黑"/>
                <a:cs typeface="Lato" panose="020F0502020204030203" pitchFamily="34" charset="0"/>
                <a:sym typeface="Arial"/>
              </a:rPr>
              <a:t>Ela carrega, levanta e desce um objeto pesado com muito mais rapidez e segurança.</a:t>
            </a:r>
            <a:endParaRPr lang="id-ID"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grpSp>
        <p:nvGrpSpPr>
          <p:cNvPr id="9" name="组合 32">
            <a:extLst>
              <a:ext uri="{FF2B5EF4-FFF2-40B4-BE49-F238E27FC236}">
                <a16:creationId xmlns:a16="http://schemas.microsoft.com/office/drawing/2014/main" id="{B88D4699-36B9-45D4-4DE2-6AE671AF2986}"/>
              </a:ext>
            </a:extLst>
          </p:cNvPr>
          <p:cNvGrpSpPr/>
          <p:nvPr/>
        </p:nvGrpSpPr>
        <p:grpSpPr>
          <a:xfrm>
            <a:off x="9906001" y="1437452"/>
            <a:ext cx="914400" cy="914400"/>
            <a:chOff x="6944737" y="3338414"/>
            <a:chExt cx="914400" cy="914400"/>
          </a:xfrm>
        </p:grpSpPr>
        <p:sp>
          <p:nvSpPr>
            <p:cNvPr id="13" name="椭圆 20">
              <a:extLst>
                <a:ext uri="{FF2B5EF4-FFF2-40B4-BE49-F238E27FC236}">
                  <a16:creationId xmlns:a16="http://schemas.microsoft.com/office/drawing/2014/main" id="{CD5A20A5-E841-0EA1-F04E-C6298915931D}"/>
                </a:ext>
              </a:extLst>
            </p:cNvPr>
            <p:cNvSpPr/>
            <p:nvPr/>
          </p:nvSpPr>
          <p:spPr>
            <a:xfrm>
              <a:off x="6944737" y="3338414"/>
              <a:ext cx="914400" cy="914400"/>
            </a:xfrm>
            <a:prstGeom prst="ellipse">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16" name="Shape 2619">
              <a:extLst>
                <a:ext uri="{FF2B5EF4-FFF2-40B4-BE49-F238E27FC236}">
                  <a16:creationId xmlns:a16="http://schemas.microsoft.com/office/drawing/2014/main" id="{5FE83B71-0606-6B4F-7320-3B49AC1D0F99}"/>
                </a:ext>
              </a:extLst>
            </p:cNvPr>
            <p:cNvSpPr/>
            <p:nvPr/>
          </p:nvSpPr>
          <p:spPr>
            <a:xfrm>
              <a:off x="7238684" y="3632362"/>
              <a:ext cx="326506" cy="326504"/>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Arial"/>
                <a:ea typeface="微软雅黑"/>
                <a:cs typeface="Source Sans Pro Light" charset="0"/>
                <a:sym typeface="Arial"/>
              </a:endParaRPr>
            </a:p>
          </p:txBody>
        </p:sp>
      </p:grpSp>
      <p:pic>
        <p:nvPicPr>
          <p:cNvPr id="4" name="Imagem 3" descr="Texto&#10;&#10;Descrição gerada automaticamente com confiança baixa">
            <a:extLst>
              <a:ext uri="{FF2B5EF4-FFF2-40B4-BE49-F238E27FC236}">
                <a16:creationId xmlns:a16="http://schemas.microsoft.com/office/drawing/2014/main" id="{3369AD93-BEF4-B0FF-A98F-B28A2769FF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1974606300"/>
      </p:ext>
    </p:extLst>
  </p:cSld>
  <p:clrMapOvr>
    <a:masterClrMapping/>
  </p:clrMapOvr>
  <mc:AlternateContent xmlns:mc="http://schemas.openxmlformats.org/markup-compatibility/2006" xmlns:p14="http://schemas.microsoft.com/office/powerpoint/2010/main">
    <mc:Choice Requires="p14">
      <p:transition spd="slow" p14:dur="1250" advClick="0" advTm="3500">
        <p14:switch dir="r"/>
      </p:transition>
    </mc:Choice>
    <mc:Fallback xmlns="" xmlns:a14="http://schemas.microsoft.com/office/drawing/2010/main" xmlns:a16="http://schemas.microsoft.com/office/drawing/2014/main">
      <p:transition spd="slow" advClick="0" advTm="3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2" presetClass="entr" presetSubtype="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SST: o que é e como realizar uma gestão eficiente">
            <a:extLst>
              <a:ext uri="{FF2B5EF4-FFF2-40B4-BE49-F238E27FC236}">
                <a16:creationId xmlns:a16="http://schemas.microsoft.com/office/drawing/2014/main" id="{A4253EE0-2D6E-7DB9-58B8-85EFCA1673C4}"/>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42234" r="11966"/>
          <a:stretch/>
        </p:blipFill>
        <p:spPr bwMode="auto">
          <a:xfrm>
            <a:off x="6758641" y="1"/>
            <a:ext cx="54356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Triângulo isósceles 18">
            <a:extLst>
              <a:ext uri="{FF2B5EF4-FFF2-40B4-BE49-F238E27FC236}">
                <a16:creationId xmlns:a16="http://schemas.microsoft.com/office/drawing/2014/main" id="{24300E82-33CD-370D-7989-FA068D9EED18}"/>
              </a:ext>
            </a:extLst>
          </p:cNvPr>
          <p:cNvSpPr/>
          <p:nvPr/>
        </p:nvSpPr>
        <p:spPr>
          <a:xfrm flipH="1" flipV="1">
            <a:off x="3262036" y="-98881"/>
            <a:ext cx="6361170" cy="6665031"/>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 name="组合 8">
            <a:extLst>
              <a:ext uri="{FF2B5EF4-FFF2-40B4-BE49-F238E27FC236}">
                <a16:creationId xmlns:a16="http://schemas.microsoft.com/office/drawing/2014/main" id="{0F4C7131-07F0-89A7-4E59-36F232C68716}"/>
              </a:ext>
            </a:extLst>
          </p:cNvPr>
          <p:cNvGrpSpPr/>
          <p:nvPr/>
        </p:nvGrpSpPr>
        <p:grpSpPr>
          <a:xfrm>
            <a:off x="3302000" y="192969"/>
            <a:ext cx="5435600" cy="719915"/>
            <a:chOff x="4409739" y="179522"/>
            <a:chExt cx="3291839" cy="719915"/>
          </a:xfrm>
        </p:grpSpPr>
        <p:sp>
          <p:nvSpPr>
            <p:cNvPr id="4" name="Subtitle 2">
              <a:extLst>
                <a:ext uri="{FF2B5EF4-FFF2-40B4-BE49-F238E27FC236}">
                  <a16:creationId xmlns:a16="http://schemas.microsoft.com/office/drawing/2014/main" id="{175C203F-C7AB-E24F-29DA-23CE671B1271}"/>
                </a:ext>
              </a:extLst>
            </p:cNvPr>
            <p:cNvSpPr txBox="1">
              <a:spLocks/>
            </p:cNvSpPr>
            <p:nvPr/>
          </p:nvSpPr>
          <p:spPr>
            <a:xfrm>
              <a:off x="4409739" y="179522"/>
              <a:ext cx="3291839"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r>
                <a:rPr lang="en-US" altLang="zh-CN" sz="3200" b="1" dirty="0">
                  <a:gradFill>
                    <a:gsLst>
                      <a:gs pos="0">
                        <a:srgbClr val="FE2B56"/>
                      </a:gs>
                      <a:gs pos="100000">
                        <a:srgbClr val="FE6F3F"/>
                      </a:gs>
                    </a:gsLst>
                    <a:lin ang="5400000" scaled="0"/>
                  </a:gradFill>
                  <a:latin typeface="Arial"/>
                  <a:ea typeface="微软雅黑"/>
                  <a:cs typeface="Lato" panose="020F0502020204030203" pitchFamily="34" charset="0"/>
                  <a:sym typeface="Arial"/>
                </a:rPr>
                <a:t>1.1 Modelos de Talha</a:t>
              </a:r>
              <a:endParaRPr lang="zh-CN" altLang="en-US"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sp>
          <p:nvSpPr>
            <p:cNvPr id="5" name="圆角矩形 10">
              <a:extLst>
                <a:ext uri="{FF2B5EF4-FFF2-40B4-BE49-F238E27FC236}">
                  <a16:creationId xmlns:a16="http://schemas.microsoft.com/office/drawing/2014/main" id="{E3CA15EA-90B9-7CEC-E08D-9290DBD7A946}"/>
                </a:ext>
              </a:extLst>
            </p:cNvPr>
            <p:cNvSpPr/>
            <p:nvPr/>
          </p:nvSpPr>
          <p:spPr>
            <a:xfrm>
              <a:off x="5641691" y="853718"/>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sp>
        <p:nvSpPr>
          <p:cNvPr id="17" name="矩形 4">
            <a:extLst>
              <a:ext uri="{FF2B5EF4-FFF2-40B4-BE49-F238E27FC236}">
                <a16:creationId xmlns:a16="http://schemas.microsoft.com/office/drawing/2014/main" id="{B0890B31-FDDE-D150-016B-5B5FB94816D2}"/>
              </a:ext>
            </a:extLst>
          </p:cNvPr>
          <p:cNvSpPr/>
          <p:nvPr/>
        </p:nvSpPr>
        <p:spPr>
          <a:xfrm>
            <a:off x="5590591" y="0"/>
            <a:ext cx="6611827" cy="6858000"/>
          </a:xfrm>
          <a:custGeom>
            <a:avLst/>
            <a:gdLst>
              <a:gd name="connsiteX0" fmla="*/ 0 w 6301254"/>
              <a:gd name="connsiteY0" fmla="*/ 0 h 6720114"/>
              <a:gd name="connsiteX1" fmla="*/ 6301254 w 6301254"/>
              <a:gd name="connsiteY1" fmla="*/ 0 h 6720114"/>
              <a:gd name="connsiteX2" fmla="*/ 6301254 w 6301254"/>
              <a:gd name="connsiteY2" fmla="*/ 6720114 h 6720114"/>
              <a:gd name="connsiteX3" fmla="*/ 0 w 6301254"/>
              <a:gd name="connsiteY3" fmla="*/ 6720114 h 6720114"/>
              <a:gd name="connsiteX4" fmla="*/ 0 w 6301254"/>
              <a:gd name="connsiteY4" fmla="*/ 0 h 6720114"/>
              <a:gd name="connsiteX0" fmla="*/ 0 w 6301254"/>
              <a:gd name="connsiteY0" fmla="*/ 6720114 h 6720114"/>
              <a:gd name="connsiteX1" fmla="*/ 6301254 w 6301254"/>
              <a:gd name="connsiteY1" fmla="*/ 0 h 6720114"/>
              <a:gd name="connsiteX2" fmla="*/ 6301254 w 6301254"/>
              <a:gd name="connsiteY2" fmla="*/ 6720114 h 6720114"/>
              <a:gd name="connsiteX3" fmla="*/ 0 w 6301254"/>
              <a:gd name="connsiteY3" fmla="*/ 6720114 h 6720114"/>
            </a:gdLst>
            <a:ahLst/>
            <a:cxnLst>
              <a:cxn ang="0">
                <a:pos x="connsiteX0" y="connsiteY0"/>
              </a:cxn>
              <a:cxn ang="0">
                <a:pos x="connsiteX1" y="connsiteY1"/>
              </a:cxn>
              <a:cxn ang="0">
                <a:pos x="connsiteX2" y="connsiteY2"/>
              </a:cxn>
              <a:cxn ang="0">
                <a:pos x="connsiteX3" y="connsiteY3"/>
              </a:cxn>
            </a:cxnLst>
            <a:rect l="l" t="t" r="r" b="b"/>
            <a:pathLst>
              <a:path w="6301254" h="6720114">
                <a:moveTo>
                  <a:pt x="0" y="6720114"/>
                </a:moveTo>
                <a:lnTo>
                  <a:pt x="6301254" y="0"/>
                </a:lnTo>
                <a:lnTo>
                  <a:pt x="6301254" y="6720114"/>
                </a:lnTo>
                <a:lnTo>
                  <a:pt x="0" y="6720114"/>
                </a:lnTo>
                <a:close/>
              </a:path>
            </a:pathLst>
          </a:cu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6" name="平行四边形 5">
            <a:extLst>
              <a:ext uri="{FF2B5EF4-FFF2-40B4-BE49-F238E27FC236}">
                <a16:creationId xmlns:a16="http://schemas.microsoft.com/office/drawing/2014/main" id="{61C4E62A-A6C0-AA90-F9EF-6815F7F98A86}"/>
              </a:ext>
            </a:extLst>
          </p:cNvPr>
          <p:cNvSpPr/>
          <p:nvPr/>
        </p:nvSpPr>
        <p:spPr>
          <a:xfrm>
            <a:off x="1689100" y="2438400"/>
            <a:ext cx="9702800" cy="4419600"/>
          </a:xfrm>
          <a:prstGeom prst="parallelogram">
            <a:avLst>
              <a:gd name="adj" fmla="val 88711"/>
            </a:avLst>
          </a:prstGeom>
          <a:gradFill>
            <a:gsLst>
              <a:gs pos="0">
                <a:srgbClr val="FE2B56"/>
              </a:gs>
              <a:gs pos="100000">
                <a:srgbClr val="FE6F3F"/>
              </a:gs>
            </a:gsLst>
            <a:lin ang="84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grpSp>
        <p:nvGrpSpPr>
          <p:cNvPr id="8" name="组合 24">
            <a:extLst>
              <a:ext uri="{FF2B5EF4-FFF2-40B4-BE49-F238E27FC236}">
                <a16:creationId xmlns:a16="http://schemas.microsoft.com/office/drawing/2014/main" id="{7BEDB37B-240B-A47F-945D-56CE0FB4FE38}"/>
              </a:ext>
            </a:extLst>
          </p:cNvPr>
          <p:cNvGrpSpPr/>
          <p:nvPr/>
        </p:nvGrpSpPr>
        <p:grpSpPr>
          <a:xfrm>
            <a:off x="6024673" y="3233635"/>
            <a:ext cx="869012" cy="857696"/>
            <a:chOff x="8777289" y="2624138"/>
            <a:chExt cx="546100" cy="541338"/>
          </a:xfrm>
          <a:solidFill>
            <a:schemeClr val="bg1"/>
          </a:solidFill>
        </p:grpSpPr>
        <p:sp>
          <p:nvSpPr>
            <p:cNvPr id="12" name="Freeform 116">
              <a:extLst>
                <a:ext uri="{FF2B5EF4-FFF2-40B4-BE49-F238E27FC236}">
                  <a16:creationId xmlns:a16="http://schemas.microsoft.com/office/drawing/2014/main" id="{2EEB8DDA-0D91-761F-6109-D823F514BB7B}"/>
                </a:ext>
              </a:extLst>
            </p:cNvPr>
            <p:cNvSpPr>
              <a:spLocks/>
            </p:cNvSpPr>
            <p:nvPr/>
          </p:nvSpPr>
          <p:spPr bwMode="auto">
            <a:xfrm>
              <a:off x="8777289" y="2624138"/>
              <a:ext cx="546100" cy="541338"/>
            </a:xfrm>
            <a:custGeom>
              <a:avLst/>
              <a:gdLst>
                <a:gd name="T0" fmla="*/ 8 w 192"/>
                <a:gd name="T1" fmla="*/ 88 h 190"/>
                <a:gd name="T2" fmla="*/ 8 w 192"/>
                <a:gd name="T3" fmla="*/ 180 h 190"/>
                <a:gd name="T4" fmla="*/ 10 w 192"/>
                <a:gd name="T5" fmla="*/ 182 h 190"/>
                <a:gd name="T6" fmla="*/ 183 w 192"/>
                <a:gd name="T7" fmla="*/ 182 h 190"/>
                <a:gd name="T8" fmla="*/ 184 w 192"/>
                <a:gd name="T9" fmla="*/ 180 h 190"/>
                <a:gd name="T10" fmla="*/ 184 w 192"/>
                <a:gd name="T11" fmla="*/ 10 h 190"/>
                <a:gd name="T12" fmla="*/ 183 w 192"/>
                <a:gd name="T13" fmla="*/ 8 h 190"/>
                <a:gd name="T14" fmla="*/ 89 w 192"/>
                <a:gd name="T15" fmla="*/ 8 h 190"/>
                <a:gd name="T16" fmla="*/ 89 w 192"/>
                <a:gd name="T17" fmla="*/ 0 h 190"/>
                <a:gd name="T18" fmla="*/ 183 w 192"/>
                <a:gd name="T19" fmla="*/ 0 h 190"/>
                <a:gd name="T20" fmla="*/ 192 w 192"/>
                <a:gd name="T21" fmla="*/ 10 h 190"/>
                <a:gd name="T22" fmla="*/ 192 w 192"/>
                <a:gd name="T23" fmla="*/ 180 h 190"/>
                <a:gd name="T24" fmla="*/ 183 w 192"/>
                <a:gd name="T25" fmla="*/ 190 h 190"/>
                <a:gd name="T26" fmla="*/ 10 w 192"/>
                <a:gd name="T27" fmla="*/ 190 h 190"/>
                <a:gd name="T28" fmla="*/ 0 w 192"/>
                <a:gd name="T29" fmla="*/ 180 h 190"/>
                <a:gd name="T30" fmla="*/ 0 w 192"/>
                <a:gd name="T31" fmla="*/ 88 h 190"/>
                <a:gd name="T32" fmla="*/ 8 w 192"/>
                <a:gd name="T33" fmla="*/ 8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190">
                  <a:moveTo>
                    <a:pt x="8" y="88"/>
                  </a:moveTo>
                  <a:cubicBezTo>
                    <a:pt x="8" y="180"/>
                    <a:pt x="8" y="180"/>
                    <a:pt x="8" y="180"/>
                  </a:cubicBezTo>
                  <a:cubicBezTo>
                    <a:pt x="8" y="181"/>
                    <a:pt x="9" y="182"/>
                    <a:pt x="10" y="182"/>
                  </a:cubicBezTo>
                  <a:cubicBezTo>
                    <a:pt x="183" y="182"/>
                    <a:pt x="183" y="182"/>
                    <a:pt x="183" y="182"/>
                  </a:cubicBezTo>
                  <a:cubicBezTo>
                    <a:pt x="184" y="182"/>
                    <a:pt x="184" y="181"/>
                    <a:pt x="184" y="180"/>
                  </a:cubicBezTo>
                  <a:cubicBezTo>
                    <a:pt x="184" y="10"/>
                    <a:pt x="184" y="10"/>
                    <a:pt x="184" y="10"/>
                  </a:cubicBezTo>
                  <a:cubicBezTo>
                    <a:pt x="184" y="9"/>
                    <a:pt x="184" y="8"/>
                    <a:pt x="183" y="8"/>
                  </a:cubicBezTo>
                  <a:cubicBezTo>
                    <a:pt x="89" y="8"/>
                    <a:pt x="89" y="8"/>
                    <a:pt x="89" y="8"/>
                  </a:cubicBezTo>
                  <a:cubicBezTo>
                    <a:pt x="89" y="0"/>
                    <a:pt x="89" y="0"/>
                    <a:pt x="89" y="0"/>
                  </a:cubicBezTo>
                  <a:cubicBezTo>
                    <a:pt x="183" y="0"/>
                    <a:pt x="183" y="0"/>
                    <a:pt x="183" y="0"/>
                  </a:cubicBezTo>
                  <a:cubicBezTo>
                    <a:pt x="188" y="0"/>
                    <a:pt x="192" y="4"/>
                    <a:pt x="192" y="10"/>
                  </a:cubicBezTo>
                  <a:cubicBezTo>
                    <a:pt x="192" y="180"/>
                    <a:pt x="192" y="180"/>
                    <a:pt x="192" y="180"/>
                  </a:cubicBezTo>
                  <a:cubicBezTo>
                    <a:pt x="192" y="185"/>
                    <a:pt x="188" y="190"/>
                    <a:pt x="183" y="190"/>
                  </a:cubicBezTo>
                  <a:cubicBezTo>
                    <a:pt x="10" y="190"/>
                    <a:pt x="10" y="190"/>
                    <a:pt x="10" y="190"/>
                  </a:cubicBezTo>
                  <a:cubicBezTo>
                    <a:pt x="5" y="190"/>
                    <a:pt x="0" y="185"/>
                    <a:pt x="0" y="180"/>
                  </a:cubicBezTo>
                  <a:cubicBezTo>
                    <a:pt x="0" y="88"/>
                    <a:pt x="0" y="88"/>
                    <a:pt x="0" y="88"/>
                  </a:cubicBezTo>
                  <a:lnTo>
                    <a:pt x="8"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50000"/>
                </a:lnSpc>
              </a:pPr>
              <a:endParaRPr lang="zh-CN" altLang="en-US" sz="1400">
                <a:latin typeface="Arial"/>
                <a:ea typeface="微软雅黑"/>
                <a:sym typeface="Arial"/>
              </a:endParaRPr>
            </a:p>
          </p:txBody>
        </p:sp>
        <p:sp>
          <p:nvSpPr>
            <p:cNvPr id="13" name="Freeform 117">
              <a:extLst>
                <a:ext uri="{FF2B5EF4-FFF2-40B4-BE49-F238E27FC236}">
                  <a16:creationId xmlns:a16="http://schemas.microsoft.com/office/drawing/2014/main" id="{40ADFECA-F88C-876A-D056-4F3807C8BB0D}"/>
                </a:ext>
              </a:extLst>
            </p:cNvPr>
            <p:cNvSpPr>
              <a:spLocks/>
            </p:cNvSpPr>
            <p:nvPr/>
          </p:nvSpPr>
          <p:spPr bwMode="auto">
            <a:xfrm>
              <a:off x="8777289" y="2624138"/>
              <a:ext cx="215900" cy="214313"/>
            </a:xfrm>
            <a:custGeom>
              <a:avLst/>
              <a:gdLst>
                <a:gd name="T0" fmla="*/ 136 w 136"/>
                <a:gd name="T1" fmla="*/ 133 h 135"/>
                <a:gd name="T2" fmla="*/ 136 w 136"/>
                <a:gd name="T3" fmla="*/ 135 h 135"/>
                <a:gd name="T4" fmla="*/ 22 w 136"/>
                <a:gd name="T5" fmla="*/ 135 h 135"/>
                <a:gd name="T6" fmla="*/ 22 w 136"/>
                <a:gd name="T7" fmla="*/ 121 h 135"/>
                <a:gd name="T8" fmla="*/ 111 w 136"/>
                <a:gd name="T9" fmla="*/ 121 h 135"/>
                <a:gd name="T10" fmla="*/ 0 w 136"/>
                <a:gd name="T11" fmla="*/ 9 h 135"/>
                <a:gd name="T12" fmla="*/ 11 w 136"/>
                <a:gd name="T13" fmla="*/ 0 h 135"/>
                <a:gd name="T14" fmla="*/ 122 w 136"/>
                <a:gd name="T15" fmla="*/ 112 h 135"/>
                <a:gd name="T16" fmla="*/ 122 w 136"/>
                <a:gd name="T17" fmla="*/ 18 h 135"/>
                <a:gd name="T18" fmla="*/ 136 w 136"/>
                <a:gd name="T19" fmla="*/ 18 h 135"/>
                <a:gd name="T20" fmla="*/ 136 w 136"/>
                <a:gd name="T21" fmla="*/ 133 h 135"/>
                <a:gd name="T22" fmla="*/ 136 w 136"/>
                <a:gd name="T23" fmla="*/ 13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135">
                  <a:moveTo>
                    <a:pt x="136" y="133"/>
                  </a:moveTo>
                  <a:lnTo>
                    <a:pt x="136" y="135"/>
                  </a:lnTo>
                  <a:lnTo>
                    <a:pt x="22" y="135"/>
                  </a:lnTo>
                  <a:lnTo>
                    <a:pt x="22" y="121"/>
                  </a:lnTo>
                  <a:lnTo>
                    <a:pt x="111" y="121"/>
                  </a:lnTo>
                  <a:lnTo>
                    <a:pt x="0" y="9"/>
                  </a:lnTo>
                  <a:lnTo>
                    <a:pt x="11" y="0"/>
                  </a:lnTo>
                  <a:lnTo>
                    <a:pt x="122" y="112"/>
                  </a:lnTo>
                  <a:lnTo>
                    <a:pt x="122" y="18"/>
                  </a:lnTo>
                  <a:lnTo>
                    <a:pt x="136" y="18"/>
                  </a:lnTo>
                  <a:lnTo>
                    <a:pt x="136" y="133"/>
                  </a:lnTo>
                  <a:lnTo>
                    <a:pt x="136"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50000"/>
                </a:lnSpc>
              </a:pPr>
              <a:endParaRPr lang="zh-CN" altLang="en-US" sz="1400">
                <a:latin typeface="Arial"/>
                <a:ea typeface="微软雅黑"/>
                <a:sym typeface="Arial"/>
              </a:endParaRPr>
            </a:p>
          </p:txBody>
        </p:sp>
      </p:grpSp>
      <p:sp>
        <p:nvSpPr>
          <p:cNvPr id="9" name="TextBox 21">
            <a:extLst>
              <a:ext uri="{FF2B5EF4-FFF2-40B4-BE49-F238E27FC236}">
                <a16:creationId xmlns:a16="http://schemas.microsoft.com/office/drawing/2014/main" id="{9A736A77-2336-0FF9-51D5-53E9E54BC0B0}"/>
              </a:ext>
            </a:extLst>
          </p:cNvPr>
          <p:cNvSpPr txBox="1"/>
          <p:nvPr/>
        </p:nvSpPr>
        <p:spPr>
          <a:xfrm>
            <a:off x="4381500" y="4484251"/>
            <a:ext cx="4064000" cy="1593513"/>
          </a:xfrm>
          <a:prstGeom prst="rect">
            <a:avLst/>
          </a:prstGeom>
          <a:noFill/>
        </p:spPr>
        <p:txBody>
          <a:bodyPr wrap="square" lIns="0" tIns="0" rIns="0" bIns="0" rtlCol="0">
            <a:spAutoFit/>
          </a:bodyPr>
          <a:lstStyle/>
          <a:p>
            <a:pPr algn="ctr">
              <a:lnSpc>
                <a:spcPct val="150000"/>
              </a:lnSpc>
            </a:pPr>
            <a:r>
              <a:rPr lang="pt-BR" altLang="zh-CN" sz="2400" dirty="0">
                <a:solidFill>
                  <a:schemeClr val="bg1"/>
                </a:solidFill>
                <a:latin typeface="Arial"/>
                <a:ea typeface="微软雅黑"/>
                <a:sym typeface="Arial"/>
              </a:rPr>
              <a:t>Existem diversos modelos de talha, que podem variar segundo:</a:t>
            </a:r>
            <a:endParaRPr lang="en-US" altLang="zh-CN" sz="2400" dirty="0">
              <a:solidFill>
                <a:schemeClr val="bg1"/>
              </a:solidFill>
              <a:latin typeface="Arial"/>
              <a:ea typeface="微软雅黑"/>
              <a:sym typeface="Arial"/>
            </a:endParaRPr>
          </a:p>
        </p:txBody>
      </p:sp>
      <p:cxnSp>
        <p:nvCxnSpPr>
          <p:cNvPr id="10" name="直接连接符 34">
            <a:extLst>
              <a:ext uri="{FF2B5EF4-FFF2-40B4-BE49-F238E27FC236}">
                <a16:creationId xmlns:a16="http://schemas.microsoft.com/office/drawing/2014/main" id="{C648498A-B99C-87CC-86F9-4CF863AE8808}"/>
              </a:ext>
            </a:extLst>
          </p:cNvPr>
          <p:cNvCxnSpPr>
            <a:cxnSpLocks/>
          </p:cNvCxnSpPr>
          <p:nvPr/>
        </p:nvCxnSpPr>
        <p:spPr>
          <a:xfrm flipH="1">
            <a:off x="6129595" y="4360499"/>
            <a:ext cx="6260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Imagem 1" descr="Texto&#10;&#10;Descrição gerada automaticamente com confiança baixa">
            <a:extLst>
              <a:ext uri="{FF2B5EF4-FFF2-40B4-BE49-F238E27FC236}">
                <a16:creationId xmlns:a16="http://schemas.microsoft.com/office/drawing/2014/main" id="{62BFC8FE-AF21-348D-3BDA-8139E6C946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283" y="135743"/>
            <a:ext cx="1903476" cy="528458"/>
          </a:xfrm>
          <a:prstGeom prst="rect">
            <a:avLst/>
          </a:prstGeom>
        </p:spPr>
      </p:pic>
    </p:spTree>
    <p:extLst>
      <p:ext uri="{BB962C8B-B14F-4D97-AF65-F5344CB8AC3E}">
        <p14:creationId xmlns:p14="http://schemas.microsoft.com/office/powerpoint/2010/main" val="2210237946"/>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xmlns:a14="http://schemas.microsoft.com/office/drawing/2010/main" xmlns:a16="http://schemas.microsoft.com/office/drawing/2014/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Ponte Rolante com Talha Elétrica | Ferro Indústria">
            <a:extLst>
              <a:ext uri="{FF2B5EF4-FFF2-40B4-BE49-F238E27FC236}">
                <a16:creationId xmlns:a16="http://schemas.microsoft.com/office/drawing/2014/main" id="{7E15E1DE-FDD9-B7BD-0888-6678C4D6D7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71" b="41698"/>
          <a:stretch/>
        </p:blipFill>
        <p:spPr bwMode="auto">
          <a:xfrm>
            <a:off x="0" y="-1"/>
            <a:ext cx="12192000" cy="2882901"/>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5">
            <a:extLst>
              <a:ext uri="{FF2B5EF4-FFF2-40B4-BE49-F238E27FC236}">
                <a16:creationId xmlns:a16="http://schemas.microsoft.com/office/drawing/2014/main" id="{A654E8D0-4DB8-2B12-FF7E-F125FF2324B7}"/>
              </a:ext>
            </a:extLst>
          </p:cNvPr>
          <p:cNvSpPr/>
          <p:nvPr/>
        </p:nvSpPr>
        <p:spPr>
          <a:xfrm>
            <a:off x="0" y="0"/>
            <a:ext cx="12192000" cy="2882899"/>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3" name="Freeform 5">
            <a:extLst>
              <a:ext uri="{FF2B5EF4-FFF2-40B4-BE49-F238E27FC236}">
                <a16:creationId xmlns:a16="http://schemas.microsoft.com/office/drawing/2014/main" id="{C78D3D7A-0860-8703-1071-1AFFF9CE3A83}"/>
              </a:ext>
            </a:extLst>
          </p:cNvPr>
          <p:cNvSpPr>
            <a:spLocks/>
          </p:cNvSpPr>
          <p:nvPr/>
        </p:nvSpPr>
        <p:spPr bwMode="auto">
          <a:xfrm>
            <a:off x="126602" y="2210712"/>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FE2B56"/>
              </a:gs>
              <a:gs pos="100000">
                <a:srgbClr val="FE6F3F"/>
              </a:gs>
            </a:gsLst>
            <a:lin ang="5400000" scaled="0"/>
          </a:gra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01</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5" name="Freeform 5">
            <a:extLst>
              <a:ext uri="{FF2B5EF4-FFF2-40B4-BE49-F238E27FC236}">
                <a16:creationId xmlns:a16="http://schemas.microsoft.com/office/drawing/2014/main" id="{8D02D8EC-6DB8-10CE-7BF2-6E811B519B92}"/>
              </a:ext>
            </a:extLst>
          </p:cNvPr>
          <p:cNvSpPr>
            <a:spLocks/>
          </p:cNvSpPr>
          <p:nvPr/>
        </p:nvSpPr>
        <p:spPr bwMode="auto">
          <a:xfrm>
            <a:off x="2150147" y="2210712"/>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FE2B56"/>
              </a:gs>
              <a:gs pos="100000">
                <a:srgbClr val="FE6F3F"/>
              </a:gs>
            </a:gsLst>
            <a:lin ang="5400000" scaled="0"/>
          </a:gra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02</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6" name="Freeform 5">
            <a:extLst>
              <a:ext uri="{FF2B5EF4-FFF2-40B4-BE49-F238E27FC236}">
                <a16:creationId xmlns:a16="http://schemas.microsoft.com/office/drawing/2014/main" id="{AAED062B-B19A-09E2-4030-A46FE1F8FB61}"/>
              </a:ext>
            </a:extLst>
          </p:cNvPr>
          <p:cNvSpPr>
            <a:spLocks/>
          </p:cNvSpPr>
          <p:nvPr/>
        </p:nvSpPr>
        <p:spPr bwMode="auto">
          <a:xfrm>
            <a:off x="4173692"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FE2B56"/>
              </a:gs>
              <a:gs pos="100000">
                <a:srgbClr val="FE6F3F"/>
              </a:gs>
            </a:gsLst>
            <a:lin ang="5400000" scaled="0"/>
          </a:gra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03</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7" name="Freeform 5">
            <a:extLst>
              <a:ext uri="{FF2B5EF4-FFF2-40B4-BE49-F238E27FC236}">
                <a16:creationId xmlns:a16="http://schemas.microsoft.com/office/drawing/2014/main" id="{D1842901-216F-C748-2EEF-A3F1A2D8CCB6}"/>
              </a:ext>
            </a:extLst>
          </p:cNvPr>
          <p:cNvSpPr>
            <a:spLocks/>
          </p:cNvSpPr>
          <p:nvPr/>
        </p:nvSpPr>
        <p:spPr bwMode="auto">
          <a:xfrm>
            <a:off x="6197237"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FE2B56"/>
              </a:gs>
              <a:gs pos="100000">
                <a:srgbClr val="FE6F3F"/>
              </a:gs>
            </a:gsLst>
            <a:lin ang="5400000" scaled="0"/>
          </a:gra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04</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8" name="Freeform 5">
            <a:extLst>
              <a:ext uri="{FF2B5EF4-FFF2-40B4-BE49-F238E27FC236}">
                <a16:creationId xmlns:a16="http://schemas.microsoft.com/office/drawing/2014/main" id="{4EE1B6B9-D22F-F1FA-9A42-81D8E6B90CCE}"/>
              </a:ext>
            </a:extLst>
          </p:cNvPr>
          <p:cNvSpPr>
            <a:spLocks/>
          </p:cNvSpPr>
          <p:nvPr/>
        </p:nvSpPr>
        <p:spPr bwMode="auto">
          <a:xfrm>
            <a:off x="8220782"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FE2B56"/>
              </a:gs>
              <a:gs pos="100000">
                <a:srgbClr val="FE6F3F"/>
              </a:gs>
            </a:gsLst>
            <a:lin ang="5400000" scaled="0"/>
          </a:gra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05</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9" name="Freeform 5">
            <a:extLst>
              <a:ext uri="{FF2B5EF4-FFF2-40B4-BE49-F238E27FC236}">
                <a16:creationId xmlns:a16="http://schemas.microsoft.com/office/drawing/2014/main" id="{4C64D2E6-3D94-5DD0-4D7E-15141968068C}"/>
              </a:ext>
            </a:extLst>
          </p:cNvPr>
          <p:cNvSpPr>
            <a:spLocks/>
          </p:cNvSpPr>
          <p:nvPr/>
        </p:nvSpPr>
        <p:spPr bwMode="auto">
          <a:xfrm>
            <a:off x="10244328"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FE2B56"/>
              </a:gs>
              <a:gs pos="100000">
                <a:srgbClr val="FE6F3F"/>
              </a:gs>
            </a:gsLst>
            <a:lin ang="5400000" scaled="0"/>
          </a:gra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06</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15" name="TextBox 21">
            <a:extLst>
              <a:ext uri="{FF2B5EF4-FFF2-40B4-BE49-F238E27FC236}">
                <a16:creationId xmlns:a16="http://schemas.microsoft.com/office/drawing/2014/main" id="{76437CF0-9751-54AC-1D47-11DDE91F0630}"/>
              </a:ext>
            </a:extLst>
          </p:cNvPr>
          <p:cNvSpPr txBox="1"/>
          <p:nvPr/>
        </p:nvSpPr>
        <p:spPr>
          <a:xfrm>
            <a:off x="127000" y="4267209"/>
            <a:ext cx="1820672" cy="364202"/>
          </a:xfrm>
          <a:prstGeom prst="rect">
            <a:avLst/>
          </a:prstGeom>
          <a:noFill/>
        </p:spPr>
        <p:txBody>
          <a:bodyPr wrap="square" lIns="0" tIns="0" rIns="0" bIns="0" rtlCol="0">
            <a:spAutoFit/>
          </a:bodyPr>
          <a:lstStyle/>
          <a:p>
            <a:pPr algn="ctr">
              <a:lnSpc>
                <a:spcPct val="150000"/>
              </a:lnSpc>
            </a:pPr>
            <a:r>
              <a:rPr lang="pt-BR" altLang="zh-CN" b="1" dirty="0">
                <a:solidFill>
                  <a:schemeClr val="bg2"/>
                </a:solidFill>
                <a:latin typeface="Arial"/>
                <a:ea typeface="微软雅黑"/>
                <a:sym typeface="Arial"/>
              </a:rPr>
              <a:t>Força motriz </a:t>
            </a:r>
            <a:endParaRPr lang="en-US" altLang="zh-CN" b="1" dirty="0">
              <a:solidFill>
                <a:schemeClr val="bg2"/>
              </a:solidFill>
              <a:latin typeface="Arial"/>
              <a:ea typeface="微软雅黑"/>
              <a:sym typeface="Arial"/>
            </a:endParaRPr>
          </a:p>
        </p:txBody>
      </p:sp>
      <p:sp>
        <p:nvSpPr>
          <p:cNvPr id="16" name="TextBox 21">
            <a:extLst>
              <a:ext uri="{FF2B5EF4-FFF2-40B4-BE49-F238E27FC236}">
                <a16:creationId xmlns:a16="http://schemas.microsoft.com/office/drawing/2014/main" id="{B3761A7B-697E-81AD-0C62-B77A9833DD3C}"/>
              </a:ext>
            </a:extLst>
          </p:cNvPr>
          <p:cNvSpPr txBox="1"/>
          <p:nvPr/>
        </p:nvSpPr>
        <p:spPr>
          <a:xfrm>
            <a:off x="2200947" y="4267209"/>
            <a:ext cx="1820672" cy="364202"/>
          </a:xfrm>
          <a:prstGeom prst="rect">
            <a:avLst/>
          </a:prstGeom>
          <a:noFill/>
        </p:spPr>
        <p:txBody>
          <a:bodyPr wrap="square" lIns="0" tIns="0" rIns="0" bIns="0" rtlCol="0">
            <a:spAutoFit/>
          </a:bodyPr>
          <a:lstStyle/>
          <a:p>
            <a:pPr algn="ctr">
              <a:lnSpc>
                <a:spcPct val="150000"/>
              </a:lnSpc>
            </a:pPr>
            <a:r>
              <a:rPr lang="pt-BR" altLang="zh-CN" b="1" dirty="0">
                <a:solidFill>
                  <a:schemeClr val="bg2"/>
                </a:solidFill>
                <a:latin typeface="Arial"/>
                <a:ea typeface="微软雅黑"/>
                <a:sym typeface="Arial"/>
              </a:rPr>
              <a:t>Alavanca</a:t>
            </a:r>
            <a:endParaRPr lang="en-US" altLang="zh-CN" b="1" dirty="0">
              <a:solidFill>
                <a:schemeClr val="bg2"/>
              </a:solidFill>
              <a:latin typeface="Arial"/>
              <a:ea typeface="微软雅黑"/>
              <a:sym typeface="Arial"/>
            </a:endParaRPr>
          </a:p>
        </p:txBody>
      </p:sp>
      <p:sp>
        <p:nvSpPr>
          <p:cNvPr id="17" name="TextBox 21">
            <a:extLst>
              <a:ext uri="{FF2B5EF4-FFF2-40B4-BE49-F238E27FC236}">
                <a16:creationId xmlns:a16="http://schemas.microsoft.com/office/drawing/2014/main" id="{AE458093-DB8D-A670-C791-ED6C99E48A6B}"/>
              </a:ext>
            </a:extLst>
          </p:cNvPr>
          <p:cNvSpPr txBox="1"/>
          <p:nvPr/>
        </p:nvSpPr>
        <p:spPr>
          <a:xfrm>
            <a:off x="4271047" y="4178309"/>
            <a:ext cx="1753689" cy="553998"/>
          </a:xfrm>
          <a:prstGeom prst="rect">
            <a:avLst/>
          </a:prstGeom>
          <a:noFill/>
        </p:spPr>
        <p:txBody>
          <a:bodyPr wrap="square" lIns="0" tIns="0" rIns="0" bIns="0" rtlCol="0">
            <a:spAutoFit/>
          </a:bodyPr>
          <a:lstStyle/>
          <a:p>
            <a:pPr algn="ctr"/>
            <a:r>
              <a:rPr lang="pt-BR" altLang="zh-CN" b="1" dirty="0">
                <a:solidFill>
                  <a:schemeClr val="bg2"/>
                </a:solidFill>
                <a:latin typeface="Arial"/>
                <a:ea typeface="微软雅黑"/>
                <a:sym typeface="Arial"/>
              </a:rPr>
              <a:t>Carrinho ou </a:t>
            </a:r>
            <a:r>
              <a:rPr lang="pt-BR" altLang="zh-CN" b="1" dirty="0" err="1">
                <a:solidFill>
                  <a:schemeClr val="bg2"/>
                </a:solidFill>
                <a:latin typeface="Arial"/>
                <a:ea typeface="微软雅黑"/>
                <a:sym typeface="Arial"/>
              </a:rPr>
              <a:t>trolley</a:t>
            </a:r>
            <a:r>
              <a:rPr lang="pt-BR" altLang="zh-CN" b="1" dirty="0">
                <a:solidFill>
                  <a:schemeClr val="bg2"/>
                </a:solidFill>
                <a:latin typeface="Arial"/>
                <a:ea typeface="微软雅黑"/>
                <a:sym typeface="Arial"/>
              </a:rPr>
              <a:t> </a:t>
            </a:r>
            <a:endParaRPr lang="en-US" altLang="zh-CN" b="1" dirty="0">
              <a:solidFill>
                <a:schemeClr val="bg2"/>
              </a:solidFill>
              <a:latin typeface="Arial"/>
              <a:ea typeface="微软雅黑"/>
              <a:sym typeface="Arial"/>
            </a:endParaRPr>
          </a:p>
        </p:txBody>
      </p:sp>
      <p:sp>
        <p:nvSpPr>
          <p:cNvPr id="18" name="TextBox 21">
            <a:extLst>
              <a:ext uri="{FF2B5EF4-FFF2-40B4-BE49-F238E27FC236}">
                <a16:creationId xmlns:a16="http://schemas.microsoft.com/office/drawing/2014/main" id="{2917CBE4-03E7-629F-849D-6C05A2BC6D8C}"/>
              </a:ext>
            </a:extLst>
          </p:cNvPr>
          <p:cNvSpPr txBox="1"/>
          <p:nvPr/>
        </p:nvSpPr>
        <p:spPr>
          <a:xfrm>
            <a:off x="6294265" y="4178309"/>
            <a:ext cx="1820672" cy="553998"/>
          </a:xfrm>
          <a:prstGeom prst="rect">
            <a:avLst/>
          </a:prstGeom>
          <a:noFill/>
        </p:spPr>
        <p:txBody>
          <a:bodyPr wrap="square" lIns="0" tIns="0" rIns="0" bIns="0" rtlCol="0">
            <a:spAutoFit/>
          </a:bodyPr>
          <a:lstStyle/>
          <a:p>
            <a:pPr algn="ctr"/>
            <a:r>
              <a:rPr lang="pt-BR" altLang="zh-CN" b="1" dirty="0">
                <a:solidFill>
                  <a:schemeClr val="bg2"/>
                </a:solidFill>
                <a:latin typeface="Arial"/>
                <a:ea typeface="微软雅黑"/>
                <a:sym typeface="Arial"/>
              </a:rPr>
              <a:t>Suspensão de Carga</a:t>
            </a:r>
            <a:endParaRPr lang="en-US" altLang="zh-CN" b="1" dirty="0">
              <a:solidFill>
                <a:schemeClr val="bg2"/>
              </a:solidFill>
              <a:latin typeface="Arial"/>
              <a:ea typeface="微软雅黑"/>
              <a:sym typeface="Arial"/>
            </a:endParaRPr>
          </a:p>
        </p:txBody>
      </p:sp>
      <p:sp>
        <p:nvSpPr>
          <p:cNvPr id="19" name="TextBox 21">
            <a:extLst>
              <a:ext uri="{FF2B5EF4-FFF2-40B4-BE49-F238E27FC236}">
                <a16:creationId xmlns:a16="http://schemas.microsoft.com/office/drawing/2014/main" id="{27668CB8-BEA2-54B4-059C-FFC4D07229C8}"/>
              </a:ext>
            </a:extLst>
          </p:cNvPr>
          <p:cNvSpPr txBox="1"/>
          <p:nvPr/>
        </p:nvSpPr>
        <p:spPr>
          <a:xfrm>
            <a:off x="8253912" y="4203709"/>
            <a:ext cx="1820672" cy="364202"/>
          </a:xfrm>
          <a:prstGeom prst="rect">
            <a:avLst/>
          </a:prstGeom>
          <a:noFill/>
        </p:spPr>
        <p:txBody>
          <a:bodyPr wrap="square" lIns="0" tIns="0" rIns="0" bIns="0" rtlCol="0">
            <a:spAutoFit/>
          </a:bodyPr>
          <a:lstStyle/>
          <a:p>
            <a:pPr algn="ctr">
              <a:lnSpc>
                <a:spcPct val="150000"/>
              </a:lnSpc>
            </a:pPr>
            <a:r>
              <a:rPr lang="pt-BR" altLang="zh-CN" b="1" dirty="0">
                <a:solidFill>
                  <a:schemeClr val="bg2"/>
                </a:solidFill>
                <a:latin typeface="Arial"/>
                <a:ea typeface="微软雅黑"/>
                <a:sym typeface="Arial"/>
              </a:rPr>
              <a:t>Carcaça</a:t>
            </a:r>
            <a:endParaRPr lang="en-US" altLang="zh-CN" b="1" dirty="0">
              <a:solidFill>
                <a:schemeClr val="bg2"/>
              </a:solidFill>
              <a:latin typeface="Arial"/>
              <a:ea typeface="微软雅黑"/>
              <a:sym typeface="Arial"/>
            </a:endParaRPr>
          </a:p>
        </p:txBody>
      </p:sp>
      <p:sp>
        <p:nvSpPr>
          <p:cNvPr id="20" name="TextBox 21">
            <a:extLst>
              <a:ext uri="{FF2B5EF4-FFF2-40B4-BE49-F238E27FC236}">
                <a16:creationId xmlns:a16="http://schemas.microsoft.com/office/drawing/2014/main" id="{CD57A716-C854-166E-23AD-4CBF02B1869E}"/>
              </a:ext>
            </a:extLst>
          </p:cNvPr>
          <p:cNvSpPr txBox="1"/>
          <p:nvPr/>
        </p:nvSpPr>
        <p:spPr>
          <a:xfrm>
            <a:off x="10400212" y="4178309"/>
            <a:ext cx="1575888" cy="553998"/>
          </a:xfrm>
          <a:prstGeom prst="rect">
            <a:avLst/>
          </a:prstGeom>
          <a:noFill/>
        </p:spPr>
        <p:txBody>
          <a:bodyPr wrap="square" lIns="0" tIns="0" rIns="0" bIns="0" rtlCol="0">
            <a:spAutoFit/>
          </a:bodyPr>
          <a:lstStyle/>
          <a:p>
            <a:pPr algn="ctr"/>
            <a:r>
              <a:rPr lang="pt-BR" altLang="zh-CN" b="1" dirty="0">
                <a:solidFill>
                  <a:schemeClr val="bg2"/>
                </a:solidFill>
                <a:latin typeface="Arial"/>
                <a:ea typeface="微软雅黑"/>
                <a:sym typeface="Arial"/>
              </a:rPr>
              <a:t>Capacidade de carga</a:t>
            </a:r>
            <a:endParaRPr lang="en-US" altLang="zh-CN" b="1" dirty="0">
              <a:solidFill>
                <a:schemeClr val="bg2"/>
              </a:solidFill>
              <a:latin typeface="Arial"/>
              <a:ea typeface="微软雅黑"/>
              <a:sym typeface="Arial"/>
            </a:endParaRPr>
          </a:p>
        </p:txBody>
      </p:sp>
      <p:pic>
        <p:nvPicPr>
          <p:cNvPr id="2" name="Imagem 1" descr="Texto&#10;&#10;Descrição gerada automaticamente com confiança baixa">
            <a:extLst>
              <a:ext uri="{FF2B5EF4-FFF2-40B4-BE49-F238E27FC236}">
                <a16:creationId xmlns:a16="http://schemas.microsoft.com/office/drawing/2014/main" id="{4F457AC3-DF24-D66E-ADAC-00E9EE953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2855016391"/>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xmlns:a14="http://schemas.microsoft.com/office/drawing/2010/main" xmlns:a16="http://schemas.microsoft.com/office/drawing/2014/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Ponte Rolante com Talha Elétrica | Ferro Indústria">
            <a:extLst>
              <a:ext uri="{FF2B5EF4-FFF2-40B4-BE49-F238E27FC236}">
                <a16:creationId xmlns:a16="http://schemas.microsoft.com/office/drawing/2014/main" id="{7E15E1DE-FDD9-B7BD-0888-6678C4D6D7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71" b="41698"/>
          <a:stretch/>
        </p:blipFill>
        <p:spPr bwMode="auto">
          <a:xfrm>
            <a:off x="0" y="-1"/>
            <a:ext cx="12192000" cy="2882901"/>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5">
            <a:extLst>
              <a:ext uri="{FF2B5EF4-FFF2-40B4-BE49-F238E27FC236}">
                <a16:creationId xmlns:a16="http://schemas.microsoft.com/office/drawing/2014/main" id="{A654E8D0-4DB8-2B12-FF7E-F125FF2324B7}"/>
              </a:ext>
            </a:extLst>
          </p:cNvPr>
          <p:cNvSpPr/>
          <p:nvPr/>
        </p:nvSpPr>
        <p:spPr>
          <a:xfrm>
            <a:off x="0" y="0"/>
            <a:ext cx="12192000" cy="2882899"/>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3" name="Freeform 5">
            <a:extLst>
              <a:ext uri="{FF2B5EF4-FFF2-40B4-BE49-F238E27FC236}">
                <a16:creationId xmlns:a16="http://schemas.microsoft.com/office/drawing/2014/main" id="{C78D3D7A-0860-8703-1071-1AFFF9CE3A83}"/>
              </a:ext>
            </a:extLst>
          </p:cNvPr>
          <p:cNvSpPr>
            <a:spLocks/>
          </p:cNvSpPr>
          <p:nvPr/>
        </p:nvSpPr>
        <p:spPr bwMode="auto">
          <a:xfrm>
            <a:off x="126602" y="2210712"/>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FE2B56"/>
              </a:gs>
              <a:gs pos="100000">
                <a:srgbClr val="FE6F3F"/>
              </a:gs>
            </a:gsLst>
            <a:lin ang="5400000" scaled="0"/>
          </a:gra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01</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5" name="Freeform 5">
            <a:extLst>
              <a:ext uri="{FF2B5EF4-FFF2-40B4-BE49-F238E27FC236}">
                <a16:creationId xmlns:a16="http://schemas.microsoft.com/office/drawing/2014/main" id="{8D02D8EC-6DB8-10CE-7BF2-6E811B519B92}"/>
              </a:ext>
            </a:extLst>
          </p:cNvPr>
          <p:cNvSpPr>
            <a:spLocks/>
          </p:cNvSpPr>
          <p:nvPr/>
        </p:nvSpPr>
        <p:spPr bwMode="auto">
          <a:xfrm>
            <a:off x="2150147" y="2210712"/>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02</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6" name="Freeform 5">
            <a:extLst>
              <a:ext uri="{FF2B5EF4-FFF2-40B4-BE49-F238E27FC236}">
                <a16:creationId xmlns:a16="http://schemas.microsoft.com/office/drawing/2014/main" id="{AAED062B-B19A-09E2-4030-A46FE1F8FB61}"/>
              </a:ext>
            </a:extLst>
          </p:cNvPr>
          <p:cNvSpPr>
            <a:spLocks/>
          </p:cNvSpPr>
          <p:nvPr/>
        </p:nvSpPr>
        <p:spPr bwMode="auto">
          <a:xfrm>
            <a:off x="4173692"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03</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7" name="Freeform 5">
            <a:extLst>
              <a:ext uri="{FF2B5EF4-FFF2-40B4-BE49-F238E27FC236}">
                <a16:creationId xmlns:a16="http://schemas.microsoft.com/office/drawing/2014/main" id="{D1842901-216F-C748-2EEF-A3F1A2D8CCB6}"/>
              </a:ext>
            </a:extLst>
          </p:cNvPr>
          <p:cNvSpPr>
            <a:spLocks/>
          </p:cNvSpPr>
          <p:nvPr/>
        </p:nvSpPr>
        <p:spPr bwMode="auto">
          <a:xfrm>
            <a:off x="6197237"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04</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8" name="Freeform 5">
            <a:extLst>
              <a:ext uri="{FF2B5EF4-FFF2-40B4-BE49-F238E27FC236}">
                <a16:creationId xmlns:a16="http://schemas.microsoft.com/office/drawing/2014/main" id="{4EE1B6B9-D22F-F1FA-9A42-81D8E6B90CCE}"/>
              </a:ext>
            </a:extLst>
          </p:cNvPr>
          <p:cNvSpPr>
            <a:spLocks/>
          </p:cNvSpPr>
          <p:nvPr/>
        </p:nvSpPr>
        <p:spPr bwMode="auto">
          <a:xfrm>
            <a:off x="8220782"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05</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9" name="Freeform 5">
            <a:extLst>
              <a:ext uri="{FF2B5EF4-FFF2-40B4-BE49-F238E27FC236}">
                <a16:creationId xmlns:a16="http://schemas.microsoft.com/office/drawing/2014/main" id="{4C64D2E6-3D94-5DD0-4D7E-15141968068C}"/>
              </a:ext>
            </a:extLst>
          </p:cNvPr>
          <p:cNvSpPr>
            <a:spLocks/>
          </p:cNvSpPr>
          <p:nvPr/>
        </p:nvSpPr>
        <p:spPr bwMode="auto">
          <a:xfrm>
            <a:off x="10244328"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06</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15" name="TextBox 21">
            <a:extLst>
              <a:ext uri="{FF2B5EF4-FFF2-40B4-BE49-F238E27FC236}">
                <a16:creationId xmlns:a16="http://schemas.microsoft.com/office/drawing/2014/main" id="{76437CF0-9751-54AC-1D47-11DDE91F0630}"/>
              </a:ext>
            </a:extLst>
          </p:cNvPr>
          <p:cNvSpPr txBox="1"/>
          <p:nvPr/>
        </p:nvSpPr>
        <p:spPr>
          <a:xfrm>
            <a:off x="127000" y="4267209"/>
            <a:ext cx="1820672" cy="364202"/>
          </a:xfrm>
          <a:prstGeom prst="rect">
            <a:avLst/>
          </a:prstGeom>
          <a:noFill/>
        </p:spPr>
        <p:txBody>
          <a:bodyPr wrap="square" lIns="0" tIns="0" rIns="0" bIns="0" rtlCol="0">
            <a:spAutoFit/>
          </a:bodyPr>
          <a:lstStyle/>
          <a:p>
            <a:pPr algn="ctr">
              <a:lnSpc>
                <a:spcPct val="150000"/>
              </a:lnSpc>
            </a:pPr>
            <a:r>
              <a:rPr lang="pt-BR" altLang="zh-CN" b="1" dirty="0">
                <a:solidFill>
                  <a:schemeClr val="bg2"/>
                </a:solidFill>
                <a:latin typeface="Arial"/>
                <a:ea typeface="微软雅黑"/>
                <a:sym typeface="Arial"/>
              </a:rPr>
              <a:t>Força motriz </a:t>
            </a:r>
            <a:endParaRPr lang="en-US" altLang="zh-CN" b="1" dirty="0">
              <a:solidFill>
                <a:schemeClr val="bg2"/>
              </a:solidFill>
              <a:latin typeface="Arial"/>
              <a:ea typeface="微软雅黑"/>
              <a:sym typeface="Arial"/>
            </a:endParaRPr>
          </a:p>
        </p:txBody>
      </p:sp>
      <p:sp>
        <p:nvSpPr>
          <p:cNvPr id="16" name="TextBox 21">
            <a:extLst>
              <a:ext uri="{FF2B5EF4-FFF2-40B4-BE49-F238E27FC236}">
                <a16:creationId xmlns:a16="http://schemas.microsoft.com/office/drawing/2014/main" id="{B3761A7B-697E-81AD-0C62-B77A9833DD3C}"/>
              </a:ext>
            </a:extLst>
          </p:cNvPr>
          <p:cNvSpPr txBox="1"/>
          <p:nvPr/>
        </p:nvSpPr>
        <p:spPr>
          <a:xfrm>
            <a:off x="2200947" y="4267209"/>
            <a:ext cx="1820672" cy="364202"/>
          </a:xfrm>
          <a:prstGeom prst="rect">
            <a:avLst/>
          </a:prstGeom>
          <a:noFill/>
        </p:spPr>
        <p:txBody>
          <a:bodyPr wrap="square" lIns="0" tIns="0" rIns="0" bIns="0" rtlCol="0">
            <a:spAutoFit/>
          </a:bodyPr>
          <a:lstStyle/>
          <a:p>
            <a:pPr algn="ctr">
              <a:lnSpc>
                <a:spcPct val="150000"/>
              </a:lnSpc>
            </a:pPr>
            <a:r>
              <a:rPr lang="pt-BR" altLang="zh-CN" dirty="0">
                <a:solidFill>
                  <a:schemeClr val="bg2"/>
                </a:solidFill>
                <a:latin typeface="Arial"/>
                <a:ea typeface="微软雅黑"/>
                <a:sym typeface="Arial"/>
              </a:rPr>
              <a:t>Alavanca</a:t>
            </a:r>
            <a:endParaRPr lang="en-US" altLang="zh-CN" dirty="0">
              <a:solidFill>
                <a:schemeClr val="bg2"/>
              </a:solidFill>
              <a:latin typeface="Arial"/>
              <a:ea typeface="微软雅黑"/>
              <a:sym typeface="Arial"/>
            </a:endParaRPr>
          </a:p>
        </p:txBody>
      </p:sp>
      <p:sp>
        <p:nvSpPr>
          <p:cNvPr id="17" name="TextBox 21">
            <a:extLst>
              <a:ext uri="{FF2B5EF4-FFF2-40B4-BE49-F238E27FC236}">
                <a16:creationId xmlns:a16="http://schemas.microsoft.com/office/drawing/2014/main" id="{AE458093-DB8D-A670-C791-ED6C99E48A6B}"/>
              </a:ext>
            </a:extLst>
          </p:cNvPr>
          <p:cNvSpPr txBox="1"/>
          <p:nvPr/>
        </p:nvSpPr>
        <p:spPr>
          <a:xfrm>
            <a:off x="4271047" y="4178309"/>
            <a:ext cx="1753689" cy="553998"/>
          </a:xfrm>
          <a:prstGeom prst="rect">
            <a:avLst/>
          </a:prstGeom>
          <a:noFill/>
        </p:spPr>
        <p:txBody>
          <a:bodyPr wrap="square" lIns="0" tIns="0" rIns="0" bIns="0" rtlCol="0">
            <a:spAutoFit/>
          </a:bodyPr>
          <a:lstStyle/>
          <a:p>
            <a:pPr algn="ctr"/>
            <a:r>
              <a:rPr lang="pt-BR" altLang="zh-CN" dirty="0">
                <a:solidFill>
                  <a:schemeClr val="bg2"/>
                </a:solidFill>
                <a:latin typeface="Arial"/>
                <a:ea typeface="微软雅黑"/>
                <a:sym typeface="Arial"/>
              </a:rPr>
              <a:t>Carrinho ou </a:t>
            </a:r>
            <a:r>
              <a:rPr lang="pt-BR" altLang="zh-CN" dirty="0" err="1">
                <a:solidFill>
                  <a:schemeClr val="bg2"/>
                </a:solidFill>
                <a:latin typeface="Arial"/>
                <a:ea typeface="微软雅黑"/>
                <a:sym typeface="Arial"/>
              </a:rPr>
              <a:t>trolley</a:t>
            </a:r>
            <a:r>
              <a:rPr lang="pt-BR" altLang="zh-CN" dirty="0">
                <a:solidFill>
                  <a:schemeClr val="bg2"/>
                </a:solidFill>
                <a:latin typeface="Arial"/>
                <a:ea typeface="微软雅黑"/>
                <a:sym typeface="Arial"/>
              </a:rPr>
              <a:t> </a:t>
            </a:r>
            <a:endParaRPr lang="en-US" altLang="zh-CN" dirty="0">
              <a:solidFill>
                <a:schemeClr val="bg2"/>
              </a:solidFill>
              <a:latin typeface="Arial"/>
              <a:ea typeface="微软雅黑"/>
              <a:sym typeface="Arial"/>
            </a:endParaRPr>
          </a:p>
        </p:txBody>
      </p:sp>
      <p:sp>
        <p:nvSpPr>
          <p:cNvPr id="18" name="TextBox 21">
            <a:extLst>
              <a:ext uri="{FF2B5EF4-FFF2-40B4-BE49-F238E27FC236}">
                <a16:creationId xmlns:a16="http://schemas.microsoft.com/office/drawing/2014/main" id="{2917CBE4-03E7-629F-849D-6C05A2BC6D8C}"/>
              </a:ext>
            </a:extLst>
          </p:cNvPr>
          <p:cNvSpPr txBox="1"/>
          <p:nvPr/>
        </p:nvSpPr>
        <p:spPr>
          <a:xfrm>
            <a:off x="6294265" y="4178309"/>
            <a:ext cx="1820672" cy="553998"/>
          </a:xfrm>
          <a:prstGeom prst="rect">
            <a:avLst/>
          </a:prstGeom>
          <a:noFill/>
        </p:spPr>
        <p:txBody>
          <a:bodyPr wrap="square" lIns="0" tIns="0" rIns="0" bIns="0" rtlCol="0">
            <a:spAutoFit/>
          </a:bodyPr>
          <a:lstStyle/>
          <a:p>
            <a:pPr algn="ctr"/>
            <a:r>
              <a:rPr lang="pt-BR" altLang="zh-CN" dirty="0">
                <a:solidFill>
                  <a:schemeClr val="bg2"/>
                </a:solidFill>
                <a:latin typeface="Arial"/>
                <a:ea typeface="微软雅黑"/>
                <a:sym typeface="Arial"/>
              </a:rPr>
              <a:t>Suspensão de Carga</a:t>
            </a:r>
            <a:endParaRPr lang="en-US" altLang="zh-CN" dirty="0">
              <a:solidFill>
                <a:schemeClr val="bg2"/>
              </a:solidFill>
              <a:latin typeface="Arial"/>
              <a:ea typeface="微软雅黑"/>
              <a:sym typeface="Arial"/>
            </a:endParaRPr>
          </a:p>
        </p:txBody>
      </p:sp>
      <p:sp>
        <p:nvSpPr>
          <p:cNvPr id="19" name="TextBox 21">
            <a:extLst>
              <a:ext uri="{FF2B5EF4-FFF2-40B4-BE49-F238E27FC236}">
                <a16:creationId xmlns:a16="http://schemas.microsoft.com/office/drawing/2014/main" id="{27668CB8-BEA2-54B4-059C-FFC4D07229C8}"/>
              </a:ext>
            </a:extLst>
          </p:cNvPr>
          <p:cNvSpPr txBox="1"/>
          <p:nvPr/>
        </p:nvSpPr>
        <p:spPr>
          <a:xfrm>
            <a:off x="8253912" y="4203709"/>
            <a:ext cx="1820672" cy="364202"/>
          </a:xfrm>
          <a:prstGeom prst="rect">
            <a:avLst/>
          </a:prstGeom>
          <a:noFill/>
        </p:spPr>
        <p:txBody>
          <a:bodyPr wrap="square" lIns="0" tIns="0" rIns="0" bIns="0" rtlCol="0">
            <a:spAutoFit/>
          </a:bodyPr>
          <a:lstStyle/>
          <a:p>
            <a:pPr algn="ctr">
              <a:lnSpc>
                <a:spcPct val="150000"/>
              </a:lnSpc>
            </a:pPr>
            <a:r>
              <a:rPr lang="pt-BR" altLang="zh-CN" dirty="0">
                <a:solidFill>
                  <a:schemeClr val="bg2"/>
                </a:solidFill>
                <a:latin typeface="Arial"/>
                <a:ea typeface="微软雅黑"/>
                <a:sym typeface="Arial"/>
              </a:rPr>
              <a:t>Carcaça</a:t>
            </a:r>
            <a:endParaRPr lang="en-US" altLang="zh-CN" dirty="0">
              <a:solidFill>
                <a:schemeClr val="bg2"/>
              </a:solidFill>
              <a:latin typeface="Arial"/>
              <a:ea typeface="微软雅黑"/>
              <a:sym typeface="Arial"/>
            </a:endParaRPr>
          </a:p>
        </p:txBody>
      </p:sp>
      <p:sp>
        <p:nvSpPr>
          <p:cNvPr id="20" name="TextBox 21">
            <a:extLst>
              <a:ext uri="{FF2B5EF4-FFF2-40B4-BE49-F238E27FC236}">
                <a16:creationId xmlns:a16="http://schemas.microsoft.com/office/drawing/2014/main" id="{CD57A716-C854-166E-23AD-4CBF02B1869E}"/>
              </a:ext>
            </a:extLst>
          </p:cNvPr>
          <p:cNvSpPr txBox="1"/>
          <p:nvPr/>
        </p:nvSpPr>
        <p:spPr>
          <a:xfrm>
            <a:off x="10400212" y="4178309"/>
            <a:ext cx="1575888" cy="553998"/>
          </a:xfrm>
          <a:prstGeom prst="rect">
            <a:avLst/>
          </a:prstGeom>
          <a:noFill/>
        </p:spPr>
        <p:txBody>
          <a:bodyPr wrap="square" lIns="0" tIns="0" rIns="0" bIns="0" rtlCol="0">
            <a:spAutoFit/>
          </a:bodyPr>
          <a:lstStyle/>
          <a:p>
            <a:pPr algn="ctr"/>
            <a:r>
              <a:rPr lang="pt-BR" altLang="zh-CN" dirty="0">
                <a:solidFill>
                  <a:schemeClr val="bg2"/>
                </a:solidFill>
                <a:latin typeface="Arial"/>
                <a:ea typeface="微软雅黑"/>
                <a:sym typeface="Arial"/>
              </a:rPr>
              <a:t>Capacidade de carga</a:t>
            </a:r>
            <a:endParaRPr lang="en-US" altLang="zh-CN" dirty="0">
              <a:solidFill>
                <a:schemeClr val="bg2"/>
              </a:solidFill>
              <a:latin typeface="Arial"/>
              <a:ea typeface="微软雅黑"/>
              <a:sym typeface="Arial"/>
            </a:endParaRPr>
          </a:p>
        </p:txBody>
      </p:sp>
      <p:sp>
        <p:nvSpPr>
          <p:cNvPr id="4" name="Subtitle 2">
            <a:extLst>
              <a:ext uri="{FF2B5EF4-FFF2-40B4-BE49-F238E27FC236}">
                <a16:creationId xmlns:a16="http://schemas.microsoft.com/office/drawing/2014/main" id="{A3C38428-3CFB-D8B3-5949-6984F14754FC}"/>
              </a:ext>
            </a:extLst>
          </p:cNvPr>
          <p:cNvSpPr txBox="1">
            <a:spLocks/>
          </p:cNvSpPr>
          <p:nvPr/>
        </p:nvSpPr>
        <p:spPr>
          <a:xfrm>
            <a:off x="254000" y="5285552"/>
            <a:ext cx="11811000" cy="13545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000" b="1" dirty="0">
                <a:gradFill>
                  <a:gsLst>
                    <a:gs pos="0">
                      <a:srgbClr val="FE2B56"/>
                    </a:gs>
                    <a:gs pos="100000">
                      <a:srgbClr val="FE6F3F"/>
                    </a:gs>
                  </a:gsLst>
                  <a:lin ang="5400000" scaled="0"/>
                </a:gradFill>
                <a:latin typeface="Arial"/>
                <a:ea typeface="微软雅黑"/>
                <a:cs typeface="Lato" panose="020F0502020204030203" pitchFamily="34" charset="0"/>
                <a:sym typeface="Arial"/>
              </a:rPr>
              <a:t>talhas de menor porte e capacidade de carga são manuais. Existem outros modelos de maior capacidade que são movidos por motor elétrico. Alguns fabricantes vendem sistemas de eletrificação para talhas manuais, convertendo para elétricas.</a:t>
            </a:r>
            <a:endParaRPr lang="id-ID" sz="2000"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pic>
        <p:nvPicPr>
          <p:cNvPr id="2" name="Imagem 1" descr="Texto&#10;&#10;Descrição gerada automaticamente com confiança baixa">
            <a:extLst>
              <a:ext uri="{FF2B5EF4-FFF2-40B4-BE49-F238E27FC236}">
                <a16:creationId xmlns:a16="http://schemas.microsoft.com/office/drawing/2014/main" id="{24BDA631-566C-D39D-60AA-DE843518F9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25320800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Ponte Rolante com Talha Elétrica | Ferro Indústria">
            <a:extLst>
              <a:ext uri="{FF2B5EF4-FFF2-40B4-BE49-F238E27FC236}">
                <a16:creationId xmlns:a16="http://schemas.microsoft.com/office/drawing/2014/main" id="{7E15E1DE-FDD9-B7BD-0888-6678C4D6D7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71" b="41698"/>
          <a:stretch/>
        </p:blipFill>
        <p:spPr bwMode="auto">
          <a:xfrm>
            <a:off x="0" y="-1"/>
            <a:ext cx="12192000" cy="2882901"/>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5">
            <a:extLst>
              <a:ext uri="{FF2B5EF4-FFF2-40B4-BE49-F238E27FC236}">
                <a16:creationId xmlns:a16="http://schemas.microsoft.com/office/drawing/2014/main" id="{A654E8D0-4DB8-2B12-FF7E-F125FF2324B7}"/>
              </a:ext>
            </a:extLst>
          </p:cNvPr>
          <p:cNvSpPr/>
          <p:nvPr/>
        </p:nvSpPr>
        <p:spPr>
          <a:xfrm>
            <a:off x="0" y="0"/>
            <a:ext cx="12192000" cy="2882899"/>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3" name="Freeform 5">
            <a:extLst>
              <a:ext uri="{FF2B5EF4-FFF2-40B4-BE49-F238E27FC236}">
                <a16:creationId xmlns:a16="http://schemas.microsoft.com/office/drawing/2014/main" id="{C78D3D7A-0860-8703-1071-1AFFF9CE3A83}"/>
              </a:ext>
            </a:extLst>
          </p:cNvPr>
          <p:cNvSpPr>
            <a:spLocks/>
          </p:cNvSpPr>
          <p:nvPr/>
        </p:nvSpPr>
        <p:spPr bwMode="auto">
          <a:xfrm>
            <a:off x="126602" y="2210712"/>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01</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5" name="Freeform 5">
            <a:extLst>
              <a:ext uri="{FF2B5EF4-FFF2-40B4-BE49-F238E27FC236}">
                <a16:creationId xmlns:a16="http://schemas.microsoft.com/office/drawing/2014/main" id="{8D02D8EC-6DB8-10CE-7BF2-6E811B519B92}"/>
              </a:ext>
            </a:extLst>
          </p:cNvPr>
          <p:cNvSpPr>
            <a:spLocks/>
          </p:cNvSpPr>
          <p:nvPr/>
        </p:nvSpPr>
        <p:spPr bwMode="auto">
          <a:xfrm>
            <a:off x="2150147" y="2210712"/>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FE2B56"/>
              </a:gs>
              <a:gs pos="100000">
                <a:srgbClr val="FE6F3F"/>
              </a:gs>
            </a:gsLst>
            <a:lin ang="5400000" scaled="0"/>
          </a:gra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02</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6" name="Freeform 5">
            <a:extLst>
              <a:ext uri="{FF2B5EF4-FFF2-40B4-BE49-F238E27FC236}">
                <a16:creationId xmlns:a16="http://schemas.microsoft.com/office/drawing/2014/main" id="{AAED062B-B19A-09E2-4030-A46FE1F8FB61}"/>
              </a:ext>
            </a:extLst>
          </p:cNvPr>
          <p:cNvSpPr>
            <a:spLocks/>
          </p:cNvSpPr>
          <p:nvPr/>
        </p:nvSpPr>
        <p:spPr bwMode="auto">
          <a:xfrm>
            <a:off x="4173692"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03</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7" name="Freeform 5">
            <a:extLst>
              <a:ext uri="{FF2B5EF4-FFF2-40B4-BE49-F238E27FC236}">
                <a16:creationId xmlns:a16="http://schemas.microsoft.com/office/drawing/2014/main" id="{D1842901-216F-C748-2EEF-A3F1A2D8CCB6}"/>
              </a:ext>
            </a:extLst>
          </p:cNvPr>
          <p:cNvSpPr>
            <a:spLocks/>
          </p:cNvSpPr>
          <p:nvPr/>
        </p:nvSpPr>
        <p:spPr bwMode="auto">
          <a:xfrm>
            <a:off x="6197237"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04</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8" name="Freeform 5">
            <a:extLst>
              <a:ext uri="{FF2B5EF4-FFF2-40B4-BE49-F238E27FC236}">
                <a16:creationId xmlns:a16="http://schemas.microsoft.com/office/drawing/2014/main" id="{4EE1B6B9-D22F-F1FA-9A42-81D8E6B90CCE}"/>
              </a:ext>
            </a:extLst>
          </p:cNvPr>
          <p:cNvSpPr>
            <a:spLocks/>
          </p:cNvSpPr>
          <p:nvPr/>
        </p:nvSpPr>
        <p:spPr bwMode="auto">
          <a:xfrm>
            <a:off x="8220782"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05</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9" name="Freeform 5">
            <a:extLst>
              <a:ext uri="{FF2B5EF4-FFF2-40B4-BE49-F238E27FC236}">
                <a16:creationId xmlns:a16="http://schemas.microsoft.com/office/drawing/2014/main" id="{4C64D2E6-3D94-5DD0-4D7E-15141968068C}"/>
              </a:ext>
            </a:extLst>
          </p:cNvPr>
          <p:cNvSpPr>
            <a:spLocks/>
          </p:cNvSpPr>
          <p:nvPr/>
        </p:nvSpPr>
        <p:spPr bwMode="auto">
          <a:xfrm>
            <a:off x="10244328"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06</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15" name="TextBox 21">
            <a:extLst>
              <a:ext uri="{FF2B5EF4-FFF2-40B4-BE49-F238E27FC236}">
                <a16:creationId xmlns:a16="http://schemas.microsoft.com/office/drawing/2014/main" id="{76437CF0-9751-54AC-1D47-11DDE91F0630}"/>
              </a:ext>
            </a:extLst>
          </p:cNvPr>
          <p:cNvSpPr txBox="1"/>
          <p:nvPr/>
        </p:nvSpPr>
        <p:spPr>
          <a:xfrm>
            <a:off x="127000" y="4255177"/>
            <a:ext cx="1820672" cy="364202"/>
          </a:xfrm>
          <a:prstGeom prst="rect">
            <a:avLst/>
          </a:prstGeom>
          <a:noFill/>
        </p:spPr>
        <p:txBody>
          <a:bodyPr wrap="square" lIns="0" tIns="0" rIns="0" bIns="0" rtlCol="0">
            <a:spAutoFit/>
          </a:bodyPr>
          <a:lstStyle/>
          <a:p>
            <a:pPr algn="ctr">
              <a:lnSpc>
                <a:spcPct val="150000"/>
              </a:lnSpc>
            </a:pPr>
            <a:r>
              <a:rPr lang="pt-BR" altLang="zh-CN" dirty="0">
                <a:solidFill>
                  <a:schemeClr val="bg2"/>
                </a:solidFill>
                <a:latin typeface="Arial"/>
                <a:ea typeface="微软雅黑"/>
                <a:sym typeface="Arial"/>
              </a:rPr>
              <a:t>Força motriz </a:t>
            </a:r>
            <a:endParaRPr lang="en-US" altLang="zh-CN" dirty="0">
              <a:solidFill>
                <a:schemeClr val="bg2"/>
              </a:solidFill>
              <a:latin typeface="Arial"/>
              <a:ea typeface="微软雅黑"/>
              <a:sym typeface="Arial"/>
            </a:endParaRPr>
          </a:p>
        </p:txBody>
      </p:sp>
      <p:sp>
        <p:nvSpPr>
          <p:cNvPr id="16" name="TextBox 21">
            <a:extLst>
              <a:ext uri="{FF2B5EF4-FFF2-40B4-BE49-F238E27FC236}">
                <a16:creationId xmlns:a16="http://schemas.microsoft.com/office/drawing/2014/main" id="{B3761A7B-697E-81AD-0C62-B77A9833DD3C}"/>
              </a:ext>
            </a:extLst>
          </p:cNvPr>
          <p:cNvSpPr txBox="1"/>
          <p:nvPr/>
        </p:nvSpPr>
        <p:spPr>
          <a:xfrm>
            <a:off x="2200947" y="4255177"/>
            <a:ext cx="1820672" cy="364202"/>
          </a:xfrm>
          <a:prstGeom prst="rect">
            <a:avLst/>
          </a:prstGeom>
          <a:noFill/>
        </p:spPr>
        <p:txBody>
          <a:bodyPr wrap="square" lIns="0" tIns="0" rIns="0" bIns="0" rtlCol="0">
            <a:spAutoFit/>
          </a:bodyPr>
          <a:lstStyle/>
          <a:p>
            <a:pPr algn="ctr">
              <a:lnSpc>
                <a:spcPct val="150000"/>
              </a:lnSpc>
            </a:pPr>
            <a:r>
              <a:rPr lang="pt-BR" altLang="zh-CN" b="1" dirty="0">
                <a:solidFill>
                  <a:schemeClr val="bg2"/>
                </a:solidFill>
                <a:latin typeface="Arial"/>
                <a:ea typeface="微软雅黑"/>
                <a:sym typeface="Arial"/>
              </a:rPr>
              <a:t>Alavanca</a:t>
            </a:r>
            <a:endParaRPr lang="en-US" altLang="zh-CN" b="1" dirty="0">
              <a:solidFill>
                <a:schemeClr val="bg2"/>
              </a:solidFill>
              <a:latin typeface="Arial"/>
              <a:ea typeface="微软雅黑"/>
              <a:sym typeface="Arial"/>
            </a:endParaRPr>
          </a:p>
        </p:txBody>
      </p:sp>
      <p:sp>
        <p:nvSpPr>
          <p:cNvPr id="17" name="TextBox 21">
            <a:extLst>
              <a:ext uri="{FF2B5EF4-FFF2-40B4-BE49-F238E27FC236}">
                <a16:creationId xmlns:a16="http://schemas.microsoft.com/office/drawing/2014/main" id="{AE458093-DB8D-A670-C791-ED6C99E48A6B}"/>
              </a:ext>
            </a:extLst>
          </p:cNvPr>
          <p:cNvSpPr txBox="1"/>
          <p:nvPr/>
        </p:nvSpPr>
        <p:spPr>
          <a:xfrm>
            <a:off x="4271047" y="4166277"/>
            <a:ext cx="1753689" cy="553998"/>
          </a:xfrm>
          <a:prstGeom prst="rect">
            <a:avLst/>
          </a:prstGeom>
          <a:noFill/>
        </p:spPr>
        <p:txBody>
          <a:bodyPr wrap="square" lIns="0" tIns="0" rIns="0" bIns="0" rtlCol="0">
            <a:spAutoFit/>
          </a:bodyPr>
          <a:lstStyle/>
          <a:p>
            <a:pPr algn="ctr"/>
            <a:r>
              <a:rPr lang="pt-BR" altLang="zh-CN" dirty="0">
                <a:solidFill>
                  <a:schemeClr val="bg2"/>
                </a:solidFill>
                <a:latin typeface="Arial"/>
                <a:ea typeface="微软雅黑"/>
                <a:sym typeface="Arial"/>
              </a:rPr>
              <a:t>Carrinho ou </a:t>
            </a:r>
            <a:r>
              <a:rPr lang="pt-BR" altLang="zh-CN" dirty="0" err="1">
                <a:solidFill>
                  <a:schemeClr val="bg2"/>
                </a:solidFill>
                <a:latin typeface="Arial"/>
                <a:ea typeface="微软雅黑"/>
                <a:sym typeface="Arial"/>
              </a:rPr>
              <a:t>trolley</a:t>
            </a:r>
            <a:r>
              <a:rPr lang="pt-BR" altLang="zh-CN" dirty="0">
                <a:solidFill>
                  <a:schemeClr val="bg2"/>
                </a:solidFill>
                <a:latin typeface="Arial"/>
                <a:ea typeface="微软雅黑"/>
                <a:sym typeface="Arial"/>
              </a:rPr>
              <a:t> </a:t>
            </a:r>
            <a:endParaRPr lang="en-US" altLang="zh-CN" dirty="0">
              <a:solidFill>
                <a:schemeClr val="bg2"/>
              </a:solidFill>
              <a:latin typeface="Arial"/>
              <a:ea typeface="微软雅黑"/>
              <a:sym typeface="Arial"/>
            </a:endParaRPr>
          </a:p>
        </p:txBody>
      </p:sp>
      <p:sp>
        <p:nvSpPr>
          <p:cNvPr id="18" name="TextBox 21">
            <a:extLst>
              <a:ext uri="{FF2B5EF4-FFF2-40B4-BE49-F238E27FC236}">
                <a16:creationId xmlns:a16="http://schemas.microsoft.com/office/drawing/2014/main" id="{2917CBE4-03E7-629F-849D-6C05A2BC6D8C}"/>
              </a:ext>
            </a:extLst>
          </p:cNvPr>
          <p:cNvSpPr txBox="1"/>
          <p:nvPr/>
        </p:nvSpPr>
        <p:spPr>
          <a:xfrm>
            <a:off x="6294265" y="4166277"/>
            <a:ext cx="1820672" cy="553998"/>
          </a:xfrm>
          <a:prstGeom prst="rect">
            <a:avLst/>
          </a:prstGeom>
          <a:noFill/>
        </p:spPr>
        <p:txBody>
          <a:bodyPr wrap="square" lIns="0" tIns="0" rIns="0" bIns="0" rtlCol="0">
            <a:spAutoFit/>
          </a:bodyPr>
          <a:lstStyle/>
          <a:p>
            <a:pPr algn="ctr"/>
            <a:r>
              <a:rPr lang="pt-BR" altLang="zh-CN" dirty="0">
                <a:solidFill>
                  <a:schemeClr val="bg2"/>
                </a:solidFill>
                <a:latin typeface="Arial"/>
                <a:ea typeface="微软雅黑"/>
                <a:sym typeface="Arial"/>
              </a:rPr>
              <a:t>Suspensão de Carga</a:t>
            </a:r>
            <a:endParaRPr lang="en-US" altLang="zh-CN" dirty="0">
              <a:solidFill>
                <a:schemeClr val="bg2"/>
              </a:solidFill>
              <a:latin typeface="Arial"/>
              <a:ea typeface="微软雅黑"/>
              <a:sym typeface="Arial"/>
            </a:endParaRPr>
          </a:p>
        </p:txBody>
      </p:sp>
      <p:sp>
        <p:nvSpPr>
          <p:cNvPr id="19" name="TextBox 21">
            <a:extLst>
              <a:ext uri="{FF2B5EF4-FFF2-40B4-BE49-F238E27FC236}">
                <a16:creationId xmlns:a16="http://schemas.microsoft.com/office/drawing/2014/main" id="{27668CB8-BEA2-54B4-059C-FFC4D07229C8}"/>
              </a:ext>
            </a:extLst>
          </p:cNvPr>
          <p:cNvSpPr txBox="1"/>
          <p:nvPr/>
        </p:nvSpPr>
        <p:spPr>
          <a:xfrm>
            <a:off x="8253912" y="4191677"/>
            <a:ext cx="1820672" cy="364202"/>
          </a:xfrm>
          <a:prstGeom prst="rect">
            <a:avLst/>
          </a:prstGeom>
          <a:noFill/>
        </p:spPr>
        <p:txBody>
          <a:bodyPr wrap="square" lIns="0" tIns="0" rIns="0" bIns="0" rtlCol="0">
            <a:spAutoFit/>
          </a:bodyPr>
          <a:lstStyle/>
          <a:p>
            <a:pPr algn="ctr">
              <a:lnSpc>
                <a:spcPct val="150000"/>
              </a:lnSpc>
            </a:pPr>
            <a:r>
              <a:rPr lang="pt-BR" altLang="zh-CN" dirty="0">
                <a:solidFill>
                  <a:schemeClr val="bg2"/>
                </a:solidFill>
                <a:latin typeface="Arial"/>
                <a:ea typeface="微软雅黑"/>
                <a:sym typeface="Arial"/>
              </a:rPr>
              <a:t>Carcaça</a:t>
            </a:r>
            <a:endParaRPr lang="en-US" altLang="zh-CN" dirty="0">
              <a:solidFill>
                <a:schemeClr val="bg2"/>
              </a:solidFill>
              <a:latin typeface="Arial"/>
              <a:ea typeface="微软雅黑"/>
              <a:sym typeface="Arial"/>
            </a:endParaRPr>
          </a:p>
        </p:txBody>
      </p:sp>
      <p:sp>
        <p:nvSpPr>
          <p:cNvPr id="20" name="TextBox 21">
            <a:extLst>
              <a:ext uri="{FF2B5EF4-FFF2-40B4-BE49-F238E27FC236}">
                <a16:creationId xmlns:a16="http://schemas.microsoft.com/office/drawing/2014/main" id="{CD57A716-C854-166E-23AD-4CBF02B1869E}"/>
              </a:ext>
            </a:extLst>
          </p:cNvPr>
          <p:cNvSpPr txBox="1"/>
          <p:nvPr/>
        </p:nvSpPr>
        <p:spPr>
          <a:xfrm>
            <a:off x="10400212" y="4166277"/>
            <a:ext cx="1575888" cy="553998"/>
          </a:xfrm>
          <a:prstGeom prst="rect">
            <a:avLst/>
          </a:prstGeom>
          <a:noFill/>
        </p:spPr>
        <p:txBody>
          <a:bodyPr wrap="square" lIns="0" tIns="0" rIns="0" bIns="0" rtlCol="0">
            <a:spAutoFit/>
          </a:bodyPr>
          <a:lstStyle/>
          <a:p>
            <a:pPr algn="ctr"/>
            <a:r>
              <a:rPr lang="pt-BR" altLang="zh-CN" dirty="0">
                <a:solidFill>
                  <a:schemeClr val="bg2"/>
                </a:solidFill>
                <a:latin typeface="Arial"/>
                <a:ea typeface="微软雅黑"/>
                <a:sym typeface="Arial"/>
              </a:rPr>
              <a:t>Capacidade de carga</a:t>
            </a:r>
            <a:endParaRPr lang="en-US" altLang="zh-CN" dirty="0">
              <a:solidFill>
                <a:schemeClr val="bg2"/>
              </a:solidFill>
              <a:latin typeface="Arial"/>
              <a:ea typeface="微软雅黑"/>
              <a:sym typeface="Arial"/>
            </a:endParaRPr>
          </a:p>
        </p:txBody>
      </p:sp>
      <p:sp>
        <p:nvSpPr>
          <p:cNvPr id="2" name="Subtitle 2">
            <a:extLst>
              <a:ext uri="{FF2B5EF4-FFF2-40B4-BE49-F238E27FC236}">
                <a16:creationId xmlns:a16="http://schemas.microsoft.com/office/drawing/2014/main" id="{1FBB5FD3-AED9-2C91-EDE5-A80D58E3328B}"/>
              </a:ext>
            </a:extLst>
          </p:cNvPr>
          <p:cNvSpPr txBox="1">
            <a:spLocks/>
          </p:cNvSpPr>
          <p:nvPr/>
        </p:nvSpPr>
        <p:spPr>
          <a:xfrm>
            <a:off x="254000" y="5888720"/>
            <a:ext cx="11811000" cy="7513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000" b="1" dirty="0">
                <a:gradFill>
                  <a:gsLst>
                    <a:gs pos="0">
                      <a:srgbClr val="FE2B56"/>
                    </a:gs>
                    <a:gs pos="100000">
                      <a:srgbClr val="FE6F3F"/>
                    </a:gs>
                  </a:gsLst>
                  <a:lin ang="5400000" scaled="0"/>
                </a:gradFill>
                <a:latin typeface="Arial"/>
                <a:ea typeface="微软雅黑"/>
                <a:cs typeface="Lato" panose="020F0502020204030203" pitchFamily="34" charset="0"/>
                <a:sym typeface="Arial"/>
              </a:rPr>
              <a:t>a talha manual pode possuir a alavanca para auxiliar o içamento.</a:t>
            </a:r>
            <a:endParaRPr lang="id-ID" sz="2000"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pic>
        <p:nvPicPr>
          <p:cNvPr id="4" name="Imagem 3" descr="Texto&#10;&#10;Descrição gerada automaticamente com confiança baixa">
            <a:extLst>
              <a:ext uri="{FF2B5EF4-FFF2-40B4-BE49-F238E27FC236}">
                <a16:creationId xmlns:a16="http://schemas.microsoft.com/office/drawing/2014/main" id="{0A55D315-6750-9D29-8E9C-913AABB56E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41332462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12" descr="A importância da gestão de Saúde e Segurança – SST nas corporações -  INTELLIGENZA">
            <a:extLst>
              <a:ext uri="{FF2B5EF4-FFF2-40B4-BE49-F238E27FC236}">
                <a16:creationId xmlns:a16="http://schemas.microsoft.com/office/drawing/2014/main" id="{18562767-C39C-26B1-7EA0-852550A68A1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32206" b="27335"/>
          <a:stretch/>
        </p:blipFill>
        <p:spPr bwMode="auto">
          <a:xfrm>
            <a:off x="0" y="0"/>
            <a:ext cx="12192000" cy="25527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5">
            <a:extLst>
              <a:ext uri="{FF2B5EF4-FFF2-40B4-BE49-F238E27FC236}">
                <a16:creationId xmlns:a16="http://schemas.microsoft.com/office/drawing/2014/main" id="{CD2EEDDC-5348-B5B5-D059-49ECFB489DA3}"/>
              </a:ext>
            </a:extLst>
          </p:cNvPr>
          <p:cNvSpPr/>
          <p:nvPr/>
        </p:nvSpPr>
        <p:spPr>
          <a:xfrm>
            <a:off x="0" y="1"/>
            <a:ext cx="12192000" cy="2552699"/>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nvGrpSpPr>
          <p:cNvPr id="3" name="组合 5">
            <a:extLst>
              <a:ext uri="{FF2B5EF4-FFF2-40B4-BE49-F238E27FC236}">
                <a16:creationId xmlns:a16="http://schemas.microsoft.com/office/drawing/2014/main" id="{BE5A0037-9E07-98FD-6185-1CE796AFE0B9}"/>
              </a:ext>
            </a:extLst>
          </p:cNvPr>
          <p:cNvGrpSpPr/>
          <p:nvPr/>
        </p:nvGrpSpPr>
        <p:grpSpPr>
          <a:xfrm>
            <a:off x="3543098" y="294782"/>
            <a:ext cx="4820916" cy="757802"/>
            <a:chOff x="4794838" y="141635"/>
            <a:chExt cx="2442712" cy="757802"/>
          </a:xfrm>
        </p:grpSpPr>
        <p:sp>
          <p:nvSpPr>
            <p:cNvPr id="4" name="Subtitle 2">
              <a:extLst>
                <a:ext uri="{FF2B5EF4-FFF2-40B4-BE49-F238E27FC236}">
                  <a16:creationId xmlns:a16="http://schemas.microsoft.com/office/drawing/2014/main" id="{3B7FD626-4116-B85B-13F9-960474A372C7}"/>
                </a:ext>
              </a:extLst>
            </p:cNvPr>
            <p:cNvSpPr txBox="1">
              <a:spLocks/>
            </p:cNvSpPr>
            <p:nvPr/>
          </p:nvSpPr>
          <p:spPr>
            <a:xfrm>
              <a:off x="4794838" y="141635"/>
              <a:ext cx="2442712"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r>
                <a:rPr lang="en-US" altLang="zh-CN" sz="3200" b="1" spc="300" dirty="0">
                  <a:gradFill>
                    <a:gsLst>
                      <a:gs pos="0">
                        <a:srgbClr val="FE2B56"/>
                      </a:gs>
                      <a:gs pos="100000">
                        <a:srgbClr val="FE6F3F"/>
                      </a:gs>
                    </a:gsLst>
                    <a:lin ang="5400000" scaled="0"/>
                  </a:gradFill>
                  <a:latin typeface="Arial"/>
                  <a:ea typeface="微软雅黑"/>
                  <a:cs typeface="Lato" panose="020F0502020204030203" pitchFamily="34" charset="0"/>
                  <a:sym typeface="Arial"/>
                </a:rPr>
                <a:t>CONTEÚDO</a:t>
              </a:r>
              <a:endParaRPr lang="id-ID" b="1" spc="300"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sp>
          <p:nvSpPr>
            <p:cNvPr id="5" name="圆角矩形 4">
              <a:extLst>
                <a:ext uri="{FF2B5EF4-FFF2-40B4-BE49-F238E27FC236}">
                  <a16:creationId xmlns:a16="http://schemas.microsoft.com/office/drawing/2014/main" id="{9297981C-E3C6-43DA-258B-EE400563B492}"/>
                </a:ext>
              </a:extLst>
            </p:cNvPr>
            <p:cNvSpPr/>
            <p:nvPr/>
          </p:nvSpPr>
          <p:spPr>
            <a:xfrm>
              <a:off x="5588860" y="853718"/>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sp>
        <p:nvSpPr>
          <p:cNvPr id="44" name="矩形 81">
            <a:extLst>
              <a:ext uri="{FF2B5EF4-FFF2-40B4-BE49-F238E27FC236}">
                <a16:creationId xmlns:a16="http://schemas.microsoft.com/office/drawing/2014/main" id="{1B460AAD-96A8-7486-3AEA-E362F558CCDF}"/>
              </a:ext>
            </a:extLst>
          </p:cNvPr>
          <p:cNvSpPr/>
          <p:nvPr/>
        </p:nvSpPr>
        <p:spPr>
          <a:xfrm>
            <a:off x="287051" y="2069245"/>
            <a:ext cx="2758644" cy="4370511"/>
          </a:xfrm>
          <a:prstGeom prst="rect">
            <a:avLst/>
          </a:prstGeom>
          <a:gradFill>
            <a:gsLst>
              <a:gs pos="0">
                <a:srgbClr val="FE2B56"/>
              </a:gs>
              <a:gs pos="100000">
                <a:srgbClr val="FE6F3F"/>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45" name="文本框 85">
            <a:extLst>
              <a:ext uri="{FF2B5EF4-FFF2-40B4-BE49-F238E27FC236}">
                <a16:creationId xmlns:a16="http://schemas.microsoft.com/office/drawing/2014/main" id="{795375C6-D675-3DFD-652B-824A15C01A2C}"/>
              </a:ext>
            </a:extLst>
          </p:cNvPr>
          <p:cNvSpPr txBox="1"/>
          <p:nvPr/>
        </p:nvSpPr>
        <p:spPr>
          <a:xfrm>
            <a:off x="508000" y="2540000"/>
            <a:ext cx="2347501" cy="2640723"/>
          </a:xfrm>
          <a:prstGeom prst="rect">
            <a:avLst/>
          </a:prstGeom>
          <a:noFill/>
        </p:spPr>
        <p:txBody>
          <a:bodyPr wrap="square" rtlCol="0">
            <a:spAutoFit/>
          </a:bodyPr>
          <a:lstStyle/>
          <a:p>
            <a:pPr algn="ctr">
              <a:lnSpc>
                <a:spcPct val="130000"/>
              </a:lnSpc>
            </a:pPr>
            <a:r>
              <a:rPr lang="en-US" altLang="zh-CN" sz="3600" b="1" spc="300" dirty="0">
                <a:solidFill>
                  <a:schemeClr val="bg1"/>
                </a:solidFill>
                <a:latin typeface="Arial"/>
                <a:ea typeface="微软雅黑"/>
                <a:sym typeface="Arial"/>
              </a:rPr>
              <a:t>01</a:t>
            </a:r>
          </a:p>
          <a:p>
            <a:pPr algn="ctr">
              <a:lnSpc>
                <a:spcPct val="130000"/>
              </a:lnSpc>
            </a:pPr>
            <a:endParaRPr lang="en-US" altLang="zh-CN" sz="3600" b="1" spc="300" dirty="0">
              <a:solidFill>
                <a:schemeClr val="bg1"/>
              </a:solidFill>
              <a:latin typeface="Arial"/>
              <a:ea typeface="微软雅黑"/>
              <a:sym typeface="Arial"/>
            </a:endParaRPr>
          </a:p>
          <a:p>
            <a:pPr algn="ctr"/>
            <a:r>
              <a:rPr lang="en-US" altLang="zh-CN" sz="2400" spc="300" dirty="0">
                <a:solidFill>
                  <a:schemeClr val="bg1"/>
                </a:solidFill>
                <a:latin typeface="Arial"/>
                <a:ea typeface="微软雅黑"/>
                <a:sym typeface="Arial"/>
              </a:rPr>
              <a:t>O que é </a:t>
            </a:r>
            <a:r>
              <a:rPr lang="en-US" altLang="zh-CN" sz="2400" spc="300" dirty="0" err="1">
                <a:solidFill>
                  <a:schemeClr val="bg1"/>
                </a:solidFill>
                <a:latin typeface="Arial"/>
                <a:ea typeface="微软雅黑"/>
                <a:sym typeface="Arial"/>
              </a:rPr>
              <a:t>uma</a:t>
            </a:r>
            <a:r>
              <a:rPr lang="en-US" altLang="zh-CN" sz="2400" spc="300" dirty="0">
                <a:solidFill>
                  <a:schemeClr val="bg1"/>
                </a:solidFill>
                <a:latin typeface="Arial"/>
                <a:ea typeface="微软雅黑"/>
                <a:sym typeface="Arial"/>
              </a:rPr>
              <a:t> Talha Elétrica?</a:t>
            </a:r>
            <a:endParaRPr lang="zh-CN" altLang="en-US" sz="2400" spc="300" dirty="0">
              <a:solidFill>
                <a:schemeClr val="bg1"/>
              </a:solidFill>
              <a:latin typeface="Arial"/>
              <a:ea typeface="微软雅黑"/>
              <a:sym typeface="Arial"/>
            </a:endParaRPr>
          </a:p>
        </p:txBody>
      </p:sp>
      <p:sp>
        <p:nvSpPr>
          <p:cNvPr id="46" name="矩形 81">
            <a:extLst>
              <a:ext uri="{FF2B5EF4-FFF2-40B4-BE49-F238E27FC236}">
                <a16:creationId xmlns:a16="http://schemas.microsoft.com/office/drawing/2014/main" id="{EDE10EA6-E0F3-D2F5-F0F3-FED53B54FA6D}"/>
              </a:ext>
            </a:extLst>
          </p:cNvPr>
          <p:cNvSpPr/>
          <p:nvPr/>
        </p:nvSpPr>
        <p:spPr>
          <a:xfrm>
            <a:off x="3238701" y="2069244"/>
            <a:ext cx="2758644" cy="4370511"/>
          </a:xfrm>
          <a:prstGeom prst="rect">
            <a:avLst/>
          </a:prstGeom>
          <a:gradFill>
            <a:gsLst>
              <a:gs pos="0">
                <a:srgbClr val="FE2B56"/>
              </a:gs>
              <a:gs pos="100000">
                <a:srgbClr val="FE6F3F"/>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47" name="矩形 81">
            <a:extLst>
              <a:ext uri="{FF2B5EF4-FFF2-40B4-BE49-F238E27FC236}">
                <a16:creationId xmlns:a16="http://schemas.microsoft.com/office/drawing/2014/main" id="{F37D71B4-5BBF-4178-C74B-702AE57E2655}"/>
              </a:ext>
            </a:extLst>
          </p:cNvPr>
          <p:cNvSpPr/>
          <p:nvPr/>
        </p:nvSpPr>
        <p:spPr>
          <a:xfrm>
            <a:off x="6190351" y="2069244"/>
            <a:ext cx="2758644" cy="4370511"/>
          </a:xfrm>
          <a:prstGeom prst="rect">
            <a:avLst/>
          </a:prstGeom>
          <a:gradFill>
            <a:gsLst>
              <a:gs pos="0">
                <a:srgbClr val="FE2B56"/>
              </a:gs>
              <a:gs pos="100000">
                <a:srgbClr val="FE6F3F"/>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48" name="矩形 81">
            <a:extLst>
              <a:ext uri="{FF2B5EF4-FFF2-40B4-BE49-F238E27FC236}">
                <a16:creationId xmlns:a16="http://schemas.microsoft.com/office/drawing/2014/main" id="{8F2A77A4-8E44-3F23-CA6E-72B86C989091}"/>
              </a:ext>
            </a:extLst>
          </p:cNvPr>
          <p:cNvSpPr/>
          <p:nvPr/>
        </p:nvSpPr>
        <p:spPr>
          <a:xfrm>
            <a:off x="9142001" y="2069243"/>
            <a:ext cx="2758644" cy="4370511"/>
          </a:xfrm>
          <a:prstGeom prst="rect">
            <a:avLst/>
          </a:prstGeom>
          <a:gradFill>
            <a:gsLst>
              <a:gs pos="0">
                <a:srgbClr val="FE2B56"/>
              </a:gs>
              <a:gs pos="100000">
                <a:srgbClr val="FE6F3F"/>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49" name="文本框 85">
            <a:extLst>
              <a:ext uri="{FF2B5EF4-FFF2-40B4-BE49-F238E27FC236}">
                <a16:creationId xmlns:a16="http://schemas.microsoft.com/office/drawing/2014/main" id="{B91F8D0A-6B72-2035-F1F5-FA66DFC49FC5}"/>
              </a:ext>
            </a:extLst>
          </p:cNvPr>
          <p:cNvSpPr txBox="1"/>
          <p:nvPr/>
        </p:nvSpPr>
        <p:spPr>
          <a:xfrm>
            <a:off x="3314498" y="2540000"/>
            <a:ext cx="2628699" cy="2640723"/>
          </a:xfrm>
          <a:prstGeom prst="rect">
            <a:avLst/>
          </a:prstGeom>
          <a:noFill/>
        </p:spPr>
        <p:txBody>
          <a:bodyPr wrap="square" rtlCol="0">
            <a:spAutoFit/>
          </a:bodyPr>
          <a:lstStyle/>
          <a:p>
            <a:pPr algn="ctr">
              <a:lnSpc>
                <a:spcPct val="130000"/>
              </a:lnSpc>
            </a:pPr>
            <a:r>
              <a:rPr lang="en-US" altLang="zh-CN" sz="3600" b="1" spc="300" dirty="0">
                <a:solidFill>
                  <a:schemeClr val="bg1"/>
                </a:solidFill>
                <a:latin typeface="Arial"/>
                <a:ea typeface="微软雅黑"/>
                <a:sym typeface="Arial"/>
              </a:rPr>
              <a:t>02</a:t>
            </a:r>
          </a:p>
          <a:p>
            <a:pPr algn="ctr">
              <a:lnSpc>
                <a:spcPct val="130000"/>
              </a:lnSpc>
            </a:pPr>
            <a:endParaRPr lang="en-US" altLang="zh-CN" sz="3600" b="1" spc="300" dirty="0">
              <a:solidFill>
                <a:schemeClr val="bg1"/>
              </a:solidFill>
              <a:latin typeface="Arial"/>
              <a:ea typeface="微软雅黑"/>
              <a:sym typeface="Arial"/>
            </a:endParaRPr>
          </a:p>
          <a:p>
            <a:pPr algn="ctr"/>
            <a:r>
              <a:rPr lang="en-US" altLang="zh-CN" sz="2400" spc="300" dirty="0" err="1">
                <a:solidFill>
                  <a:schemeClr val="bg1"/>
                </a:solidFill>
                <a:latin typeface="Arial"/>
                <a:ea typeface="微软雅黑"/>
                <a:sym typeface="Arial"/>
              </a:rPr>
              <a:t>Cuidados</a:t>
            </a:r>
            <a:r>
              <a:rPr lang="en-US" altLang="zh-CN" sz="2400" spc="300" dirty="0">
                <a:solidFill>
                  <a:schemeClr val="bg1"/>
                </a:solidFill>
                <a:latin typeface="Arial"/>
                <a:ea typeface="微软雅黑"/>
                <a:sym typeface="Arial"/>
              </a:rPr>
              <a:t> </a:t>
            </a:r>
            <a:r>
              <a:rPr lang="en-US" altLang="zh-CN" sz="2400" spc="300" dirty="0" err="1">
                <a:solidFill>
                  <a:schemeClr val="bg1"/>
                </a:solidFill>
                <a:latin typeface="Arial"/>
                <a:ea typeface="微软雅黑"/>
                <a:sym typeface="Arial"/>
              </a:rPr>
              <a:t>na</a:t>
            </a:r>
            <a:r>
              <a:rPr lang="en-US" altLang="zh-CN" sz="2400" spc="300" dirty="0">
                <a:solidFill>
                  <a:schemeClr val="bg1"/>
                </a:solidFill>
                <a:latin typeface="Arial"/>
                <a:ea typeface="微软雅黑"/>
                <a:sym typeface="Arial"/>
              </a:rPr>
              <a:t> </a:t>
            </a:r>
            <a:r>
              <a:rPr lang="en-US" altLang="zh-CN" sz="2400" spc="300" dirty="0" err="1">
                <a:solidFill>
                  <a:schemeClr val="bg1"/>
                </a:solidFill>
                <a:latin typeface="Arial"/>
                <a:ea typeface="微软雅黑"/>
                <a:sym typeface="Arial"/>
              </a:rPr>
              <a:t>movimentação</a:t>
            </a:r>
            <a:r>
              <a:rPr lang="en-US" altLang="zh-CN" sz="2400" spc="300" dirty="0">
                <a:solidFill>
                  <a:schemeClr val="bg1"/>
                </a:solidFill>
                <a:latin typeface="Arial"/>
                <a:ea typeface="微软雅黑"/>
                <a:sym typeface="Arial"/>
              </a:rPr>
              <a:t> de cargas</a:t>
            </a:r>
            <a:endParaRPr lang="zh-CN" altLang="en-US" sz="2400" spc="300" dirty="0">
              <a:solidFill>
                <a:schemeClr val="bg1"/>
              </a:solidFill>
              <a:latin typeface="Arial"/>
              <a:ea typeface="微软雅黑"/>
              <a:sym typeface="Arial"/>
            </a:endParaRPr>
          </a:p>
        </p:txBody>
      </p:sp>
      <p:sp>
        <p:nvSpPr>
          <p:cNvPr id="50" name="文本框 85">
            <a:extLst>
              <a:ext uri="{FF2B5EF4-FFF2-40B4-BE49-F238E27FC236}">
                <a16:creationId xmlns:a16="http://schemas.microsoft.com/office/drawing/2014/main" id="{13364A41-D5B3-F37F-1C23-A799B0D751D1}"/>
              </a:ext>
            </a:extLst>
          </p:cNvPr>
          <p:cNvSpPr txBox="1"/>
          <p:nvPr/>
        </p:nvSpPr>
        <p:spPr>
          <a:xfrm>
            <a:off x="6182156" y="2540000"/>
            <a:ext cx="2758644" cy="3582519"/>
          </a:xfrm>
          <a:prstGeom prst="rect">
            <a:avLst/>
          </a:prstGeom>
          <a:noFill/>
        </p:spPr>
        <p:txBody>
          <a:bodyPr wrap="square" rtlCol="0">
            <a:spAutoFit/>
          </a:bodyPr>
          <a:lstStyle/>
          <a:p>
            <a:pPr algn="ctr">
              <a:lnSpc>
                <a:spcPct val="130000"/>
              </a:lnSpc>
            </a:pPr>
            <a:r>
              <a:rPr lang="en-US" altLang="zh-CN" sz="3600" b="1" spc="300" dirty="0">
                <a:solidFill>
                  <a:schemeClr val="bg1"/>
                </a:solidFill>
                <a:latin typeface="Arial"/>
                <a:ea typeface="微软雅黑"/>
                <a:sym typeface="Arial"/>
              </a:rPr>
              <a:t>03</a:t>
            </a:r>
          </a:p>
          <a:p>
            <a:pPr algn="ctr"/>
            <a:endParaRPr lang="en-US" altLang="zh-CN" sz="3600" b="1" spc="300" dirty="0">
              <a:solidFill>
                <a:schemeClr val="bg1"/>
              </a:solidFill>
              <a:latin typeface="Arial"/>
              <a:ea typeface="微软雅黑"/>
              <a:sym typeface="Arial"/>
            </a:endParaRPr>
          </a:p>
          <a:p>
            <a:pPr algn="ctr"/>
            <a:r>
              <a:rPr lang="pt-BR" altLang="zh-CN" sz="2400" spc="300" dirty="0">
                <a:solidFill>
                  <a:schemeClr val="bg1"/>
                </a:solidFill>
                <a:latin typeface="Arial"/>
                <a:ea typeface="微软雅黑"/>
                <a:sym typeface="Arial"/>
              </a:rPr>
              <a:t>Manutenção da talha elétrica e demais equipamentos auxiliares</a:t>
            </a:r>
            <a:endParaRPr lang="zh-CN" altLang="en-US" sz="2400" spc="300" dirty="0">
              <a:solidFill>
                <a:schemeClr val="bg1"/>
              </a:solidFill>
              <a:latin typeface="Arial"/>
              <a:ea typeface="微软雅黑"/>
              <a:sym typeface="Arial"/>
            </a:endParaRPr>
          </a:p>
        </p:txBody>
      </p:sp>
      <p:sp>
        <p:nvSpPr>
          <p:cNvPr id="51" name="文本框 85">
            <a:extLst>
              <a:ext uri="{FF2B5EF4-FFF2-40B4-BE49-F238E27FC236}">
                <a16:creationId xmlns:a16="http://schemas.microsoft.com/office/drawing/2014/main" id="{8508EE81-5B8E-60D4-E5E7-B75FE47A88BB}"/>
              </a:ext>
            </a:extLst>
          </p:cNvPr>
          <p:cNvSpPr txBox="1"/>
          <p:nvPr/>
        </p:nvSpPr>
        <p:spPr>
          <a:xfrm>
            <a:off x="9261552" y="2514599"/>
            <a:ext cx="2541798" cy="2474524"/>
          </a:xfrm>
          <a:prstGeom prst="rect">
            <a:avLst/>
          </a:prstGeom>
          <a:noFill/>
        </p:spPr>
        <p:txBody>
          <a:bodyPr wrap="square" rtlCol="0">
            <a:spAutoFit/>
          </a:bodyPr>
          <a:lstStyle/>
          <a:p>
            <a:pPr algn="ctr">
              <a:lnSpc>
                <a:spcPct val="130000"/>
              </a:lnSpc>
            </a:pPr>
            <a:r>
              <a:rPr lang="en-US" altLang="zh-CN" sz="3600" b="1" spc="300" dirty="0">
                <a:solidFill>
                  <a:schemeClr val="bg1"/>
                </a:solidFill>
                <a:latin typeface="Arial"/>
                <a:ea typeface="微软雅黑"/>
                <a:sym typeface="Arial"/>
              </a:rPr>
              <a:t>04</a:t>
            </a:r>
          </a:p>
          <a:p>
            <a:pPr algn="ctr"/>
            <a:endParaRPr lang="en-US" altLang="zh-CN" sz="3600" b="1" spc="300" dirty="0">
              <a:solidFill>
                <a:schemeClr val="bg1"/>
              </a:solidFill>
              <a:latin typeface="Arial"/>
              <a:ea typeface="微软雅黑"/>
              <a:sym typeface="Arial"/>
            </a:endParaRPr>
          </a:p>
          <a:p>
            <a:pPr algn="ctr"/>
            <a:r>
              <a:rPr lang="pt-BR" altLang="zh-CN" sz="2400" spc="300" dirty="0">
                <a:solidFill>
                  <a:schemeClr val="bg1"/>
                </a:solidFill>
                <a:latin typeface="Arial"/>
                <a:ea typeface="微软雅黑"/>
                <a:sym typeface="Arial"/>
              </a:rPr>
              <a:t>Procedimento de uso da talha elétrica</a:t>
            </a:r>
            <a:endParaRPr lang="zh-CN" altLang="en-US" sz="2400" spc="300" dirty="0">
              <a:solidFill>
                <a:schemeClr val="bg1"/>
              </a:solidFill>
              <a:latin typeface="Arial"/>
              <a:ea typeface="微软雅黑"/>
              <a:sym typeface="Arial"/>
            </a:endParaRPr>
          </a:p>
        </p:txBody>
      </p:sp>
      <p:pic>
        <p:nvPicPr>
          <p:cNvPr id="6" name="Imagem 5" descr="Texto&#10;&#10;Descrição gerada automaticamente com confiança baixa">
            <a:extLst>
              <a:ext uri="{FF2B5EF4-FFF2-40B4-BE49-F238E27FC236}">
                <a16:creationId xmlns:a16="http://schemas.microsoft.com/office/drawing/2014/main" id="{15844140-6C6A-1614-6305-E26B377BB0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572869380"/>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Ponte Rolante com Talha Elétrica | Ferro Indústria">
            <a:extLst>
              <a:ext uri="{FF2B5EF4-FFF2-40B4-BE49-F238E27FC236}">
                <a16:creationId xmlns:a16="http://schemas.microsoft.com/office/drawing/2014/main" id="{7E15E1DE-FDD9-B7BD-0888-6678C4D6D7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71" b="41698"/>
          <a:stretch/>
        </p:blipFill>
        <p:spPr bwMode="auto">
          <a:xfrm>
            <a:off x="0" y="-1"/>
            <a:ext cx="12192000" cy="2882901"/>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5">
            <a:extLst>
              <a:ext uri="{FF2B5EF4-FFF2-40B4-BE49-F238E27FC236}">
                <a16:creationId xmlns:a16="http://schemas.microsoft.com/office/drawing/2014/main" id="{A654E8D0-4DB8-2B12-FF7E-F125FF2324B7}"/>
              </a:ext>
            </a:extLst>
          </p:cNvPr>
          <p:cNvSpPr/>
          <p:nvPr/>
        </p:nvSpPr>
        <p:spPr>
          <a:xfrm>
            <a:off x="0" y="0"/>
            <a:ext cx="12192000" cy="2882899"/>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3" name="Freeform 5">
            <a:extLst>
              <a:ext uri="{FF2B5EF4-FFF2-40B4-BE49-F238E27FC236}">
                <a16:creationId xmlns:a16="http://schemas.microsoft.com/office/drawing/2014/main" id="{C78D3D7A-0860-8703-1071-1AFFF9CE3A83}"/>
              </a:ext>
            </a:extLst>
          </p:cNvPr>
          <p:cNvSpPr>
            <a:spLocks/>
          </p:cNvSpPr>
          <p:nvPr/>
        </p:nvSpPr>
        <p:spPr bwMode="auto">
          <a:xfrm>
            <a:off x="126602" y="2210712"/>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01</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5" name="Freeform 5">
            <a:extLst>
              <a:ext uri="{FF2B5EF4-FFF2-40B4-BE49-F238E27FC236}">
                <a16:creationId xmlns:a16="http://schemas.microsoft.com/office/drawing/2014/main" id="{8D02D8EC-6DB8-10CE-7BF2-6E811B519B92}"/>
              </a:ext>
            </a:extLst>
          </p:cNvPr>
          <p:cNvSpPr>
            <a:spLocks/>
          </p:cNvSpPr>
          <p:nvPr/>
        </p:nvSpPr>
        <p:spPr bwMode="auto">
          <a:xfrm>
            <a:off x="2150147" y="2210712"/>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02</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6" name="Freeform 5">
            <a:extLst>
              <a:ext uri="{FF2B5EF4-FFF2-40B4-BE49-F238E27FC236}">
                <a16:creationId xmlns:a16="http://schemas.microsoft.com/office/drawing/2014/main" id="{AAED062B-B19A-09E2-4030-A46FE1F8FB61}"/>
              </a:ext>
            </a:extLst>
          </p:cNvPr>
          <p:cNvSpPr>
            <a:spLocks/>
          </p:cNvSpPr>
          <p:nvPr/>
        </p:nvSpPr>
        <p:spPr bwMode="auto">
          <a:xfrm>
            <a:off x="4173692"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FE2B56"/>
              </a:gs>
              <a:gs pos="100000">
                <a:srgbClr val="FE6F3F"/>
              </a:gs>
            </a:gsLst>
            <a:lin ang="5400000" scaled="0"/>
          </a:gra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03</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7" name="Freeform 5">
            <a:extLst>
              <a:ext uri="{FF2B5EF4-FFF2-40B4-BE49-F238E27FC236}">
                <a16:creationId xmlns:a16="http://schemas.microsoft.com/office/drawing/2014/main" id="{D1842901-216F-C748-2EEF-A3F1A2D8CCB6}"/>
              </a:ext>
            </a:extLst>
          </p:cNvPr>
          <p:cNvSpPr>
            <a:spLocks/>
          </p:cNvSpPr>
          <p:nvPr/>
        </p:nvSpPr>
        <p:spPr bwMode="auto">
          <a:xfrm>
            <a:off x="6197237"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04</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8" name="Freeform 5">
            <a:extLst>
              <a:ext uri="{FF2B5EF4-FFF2-40B4-BE49-F238E27FC236}">
                <a16:creationId xmlns:a16="http://schemas.microsoft.com/office/drawing/2014/main" id="{4EE1B6B9-D22F-F1FA-9A42-81D8E6B90CCE}"/>
              </a:ext>
            </a:extLst>
          </p:cNvPr>
          <p:cNvSpPr>
            <a:spLocks/>
          </p:cNvSpPr>
          <p:nvPr/>
        </p:nvSpPr>
        <p:spPr bwMode="auto">
          <a:xfrm>
            <a:off x="8220782"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05</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9" name="Freeform 5">
            <a:extLst>
              <a:ext uri="{FF2B5EF4-FFF2-40B4-BE49-F238E27FC236}">
                <a16:creationId xmlns:a16="http://schemas.microsoft.com/office/drawing/2014/main" id="{4C64D2E6-3D94-5DD0-4D7E-15141968068C}"/>
              </a:ext>
            </a:extLst>
          </p:cNvPr>
          <p:cNvSpPr>
            <a:spLocks/>
          </p:cNvSpPr>
          <p:nvPr/>
        </p:nvSpPr>
        <p:spPr bwMode="auto">
          <a:xfrm>
            <a:off x="10244328"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06</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15" name="TextBox 21">
            <a:extLst>
              <a:ext uri="{FF2B5EF4-FFF2-40B4-BE49-F238E27FC236}">
                <a16:creationId xmlns:a16="http://schemas.microsoft.com/office/drawing/2014/main" id="{76437CF0-9751-54AC-1D47-11DDE91F0630}"/>
              </a:ext>
            </a:extLst>
          </p:cNvPr>
          <p:cNvSpPr txBox="1"/>
          <p:nvPr/>
        </p:nvSpPr>
        <p:spPr>
          <a:xfrm>
            <a:off x="127000" y="4267209"/>
            <a:ext cx="1820672" cy="364202"/>
          </a:xfrm>
          <a:prstGeom prst="rect">
            <a:avLst/>
          </a:prstGeom>
          <a:noFill/>
        </p:spPr>
        <p:txBody>
          <a:bodyPr wrap="square" lIns="0" tIns="0" rIns="0" bIns="0" rtlCol="0">
            <a:spAutoFit/>
          </a:bodyPr>
          <a:lstStyle/>
          <a:p>
            <a:pPr algn="ctr">
              <a:lnSpc>
                <a:spcPct val="150000"/>
              </a:lnSpc>
            </a:pPr>
            <a:r>
              <a:rPr lang="pt-BR" altLang="zh-CN" dirty="0">
                <a:solidFill>
                  <a:schemeClr val="bg2"/>
                </a:solidFill>
                <a:latin typeface="Arial"/>
                <a:ea typeface="微软雅黑"/>
                <a:sym typeface="Arial"/>
              </a:rPr>
              <a:t>Força motriz </a:t>
            </a:r>
            <a:endParaRPr lang="en-US" altLang="zh-CN" dirty="0">
              <a:solidFill>
                <a:schemeClr val="bg2"/>
              </a:solidFill>
              <a:latin typeface="Arial"/>
              <a:ea typeface="微软雅黑"/>
              <a:sym typeface="Arial"/>
            </a:endParaRPr>
          </a:p>
        </p:txBody>
      </p:sp>
      <p:sp>
        <p:nvSpPr>
          <p:cNvPr id="16" name="TextBox 21">
            <a:extLst>
              <a:ext uri="{FF2B5EF4-FFF2-40B4-BE49-F238E27FC236}">
                <a16:creationId xmlns:a16="http://schemas.microsoft.com/office/drawing/2014/main" id="{B3761A7B-697E-81AD-0C62-B77A9833DD3C}"/>
              </a:ext>
            </a:extLst>
          </p:cNvPr>
          <p:cNvSpPr txBox="1"/>
          <p:nvPr/>
        </p:nvSpPr>
        <p:spPr>
          <a:xfrm>
            <a:off x="2200947" y="4267209"/>
            <a:ext cx="1820672" cy="364202"/>
          </a:xfrm>
          <a:prstGeom prst="rect">
            <a:avLst/>
          </a:prstGeom>
          <a:noFill/>
        </p:spPr>
        <p:txBody>
          <a:bodyPr wrap="square" lIns="0" tIns="0" rIns="0" bIns="0" rtlCol="0">
            <a:spAutoFit/>
          </a:bodyPr>
          <a:lstStyle/>
          <a:p>
            <a:pPr algn="ctr">
              <a:lnSpc>
                <a:spcPct val="150000"/>
              </a:lnSpc>
            </a:pPr>
            <a:r>
              <a:rPr lang="pt-BR" altLang="zh-CN" dirty="0">
                <a:solidFill>
                  <a:schemeClr val="bg2"/>
                </a:solidFill>
                <a:latin typeface="Arial"/>
                <a:ea typeface="微软雅黑"/>
                <a:sym typeface="Arial"/>
              </a:rPr>
              <a:t>Alavanca</a:t>
            </a:r>
            <a:endParaRPr lang="en-US" altLang="zh-CN" dirty="0">
              <a:solidFill>
                <a:schemeClr val="bg2"/>
              </a:solidFill>
              <a:latin typeface="Arial"/>
              <a:ea typeface="微软雅黑"/>
              <a:sym typeface="Arial"/>
            </a:endParaRPr>
          </a:p>
        </p:txBody>
      </p:sp>
      <p:sp>
        <p:nvSpPr>
          <p:cNvPr id="17" name="TextBox 21">
            <a:extLst>
              <a:ext uri="{FF2B5EF4-FFF2-40B4-BE49-F238E27FC236}">
                <a16:creationId xmlns:a16="http://schemas.microsoft.com/office/drawing/2014/main" id="{AE458093-DB8D-A670-C791-ED6C99E48A6B}"/>
              </a:ext>
            </a:extLst>
          </p:cNvPr>
          <p:cNvSpPr txBox="1"/>
          <p:nvPr/>
        </p:nvSpPr>
        <p:spPr>
          <a:xfrm>
            <a:off x="4271047" y="4178309"/>
            <a:ext cx="1753689" cy="553998"/>
          </a:xfrm>
          <a:prstGeom prst="rect">
            <a:avLst/>
          </a:prstGeom>
          <a:noFill/>
        </p:spPr>
        <p:txBody>
          <a:bodyPr wrap="square" lIns="0" tIns="0" rIns="0" bIns="0" rtlCol="0">
            <a:spAutoFit/>
          </a:bodyPr>
          <a:lstStyle/>
          <a:p>
            <a:pPr algn="ctr"/>
            <a:r>
              <a:rPr lang="pt-BR" altLang="zh-CN" b="1" dirty="0">
                <a:solidFill>
                  <a:schemeClr val="bg2"/>
                </a:solidFill>
                <a:latin typeface="Arial"/>
                <a:ea typeface="微软雅黑"/>
                <a:sym typeface="Arial"/>
              </a:rPr>
              <a:t>Carrinho ou </a:t>
            </a:r>
            <a:r>
              <a:rPr lang="pt-BR" altLang="zh-CN" b="1" dirty="0" err="1">
                <a:solidFill>
                  <a:schemeClr val="bg2"/>
                </a:solidFill>
                <a:latin typeface="Arial"/>
                <a:ea typeface="微软雅黑"/>
                <a:sym typeface="Arial"/>
              </a:rPr>
              <a:t>trolley</a:t>
            </a:r>
            <a:r>
              <a:rPr lang="pt-BR" altLang="zh-CN" b="1" dirty="0">
                <a:solidFill>
                  <a:schemeClr val="bg2"/>
                </a:solidFill>
                <a:latin typeface="Arial"/>
                <a:ea typeface="微软雅黑"/>
                <a:sym typeface="Arial"/>
              </a:rPr>
              <a:t> </a:t>
            </a:r>
            <a:endParaRPr lang="en-US" altLang="zh-CN" b="1" dirty="0">
              <a:solidFill>
                <a:schemeClr val="bg2"/>
              </a:solidFill>
              <a:latin typeface="Arial"/>
              <a:ea typeface="微软雅黑"/>
              <a:sym typeface="Arial"/>
            </a:endParaRPr>
          </a:p>
        </p:txBody>
      </p:sp>
      <p:sp>
        <p:nvSpPr>
          <p:cNvPr id="18" name="TextBox 21">
            <a:extLst>
              <a:ext uri="{FF2B5EF4-FFF2-40B4-BE49-F238E27FC236}">
                <a16:creationId xmlns:a16="http://schemas.microsoft.com/office/drawing/2014/main" id="{2917CBE4-03E7-629F-849D-6C05A2BC6D8C}"/>
              </a:ext>
            </a:extLst>
          </p:cNvPr>
          <p:cNvSpPr txBox="1"/>
          <p:nvPr/>
        </p:nvSpPr>
        <p:spPr>
          <a:xfrm>
            <a:off x="6294265" y="4178309"/>
            <a:ext cx="1820672" cy="553998"/>
          </a:xfrm>
          <a:prstGeom prst="rect">
            <a:avLst/>
          </a:prstGeom>
          <a:noFill/>
        </p:spPr>
        <p:txBody>
          <a:bodyPr wrap="square" lIns="0" tIns="0" rIns="0" bIns="0" rtlCol="0">
            <a:spAutoFit/>
          </a:bodyPr>
          <a:lstStyle/>
          <a:p>
            <a:pPr algn="ctr"/>
            <a:r>
              <a:rPr lang="pt-BR" altLang="zh-CN" dirty="0">
                <a:solidFill>
                  <a:schemeClr val="bg2"/>
                </a:solidFill>
                <a:latin typeface="Arial"/>
                <a:ea typeface="微软雅黑"/>
                <a:sym typeface="Arial"/>
              </a:rPr>
              <a:t>Suspensão de Carga</a:t>
            </a:r>
            <a:endParaRPr lang="en-US" altLang="zh-CN" dirty="0">
              <a:solidFill>
                <a:schemeClr val="bg2"/>
              </a:solidFill>
              <a:latin typeface="Arial"/>
              <a:ea typeface="微软雅黑"/>
              <a:sym typeface="Arial"/>
            </a:endParaRPr>
          </a:p>
        </p:txBody>
      </p:sp>
      <p:sp>
        <p:nvSpPr>
          <p:cNvPr id="19" name="TextBox 21">
            <a:extLst>
              <a:ext uri="{FF2B5EF4-FFF2-40B4-BE49-F238E27FC236}">
                <a16:creationId xmlns:a16="http://schemas.microsoft.com/office/drawing/2014/main" id="{27668CB8-BEA2-54B4-059C-FFC4D07229C8}"/>
              </a:ext>
            </a:extLst>
          </p:cNvPr>
          <p:cNvSpPr txBox="1"/>
          <p:nvPr/>
        </p:nvSpPr>
        <p:spPr>
          <a:xfrm>
            <a:off x="8253912" y="4203709"/>
            <a:ext cx="1820672" cy="364202"/>
          </a:xfrm>
          <a:prstGeom prst="rect">
            <a:avLst/>
          </a:prstGeom>
          <a:noFill/>
        </p:spPr>
        <p:txBody>
          <a:bodyPr wrap="square" lIns="0" tIns="0" rIns="0" bIns="0" rtlCol="0">
            <a:spAutoFit/>
          </a:bodyPr>
          <a:lstStyle/>
          <a:p>
            <a:pPr algn="ctr">
              <a:lnSpc>
                <a:spcPct val="150000"/>
              </a:lnSpc>
            </a:pPr>
            <a:r>
              <a:rPr lang="pt-BR" altLang="zh-CN" dirty="0">
                <a:solidFill>
                  <a:schemeClr val="bg2"/>
                </a:solidFill>
                <a:latin typeface="Arial"/>
                <a:ea typeface="微软雅黑"/>
                <a:sym typeface="Arial"/>
              </a:rPr>
              <a:t>Carcaça</a:t>
            </a:r>
            <a:endParaRPr lang="en-US" altLang="zh-CN" dirty="0">
              <a:solidFill>
                <a:schemeClr val="bg2"/>
              </a:solidFill>
              <a:latin typeface="Arial"/>
              <a:ea typeface="微软雅黑"/>
              <a:sym typeface="Arial"/>
            </a:endParaRPr>
          </a:p>
        </p:txBody>
      </p:sp>
      <p:sp>
        <p:nvSpPr>
          <p:cNvPr id="20" name="TextBox 21">
            <a:extLst>
              <a:ext uri="{FF2B5EF4-FFF2-40B4-BE49-F238E27FC236}">
                <a16:creationId xmlns:a16="http://schemas.microsoft.com/office/drawing/2014/main" id="{CD57A716-C854-166E-23AD-4CBF02B1869E}"/>
              </a:ext>
            </a:extLst>
          </p:cNvPr>
          <p:cNvSpPr txBox="1"/>
          <p:nvPr/>
        </p:nvSpPr>
        <p:spPr>
          <a:xfrm>
            <a:off x="10400212" y="4178309"/>
            <a:ext cx="1575888" cy="553998"/>
          </a:xfrm>
          <a:prstGeom prst="rect">
            <a:avLst/>
          </a:prstGeom>
          <a:noFill/>
        </p:spPr>
        <p:txBody>
          <a:bodyPr wrap="square" lIns="0" tIns="0" rIns="0" bIns="0" rtlCol="0">
            <a:spAutoFit/>
          </a:bodyPr>
          <a:lstStyle/>
          <a:p>
            <a:pPr algn="ctr"/>
            <a:r>
              <a:rPr lang="pt-BR" altLang="zh-CN" dirty="0">
                <a:solidFill>
                  <a:schemeClr val="bg2"/>
                </a:solidFill>
                <a:latin typeface="Arial"/>
                <a:ea typeface="微软雅黑"/>
                <a:sym typeface="Arial"/>
              </a:rPr>
              <a:t>Capacidade de carga</a:t>
            </a:r>
            <a:endParaRPr lang="en-US" altLang="zh-CN" dirty="0">
              <a:solidFill>
                <a:schemeClr val="bg2"/>
              </a:solidFill>
              <a:latin typeface="Arial"/>
              <a:ea typeface="微软雅黑"/>
              <a:sym typeface="Arial"/>
            </a:endParaRPr>
          </a:p>
        </p:txBody>
      </p:sp>
      <p:sp>
        <p:nvSpPr>
          <p:cNvPr id="12" name="Subtitle 2">
            <a:extLst>
              <a:ext uri="{FF2B5EF4-FFF2-40B4-BE49-F238E27FC236}">
                <a16:creationId xmlns:a16="http://schemas.microsoft.com/office/drawing/2014/main" id="{21BBA675-E8AD-289E-59A2-C92E58818EAC}"/>
              </a:ext>
            </a:extLst>
          </p:cNvPr>
          <p:cNvSpPr txBox="1">
            <a:spLocks/>
          </p:cNvSpPr>
          <p:nvPr/>
        </p:nvSpPr>
        <p:spPr>
          <a:xfrm>
            <a:off x="254000" y="5888720"/>
            <a:ext cx="11811000" cy="7513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000" b="1" dirty="0">
                <a:gradFill>
                  <a:gsLst>
                    <a:gs pos="0">
                      <a:srgbClr val="FE2B56"/>
                    </a:gs>
                    <a:gs pos="100000">
                      <a:srgbClr val="FE6F3F"/>
                    </a:gs>
                  </a:gsLst>
                  <a:lin ang="5400000" scaled="0"/>
                </a:gradFill>
                <a:latin typeface="Arial"/>
                <a:ea typeface="微软雅黑"/>
                <a:cs typeface="Lato" panose="020F0502020204030203" pitchFamily="34" charset="0"/>
                <a:sym typeface="Arial"/>
              </a:rPr>
              <a:t>pode ser elétrico também, e permite com que se mude a talha de posição no seu equipamento de suporte.</a:t>
            </a:r>
            <a:endParaRPr lang="id-ID" sz="2000"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pic>
        <p:nvPicPr>
          <p:cNvPr id="2" name="Imagem 1" descr="Texto&#10;&#10;Descrição gerada automaticamente com confiança baixa">
            <a:extLst>
              <a:ext uri="{FF2B5EF4-FFF2-40B4-BE49-F238E27FC236}">
                <a16:creationId xmlns:a16="http://schemas.microsoft.com/office/drawing/2014/main" id="{8DB4A6F3-897E-0CCC-6068-3E303D601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235090669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Ponte Rolante com Talha Elétrica | Ferro Indústria">
            <a:extLst>
              <a:ext uri="{FF2B5EF4-FFF2-40B4-BE49-F238E27FC236}">
                <a16:creationId xmlns:a16="http://schemas.microsoft.com/office/drawing/2014/main" id="{7E15E1DE-FDD9-B7BD-0888-6678C4D6D7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71" b="41698"/>
          <a:stretch/>
        </p:blipFill>
        <p:spPr bwMode="auto">
          <a:xfrm>
            <a:off x="0" y="-1"/>
            <a:ext cx="12192000" cy="2882901"/>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5">
            <a:extLst>
              <a:ext uri="{FF2B5EF4-FFF2-40B4-BE49-F238E27FC236}">
                <a16:creationId xmlns:a16="http://schemas.microsoft.com/office/drawing/2014/main" id="{A654E8D0-4DB8-2B12-FF7E-F125FF2324B7}"/>
              </a:ext>
            </a:extLst>
          </p:cNvPr>
          <p:cNvSpPr/>
          <p:nvPr/>
        </p:nvSpPr>
        <p:spPr>
          <a:xfrm>
            <a:off x="0" y="0"/>
            <a:ext cx="12192000" cy="2882899"/>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3" name="Freeform 5">
            <a:extLst>
              <a:ext uri="{FF2B5EF4-FFF2-40B4-BE49-F238E27FC236}">
                <a16:creationId xmlns:a16="http://schemas.microsoft.com/office/drawing/2014/main" id="{C78D3D7A-0860-8703-1071-1AFFF9CE3A83}"/>
              </a:ext>
            </a:extLst>
          </p:cNvPr>
          <p:cNvSpPr>
            <a:spLocks/>
          </p:cNvSpPr>
          <p:nvPr/>
        </p:nvSpPr>
        <p:spPr bwMode="auto">
          <a:xfrm>
            <a:off x="126602" y="2210712"/>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01</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5" name="Freeform 5">
            <a:extLst>
              <a:ext uri="{FF2B5EF4-FFF2-40B4-BE49-F238E27FC236}">
                <a16:creationId xmlns:a16="http://schemas.microsoft.com/office/drawing/2014/main" id="{8D02D8EC-6DB8-10CE-7BF2-6E811B519B92}"/>
              </a:ext>
            </a:extLst>
          </p:cNvPr>
          <p:cNvSpPr>
            <a:spLocks/>
          </p:cNvSpPr>
          <p:nvPr/>
        </p:nvSpPr>
        <p:spPr bwMode="auto">
          <a:xfrm>
            <a:off x="2150147" y="2210712"/>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02</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6" name="Freeform 5">
            <a:extLst>
              <a:ext uri="{FF2B5EF4-FFF2-40B4-BE49-F238E27FC236}">
                <a16:creationId xmlns:a16="http://schemas.microsoft.com/office/drawing/2014/main" id="{AAED062B-B19A-09E2-4030-A46FE1F8FB61}"/>
              </a:ext>
            </a:extLst>
          </p:cNvPr>
          <p:cNvSpPr>
            <a:spLocks/>
          </p:cNvSpPr>
          <p:nvPr/>
        </p:nvSpPr>
        <p:spPr bwMode="auto">
          <a:xfrm>
            <a:off x="4173692"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03</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7" name="Freeform 5">
            <a:extLst>
              <a:ext uri="{FF2B5EF4-FFF2-40B4-BE49-F238E27FC236}">
                <a16:creationId xmlns:a16="http://schemas.microsoft.com/office/drawing/2014/main" id="{D1842901-216F-C748-2EEF-A3F1A2D8CCB6}"/>
              </a:ext>
            </a:extLst>
          </p:cNvPr>
          <p:cNvSpPr>
            <a:spLocks/>
          </p:cNvSpPr>
          <p:nvPr/>
        </p:nvSpPr>
        <p:spPr bwMode="auto">
          <a:xfrm>
            <a:off x="6197237"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FE2B56"/>
              </a:gs>
              <a:gs pos="100000">
                <a:srgbClr val="FE6F3F"/>
              </a:gs>
            </a:gsLst>
            <a:lin ang="5400000" scaled="0"/>
          </a:gra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04</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8" name="Freeform 5">
            <a:extLst>
              <a:ext uri="{FF2B5EF4-FFF2-40B4-BE49-F238E27FC236}">
                <a16:creationId xmlns:a16="http://schemas.microsoft.com/office/drawing/2014/main" id="{4EE1B6B9-D22F-F1FA-9A42-81D8E6B90CCE}"/>
              </a:ext>
            </a:extLst>
          </p:cNvPr>
          <p:cNvSpPr>
            <a:spLocks/>
          </p:cNvSpPr>
          <p:nvPr/>
        </p:nvSpPr>
        <p:spPr bwMode="auto">
          <a:xfrm>
            <a:off x="8220782"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05</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9" name="Freeform 5">
            <a:extLst>
              <a:ext uri="{FF2B5EF4-FFF2-40B4-BE49-F238E27FC236}">
                <a16:creationId xmlns:a16="http://schemas.microsoft.com/office/drawing/2014/main" id="{4C64D2E6-3D94-5DD0-4D7E-15141968068C}"/>
              </a:ext>
            </a:extLst>
          </p:cNvPr>
          <p:cNvSpPr>
            <a:spLocks/>
          </p:cNvSpPr>
          <p:nvPr/>
        </p:nvSpPr>
        <p:spPr bwMode="auto">
          <a:xfrm>
            <a:off x="10244328"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06</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15" name="TextBox 21">
            <a:extLst>
              <a:ext uri="{FF2B5EF4-FFF2-40B4-BE49-F238E27FC236}">
                <a16:creationId xmlns:a16="http://schemas.microsoft.com/office/drawing/2014/main" id="{76437CF0-9751-54AC-1D47-11DDE91F0630}"/>
              </a:ext>
            </a:extLst>
          </p:cNvPr>
          <p:cNvSpPr txBox="1"/>
          <p:nvPr/>
        </p:nvSpPr>
        <p:spPr>
          <a:xfrm>
            <a:off x="127000" y="4267209"/>
            <a:ext cx="1820672" cy="364202"/>
          </a:xfrm>
          <a:prstGeom prst="rect">
            <a:avLst/>
          </a:prstGeom>
          <a:noFill/>
        </p:spPr>
        <p:txBody>
          <a:bodyPr wrap="square" lIns="0" tIns="0" rIns="0" bIns="0" rtlCol="0">
            <a:spAutoFit/>
          </a:bodyPr>
          <a:lstStyle/>
          <a:p>
            <a:pPr algn="ctr">
              <a:lnSpc>
                <a:spcPct val="150000"/>
              </a:lnSpc>
            </a:pPr>
            <a:r>
              <a:rPr lang="pt-BR" altLang="zh-CN" dirty="0">
                <a:solidFill>
                  <a:schemeClr val="bg2"/>
                </a:solidFill>
                <a:latin typeface="Arial"/>
                <a:ea typeface="微软雅黑"/>
                <a:sym typeface="Arial"/>
              </a:rPr>
              <a:t>Força motriz </a:t>
            </a:r>
            <a:endParaRPr lang="en-US" altLang="zh-CN" dirty="0">
              <a:solidFill>
                <a:schemeClr val="bg2"/>
              </a:solidFill>
              <a:latin typeface="Arial"/>
              <a:ea typeface="微软雅黑"/>
              <a:sym typeface="Arial"/>
            </a:endParaRPr>
          </a:p>
        </p:txBody>
      </p:sp>
      <p:sp>
        <p:nvSpPr>
          <p:cNvPr id="16" name="TextBox 21">
            <a:extLst>
              <a:ext uri="{FF2B5EF4-FFF2-40B4-BE49-F238E27FC236}">
                <a16:creationId xmlns:a16="http://schemas.microsoft.com/office/drawing/2014/main" id="{B3761A7B-697E-81AD-0C62-B77A9833DD3C}"/>
              </a:ext>
            </a:extLst>
          </p:cNvPr>
          <p:cNvSpPr txBox="1"/>
          <p:nvPr/>
        </p:nvSpPr>
        <p:spPr>
          <a:xfrm>
            <a:off x="2200947" y="4267209"/>
            <a:ext cx="1820672" cy="364202"/>
          </a:xfrm>
          <a:prstGeom prst="rect">
            <a:avLst/>
          </a:prstGeom>
          <a:noFill/>
        </p:spPr>
        <p:txBody>
          <a:bodyPr wrap="square" lIns="0" tIns="0" rIns="0" bIns="0" rtlCol="0">
            <a:spAutoFit/>
          </a:bodyPr>
          <a:lstStyle/>
          <a:p>
            <a:pPr algn="ctr">
              <a:lnSpc>
                <a:spcPct val="150000"/>
              </a:lnSpc>
            </a:pPr>
            <a:r>
              <a:rPr lang="pt-BR" altLang="zh-CN" dirty="0">
                <a:solidFill>
                  <a:schemeClr val="bg2"/>
                </a:solidFill>
                <a:latin typeface="Arial"/>
                <a:ea typeface="微软雅黑"/>
                <a:sym typeface="Arial"/>
              </a:rPr>
              <a:t>Alavanca</a:t>
            </a:r>
            <a:endParaRPr lang="en-US" altLang="zh-CN" dirty="0">
              <a:solidFill>
                <a:schemeClr val="bg2"/>
              </a:solidFill>
              <a:latin typeface="Arial"/>
              <a:ea typeface="微软雅黑"/>
              <a:sym typeface="Arial"/>
            </a:endParaRPr>
          </a:p>
        </p:txBody>
      </p:sp>
      <p:sp>
        <p:nvSpPr>
          <p:cNvPr id="17" name="TextBox 21">
            <a:extLst>
              <a:ext uri="{FF2B5EF4-FFF2-40B4-BE49-F238E27FC236}">
                <a16:creationId xmlns:a16="http://schemas.microsoft.com/office/drawing/2014/main" id="{AE458093-DB8D-A670-C791-ED6C99E48A6B}"/>
              </a:ext>
            </a:extLst>
          </p:cNvPr>
          <p:cNvSpPr txBox="1"/>
          <p:nvPr/>
        </p:nvSpPr>
        <p:spPr>
          <a:xfrm>
            <a:off x="4271047" y="4178309"/>
            <a:ext cx="1753689" cy="553998"/>
          </a:xfrm>
          <a:prstGeom prst="rect">
            <a:avLst/>
          </a:prstGeom>
          <a:noFill/>
        </p:spPr>
        <p:txBody>
          <a:bodyPr wrap="square" lIns="0" tIns="0" rIns="0" bIns="0" rtlCol="0">
            <a:spAutoFit/>
          </a:bodyPr>
          <a:lstStyle/>
          <a:p>
            <a:pPr algn="ctr"/>
            <a:r>
              <a:rPr lang="pt-BR" altLang="zh-CN" dirty="0">
                <a:solidFill>
                  <a:schemeClr val="bg2"/>
                </a:solidFill>
                <a:latin typeface="Arial"/>
                <a:ea typeface="微软雅黑"/>
                <a:sym typeface="Arial"/>
              </a:rPr>
              <a:t>Carrinho ou </a:t>
            </a:r>
            <a:r>
              <a:rPr lang="pt-BR" altLang="zh-CN" dirty="0" err="1">
                <a:solidFill>
                  <a:schemeClr val="bg2"/>
                </a:solidFill>
                <a:latin typeface="Arial"/>
                <a:ea typeface="微软雅黑"/>
                <a:sym typeface="Arial"/>
              </a:rPr>
              <a:t>trolley</a:t>
            </a:r>
            <a:r>
              <a:rPr lang="pt-BR" altLang="zh-CN" dirty="0">
                <a:solidFill>
                  <a:schemeClr val="bg2"/>
                </a:solidFill>
                <a:latin typeface="Arial"/>
                <a:ea typeface="微软雅黑"/>
                <a:sym typeface="Arial"/>
              </a:rPr>
              <a:t> </a:t>
            </a:r>
            <a:endParaRPr lang="en-US" altLang="zh-CN" dirty="0">
              <a:solidFill>
                <a:schemeClr val="bg2"/>
              </a:solidFill>
              <a:latin typeface="Arial"/>
              <a:ea typeface="微软雅黑"/>
              <a:sym typeface="Arial"/>
            </a:endParaRPr>
          </a:p>
        </p:txBody>
      </p:sp>
      <p:sp>
        <p:nvSpPr>
          <p:cNvPr id="18" name="TextBox 21">
            <a:extLst>
              <a:ext uri="{FF2B5EF4-FFF2-40B4-BE49-F238E27FC236}">
                <a16:creationId xmlns:a16="http://schemas.microsoft.com/office/drawing/2014/main" id="{2917CBE4-03E7-629F-849D-6C05A2BC6D8C}"/>
              </a:ext>
            </a:extLst>
          </p:cNvPr>
          <p:cNvSpPr txBox="1"/>
          <p:nvPr/>
        </p:nvSpPr>
        <p:spPr>
          <a:xfrm>
            <a:off x="6294265" y="4178309"/>
            <a:ext cx="1820672" cy="553998"/>
          </a:xfrm>
          <a:prstGeom prst="rect">
            <a:avLst/>
          </a:prstGeom>
          <a:noFill/>
        </p:spPr>
        <p:txBody>
          <a:bodyPr wrap="square" lIns="0" tIns="0" rIns="0" bIns="0" rtlCol="0">
            <a:spAutoFit/>
          </a:bodyPr>
          <a:lstStyle/>
          <a:p>
            <a:pPr algn="ctr"/>
            <a:r>
              <a:rPr lang="pt-BR" altLang="zh-CN" b="1" dirty="0">
                <a:solidFill>
                  <a:schemeClr val="bg2"/>
                </a:solidFill>
                <a:latin typeface="Arial"/>
                <a:ea typeface="微软雅黑"/>
                <a:sym typeface="Arial"/>
              </a:rPr>
              <a:t>Suspensão de Carga</a:t>
            </a:r>
            <a:endParaRPr lang="en-US" altLang="zh-CN" b="1" dirty="0">
              <a:solidFill>
                <a:schemeClr val="bg2"/>
              </a:solidFill>
              <a:latin typeface="Arial"/>
              <a:ea typeface="微软雅黑"/>
              <a:sym typeface="Arial"/>
            </a:endParaRPr>
          </a:p>
        </p:txBody>
      </p:sp>
      <p:sp>
        <p:nvSpPr>
          <p:cNvPr id="19" name="TextBox 21">
            <a:extLst>
              <a:ext uri="{FF2B5EF4-FFF2-40B4-BE49-F238E27FC236}">
                <a16:creationId xmlns:a16="http://schemas.microsoft.com/office/drawing/2014/main" id="{27668CB8-BEA2-54B4-059C-FFC4D07229C8}"/>
              </a:ext>
            </a:extLst>
          </p:cNvPr>
          <p:cNvSpPr txBox="1"/>
          <p:nvPr/>
        </p:nvSpPr>
        <p:spPr>
          <a:xfrm>
            <a:off x="8253912" y="4203709"/>
            <a:ext cx="1820672" cy="364202"/>
          </a:xfrm>
          <a:prstGeom prst="rect">
            <a:avLst/>
          </a:prstGeom>
          <a:noFill/>
        </p:spPr>
        <p:txBody>
          <a:bodyPr wrap="square" lIns="0" tIns="0" rIns="0" bIns="0" rtlCol="0">
            <a:spAutoFit/>
          </a:bodyPr>
          <a:lstStyle/>
          <a:p>
            <a:pPr algn="ctr">
              <a:lnSpc>
                <a:spcPct val="150000"/>
              </a:lnSpc>
            </a:pPr>
            <a:r>
              <a:rPr lang="pt-BR" altLang="zh-CN" dirty="0">
                <a:solidFill>
                  <a:schemeClr val="bg2"/>
                </a:solidFill>
                <a:latin typeface="Arial"/>
                <a:ea typeface="微软雅黑"/>
                <a:sym typeface="Arial"/>
              </a:rPr>
              <a:t>Carcaça</a:t>
            </a:r>
            <a:endParaRPr lang="en-US" altLang="zh-CN" dirty="0">
              <a:solidFill>
                <a:schemeClr val="bg2"/>
              </a:solidFill>
              <a:latin typeface="Arial"/>
              <a:ea typeface="微软雅黑"/>
              <a:sym typeface="Arial"/>
            </a:endParaRPr>
          </a:p>
        </p:txBody>
      </p:sp>
      <p:sp>
        <p:nvSpPr>
          <p:cNvPr id="20" name="TextBox 21">
            <a:extLst>
              <a:ext uri="{FF2B5EF4-FFF2-40B4-BE49-F238E27FC236}">
                <a16:creationId xmlns:a16="http://schemas.microsoft.com/office/drawing/2014/main" id="{CD57A716-C854-166E-23AD-4CBF02B1869E}"/>
              </a:ext>
            </a:extLst>
          </p:cNvPr>
          <p:cNvSpPr txBox="1"/>
          <p:nvPr/>
        </p:nvSpPr>
        <p:spPr>
          <a:xfrm>
            <a:off x="10400212" y="4178309"/>
            <a:ext cx="1575888" cy="553998"/>
          </a:xfrm>
          <a:prstGeom prst="rect">
            <a:avLst/>
          </a:prstGeom>
          <a:noFill/>
        </p:spPr>
        <p:txBody>
          <a:bodyPr wrap="square" lIns="0" tIns="0" rIns="0" bIns="0" rtlCol="0">
            <a:spAutoFit/>
          </a:bodyPr>
          <a:lstStyle/>
          <a:p>
            <a:pPr algn="ctr"/>
            <a:r>
              <a:rPr lang="pt-BR" altLang="zh-CN" dirty="0">
                <a:solidFill>
                  <a:schemeClr val="bg2"/>
                </a:solidFill>
                <a:latin typeface="Arial"/>
                <a:ea typeface="微软雅黑"/>
                <a:sym typeface="Arial"/>
              </a:rPr>
              <a:t>Capacidade de carga</a:t>
            </a:r>
            <a:endParaRPr lang="en-US" altLang="zh-CN" dirty="0">
              <a:solidFill>
                <a:schemeClr val="bg2"/>
              </a:solidFill>
              <a:latin typeface="Arial"/>
              <a:ea typeface="微软雅黑"/>
              <a:sym typeface="Arial"/>
            </a:endParaRPr>
          </a:p>
        </p:txBody>
      </p:sp>
      <p:sp>
        <p:nvSpPr>
          <p:cNvPr id="2" name="Subtitle 2">
            <a:extLst>
              <a:ext uri="{FF2B5EF4-FFF2-40B4-BE49-F238E27FC236}">
                <a16:creationId xmlns:a16="http://schemas.microsoft.com/office/drawing/2014/main" id="{74BE50E4-A5DB-E612-BBE7-EADDD7177BBE}"/>
              </a:ext>
            </a:extLst>
          </p:cNvPr>
          <p:cNvSpPr txBox="1">
            <a:spLocks/>
          </p:cNvSpPr>
          <p:nvPr/>
        </p:nvSpPr>
        <p:spPr>
          <a:xfrm>
            <a:off x="254000" y="5626100"/>
            <a:ext cx="11811000" cy="101399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000" b="1" dirty="0">
                <a:gradFill>
                  <a:gsLst>
                    <a:gs pos="0">
                      <a:srgbClr val="FE2B56"/>
                    </a:gs>
                    <a:gs pos="100000">
                      <a:srgbClr val="FE6F3F"/>
                    </a:gs>
                  </a:gsLst>
                  <a:lin ang="5400000" scaled="0"/>
                </a:gradFill>
                <a:latin typeface="Arial"/>
                <a:ea typeface="微软雅黑"/>
                <a:cs typeface="Lato" panose="020F0502020204030203" pitchFamily="34" charset="0"/>
                <a:sym typeface="Arial"/>
              </a:rPr>
              <a:t>pode ser feita usando correntes ou cabos de aço. Algumas correntes podem ter tratamento térmico especial para suportarem melhor vapor químico, chuva ou maresia.</a:t>
            </a:r>
            <a:endParaRPr lang="id-ID" sz="2000"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pic>
        <p:nvPicPr>
          <p:cNvPr id="4" name="Imagem 3" descr="Texto&#10;&#10;Descrição gerada automaticamente com confiança baixa">
            <a:extLst>
              <a:ext uri="{FF2B5EF4-FFF2-40B4-BE49-F238E27FC236}">
                <a16:creationId xmlns:a16="http://schemas.microsoft.com/office/drawing/2014/main" id="{92040B97-81AD-E08D-87C0-1C31EA5336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230621622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Ponte Rolante com Talha Elétrica | Ferro Indústria">
            <a:extLst>
              <a:ext uri="{FF2B5EF4-FFF2-40B4-BE49-F238E27FC236}">
                <a16:creationId xmlns:a16="http://schemas.microsoft.com/office/drawing/2014/main" id="{7E15E1DE-FDD9-B7BD-0888-6678C4D6D7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71" b="41698"/>
          <a:stretch/>
        </p:blipFill>
        <p:spPr bwMode="auto">
          <a:xfrm>
            <a:off x="0" y="-1"/>
            <a:ext cx="12192000" cy="2882901"/>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5">
            <a:extLst>
              <a:ext uri="{FF2B5EF4-FFF2-40B4-BE49-F238E27FC236}">
                <a16:creationId xmlns:a16="http://schemas.microsoft.com/office/drawing/2014/main" id="{A654E8D0-4DB8-2B12-FF7E-F125FF2324B7}"/>
              </a:ext>
            </a:extLst>
          </p:cNvPr>
          <p:cNvSpPr/>
          <p:nvPr/>
        </p:nvSpPr>
        <p:spPr>
          <a:xfrm>
            <a:off x="0" y="0"/>
            <a:ext cx="12192000" cy="2882899"/>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3" name="Freeform 5">
            <a:extLst>
              <a:ext uri="{FF2B5EF4-FFF2-40B4-BE49-F238E27FC236}">
                <a16:creationId xmlns:a16="http://schemas.microsoft.com/office/drawing/2014/main" id="{C78D3D7A-0860-8703-1071-1AFFF9CE3A83}"/>
              </a:ext>
            </a:extLst>
          </p:cNvPr>
          <p:cNvSpPr>
            <a:spLocks/>
          </p:cNvSpPr>
          <p:nvPr/>
        </p:nvSpPr>
        <p:spPr bwMode="auto">
          <a:xfrm>
            <a:off x="126602" y="2210712"/>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01</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5" name="Freeform 5">
            <a:extLst>
              <a:ext uri="{FF2B5EF4-FFF2-40B4-BE49-F238E27FC236}">
                <a16:creationId xmlns:a16="http://schemas.microsoft.com/office/drawing/2014/main" id="{8D02D8EC-6DB8-10CE-7BF2-6E811B519B92}"/>
              </a:ext>
            </a:extLst>
          </p:cNvPr>
          <p:cNvSpPr>
            <a:spLocks/>
          </p:cNvSpPr>
          <p:nvPr/>
        </p:nvSpPr>
        <p:spPr bwMode="auto">
          <a:xfrm>
            <a:off x="2150147" y="2210712"/>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02</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6" name="Freeform 5">
            <a:extLst>
              <a:ext uri="{FF2B5EF4-FFF2-40B4-BE49-F238E27FC236}">
                <a16:creationId xmlns:a16="http://schemas.microsoft.com/office/drawing/2014/main" id="{AAED062B-B19A-09E2-4030-A46FE1F8FB61}"/>
              </a:ext>
            </a:extLst>
          </p:cNvPr>
          <p:cNvSpPr>
            <a:spLocks/>
          </p:cNvSpPr>
          <p:nvPr/>
        </p:nvSpPr>
        <p:spPr bwMode="auto">
          <a:xfrm>
            <a:off x="4173692"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03</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7" name="Freeform 5">
            <a:extLst>
              <a:ext uri="{FF2B5EF4-FFF2-40B4-BE49-F238E27FC236}">
                <a16:creationId xmlns:a16="http://schemas.microsoft.com/office/drawing/2014/main" id="{D1842901-216F-C748-2EEF-A3F1A2D8CCB6}"/>
              </a:ext>
            </a:extLst>
          </p:cNvPr>
          <p:cNvSpPr>
            <a:spLocks/>
          </p:cNvSpPr>
          <p:nvPr/>
        </p:nvSpPr>
        <p:spPr bwMode="auto">
          <a:xfrm>
            <a:off x="6197237"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04</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8" name="Freeform 5">
            <a:extLst>
              <a:ext uri="{FF2B5EF4-FFF2-40B4-BE49-F238E27FC236}">
                <a16:creationId xmlns:a16="http://schemas.microsoft.com/office/drawing/2014/main" id="{4EE1B6B9-D22F-F1FA-9A42-81D8E6B90CCE}"/>
              </a:ext>
            </a:extLst>
          </p:cNvPr>
          <p:cNvSpPr>
            <a:spLocks/>
          </p:cNvSpPr>
          <p:nvPr/>
        </p:nvSpPr>
        <p:spPr bwMode="auto">
          <a:xfrm>
            <a:off x="8220782"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FE2B56"/>
              </a:gs>
              <a:gs pos="100000">
                <a:srgbClr val="FE6F3F"/>
              </a:gs>
            </a:gsLst>
            <a:lin ang="5400000" scaled="0"/>
          </a:gra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05</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9" name="Freeform 5">
            <a:extLst>
              <a:ext uri="{FF2B5EF4-FFF2-40B4-BE49-F238E27FC236}">
                <a16:creationId xmlns:a16="http://schemas.microsoft.com/office/drawing/2014/main" id="{4C64D2E6-3D94-5DD0-4D7E-15141968068C}"/>
              </a:ext>
            </a:extLst>
          </p:cNvPr>
          <p:cNvSpPr>
            <a:spLocks/>
          </p:cNvSpPr>
          <p:nvPr/>
        </p:nvSpPr>
        <p:spPr bwMode="auto">
          <a:xfrm>
            <a:off x="10244328"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06</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15" name="TextBox 21">
            <a:extLst>
              <a:ext uri="{FF2B5EF4-FFF2-40B4-BE49-F238E27FC236}">
                <a16:creationId xmlns:a16="http://schemas.microsoft.com/office/drawing/2014/main" id="{76437CF0-9751-54AC-1D47-11DDE91F0630}"/>
              </a:ext>
            </a:extLst>
          </p:cNvPr>
          <p:cNvSpPr txBox="1"/>
          <p:nvPr/>
        </p:nvSpPr>
        <p:spPr>
          <a:xfrm>
            <a:off x="127000" y="4255177"/>
            <a:ext cx="1820672" cy="364202"/>
          </a:xfrm>
          <a:prstGeom prst="rect">
            <a:avLst/>
          </a:prstGeom>
          <a:noFill/>
        </p:spPr>
        <p:txBody>
          <a:bodyPr wrap="square" lIns="0" tIns="0" rIns="0" bIns="0" rtlCol="0">
            <a:spAutoFit/>
          </a:bodyPr>
          <a:lstStyle/>
          <a:p>
            <a:pPr algn="ctr">
              <a:lnSpc>
                <a:spcPct val="150000"/>
              </a:lnSpc>
            </a:pPr>
            <a:r>
              <a:rPr lang="pt-BR" altLang="zh-CN" dirty="0">
                <a:solidFill>
                  <a:schemeClr val="bg2"/>
                </a:solidFill>
                <a:latin typeface="Arial"/>
                <a:ea typeface="微软雅黑"/>
                <a:sym typeface="Arial"/>
              </a:rPr>
              <a:t>Força motriz </a:t>
            </a:r>
            <a:endParaRPr lang="en-US" altLang="zh-CN" dirty="0">
              <a:solidFill>
                <a:schemeClr val="bg2"/>
              </a:solidFill>
              <a:latin typeface="Arial"/>
              <a:ea typeface="微软雅黑"/>
              <a:sym typeface="Arial"/>
            </a:endParaRPr>
          </a:p>
        </p:txBody>
      </p:sp>
      <p:sp>
        <p:nvSpPr>
          <p:cNvPr id="16" name="TextBox 21">
            <a:extLst>
              <a:ext uri="{FF2B5EF4-FFF2-40B4-BE49-F238E27FC236}">
                <a16:creationId xmlns:a16="http://schemas.microsoft.com/office/drawing/2014/main" id="{B3761A7B-697E-81AD-0C62-B77A9833DD3C}"/>
              </a:ext>
            </a:extLst>
          </p:cNvPr>
          <p:cNvSpPr txBox="1"/>
          <p:nvPr/>
        </p:nvSpPr>
        <p:spPr>
          <a:xfrm>
            <a:off x="2200947" y="4255177"/>
            <a:ext cx="1820672" cy="364202"/>
          </a:xfrm>
          <a:prstGeom prst="rect">
            <a:avLst/>
          </a:prstGeom>
          <a:noFill/>
        </p:spPr>
        <p:txBody>
          <a:bodyPr wrap="square" lIns="0" tIns="0" rIns="0" bIns="0" rtlCol="0">
            <a:spAutoFit/>
          </a:bodyPr>
          <a:lstStyle/>
          <a:p>
            <a:pPr algn="ctr">
              <a:lnSpc>
                <a:spcPct val="150000"/>
              </a:lnSpc>
            </a:pPr>
            <a:r>
              <a:rPr lang="pt-BR" altLang="zh-CN" dirty="0">
                <a:solidFill>
                  <a:schemeClr val="bg2"/>
                </a:solidFill>
                <a:latin typeface="Arial"/>
                <a:ea typeface="微软雅黑"/>
                <a:sym typeface="Arial"/>
              </a:rPr>
              <a:t>Alavanca</a:t>
            </a:r>
            <a:endParaRPr lang="en-US" altLang="zh-CN" dirty="0">
              <a:solidFill>
                <a:schemeClr val="bg2"/>
              </a:solidFill>
              <a:latin typeface="Arial"/>
              <a:ea typeface="微软雅黑"/>
              <a:sym typeface="Arial"/>
            </a:endParaRPr>
          </a:p>
        </p:txBody>
      </p:sp>
      <p:sp>
        <p:nvSpPr>
          <p:cNvPr id="17" name="TextBox 21">
            <a:extLst>
              <a:ext uri="{FF2B5EF4-FFF2-40B4-BE49-F238E27FC236}">
                <a16:creationId xmlns:a16="http://schemas.microsoft.com/office/drawing/2014/main" id="{AE458093-DB8D-A670-C791-ED6C99E48A6B}"/>
              </a:ext>
            </a:extLst>
          </p:cNvPr>
          <p:cNvSpPr txBox="1"/>
          <p:nvPr/>
        </p:nvSpPr>
        <p:spPr>
          <a:xfrm>
            <a:off x="4271047" y="4166277"/>
            <a:ext cx="1753689" cy="553998"/>
          </a:xfrm>
          <a:prstGeom prst="rect">
            <a:avLst/>
          </a:prstGeom>
          <a:noFill/>
        </p:spPr>
        <p:txBody>
          <a:bodyPr wrap="square" lIns="0" tIns="0" rIns="0" bIns="0" rtlCol="0">
            <a:spAutoFit/>
          </a:bodyPr>
          <a:lstStyle/>
          <a:p>
            <a:pPr algn="ctr"/>
            <a:r>
              <a:rPr lang="pt-BR" altLang="zh-CN" dirty="0">
                <a:solidFill>
                  <a:schemeClr val="bg2"/>
                </a:solidFill>
                <a:latin typeface="Arial"/>
                <a:ea typeface="微软雅黑"/>
                <a:sym typeface="Arial"/>
              </a:rPr>
              <a:t>Carrinho ou </a:t>
            </a:r>
            <a:r>
              <a:rPr lang="pt-BR" altLang="zh-CN" dirty="0" err="1">
                <a:solidFill>
                  <a:schemeClr val="bg2"/>
                </a:solidFill>
                <a:latin typeface="Arial"/>
                <a:ea typeface="微软雅黑"/>
                <a:sym typeface="Arial"/>
              </a:rPr>
              <a:t>trolley</a:t>
            </a:r>
            <a:r>
              <a:rPr lang="pt-BR" altLang="zh-CN" dirty="0">
                <a:solidFill>
                  <a:schemeClr val="bg2"/>
                </a:solidFill>
                <a:latin typeface="Arial"/>
                <a:ea typeface="微软雅黑"/>
                <a:sym typeface="Arial"/>
              </a:rPr>
              <a:t> </a:t>
            </a:r>
            <a:endParaRPr lang="en-US" altLang="zh-CN" dirty="0">
              <a:solidFill>
                <a:schemeClr val="bg2"/>
              </a:solidFill>
              <a:latin typeface="Arial"/>
              <a:ea typeface="微软雅黑"/>
              <a:sym typeface="Arial"/>
            </a:endParaRPr>
          </a:p>
        </p:txBody>
      </p:sp>
      <p:sp>
        <p:nvSpPr>
          <p:cNvPr id="18" name="TextBox 21">
            <a:extLst>
              <a:ext uri="{FF2B5EF4-FFF2-40B4-BE49-F238E27FC236}">
                <a16:creationId xmlns:a16="http://schemas.microsoft.com/office/drawing/2014/main" id="{2917CBE4-03E7-629F-849D-6C05A2BC6D8C}"/>
              </a:ext>
            </a:extLst>
          </p:cNvPr>
          <p:cNvSpPr txBox="1"/>
          <p:nvPr/>
        </p:nvSpPr>
        <p:spPr>
          <a:xfrm>
            <a:off x="6294265" y="4166277"/>
            <a:ext cx="1820672" cy="553998"/>
          </a:xfrm>
          <a:prstGeom prst="rect">
            <a:avLst/>
          </a:prstGeom>
          <a:noFill/>
        </p:spPr>
        <p:txBody>
          <a:bodyPr wrap="square" lIns="0" tIns="0" rIns="0" bIns="0" rtlCol="0">
            <a:spAutoFit/>
          </a:bodyPr>
          <a:lstStyle/>
          <a:p>
            <a:pPr algn="ctr"/>
            <a:r>
              <a:rPr lang="pt-BR" altLang="zh-CN" dirty="0">
                <a:solidFill>
                  <a:schemeClr val="bg2"/>
                </a:solidFill>
                <a:latin typeface="Arial"/>
                <a:ea typeface="微软雅黑"/>
                <a:sym typeface="Arial"/>
              </a:rPr>
              <a:t>Suspensão de Carga</a:t>
            </a:r>
            <a:endParaRPr lang="en-US" altLang="zh-CN" dirty="0">
              <a:solidFill>
                <a:schemeClr val="bg2"/>
              </a:solidFill>
              <a:latin typeface="Arial"/>
              <a:ea typeface="微软雅黑"/>
              <a:sym typeface="Arial"/>
            </a:endParaRPr>
          </a:p>
        </p:txBody>
      </p:sp>
      <p:sp>
        <p:nvSpPr>
          <p:cNvPr id="19" name="TextBox 21">
            <a:extLst>
              <a:ext uri="{FF2B5EF4-FFF2-40B4-BE49-F238E27FC236}">
                <a16:creationId xmlns:a16="http://schemas.microsoft.com/office/drawing/2014/main" id="{27668CB8-BEA2-54B4-059C-FFC4D07229C8}"/>
              </a:ext>
            </a:extLst>
          </p:cNvPr>
          <p:cNvSpPr txBox="1"/>
          <p:nvPr/>
        </p:nvSpPr>
        <p:spPr>
          <a:xfrm>
            <a:off x="8253912" y="4191677"/>
            <a:ext cx="1820672" cy="364202"/>
          </a:xfrm>
          <a:prstGeom prst="rect">
            <a:avLst/>
          </a:prstGeom>
          <a:noFill/>
        </p:spPr>
        <p:txBody>
          <a:bodyPr wrap="square" lIns="0" tIns="0" rIns="0" bIns="0" rtlCol="0">
            <a:spAutoFit/>
          </a:bodyPr>
          <a:lstStyle/>
          <a:p>
            <a:pPr algn="ctr">
              <a:lnSpc>
                <a:spcPct val="150000"/>
              </a:lnSpc>
            </a:pPr>
            <a:r>
              <a:rPr lang="pt-BR" altLang="zh-CN" b="1" dirty="0">
                <a:solidFill>
                  <a:schemeClr val="bg2"/>
                </a:solidFill>
                <a:latin typeface="Arial"/>
                <a:ea typeface="微软雅黑"/>
                <a:sym typeface="Arial"/>
              </a:rPr>
              <a:t>Carcaça</a:t>
            </a:r>
            <a:endParaRPr lang="en-US" altLang="zh-CN" b="1" dirty="0">
              <a:solidFill>
                <a:schemeClr val="bg2"/>
              </a:solidFill>
              <a:latin typeface="Arial"/>
              <a:ea typeface="微软雅黑"/>
              <a:sym typeface="Arial"/>
            </a:endParaRPr>
          </a:p>
        </p:txBody>
      </p:sp>
      <p:sp>
        <p:nvSpPr>
          <p:cNvPr id="20" name="TextBox 21">
            <a:extLst>
              <a:ext uri="{FF2B5EF4-FFF2-40B4-BE49-F238E27FC236}">
                <a16:creationId xmlns:a16="http://schemas.microsoft.com/office/drawing/2014/main" id="{CD57A716-C854-166E-23AD-4CBF02B1869E}"/>
              </a:ext>
            </a:extLst>
          </p:cNvPr>
          <p:cNvSpPr txBox="1"/>
          <p:nvPr/>
        </p:nvSpPr>
        <p:spPr>
          <a:xfrm>
            <a:off x="10400212" y="4166277"/>
            <a:ext cx="1575888" cy="553998"/>
          </a:xfrm>
          <a:prstGeom prst="rect">
            <a:avLst/>
          </a:prstGeom>
          <a:noFill/>
        </p:spPr>
        <p:txBody>
          <a:bodyPr wrap="square" lIns="0" tIns="0" rIns="0" bIns="0" rtlCol="0">
            <a:spAutoFit/>
          </a:bodyPr>
          <a:lstStyle/>
          <a:p>
            <a:pPr algn="ctr"/>
            <a:r>
              <a:rPr lang="pt-BR" altLang="zh-CN" dirty="0">
                <a:solidFill>
                  <a:schemeClr val="bg2"/>
                </a:solidFill>
                <a:latin typeface="Arial"/>
                <a:ea typeface="微软雅黑"/>
                <a:sym typeface="Arial"/>
              </a:rPr>
              <a:t>Capacidade de carga</a:t>
            </a:r>
            <a:endParaRPr lang="en-US" altLang="zh-CN" dirty="0">
              <a:solidFill>
                <a:schemeClr val="bg2"/>
              </a:solidFill>
              <a:latin typeface="Arial"/>
              <a:ea typeface="微软雅黑"/>
              <a:sym typeface="Arial"/>
            </a:endParaRPr>
          </a:p>
        </p:txBody>
      </p:sp>
      <p:sp>
        <p:nvSpPr>
          <p:cNvPr id="2" name="Subtitle 2">
            <a:extLst>
              <a:ext uri="{FF2B5EF4-FFF2-40B4-BE49-F238E27FC236}">
                <a16:creationId xmlns:a16="http://schemas.microsoft.com/office/drawing/2014/main" id="{0FE0FD9F-9AC4-F6F4-9AA2-B4A26B2801CB}"/>
              </a:ext>
            </a:extLst>
          </p:cNvPr>
          <p:cNvSpPr txBox="1">
            <a:spLocks/>
          </p:cNvSpPr>
          <p:nvPr/>
        </p:nvSpPr>
        <p:spPr>
          <a:xfrm>
            <a:off x="254000" y="5626100"/>
            <a:ext cx="11811000" cy="101399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000" b="1" dirty="0">
                <a:gradFill>
                  <a:gsLst>
                    <a:gs pos="0">
                      <a:srgbClr val="FE2B56"/>
                    </a:gs>
                    <a:gs pos="100000">
                      <a:srgbClr val="FE6F3F"/>
                    </a:gs>
                  </a:gsLst>
                  <a:lin ang="5400000" scaled="0"/>
                </a:gradFill>
                <a:latin typeface="Arial"/>
                <a:ea typeface="微软雅黑"/>
                <a:cs typeface="Lato" panose="020F0502020204030203" pitchFamily="34" charset="0"/>
                <a:sym typeface="Arial"/>
              </a:rPr>
              <a:t>pode ser feita em metais como alumínio, que possui benefícios como a leveza, resistência a vapores e substâncias químicas, além de dissipar melhor o calor.</a:t>
            </a:r>
            <a:endParaRPr lang="id-ID" sz="2000"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pic>
        <p:nvPicPr>
          <p:cNvPr id="4" name="Imagem 3" descr="Texto&#10;&#10;Descrição gerada automaticamente com confiança baixa">
            <a:extLst>
              <a:ext uri="{FF2B5EF4-FFF2-40B4-BE49-F238E27FC236}">
                <a16:creationId xmlns:a16="http://schemas.microsoft.com/office/drawing/2014/main" id="{770FC724-E842-4865-02AB-5AB194B59A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54151146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Ponte Rolante com Talha Elétrica | Ferro Indústria">
            <a:extLst>
              <a:ext uri="{FF2B5EF4-FFF2-40B4-BE49-F238E27FC236}">
                <a16:creationId xmlns:a16="http://schemas.microsoft.com/office/drawing/2014/main" id="{7E15E1DE-FDD9-B7BD-0888-6678C4D6D7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71" b="41698"/>
          <a:stretch/>
        </p:blipFill>
        <p:spPr bwMode="auto">
          <a:xfrm>
            <a:off x="0" y="-1"/>
            <a:ext cx="12192000" cy="2882901"/>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5">
            <a:extLst>
              <a:ext uri="{FF2B5EF4-FFF2-40B4-BE49-F238E27FC236}">
                <a16:creationId xmlns:a16="http://schemas.microsoft.com/office/drawing/2014/main" id="{A654E8D0-4DB8-2B12-FF7E-F125FF2324B7}"/>
              </a:ext>
            </a:extLst>
          </p:cNvPr>
          <p:cNvSpPr/>
          <p:nvPr/>
        </p:nvSpPr>
        <p:spPr>
          <a:xfrm>
            <a:off x="0" y="0"/>
            <a:ext cx="12192000" cy="2882899"/>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3" name="Freeform 5">
            <a:extLst>
              <a:ext uri="{FF2B5EF4-FFF2-40B4-BE49-F238E27FC236}">
                <a16:creationId xmlns:a16="http://schemas.microsoft.com/office/drawing/2014/main" id="{C78D3D7A-0860-8703-1071-1AFFF9CE3A83}"/>
              </a:ext>
            </a:extLst>
          </p:cNvPr>
          <p:cNvSpPr>
            <a:spLocks/>
          </p:cNvSpPr>
          <p:nvPr/>
        </p:nvSpPr>
        <p:spPr bwMode="auto">
          <a:xfrm>
            <a:off x="126602" y="2210712"/>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01</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5" name="Freeform 5">
            <a:extLst>
              <a:ext uri="{FF2B5EF4-FFF2-40B4-BE49-F238E27FC236}">
                <a16:creationId xmlns:a16="http://schemas.microsoft.com/office/drawing/2014/main" id="{8D02D8EC-6DB8-10CE-7BF2-6E811B519B92}"/>
              </a:ext>
            </a:extLst>
          </p:cNvPr>
          <p:cNvSpPr>
            <a:spLocks/>
          </p:cNvSpPr>
          <p:nvPr/>
        </p:nvSpPr>
        <p:spPr bwMode="auto">
          <a:xfrm>
            <a:off x="2150147" y="2210712"/>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02</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6" name="Freeform 5">
            <a:extLst>
              <a:ext uri="{FF2B5EF4-FFF2-40B4-BE49-F238E27FC236}">
                <a16:creationId xmlns:a16="http://schemas.microsoft.com/office/drawing/2014/main" id="{AAED062B-B19A-09E2-4030-A46FE1F8FB61}"/>
              </a:ext>
            </a:extLst>
          </p:cNvPr>
          <p:cNvSpPr>
            <a:spLocks/>
          </p:cNvSpPr>
          <p:nvPr/>
        </p:nvSpPr>
        <p:spPr bwMode="auto">
          <a:xfrm>
            <a:off x="4173692"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03</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7" name="Freeform 5">
            <a:extLst>
              <a:ext uri="{FF2B5EF4-FFF2-40B4-BE49-F238E27FC236}">
                <a16:creationId xmlns:a16="http://schemas.microsoft.com/office/drawing/2014/main" id="{D1842901-216F-C748-2EEF-A3F1A2D8CCB6}"/>
              </a:ext>
            </a:extLst>
          </p:cNvPr>
          <p:cNvSpPr>
            <a:spLocks/>
          </p:cNvSpPr>
          <p:nvPr/>
        </p:nvSpPr>
        <p:spPr bwMode="auto">
          <a:xfrm>
            <a:off x="6197237"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04</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8" name="Freeform 5">
            <a:extLst>
              <a:ext uri="{FF2B5EF4-FFF2-40B4-BE49-F238E27FC236}">
                <a16:creationId xmlns:a16="http://schemas.microsoft.com/office/drawing/2014/main" id="{4EE1B6B9-D22F-F1FA-9A42-81D8E6B90CCE}"/>
              </a:ext>
            </a:extLst>
          </p:cNvPr>
          <p:cNvSpPr>
            <a:spLocks/>
          </p:cNvSpPr>
          <p:nvPr/>
        </p:nvSpPr>
        <p:spPr bwMode="auto">
          <a:xfrm>
            <a:off x="8220782"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01F42"/>
          </a:soli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05</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9" name="Freeform 5">
            <a:extLst>
              <a:ext uri="{FF2B5EF4-FFF2-40B4-BE49-F238E27FC236}">
                <a16:creationId xmlns:a16="http://schemas.microsoft.com/office/drawing/2014/main" id="{4C64D2E6-3D94-5DD0-4D7E-15141968068C}"/>
              </a:ext>
            </a:extLst>
          </p:cNvPr>
          <p:cNvSpPr>
            <a:spLocks/>
          </p:cNvSpPr>
          <p:nvPr/>
        </p:nvSpPr>
        <p:spPr bwMode="auto">
          <a:xfrm>
            <a:off x="10244328" y="2209800"/>
            <a:ext cx="1820672" cy="15711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FE2B56"/>
              </a:gs>
              <a:gs pos="100000">
                <a:srgbClr val="FE6F3F"/>
              </a:gs>
            </a:gsLst>
            <a:lin ang="5400000" scaled="0"/>
          </a:gra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ctr" anchorCtr="0" compatLnSpc="1">
            <a:prstTxWarp prst="textNoShape">
              <a:avLst/>
            </a:prstTxWarp>
          </a:bodyPr>
          <a:lstStyle/>
          <a:p>
            <a:pPr algn="ctr" fontAlgn="auto">
              <a:buFontTx/>
              <a:buNone/>
            </a:pPr>
            <a:r>
              <a:rPr lang="pt-BR" altLang="zh-CN" sz="4000" b="1" dirty="0">
                <a:solidFill>
                  <a:schemeClr val="bg1"/>
                </a:solidFill>
                <a:effectLst>
                  <a:outerShdw blurRad="38100" dist="38100" dir="2700000" algn="tl">
                    <a:srgbClr val="000000">
                      <a:alpha val="43137"/>
                    </a:srgbClr>
                  </a:outerShdw>
                </a:effectLst>
                <a:latin typeface="Arial"/>
                <a:ea typeface="微软雅黑"/>
                <a:sym typeface="Arial"/>
              </a:rPr>
              <a:t>06</a:t>
            </a:r>
            <a:endParaRPr lang="zh-CN" altLang="en-US" sz="4000" b="1" dirty="0">
              <a:solidFill>
                <a:schemeClr val="bg1"/>
              </a:solidFill>
              <a:effectLst>
                <a:outerShdw blurRad="38100" dist="38100" dir="2700000" algn="tl">
                  <a:srgbClr val="000000">
                    <a:alpha val="43137"/>
                  </a:srgbClr>
                </a:outerShdw>
              </a:effectLst>
              <a:latin typeface="Arial"/>
              <a:ea typeface="微软雅黑"/>
              <a:sym typeface="Arial"/>
            </a:endParaRPr>
          </a:p>
        </p:txBody>
      </p:sp>
      <p:sp>
        <p:nvSpPr>
          <p:cNvPr id="15" name="TextBox 21">
            <a:extLst>
              <a:ext uri="{FF2B5EF4-FFF2-40B4-BE49-F238E27FC236}">
                <a16:creationId xmlns:a16="http://schemas.microsoft.com/office/drawing/2014/main" id="{76437CF0-9751-54AC-1D47-11DDE91F0630}"/>
              </a:ext>
            </a:extLst>
          </p:cNvPr>
          <p:cNvSpPr txBox="1"/>
          <p:nvPr/>
        </p:nvSpPr>
        <p:spPr>
          <a:xfrm>
            <a:off x="127000" y="4267209"/>
            <a:ext cx="1820672" cy="364202"/>
          </a:xfrm>
          <a:prstGeom prst="rect">
            <a:avLst/>
          </a:prstGeom>
          <a:noFill/>
        </p:spPr>
        <p:txBody>
          <a:bodyPr wrap="square" lIns="0" tIns="0" rIns="0" bIns="0" rtlCol="0">
            <a:spAutoFit/>
          </a:bodyPr>
          <a:lstStyle/>
          <a:p>
            <a:pPr algn="ctr">
              <a:lnSpc>
                <a:spcPct val="150000"/>
              </a:lnSpc>
            </a:pPr>
            <a:r>
              <a:rPr lang="pt-BR" altLang="zh-CN" dirty="0">
                <a:solidFill>
                  <a:schemeClr val="bg2"/>
                </a:solidFill>
                <a:latin typeface="Arial"/>
                <a:ea typeface="微软雅黑"/>
                <a:sym typeface="Arial"/>
              </a:rPr>
              <a:t>Força motriz </a:t>
            </a:r>
            <a:endParaRPr lang="en-US" altLang="zh-CN" dirty="0">
              <a:solidFill>
                <a:schemeClr val="bg2"/>
              </a:solidFill>
              <a:latin typeface="Arial"/>
              <a:ea typeface="微软雅黑"/>
              <a:sym typeface="Arial"/>
            </a:endParaRPr>
          </a:p>
        </p:txBody>
      </p:sp>
      <p:sp>
        <p:nvSpPr>
          <p:cNvPr id="16" name="TextBox 21">
            <a:extLst>
              <a:ext uri="{FF2B5EF4-FFF2-40B4-BE49-F238E27FC236}">
                <a16:creationId xmlns:a16="http://schemas.microsoft.com/office/drawing/2014/main" id="{B3761A7B-697E-81AD-0C62-B77A9833DD3C}"/>
              </a:ext>
            </a:extLst>
          </p:cNvPr>
          <p:cNvSpPr txBox="1"/>
          <p:nvPr/>
        </p:nvSpPr>
        <p:spPr>
          <a:xfrm>
            <a:off x="2200947" y="4267209"/>
            <a:ext cx="1820672" cy="364202"/>
          </a:xfrm>
          <a:prstGeom prst="rect">
            <a:avLst/>
          </a:prstGeom>
          <a:noFill/>
        </p:spPr>
        <p:txBody>
          <a:bodyPr wrap="square" lIns="0" tIns="0" rIns="0" bIns="0" rtlCol="0">
            <a:spAutoFit/>
          </a:bodyPr>
          <a:lstStyle/>
          <a:p>
            <a:pPr algn="ctr">
              <a:lnSpc>
                <a:spcPct val="150000"/>
              </a:lnSpc>
            </a:pPr>
            <a:r>
              <a:rPr lang="pt-BR" altLang="zh-CN" dirty="0">
                <a:solidFill>
                  <a:schemeClr val="bg2"/>
                </a:solidFill>
                <a:latin typeface="Arial"/>
                <a:ea typeface="微软雅黑"/>
                <a:sym typeface="Arial"/>
              </a:rPr>
              <a:t>Alavanca</a:t>
            </a:r>
            <a:endParaRPr lang="en-US" altLang="zh-CN" dirty="0">
              <a:solidFill>
                <a:schemeClr val="bg2"/>
              </a:solidFill>
              <a:latin typeface="Arial"/>
              <a:ea typeface="微软雅黑"/>
              <a:sym typeface="Arial"/>
            </a:endParaRPr>
          </a:p>
        </p:txBody>
      </p:sp>
      <p:sp>
        <p:nvSpPr>
          <p:cNvPr id="17" name="TextBox 21">
            <a:extLst>
              <a:ext uri="{FF2B5EF4-FFF2-40B4-BE49-F238E27FC236}">
                <a16:creationId xmlns:a16="http://schemas.microsoft.com/office/drawing/2014/main" id="{AE458093-DB8D-A670-C791-ED6C99E48A6B}"/>
              </a:ext>
            </a:extLst>
          </p:cNvPr>
          <p:cNvSpPr txBox="1"/>
          <p:nvPr/>
        </p:nvSpPr>
        <p:spPr>
          <a:xfrm>
            <a:off x="4271047" y="4178309"/>
            <a:ext cx="1753689" cy="553998"/>
          </a:xfrm>
          <a:prstGeom prst="rect">
            <a:avLst/>
          </a:prstGeom>
          <a:noFill/>
        </p:spPr>
        <p:txBody>
          <a:bodyPr wrap="square" lIns="0" tIns="0" rIns="0" bIns="0" rtlCol="0">
            <a:spAutoFit/>
          </a:bodyPr>
          <a:lstStyle/>
          <a:p>
            <a:pPr algn="ctr"/>
            <a:r>
              <a:rPr lang="pt-BR" altLang="zh-CN" dirty="0">
                <a:solidFill>
                  <a:schemeClr val="bg2"/>
                </a:solidFill>
                <a:latin typeface="Arial"/>
                <a:ea typeface="微软雅黑"/>
                <a:sym typeface="Arial"/>
              </a:rPr>
              <a:t>Carrinho ou </a:t>
            </a:r>
            <a:r>
              <a:rPr lang="pt-BR" altLang="zh-CN" dirty="0" err="1">
                <a:solidFill>
                  <a:schemeClr val="bg2"/>
                </a:solidFill>
                <a:latin typeface="Arial"/>
                <a:ea typeface="微软雅黑"/>
                <a:sym typeface="Arial"/>
              </a:rPr>
              <a:t>trolley</a:t>
            </a:r>
            <a:r>
              <a:rPr lang="pt-BR" altLang="zh-CN" dirty="0">
                <a:solidFill>
                  <a:schemeClr val="bg2"/>
                </a:solidFill>
                <a:latin typeface="Arial"/>
                <a:ea typeface="微软雅黑"/>
                <a:sym typeface="Arial"/>
              </a:rPr>
              <a:t> </a:t>
            </a:r>
            <a:endParaRPr lang="en-US" altLang="zh-CN" dirty="0">
              <a:solidFill>
                <a:schemeClr val="bg2"/>
              </a:solidFill>
              <a:latin typeface="Arial"/>
              <a:ea typeface="微软雅黑"/>
              <a:sym typeface="Arial"/>
            </a:endParaRPr>
          </a:p>
        </p:txBody>
      </p:sp>
      <p:sp>
        <p:nvSpPr>
          <p:cNvPr id="18" name="TextBox 21">
            <a:extLst>
              <a:ext uri="{FF2B5EF4-FFF2-40B4-BE49-F238E27FC236}">
                <a16:creationId xmlns:a16="http://schemas.microsoft.com/office/drawing/2014/main" id="{2917CBE4-03E7-629F-849D-6C05A2BC6D8C}"/>
              </a:ext>
            </a:extLst>
          </p:cNvPr>
          <p:cNvSpPr txBox="1"/>
          <p:nvPr/>
        </p:nvSpPr>
        <p:spPr>
          <a:xfrm>
            <a:off x="6294265" y="4178309"/>
            <a:ext cx="1820672" cy="553998"/>
          </a:xfrm>
          <a:prstGeom prst="rect">
            <a:avLst/>
          </a:prstGeom>
          <a:noFill/>
        </p:spPr>
        <p:txBody>
          <a:bodyPr wrap="square" lIns="0" tIns="0" rIns="0" bIns="0" rtlCol="0">
            <a:spAutoFit/>
          </a:bodyPr>
          <a:lstStyle/>
          <a:p>
            <a:pPr algn="ctr"/>
            <a:r>
              <a:rPr lang="pt-BR" altLang="zh-CN" dirty="0">
                <a:solidFill>
                  <a:schemeClr val="bg2"/>
                </a:solidFill>
                <a:latin typeface="Arial"/>
                <a:ea typeface="微软雅黑"/>
                <a:sym typeface="Arial"/>
              </a:rPr>
              <a:t>Suspensão de Carga</a:t>
            </a:r>
            <a:endParaRPr lang="en-US" altLang="zh-CN" dirty="0">
              <a:solidFill>
                <a:schemeClr val="bg2"/>
              </a:solidFill>
              <a:latin typeface="Arial"/>
              <a:ea typeface="微软雅黑"/>
              <a:sym typeface="Arial"/>
            </a:endParaRPr>
          </a:p>
        </p:txBody>
      </p:sp>
      <p:sp>
        <p:nvSpPr>
          <p:cNvPr id="19" name="TextBox 21">
            <a:extLst>
              <a:ext uri="{FF2B5EF4-FFF2-40B4-BE49-F238E27FC236}">
                <a16:creationId xmlns:a16="http://schemas.microsoft.com/office/drawing/2014/main" id="{27668CB8-BEA2-54B4-059C-FFC4D07229C8}"/>
              </a:ext>
            </a:extLst>
          </p:cNvPr>
          <p:cNvSpPr txBox="1"/>
          <p:nvPr/>
        </p:nvSpPr>
        <p:spPr>
          <a:xfrm>
            <a:off x="8253912" y="4203709"/>
            <a:ext cx="1820672" cy="364202"/>
          </a:xfrm>
          <a:prstGeom prst="rect">
            <a:avLst/>
          </a:prstGeom>
          <a:noFill/>
        </p:spPr>
        <p:txBody>
          <a:bodyPr wrap="square" lIns="0" tIns="0" rIns="0" bIns="0" rtlCol="0">
            <a:spAutoFit/>
          </a:bodyPr>
          <a:lstStyle/>
          <a:p>
            <a:pPr algn="ctr">
              <a:lnSpc>
                <a:spcPct val="150000"/>
              </a:lnSpc>
            </a:pPr>
            <a:r>
              <a:rPr lang="pt-BR" altLang="zh-CN" dirty="0">
                <a:solidFill>
                  <a:schemeClr val="bg2"/>
                </a:solidFill>
                <a:latin typeface="Arial"/>
                <a:ea typeface="微软雅黑"/>
                <a:sym typeface="Arial"/>
              </a:rPr>
              <a:t>Carcaça</a:t>
            </a:r>
            <a:endParaRPr lang="en-US" altLang="zh-CN" dirty="0">
              <a:solidFill>
                <a:schemeClr val="bg2"/>
              </a:solidFill>
              <a:latin typeface="Arial"/>
              <a:ea typeface="微软雅黑"/>
              <a:sym typeface="Arial"/>
            </a:endParaRPr>
          </a:p>
        </p:txBody>
      </p:sp>
      <p:sp>
        <p:nvSpPr>
          <p:cNvPr id="20" name="TextBox 21">
            <a:extLst>
              <a:ext uri="{FF2B5EF4-FFF2-40B4-BE49-F238E27FC236}">
                <a16:creationId xmlns:a16="http://schemas.microsoft.com/office/drawing/2014/main" id="{CD57A716-C854-166E-23AD-4CBF02B1869E}"/>
              </a:ext>
            </a:extLst>
          </p:cNvPr>
          <p:cNvSpPr txBox="1"/>
          <p:nvPr/>
        </p:nvSpPr>
        <p:spPr>
          <a:xfrm>
            <a:off x="10400212" y="4178309"/>
            <a:ext cx="1575888" cy="553998"/>
          </a:xfrm>
          <a:prstGeom prst="rect">
            <a:avLst/>
          </a:prstGeom>
          <a:noFill/>
        </p:spPr>
        <p:txBody>
          <a:bodyPr wrap="square" lIns="0" tIns="0" rIns="0" bIns="0" rtlCol="0">
            <a:spAutoFit/>
          </a:bodyPr>
          <a:lstStyle/>
          <a:p>
            <a:pPr algn="ctr"/>
            <a:r>
              <a:rPr lang="pt-BR" altLang="zh-CN" b="1" dirty="0">
                <a:solidFill>
                  <a:schemeClr val="bg2"/>
                </a:solidFill>
                <a:latin typeface="Arial"/>
                <a:ea typeface="微软雅黑"/>
                <a:sym typeface="Arial"/>
              </a:rPr>
              <a:t>Capacidade de carga</a:t>
            </a:r>
            <a:endParaRPr lang="en-US" altLang="zh-CN" b="1" dirty="0">
              <a:solidFill>
                <a:schemeClr val="bg2"/>
              </a:solidFill>
              <a:latin typeface="Arial"/>
              <a:ea typeface="微软雅黑"/>
              <a:sym typeface="Arial"/>
            </a:endParaRPr>
          </a:p>
        </p:txBody>
      </p:sp>
      <p:sp>
        <p:nvSpPr>
          <p:cNvPr id="2" name="Subtitle 2">
            <a:extLst>
              <a:ext uri="{FF2B5EF4-FFF2-40B4-BE49-F238E27FC236}">
                <a16:creationId xmlns:a16="http://schemas.microsoft.com/office/drawing/2014/main" id="{5F8B5625-54EB-61B2-C4F2-0762BDC66026}"/>
              </a:ext>
            </a:extLst>
          </p:cNvPr>
          <p:cNvSpPr txBox="1">
            <a:spLocks/>
          </p:cNvSpPr>
          <p:nvPr/>
        </p:nvSpPr>
        <p:spPr>
          <a:xfrm>
            <a:off x="227512" y="5153124"/>
            <a:ext cx="7455988" cy="17048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000" b="1" dirty="0">
                <a:gradFill>
                  <a:gsLst>
                    <a:gs pos="0">
                      <a:srgbClr val="FE2B56"/>
                    </a:gs>
                    <a:gs pos="100000">
                      <a:srgbClr val="FE6F3F"/>
                    </a:gs>
                  </a:gsLst>
                  <a:lin ang="5400000" scaled="0"/>
                </a:gradFill>
                <a:latin typeface="Arial"/>
                <a:ea typeface="微软雅黑"/>
                <a:cs typeface="Lato" panose="020F0502020204030203" pitchFamily="34" charset="0"/>
                <a:sym typeface="Arial"/>
              </a:rPr>
              <a:t>pode variar muito para as diversas aplicações, começando por duzentos quilos nos modelos menores, para outros modelos profissionais de uma de uma até cinquenta toneladas (1 – 50.000 kg) ou mais.</a:t>
            </a:r>
            <a:endParaRPr lang="id-ID" sz="2000"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pic>
        <p:nvPicPr>
          <p:cNvPr id="4" name="Imagem 3">
            <a:extLst>
              <a:ext uri="{FF2B5EF4-FFF2-40B4-BE49-F238E27FC236}">
                <a16:creationId xmlns:a16="http://schemas.microsoft.com/office/drawing/2014/main" id="{6436F6F2-84BE-109C-17F9-DB483327465D}"/>
              </a:ext>
            </a:extLst>
          </p:cNvPr>
          <p:cNvPicPr>
            <a:picLocks noChangeAspect="1"/>
          </p:cNvPicPr>
          <p:nvPr/>
        </p:nvPicPr>
        <p:blipFill>
          <a:blip r:embed="rId4"/>
          <a:stretch>
            <a:fillRect/>
          </a:stretch>
        </p:blipFill>
        <p:spPr>
          <a:xfrm>
            <a:off x="8614121" y="4977977"/>
            <a:ext cx="1786091" cy="1743656"/>
          </a:xfrm>
          <a:prstGeom prst="rect">
            <a:avLst/>
          </a:prstGeom>
        </p:spPr>
      </p:pic>
    </p:spTree>
    <p:extLst>
      <p:ext uri="{BB962C8B-B14F-4D97-AF65-F5344CB8AC3E}">
        <p14:creationId xmlns:p14="http://schemas.microsoft.com/office/powerpoint/2010/main" val="115269425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4">
            <a:extLst>
              <a:ext uri="{FF2B5EF4-FFF2-40B4-BE49-F238E27FC236}">
                <a16:creationId xmlns:a16="http://schemas.microsoft.com/office/drawing/2014/main" id="{031990E4-802D-5A07-923D-8F99C3E4E6EC}"/>
              </a:ext>
            </a:extLst>
          </p:cNvPr>
          <p:cNvSpPr/>
          <p:nvPr/>
        </p:nvSpPr>
        <p:spPr>
          <a:xfrm flipH="1">
            <a:off x="0" y="1092200"/>
            <a:ext cx="6375400" cy="5765800"/>
          </a:xfrm>
          <a:custGeom>
            <a:avLst/>
            <a:gdLst>
              <a:gd name="connsiteX0" fmla="*/ 3438769 w 3438769"/>
              <a:gd name="connsiteY0" fmla="*/ 0 h 3440635"/>
              <a:gd name="connsiteX1" fmla="*/ 3438769 w 3438769"/>
              <a:gd name="connsiteY1" fmla="*/ 3440635 h 3440635"/>
              <a:gd name="connsiteX2" fmla="*/ 47 w 3438769"/>
              <a:gd name="connsiteY2" fmla="*/ 3440635 h 3440635"/>
              <a:gd name="connsiteX3" fmla="*/ 0 w 3438769"/>
              <a:gd name="connsiteY3" fmla="*/ 3438769 h 3440635"/>
              <a:gd name="connsiteX4" fmla="*/ 3438769 w 3438769"/>
              <a:gd name="connsiteY4" fmla="*/ 0 h 3440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769" h="3440635">
                <a:moveTo>
                  <a:pt x="3438769" y="0"/>
                </a:moveTo>
                <a:lnTo>
                  <a:pt x="3438769" y="3440635"/>
                </a:lnTo>
                <a:lnTo>
                  <a:pt x="47" y="3440635"/>
                </a:lnTo>
                <a:lnTo>
                  <a:pt x="0" y="3438769"/>
                </a:lnTo>
                <a:cubicBezTo>
                  <a:pt x="0" y="1539589"/>
                  <a:pt x="1539589" y="0"/>
                  <a:pt x="3438769" y="0"/>
                </a:cubicBezTo>
                <a:close/>
              </a:path>
            </a:pathLst>
          </a:cu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3" name="Subtitle 2">
            <a:extLst>
              <a:ext uri="{FF2B5EF4-FFF2-40B4-BE49-F238E27FC236}">
                <a16:creationId xmlns:a16="http://schemas.microsoft.com/office/drawing/2014/main" id="{A65287BC-01AC-69AC-6825-43145875CEA9}"/>
              </a:ext>
            </a:extLst>
          </p:cNvPr>
          <p:cNvSpPr txBox="1">
            <a:spLocks/>
          </p:cNvSpPr>
          <p:nvPr/>
        </p:nvSpPr>
        <p:spPr>
          <a:xfrm>
            <a:off x="6260011" y="1992362"/>
            <a:ext cx="5614488" cy="28732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200000"/>
              </a:lnSpc>
              <a:spcBef>
                <a:spcPts val="0"/>
              </a:spcBef>
              <a:defRPr/>
            </a:pPr>
            <a:r>
              <a:rPr lang="pt-BR" altLang="zh-CN" sz="2000" b="1" dirty="0">
                <a:solidFill>
                  <a:schemeClr val="bg2"/>
                </a:solidFill>
                <a:latin typeface="Arial"/>
                <a:ea typeface="微软雅黑"/>
                <a:cs typeface="Lato" panose="020F0502020204030203" pitchFamily="34" charset="0"/>
                <a:sym typeface="Arial"/>
              </a:rPr>
              <a:t>Como já mencionado, a talha fica fixa na estrutura da edificação ou a um equipamento de suporte para a sustentação e locomoção da carga, tal como:</a:t>
            </a:r>
            <a:endParaRPr lang="id-ID" sz="2000" b="1" dirty="0">
              <a:solidFill>
                <a:schemeClr val="bg2"/>
              </a:solidFill>
              <a:latin typeface="Arial"/>
              <a:ea typeface="微软雅黑"/>
              <a:cs typeface="Lato" panose="020F0502020204030203" pitchFamily="34" charset="0"/>
              <a:sym typeface="Arial"/>
            </a:endParaRPr>
          </a:p>
        </p:txBody>
      </p:sp>
      <p:sp>
        <p:nvSpPr>
          <p:cNvPr id="5" name="Subtitle 2">
            <a:extLst>
              <a:ext uri="{FF2B5EF4-FFF2-40B4-BE49-F238E27FC236}">
                <a16:creationId xmlns:a16="http://schemas.microsoft.com/office/drawing/2014/main" id="{88E54A95-2B3F-0881-6FBC-82B348056197}"/>
              </a:ext>
            </a:extLst>
          </p:cNvPr>
          <p:cNvSpPr txBox="1">
            <a:spLocks/>
          </p:cNvSpPr>
          <p:nvPr/>
        </p:nvSpPr>
        <p:spPr>
          <a:xfrm>
            <a:off x="317501" y="3345180"/>
            <a:ext cx="4419599" cy="20744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r>
              <a:rPr lang="pt-BR" altLang="zh-CN" sz="3200" b="1" dirty="0">
                <a:solidFill>
                  <a:schemeClr val="bg1"/>
                </a:solidFill>
                <a:latin typeface="Arial"/>
                <a:ea typeface="微软雅黑"/>
                <a:cs typeface="Lato" panose="020F0502020204030203" pitchFamily="34" charset="0"/>
                <a:sym typeface="Arial"/>
              </a:rPr>
              <a:t>1.2	Equipamentos que possuem talha elétrica embutida</a:t>
            </a:r>
            <a:endParaRPr lang="zh-CN" altLang="en-US" b="1" dirty="0">
              <a:solidFill>
                <a:schemeClr val="bg1"/>
              </a:solidFill>
              <a:latin typeface="Arial"/>
              <a:ea typeface="微软雅黑"/>
              <a:cs typeface="Lato" panose="020F0502020204030203" pitchFamily="34" charset="0"/>
              <a:sym typeface="Arial"/>
            </a:endParaRPr>
          </a:p>
        </p:txBody>
      </p:sp>
      <p:sp>
        <p:nvSpPr>
          <p:cNvPr id="6" name="圆角矩形 10">
            <a:extLst>
              <a:ext uri="{FF2B5EF4-FFF2-40B4-BE49-F238E27FC236}">
                <a16:creationId xmlns:a16="http://schemas.microsoft.com/office/drawing/2014/main" id="{EAB35801-7554-F974-13DE-8EA14C3D6E47}"/>
              </a:ext>
            </a:extLst>
          </p:cNvPr>
          <p:cNvSpPr/>
          <p:nvPr/>
        </p:nvSpPr>
        <p:spPr>
          <a:xfrm>
            <a:off x="1729443" y="5419638"/>
            <a:ext cx="1414222"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latin typeface="Arial"/>
              <a:ea typeface="微软雅黑"/>
              <a:sym typeface="Arial"/>
            </a:endParaRPr>
          </a:p>
        </p:txBody>
      </p:sp>
    </p:spTree>
    <p:extLst>
      <p:ext uri="{BB962C8B-B14F-4D97-AF65-F5344CB8AC3E}">
        <p14:creationId xmlns:p14="http://schemas.microsoft.com/office/powerpoint/2010/main" val="1230156360"/>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xmlns:a14="http://schemas.microsoft.com/office/drawing/2010/main" xmlns:a16="http://schemas.microsoft.com/office/drawing/2014/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Ponte Rolante Industrial | Ferro Indústria">
            <a:extLst>
              <a:ext uri="{FF2B5EF4-FFF2-40B4-BE49-F238E27FC236}">
                <a16:creationId xmlns:a16="http://schemas.microsoft.com/office/drawing/2014/main" id="{D1F1288D-8BD6-E66C-6821-4D628EA866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461" r="24271"/>
          <a:stretch/>
        </p:blipFill>
        <p:spPr bwMode="auto">
          <a:xfrm>
            <a:off x="0" y="1854196"/>
            <a:ext cx="3086101" cy="3530603"/>
          </a:xfrm>
          <a:prstGeom prst="rect">
            <a:avLst/>
          </a:prstGeom>
          <a:noFill/>
          <a:ln>
            <a:noFill/>
          </a:ln>
        </p:spPr>
      </p:pic>
      <p:pic>
        <p:nvPicPr>
          <p:cNvPr id="5" name="Imagem 4" descr="Manual de instruções para operação segura de Pórticos Manuais e Talhas -  M.I Manutenção">
            <a:extLst>
              <a:ext uri="{FF2B5EF4-FFF2-40B4-BE49-F238E27FC236}">
                <a16:creationId xmlns:a16="http://schemas.microsoft.com/office/drawing/2014/main" id="{016D7488-E77F-A665-5319-DB4005C3A9BE}"/>
              </a:ext>
            </a:extLst>
          </p:cNvPr>
          <p:cNvPicPr>
            <a:picLocks noChangeAspect="1"/>
          </p:cNvPicPr>
          <p:nvPr/>
        </p:nvPicPr>
        <p:blipFill rotWithShape="1">
          <a:blip r:embed="rId4">
            <a:extLst>
              <a:ext uri="{28A0092B-C50C-407E-A947-70E740481C1C}">
                <a14:useLocalDpi xmlns:a14="http://schemas.microsoft.com/office/drawing/2010/main" val="0"/>
              </a:ext>
            </a:extLst>
          </a:blip>
          <a:srcRect l="11759" r="33914"/>
          <a:stretch/>
        </p:blipFill>
        <p:spPr bwMode="auto">
          <a:xfrm>
            <a:off x="3098801" y="1854198"/>
            <a:ext cx="3187700" cy="3513529"/>
          </a:xfrm>
          <a:prstGeom prst="rect">
            <a:avLst/>
          </a:prstGeom>
          <a:noFill/>
          <a:ln>
            <a:noFill/>
          </a:ln>
        </p:spPr>
      </p:pic>
      <p:pic>
        <p:nvPicPr>
          <p:cNvPr id="6" name="Imagem 5" descr="First slide">
            <a:extLst>
              <a:ext uri="{FF2B5EF4-FFF2-40B4-BE49-F238E27FC236}">
                <a16:creationId xmlns:a16="http://schemas.microsoft.com/office/drawing/2014/main" id="{82C278CD-FCAF-494D-BFAF-933D2B5F693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6501" y="1837125"/>
            <a:ext cx="2921000" cy="3530602"/>
          </a:xfrm>
          <a:prstGeom prst="rect">
            <a:avLst/>
          </a:prstGeom>
          <a:noFill/>
          <a:ln>
            <a:noFill/>
          </a:ln>
        </p:spPr>
      </p:pic>
      <p:pic>
        <p:nvPicPr>
          <p:cNvPr id="7" name="Imagem 6">
            <a:extLst>
              <a:ext uri="{FF2B5EF4-FFF2-40B4-BE49-F238E27FC236}">
                <a16:creationId xmlns:a16="http://schemas.microsoft.com/office/drawing/2014/main" id="{4B88579E-936B-E25E-3E22-95D859EE6241}"/>
              </a:ext>
            </a:extLst>
          </p:cNvPr>
          <p:cNvPicPr>
            <a:picLocks noChangeAspect="1"/>
          </p:cNvPicPr>
          <p:nvPr/>
        </p:nvPicPr>
        <p:blipFill rotWithShape="1">
          <a:blip r:embed="rId6"/>
          <a:srcRect l="8762" r="8341"/>
          <a:stretch/>
        </p:blipFill>
        <p:spPr>
          <a:xfrm>
            <a:off x="9182101" y="1828799"/>
            <a:ext cx="3009899" cy="3530602"/>
          </a:xfrm>
          <a:prstGeom prst="rect">
            <a:avLst/>
          </a:prstGeom>
        </p:spPr>
      </p:pic>
      <p:sp>
        <p:nvSpPr>
          <p:cNvPr id="16" name="矩形 15"/>
          <p:cNvSpPr/>
          <p:nvPr/>
        </p:nvSpPr>
        <p:spPr>
          <a:xfrm>
            <a:off x="0" y="1854198"/>
            <a:ext cx="12192000" cy="3530601"/>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24" name="Subtitle 2">
            <a:extLst>
              <a:ext uri="{FF2B5EF4-FFF2-40B4-BE49-F238E27FC236}">
                <a16:creationId xmlns:a16="http://schemas.microsoft.com/office/drawing/2014/main" id="{360062CF-4239-4286-B703-132EC1F0E32B}"/>
              </a:ext>
            </a:extLst>
          </p:cNvPr>
          <p:cNvSpPr txBox="1">
            <a:spLocks/>
          </p:cNvSpPr>
          <p:nvPr/>
        </p:nvSpPr>
        <p:spPr>
          <a:xfrm>
            <a:off x="158752" y="3091211"/>
            <a:ext cx="2692399" cy="14426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Ponte rolante, com uma ou duas vigas</a:t>
            </a:r>
            <a:endParaRPr lang="id-ID" sz="2000" b="1" dirty="0">
              <a:solidFill>
                <a:schemeClr val="bg1"/>
              </a:solidFill>
              <a:latin typeface="Arial"/>
              <a:ea typeface="微软雅黑"/>
              <a:cs typeface="Lato" panose="020F0502020204030203" pitchFamily="34" charset="0"/>
              <a:sym typeface="Arial"/>
            </a:endParaRPr>
          </a:p>
        </p:txBody>
      </p:sp>
      <p:sp>
        <p:nvSpPr>
          <p:cNvPr id="8" name="Subtitle 2">
            <a:extLst>
              <a:ext uri="{FF2B5EF4-FFF2-40B4-BE49-F238E27FC236}">
                <a16:creationId xmlns:a16="http://schemas.microsoft.com/office/drawing/2014/main" id="{61A2E6C6-4CEB-C488-275F-0C16884FACEE}"/>
              </a:ext>
            </a:extLst>
          </p:cNvPr>
          <p:cNvSpPr txBox="1">
            <a:spLocks/>
          </p:cNvSpPr>
          <p:nvPr/>
        </p:nvSpPr>
        <p:spPr>
          <a:xfrm>
            <a:off x="3359152" y="3259810"/>
            <a:ext cx="2692399" cy="14426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Pórtico manual </a:t>
            </a:r>
            <a:endParaRPr lang="id-ID" sz="2000" b="1" dirty="0">
              <a:solidFill>
                <a:schemeClr val="bg1"/>
              </a:solidFill>
              <a:latin typeface="Arial"/>
              <a:ea typeface="微软雅黑"/>
              <a:cs typeface="Lato" panose="020F0502020204030203" pitchFamily="34" charset="0"/>
              <a:sym typeface="Arial"/>
            </a:endParaRPr>
          </a:p>
        </p:txBody>
      </p:sp>
      <p:sp>
        <p:nvSpPr>
          <p:cNvPr id="9" name="Subtitle 2">
            <a:extLst>
              <a:ext uri="{FF2B5EF4-FFF2-40B4-BE49-F238E27FC236}">
                <a16:creationId xmlns:a16="http://schemas.microsoft.com/office/drawing/2014/main" id="{11A28BC9-DA70-5FB2-5B12-BBD7AE0C6C9A}"/>
              </a:ext>
            </a:extLst>
          </p:cNvPr>
          <p:cNvSpPr txBox="1">
            <a:spLocks/>
          </p:cNvSpPr>
          <p:nvPr/>
        </p:nvSpPr>
        <p:spPr>
          <a:xfrm>
            <a:off x="6338890" y="3091208"/>
            <a:ext cx="2692399" cy="14426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Guindaste de coluna com lança giratória</a:t>
            </a:r>
            <a:endParaRPr lang="id-ID" sz="2000" b="1" dirty="0">
              <a:solidFill>
                <a:schemeClr val="bg1"/>
              </a:solidFill>
              <a:latin typeface="Arial"/>
              <a:ea typeface="微软雅黑"/>
              <a:cs typeface="Lato" panose="020F0502020204030203" pitchFamily="34" charset="0"/>
              <a:sym typeface="Arial"/>
            </a:endParaRPr>
          </a:p>
        </p:txBody>
      </p:sp>
      <p:sp>
        <p:nvSpPr>
          <p:cNvPr id="10" name="Subtitle 2">
            <a:extLst>
              <a:ext uri="{FF2B5EF4-FFF2-40B4-BE49-F238E27FC236}">
                <a16:creationId xmlns:a16="http://schemas.microsoft.com/office/drawing/2014/main" id="{2765BB56-5AC6-D05C-5D7C-EE64B90F822F}"/>
              </a:ext>
            </a:extLst>
          </p:cNvPr>
          <p:cNvSpPr txBox="1">
            <a:spLocks/>
          </p:cNvSpPr>
          <p:nvPr/>
        </p:nvSpPr>
        <p:spPr>
          <a:xfrm>
            <a:off x="9702801" y="3091209"/>
            <a:ext cx="2184399" cy="14426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Semipórtico rolante</a:t>
            </a:r>
            <a:endParaRPr lang="id-ID" sz="2000" b="1" dirty="0">
              <a:solidFill>
                <a:schemeClr val="bg1"/>
              </a:solidFill>
              <a:latin typeface="Arial"/>
              <a:ea typeface="微软雅黑"/>
              <a:cs typeface="Lato" panose="020F0502020204030203" pitchFamily="34" charset="0"/>
              <a:sym typeface="Arial"/>
            </a:endParaRPr>
          </a:p>
        </p:txBody>
      </p:sp>
    </p:spTree>
    <p:extLst>
      <p:ext uri="{BB962C8B-B14F-4D97-AF65-F5344CB8AC3E}">
        <p14:creationId xmlns:p14="http://schemas.microsoft.com/office/powerpoint/2010/main" val="1707296860"/>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xmlns:a14="http://schemas.microsoft.com/office/drawing/2010/main" xmlns:a16="http://schemas.microsoft.com/office/drawing/2014/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Ponte Rolante Industrial | Ferro Indústria">
            <a:extLst>
              <a:ext uri="{FF2B5EF4-FFF2-40B4-BE49-F238E27FC236}">
                <a16:creationId xmlns:a16="http://schemas.microsoft.com/office/drawing/2014/main" id="{D1F1288D-8BD6-E66C-6821-4D628EA866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461" r="24271"/>
          <a:stretch/>
        </p:blipFill>
        <p:spPr bwMode="auto">
          <a:xfrm>
            <a:off x="0" y="1854196"/>
            <a:ext cx="3086101" cy="3530603"/>
          </a:xfrm>
          <a:prstGeom prst="rect">
            <a:avLst/>
          </a:prstGeom>
          <a:noFill/>
          <a:ln>
            <a:noFill/>
          </a:ln>
        </p:spPr>
      </p:pic>
      <p:pic>
        <p:nvPicPr>
          <p:cNvPr id="5" name="Imagem 4" descr="Manual de instruções para operação segura de Pórticos Manuais e Talhas -  M.I Manutenção">
            <a:extLst>
              <a:ext uri="{FF2B5EF4-FFF2-40B4-BE49-F238E27FC236}">
                <a16:creationId xmlns:a16="http://schemas.microsoft.com/office/drawing/2014/main" id="{016D7488-E77F-A665-5319-DB4005C3A9BE}"/>
              </a:ext>
            </a:extLst>
          </p:cNvPr>
          <p:cNvPicPr>
            <a:picLocks noChangeAspect="1"/>
          </p:cNvPicPr>
          <p:nvPr/>
        </p:nvPicPr>
        <p:blipFill rotWithShape="1">
          <a:blip r:embed="rId4">
            <a:extLst>
              <a:ext uri="{28A0092B-C50C-407E-A947-70E740481C1C}">
                <a14:useLocalDpi xmlns:a14="http://schemas.microsoft.com/office/drawing/2010/main" val="0"/>
              </a:ext>
            </a:extLst>
          </a:blip>
          <a:srcRect l="11759" r="33914"/>
          <a:stretch/>
        </p:blipFill>
        <p:spPr bwMode="auto">
          <a:xfrm>
            <a:off x="3098801" y="1854198"/>
            <a:ext cx="3187700" cy="3513529"/>
          </a:xfrm>
          <a:prstGeom prst="rect">
            <a:avLst/>
          </a:prstGeom>
          <a:noFill/>
          <a:ln>
            <a:noFill/>
          </a:ln>
        </p:spPr>
      </p:pic>
      <p:pic>
        <p:nvPicPr>
          <p:cNvPr id="6" name="Imagem 5" descr="First slide">
            <a:extLst>
              <a:ext uri="{FF2B5EF4-FFF2-40B4-BE49-F238E27FC236}">
                <a16:creationId xmlns:a16="http://schemas.microsoft.com/office/drawing/2014/main" id="{82C278CD-FCAF-494D-BFAF-933D2B5F693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6501" y="1837125"/>
            <a:ext cx="2921000" cy="3530602"/>
          </a:xfrm>
          <a:prstGeom prst="rect">
            <a:avLst/>
          </a:prstGeom>
          <a:noFill/>
          <a:ln>
            <a:noFill/>
          </a:ln>
        </p:spPr>
      </p:pic>
      <p:pic>
        <p:nvPicPr>
          <p:cNvPr id="7" name="Imagem 6">
            <a:extLst>
              <a:ext uri="{FF2B5EF4-FFF2-40B4-BE49-F238E27FC236}">
                <a16:creationId xmlns:a16="http://schemas.microsoft.com/office/drawing/2014/main" id="{4B88579E-936B-E25E-3E22-95D859EE6241}"/>
              </a:ext>
            </a:extLst>
          </p:cNvPr>
          <p:cNvPicPr>
            <a:picLocks noChangeAspect="1"/>
          </p:cNvPicPr>
          <p:nvPr/>
        </p:nvPicPr>
        <p:blipFill rotWithShape="1">
          <a:blip r:embed="rId6"/>
          <a:srcRect l="8762" r="8341"/>
          <a:stretch/>
        </p:blipFill>
        <p:spPr>
          <a:xfrm>
            <a:off x="9182101" y="1828799"/>
            <a:ext cx="3009899" cy="3530602"/>
          </a:xfrm>
          <a:prstGeom prst="rect">
            <a:avLst/>
          </a:prstGeom>
        </p:spPr>
      </p:pic>
      <p:sp>
        <p:nvSpPr>
          <p:cNvPr id="16" name="矩形 15"/>
          <p:cNvSpPr/>
          <p:nvPr/>
        </p:nvSpPr>
        <p:spPr>
          <a:xfrm>
            <a:off x="3086100" y="1854198"/>
            <a:ext cx="9105899" cy="3530601"/>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8" name="Subtitle 2">
            <a:extLst>
              <a:ext uri="{FF2B5EF4-FFF2-40B4-BE49-F238E27FC236}">
                <a16:creationId xmlns:a16="http://schemas.microsoft.com/office/drawing/2014/main" id="{61A2E6C6-4CEB-C488-275F-0C16884FACEE}"/>
              </a:ext>
            </a:extLst>
          </p:cNvPr>
          <p:cNvSpPr txBox="1">
            <a:spLocks/>
          </p:cNvSpPr>
          <p:nvPr/>
        </p:nvSpPr>
        <p:spPr>
          <a:xfrm>
            <a:off x="3359152" y="3259810"/>
            <a:ext cx="2692399" cy="14426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Pórtico manual </a:t>
            </a:r>
            <a:endParaRPr lang="id-ID" sz="2000" b="1" dirty="0">
              <a:solidFill>
                <a:schemeClr val="bg1"/>
              </a:solidFill>
              <a:latin typeface="Arial"/>
              <a:ea typeface="微软雅黑"/>
              <a:cs typeface="Lato" panose="020F0502020204030203" pitchFamily="34" charset="0"/>
              <a:sym typeface="Arial"/>
            </a:endParaRPr>
          </a:p>
        </p:txBody>
      </p:sp>
      <p:sp>
        <p:nvSpPr>
          <p:cNvPr id="9" name="Subtitle 2">
            <a:extLst>
              <a:ext uri="{FF2B5EF4-FFF2-40B4-BE49-F238E27FC236}">
                <a16:creationId xmlns:a16="http://schemas.microsoft.com/office/drawing/2014/main" id="{11A28BC9-DA70-5FB2-5B12-BBD7AE0C6C9A}"/>
              </a:ext>
            </a:extLst>
          </p:cNvPr>
          <p:cNvSpPr txBox="1">
            <a:spLocks/>
          </p:cNvSpPr>
          <p:nvPr/>
        </p:nvSpPr>
        <p:spPr>
          <a:xfrm>
            <a:off x="6338890" y="3091208"/>
            <a:ext cx="2692399" cy="14426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Guindaste de coluna com lança giratória</a:t>
            </a:r>
            <a:endParaRPr lang="id-ID" sz="2000" b="1" dirty="0">
              <a:solidFill>
                <a:schemeClr val="bg1"/>
              </a:solidFill>
              <a:latin typeface="Arial"/>
              <a:ea typeface="微软雅黑"/>
              <a:cs typeface="Lato" panose="020F0502020204030203" pitchFamily="34" charset="0"/>
              <a:sym typeface="Arial"/>
            </a:endParaRPr>
          </a:p>
        </p:txBody>
      </p:sp>
      <p:sp>
        <p:nvSpPr>
          <p:cNvPr id="10" name="Subtitle 2">
            <a:extLst>
              <a:ext uri="{FF2B5EF4-FFF2-40B4-BE49-F238E27FC236}">
                <a16:creationId xmlns:a16="http://schemas.microsoft.com/office/drawing/2014/main" id="{2765BB56-5AC6-D05C-5D7C-EE64B90F822F}"/>
              </a:ext>
            </a:extLst>
          </p:cNvPr>
          <p:cNvSpPr txBox="1">
            <a:spLocks/>
          </p:cNvSpPr>
          <p:nvPr/>
        </p:nvSpPr>
        <p:spPr>
          <a:xfrm>
            <a:off x="9702801" y="3091209"/>
            <a:ext cx="2184399" cy="14426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Semipórtico rolante</a:t>
            </a:r>
            <a:endParaRPr lang="id-ID" sz="2000" b="1" dirty="0">
              <a:solidFill>
                <a:schemeClr val="bg1"/>
              </a:solidFill>
              <a:latin typeface="Arial"/>
              <a:ea typeface="微软雅黑"/>
              <a:cs typeface="Lato" panose="020F0502020204030203" pitchFamily="34" charset="0"/>
              <a:sym typeface="Arial"/>
            </a:endParaRPr>
          </a:p>
        </p:txBody>
      </p:sp>
      <p:sp>
        <p:nvSpPr>
          <p:cNvPr id="2" name="矩形 14">
            <a:extLst>
              <a:ext uri="{FF2B5EF4-FFF2-40B4-BE49-F238E27FC236}">
                <a16:creationId xmlns:a16="http://schemas.microsoft.com/office/drawing/2014/main" id="{F43C8193-9BDE-5519-B3E9-61F21539F690}"/>
              </a:ext>
            </a:extLst>
          </p:cNvPr>
          <p:cNvSpPr/>
          <p:nvPr/>
        </p:nvSpPr>
        <p:spPr>
          <a:xfrm>
            <a:off x="0" y="1837125"/>
            <a:ext cx="3086101" cy="3547674"/>
          </a:xfrm>
          <a:prstGeom prst="rect">
            <a:avLst/>
          </a:prstGeom>
          <a:gradFill>
            <a:gsLst>
              <a:gs pos="0">
                <a:srgbClr val="FE2B56">
                  <a:alpha val="80000"/>
                </a:srgbClr>
              </a:gs>
              <a:gs pos="100000">
                <a:srgbClr val="FE6F3F">
                  <a:alpha val="70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a:ea typeface="微软雅黑"/>
              <a:sym typeface="Arial"/>
            </a:endParaRPr>
          </a:p>
        </p:txBody>
      </p:sp>
      <p:sp>
        <p:nvSpPr>
          <p:cNvPr id="24" name="Subtitle 2">
            <a:extLst>
              <a:ext uri="{FF2B5EF4-FFF2-40B4-BE49-F238E27FC236}">
                <a16:creationId xmlns:a16="http://schemas.microsoft.com/office/drawing/2014/main" id="{360062CF-4239-4286-B703-132EC1F0E32B}"/>
              </a:ext>
            </a:extLst>
          </p:cNvPr>
          <p:cNvSpPr txBox="1">
            <a:spLocks/>
          </p:cNvSpPr>
          <p:nvPr/>
        </p:nvSpPr>
        <p:spPr>
          <a:xfrm>
            <a:off x="158752" y="3091211"/>
            <a:ext cx="2692399" cy="14426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Ponte rolante, com uma ou duas vigas</a:t>
            </a:r>
            <a:endParaRPr lang="id-ID" sz="2000" b="1" dirty="0">
              <a:solidFill>
                <a:schemeClr val="bg1"/>
              </a:solidFill>
              <a:latin typeface="Arial"/>
              <a:ea typeface="微软雅黑"/>
              <a:cs typeface="Lato" panose="020F0502020204030203" pitchFamily="34" charset="0"/>
              <a:sym typeface="Arial"/>
            </a:endParaRPr>
          </a:p>
        </p:txBody>
      </p:sp>
    </p:spTree>
    <p:extLst>
      <p:ext uri="{BB962C8B-B14F-4D97-AF65-F5344CB8AC3E}">
        <p14:creationId xmlns:p14="http://schemas.microsoft.com/office/powerpoint/2010/main" val="774419012"/>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xmlns:a14="http://schemas.microsoft.com/office/drawing/2010/main" xmlns:a16="http://schemas.microsoft.com/office/drawing/2014/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A92F5F6-0BB8-37E9-7B31-B316FF337E16}"/>
              </a:ext>
            </a:extLst>
          </p:cNvPr>
          <p:cNvSpPr/>
          <p:nvPr/>
        </p:nvSpPr>
        <p:spPr>
          <a:xfrm>
            <a:off x="482604" y="330200"/>
            <a:ext cx="11290302" cy="6223000"/>
          </a:xfrm>
          <a:prstGeom prst="rect">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7" name="Subtitle 2">
            <a:extLst>
              <a:ext uri="{FF2B5EF4-FFF2-40B4-BE49-F238E27FC236}">
                <a16:creationId xmlns:a16="http://schemas.microsoft.com/office/drawing/2014/main" id="{4A89F015-D72A-E60F-9151-211E731ED748}"/>
              </a:ext>
            </a:extLst>
          </p:cNvPr>
          <p:cNvSpPr txBox="1">
            <a:spLocks/>
          </p:cNvSpPr>
          <p:nvPr/>
        </p:nvSpPr>
        <p:spPr>
          <a:xfrm>
            <a:off x="582064" y="5202748"/>
            <a:ext cx="11091372" cy="204096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pt-BR" altLang="zh-CN" sz="1800" b="1" dirty="0">
                <a:solidFill>
                  <a:srgbClr val="201F42"/>
                </a:solidFill>
                <a:latin typeface="Arial"/>
                <a:ea typeface="微软雅黑"/>
                <a:cs typeface="Lato" panose="020F0502020204030203" pitchFamily="34" charset="0"/>
                <a:sym typeface="Arial"/>
              </a:rPr>
              <a:t>Ponte rolante, com uma ou duas vigas: </a:t>
            </a:r>
          </a:p>
          <a:p>
            <a:pPr algn="l">
              <a:lnSpc>
                <a:spcPct val="100000"/>
              </a:lnSpc>
              <a:spcBef>
                <a:spcPts val="0"/>
              </a:spcBef>
              <a:defRPr/>
            </a:pPr>
            <a:r>
              <a:rPr lang="pt-BR" altLang="zh-CN" sz="1800" dirty="0">
                <a:solidFill>
                  <a:srgbClr val="201F42"/>
                </a:solidFill>
                <a:latin typeface="Arial"/>
                <a:ea typeface="微软雅黑"/>
                <a:cs typeface="Lato" panose="020F0502020204030203" pitchFamily="34" charset="0"/>
                <a:sym typeface="Arial"/>
              </a:rPr>
              <a:t>podem ter capacidade que varia entre 1.000 kg a 50.000 kg (uma até cinquenta toneladas). Uma ponte rolante é uma estrutura que parece com uma ponte, e que se desloca sobre outras vigas para o transporte da carga, fixa pela talha. Na figura abaixo, a ponte rolante é a estrutura em amarelo.</a:t>
            </a:r>
            <a:endParaRPr lang="id-ID" sz="1800" dirty="0">
              <a:solidFill>
                <a:srgbClr val="201F42"/>
              </a:solidFill>
              <a:latin typeface="Arial"/>
              <a:ea typeface="微软雅黑"/>
              <a:cs typeface="Lato" panose="020F0502020204030203" pitchFamily="34" charset="0"/>
              <a:sym typeface="Arial"/>
            </a:endParaRPr>
          </a:p>
        </p:txBody>
      </p:sp>
      <p:cxnSp>
        <p:nvCxnSpPr>
          <p:cNvPr id="8" name="直接连接符 5">
            <a:extLst>
              <a:ext uri="{FF2B5EF4-FFF2-40B4-BE49-F238E27FC236}">
                <a16:creationId xmlns:a16="http://schemas.microsoft.com/office/drawing/2014/main" id="{DA3AD572-D4F7-7B0C-CD6B-208B8E59A5CE}"/>
              </a:ext>
            </a:extLst>
          </p:cNvPr>
          <p:cNvCxnSpPr/>
          <p:nvPr/>
        </p:nvCxnSpPr>
        <p:spPr>
          <a:xfrm>
            <a:off x="5125874" y="4948976"/>
            <a:ext cx="1914851" cy="0"/>
          </a:xfrm>
          <a:prstGeom prst="line">
            <a:avLst/>
          </a:prstGeom>
          <a:ln w="38100">
            <a:gradFill>
              <a:gsLst>
                <a:gs pos="0">
                  <a:srgbClr val="FE2B56"/>
                </a:gs>
                <a:gs pos="100000">
                  <a:srgbClr val="FE6F3F"/>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Imagem 1" descr="Ponte Rolante Industrial | Ferro Indústria">
            <a:extLst>
              <a:ext uri="{FF2B5EF4-FFF2-40B4-BE49-F238E27FC236}">
                <a16:creationId xmlns:a16="http://schemas.microsoft.com/office/drawing/2014/main" id="{CF3DD6CB-0131-C135-F224-E1D12A048F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7347"/>
          <a:stretch/>
        </p:blipFill>
        <p:spPr bwMode="auto">
          <a:xfrm>
            <a:off x="482600" y="330200"/>
            <a:ext cx="11290300" cy="4521198"/>
          </a:xfrm>
          <a:prstGeom prst="rect">
            <a:avLst/>
          </a:prstGeom>
          <a:noFill/>
          <a:ln>
            <a:noFill/>
          </a:ln>
        </p:spPr>
      </p:pic>
    </p:spTree>
    <p:extLst>
      <p:ext uri="{BB962C8B-B14F-4D97-AF65-F5344CB8AC3E}">
        <p14:creationId xmlns:p14="http://schemas.microsoft.com/office/powerpoint/2010/main" val="505105621"/>
      </p:ext>
    </p:extLst>
  </p:cSld>
  <p:clrMapOvr>
    <a:masterClrMapping/>
  </p:clrMapOvr>
  <mc:AlternateContent xmlns:mc="http://schemas.openxmlformats.org/markup-compatibility/2006" xmlns:p14="http://schemas.microsoft.com/office/powerpoint/2010/main">
    <mc:Choice Requires="p14">
      <p:transition spd="slow" p14:dur="1250" advClick="0" advTm="8000">
        <p14:switch dir="r"/>
      </p:transition>
    </mc:Choice>
    <mc:Fallback xmlns="" xmlns:a14="http://schemas.microsoft.com/office/drawing/2010/main" xmlns:a16="http://schemas.microsoft.com/office/drawing/2014/main">
      <p:transition spd="slow" advClick="0" advTm="8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Ponte Rolante Industrial | Ferro Indústria">
            <a:extLst>
              <a:ext uri="{FF2B5EF4-FFF2-40B4-BE49-F238E27FC236}">
                <a16:creationId xmlns:a16="http://schemas.microsoft.com/office/drawing/2014/main" id="{D1F1288D-8BD6-E66C-6821-4D628EA866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461" r="24271"/>
          <a:stretch/>
        </p:blipFill>
        <p:spPr bwMode="auto">
          <a:xfrm>
            <a:off x="0" y="1854196"/>
            <a:ext cx="3086101" cy="3530603"/>
          </a:xfrm>
          <a:prstGeom prst="rect">
            <a:avLst/>
          </a:prstGeom>
          <a:noFill/>
          <a:ln>
            <a:noFill/>
          </a:ln>
        </p:spPr>
      </p:pic>
      <p:pic>
        <p:nvPicPr>
          <p:cNvPr id="5" name="Imagem 4" descr="Manual de instruções para operação segura de Pórticos Manuais e Talhas -  M.I Manutenção">
            <a:extLst>
              <a:ext uri="{FF2B5EF4-FFF2-40B4-BE49-F238E27FC236}">
                <a16:creationId xmlns:a16="http://schemas.microsoft.com/office/drawing/2014/main" id="{016D7488-E77F-A665-5319-DB4005C3A9BE}"/>
              </a:ext>
            </a:extLst>
          </p:cNvPr>
          <p:cNvPicPr>
            <a:picLocks noChangeAspect="1"/>
          </p:cNvPicPr>
          <p:nvPr/>
        </p:nvPicPr>
        <p:blipFill rotWithShape="1">
          <a:blip r:embed="rId4">
            <a:extLst>
              <a:ext uri="{28A0092B-C50C-407E-A947-70E740481C1C}">
                <a14:useLocalDpi xmlns:a14="http://schemas.microsoft.com/office/drawing/2010/main" val="0"/>
              </a:ext>
            </a:extLst>
          </a:blip>
          <a:srcRect l="11759" r="33914"/>
          <a:stretch/>
        </p:blipFill>
        <p:spPr bwMode="auto">
          <a:xfrm>
            <a:off x="3098801" y="1854198"/>
            <a:ext cx="3187700" cy="3513529"/>
          </a:xfrm>
          <a:prstGeom prst="rect">
            <a:avLst/>
          </a:prstGeom>
          <a:noFill/>
          <a:ln>
            <a:noFill/>
          </a:ln>
        </p:spPr>
      </p:pic>
      <p:pic>
        <p:nvPicPr>
          <p:cNvPr id="6" name="Imagem 5" descr="First slide">
            <a:extLst>
              <a:ext uri="{FF2B5EF4-FFF2-40B4-BE49-F238E27FC236}">
                <a16:creationId xmlns:a16="http://schemas.microsoft.com/office/drawing/2014/main" id="{82C278CD-FCAF-494D-BFAF-933D2B5F693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6501" y="1837125"/>
            <a:ext cx="2921000" cy="3530602"/>
          </a:xfrm>
          <a:prstGeom prst="rect">
            <a:avLst/>
          </a:prstGeom>
          <a:noFill/>
          <a:ln>
            <a:noFill/>
          </a:ln>
        </p:spPr>
      </p:pic>
      <p:pic>
        <p:nvPicPr>
          <p:cNvPr id="7" name="Imagem 6">
            <a:extLst>
              <a:ext uri="{FF2B5EF4-FFF2-40B4-BE49-F238E27FC236}">
                <a16:creationId xmlns:a16="http://schemas.microsoft.com/office/drawing/2014/main" id="{4B88579E-936B-E25E-3E22-95D859EE6241}"/>
              </a:ext>
            </a:extLst>
          </p:cNvPr>
          <p:cNvPicPr>
            <a:picLocks noChangeAspect="1"/>
          </p:cNvPicPr>
          <p:nvPr/>
        </p:nvPicPr>
        <p:blipFill rotWithShape="1">
          <a:blip r:embed="rId6"/>
          <a:srcRect l="8762" r="8341"/>
          <a:stretch/>
        </p:blipFill>
        <p:spPr>
          <a:xfrm>
            <a:off x="9182101" y="1828799"/>
            <a:ext cx="3009899" cy="3530602"/>
          </a:xfrm>
          <a:prstGeom prst="rect">
            <a:avLst/>
          </a:prstGeom>
        </p:spPr>
      </p:pic>
      <p:sp>
        <p:nvSpPr>
          <p:cNvPr id="16" name="矩形 15"/>
          <p:cNvSpPr/>
          <p:nvPr/>
        </p:nvSpPr>
        <p:spPr>
          <a:xfrm>
            <a:off x="0" y="1854198"/>
            <a:ext cx="12192000" cy="3530601"/>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24" name="Subtitle 2">
            <a:extLst>
              <a:ext uri="{FF2B5EF4-FFF2-40B4-BE49-F238E27FC236}">
                <a16:creationId xmlns:a16="http://schemas.microsoft.com/office/drawing/2014/main" id="{360062CF-4239-4286-B703-132EC1F0E32B}"/>
              </a:ext>
            </a:extLst>
          </p:cNvPr>
          <p:cNvSpPr txBox="1">
            <a:spLocks/>
          </p:cNvSpPr>
          <p:nvPr/>
        </p:nvSpPr>
        <p:spPr>
          <a:xfrm>
            <a:off x="158752" y="3091211"/>
            <a:ext cx="2692399" cy="14426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Ponte rolante, com uma ou duas vigas</a:t>
            </a:r>
            <a:endParaRPr lang="id-ID" sz="2000" b="1" dirty="0">
              <a:solidFill>
                <a:schemeClr val="bg1"/>
              </a:solidFill>
              <a:latin typeface="Arial"/>
              <a:ea typeface="微软雅黑"/>
              <a:cs typeface="Lato" panose="020F0502020204030203" pitchFamily="34" charset="0"/>
              <a:sym typeface="Arial"/>
            </a:endParaRPr>
          </a:p>
        </p:txBody>
      </p:sp>
      <p:sp>
        <p:nvSpPr>
          <p:cNvPr id="9" name="Subtitle 2">
            <a:extLst>
              <a:ext uri="{FF2B5EF4-FFF2-40B4-BE49-F238E27FC236}">
                <a16:creationId xmlns:a16="http://schemas.microsoft.com/office/drawing/2014/main" id="{11A28BC9-DA70-5FB2-5B12-BBD7AE0C6C9A}"/>
              </a:ext>
            </a:extLst>
          </p:cNvPr>
          <p:cNvSpPr txBox="1">
            <a:spLocks/>
          </p:cNvSpPr>
          <p:nvPr/>
        </p:nvSpPr>
        <p:spPr>
          <a:xfrm>
            <a:off x="6338890" y="3091208"/>
            <a:ext cx="2692399" cy="14426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Guindaste de coluna com lança giratória</a:t>
            </a:r>
            <a:endParaRPr lang="id-ID" sz="2000" b="1" dirty="0">
              <a:solidFill>
                <a:schemeClr val="bg1"/>
              </a:solidFill>
              <a:latin typeface="Arial"/>
              <a:ea typeface="微软雅黑"/>
              <a:cs typeface="Lato" panose="020F0502020204030203" pitchFamily="34" charset="0"/>
              <a:sym typeface="Arial"/>
            </a:endParaRPr>
          </a:p>
        </p:txBody>
      </p:sp>
      <p:sp>
        <p:nvSpPr>
          <p:cNvPr id="10" name="Subtitle 2">
            <a:extLst>
              <a:ext uri="{FF2B5EF4-FFF2-40B4-BE49-F238E27FC236}">
                <a16:creationId xmlns:a16="http://schemas.microsoft.com/office/drawing/2014/main" id="{2765BB56-5AC6-D05C-5D7C-EE64B90F822F}"/>
              </a:ext>
            </a:extLst>
          </p:cNvPr>
          <p:cNvSpPr txBox="1">
            <a:spLocks/>
          </p:cNvSpPr>
          <p:nvPr/>
        </p:nvSpPr>
        <p:spPr>
          <a:xfrm>
            <a:off x="9702801" y="3091209"/>
            <a:ext cx="2184399" cy="14426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Semipórtico rolante</a:t>
            </a:r>
            <a:endParaRPr lang="id-ID" sz="2000" b="1" dirty="0">
              <a:solidFill>
                <a:schemeClr val="bg1"/>
              </a:solidFill>
              <a:latin typeface="Arial"/>
              <a:ea typeface="微软雅黑"/>
              <a:cs typeface="Lato" panose="020F0502020204030203" pitchFamily="34" charset="0"/>
              <a:sym typeface="Arial"/>
            </a:endParaRPr>
          </a:p>
        </p:txBody>
      </p:sp>
      <p:sp>
        <p:nvSpPr>
          <p:cNvPr id="2" name="矩形 14">
            <a:extLst>
              <a:ext uri="{FF2B5EF4-FFF2-40B4-BE49-F238E27FC236}">
                <a16:creationId xmlns:a16="http://schemas.microsoft.com/office/drawing/2014/main" id="{F7E8F877-432D-602D-18A8-01AAD4F8E047}"/>
              </a:ext>
            </a:extLst>
          </p:cNvPr>
          <p:cNvSpPr/>
          <p:nvPr/>
        </p:nvSpPr>
        <p:spPr>
          <a:xfrm>
            <a:off x="3086101" y="1837127"/>
            <a:ext cx="3200400" cy="3547674"/>
          </a:xfrm>
          <a:prstGeom prst="rect">
            <a:avLst/>
          </a:prstGeom>
          <a:gradFill>
            <a:gsLst>
              <a:gs pos="0">
                <a:srgbClr val="FE2B56">
                  <a:alpha val="80000"/>
                </a:srgbClr>
              </a:gs>
              <a:gs pos="100000">
                <a:srgbClr val="FE6F3F">
                  <a:alpha val="70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a:ea typeface="微软雅黑"/>
              <a:sym typeface="Arial"/>
            </a:endParaRPr>
          </a:p>
        </p:txBody>
      </p:sp>
      <p:sp>
        <p:nvSpPr>
          <p:cNvPr id="8" name="Subtitle 2">
            <a:extLst>
              <a:ext uri="{FF2B5EF4-FFF2-40B4-BE49-F238E27FC236}">
                <a16:creationId xmlns:a16="http://schemas.microsoft.com/office/drawing/2014/main" id="{61A2E6C6-4CEB-C488-275F-0C16884FACEE}"/>
              </a:ext>
            </a:extLst>
          </p:cNvPr>
          <p:cNvSpPr txBox="1">
            <a:spLocks/>
          </p:cNvSpPr>
          <p:nvPr/>
        </p:nvSpPr>
        <p:spPr>
          <a:xfrm>
            <a:off x="3359152" y="3259810"/>
            <a:ext cx="2692399" cy="14426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Pórtico manual </a:t>
            </a:r>
            <a:endParaRPr lang="id-ID" sz="2000" b="1" dirty="0">
              <a:solidFill>
                <a:schemeClr val="bg1"/>
              </a:solidFill>
              <a:latin typeface="Arial"/>
              <a:ea typeface="微软雅黑"/>
              <a:cs typeface="Lato" panose="020F0502020204030203" pitchFamily="34" charset="0"/>
              <a:sym typeface="Arial"/>
            </a:endParaRPr>
          </a:p>
        </p:txBody>
      </p:sp>
    </p:spTree>
    <p:extLst>
      <p:ext uri="{BB962C8B-B14F-4D97-AF65-F5344CB8AC3E}">
        <p14:creationId xmlns:p14="http://schemas.microsoft.com/office/powerpoint/2010/main" val="2723742005"/>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xmlns:a14="http://schemas.microsoft.com/office/drawing/2010/main" xmlns:a16="http://schemas.microsoft.com/office/drawing/2014/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A92F5F6-0BB8-37E9-7B31-B316FF337E16}"/>
              </a:ext>
            </a:extLst>
          </p:cNvPr>
          <p:cNvSpPr/>
          <p:nvPr/>
        </p:nvSpPr>
        <p:spPr>
          <a:xfrm>
            <a:off x="482604" y="330200"/>
            <a:ext cx="11290302" cy="6223000"/>
          </a:xfrm>
          <a:prstGeom prst="rect">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7" name="Subtitle 2">
            <a:extLst>
              <a:ext uri="{FF2B5EF4-FFF2-40B4-BE49-F238E27FC236}">
                <a16:creationId xmlns:a16="http://schemas.microsoft.com/office/drawing/2014/main" id="{4A89F015-D72A-E60F-9151-211E731ED748}"/>
              </a:ext>
            </a:extLst>
          </p:cNvPr>
          <p:cNvSpPr txBox="1">
            <a:spLocks/>
          </p:cNvSpPr>
          <p:nvPr/>
        </p:nvSpPr>
        <p:spPr>
          <a:xfrm>
            <a:off x="7353300" y="2349672"/>
            <a:ext cx="4157166" cy="34288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pt-BR" altLang="zh-CN" sz="1800" b="1" dirty="0">
                <a:solidFill>
                  <a:srgbClr val="201F42"/>
                </a:solidFill>
                <a:latin typeface="Arial"/>
                <a:ea typeface="微软雅黑"/>
                <a:cs typeface="Lato" panose="020F0502020204030203" pitchFamily="34" charset="0"/>
                <a:sym typeface="Arial"/>
              </a:rPr>
              <a:t>Pórtico manual: </a:t>
            </a:r>
          </a:p>
          <a:p>
            <a:pPr algn="l">
              <a:lnSpc>
                <a:spcPct val="100000"/>
              </a:lnSpc>
              <a:spcBef>
                <a:spcPts val="0"/>
              </a:spcBef>
              <a:defRPr/>
            </a:pPr>
            <a:endParaRPr lang="pt-BR" altLang="zh-CN" sz="1800" b="1" dirty="0">
              <a:solidFill>
                <a:srgbClr val="201F42"/>
              </a:solidFill>
              <a:latin typeface="Arial"/>
              <a:ea typeface="微软雅黑"/>
              <a:cs typeface="Lato" panose="020F0502020204030203" pitchFamily="34" charset="0"/>
              <a:sym typeface="Arial"/>
            </a:endParaRPr>
          </a:p>
          <a:p>
            <a:pPr algn="l">
              <a:lnSpc>
                <a:spcPct val="100000"/>
              </a:lnSpc>
              <a:spcBef>
                <a:spcPts val="0"/>
              </a:spcBef>
              <a:defRPr/>
            </a:pPr>
            <a:r>
              <a:rPr lang="pt-BR" altLang="zh-CN" sz="1800" dirty="0">
                <a:solidFill>
                  <a:srgbClr val="201F42"/>
                </a:solidFill>
                <a:latin typeface="Arial"/>
                <a:ea typeface="微软雅黑"/>
                <a:cs typeface="Lato" panose="020F0502020204030203" pitchFamily="34" charset="0"/>
                <a:sym typeface="Arial"/>
              </a:rPr>
              <a:t>é deslocado manualmente após a suspensão da carga pela talha. Alguns modelos podem suportar de uma até dez toneladas. Na figura a seguir, a talha elétrica é o equipamento amarelo e o pórtico é toda a estrutura azul e que dispõe de rodas para movimentação.</a:t>
            </a:r>
            <a:endParaRPr lang="id-ID" sz="1800" dirty="0">
              <a:solidFill>
                <a:srgbClr val="201F42"/>
              </a:solidFill>
              <a:latin typeface="Arial"/>
              <a:ea typeface="微软雅黑"/>
              <a:cs typeface="Lato" panose="020F0502020204030203" pitchFamily="34" charset="0"/>
              <a:sym typeface="Arial"/>
            </a:endParaRPr>
          </a:p>
        </p:txBody>
      </p:sp>
      <p:cxnSp>
        <p:nvCxnSpPr>
          <p:cNvPr id="8" name="直接连接符 5">
            <a:extLst>
              <a:ext uri="{FF2B5EF4-FFF2-40B4-BE49-F238E27FC236}">
                <a16:creationId xmlns:a16="http://schemas.microsoft.com/office/drawing/2014/main" id="{DA3AD572-D4F7-7B0C-CD6B-208B8E59A5CE}"/>
              </a:ext>
            </a:extLst>
          </p:cNvPr>
          <p:cNvCxnSpPr/>
          <p:nvPr/>
        </p:nvCxnSpPr>
        <p:spPr>
          <a:xfrm>
            <a:off x="7353300" y="2104176"/>
            <a:ext cx="1914851" cy="0"/>
          </a:xfrm>
          <a:prstGeom prst="line">
            <a:avLst/>
          </a:prstGeom>
          <a:ln w="38100">
            <a:gradFill>
              <a:gsLst>
                <a:gs pos="0">
                  <a:srgbClr val="FE2B56"/>
                </a:gs>
                <a:gs pos="100000">
                  <a:srgbClr val="FE6F3F"/>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3" name="Imagem 2" descr="Manual de instruções para operação segura de Pórticos Manuais e Talhas -  M.I Manutenção">
            <a:extLst>
              <a:ext uri="{FF2B5EF4-FFF2-40B4-BE49-F238E27FC236}">
                <a16:creationId xmlns:a16="http://schemas.microsoft.com/office/drawing/2014/main" id="{AFF88220-FB57-8FD7-1DA1-4879DB2A5832}"/>
              </a:ext>
            </a:extLst>
          </p:cNvPr>
          <p:cNvPicPr>
            <a:picLocks noChangeAspect="1"/>
          </p:cNvPicPr>
          <p:nvPr/>
        </p:nvPicPr>
        <p:blipFill rotWithShape="1">
          <a:blip r:embed="rId3">
            <a:extLst>
              <a:ext uri="{28A0092B-C50C-407E-A947-70E740481C1C}">
                <a14:useLocalDpi xmlns:a14="http://schemas.microsoft.com/office/drawing/2010/main" val="0"/>
              </a:ext>
            </a:extLst>
          </a:blip>
          <a:srcRect l="12837" r="12609"/>
          <a:stretch/>
        </p:blipFill>
        <p:spPr bwMode="auto">
          <a:xfrm>
            <a:off x="482603" y="422592"/>
            <a:ext cx="6714223" cy="6105208"/>
          </a:xfrm>
          <a:prstGeom prst="rect">
            <a:avLst/>
          </a:prstGeom>
          <a:noFill/>
          <a:ln>
            <a:noFill/>
          </a:ln>
        </p:spPr>
      </p:pic>
    </p:spTree>
    <p:extLst>
      <p:ext uri="{BB962C8B-B14F-4D97-AF65-F5344CB8AC3E}">
        <p14:creationId xmlns:p14="http://schemas.microsoft.com/office/powerpoint/2010/main" val="1211823645"/>
      </p:ext>
    </p:extLst>
  </p:cSld>
  <p:clrMapOvr>
    <a:masterClrMapping/>
  </p:clrMapOvr>
  <mc:AlternateContent xmlns:mc="http://schemas.openxmlformats.org/markup-compatibility/2006" xmlns:p14="http://schemas.microsoft.com/office/powerpoint/2010/main">
    <mc:Choice Requires="p14">
      <p:transition spd="slow" p14:dur="1250" advClick="0" advTm="8000">
        <p14:switch dir="r"/>
      </p:transition>
    </mc:Choice>
    <mc:Fallback xmlns="" xmlns:a14="http://schemas.microsoft.com/office/drawing/2010/main" xmlns:a16="http://schemas.microsoft.com/office/drawing/2014/main">
      <p:transition spd="slow" advClick="0" advTm="8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SST: o que é e como realizar uma gestão eficiente">
            <a:extLst>
              <a:ext uri="{FF2B5EF4-FFF2-40B4-BE49-F238E27FC236}">
                <a16:creationId xmlns:a16="http://schemas.microsoft.com/office/drawing/2014/main" id="{2BA3D74A-B8B4-9D87-4A0E-D1D66CEB3A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15742"/>
            <a:ext cx="12204700" cy="6842258"/>
          </a:xfrm>
          <a:prstGeom prst="parallelogram">
            <a:avLst>
              <a:gd name="adj" fmla="val 115016"/>
            </a:avLst>
          </a:prstGeom>
          <a:noFill/>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618212" y="31576"/>
            <a:ext cx="4204974" cy="881308"/>
            <a:chOff x="5267282" y="18129"/>
            <a:chExt cx="4204974" cy="881308"/>
          </a:xfrm>
        </p:grpSpPr>
        <p:sp>
          <p:nvSpPr>
            <p:cNvPr id="11" name="Subtitle 2">
              <a:extLst>
                <a:ext uri="{FF2B5EF4-FFF2-40B4-BE49-F238E27FC236}">
                  <a16:creationId xmlns:a16="http://schemas.microsoft.com/office/drawing/2014/main" id="{360062CF-4239-4286-B703-132EC1F0E32B}"/>
                </a:ext>
              </a:extLst>
            </p:cNvPr>
            <p:cNvSpPr txBox="1">
              <a:spLocks/>
            </p:cNvSpPr>
            <p:nvPr/>
          </p:nvSpPr>
          <p:spPr>
            <a:xfrm>
              <a:off x="5269568" y="18129"/>
              <a:ext cx="4202688"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en-US" altLang="zh-CN" sz="4800" b="1" dirty="0">
                  <a:gradFill>
                    <a:gsLst>
                      <a:gs pos="0">
                        <a:srgbClr val="FE2B56"/>
                      </a:gs>
                      <a:gs pos="100000">
                        <a:srgbClr val="FE6F3F"/>
                      </a:gs>
                    </a:gsLst>
                    <a:lin ang="5400000" scaled="0"/>
                  </a:gradFill>
                  <a:latin typeface="Arial"/>
                  <a:ea typeface="微软雅黑"/>
                  <a:cs typeface="Lato" panose="020F0502020204030203" pitchFamily="34" charset="0"/>
                  <a:sym typeface="Arial"/>
                </a:rPr>
                <a:t>01</a:t>
              </a:r>
              <a:endParaRPr lang="zh-CN" altLang="en-US" sz="4000"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sp>
          <p:nvSpPr>
            <p:cNvPr id="12" name="圆角矩形 11"/>
            <p:cNvSpPr/>
            <p:nvPr/>
          </p:nvSpPr>
          <p:spPr>
            <a:xfrm>
              <a:off x="5267282" y="853718"/>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sp>
        <p:nvSpPr>
          <p:cNvPr id="13" name="平行四边形 12"/>
          <p:cNvSpPr/>
          <p:nvPr/>
        </p:nvSpPr>
        <p:spPr>
          <a:xfrm>
            <a:off x="-70514" y="0"/>
            <a:ext cx="12262514" cy="6873742"/>
          </a:xfrm>
          <a:prstGeom prst="parallelogram">
            <a:avLst>
              <a:gd name="adj" fmla="val 116168"/>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Arial"/>
              <a:ea typeface="微软雅黑"/>
              <a:sym typeface="Arial"/>
            </a:endParaRPr>
          </a:p>
        </p:txBody>
      </p:sp>
      <p:grpSp>
        <p:nvGrpSpPr>
          <p:cNvPr id="18" name="组合 17"/>
          <p:cNvGrpSpPr/>
          <p:nvPr/>
        </p:nvGrpSpPr>
        <p:grpSpPr>
          <a:xfrm>
            <a:off x="609600" y="1875692"/>
            <a:ext cx="4724400" cy="2778370"/>
            <a:chOff x="609600" y="1875692"/>
            <a:chExt cx="4724400" cy="2778370"/>
          </a:xfrm>
        </p:grpSpPr>
        <p:sp>
          <p:nvSpPr>
            <p:cNvPr id="6" name="圆角矩形 5"/>
            <p:cNvSpPr/>
            <p:nvPr/>
          </p:nvSpPr>
          <p:spPr>
            <a:xfrm>
              <a:off x="609600" y="1875692"/>
              <a:ext cx="4724400" cy="2778370"/>
            </a:xfrm>
            <a:prstGeom prst="roundRect">
              <a:avLst>
                <a:gd name="adj" fmla="val 4852"/>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15" name="Subtitle 2">
              <a:extLst>
                <a:ext uri="{FF2B5EF4-FFF2-40B4-BE49-F238E27FC236}">
                  <a16:creationId xmlns:a16="http://schemas.microsoft.com/office/drawing/2014/main" id="{360062CF-4239-4286-B703-132EC1F0E32B}"/>
                </a:ext>
              </a:extLst>
            </p:cNvPr>
            <p:cNvSpPr txBox="1">
              <a:spLocks/>
            </p:cNvSpPr>
            <p:nvPr/>
          </p:nvSpPr>
          <p:spPr>
            <a:xfrm>
              <a:off x="1267127" y="2430149"/>
              <a:ext cx="3656311" cy="18099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3600" b="1" dirty="0">
                  <a:gradFill>
                    <a:gsLst>
                      <a:gs pos="0">
                        <a:srgbClr val="FE2B56"/>
                      </a:gs>
                      <a:gs pos="100000">
                        <a:srgbClr val="FE6F3F"/>
                      </a:gs>
                    </a:gsLst>
                    <a:lin ang="5400000" scaled="0"/>
                  </a:gradFill>
                  <a:latin typeface="Arial"/>
                  <a:ea typeface="微软雅黑"/>
                  <a:cs typeface="Lato" panose="020F0502020204030203" pitchFamily="34" charset="0"/>
                  <a:sym typeface="Arial"/>
                </a:rPr>
                <a:t>O que é uma Talha Elétrica?</a:t>
              </a:r>
            </a:p>
          </p:txBody>
        </p:sp>
        <p:cxnSp>
          <p:nvCxnSpPr>
            <p:cNvPr id="9" name="直接连接符 8"/>
            <p:cNvCxnSpPr/>
            <p:nvPr/>
          </p:nvCxnSpPr>
          <p:spPr>
            <a:xfrm>
              <a:off x="2491443" y="4240116"/>
              <a:ext cx="2842557" cy="0"/>
            </a:xfrm>
            <a:prstGeom prst="line">
              <a:avLst/>
            </a:prstGeom>
            <a:ln w="19050">
              <a:gradFill>
                <a:gsLst>
                  <a:gs pos="0">
                    <a:srgbClr val="FE2B56"/>
                  </a:gs>
                  <a:gs pos="100000">
                    <a:srgbClr val="FE6F3F"/>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7" name="等腰三角形 6"/>
          <p:cNvSpPr/>
          <p:nvPr/>
        </p:nvSpPr>
        <p:spPr>
          <a:xfrm>
            <a:off x="3974123" y="1"/>
            <a:ext cx="8217877" cy="6858000"/>
          </a:xfrm>
          <a:prstGeom prst="triangle">
            <a:avLst>
              <a:gd name="adj" fmla="val 100000"/>
            </a:avLst>
          </a:prstGeom>
          <a:gradFill>
            <a:gsLst>
              <a:gs pos="0">
                <a:srgbClr val="FE2B56"/>
              </a:gs>
              <a:gs pos="100000">
                <a:srgbClr val="FE6F3F"/>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grpSp>
        <p:nvGrpSpPr>
          <p:cNvPr id="3" name="组合 18">
            <a:extLst>
              <a:ext uri="{FF2B5EF4-FFF2-40B4-BE49-F238E27FC236}">
                <a16:creationId xmlns:a16="http://schemas.microsoft.com/office/drawing/2014/main" id="{A403D50C-927E-813F-DE55-CFC41E872264}"/>
              </a:ext>
            </a:extLst>
          </p:cNvPr>
          <p:cNvGrpSpPr/>
          <p:nvPr/>
        </p:nvGrpSpPr>
        <p:grpSpPr>
          <a:xfrm>
            <a:off x="8161546" y="4601720"/>
            <a:ext cx="3350515" cy="1072892"/>
            <a:chOff x="8161546" y="4601720"/>
            <a:chExt cx="3350515" cy="1072892"/>
          </a:xfrm>
        </p:grpSpPr>
        <p:sp>
          <p:nvSpPr>
            <p:cNvPr id="5" name="等腰三角形 15">
              <a:extLst>
                <a:ext uri="{FF2B5EF4-FFF2-40B4-BE49-F238E27FC236}">
                  <a16:creationId xmlns:a16="http://schemas.microsoft.com/office/drawing/2014/main" id="{8BAEDEA5-BA30-8D68-26E7-4B4E20632557}"/>
                </a:ext>
              </a:extLst>
            </p:cNvPr>
            <p:cNvSpPr/>
            <p:nvPr/>
          </p:nvSpPr>
          <p:spPr>
            <a:xfrm rot="10800000">
              <a:off x="8161546" y="4601720"/>
              <a:ext cx="216161" cy="19441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Arial"/>
                <a:ea typeface="微软雅黑"/>
                <a:sym typeface="Arial"/>
              </a:endParaRPr>
            </a:p>
          </p:txBody>
        </p:sp>
        <p:sp>
          <p:nvSpPr>
            <p:cNvPr id="8" name="TextBox 21">
              <a:extLst>
                <a:ext uri="{FF2B5EF4-FFF2-40B4-BE49-F238E27FC236}">
                  <a16:creationId xmlns:a16="http://schemas.microsoft.com/office/drawing/2014/main" id="{F126E13B-8624-FDF5-A39B-4CEF36CB0A5C}"/>
                </a:ext>
              </a:extLst>
            </p:cNvPr>
            <p:cNvSpPr txBox="1"/>
            <p:nvPr/>
          </p:nvSpPr>
          <p:spPr>
            <a:xfrm>
              <a:off x="8161546" y="4987821"/>
              <a:ext cx="3350515" cy="686791"/>
            </a:xfrm>
            <a:prstGeom prst="rect">
              <a:avLst/>
            </a:prstGeom>
            <a:noFill/>
          </p:spPr>
          <p:txBody>
            <a:bodyPr wrap="square" lIns="0" tIns="0" rIns="0" bIns="0" rtlCol="0">
              <a:spAutoFit/>
            </a:bodyPr>
            <a:lstStyle/>
            <a:p>
              <a:pPr>
                <a:lnSpc>
                  <a:spcPts val="2800"/>
                </a:lnSpc>
              </a:pPr>
              <a:r>
                <a:rPr lang="en-US" altLang="zh-CN" sz="2000" dirty="0">
                  <a:solidFill>
                    <a:schemeClr val="bg1"/>
                  </a:solidFill>
                  <a:latin typeface="Arial"/>
                  <a:ea typeface="微软雅黑"/>
                  <a:sym typeface="Arial"/>
                </a:rPr>
                <a:t>Treinamento para Operador de Talha Elétrica</a:t>
              </a:r>
            </a:p>
          </p:txBody>
        </p:sp>
      </p:grpSp>
      <p:pic>
        <p:nvPicPr>
          <p:cNvPr id="4" name="Imagem 3" descr="Texto&#10;&#10;Descrição gerada automaticamente com confiança baixa">
            <a:extLst>
              <a:ext uri="{FF2B5EF4-FFF2-40B4-BE49-F238E27FC236}">
                <a16:creationId xmlns:a16="http://schemas.microsoft.com/office/drawing/2014/main" id="{0DE67D81-9473-8546-597C-E575ACD42B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8026" y="80117"/>
            <a:ext cx="1903476" cy="528458"/>
          </a:xfrm>
          <a:prstGeom prst="rect">
            <a:avLst/>
          </a:prstGeom>
        </p:spPr>
      </p:pic>
    </p:spTree>
    <p:extLst>
      <p:ext uri="{BB962C8B-B14F-4D97-AF65-F5344CB8AC3E}">
        <p14:creationId xmlns:p14="http://schemas.microsoft.com/office/powerpoint/2010/main" val="748271095"/>
      </p:ext>
    </p:extLst>
  </p:cSld>
  <p:clrMapOvr>
    <a:masterClrMapping/>
  </p:clrMapOvr>
  <mc:AlternateContent xmlns:mc="http://schemas.openxmlformats.org/markup-compatibility/2006" xmlns:p14="http://schemas.microsoft.com/office/powerpoint/2010/main">
    <mc:Choice Requires="p14">
      <p:transition spd="slow" p14:dur="1250" advClick="0" advTm="4500">
        <p14:switch dir="r"/>
      </p:transition>
    </mc:Choice>
    <mc:Fallback xmlns="" xmlns:a16="http://schemas.microsoft.com/office/drawing/2014/main" xmlns:a14="http://schemas.microsoft.com/office/drawing/2010/main">
      <p:transition spd="slow" advClick="0" advTm="4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0-#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Ponte Rolante Industrial | Ferro Indústria">
            <a:extLst>
              <a:ext uri="{FF2B5EF4-FFF2-40B4-BE49-F238E27FC236}">
                <a16:creationId xmlns:a16="http://schemas.microsoft.com/office/drawing/2014/main" id="{D1F1288D-8BD6-E66C-6821-4D628EA866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461" r="24271"/>
          <a:stretch/>
        </p:blipFill>
        <p:spPr bwMode="auto">
          <a:xfrm>
            <a:off x="0" y="1854196"/>
            <a:ext cx="3086101" cy="3530603"/>
          </a:xfrm>
          <a:prstGeom prst="rect">
            <a:avLst/>
          </a:prstGeom>
          <a:noFill/>
          <a:ln>
            <a:noFill/>
          </a:ln>
        </p:spPr>
      </p:pic>
      <p:pic>
        <p:nvPicPr>
          <p:cNvPr id="5" name="Imagem 4" descr="Manual de instruções para operação segura de Pórticos Manuais e Talhas -  M.I Manutenção">
            <a:extLst>
              <a:ext uri="{FF2B5EF4-FFF2-40B4-BE49-F238E27FC236}">
                <a16:creationId xmlns:a16="http://schemas.microsoft.com/office/drawing/2014/main" id="{016D7488-E77F-A665-5319-DB4005C3A9BE}"/>
              </a:ext>
            </a:extLst>
          </p:cNvPr>
          <p:cNvPicPr>
            <a:picLocks noChangeAspect="1"/>
          </p:cNvPicPr>
          <p:nvPr/>
        </p:nvPicPr>
        <p:blipFill rotWithShape="1">
          <a:blip r:embed="rId4">
            <a:extLst>
              <a:ext uri="{28A0092B-C50C-407E-A947-70E740481C1C}">
                <a14:useLocalDpi xmlns:a14="http://schemas.microsoft.com/office/drawing/2010/main" val="0"/>
              </a:ext>
            </a:extLst>
          </a:blip>
          <a:srcRect l="11759" r="33914"/>
          <a:stretch/>
        </p:blipFill>
        <p:spPr bwMode="auto">
          <a:xfrm>
            <a:off x="3098801" y="1854198"/>
            <a:ext cx="3187700" cy="3513529"/>
          </a:xfrm>
          <a:prstGeom prst="rect">
            <a:avLst/>
          </a:prstGeom>
          <a:noFill/>
          <a:ln>
            <a:noFill/>
          </a:ln>
        </p:spPr>
      </p:pic>
      <p:pic>
        <p:nvPicPr>
          <p:cNvPr id="6" name="Imagem 5" descr="First slide">
            <a:extLst>
              <a:ext uri="{FF2B5EF4-FFF2-40B4-BE49-F238E27FC236}">
                <a16:creationId xmlns:a16="http://schemas.microsoft.com/office/drawing/2014/main" id="{82C278CD-FCAF-494D-BFAF-933D2B5F693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6501" y="1837125"/>
            <a:ext cx="2921000" cy="3530602"/>
          </a:xfrm>
          <a:prstGeom prst="rect">
            <a:avLst/>
          </a:prstGeom>
          <a:noFill/>
          <a:ln>
            <a:noFill/>
          </a:ln>
        </p:spPr>
      </p:pic>
      <p:pic>
        <p:nvPicPr>
          <p:cNvPr id="7" name="Imagem 6">
            <a:extLst>
              <a:ext uri="{FF2B5EF4-FFF2-40B4-BE49-F238E27FC236}">
                <a16:creationId xmlns:a16="http://schemas.microsoft.com/office/drawing/2014/main" id="{4B88579E-936B-E25E-3E22-95D859EE6241}"/>
              </a:ext>
            </a:extLst>
          </p:cNvPr>
          <p:cNvPicPr>
            <a:picLocks noChangeAspect="1"/>
          </p:cNvPicPr>
          <p:nvPr/>
        </p:nvPicPr>
        <p:blipFill rotWithShape="1">
          <a:blip r:embed="rId6"/>
          <a:srcRect l="8762" r="8341"/>
          <a:stretch/>
        </p:blipFill>
        <p:spPr>
          <a:xfrm>
            <a:off x="9182101" y="1828799"/>
            <a:ext cx="3009899" cy="3530602"/>
          </a:xfrm>
          <a:prstGeom prst="rect">
            <a:avLst/>
          </a:prstGeom>
        </p:spPr>
      </p:pic>
      <p:sp>
        <p:nvSpPr>
          <p:cNvPr id="16" name="矩形 15"/>
          <p:cNvSpPr/>
          <p:nvPr/>
        </p:nvSpPr>
        <p:spPr>
          <a:xfrm>
            <a:off x="0" y="1854198"/>
            <a:ext cx="12192000" cy="3530601"/>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24" name="Subtitle 2">
            <a:extLst>
              <a:ext uri="{FF2B5EF4-FFF2-40B4-BE49-F238E27FC236}">
                <a16:creationId xmlns:a16="http://schemas.microsoft.com/office/drawing/2014/main" id="{360062CF-4239-4286-B703-132EC1F0E32B}"/>
              </a:ext>
            </a:extLst>
          </p:cNvPr>
          <p:cNvSpPr txBox="1">
            <a:spLocks/>
          </p:cNvSpPr>
          <p:nvPr/>
        </p:nvSpPr>
        <p:spPr>
          <a:xfrm>
            <a:off x="158752" y="3091211"/>
            <a:ext cx="2692399" cy="14426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Ponte rolante, com uma ou duas vigas</a:t>
            </a:r>
            <a:endParaRPr lang="id-ID" sz="2000" b="1" dirty="0">
              <a:solidFill>
                <a:schemeClr val="bg1"/>
              </a:solidFill>
              <a:latin typeface="Arial"/>
              <a:ea typeface="微软雅黑"/>
              <a:cs typeface="Lato" panose="020F0502020204030203" pitchFamily="34" charset="0"/>
              <a:sym typeface="Arial"/>
            </a:endParaRPr>
          </a:p>
        </p:txBody>
      </p:sp>
      <p:sp>
        <p:nvSpPr>
          <p:cNvPr id="8" name="Subtitle 2">
            <a:extLst>
              <a:ext uri="{FF2B5EF4-FFF2-40B4-BE49-F238E27FC236}">
                <a16:creationId xmlns:a16="http://schemas.microsoft.com/office/drawing/2014/main" id="{61A2E6C6-4CEB-C488-275F-0C16884FACEE}"/>
              </a:ext>
            </a:extLst>
          </p:cNvPr>
          <p:cNvSpPr txBox="1">
            <a:spLocks/>
          </p:cNvSpPr>
          <p:nvPr/>
        </p:nvSpPr>
        <p:spPr>
          <a:xfrm>
            <a:off x="3359152" y="3259810"/>
            <a:ext cx="2692399" cy="14426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Pórtico manual </a:t>
            </a:r>
            <a:endParaRPr lang="id-ID" sz="2000" b="1" dirty="0">
              <a:solidFill>
                <a:schemeClr val="bg1"/>
              </a:solidFill>
              <a:latin typeface="Arial"/>
              <a:ea typeface="微软雅黑"/>
              <a:cs typeface="Lato" panose="020F0502020204030203" pitchFamily="34" charset="0"/>
              <a:sym typeface="Arial"/>
            </a:endParaRPr>
          </a:p>
        </p:txBody>
      </p:sp>
      <p:sp>
        <p:nvSpPr>
          <p:cNvPr id="10" name="Subtitle 2">
            <a:extLst>
              <a:ext uri="{FF2B5EF4-FFF2-40B4-BE49-F238E27FC236}">
                <a16:creationId xmlns:a16="http://schemas.microsoft.com/office/drawing/2014/main" id="{2765BB56-5AC6-D05C-5D7C-EE64B90F822F}"/>
              </a:ext>
            </a:extLst>
          </p:cNvPr>
          <p:cNvSpPr txBox="1">
            <a:spLocks/>
          </p:cNvSpPr>
          <p:nvPr/>
        </p:nvSpPr>
        <p:spPr>
          <a:xfrm>
            <a:off x="9702801" y="3091209"/>
            <a:ext cx="2184399" cy="14426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Semipórtico rolante</a:t>
            </a:r>
            <a:endParaRPr lang="id-ID" sz="2000" b="1" dirty="0">
              <a:solidFill>
                <a:schemeClr val="bg1"/>
              </a:solidFill>
              <a:latin typeface="Arial"/>
              <a:ea typeface="微软雅黑"/>
              <a:cs typeface="Lato" panose="020F0502020204030203" pitchFamily="34" charset="0"/>
              <a:sym typeface="Arial"/>
            </a:endParaRPr>
          </a:p>
        </p:txBody>
      </p:sp>
      <p:sp>
        <p:nvSpPr>
          <p:cNvPr id="2" name="矩形 14">
            <a:extLst>
              <a:ext uri="{FF2B5EF4-FFF2-40B4-BE49-F238E27FC236}">
                <a16:creationId xmlns:a16="http://schemas.microsoft.com/office/drawing/2014/main" id="{F2E76BD8-C062-823B-3F4A-35631C56D5E5}"/>
              </a:ext>
            </a:extLst>
          </p:cNvPr>
          <p:cNvSpPr/>
          <p:nvPr/>
        </p:nvSpPr>
        <p:spPr>
          <a:xfrm>
            <a:off x="6273800" y="1854196"/>
            <a:ext cx="2908301" cy="3547674"/>
          </a:xfrm>
          <a:prstGeom prst="rect">
            <a:avLst/>
          </a:prstGeom>
          <a:gradFill>
            <a:gsLst>
              <a:gs pos="0">
                <a:srgbClr val="FE2B56">
                  <a:alpha val="80000"/>
                </a:srgbClr>
              </a:gs>
              <a:gs pos="100000">
                <a:srgbClr val="FE6F3F">
                  <a:alpha val="70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a:ea typeface="微软雅黑"/>
              <a:sym typeface="Arial"/>
            </a:endParaRPr>
          </a:p>
        </p:txBody>
      </p:sp>
      <p:sp>
        <p:nvSpPr>
          <p:cNvPr id="9" name="Subtitle 2">
            <a:extLst>
              <a:ext uri="{FF2B5EF4-FFF2-40B4-BE49-F238E27FC236}">
                <a16:creationId xmlns:a16="http://schemas.microsoft.com/office/drawing/2014/main" id="{11A28BC9-DA70-5FB2-5B12-BBD7AE0C6C9A}"/>
              </a:ext>
            </a:extLst>
          </p:cNvPr>
          <p:cNvSpPr txBox="1">
            <a:spLocks/>
          </p:cNvSpPr>
          <p:nvPr/>
        </p:nvSpPr>
        <p:spPr>
          <a:xfrm>
            <a:off x="6338890" y="3091208"/>
            <a:ext cx="2692399" cy="14426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Guindaste de coluna com lança giratória</a:t>
            </a:r>
            <a:endParaRPr lang="id-ID" sz="2000" b="1" dirty="0">
              <a:solidFill>
                <a:schemeClr val="bg1"/>
              </a:solidFill>
              <a:latin typeface="Arial"/>
              <a:ea typeface="微软雅黑"/>
              <a:cs typeface="Lato" panose="020F0502020204030203" pitchFamily="34" charset="0"/>
              <a:sym typeface="Arial"/>
            </a:endParaRPr>
          </a:p>
        </p:txBody>
      </p:sp>
    </p:spTree>
    <p:extLst>
      <p:ext uri="{BB962C8B-B14F-4D97-AF65-F5344CB8AC3E}">
        <p14:creationId xmlns:p14="http://schemas.microsoft.com/office/powerpoint/2010/main" val="2732504478"/>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xmlns:a14="http://schemas.microsoft.com/office/drawing/2010/main" xmlns:a16="http://schemas.microsoft.com/office/drawing/2014/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A92F5F6-0BB8-37E9-7B31-B316FF337E16}"/>
              </a:ext>
            </a:extLst>
          </p:cNvPr>
          <p:cNvSpPr/>
          <p:nvPr/>
        </p:nvSpPr>
        <p:spPr>
          <a:xfrm>
            <a:off x="482604" y="330200"/>
            <a:ext cx="11290302" cy="6223000"/>
          </a:xfrm>
          <a:prstGeom prst="rect">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7" name="Subtitle 2">
            <a:extLst>
              <a:ext uri="{FF2B5EF4-FFF2-40B4-BE49-F238E27FC236}">
                <a16:creationId xmlns:a16="http://schemas.microsoft.com/office/drawing/2014/main" id="{4A89F015-D72A-E60F-9151-211E731ED748}"/>
              </a:ext>
            </a:extLst>
          </p:cNvPr>
          <p:cNvSpPr txBox="1">
            <a:spLocks/>
          </p:cNvSpPr>
          <p:nvPr/>
        </p:nvSpPr>
        <p:spPr>
          <a:xfrm>
            <a:off x="736600" y="3111852"/>
            <a:ext cx="4940300" cy="34288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pt-BR" altLang="zh-CN" sz="1800" b="1" dirty="0">
                <a:solidFill>
                  <a:srgbClr val="201F42"/>
                </a:solidFill>
                <a:latin typeface="Arial"/>
                <a:ea typeface="微软雅黑"/>
                <a:cs typeface="Lato" panose="020F0502020204030203" pitchFamily="34" charset="0"/>
                <a:sym typeface="Arial"/>
              </a:rPr>
              <a:t>Guindaste de coluna com lança giratória: </a:t>
            </a:r>
          </a:p>
          <a:p>
            <a:pPr algn="l">
              <a:lnSpc>
                <a:spcPct val="100000"/>
              </a:lnSpc>
              <a:spcBef>
                <a:spcPts val="0"/>
              </a:spcBef>
              <a:defRPr/>
            </a:pPr>
            <a:endParaRPr lang="pt-BR" altLang="zh-CN" sz="1800" b="1" dirty="0">
              <a:solidFill>
                <a:srgbClr val="201F42"/>
              </a:solidFill>
              <a:latin typeface="Arial"/>
              <a:ea typeface="微软雅黑"/>
              <a:cs typeface="Lato" panose="020F0502020204030203" pitchFamily="34" charset="0"/>
              <a:sym typeface="Arial"/>
            </a:endParaRPr>
          </a:p>
          <a:p>
            <a:pPr algn="l">
              <a:lnSpc>
                <a:spcPct val="100000"/>
              </a:lnSpc>
              <a:spcBef>
                <a:spcPts val="0"/>
              </a:spcBef>
              <a:defRPr/>
            </a:pPr>
            <a:r>
              <a:rPr lang="pt-BR" altLang="zh-CN" sz="1800" dirty="0">
                <a:solidFill>
                  <a:srgbClr val="201F42"/>
                </a:solidFill>
                <a:latin typeface="Arial"/>
                <a:ea typeface="微软雅黑"/>
                <a:cs typeface="Lato" panose="020F0502020204030203" pitchFamily="34" charset="0"/>
                <a:sym typeface="Arial"/>
              </a:rPr>
              <a:t>possui um eixo fixo e uma lança que gira para deslocar a carga com rotação. Os outros suportes mostrados deslocam apenas a carga em linha reta. Esse tipo de guindaste precisa ter uma base calculada por Engenheiro Civil, não sendo feito esse dimensionamento pela empresa que vende o produto. Na figura, o guindaste é a estrutura em amarelo e a talha possui motor azul.</a:t>
            </a:r>
            <a:endParaRPr lang="id-ID" sz="1800" dirty="0">
              <a:solidFill>
                <a:srgbClr val="201F42"/>
              </a:solidFill>
              <a:latin typeface="Arial"/>
              <a:ea typeface="微软雅黑"/>
              <a:cs typeface="Lato" panose="020F0502020204030203" pitchFamily="34" charset="0"/>
              <a:sym typeface="Arial"/>
            </a:endParaRPr>
          </a:p>
        </p:txBody>
      </p:sp>
      <p:cxnSp>
        <p:nvCxnSpPr>
          <p:cNvPr id="8" name="直接连接符 5">
            <a:extLst>
              <a:ext uri="{FF2B5EF4-FFF2-40B4-BE49-F238E27FC236}">
                <a16:creationId xmlns:a16="http://schemas.microsoft.com/office/drawing/2014/main" id="{DA3AD572-D4F7-7B0C-CD6B-208B8E59A5CE}"/>
              </a:ext>
            </a:extLst>
          </p:cNvPr>
          <p:cNvCxnSpPr/>
          <p:nvPr/>
        </p:nvCxnSpPr>
        <p:spPr>
          <a:xfrm>
            <a:off x="3517900" y="2739176"/>
            <a:ext cx="1914851" cy="0"/>
          </a:xfrm>
          <a:prstGeom prst="line">
            <a:avLst/>
          </a:prstGeom>
          <a:ln w="38100">
            <a:gradFill>
              <a:gsLst>
                <a:gs pos="0">
                  <a:srgbClr val="FE2B56"/>
                </a:gs>
                <a:gs pos="100000">
                  <a:srgbClr val="FE6F3F"/>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Imagem 1" descr="First slide">
            <a:extLst>
              <a:ext uri="{FF2B5EF4-FFF2-40B4-BE49-F238E27FC236}">
                <a16:creationId xmlns:a16="http://schemas.microsoft.com/office/drawing/2014/main" id="{44432D2B-50E8-F424-321B-FB97B47198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53100" y="330199"/>
            <a:ext cx="5854700" cy="6222997"/>
          </a:xfrm>
          <a:prstGeom prst="rect">
            <a:avLst/>
          </a:prstGeom>
          <a:noFill/>
          <a:ln>
            <a:noFill/>
          </a:ln>
        </p:spPr>
      </p:pic>
    </p:spTree>
    <p:extLst>
      <p:ext uri="{BB962C8B-B14F-4D97-AF65-F5344CB8AC3E}">
        <p14:creationId xmlns:p14="http://schemas.microsoft.com/office/powerpoint/2010/main" val="1178618697"/>
      </p:ext>
    </p:extLst>
  </p:cSld>
  <p:clrMapOvr>
    <a:masterClrMapping/>
  </p:clrMapOvr>
  <mc:AlternateContent xmlns:mc="http://schemas.openxmlformats.org/markup-compatibility/2006" xmlns:p14="http://schemas.microsoft.com/office/powerpoint/2010/main">
    <mc:Choice Requires="p14">
      <p:transition spd="slow" p14:dur="1250" advClick="0" advTm="8000">
        <p14:switch dir="r"/>
      </p:transition>
    </mc:Choice>
    <mc:Fallback xmlns="" xmlns:a14="http://schemas.microsoft.com/office/drawing/2010/main" xmlns:a16="http://schemas.microsoft.com/office/drawing/2014/main">
      <p:transition spd="slow" advClick="0" advTm="8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Ponte Rolante Industrial | Ferro Indústria">
            <a:extLst>
              <a:ext uri="{FF2B5EF4-FFF2-40B4-BE49-F238E27FC236}">
                <a16:creationId xmlns:a16="http://schemas.microsoft.com/office/drawing/2014/main" id="{D1F1288D-8BD6-E66C-6821-4D628EA866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461" r="24271"/>
          <a:stretch/>
        </p:blipFill>
        <p:spPr bwMode="auto">
          <a:xfrm>
            <a:off x="0" y="1854196"/>
            <a:ext cx="3086101" cy="3530603"/>
          </a:xfrm>
          <a:prstGeom prst="rect">
            <a:avLst/>
          </a:prstGeom>
          <a:noFill/>
          <a:ln>
            <a:noFill/>
          </a:ln>
        </p:spPr>
      </p:pic>
      <p:pic>
        <p:nvPicPr>
          <p:cNvPr id="5" name="Imagem 4" descr="Manual de instruções para operação segura de Pórticos Manuais e Talhas -  M.I Manutenção">
            <a:extLst>
              <a:ext uri="{FF2B5EF4-FFF2-40B4-BE49-F238E27FC236}">
                <a16:creationId xmlns:a16="http://schemas.microsoft.com/office/drawing/2014/main" id="{016D7488-E77F-A665-5319-DB4005C3A9BE}"/>
              </a:ext>
            </a:extLst>
          </p:cNvPr>
          <p:cNvPicPr>
            <a:picLocks noChangeAspect="1"/>
          </p:cNvPicPr>
          <p:nvPr/>
        </p:nvPicPr>
        <p:blipFill rotWithShape="1">
          <a:blip r:embed="rId4">
            <a:extLst>
              <a:ext uri="{28A0092B-C50C-407E-A947-70E740481C1C}">
                <a14:useLocalDpi xmlns:a14="http://schemas.microsoft.com/office/drawing/2010/main" val="0"/>
              </a:ext>
            </a:extLst>
          </a:blip>
          <a:srcRect l="11759" r="33914"/>
          <a:stretch/>
        </p:blipFill>
        <p:spPr bwMode="auto">
          <a:xfrm>
            <a:off x="3098801" y="1854198"/>
            <a:ext cx="3187700" cy="3513529"/>
          </a:xfrm>
          <a:prstGeom prst="rect">
            <a:avLst/>
          </a:prstGeom>
          <a:noFill/>
          <a:ln>
            <a:noFill/>
          </a:ln>
        </p:spPr>
      </p:pic>
      <p:pic>
        <p:nvPicPr>
          <p:cNvPr id="6" name="Imagem 5" descr="First slide">
            <a:extLst>
              <a:ext uri="{FF2B5EF4-FFF2-40B4-BE49-F238E27FC236}">
                <a16:creationId xmlns:a16="http://schemas.microsoft.com/office/drawing/2014/main" id="{82C278CD-FCAF-494D-BFAF-933D2B5F693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6501" y="1837125"/>
            <a:ext cx="2921000" cy="3530602"/>
          </a:xfrm>
          <a:prstGeom prst="rect">
            <a:avLst/>
          </a:prstGeom>
          <a:noFill/>
          <a:ln>
            <a:noFill/>
          </a:ln>
        </p:spPr>
      </p:pic>
      <p:pic>
        <p:nvPicPr>
          <p:cNvPr id="7" name="Imagem 6">
            <a:extLst>
              <a:ext uri="{FF2B5EF4-FFF2-40B4-BE49-F238E27FC236}">
                <a16:creationId xmlns:a16="http://schemas.microsoft.com/office/drawing/2014/main" id="{4B88579E-936B-E25E-3E22-95D859EE6241}"/>
              </a:ext>
            </a:extLst>
          </p:cNvPr>
          <p:cNvPicPr>
            <a:picLocks noChangeAspect="1"/>
          </p:cNvPicPr>
          <p:nvPr/>
        </p:nvPicPr>
        <p:blipFill rotWithShape="1">
          <a:blip r:embed="rId6"/>
          <a:srcRect l="8762" r="8341"/>
          <a:stretch/>
        </p:blipFill>
        <p:spPr>
          <a:xfrm>
            <a:off x="9182101" y="1828799"/>
            <a:ext cx="3009899" cy="3530602"/>
          </a:xfrm>
          <a:prstGeom prst="rect">
            <a:avLst/>
          </a:prstGeom>
        </p:spPr>
      </p:pic>
      <p:sp>
        <p:nvSpPr>
          <p:cNvPr id="16" name="矩形 15"/>
          <p:cNvSpPr/>
          <p:nvPr/>
        </p:nvSpPr>
        <p:spPr>
          <a:xfrm>
            <a:off x="0" y="1854198"/>
            <a:ext cx="9182101" cy="3530601"/>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24" name="Subtitle 2">
            <a:extLst>
              <a:ext uri="{FF2B5EF4-FFF2-40B4-BE49-F238E27FC236}">
                <a16:creationId xmlns:a16="http://schemas.microsoft.com/office/drawing/2014/main" id="{360062CF-4239-4286-B703-132EC1F0E32B}"/>
              </a:ext>
            </a:extLst>
          </p:cNvPr>
          <p:cNvSpPr txBox="1">
            <a:spLocks/>
          </p:cNvSpPr>
          <p:nvPr/>
        </p:nvSpPr>
        <p:spPr>
          <a:xfrm>
            <a:off x="158752" y="3091211"/>
            <a:ext cx="2692399" cy="14426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Ponte rolante, com uma ou duas vigas</a:t>
            </a:r>
            <a:endParaRPr lang="id-ID" sz="2000" b="1" dirty="0">
              <a:solidFill>
                <a:schemeClr val="bg1"/>
              </a:solidFill>
              <a:latin typeface="Arial"/>
              <a:ea typeface="微软雅黑"/>
              <a:cs typeface="Lato" panose="020F0502020204030203" pitchFamily="34" charset="0"/>
              <a:sym typeface="Arial"/>
            </a:endParaRPr>
          </a:p>
        </p:txBody>
      </p:sp>
      <p:sp>
        <p:nvSpPr>
          <p:cNvPr id="8" name="Subtitle 2">
            <a:extLst>
              <a:ext uri="{FF2B5EF4-FFF2-40B4-BE49-F238E27FC236}">
                <a16:creationId xmlns:a16="http://schemas.microsoft.com/office/drawing/2014/main" id="{61A2E6C6-4CEB-C488-275F-0C16884FACEE}"/>
              </a:ext>
            </a:extLst>
          </p:cNvPr>
          <p:cNvSpPr txBox="1">
            <a:spLocks/>
          </p:cNvSpPr>
          <p:nvPr/>
        </p:nvSpPr>
        <p:spPr>
          <a:xfrm>
            <a:off x="3359152" y="3259810"/>
            <a:ext cx="2692399" cy="14426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Pórtico manual </a:t>
            </a:r>
            <a:endParaRPr lang="id-ID" sz="2000" b="1" dirty="0">
              <a:solidFill>
                <a:schemeClr val="bg1"/>
              </a:solidFill>
              <a:latin typeface="Arial"/>
              <a:ea typeface="微软雅黑"/>
              <a:cs typeface="Lato" panose="020F0502020204030203" pitchFamily="34" charset="0"/>
              <a:sym typeface="Arial"/>
            </a:endParaRPr>
          </a:p>
        </p:txBody>
      </p:sp>
      <p:sp>
        <p:nvSpPr>
          <p:cNvPr id="9" name="Subtitle 2">
            <a:extLst>
              <a:ext uri="{FF2B5EF4-FFF2-40B4-BE49-F238E27FC236}">
                <a16:creationId xmlns:a16="http://schemas.microsoft.com/office/drawing/2014/main" id="{11A28BC9-DA70-5FB2-5B12-BBD7AE0C6C9A}"/>
              </a:ext>
            </a:extLst>
          </p:cNvPr>
          <p:cNvSpPr txBox="1">
            <a:spLocks/>
          </p:cNvSpPr>
          <p:nvPr/>
        </p:nvSpPr>
        <p:spPr>
          <a:xfrm>
            <a:off x="6338890" y="3091208"/>
            <a:ext cx="2692399" cy="14426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Guindaste de coluna com lança giratória</a:t>
            </a:r>
            <a:endParaRPr lang="id-ID" sz="2000" b="1" dirty="0">
              <a:solidFill>
                <a:schemeClr val="bg1"/>
              </a:solidFill>
              <a:latin typeface="Arial"/>
              <a:ea typeface="微软雅黑"/>
              <a:cs typeface="Lato" panose="020F0502020204030203" pitchFamily="34" charset="0"/>
              <a:sym typeface="Arial"/>
            </a:endParaRPr>
          </a:p>
        </p:txBody>
      </p:sp>
      <p:sp>
        <p:nvSpPr>
          <p:cNvPr id="2" name="矩形 14">
            <a:extLst>
              <a:ext uri="{FF2B5EF4-FFF2-40B4-BE49-F238E27FC236}">
                <a16:creationId xmlns:a16="http://schemas.microsoft.com/office/drawing/2014/main" id="{F3E7BC20-ABE8-4399-21A6-0055CE94FFD1}"/>
              </a:ext>
            </a:extLst>
          </p:cNvPr>
          <p:cNvSpPr/>
          <p:nvPr/>
        </p:nvSpPr>
        <p:spPr>
          <a:xfrm>
            <a:off x="9182101" y="1824427"/>
            <a:ext cx="3036093" cy="3547674"/>
          </a:xfrm>
          <a:prstGeom prst="rect">
            <a:avLst/>
          </a:prstGeom>
          <a:gradFill>
            <a:gsLst>
              <a:gs pos="0">
                <a:srgbClr val="FE2B56">
                  <a:alpha val="80000"/>
                </a:srgbClr>
              </a:gs>
              <a:gs pos="100000">
                <a:srgbClr val="FE6F3F">
                  <a:alpha val="70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a:ea typeface="微软雅黑"/>
              <a:sym typeface="Arial"/>
            </a:endParaRPr>
          </a:p>
        </p:txBody>
      </p:sp>
      <p:sp>
        <p:nvSpPr>
          <p:cNvPr id="10" name="Subtitle 2">
            <a:extLst>
              <a:ext uri="{FF2B5EF4-FFF2-40B4-BE49-F238E27FC236}">
                <a16:creationId xmlns:a16="http://schemas.microsoft.com/office/drawing/2014/main" id="{2765BB56-5AC6-D05C-5D7C-EE64B90F822F}"/>
              </a:ext>
            </a:extLst>
          </p:cNvPr>
          <p:cNvSpPr txBox="1">
            <a:spLocks/>
          </p:cNvSpPr>
          <p:nvPr/>
        </p:nvSpPr>
        <p:spPr>
          <a:xfrm>
            <a:off x="9702801" y="3091209"/>
            <a:ext cx="2184399" cy="14426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Semipórtico rolante</a:t>
            </a:r>
            <a:endParaRPr lang="id-ID" sz="2000" b="1" dirty="0">
              <a:solidFill>
                <a:schemeClr val="bg1"/>
              </a:solidFill>
              <a:latin typeface="Arial"/>
              <a:ea typeface="微软雅黑"/>
              <a:cs typeface="Lato" panose="020F0502020204030203" pitchFamily="34" charset="0"/>
              <a:sym typeface="Arial"/>
            </a:endParaRPr>
          </a:p>
        </p:txBody>
      </p:sp>
    </p:spTree>
    <p:extLst>
      <p:ext uri="{BB962C8B-B14F-4D97-AF65-F5344CB8AC3E}">
        <p14:creationId xmlns:p14="http://schemas.microsoft.com/office/powerpoint/2010/main" val="1525687457"/>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xmlns:a14="http://schemas.microsoft.com/office/drawing/2010/main" xmlns:a16="http://schemas.microsoft.com/office/drawing/2014/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A92F5F6-0BB8-37E9-7B31-B316FF337E16}"/>
              </a:ext>
            </a:extLst>
          </p:cNvPr>
          <p:cNvSpPr/>
          <p:nvPr/>
        </p:nvSpPr>
        <p:spPr>
          <a:xfrm>
            <a:off x="482604" y="330200"/>
            <a:ext cx="11290302" cy="6223000"/>
          </a:xfrm>
          <a:prstGeom prst="rect">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7" name="Subtitle 2">
            <a:extLst>
              <a:ext uri="{FF2B5EF4-FFF2-40B4-BE49-F238E27FC236}">
                <a16:creationId xmlns:a16="http://schemas.microsoft.com/office/drawing/2014/main" id="{4A89F015-D72A-E60F-9151-211E731ED748}"/>
              </a:ext>
            </a:extLst>
          </p:cNvPr>
          <p:cNvSpPr txBox="1">
            <a:spLocks/>
          </p:cNvSpPr>
          <p:nvPr/>
        </p:nvSpPr>
        <p:spPr>
          <a:xfrm>
            <a:off x="736599" y="3111852"/>
            <a:ext cx="4914889" cy="34288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pt-BR" altLang="zh-CN" sz="1800" b="1" dirty="0">
                <a:solidFill>
                  <a:srgbClr val="201F42"/>
                </a:solidFill>
                <a:latin typeface="Arial"/>
                <a:ea typeface="微软雅黑"/>
                <a:cs typeface="Lato" panose="020F0502020204030203" pitchFamily="34" charset="0"/>
                <a:sym typeface="Arial"/>
              </a:rPr>
              <a:t>Semipórtico rolante: </a:t>
            </a:r>
          </a:p>
          <a:p>
            <a:pPr algn="l">
              <a:lnSpc>
                <a:spcPct val="100000"/>
              </a:lnSpc>
              <a:spcBef>
                <a:spcPts val="0"/>
              </a:spcBef>
              <a:defRPr/>
            </a:pPr>
            <a:endParaRPr lang="pt-BR" altLang="zh-CN" sz="1800" b="1" dirty="0">
              <a:solidFill>
                <a:srgbClr val="201F42"/>
              </a:solidFill>
              <a:latin typeface="Arial"/>
              <a:ea typeface="微软雅黑"/>
              <a:cs typeface="Lato" panose="020F0502020204030203" pitchFamily="34" charset="0"/>
              <a:sym typeface="Arial"/>
            </a:endParaRPr>
          </a:p>
          <a:p>
            <a:pPr algn="l">
              <a:lnSpc>
                <a:spcPct val="100000"/>
              </a:lnSpc>
              <a:spcBef>
                <a:spcPts val="0"/>
              </a:spcBef>
              <a:defRPr/>
            </a:pPr>
            <a:r>
              <a:rPr lang="pt-BR" altLang="zh-CN" sz="1800" dirty="0">
                <a:solidFill>
                  <a:srgbClr val="201F42"/>
                </a:solidFill>
                <a:latin typeface="Arial"/>
                <a:ea typeface="微软雅黑"/>
                <a:cs typeface="Lato" panose="020F0502020204030203" pitchFamily="34" charset="0"/>
                <a:sym typeface="Arial"/>
              </a:rPr>
              <a:t>esse tipo de equipamento com talha é um intermediário entre o pórtico e a ponte rolante, pois uma ponta é apoiada no solo, como um pórtico, e a outra elevada, como uma ponte rolante. Na figura a seguir, a talha é o equipamento azul e o semipórtico a estrutura amarela com trilho lateral.</a:t>
            </a:r>
            <a:endParaRPr lang="id-ID" sz="1800" dirty="0">
              <a:solidFill>
                <a:srgbClr val="201F42"/>
              </a:solidFill>
              <a:latin typeface="Arial"/>
              <a:ea typeface="微软雅黑"/>
              <a:cs typeface="Lato" panose="020F0502020204030203" pitchFamily="34" charset="0"/>
              <a:sym typeface="Arial"/>
            </a:endParaRPr>
          </a:p>
        </p:txBody>
      </p:sp>
      <p:cxnSp>
        <p:nvCxnSpPr>
          <p:cNvPr id="8" name="直接连接符 5">
            <a:extLst>
              <a:ext uri="{FF2B5EF4-FFF2-40B4-BE49-F238E27FC236}">
                <a16:creationId xmlns:a16="http://schemas.microsoft.com/office/drawing/2014/main" id="{DA3AD572-D4F7-7B0C-CD6B-208B8E59A5CE}"/>
              </a:ext>
            </a:extLst>
          </p:cNvPr>
          <p:cNvCxnSpPr/>
          <p:nvPr/>
        </p:nvCxnSpPr>
        <p:spPr>
          <a:xfrm>
            <a:off x="3517900" y="2739176"/>
            <a:ext cx="1914851" cy="0"/>
          </a:xfrm>
          <a:prstGeom prst="line">
            <a:avLst/>
          </a:prstGeom>
          <a:ln w="38100">
            <a:gradFill>
              <a:gsLst>
                <a:gs pos="0">
                  <a:srgbClr val="FE2B56"/>
                </a:gs>
                <a:gs pos="100000">
                  <a:srgbClr val="FE6F3F"/>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3" name="Imagem 2">
            <a:extLst>
              <a:ext uri="{FF2B5EF4-FFF2-40B4-BE49-F238E27FC236}">
                <a16:creationId xmlns:a16="http://schemas.microsoft.com/office/drawing/2014/main" id="{4B88579E-936B-E25E-3E22-95D859EE6241}"/>
              </a:ext>
            </a:extLst>
          </p:cNvPr>
          <p:cNvPicPr>
            <a:picLocks noChangeAspect="1"/>
          </p:cNvPicPr>
          <p:nvPr/>
        </p:nvPicPr>
        <p:blipFill>
          <a:blip r:embed="rId3"/>
          <a:stretch>
            <a:fillRect/>
          </a:stretch>
        </p:blipFill>
        <p:spPr>
          <a:xfrm>
            <a:off x="5664199" y="330199"/>
            <a:ext cx="6095997" cy="6222999"/>
          </a:xfrm>
          <a:prstGeom prst="rect">
            <a:avLst/>
          </a:prstGeom>
        </p:spPr>
      </p:pic>
    </p:spTree>
    <p:extLst>
      <p:ext uri="{BB962C8B-B14F-4D97-AF65-F5344CB8AC3E}">
        <p14:creationId xmlns:p14="http://schemas.microsoft.com/office/powerpoint/2010/main" val="3725466393"/>
      </p:ext>
    </p:extLst>
  </p:cSld>
  <p:clrMapOvr>
    <a:masterClrMapping/>
  </p:clrMapOvr>
  <mc:AlternateContent xmlns:mc="http://schemas.openxmlformats.org/markup-compatibility/2006" xmlns:p14="http://schemas.microsoft.com/office/powerpoint/2010/main">
    <mc:Choice Requires="p14">
      <p:transition spd="slow" p14:dur="1250" advClick="0" advTm="8000">
        <p14:switch dir="r"/>
      </p:transition>
    </mc:Choice>
    <mc:Fallback xmlns="" xmlns:a14="http://schemas.microsoft.com/office/drawing/2010/main" xmlns:a16="http://schemas.microsoft.com/office/drawing/2014/main">
      <p:transition spd="slow" advClick="0" advTm="8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360062CF-4239-4286-B703-132EC1F0E32B}"/>
              </a:ext>
            </a:extLst>
          </p:cNvPr>
          <p:cNvSpPr txBox="1">
            <a:spLocks/>
          </p:cNvSpPr>
          <p:nvPr/>
        </p:nvSpPr>
        <p:spPr>
          <a:xfrm>
            <a:off x="215242" y="66285"/>
            <a:ext cx="8573271" cy="6478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800" b="1" dirty="0">
                <a:gradFill>
                  <a:gsLst>
                    <a:gs pos="0">
                      <a:srgbClr val="FE2B56"/>
                    </a:gs>
                    <a:gs pos="100000">
                      <a:srgbClr val="FE6F3F"/>
                    </a:gs>
                  </a:gsLst>
                  <a:lin ang="5400000" scaled="0"/>
                </a:gradFill>
                <a:latin typeface="Arial"/>
                <a:ea typeface="微软雅黑"/>
                <a:cs typeface="Lato" panose="020F0502020204030203" pitchFamily="34" charset="0"/>
                <a:sym typeface="Arial"/>
              </a:rPr>
              <a:t>1.3 Capacidade de carga e de elevação</a:t>
            </a:r>
            <a:endParaRPr lang="zh-CN" altLang="en-US" sz="2000"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sp>
        <p:nvSpPr>
          <p:cNvPr id="11" name="圆角矩形 10"/>
          <p:cNvSpPr/>
          <p:nvPr/>
        </p:nvSpPr>
        <p:spPr>
          <a:xfrm>
            <a:off x="422249" y="790424"/>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4" name="等腰三角形 3"/>
          <p:cNvSpPr/>
          <p:nvPr/>
        </p:nvSpPr>
        <p:spPr>
          <a:xfrm>
            <a:off x="10456984" y="5887966"/>
            <a:ext cx="1078524" cy="970034"/>
          </a:xfrm>
          <a:prstGeom prst="triangle">
            <a:avLst/>
          </a:prstGeom>
          <a:gradFill>
            <a:gsLst>
              <a:gs pos="0">
                <a:srgbClr val="FE2B56"/>
              </a:gs>
              <a:gs pos="100000">
                <a:srgbClr val="FE6F3F"/>
              </a:gs>
            </a:gsLst>
            <a:lin ang="6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35" name="矩形 34"/>
          <p:cNvSpPr/>
          <p:nvPr/>
        </p:nvSpPr>
        <p:spPr>
          <a:xfrm>
            <a:off x="3090671" y="1155594"/>
            <a:ext cx="829186" cy="781804"/>
          </a:xfrm>
          <a:prstGeom prst="rect">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a:ea typeface="微软雅黑"/>
              <a:sym typeface="Arial"/>
            </a:endParaRPr>
          </a:p>
        </p:txBody>
      </p:sp>
      <p:sp>
        <p:nvSpPr>
          <p:cNvPr id="37" name="Subtitle 2">
            <a:extLst>
              <a:ext uri="{FF2B5EF4-FFF2-40B4-BE49-F238E27FC236}">
                <a16:creationId xmlns:a16="http://schemas.microsoft.com/office/drawing/2014/main" id="{360062CF-4239-4286-B703-132EC1F0E32B}"/>
              </a:ext>
            </a:extLst>
          </p:cNvPr>
          <p:cNvSpPr txBox="1">
            <a:spLocks/>
          </p:cNvSpPr>
          <p:nvPr/>
        </p:nvSpPr>
        <p:spPr>
          <a:xfrm>
            <a:off x="116517" y="2196380"/>
            <a:ext cx="6491401" cy="440955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000" b="1" dirty="0">
                <a:solidFill>
                  <a:schemeClr val="bg2"/>
                </a:solidFill>
                <a:latin typeface="Arial"/>
                <a:ea typeface="微软雅黑"/>
                <a:cs typeface="Lato" panose="020F0502020204030203" pitchFamily="34" charset="0"/>
                <a:sym typeface="Arial"/>
              </a:rPr>
              <a:t>Outras características que variam nas talhas são a capacidade de carga e a capacidade de elevação. </a:t>
            </a:r>
          </a:p>
          <a:p>
            <a:pPr algn="l">
              <a:lnSpc>
                <a:spcPct val="130000"/>
              </a:lnSpc>
              <a:spcBef>
                <a:spcPts val="0"/>
              </a:spcBef>
              <a:defRPr/>
            </a:pPr>
            <a:endParaRPr lang="pt-BR" altLang="zh-CN" sz="2000" b="1" dirty="0">
              <a:solidFill>
                <a:schemeClr val="bg2"/>
              </a:solidFill>
              <a:latin typeface="Arial"/>
              <a:ea typeface="微软雅黑"/>
              <a:cs typeface="Lato" panose="020F0502020204030203" pitchFamily="34" charset="0"/>
              <a:sym typeface="Arial"/>
            </a:endParaRPr>
          </a:p>
          <a:p>
            <a:pPr algn="l">
              <a:lnSpc>
                <a:spcPct val="130000"/>
              </a:lnSpc>
              <a:spcBef>
                <a:spcPts val="0"/>
              </a:spcBef>
              <a:defRPr/>
            </a:pPr>
            <a:r>
              <a:rPr lang="pt-BR" altLang="zh-CN" sz="2000" b="1" dirty="0">
                <a:solidFill>
                  <a:schemeClr val="bg2"/>
                </a:solidFill>
                <a:latin typeface="Arial"/>
                <a:ea typeface="微软雅黑"/>
                <a:cs typeface="Lato" panose="020F0502020204030203" pitchFamily="34" charset="0"/>
                <a:sym typeface="Arial"/>
              </a:rPr>
              <a:t>A capacidade de carga é menor nas talhas manuais, começando por 200 a 500 kg, subindo para 1.000 kg até 50.000 kg. </a:t>
            </a:r>
          </a:p>
          <a:p>
            <a:pPr algn="l">
              <a:lnSpc>
                <a:spcPct val="130000"/>
              </a:lnSpc>
              <a:spcBef>
                <a:spcPts val="0"/>
              </a:spcBef>
              <a:defRPr/>
            </a:pPr>
            <a:endParaRPr lang="pt-BR" altLang="zh-CN" sz="2000"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a:p>
            <a:pPr algn="l">
              <a:lnSpc>
                <a:spcPct val="130000"/>
              </a:lnSpc>
              <a:spcBef>
                <a:spcPts val="0"/>
              </a:spcBef>
              <a:defRPr/>
            </a:pPr>
            <a:r>
              <a:rPr lang="pt-BR" altLang="zh-CN" sz="2000" b="1" dirty="0">
                <a:gradFill>
                  <a:gsLst>
                    <a:gs pos="0">
                      <a:srgbClr val="FE2B56"/>
                    </a:gs>
                    <a:gs pos="100000">
                      <a:srgbClr val="FE6F3F"/>
                    </a:gs>
                  </a:gsLst>
                  <a:lin ang="5400000" scaled="0"/>
                </a:gradFill>
                <a:latin typeface="Arial"/>
                <a:ea typeface="微软雅黑"/>
                <a:cs typeface="Lato" panose="020F0502020204030203" pitchFamily="34" charset="0"/>
                <a:sym typeface="Arial"/>
              </a:rPr>
              <a:t>Essa informação é muito importante para evitar acidentes, e deve ser considerada como o limite de carga para aquela talha. </a:t>
            </a:r>
            <a:endParaRPr lang="id-ID" sz="2000"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sp>
        <p:nvSpPr>
          <p:cNvPr id="39" name="Freeform 33"/>
          <p:cNvSpPr>
            <a:spLocks/>
          </p:cNvSpPr>
          <p:nvPr/>
        </p:nvSpPr>
        <p:spPr bwMode="auto">
          <a:xfrm>
            <a:off x="3703436" y="1291215"/>
            <a:ext cx="46882" cy="48185"/>
          </a:xfrm>
          <a:custGeom>
            <a:avLst/>
            <a:gdLst>
              <a:gd name="T0" fmla="*/ 0 w 20"/>
              <a:gd name="T1" fmla="*/ 9 h 20"/>
              <a:gd name="T2" fmla="*/ 11 w 20"/>
              <a:gd name="T3" fmla="*/ 20 h 20"/>
              <a:gd name="T4" fmla="*/ 14 w 20"/>
              <a:gd name="T5" fmla="*/ 5 h 20"/>
              <a:gd name="T6" fmla="*/ 0 w 20"/>
              <a:gd name="T7" fmla="*/ 9 h 20"/>
            </a:gdLst>
            <a:ahLst/>
            <a:cxnLst>
              <a:cxn ang="0">
                <a:pos x="T0" y="T1"/>
              </a:cxn>
              <a:cxn ang="0">
                <a:pos x="T2" y="T3"/>
              </a:cxn>
              <a:cxn ang="0">
                <a:pos x="T4" y="T5"/>
              </a:cxn>
              <a:cxn ang="0">
                <a:pos x="T6" y="T7"/>
              </a:cxn>
            </a:cxnLst>
            <a:rect l="0" t="0" r="r" b="b"/>
            <a:pathLst>
              <a:path w="20" h="20">
                <a:moveTo>
                  <a:pt x="0" y="9"/>
                </a:moveTo>
                <a:cubicBezTo>
                  <a:pt x="11" y="20"/>
                  <a:pt x="11" y="20"/>
                  <a:pt x="11" y="20"/>
                </a:cubicBezTo>
                <a:cubicBezTo>
                  <a:pt x="18" y="13"/>
                  <a:pt x="20" y="11"/>
                  <a:pt x="14" y="5"/>
                </a:cubicBezTo>
                <a:cubicBezTo>
                  <a:pt x="9" y="0"/>
                  <a:pt x="7" y="2"/>
                  <a:pt x="0" y="9"/>
                </a:cubicBez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40" name="Freeform 34"/>
          <p:cNvSpPr>
            <a:spLocks noEditPoints="1"/>
          </p:cNvSpPr>
          <p:nvPr/>
        </p:nvSpPr>
        <p:spPr bwMode="auto">
          <a:xfrm>
            <a:off x="3442979" y="1308144"/>
            <a:ext cx="291711" cy="291712"/>
          </a:xfrm>
          <a:custGeom>
            <a:avLst/>
            <a:gdLst>
              <a:gd name="T0" fmla="*/ 0 w 224"/>
              <a:gd name="T1" fmla="*/ 224 h 224"/>
              <a:gd name="T2" fmla="*/ 20 w 224"/>
              <a:gd name="T3" fmla="*/ 175 h 224"/>
              <a:gd name="T4" fmla="*/ 197 w 224"/>
              <a:gd name="T5" fmla="*/ 0 h 224"/>
              <a:gd name="T6" fmla="*/ 224 w 224"/>
              <a:gd name="T7" fmla="*/ 27 h 224"/>
              <a:gd name="T8" fmla="*/ 45 w 224"/>
              <a:gd name="T9" fmla="*/ 206 h 224"/>
              <a:gd name="T10" fmla="*/ 0 w 224"/>
              <a:gd name="T11" fmla="*/ 224 h 224"/>
              <a:gd name="T12" fmla="*/ 29 w 224"/>
              <a:gd name="T13" fmla="*/ 184 h 224"/>
              <a:gd name="T14" fmla="*/ 22 w 224"/>
              <a:gd name="T15" fmla="*/ 201 h 224"/>
              <a:gd name="T16" fmla="*/ 40 w 224"/>
              <a:gd name="T17" fmla="*/ 193 h 224"/>
              <a:gd name="T18" fmla="*/ 206 w 224"/>
              <a:gd name="T19" fmla="*/ 27 h 224"/>
              <a:gd name="T20" fmla="*/ 197 w 224"/>
              <a:gd name="T21" fmla="*/ 16 h 224"/>
              <a:gd name="T22" fmla="*/ 29 w 224"/>
              <a:gd name="T23" fmla="*/ 18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224">
                <a:moveTo>
                  <a:pt x="0" y="224"/>
                </a:moveTo>
                <a:lnTo>
                  <a:pt x="20" y="175"/>
                </a:lnTo>
                <a:lnTo>
                  <a:pt x="197" y="0"/>
                </a:lnTo>
                <a:lnTo>
                  <a:pt x="224" y="27"/>
                </a:lnTo>
                <a:lnTo>
                  <a:pt x="45" y="206"/>
                </a:lnTo>
                <a:lnTo>
                  <a:pt x="0" y="224"/>
                </a:lnTo>
                <a:close/>
                <a:moveTo>
                  <a:pt x="29" y="184"/>
                </a:moveTo>
                <a:lnTo>
                  <a:pt x="22" y="201"/>
                </a:lnTo>
                <a:lnTo>
                  <a:pt x="40" y="193"/>
                </a:lnTo>
                <a:lnTo>
                  <a:pt x="206" y="27"/>
                </a:lnTo>
                <a:lnTo>
                  <a:pt x="197" y="16"/>
                </a:lnTo>
                <a:lnTo>
                  <a:pt x="29" y="184"/>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41" name="Freeform 35"/>
          <p:cNvSpPr>
            <a:spLocks/>
          </p:cNvSpPr>
          <p:nvPr/>
        </p:nvSpPr>
        <p:spPr bwMode="auto">
          <a:xfrm>
            <a:off x="3457304" y="1543858"/>
            <a:ext cx="41673" cy="41673"/>
          </a:xfrm>
          <a:custGeom>
            <a:avLst/>
            <a:gdLst>
              <a:gd name="T0" fmla="*/ 32 w 32"/>
              <a:gd name="T1" fmla="*/ 18 h 32"/>
              <a:gd name="T2" fmla="*/ 0 w 32"/>
              <a:gd name="T3" fmla="*/ 32 h 32"/>
              <a:gd name="T4" fmla="*/ 0 w 32"/>
              <a:gd name="T5" fmla="*/ 32 h 32"/>
              <a:gd name="T6" fmla="*/ 12 w 32"/>
              <a:gd name="T7" fmla="*/ 0 h 32"/>
              <a:gd name="T8" fmla="*/ 32 w 32"/>
              <a:gd name="T9" fmla="*/ 18 h 32"/>
            </a:gdLst>
            <a:ahLst/>
            <a:cxnLst>
              <a:cxn ang="0">
                <a:pos x="T0" y="T1"/>
              </a:cxn>
              <a:cxn ang="0">
                <a:pos x="T2" y="T3"/>
              </a:cxn>
              <a:cxn ang="0">
                <a:pos x="T4" y="T5"/>
              </a:cxn>
              <a:cxn ang="0">
                <a:pos x="T6" y="T7"/>
              </a:cxn>
              <a:cxn ang="0">
                <a:pos x="T8" y="T9"/>
              </a:cxn>
            </a:cxnLst>
            <a:rect l="0" t="0" r="r" b="b"/>
            <a:pathLst>
              <a:path w="32" h="32">
                <a:moveTo>
                  <a:pt x="32" y="18"/>
                </a:moveTo>
                <a:lnTo>
                  <a:pt x="0" y="32"/>
                </a:lnTo>
                <a:lnTo>
                  <a:pt x="0" y="32"/>
                </a:lnTo>
                <a:lnTo>
                  <a:pt x="12" y="0"/>
                </a:lnTo>
                <a:lnTo>
                  <a:pt x="32" y="18"/>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42" name="Freeform 36"/>
          <p:cNvSpPr>
            <a:spLocks/>
          </p:cNvSpPr>
          <p:nvPr/>
        </p:nvSpPr>
        <p:spPr bwMode="auto">
          <a:xfrm>
            <a:off x="3294519" y="1400607"/>
            <a:ext cx="346407" cy="347710"/>
          </a:xfrm>
          <a:custGeom>
            <a:avLst/>
            <a:gdLst>
              <a:gd name="T0" fmla="*/ 266 w 266"/>
              <a:gd name="T1" fmla="*/ 267 h 267"/>
              <a:gd name="T2" fmla="*/ 0 w 266"/>
              <a:gd name="T3" fmla="*/ 267 h 267"/>
              <a:gd name="T4" fmla="*/ 0 w 266"/>
              <a:gd name="T5" fmla="*/ 0 h 267"/>
              <a:gd name="T6" fmla="*/ 219 w 266"/>
              <a:gd name="T7" fmla="*/ 0 h 267"/>
              <a:gd name="T8" fmla="*/ 219 w 266"/>
              <a:gd name="T9" fmla="*/ 12 h 267"/>
              <a:gd name="T10" fmla="*/ 11 w 266"/>
              <a:gd name="T11" fmla="*/ 12 h 267"/>
              <a:gd name="T12" fmla="*/ 11 w 266"/>
              <a:gd name="T13" fmla="*/ 254 h 267"/>
              <a:gd name="T14" fmla="*/ 255 w 266"/>
              <a:gd name="T15" fmla="*/ 254 h 267"/>
              <a:gd name="T16" fmla="*/ 255 w 266"/>
              <a:gd name="T17" fmla="*/ 47 h 267"/>
              <a:gd name="T18" fmla="*/ 266 w 266"/>
              <a:gd name="T19" fmla="*/ 47 h 267"/>
              <a:gd name="T20" fmla="*/ 266 w 266"/>
              <a:gd name="T21"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267">
                <a:moveTo>
                  <a:pt x="266" y="267"/>
                </a:moveTo>
                <a:lnTo>
                  <a:pt x="0" y="267"/>
                </a:lnTo>
                <a:lnTo>
                  <a:pt x="0" y="0"/>
                </a:lnTo>
                <a:lnTo>
                  <a:pt x="219" y="0"/>
                </a:lnTo>
                <a:lnTo>
                  <a:pt x="219" y="12"/>
                </a:lnTo>
                <a:lnTo>
                  <a:pt x="11" y="12"/>
                </a:lnTo>
                <a:lnTo>
                  <a:pt x="11" y="254"/>
                </a:lnTo>
                <a:lnTo>
                  <a:pt x="255" y="254"/>
                </a:lnTo>
                <a:lnTo>
                  <a:pt x="255" y="47"/>
                </a:lnTo>
                <a:lnTo>
                  <a:pt x="266" y="47"/>
                </a:lnTo>
                <a:lnTo>
                  <a:pt x="266" y="267"/>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pic>
        <p:nvPicPr>
          <p:cNvPr id="2" name="Picture 16" descr="Ambiente de trabalho seguro: tudo o que você precisa saber | Blog Solidus Jr">
            <a:extLst>
              <a:ext uri="{FF2B5EF4-FFF2-40B4-BE49-F238E27FC236}">
                <a16:creationId xmlns:a16="http://schemas.microsoft.com/office/drawing/2014/main" id="{E285F361-4630-825A-A2CE-5B86A94A4A9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b="24498"/>
          <a:stretch/>
        </p:blipFill>
        <p:spPr bwMode="auto">
          <a:xfrm>
            <a:off x="6293258" y="0"/>
            <a:ext cx="7164436" cy="6858000"/>
          </a:xfrm>
          <a:prstGeom prst="parallelogram">
            <a:avLst>
              <a:gd name="adj" fmla="val 50185"/>
            </a:avLst>
          </a:prstGeom>
          <a:noFill/>
          <a:extLst>
            <a:ext uri="{909E8E84-426E-40DD-AFC4-6F175D3DCCD1}">
              <a14:hiddenFill xmlns:a14="http://schemas.microsoft.com/office/drawing/2010/main">
                <a:solidFill>
                  <a:srgbClr val="FFFFFF"/>
                </a:solidFill>
              </a14:hiddenFill>
            </a:ext>
          </a:extLst>
        </p:spPr>
      </p:pic>
      <p:sp>
        <p:nvSpPr>
          <p:cNvPr id="8" name="平行四边形 7"/>
          <p:cNvSpPr/>
          <p:nvPr/>
        </p:nvSpPr>
        <p:spPr>
          <a:xfrm>
            <a:off x="6288364" y="0"/>
            <a:ext cx="7194730" cy="6858000"/>
          </a:xfrm>
          <a:prstGeom prst="parallelogram">
            <a:avLst>
              <a:gd name="adj" fmla="val 50368"/>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Tree>
    <p:extLst>
      <p:ext uri="{BB962C8B-B14F-4D97-AF65-F5344CB8AC3E}">
        <p14:creationId xmlns:p14="http://schemas.microsoft.com/office/powerpoint/2010/main" val="1840912927"/>
      </p:ext>
    </p:extLst>
  </p:cSld>
  <p:clrMapOvr>
    <a:masterClrMapping/>
  </p:clrMapOvr>
  <mc:AlternateContent xmlns:mc="http://schemas.openxmlformats.org/markup-compatibility/2006" xmlns:p14="http://schemas.microsoft.com/office/powerpoint/2010/main">
    <mc:Choice Requires="p14">
      <p:transition spd="slow" p14:dur="1250" advClick="0" advTm="2500">
        <p14:switch dir="r"/>
      </p:transition>
    </mc:Choice>
    <mc:Fallback xmlns="" xmlns:a16="http://schemas.microsoft.com/office/drawing/2014/main" xmlns:a14="http://schemas.microsoft.com/office/drawing/2010/main">
      <p:transition spd="slow" advClick="0" advTm="2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12" descr="A importância da gestão de Saúde e Segurança – SST nas corporações -  INTELLIGENZA">
            <a:extLst>
              <a:ext uri="{FF2B5EF4-FFF2-40B4-BE49-F238E27FC236}">
                <a16:creationId xmlns:a16="http://schemas.microsoft.com/office/drawing/2014/main" id="{18562767-C39C-26B1-7EA0-852550A68A1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32206" b="27335"/>
          <a:stretch/>
        </p:blipFill>
        <p:spPr bwMode="auto">
          <a:xfrm>
            <a:off x="0" y="0"/>
            <a:ext cx="12192000" cy="25527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5">
            <a:extLst>
              <a:ext uri="{FF2B5EF4-FFF2-40B4-BE49-F238E27FC236}">
                <a16:creationId xmlns:a16="http://schemas.microsoft.com/office/drawing/2014/main" id="{CD2EEDDC-5348-B5B5-D059-49ECFB489DA3}"/>
              </a:ext>
            </a:extLst>
          </p:cNvPr>
          <p:cNvSpPr/>
          <p:nvPr/>
        </p:nvSpPr>
        <p:spPr>
          <a:xfrm>
            <a:off x="0" y="1"/>
            <a:ext cx="12192000" cy="2552699"/>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7" name="矩形 18">
            <a:extLst>
              <a:ext uri="{FF2B5EF4-FFF2-40B4-BE49-F238E27FC236}">
                <a16:creationId xmlns:a16="http://schemas.microsoft.com/office/drawing/2014/main" id="{DB6DBC72-4C4D-D35B-1CF9-C0C87E53A78D}"/>
              </a:ext>
            </a:extLst>
          </p:cNvPr>
          <p:cNvSpPr/>
          <p:nvPr/>
        </p:nvSpPr>
        <p:spPr>
          <a:xfrm>
            <a:off x="355429" y="2207399"/>
            <a:ext cx="2985569" cy="3701619"/>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2" name="矩形 23">
            <a:extLst>
              <a:ext uri="{FF2B5EF4-FFF2-40B4-BE49-F238E27FC236}">
                <a16:creationId xmlns:a16="http://schemas.microsoft.com/office/drawing/2014/main" id="{A155E3C2-FD7C-D779-1627-FF0A65901C00}"/>
              </a:ext>
            </a:extLst>
          </p:cNvPr>
          <p:cNvSpPr/>
          <p:nvPr/>
        </p:nvSpPr>
        <p:spPr>
          <a:xfrm>
            <a:off x="2300141" y="2207399"/>
            <a:ext cx="2985569" cy="3701619"/>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7" name="矩形 28">
            <a:extLst>
              <a:ext uri="{FF2B5EF4-FFF2-40B4-BE49-F238E27FC236}">
                <a16:creationId xmlns:a16="http://schemas.microsoft.com/office/drawing/2014/main" id="{3B98D49E-2DD5-C43F-2174-1618E5656B66}"/>
              </a:ext>
            </a:extLst>
          </p:cNvPr>
          <p:cNvSpPr/>
          <p:nvPr/>
        </p:nvSpPr>
        <p:spPr>
          <a:xfrm>
            <a:off x="8838787" y="2207399"/>
            <a:ext cx="2985569" cy="3701619"/>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22" name="矩形 35">
            <a:extLst>
              <a:ext uri="{FF2B5EF4-FFF2-40B4-BE49-F238E27FC236}">
                <a16:creationId xmlns:a16="http://schemas.microsoft.com/office/drawing/2014/main" id="{0B205926-52BF-511A-87D6-76203D1BE567}"/>
              </a:ext>
            </a:extLst>
          </p:cNvPr>
          <p:cNvSpPr/>
          <p:nvPr/>
        </p:nvSpPr>
        <p:spPr>
          <a:xfrm>
            <a:off x="6765345" y="2207399"/>
            <a:ext cx="2985569" cy="3701619"/>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27" name="矩形 41">
            <a:extLst>
              <a:ext uri="{FF2B5EF4-FFF2-40B4-BE49-F238E27FC236}">
                <a16:creationId xmlns:a16="http://schemas.microsoft.com/office/drawing/2014/main" id="{63F5429F-1D9F-8E02-BC37-B531E4074CCA}"/>
              </a:ext>
            </a:extLst>
          </p:cNvPr>
          <p:cNvSpPr/>
          <p:nvPr/>
        </p:nvSpPr>
        <p:spPr>
          <a:xfrm>
            <a:off x="4333466" y="1937327"/>
            <a:ext cx="3525069" cy="4370511"/>
          </a:xfrm>
          <a:prstGeom prst="rect">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30" name="等腰三角形 44">
            <a:extLst>
              <a:ext uri="{FF2B5EF4-FFF2-40B4-BE49-F238E27FC236}">
                <a16:creationId xmlns:a16="http://schemas.microsoft.com/office/drawing/2014/main" id="{C00EE60A-4C89-3703-4673-09F251C97005}"/>
              </a:ext>
            </a:extLst>
          </p:cNvPr>
          <p:cNvSpPr/>
          <p:nvPr/>
        </p:nvSpPr>
        <p:spPr>
          <a:xfrm rot="10800000">
            <a:off x="5955639" y="5861097"/>
            <a:ext cx="280724" cy="157302"/>
          </a:xfrm>
          <a:prstGeom prst="triangle">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31" name="文本框 45">
            <a:extLst>
              <a:ext uri="{FF2B5EF4-FFF2-40B4-BE49-F238E27FC236}">
                <a16:creationId xmlns:a16="http://schemas.microsoft.com/office/drawing/2014/main" id="{DC15D66B-1FB1-940C-2D20-F5A7343CF712}"/>
              </a:ext>
            </a:extLst>
          </p:cNvPr>
          <p:cNvSpPr txBox="1"/>
          <p:nvPr/>
        </p:nvSpPr>
        <p:spPr>
          <a:xfrm>
            <a:off x="4321250" y="2714255"/>
            <a:ext cx="3537285" cy="2862322"/>
          </a:xfrm>
          <a:prstGeom prst="rect">
            <a:avLst/>
          </a:prstGeom>
          <a:noFill/>
        </p:spPr>
        <p:txBody>
          <a:bodyPr wrap="square" rtlCol="0">
            <a:spAutoFit/>
          </a:bodyPr>
          <a:lstStyle/>
          <a:p>
            <a:pPr algn="ctr"/>
            <a:r>
              <a:rPr lang="pt-BR" altLang="zh-CN" sz="2000" b="1" spc="300" dirty="0">
                <a:solidFill>
                  <a:srgbClr val="201F42"/>
                </a:solidFill>
                <a:latin typeface="Arial"/>
                <a:ea typeface="微软雅黑"/>
                <a:sym typeface="Arial"/>
              </a:rPr>
              <a:t>Fabricantes como a marca </a:t>
            </a:r>
            <a:r>
              <a:rPr lang="pt-BR" altLang="zh-CN" sz="2000" b="1" spc="300" dirty="0" err="1">
                <a:gradFill>
                  <a:gsLst>
                    <a:gs pos="0">
                      <a:srgbClr val="FE2B56"/>
                    </a:gs>
                    <a:gs pos="100000">
                      <a:srgbClr val="FE6F3F"/>
                    </a:gs>
                  </a:gsLst>
                  <a:lin ang="5400000" scaled="1"/>
                </a:gradFill>
                <a:latin typeface="Arial"/>
                <a:ea typeface="微软雅黑"/>
                <a:sym typeface="Arial"/>
              </a:rPr>
              <a:t>Vonder</a:t>
            </a:r>
            <a:r>
              <a:rPr lang="pt-BR" altLang="zh-CN" sz="2000" b="1" spc="300" dirty="0">
                <a:gradFill>
                  <a:gsLst>
                    <a:gs pos="0">
                      <a:srgbClr val="FE2B56"/>
                    </a:gs>
                    <a:gs pos="100000">
                      <a:srgbClr val="FE6F3F"/>
                    </a:gs>
                  </a:gsLst>
                  <a:lin ang="5400000" scaled="1"/>
                </a:gradFill>
                <a:latin typeface="Arial"/>
                <a:ea typeface="微软雅黑"/>
                <a:sym typeface="Arial"/>
              </a:rPr>
              <a:t>® </a:t>
            </a:r>
            <a:r>
              <a:rPr lang="pt-BR" altLang="zh-CN" sz="2000" b="1" spc="300" dirty="0">
                <a:solidFill>
                  <a:srgbClr val="201F42"/>
                </a:solidFill>
                <a:latin typeface="Arial"/>
                <a:ea typeface="微软雅黑"/>
                <a:sym typeface="Arial"/>
              </a:rPr>
              <a:t>recomendam que não sejam associadas várias talhas para erguer cargas superiores ao que uma única talha ergueria. </a:t>
            </a:r>
            <a:endParaRPr lang="zh-CN" altLang="en-US" sz="2000" b="1" spc="300" dirty="0">
              <a:solidFill>
                <a:srgbClr val="201F42"/>
              </a:solidFill>
              <a:latin typeface="Arial"/>
              <a:ea typeface="微软雅黑"/>
              <a:sym typeface="Arial"/>
            </a:endParaRPr>
          </a:p>
        </p:txBody>
      </p:sp>
    </p:spTree>
    <p:extLst>
      <p:ext uri="{BB962C8B-B14F-4D97-AF65-F5344CB8AC3E}">
        <p14:creationId xmlns:p14="http://schemas.microsoft.com/office/powerpoint/2010/main" val="1726977191"/>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enalidades de SST: saiba como proteger sua empresa - SELF Engenharia">
            <a:extLst>
              <a:ext uri="{FF2B5EF4-FFF2-40B4-BE49-F238E27FC236}">
                <a16:creationId xmlns:a16="http://schemas.microsoft.com/office/drawing/2014/main" id="{B91C3B08-6AB6-ED07-32EB-38CB240B0DBA}"/>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12192000" cy="6842121"/>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0" y="0"/>
            <a:ext cx="12192000" cy="6858000"/>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11" name="圆角矩形 10"/>
          <p:cNvSpPr/>
          <p:nvPr/>
        </p:nvSpPr>
        <p:spPr>
          <a:xfrm>
            <a:off x="11076990" y="6321481"/>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5" name="矩形 14"/>
          <p:cNvSpPr/>
          <p:nvPr/>
        </p:nvSpPr>
        <p:spPr>
          <a:xfrm>
            <a:off x="1155700" y="317500"/>
            <a:ext cx="4051300" cy="6523428"/>
          </a:xfrm>
          <a:prstGeom prst="rect">
            <a:avLst/>
          </a:prstGeom>
          <a:gradFill>
            <a:gsLst>
              <a:gs pos="0">
                <a:srgbClr val="FE2B56">
                  <a:alpha val="80000"/>
                </a:srgbClr>
              </a:gs>
              <a:gs pos="100000">
                <a:srgbClr val="FE6F3F">
                  <a:alpha val="70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a:ea typeface="微软雅黑"/>
              <a:sym typeface="Arial"/>
            </a:endParaRPr>
          </a:p>
        </p:txBody>
      </p:sp>
      <p:sp>
        <p:nvSpPr>
          <p:cNvPr id="24" name="Subtitle 2">
            <a:extLst>
              <a:ext uri="{FF2B5EF4-FFF2-40B4-BE49-F238E27FC236}">
                <a16:creationId xmlns:a16="http://schemas.microsoft.com/office/drawing/2014/main" id="{360062CF-4239-4286-B703-132EC1F0E32B}"/>
              </a:ext>
            </a:extLst>
          </p:cNvPr>
          <p:cNvSpPr txBox="1">
            <a:spLocks/>
          </p:cNvSpPr>
          <p:nvPr/>
        </p:nvSpPr>
        <p:spPr>
          <a:xfrm>
            <a:off x="1264628" y="1840759"/>
            <a:ext cx="3833443" cy="34365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200000"/>
              </a:lnSpc>
              <a:spcBef>
                <a:spcPts val="0"/>
              </a:spcBef>
              <a:defRPr/>
            </a:pPr>
            <a:r>
              <a:rPr lang="pt-BR" altLang="zh-CN" sz="2000" b="1" dirty="0">
                <a:solidFill>
                  <a:schemeClr val="bg1"/>
                </a:solidFill>
                <a:latin typeface="Arial"/>
                <a:ea typeface="微软雅黑"/>
                <a:cs typeface="Lato" panose="020F0502020204030203" pitchFamily="34" charset="0"/>
                <a:sym typeface="Arial"/>
              </a:rPr>
              <a:t>Essa recomendação é importante porque a distribuição de cargas pode ser desigual ou mesmo imprevisível, e se um equipamento falhar, o conjunto se torna instável. </a:t>
            </a:r>
            <a:endParaRPr lang="id-ID" sz="2000" b="1" dirty="0">
              <a:solidFill>
                <a:schemeClr val="bg1"/>
              </a:solidFill>
              <a:latin typeface="Arial"/>
              <a:ea typeface="微软雅黑"/>
              <a:cs typeface="Lato" panose="020F0502020204030203" pitchFamily="34" charset="0"/>
              <a:sym typeface="Arial"/>
            </a:endParaRPr>
          </a:p>
        </p:txBody>
      </p:sp>
      <p:sp>
        <p:nvSpPr>
          <p:cNvPr id="3" name="矩形 14">
            <a:extLst>
              <a:ext uri="{FF2B5EF4-FFF2-40B4-BE49-F238E27FC236}">
                <a16:creationId xmlns:a16="http://schemas.microsoft.com/office/drawing/2014/main" id="{820F888C-8FB6-28D5-C234-AE265E767E36}"/>
              </a:ext>
            </a:extLst>
          </p:cNvPr>
          <p:cNvSpPr/>
          <p:nvPr/>
        </p:nvSpPr>
        <p:spPr>
          <a:xfrm rot="10800000">
            <a:off x="6767143" y="-1193"/>
            <a:ext cx="4051300" cy="6368393"/>
          </a:xfrm>
          <a:prstGeom prst="rect">
            <a:avLst/>
          </a:prstGeom>
          <a:gradFill>
            <a:gsLst>
              <a:gs pos="0">
                <a:srgbClr val="FE2B56">
                  <a:alpha val="80000"/>
                </a:srgbClr>
              </a:gs>
              <a:gs pos="100000">
                <a:srgbClr val="FE6F3F">
                  <a:alpha val="70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a:ea typeface="微软雅黑"/>
              <a:sym typeface="Arial"/>
            </a:endParaRPr>
          </a:p>
        </p:txBody>
      </p:sp>
      <p:sp>
        <p:nvSpPr>
          <p:cNvPr id="4" name="Subtitle 2">
            <a:extLst>
              <a:ext uri="{FF2B5EF4-FFF2-40B4-BE49-F238E27FC236}">
                <a16:creationId xmlns:a16="http://schemas.microsoft.com/office/drawing/2014/main" id="{B90BB05F-206E-0EBF-F280-D09A2C709683}"/>
              </a:ext>
            </a:extLst>
          </p:cNvPr>
          <p:cNvSpPr txBox="1">
            <a:spLocks/>
          </p:cNvSpPr>
          <p:nvPr/>
        </p:nvSpPr>
        <p:spPr>
          <a:xfrm>
            <a:off x="7065594" y="3124200"/>
            <a:ext cx="3454398" cy="34365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200000"/>
              </a:lnSpc>
              <a:spcBef>
                <a:spcPts val="0"/>
              </a:spcBef>
              <a:defRPr/>
            </a:pPr>
            <a:r>
              <a:rPr lang="pt-BR" altLang="zh-CN" sz="2000" b="1" dirty="0">
                <a:solidFill>
                  <a:schemeClr val="bg1"/>
                </a:solidFill>
                <a:latin typeface="Arial"/>
                <a:ea typeface="微软雅黑"/>
                <a:cs typeface="Lato" panose="020F0502020204030203" pitchFamily="34" charset="0"/>
                <a:sym typeface="Arial"/>
              </a:rPr>
              <a:t>Como é uma condição duvidosa, nunca deve nem ser tentada. </a:t>
            </a:r>
            <a:endParaRPr lang="id-ID" sz="2000" b="1" dirty="0">
              <a:solidFill>
                <a:schemeClr val="bg1"/>
              </a:solidFill>
              <a:latin typeface="Arial"/>
              <a:ea typeface="微软雅黑"/>
              <a:cs typeface="Lato" panose="020F0502020204030203" pitchFamily="34" charset="0"/>
              <a:sym typeface="Arial"/>
            </a:endParaRPr>
          </a:p>
        </p:txBody>
      </p:sp>
    </p:spTree>
    <p:extLst>
      <p:ext uri="{BB962C8B-B14F-4D97-AF65-F5344CB8AC3E}">
        <p14:creationId xmlns:p14="http://schemas.microsoft.com/office/powerpoint/2010/main" val="1820243901"/>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xmlns:a14="http://schemas.microsoft.com/office/drawing/2010/main" xmlns:a16="http://schemas.microsoft.com/office/drawing/2014/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Por que utilizar um software de gestão de SST? - Ocupacional">
            <a:extLst>
              <a:ext uri="{FF2B5EF4-FFF2-40B4-BE49-F238E27FC236}">
                <a16:creationId xmlns:a16="http://schemas.microsoft.com/office/drawing/2014/main" id="{0D408E14-FBE4-1493-9D22-56FBF9BD1969}"/>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riângulo isósceles 4">
            <a:extLst>
              <a:ext uri="{FF2B5EF4-FFF2-40B4-BE49-F238E27FC236}">
                <a16:creationId xmlns:a16="http://schemas.microsoft.com/office/drawing/2014/main" id="{D3CA44E0-630A-70A7-1586-624464C2AD0D}"/>
              </a:ext>
            </a:extLst>
          </p:cNvPr>
          <p:cNvSpPr/>
          <p:nvPr/>
        </p:nvSpPr>
        <p:spPr>
          <a:xfrm>
            <a:off x="0" y="-6237"/>
            <a:ext cx="12192000" cy="6857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矩形 6">
            <a:extLst>
              <a:ext uri="{FF2B5EF4-FFF2-40B4-BE49-F238E27FC236}">
                <a16:creationId xmlns:a16="http://schemas.microsoft.com/office/drawing/2014/main" id="{135399E0-39B4-9E9C-DA96-5FD32F7D6FD4}"/>
              </a:ext>
            </a:extLst>
          </p:cNvPr>
          <p:cNvSpPr/>
          <p:nvPr/>
        </p:nvSpPr>
        <p:spPr>
          <a:xfrm>
            <a:off x="0" y="-12475"/>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0 w 12192000"/>
              <a:gd name="connsiteY2" fmla="*/ 685800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0" y="6858000"/>
                </a:lnTo>
                <a:lnTo>
                  <a:pt x="0" y="0"/>
                </a:lnTo>
                <a:close/>
              </a:path>
            </a:pathLst>
          </a:cu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a:ea typeface="微软雅黑"/>
              <a:sym typeface="Arial"/>
            </a:endParaRPr>
          </a:p>
        </p:txBody>
      </p:sp>
      <p:cxnSp>
        <p:nvCxnSpPr>
          <p:cNvPr id="3" name="直接连接符 34">
            <a:extLst>
              <a:ext uri="{FF2B5EF4-FFF2-40B4-BE49-F238E27FC236}">
                <a16:creationId xmlns:a16="http://schemas.microsoft.com/office/drawing/2014/main" id="{F12D8AD7-976E-D140-480E-E11543E14208}"/>
              </a:ext>
            </a:extLst>
          </p:cNvPr>
          <p:cNvCxnSpPr/>
          <p:nvPr/>
        </p:nvCxnSpPr>
        <p:spPr>
          <a:xfrm flipH="1">
            <a:off x="0" y="0"/>
            <a:ext cx="12192000" cy="6858000"/>
          </a:xfrm>
          <a:prstGeom prst="line">
            <a:avLst/>
          </a:prstGeom>
          <a:ln w="101600">
            <a:gradFill>
              <a:gsLst>
                <a:gs pos="0">
                  <a:srgbClr val="FE2B56"/>
                </a:gs>
                <a:gs pos="100000">
                  <a:srgbClr val="FE6F3F"/>
                </a:gs>
              </a:gsLst>
              <a:lin ang="5400000" scaled="1"/>
            </a:gradFill>
          </a:ln>
          <a:effectLst>
            <a:outerShdw blurRad="254000" dist="635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2" name="等腰三角形 7">
            <a:extLst>
              <a:ext uri="{FF2B5EF4-FFF2-40B4-BE49-F238E27FC236}">
                <a16:creationId xmlns:a16="http://schemas.microsoft.com/office/drawing/2014/main" id="{DDC0B5D2-19CC-FD59-A4D9-12B164AACCC5}"/>
              </a:ext>
            </a:extLst>
          </p:cNvPr>
          <p:cNvSpPr/>
          <p:nvPr/>
        </p:nvSpPr>
        <p:spPr>
          <a:xfrm>
            <a:off x="0" y="5345692"/>
            <a:ext cx="2622176" cy="1506071"/>
          </a:xfrm>
          <a:prstGeom prst="triangle">
            <a:avLst>
              <a:gd name="adj" fmla="val 0"/>
            </a:avLst>
          </a:prstGeom>
          <a:gradFill>
            <a:gsLst>
              <a:gs pos="0">
                <a:srgbClr val="FE2B56"/>
              </a:gs>
              <a:gs pos="100000">
                <a:srgbClr val="FE6F3F"/>
              </a:gs>
            </a:gsLst>
            <a:lin ang="6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10" name="圆角矩形 46">
            <a:extLst>
              <a:ext uri="{FF2B5EF4-FFF2-40B4-BE49-F238E27FC236}">
                <a16:creationId xmlns:a16="http://schemas.microsoft.com/office/drawing/2014/main" id="{351F3217-7AD2-A37E-2396-EE16B02D622C}"/>
              </a:ext>
            </a:extLst>
          </p:cNvPr>
          <p:cNvSpPr/>
          <p:nvPr/>
        </p:nvSpPr>
        <p:spPr>
          <a:xfrm>
            <a:off x="4158565" y="1647958"/>
            <a:ext cx="6497045" cy="1958842"/>
          </a:xfrm>
          <a:prstGeom prst="roundRect">
            <a:avLst>
              <a:gd name="adj" fmla="val 10388"/>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latin typeface="Arial"/>
              <a:ea typeface="微软雅黑"/>
              <a:sym typeface="Arial"/>
            </a:endParaRPr>
          </a:p>
        </p:txBody>
      </p:sp>
      <p:sp>
        <p:nvSpPr>
          <p:cNvPr id="11" name="TextBox 21">
            <a:extLst>
              <a:ext uri="{FF2B5EF4-FFF2-40B4-BE49-F238E27FC236}">
                <a16:creationId xmlns:a16="http://schemas.microsoft.com/office/drawing/2014/main" id="{AE76A144-92B9-F54A-E14A-EF413F08AE18}"/>
              </a:ext>
            </a:extLst>
          </p:cNvPr>
          <p:cNvSpPr txBox="1"/>
          <p:nvPr/>
        </p:nvSpPr>
        <p:spPr>
          <a:xfrm>
            <a:off x="4600296" y="1953616"/>
            <a:ext cx="5613584" cy="767688"/>
          </a:xfrm>
          <a:prstGeom prst="rect">
            <a:avLst/>
          </a:prstGeom>
          <a:noFill/>
        </p:spPr>
        <p:txBody>
          <a:bodyPr wrap="square" lIns="0" tIns="0" rIns="0" bIns="0" rtlCol="0">
            <a:spAutoFit/>
          </a:bodyPr>
          <a:lstStyle/>
          <a:p>
            <a:pPr>
              <a:lnSpc>
                <a:spcPct val="150000"/>
              </a:lnSpc>
            </a:pPr>
            <a:r>
              <a:rPr lang="pt-BR" altLang="zh-CN" sz="2000" b="1" dirty="0">
                <a:solidFill>
                  <a:schemeClr val="tx1">
                    <a:lumMod val="50000"/>
                    <a:lumOff val="50000"/>
                  </a:schemeClr>
                </a:solidFill>
                <a:latin typeface="Arial"/>
                <a:ea typeface="微软雅黑"/>
                <a:sym typeface="Arial"/>
              </a:rPr>
              <a:t>A capacidade de elevação vai depender da altura do equipamento de suporte e/ou da corrente ou cabo de aço que vier com a talha.</a:t>
            </a:r>
            <a:endParaRPr lang="en-US" altLang="zh-CN" sz="2000" b="1" dirty="0">
              <a:solidFill>
                <a:schemeClr val="tx1">
                  <a:lumMod val="50000"/>
                  <a:lumOff val="50000"/>
                </a:schemeClr>
              </a:solidFill>
              <a:latin typeface="Arial"/>
              <a:ea typeface="微软雅黑"/>
              <a:sym typeface="Arial"/>
            </a:endParaRPr>
          </a:p>
        </p:txBody>
      </p:sp>
      <p:sp>
        <p:nvSpPr>
          <p:cNvPr id="13" name="圆角矩形 40">
            <a:extLst>
              <a:ext uri="{FF2B5EF4-FFF2-40B4-BE49-F238E27FC236}">
                <a16:creationId xmlns:a16="http://schemas.microsoft.com/office/drawing/2014/main" id="{DBCBA3A7-2451-438C-1A39-FEA167E5A0A5}"/>
              </a:ext>
            </a:extLst>
          </p:cNvPr>
          <p:cNvSpPr/>
          <p:nvPr/>
        </p:nvSpPr>
        <p:spPr>
          <a:xfrm>
            <a:off x="9798348" y="1881919"/>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7" name="圆角矩形 46">
            <a:extLst>
              <a:ext uri="{FF2B5EF4-FFF2-40B4-BE49-F238E27FC236}">
                <a16:creationId xmlns:a16="http://schemas.microsoft.com/office/drawing/2014/main" id="{CA195410-F5CA-DF9F-3A07-043707FA1EE0}"/>
              </a:ext>
            </a:extLst>
          </p:cNvPr>
          <p:cNvSpPr/>
          <p:nvPr/>
        </p:nvSpPr>
        <p:spPr>
          <a:xfrm>
            <a:off x="2622176" y="4230621"/>
            <a:ext cx="6497045" cy="1958842"/>
          </a:xfrm>
          <a:prstGeom prst="roundRect">
            <a:avLst>
              <a:gd name="adj" fmla="val 10388"/>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latin typeface="Arial"/>
              <a:ea typeface="微软雅黑"/>
              <a:sym typeface="Arial"/>
            </a:endParaRPr>
          </a:p>
        </p:txBody>
      </p:sp>
      <p:sp>
        <p:nvSpPr>
          <p:cNvPr id="8" name="TextBox 21">
            <a:extLst>
              <a:ext uri="{FF2B5EF4-FFF2-40B4-BE49-F238E27FC236}">
                <a16:creationId xmlns:a16="http://schemas.microsoft.com/office/drawing/2014/main" id="{D4B43745-0558-2B9F-3CFC-E20EB1782E9C}"/>
              </a:ext>
            </a:extLst>
          </p:cNvPr>
          <p:cNvSpPr txBox="1"/>
          <p:nvPr/>
        </p:nvSpPr>
        <p:spPr>
          <a:xfrm>
            <a:off x="3289208" y="4741931"/>
            <a:ext cx="5613584" cy="866327"/>
          </a:xfrm>
          <a:prstGeom prst="rect">
            <a:avLst/>
          </a:prstGeom>
          <a:noFill/>
        </p:spPr>
        <p:txBody>
          <a:bodyPr wrap="square" lIns="0" tIns="0" rIns="0" bIns="0" rtlCol="0">
            <a:spAutoFit/>
          </a:bodyPr>
          <a:lstStyle/>
          <a:p>
            <a:pPr>
              <a:lnSpc>
                <a:spcPct val="150000"/>
              </a:lnSpc>
            </a:pPr>
            <a:r>
              <a:rPr lang="pt-BR" altLang="zh-CN" sz="2000" b="1" dirty="0">
                <a:solidFill>
                  <a:schemeClr val="tx1">
                    <a:lumMod val="50000"/>
                    <a:lumOff val="50000"/>
                  </a:schemeClr>
                </a:solidFill>
                <a:latin typeface="Arial"/>
                <a:ea typeface="微软雅黑"/>
                <a:sym typeface="Arial"/>
              </a:rPr>
              <a:t>Modelos mais simples começam com três metros de capacidade de elevação. </a:t>
            </a:r>
            <a:endParaRPr lang="en-US" altLang="zh-CN" sz="2000" b="1" dirty="0">
              <a:solidFill>
                <a:schemeClr val="tx1">
                  <a:lumMod val="50000"/>
                  <a:lumOff val="50000"/>
                </a:schemeClr>
              </a:solidFill>
              <a:latin typeface="Arial"/>
              <a:ea typeface="微软雅黑"/>
              <a:sym typeface="Arial"/>
            </a:endParaRPr>
          </a:p>
        </p:txBody>
      </p:sp>
      <p:sp>
        <p:nvSpPr>
          <p:cNvPr id="12" name="圆角矩形 40">
            <a:extLst>
              <a:ext uri="{FF2B5EF4-FFF2-40B4-BE49-F238E27FC236}">
                <a16:creationId xmlns:a16="http://schemas.microsoft.com/office/drawing/2014/main" id="{E8910009-8E1E-53AB-9AD0-95388DE0D130}"/>
              </a:ext>
            </a:extLst>
          </p:cNvPr>
          <p:cNvSpPr/>
          <p:nvPr/>
        </p:nvSpPr>
        <p:spPr>
          <a:xfrm>
            <a:off x="2622975" y="5920169"/>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Tree>
    <p:extLst>
      <p:ext uri="{BB962C8B-B14F-4D97-AF65-F5344CB8AC3E}">
        <p14:creationId xmlns:p14="http://schemas.microsoft.com/office/powerpoint/2010/main" val="1638158625"/>
      </p:ext>
    </p:extLst>
  </p:cSld>
  <p:clrMapOvr>
    <a:masterClrMapping/>
  </p:clrMapOvr>
  <mc:AlternateContent xmlns:mc="http://schemas.openxmlformats.org/markup-compatibility/2006" xmlns:p14="http://schemas.microsoft.com/office/powerpoint/2010/main">
    <mc:Choice Requires="p14">
      <p:transition spd="slow" p14:dur="1250" advClick="0" advTm="4800">
        <p14:switch dir="r"/>
      </p:transition>
    </mc:Choice>
    <mc:Fallback xmlns="" xmlns:a14="http://schemas.microsoft.com/office/drawing/2010/main" xmlns:a16="http://schemas.microsoft.com/office/drawing/2014/main">
      <p:transition spd="slow" advClick="0" advTm="4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
            <a:extLst>
              <a:ext uri="{FF2B5EF4-FFF2-40B4-BE49-F238E27FC236}">
                <a16:creationId xmlns:a16="http://schemas.microsoft.com/office/drawing/2014/main" id="{3454B151-A1DC-08C4-70AC-660BD626C999}"/>
              </a:ext>
            </a:extLst>
          </p:cNvPr>
          <p:cNvSpPr/>
          <p:nvPr/>
        </p:nvSpPr>
        <p:spPr>
          <a:xfrm flipH="1">
            <a:off x="7874000" y="0"/>
            <a:ext cx="4318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0 w 12192000"/>
              <a:gd name="connsiteY2" fmla="*/ 685800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0" y="6858000"/>
                </a:lnTo>
                <a:lnTo>
                  <a:pt x="0" y="0"/>
                </a:lnTo>
                <a:close/>
              </a:path>
            </a:pathLst>
          </a:custGeom>
          <a:solidFill>
            <a:srgbClr val="201F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a:ea typeface="微软雅黑"/>
              <a:sym typeface="Arial"/>
            </a:endParaRPr>
          </a:p>
        </p:txBody>
      </p:sp>
      <p:sp>
        <p:nvSpPr>
          <p:cNvPr id="3" name="矩形 16">
            <a:extLst>
              <a:ext uri="{FF2B5EF4-FFF2-40B4-BE49-F238E27FC236}">
                <a16:creationId xmlns:a16="http://schemas.microsoft.com/office/drawing/2014/main" id="{63671E68-10E6-1F5F-1B90-32C354FB2A75}"/>
              </a:ext>
            </a:extLst>
          </p:cNvPr>
          <p:cNvSpPr/>
          <p:nvPr/>
        </p:nvSpPr>
        <p:spPr>
          <a:xfrm>
            <a:off x="0" y="1959114"/>
            <a:ext cx="12192000" cy="3120886"/>
          </a:xfrm>
          <a:prstGeom prst="rect">
            <a:avLst/>
          </a:prstGeom>
          <a:gradFill>
            <a:gsLst>
              <a:gs pos="0">
                <a:srgbClr val="FE2B56">
                  <a:alpha val="80000"/>
                </a:srgbClr>
              </a:gs>
              <a:gs pos="100000">
                <a:srgbClr val="FE6F3F">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4" name="圆角矩形 3">
            <a:extLst>
              <a:ext uri="{FF2B5EF4-FFF2-40B4-BE49-F238E27FC236}">
                <a16:creationId xmlns:a16="http://schemas.microsoft.com/office/drawing/2014/main" id="{F17C4CFA-2460-2C88-E528-6DD900103ACF}"/>
              </a:ext>
            </a:extLst>
          </p:cNvPr>
          <p:cNvSpPr/>
          <p:nvPr/>
        </p:nvSpPr>
        <p:spPr>
          <a:xfrm>
            <a:off x="1417491" y="2527533"/>
            <a:ext cx="843109" cy="4223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dirty="0">
              <a:solidFill>
                <a:srgbClr val="FE2B56"/>
              </a:solidFill>
              <a:latin typeface="Arial"/>
              <a:ea typeface="微软雅黑"/>
              <a:sym typeface="Arial"/>
            </a:endParaRPr>
          </a:p>
        </p:txBody>
      </p:sp>
      <p:sp>
        <p:nvSpPr>
          <p:cNvPr id="5" name="Subtitle 2">
            <a:extLst>
              <a:ext uri="{FF2B5EF4-FFF2-40B4-BE49-F238E27FC236}">
                <a16:creationId xmlns:a16="http://schemas.microsoft.com/office/drawing/2014/main" id="{52DB07AD-2672-6F3A-F73D-FED1B57AB4BD}"/>
              </a:ext>
            </a:extLst>
          </p:cNvPr>
          <p:cNvSpPr txBox="1">
            <a:spLocks/>
          </p:cNvSpPr>
          <p:nvPr/>
        </p:nvSpPr>
        <p:spPr>
          <a:xfrm>
            <a:off x="1417491" y="2413641"/>
            <a:ext cx="6344664" cy="42109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800" dirty="0">
                <a:solidFill>
                  <a:srgbClr val="201F42"/>
                </a:solidFill>
                <a:latin typeface="Arial"/>
                <a:ea typeface="微软雅黑"/>
                <a:cs typeface="Lato" panose="020F0502020204030203" pitchFamily="34" charset="0"/>
                <a:sym typeface="Arial"/>
              </a:rPr>
              <a:t>Não  se deve encurtar a corrente com pinos, visando reduzir a altura entre talha e carga, ou tentar aumentar essa carga com a emenda da corrente.</a:t>
            </a:r>
            <a:endParaRPr lang="id-ID" sz="2800" dirty="0">
              <a:solidFill>
                <a:srgbClr val="201F42"/>
              </a:solidFill>
              <a:latin typeface="Arial"/>
              <a:ea typeface="微软雅黑"/>
              <a:cs typeface="Lato" panose="020F0502020204030203" pitchFamily="34" charset="0"/>
              <a:sym typeface="Arial"/>
            </a:endParaRPr>
          </a:p>
        </p:txBody>
      </p:sp>
      <p:pic>
        <p:nvPicPr>
          <p:cNvPr id="6146" name="Picture 2" descr="TALHA ELÉTRICA ESTACIONÁRIA 300 E 600 KG - LOCFER - Comércio e Locação de  Equipamentos - (11) 2702-0354">
            <a:extLst>
              <a:ext uri="{FF2B5EF4-FFF2-40B4-BE49-F238E27FC236}">
                <a16:creationId xmlns:a16="http://schemas.microsoft.com/office/drawing/2014/main" id="{3BF76103-5AE9-0C6A-3202-19677A2C6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3009" y="870183"/>
            <a:ext cx="44196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281617"/>
      </p:ext>
    </p:extLst>
  </p:cSld>
  <p:clrMapOvr>
    <a:masterClrMapping/>
  </p:clrMapOvr>
  <mc:AlternateContent xmlns:mc="http://schemas.openxmlformats.org/markup-compatibility/2006" xmlns:p14="http://schemas.microsoft.com/office/powerpoint/2010/main">
    <mc:Choice Requires="p14">
      <p:transition spd="slow" p14:dur="1250" advClick="0" advTm="3500">
        <p14:switch dir="r"/>
      </p:transition>
    </mc:Choice>
    <mc:Fallback xmlns="" xmlns:a16="http://schemas.microsoft.com/office/drawing/2014/main" xmlns:a14="http://schemas.microsoft.com/office/drawing/2010/main">
      <p:transition spd="slow" advClick="0" advTm="3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SST: o que é e como realizar uma gestão eficiente">
            <a:extLst>
              <a:ext uri="{FF2B5EF4-FFF2-40B4-BE49-F238E27FC236}">
                <a16:creationId xmlns:a16="http://schemas.microsoft.com/office/drawing/2014/main" id="{2BA3D74A-B8B4-9D87-4A0E-D1D66CEB3A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15742"/>
            <a:ext cx="12204700" cy="6842258"/>
          </a:xfrm>
          <a:prstGeom prst="parallelogram">
            <a:avLst>
              <a:gd name="adj" fmla="val 115016"/>
            </a:avLst>
          </a:prstGeom>
          <a:noFill/>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618212" y="31576"/>
            <a:ext cx="4204974" cy="881308"/>
            <a:chOff x="5267282" y="18129"/>
            <a:chExt cx="4204974" cy="881308"/>
          </a:xfrm>
        </p:grpSpPr>
        <p:sp>
          <p:nvSpPr>
            <p:cNvPr id="11" name="Subtitle 2">
              <a:extLst>
                <a:ext uri="{FF2B5EF4-FFF2-40B4-BE49-F238E27FC236}">
                  <a16:creationId xmlns:a16="http://schemas.microsoft.com/office/drawing/2014/main" id="{360062CF-4239-4286-B703-132EC1F0E32B}"/>
                </a:ext>
              </a:extLst>
            </p:cNvPr>
            <p:cNvSpPr txBox="1">
              <a:spLocks/>
            </p:cNvSpPr>
            <p:nvPr/>
          </p:nvSpPr>
          <p:spPr>
            <a:xfrm>
              <a:off x="5269568" y="18129"/>
              <a:ext cx="4202688"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en-US" altLang="zh-CN" sz="4800" b="1" dirty="0">
                  <a:gradFill>
                    <a:gsLst>
                      <a:gs pos="0">
                        <a:srgbClr val="FE2B56"/>
                      </a:gs>
                      <a:gs pos="100000">
                        <a:srgbClr val="FE6F3F"/>
                      </a:gs>
                    </a:gsLst>
                    <a:lin ang="5400000" scaled="0"/>
                  </a:gradFill>
                  <a:latin typeface="Arial"/>
                  <a:ea typeface="微软雅黑"/>
                  <a:cs typeface="Lato" panose="020F0502020204030203" pitchFamily="34" charset="0"/>
                  <a:sym typeface="Arial"/>
                </a:rPr>
                <a:t>02</a:t>
              </a:r>
              <a:endParaRPr lang="zh-CN" altLang="en-US" sz="4000"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sp>
          <p:nvSpPr>
            <p:cNvPr id="12" name="圆角矩形 11"/>
            <p:cNvSpPr/>
            <p:nvPr/>
          </p:nvSpPr>
          <p:spPr>
            <a:xfrm>
              <a:off x="5267282" y="853718"/>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sp>
        <p:nvSpPr>
          <p:cNvPr id="13" name="平行四边形 12"/>
          <p:cNvSpPr/>
          <p:nvPr/>
        </p:nvSpPr>
        <p:spPr>
          <a:xfrm>
            <a:off x="-70514" y="0"/>
            <a:ext cx="12262514" cy="6873742"/>
          </a:xfrm>
          <a:prstGeom prst="parallelogram">
            <a:avLst>
              <a:gd name="adj" fmla="val 116168"/>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Arial"/>
              <a:ea typeface="微软雅黑"/>
              <a:sym typeface="Arial"/>
            </a:endParaRPr>
          </a:p>
        </p:txBody>
      </p:sp>
      <p:grpSp>
        <p:nvGrpSpPr>
          <p:cNvPr id="18" name="组合 17"/>
          <p:cNvGrpSpPr/>
          <p:nvPr/>
        </p:nvGrpSpPr>
        <p:grpSpPr>
          <a:xfrm>
            <a:off x="609600" y="1875692"/>
            <a:ext cx="4724400" cy="2778370"/>
            <a:chOff x="609600" y="1875692"/>
            <a:chExt cx="4724400" cy="2778370"/>
          </a:xfrm>
        </p:grpSpPr>
        <p:sp>
          <p:nvSpPr>
            <p:cNvPr id="6" name="圆角矩形 5"/>
            <p:cNvSpPr/>
            <p:nvPr/>
          </p:nvSpPr>
          <p:spPr>
            <a:xfrm>
              <a:off x="609600" y="1875692"/>
              <a:ext cx="4724400" cy="2778370"/>
            </a:xfrm>
            <a:prstGeom prst="roundRect">
              <a:avLst>
                <a:gd name="adj" fmla="val 4852"/>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15" name="Subtitle 2">
              <a:extLst>
                <a:ext uri="{FF2B5EF4-FFF2-40B4-BE49-F238E27FC236}">
                  <a16:creationId xmlns:a16="http://schemas.microsoft.com/office/drawing/2014/main" id="{360062CF-4239-4286-B703-132EC1F0E32B}"/>
                </a:ext>
              </a:extLst>
            </p:cNvPr>
            <p:cNvSpPr txBox="1">
              <a:spLocks/>
            </p:cNvSpPr>
            <p:nvPr/>
          </p:nvSpPr>
          <p:spPr>
            <a:xfrm>
              <a:off x="797227" y="2232104"/>
              <a:ext cx="4435173" cy="18099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3600" b="1" dirty="0">
                  <a:gradFill>
                    <a:gsLst>
                      <a:gs pos="0">
                        <a:srgbClr val="FE2B56"/>
                      </a:gs>
                      <a:gs pos="100000">
                        <a:srgbClr val="FE6F3F"/>
                      </a:gs>
                    </a:gsLst>
                    <a:lin ang="5400000" scaled="0"/>
                  </a:gradFill>
                  <a:latin typeface="Arial"/>
                  <a:ea typeface="微软雅黑"/>
                  <a:cs typeface="Lato" panose="020F0502020204030203" pitchFamily="34" charset="0"/>
                  <a:sym typeface="Arial"/>
                </a:rPr>
                <a:t>Cuidados na movimentação de cargas</a:t>
              </a:r>
            </a:p>
          </p:txBody>
        </p:sp>
        <p:cxnSp>
          <p:nvCxnSpPr>
            <p:cNvPr id="9" name="直接连接符 8"/>
            <p:cNvCxnSpPr/>
            <p:nvPr/>
          </p:nvCxnSpPr>
          <p:spPr>
            <a:xfrm>
              <a:off x="2491443" y="4240116"/>
              <a:ext cx="2842557" cy="0"/>
            </a:xfrm>
            <a:prstGeom prst="line">
              <a:avLst/>
            </a:prstGeom>
            <a:ln w="19050">
              <a:gradFill>
                <a:gsLst>
                  <a:gs pos="0">
                    <a:srgbClr val="FE2B56"/>
                  </a:gs>
                  <a:gs pos="100000">
                    <a:srgbClr val="FE6F3F"/>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7" name="等腰三角形 6"/>
          <p:cNvSpPr/>
          <p:nvPr/>
        </p:nvSpPr>
        <p:spPr>
          <a:xfrm>
            <a:off x="3974123" y="1"/>
            <a:ext cx="8217877" cy="6858000"/>
          </a:xfrm>
          <a:prstGeom prst="triangle">
            <a:avLst>
              <a:gd name="adj" fmla="val 100000"/>
            </a:avLst>
          </a:prstGeom>
          <a:gradFill>
            <a:gsLst>
              <a:gs pos="0">
                <a:srgbClr val="FE2B56"/>
              </a:gs>
              <a:gs pos="100000">
                <a:srgbClr val="FE6F3F"/>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grpSp>
        <p:nvGrpSpPr>
          <p:cNvPr id="3" name="组合 18">
            <a:extLst>
              <a:ext uri="{FF2B5EF4-FFF2-40B4-BE49-F238E27FC236}">
                <a16:creationId xmlns:a16="http://schemas.microsoft.com/office/drawing/2014/main" id="{A403D50C-927E-813F-DE55-CFC41E872264}"/>
              </a:ext>
            </a:extLst>
          </p:cNvPr>
          <p:cNvGrpSpPr/>
          <p:nvPr/>
        </p:nvGrpSpPr>
        <p:grpSpPr>
          <a:xfrm>
            <a:off x="8161546" y="4601720"/>
            <a:ext cx="3350515" cy="1072892"/>
            <a:chOff x="8161546" y="4601720"/>
            <a:chExt cx="3350515" cy="1072892"/>
          </a:xfrm>
        </p:grpSpPr>
        <p:sp>
          <p:nvSpPr>
            <p:cNvPr id="5" name="等腰三角形 15">
              <a:extLst>
                <a:ext uri="{FF2B5EF4-FFF2-40B4-BE49-F238E27FC236}">
                  <a16:creationId xmlns:a16="http://schemas.microsoft.com/office/drawing/2014/main" id="{8BAEDEA5-BA30-8D68-26E7-4B4E20632557}"/>
                </a:ext>
              </a:extLst>
            </p:cNvPr>
            <p:cNvSpPr/>
            <p:nvPr/>
          </p:nvSpPr>
          <p:spPr>
            <a:xfrm rot="10800000">
              <a:off x="8161546" y="4601720"/>
              <a:ext cx="216161" cy="19441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Arial"/>
                <a:ea typeface="微软雅黑"/>
                <a:sym typeface="Arial"/>
              </a:endParaRPr>
            </a:p>
          </p:txBody>
        </p:sp>
        <p:sp>
          <p:nvSpPr>
            <p:cNvPr id="8" name="TextBox 21">
              <a:extLst>
                <a:ext uri="{FF2B5EF4-FFF2-40B4-BE49-F238E27FC236}">
                  <a16:creationId xmlns:a16="http://schemas.microsoft.com/office/drawing/2014/main" id="{F126E13B-8624-FDF5-A39B-4CEF36CB0A5C}"/>
                </a:ext>
              </a:extLst>
            </p:cNvPr>
            <p:cNvSpPr txBox="1"/>
            <p:nvPr/>
          </p:nvSpPr>
          <p:spPr>
            <a:xfrm>
              <a:off x="8161546" y="4987821"/>
              <a:ext cx="3350515" cy="686791"/>
            </a:xfrm>
            <a:prstGeom prst="rect">
              <a:avLst/>
            </a:prstGeom>
            <a:noFill/>
          </p:spPr>
          <p:txBody>
            <a:bodyPr wrap="square" lIns="0" tIns="0" rIns="0" bIns="0" rtlCol="0">
              <a:spAutoFit/>
            </a:bodyPr>
            <a:lstStyle/>
            <a:p>
              <a:pPr>
                <a:lnSpc>
                  <a:spcPts val="2800"/>
                </a:lnSpc>
              </a:pPr>
              <a:r>
                <a:rPr lang="en-US" altLang="zh-CN" sz="2000" dirty="0">
                  <a:solidFill>
                    <a:schemeClr val="bg1"/>
                  </a:solidFill>
                  <a:latin typeface="Arial"/>
                  <a:ea typeface="微软雅黑"/>
                  <a:sym typeface="Arial"/>
                </a:rPr>
                <a:t>Treinamento para Operador de Talha Elétrica</a:t>
              </a:r>
            </a:p>
          </p:txBody>
        </p:sp>
      </p:grpSp>
    </p:spTree>
    <p:extLst>
      <p:ext uri="{BB962C8B-B14F-4D97-AF65-F5344CB8AC3E}">
        <p14:creationId xmlns:p14="http://schemas.microsoft.com/office/powerpoint/2010/main" val="2374468140"/>
      </p:ext>
    </p:extLst>
  </p:cSld>
  <p:clrMapOvr>
    <a:masterClrMapping/>
  </p:clrMapOvr>
  <mc:AlternateContent xmlns:mc="http://schemas.openxmlformats.org/markup-compatibility/2006" xmlns:p14="http://schemas.microsoft.com/office/powerpoint/2010/main">
    <mc:Choice Requires="p14">
      <p:transition spd="slow" p14:dur="1250" advClick="0" advTm="4500">
        <p14:switch dir="r"/>
      </p:transition>
    </mc:Choice>
    <mc:Fallback xmlns="" xmlns:a16="http://schemas.microsoft.com/office/drawing/2014/main" xmlns:a14="http://schemas.microsoft.com/office/drawing/2010/main">
      <p:transition spd="slow" advClick="0" advTm="4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0-#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450080" y="192969"/>
            <a:ext cx="3291839" cy="719915"/>
            <a:chOff x="4409739" y="179522"/>
            <a:chExt cx="3291839" cy="719915"/>
          </a:xfrm>
        </p:grpSpPr>
        <p:sp>
          <p:nvSpPr>
            <p:cNvPr id="10" name="Subtitle 2">
              <a:extLst>
                <a:ext uri="{FF2B5EF4-FFF2-40B4-BE49-F238E27FC236}">
                  <a16:creationId xmlns:a16="http://schemas.microsoft.com/office/drawing/2014/main" id="{360062CF-4239-4286-B703-132EC1F0E32B}"/>
                </a:ext>
              </a:extLst>
            </p:cNvPr>
            <p:cNvSpPr txBox="1">
              <a:spLocks/>
            </p:cNvSpPr>
            <p:nvPr/>
          </p:nvSpPr>
          <p:spPr>
            <a:xfrm>
              <a:off x="4409739" y="179522"/>
              <a:ext cx="3291839"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r>
                <a:rPr lang="en-US" altLang="zh-CN" sz="3200" b="1" dirty="0">
                  <a:solidFill>
                    <a:schemeClr val="bg2"/>
                  </a:solidFill>
                  <a:latin typeface="Arial"/>
                  <a:ea typeface="微软雅黑"/>
                  <a:cs typeface="Lato" panose="020F0502020204030203" pitchFamily="34" charset="0"/>
                  <a:sym typeface="Arial"/>
                </a:rPr>
                <a:t>Talha Elétrica</a:t>
              </a:r>
              <a:endParaRPr lang="zh-CN" altLang="en-US" b="1" dirty="0">
                <a:solidFill>
                  <a:schemeClr val="bg2"/>
                </a:solidFill>
                <a:latin typeface="Arial"/>
                <a:ea typeface="微软雅黑"/>
                <a:cs typeface="Lato" panose="020F0502020204030203" pitchFamily="34" charset="0"/>
                <a:sym typeface="Arial"/>
              </a:endParaRPr>
            </a:p>
          </p:txBody>
        </p:sp>
        <p:sp>
          <p:nvSpPr>
            <p:cNvPr id="11" name="圆角矩形 10"/>
            <p:cNvSpPr/>
            <p:nvPr/>
          </p:nvSpPr>
          <p:spPr>
            <a:xfrm>
              <a:off x="5641691" y="853718"/>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sp>
        <p:nvSpPr>
          <p:cNvPr id="8" name="Subtitle 2">
            <a:extLst>
              <a:ext uri="{FF2B5EF4-FFF2-40B4-BE49-F238E27FC236}">
                <a16:creationId xmlns:a16="http://schemas.microsoft.com/office/drawing/2014/main" id="{360062CF-4239-4286-B703-132EC1F0E32B}"/>
              </a:ext>
            </a:extLst>
          </p:cNvPr>
          <p:cNvSpPr txBox="1">
            <a:spLocks/>
          </p:cNvSpPr>
          <p:nvPr/>
        </p:nvSpPr>
        <p:spPr>
          <a:xfrm>
            <a:off x="3568700" y="2285416"/>
            <a:ext cx="7759700" cy="25659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800" b="1" dirty="0">
                <a:gradFill>
                  <a:gsLst>
                    <a:gs pos="0">
                      <a:srgbClr val="FE2B56"/>
                    </a:gs>
                    <a:gs pos="100000">
                      <a:srgbClr val="FE6F3F"/>
                    </a:gs>
                  </a:gsLst>
                  <a:lin ang="5400000" scaled="0"/>
                </a:gradFill>
                <a:latin typeface="Arial"/>
                <a:ea typeface="微软雅黑"/>
                <a:cs typeface="Lato" panose="020F0502020204030203" pitchFamily="34" charset="0"/>
                <a:sym typeface="Arial"/>
              </a:rPr>
              <a:t>Erguer e suspender uma carga pode se tornar muito difícil ou até impossível de se fazer apenas com as mãos quando elas forem muito grandes ou pesadas. </a:t>
            </a:r>
            <a:endParaRPr lang="id-ID" sz="2800"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pic>
        <p:nvPicPr>
          <p:cNvPr id="2" name="Picture 2" descr="Fábrica de Talha Elétrica | ABF Elevação">
            <a:extLst>
              <a:ext uri="{FF2B5EF4-FFF2-40B4-BE49-F238E27FC236}">
                <a16:creationId xmlns:a16="http://schemas.microsoft.com/office/drawing/2014/main" id="{E367D80D-FF78-AEC9-5A94-992A7998C6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98" r="41505"/>
          <a:stretch/>
        </p:blipFill>
        <p:spPr bwMode="auto">
          <a:xfrm rot="5400000">
            <a:off x="446172" y="2325773"/>
            <a:ext cx="2729718" cy="2321536"/>
          </a:xfrm>
          <a:prstGeom prst="hexagon">
            <a:avLst>
              <a:gd name="adj" fmla="val 29209"/>
              <a:gd name="vf" fmla="val 115470"/>
            </a:avLst>
          </a:prstGeom>
          <a:blipFill dpi="0" rotWithShape="0">
            <a:blip r:embed="rId4" cstate="screen">
              <a:extLst>
                <a:ext uri="{28A0092B-C50C-407E-A947-70E740481C1C}">
                  <a14:useLocalDpi xmlns:a14="http://schemas.microsoft.com/office/drawing/2010/main"/>
                </a:ext>
              </a:extLst>
            </a:blip>
            <a:srcRect/>
            <a:stretch>
              <a:fillRect/>
            </a:stretch>
          </a:blipFill>
          <a:ln w="31750">
            <a:gradFill>
              <a:gsLst>
                <a:gs pos="0">
                  <a:srgbClr val="FE2B56"/>
                </a:gs>
                <a:gs pos="100000">
                  <a:srgbClr val="FE6F3F"/>
                </a:gs>
              </a:gsLst>
              <a:lin ang="5400000" scaled="1"/>
            </a:gradFill>
          </a:ln>
          <a:effectLst>
            <a:outerShdw blurRad="254000" dist="63500" dir="2700000" algn="tl" rotWithShape="0">
              <a:prstClr val="black">
                <a:alpha val="30000"/>
              </a:prstClr>
            </a:outerShdw>
          </a:effectLst>
        </p:spPr>
      </p:pic>
      <p:pic>
        <p:nvPicPr>
          <p:cNvPr id="3" name="Imagem 2" descr="Texto&#10;&#10;Descrição gerada automaticamente com confiança baixa">
            <a:extLst>
              <a:ext uri="{FF2B5EF4-FFF2-40B4-BE49-F238E27FC236}">
                <a16:creationId xmlns:a16="http://schemas.microsoft.com/office/drawing/2014/main" id="{38E75E04-0275-4358-D273-37D0770C4A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2406878154"/>
      </p:ext>
    </p:extLst>
  </p:cSld>
  <p:clrMapOvr>
    <a:masterClrMapping/>
  </p:clrMapOvr>
  <mc:AlternateContent xmlns:mc="http://schemas.openxmlformats.org/markup-compatibility/2006" xmlns:p14="http://schemas.microsoft.com/office/powerpoint/2010/main">
    <mc:Choice Requires="p14">
      <p:transition spd="slow" p14:dur="1250" advClick="0" advTm="3500">
        <p14:switch dir="r"/>
      </p:transition>
    </mc:Choice>
    <mc:Fallback xmlns="" xmlns:a16="http://schemas.microsoft.com/office/drawing/2014/main" xmlns:a14="http://schemas.microsoft.com/office/drawing/2010/main">
      <p:transition spd="slow" advClick="0" advTm="35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136290" y="2653108"/>
            <a:ext cx="6339017" cy="1281619"/>
          </a:xfrm>
          <a:prstGeom prst="rect">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16" name="TextBox 21"/>
          <p:cNvSpPr txBox="1"/>
          <p:nvPr/>
        </p:nvSpPr>
        <p:spPr>
          <a:xfrm>
            <a:off x="5752637" y="4192959"/>
            <a:ext cx="4813763" cy="758606"/>
          </a:xfrm>
          <a:prstGeom prst="rect">
            <a:avLst/>
          </a:prstGeom>
          <a:noFill/>
        </p:spPr>
        <p:txBody>
          <a:bodyPr wrap="square" lIns="0" tIns="0" rIns="0" bIns="0" rtlCol="0">
            <a:spAutoFit/>
          </a:bodyPr>
          <a:lstStyle/>
          <a:p>
            <a:pPr>
              <a:lnSpc>
                <a:spcPct val="130000"/>
              </a:lnSpc>
            </a:pPr>
            <a:r>
              <a:rPr lang="pt-BR" altLang="zh-CN" sz="2000" dirty="0">
                <a:solidFill>
                  <a:srgbClr val="201F42"/>
                </a:solidFill>
                <a:latin typeface="Arial"/>
                <a:ea typeface="微软雅黑"/>
                <a:sym typeface="Arial"/>
              </a:rPr>
              <a:t>Por meio de um aparelho, é feito o içamento das cargas.</a:t>
            </a:r>
            <a:endParaRPr lang="en-US" altLang="zh-CN" sz="2000" dirty="0">
              <a:solidFill>
                <a:srgbClr val="201F42"/>
              </a:solidFill>
              <a:latin typeface="Arial"/>
              <a:ea typeface="微软雅黑"/>
              <a:sym typeface="Arial"/>
            </a:endParaRPr>
          </a:p>
        </p:txBody>
      </p:sp>
      <p:sp>
        <p:nvSpPr>
          <p:cNvPr id="17" name="Subtitle 2">
            <a:extLst>
              <a:ext uri="{FF2B5EF4-FFF2-40B4-BE49-F238E27FC236}">
                <a16:creationId xmlns:a16="http://schemas.microsoft.com/office/drawing/2014/main" id="{360062CF-4239-4286-B703-132EC1F0E32B}"/>
              </a:ext>
            </a:extLst>
          </p:cNvPr>
          <p:cNvSpPr txBox="1">
            <a:spLocks/>
          </p:cNvSpPr>
          <p:nvPr/>
        </p:nvSpPr>
        <p:spPr>
          <a:xfrm>
            <a:off x="5668066" y="2852670"/>
            <a:ext cx="4530034" cy="10462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000" b="1" dirty="0">
                <a:solidFill>
                  <a:schemeClr val="bg1"/>
                </a:solidFill>
                <a:latin typeface="Arial"/>
                <a:ea typeface="微软雅黑"/>
                <a:cs typeface="Lato" panose="020F0502020204030203" pitchFamily="34" charset="0"/>
                <a:sym typeface="Arial"/>
              </a:rPr>
              <a:t>As talhas elétricas possuem controle do operador. </a:t>
            </a:r>
            <a:endParaRPr lang="id-ID" sz="2000" b="1" dirty="0">
              <a:solidFill>
                <a:schemeClr val="bg1"/>
              </a:solidFill>
              <a:latin typeface="Arial"/>
              <a:ea typeface="微软雅黑"/>
              <a:cs typeface="Lato" panose="020F0502020204030203" pitchFamily="34" charset="0"/>
              <a:sym typeface="Arial"/>
            </a:endParaRPr>
          </a:p>
        </p:txBody>
      </p:sp>
      <p:pic>
        <p:nvPicPr>
          <p:cNvPr id="4" name="Picture 18" descr="Para os Engenheiros de Segurança do Trabalho, o futuro se constrói agora  Profissional que garante a segurança dos trabalhadores | O Futuro se  Constrói Agora | G1">
            <a:extLst>
              <a:ext uri="{FF2B5EF4-FFF2-40B4-BE49-F238E27FC236}">
                <a16:creationId xmlns:a16="http://schemas.microsoft.com/office/drawing/2014/main" id="{B8A7D76E-B35D-801C-7F8F-657DE56B6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537" y="2000820"/>
            <a:ext cx="4756341" cy="3358585"/>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254000" dist="63500" dir="2700000" algn="tl" rotWithShape="0">
              <a:prstClr val="black">
                <a:alpha val="30000"/>
              </a:prstClr>
            </a:outerShdw>
          </a:effectLst>
        </p:spPr>
      </p:pic>
      <p:sp>
        <p:nvSpPr>
          <p:cNvPr id="7" name="矩形 6"/>
          <p:cNvSpPr/>
          <p:nvPr/>
        </p:nvSpPr>
        <p:spPr>
          <a:xfrm>
            <a:off x="531536" y="2000820"/>
            <a:ext cx="4756341" cy="3358585"/>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latin typeface="Arial"/>
              <a:ea typeface="微软雅黑"/>
              <a:sym typeface="Arial"/>
            </a:endParaRPr>
          </a:p>
        </p:txBody>
      </p:sp>
      <p:pic>
        <p:nvPicPr>
          <p:cNvPr id="3" name="Imagem 2" descr="Texto&#10;&#10;Descrição gerada automaticamente com confiança baixa">
            <a:extLst>
              <a:ext uri="{FF2B5EF4-FFF2-40B4-BE49-F238E27FC236}">
                <a16:creationId xmlns:a16="http://schemas.microsoft.com/office/drawing/2014/main" id="{49A171FF-7E0D-D82F-CA6B-5A130017AD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292833183"/>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360062CF-4239-4286-B703-132EC1F0E32B}"/>
              </a:ext>
            </a:extLst>
          </p:cNvPr>
          <p:cNvSpPr txBox="1">
            <a:spLocks/>
          </p:cNvSpPr>
          <p:nvPr/>
        </p:nvSpPr>
        <p:spPr>
          <a:xfrm>
            <a:off x="3467100" y="1387817"/>
            <a:ext cx="8074637" cy="40823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800" b="1" dirty="0">
                <a:solidFill>
                  <a:schemeClr val="bg2"/>
                </a:solidFill>
                <a:latin typeface="Arial"/>
                <a:ea typeface="微软雅黑"/>
                <a:cs typeface="Lato" panose="020F0502020204030203" pitchFamily="34" charset="0"/>
                <a:sym typeface="Arial"/>
              </a:rPr>
              <a:t>Para usar o controle e fazer o içamento, o operador precisa receber um treinamento. </a:t>
            </a:r>
          </a:p>
          <a:p>
            <a:pPr algn="l">
              <a:lnSpc>
                <a:spcPct val="130000"/>
              </a:lnSpc>
              <a:spcBef>
                <a:spcPts val="0"/>
              </a:spcBef>
              <a:defRPr/>
            </a:pPr>
            <a:endParaRPr lang="pt-BR" altLang="zh-CN" sz="2800"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a:p>
            <a:pPr algn="l">
              <a:lnSpc>
                <a:spcPct val="130000"/>
              </a:lnSpc>
              <a:spcBef>
                <a:spcPts val="0"/>
              </a:spcBef>
              <a:defRPr/>
            </a:pPr>
            <a:r>
              <a:rPr lang="pt-BR" altLang="zh-CN" sz="2800" b="1" dirty="0">
                <a:gradFill>
                  <a:gsLst>
                    <a:gs pos="0">
                      <a:srgbClr val="FE2B56"/>
                    </a:gs>
                    <a:gs pos="100000">
                      <a:srgbClr val="FE6F3F"/>
                    </a:gs>
                  </a:gsLst>
                  <a:lin ang="5400000" scaled="0"/>
                </a:gradFill>
                <a:latin typeface="Arial"/>
                <a:ea typeface="微软雅黑"/>
                <a:cs typeface="Lato" panose="020F0502020204030203" pitchFamily="34" charset="0"/>
                <a:sym typeface="Arial"/>
              </a:rPr>
              <a:t>É preciso manusear corretamente a botoeira e o controle remoto, pois um bom uso evita que as cargas balancem durante o içamento e a velocidade de deslocamento seja constante. </a:t>
            </a:r>
            <a:endParaRPr lang="id-ID" sz="2800"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pic>
        <p:nvPicPr>
          <p:cNvPr id="2" name="Picture 2" descr="Fábrica de Talha Elétrica | ABF Elevação">
            <a:extLst>
              <a:ext uri="{FF2B5EF4-FFF2-40B4-BE49-F238E27FC236}">
                <a16:creationId xmlns:a16="http://schemas.microsoft.com/office/drawing/2014/main" id="{E367D80D-FF78-AEC9-5A94-992A7998C6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98" r="41505"/>
          <a:stretch/>
        </p:blipFill>
        <p:spPr bwMode="auto">
          <a:xfrm rot="5400000">
            <a:off x="458872" y="2122573"/>
            <a:ext cx="2729718" cy="2321536"/>
          </a:xfrm>
          <a:prstGeom prst="hexagon">
            <a:avLst>
              <a:gd name="adj" fmla="val 29209"/>
              <a:gd name="vf" fmla="val 115470"/>
            </a:avLst>
          </a:prstGeom>
          <a:blipFill dpi="0" rotWithShape="0">
            <a:blip r:embed="rId4" cstate="screen">
              <a:extLst>
                <a:ext uri="{28A0092B-C50C-407E-A947-70E740481C1C}">
                  <a14:useLocalDpi xmlns:a14="http://schemas.microsoft.com/office/drawing/2010/main"/>
                </a:ext>
              </a:extLst>
            </a:blip>
            <a:srcRect/>
            <a:stretch>
              <a:fillRect/>
            </a:stretch>
          </a:blipFill>
          <a:ln w="31750">
            <a:gradFill>
              <a:gsLst>
                <a:gs pos="0">
                  <a:srgbClr val="FE2B56"/>
                </a:gs>
                <a:gs pos="100000">
                  <a:srgbClr val="FE6F3F"/>
                </a:gs>
              </a:gsLst>
              <a:lin ang="5400000" scaled="1"/>
            </a:gradFill>
          </a:ln>
          <a:effectLst>
            <a:outerShdw blurRad="254000" dist="63500" dir="2700000" algn="tl" rotWithShape="0">
              <a:prstClr val="black">
                <a:alpha val="30000"/>
              </a:prstClr>
            </a:outerShdw>
          </a:effectLst>
        </p:spPr>
      </p:pic>
      <p:pic>
        <p:nvPicPr>
          <p:cNvPr id="3" name="Imagem 2" descr="Texto&#10;&#10;Descrição gerada automaticamente com confiança baixa">
            <a:extLst>
              <a:ext uri="{FF2B5EF4-FFF2-40B4-BE49-F238E27FC236}">
                <a16:creationId xmlns:a16="http://schemas.microsoft.com/office/drawing/2014/main" id="{E86E37D8-5F0B-5546-74FC-897A38A6BE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2200951847"/>
      </p:ext>
    </p:extLst>
  </p:cSld>
  <p:clrMapOvr>
    <a:masterClrMapping/>
  </p:clrMapOvr>
  <mc:AlternateContent xmlns:mc="http://schemas.openxmlformats.org/markup-compatibility/2006" xmlns:p14="http://schemas.microsoft.com/office/powerpoint/2010/main">
    <mc:Choice Requires="p14">
      <p:transition spd="slow" p14:dur="1250" advClick="0" advTm="3500">
        <p14:switch dir="r"/>
      </p:transition>
    </mc:Choice>
    <mc:Fallback xmlns="" xmlns:a16="http://schemas.microsoft.com/office/drawing/2014/main" xmlns:a14="http://schemas.microsoft.com/office/drawing/2010/main">
      <p:transition spd="slow" advClick="0" advTm="35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4">
            <a:extLst>
              <a:ext uri="{FF2B5EF4-FFF2-40B4-BE49-F238E27FC236}">
                <a16:creationId xmlns:a16="http://schemas.microsoft.com/office/drawing/2014/main" id="{031990E4-802D-5A07-923D-8F99C3E4E6EC}"/>
              </a:ext>
            </a:extLst>
          </p:cNvPr>
          <p:cNvSpPr/>
          <p:nvPr/>
        </p:nvSpPr>
        <p:spPr>
          <a:xfrm flipH="1">
            <a:off x="0" y="0"/>
            <a:ext cx="9537700" cy="6858000"/>
          </a:xfrm>
          <a:custGeom>
            <a:avLst/>
            <a:gdLst>
              <a:gd name="connsiteX0" fmla="*/ 3438769 w 3438769"/>
              <a:gd name="connsiteY0" fmla="*/ 0 h 3440635"/>
              <a:gd name="connsiteX1" fmla="*/ 3438769 w 3438769"/>
              <a:gd name="connsiteY1" fmla="*/ 3440635 h 3440635"/>
              <a:gd name="connsiteX2" fmla="*/ 47 w 3438769"/>
              <a:gd name="connsiteY2" fmla="*/ 3440635 h 3440635"/>
              <a:gd name="connsiteX3" fmla="*/ 0 w 3438769"/>
              <a:gd name="connsiteY3" fmla="*/ 3438769 h 3440635"/>
              <a:gd name="connsiteX4" fmla="*/ 3438769 w 3438769"/>
              <a:gd name="connsiteY4" fmla="*/ 0 h 3440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769" h="3440635">
                <a:moveTo>
                  <a:pt x="3438769" y="0"/>
                </a:moveTo>
                <a:lnTo>
                  <a:pt x="3438769" y="3440635"/>
                </a:lnTo>
                <a:lnTo>
                  <a:pt x="47" y="3440635"/>
                </a:lnTo>
                <a:lnTo>
                  <a:pt x="0" y="3438769"/>
                </a:lnTo>
                <a:cubicBezTo>
                  <a:pt x="0" y="1539589"/>
                  <a:pt x="1539589" y="0"/>
                  <a:pt x="3438769" y="0"/>
                </a:cubicBezTo>
                <a:close/>
              </a:path>
            </a:pathLst>
          </a:cu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5" name="Subtitle 2">
            <a:extLst>
              <a:ext uri="{FF2B5EF4-FFF2-40B4-BE49-F238E27FC236}">
                <a16:creationId xmlns:a16="http://schemas.microsoft.com/office/drawing/2014/main" id="{88E54A95-2B3F-0881-6FBC-82B348056197}"/>
              </a:ext>
            </a:extLst>
          </p:cNvPr>
          <p:cNvSpPr txBox="1">
            <a:spLocks/>
          </p:cNvSpPr>
          <p:nvPr/>
        </p:nvSpPr>
        <p:spPr>
          <a:xfrm>
            <a:off x="203200" y="1783079"/>
            <a:ext cx="7099300" cy="40132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3200" b="1" dirty="0">
                <a:solidFill>
                  <a:schemeClr val="bg1"/>
                </a:solidFill>
                <a:latin typeface="Arial"/>
                <a:ea typeface="微软雅黑"/>
                <a:cs typeface="Lato" panose="020F0502020204030203" pitchFamily="34" charset="0"/>
                <a:sym typeface="Arial"/>
              </a:rPr>
              <a:t>O movimento suave vem da operação correta, e nenhuma pessoa deve balançar a carga içada ou em movimento, pois isso gera esforços não previstos e pode causar acidentes.</a:t>
            </a:r>
            <a:endParaRPr lang="zh-CN" altLang="en-US" b="1" dirty="0">
              <a:solidFill>
                <a:schemeClr val="bg1"/>
              </a:solidFill>
              <a:latin typeface="Arial"/>
              <a:ea typeface="微软雅黑"/>
              <a:cs typeface="Lato" panose="020F0502020204030203" pitchFamily="34" charset="0"/>
              <a:sym typeface="Arial"/>
            </a:endParaRPr>
          </a:p>
        </p:txBody>
      </p:sp>
      <p:sp>
        <p:nvSpPr>
          <p:cNvPr id="6" name="圆角矩形 10">
            <a:extLst>
              <a:ext uri="{FF2B5EF4-FFF2-40B4-BE49-F238E27FC236}">
                <a16:creationId xmlns:a16="http://schemas.microsoft.com/office/drawing/2014/main" id="{EAB35801-7554-F974-13DE-8EA14C3D6E47}"/>
              </a:ext>
            </a:extLst>
          </p:cNvPr>
          <p:cNvSpPr/>
          <p:nvPr/>
        </p:nvSpPr>
        <p:spPr>
          <a:xfrm>
            <a:off x="366039" y="6214111"/>
            <a:ext cx="1414222"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latin typeface="Arial"/>
              <a:ea typeface="微软雅黑"/>
              <a:sym typeface="Arial"/>
            </a:endParaRPr>
          </a:p>
        </p:txBody>
      </p:sp>
      <p:pic>
        <p:nvPicPr>
          <p:cNvPr id="3" name="Imagem 2" descr="Texto&#10;&#10;Descrição gerada automaticamente com confiança baixa">
            <a:extLst>
              <a:ext uri="{FF2B5EF4-FFF2-40B4-BE49-F238E27FC236}">
                <a16:creationId xmlns:a16="http://schemas.microsoft.com/office/drawing/2014/main" id="{108F5598-61E3-DB73-7A94-0B1C5285ED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257795011"/>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xmlns:a14="http://schemas.microsoft.com/office/drawing/2010/main" xmlns:a16="http://schemas.microsoft.com/office/drawing/2014/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SST: o que é e como realizar uma gestão eficiente">
            <a:extLst>
              <a:ext uri="{FF2B5EF4-FFF2-40B4-BE49-F238E27FC236}">
                <a16:creationId xmlns:a16="http://schemas.microsoft.com/office/drawing/2014/main" id="{A4253EE0-2D6E-7DB9-58B8-85EFCA1673C4}"/>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42234" r="11966"/>
          <a:stretch/>
        </p:blipFill>
        <p:spPr bwMode="auto">
          <a:xfrm>
            <a:off x="6758641" y="1"/>
            <a:ext cx="54356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Triângulo isósceles 18">
            <a:extLst>
              <a:ext uri="{FF2B5EF4-FFF2-40B4-BE49-F238E27FC236}">
                <a16:creationId xmlns:a16="http://schemas.microsoft.com/office/drawing/2014/main" id="{24300E82-33CD-370D-7989-FA068D9EED18}"/>
              </a:ext>
            </a:extLst>
          </p:cNvPr>
          <p:cNvSpPr/>
          <p:nvPr/>
        </p:nvSpPr>
        <p:spPr>
          <a:xfrm flipH="1" flipV="1">
            <a:off x="5841248" y="-2"/>
            <a:ext cx="6361170" cy="6665031"/>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矩形 4">
            <a:extLst>
              <a:ext uri="{FF2B5EF4-FFF2-40B4-BE49-F238E27FC236}">
                <a16:creationId xmlns:a16="http://schemas.microsoft.com/office/drawing/2014/main" id="{B0890B31-FDDE-D150-016B-5B5FB94816D2}"/>
              </a:ext>
            </a:extLst>
          </p:cNvPr>
          <p:cNvSpPr/>
          <p:nvPr/>
        </p:nvSpPr>
        <p:spPr>
          <a:xfrm>
            <a:off x="5590591" y="0"/>
            <a:ext cx="6611827" cy="6858000"/>
          </a:xfrm>
          <a:custGeom>
            <a:avLst/>
            <a:gdLst>
              <a:gd name="connsiteX0" fmla="*/ 0 w 6301254"/>
              <a:gd name="connsiteY0" fmla="*/ 0 h 6720114"/>
              <a:gd name="connsiteX1" fmla="*/ 6301254 w 6301254"/>
              <a:gd name="connsiteY1" fmla="*/ 0 h 6720114"/>
              <a:gd name="connsiteX2" fmla="*/ 6301254 w 6301254"/>
              <a:gd name="connsiteY2" fmla="*/ 6720114 h 6720114"/>
              <a:gd name="connsiteX3" fmla="*/ 0 w 6301254"/>
              <a:gd name="connsiteY3" fmla="*/ 6720114 h 6720114"/>
              <a:gd name="connsiteX4" fmla="*/ 0 w 6301254"/>
              <a:gd name="connsiteY4" fmla="*/ 0 h 6720114"/>
              <a:gd name="connsiteX0" fmla="*/ 0 w 6301254"/>
              <a:gd name="connsiteY0" fmla="*/ 6720114 h 6720114"/>
              <a:gd name="connsiteX1" fmla="*/ 6301254 w 6301254"/>
              <a:gd name="connsiteY1" fmla="*/ 0 h 6720114"/>
              <a:gd name="connsiteX2" fmla="*/ 6301254 w 6301254"/>
              <a:gd name="connsiteY2" fmla="*/ 6720114 h 6720114"/>
              <a:gd name="connsiteX3" fmla="*/ 0 w 6301254"/>
              <a:gd name="connsiteY3" fmla="*/ 6720114 h 6720114"/>
            </a:gdLst>
            <a:ahLst/>
            <a:cxnLst>
              <a:cxn ang="0">
                <a:pos x="connsiteX0" y="connsiteY0"/>
              </a:cxn>
              <a:cxn ang="0">
                <a:pos x="connsiteX1" y="connsiteY1"/>
              </a:cxn>
              <a:cxn ang="0">
                <a:pos x="connsiteX2" y="connsiteY2"/>
              </a:cxn>
              <a:cxn ang="0">
                <a:pos x="connsiteX3" y="connsiteY3"/>
              </a:cxn>
            </a:cxnLst>
            <a:rect l="l" t="t" r="r" b="b"/>
            <a:pathLst>
              <a:path w="6301254" h="6720114">
                <a:moveTo>
                  <a:pt x="0" y="6720114"/>
                </a:moveTo>
                <a:lnTo>
                  <a:pt x="6301254" y="0"/>
                </a:lnTo>
                <a:lnTo>
                  <a:pt x="6301254" y="6720114"/>
                </a:lnTo>
                <a:lnTo>
                  <a:pt x="0" y="6720114"/>
                </a:lnTo>
                <a:close/>
              </a:path>
            </a:pathLst>
          </a:cu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6" name="平行四边形 5">
            <a:extLst>
              <a:ext uri="{FF2B5EF4-FFF2-40B4-BE49-F238E27FC236}">
                <a16:creationId xmlns:a16="http://schemas.microsoft.com/office/drawing/2014/main" id="{61C4E62A-A6C0-AA90-F9EF-6815F7F98A86}"/>
              </a:ext>
            </a:extLst>
          </p:cNvPr>
          <p:cNvSpPr/>
          <p:nvPr/>
        </p:nvSpPr>
        <p:spPr>
          <a:xfrm>
            <a:off x="1689100" y="2438400"/>
            <a:ext cx="9702800" cy="4419600"/>
          </a:xfrm>
          <a:prstGeom prst="parallelogram">
            <a:avLst>
              <a:gd name="adj" fmla="val 88711"/>
            </a:avLst>
          </a:prstGeom>
          <a:gradFill>
            <a:gsLst>
              <a:gs pos="0">
                <a:srgbClr val="FE2B56"/>
              </a:gs>
              <a:gs pos="100000">
                <a:srgbClr val="FE6F3F"/>
              </a:gs>
            </a:gsLst>
            <a:lin ang="84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grpSp>
        <p:nvGrpSpPr>
          <p:cNvPr id="8" name="组合 24">
            <a:extLst>
              <a:ext uri="{FF2B5EF4-FFF2-40B4-BE49-F238E27FC236}">
                <a16:creationId xmlns:a16="http://schemas.microsoft.com/office/drawing/2014/main" id="{7BEDB37B-240B-A47F-945D-56CE0FB4FE38}"/>
              </a:ext>
            </a:extLst>
          </p:cNvPr>
          <p:cNvGrpSpPr/>
          <p:nvPr/>
        </p:nvGrpSpPr>
        <p:grpSpPr>
          <a:xfrm>
            <a:off x="6024673" y="3233635"/>
            <a:ext cx="869012" cy="857696"/>
            <a:chOff x="8777289" y="2624138"/>
            <a:chExt cx="546100" cy="541338"/>
          </a:xfrm>
          <a:solidFill>
            <a:schemeClr val="bg1"/>
          </a:solidFill>
        </p:grpSpPr>
        <p:sp>
          <p:nvSpPr>
            <p:cNvPr id="12" name="Freeform 116">
              <a:extLst>
                <a:ext uri="{FF2B5EF4-FFF2-40B4-BE49-F238E27FC236}">
                  <a16:creationId xmlns:a16="http://schemas.microsoft.com/office/drawing/2014/main" id="{2EEB8DDA-0D91-761F-6109-D823F514BB7B}"/>
                </a:ext>
              </a:extLst>
            </p:cNvPr>
            <p:cNvSpPr>
              <a:spLocks/>
            </p:cNvSpPr>
            <p:nvPr/>
          </p:nvSpPr>
          <p:spPr bwMode="auto">
            <a:xfrm>
              <a:off x="8777289" y="2624138"/>
              <a:ext cx="546100" cy="541338"/>
            </a:xfrm>
            <a:custGeom>
              <a:avLst/>
              <a:gdLst>
                <a:gd name="T0" fmla="*/ 8 w 192"/>
                <a:gd name="T1" fmla="*/ 88 h 190"/>
                <a:gd name="T2" fmla="*/ 8 w 192"/>
                <a:gd name="T3" fmla="*/ 180 h 190"/>
                <a:gd name="T4" fmla="*/ 10 w 192"/>
                <a:gd name="T5" fmla="*/ 182 h 190"/>
                <a:gd name="T6" fmla="*/ 183 w 192"/>
                <a:gd name="T7" fmla="*/ 182 h 190"/>
                <a:gd name="T8" fmla="*/ 184 w 192"/>
                <a:gd name="T9" fmla="*/ 180 h 190"/>
                <a:gd name="T10" fmla="*/ 184 w 192"/>
                <a:gd name="T11" fmla="*/ 10 h 190"/>
                <a:gd name="T12" fmla="*/ 183 w 192"/>
                <a:gd name="T13" fmla="*/ 8 h 190"/>
                <a:gd name="T14" fmla="*/ 89 w 192"/>
                <a:gd name="T15" fmla="*/ 8 h 190"/>
                <a:gd name="T16" fmla="*/ 89 w 192"/>
                <a:gd name="T17" fmla="*/ 0 h 190"/>
                <a:gd name="T18" fmla="*/ 183 w 192"/>
                <a:gd name="T19" fmla="*/ 0 h 190"/>
                <a:gd name="T20" fmla="*/ 192 w 192"/>
                <a:gd name="T21" fmla="*/ 10 h 190"/>
                <a:gd name="T22" fmla="*/ 192 w 192"/>
                <a:gd name="T23" fmla="*/ 180 h 190"/>
                <a:gd name="T24" fmla="*/ 183 w 192"/>
                <a:gd name="T25" fmla="*/ 190 h 190"/>
                <a:gd name="T26" fmla="*/ 10 w 192"/>
                <a:gd name="T27" fmla="*/ 190 h 190"/>
                <a:gd name="T28" fmla="*/ 0 w 192"/>
                <a:gd name="T29" fmla="*/ 180 h 190"/>
                <a:gd name="T30" fmla="*/ 0 w 192"/>
                <a:gd name="T31" fmla="*/ 88 h 190"/>
                <a:gd name="T32" fmla="*/ 8 w 192"/>
                <a:gd name="T33" fmla="*/ 8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190">
                  <a:moveTo>
                    <a:pt x="8" y="88"/>
                  </a:moveTo>
                  <a:cubicBezTo>
                    <a:pt x="8" y="180"/>
                    <a:pt x="8" y="180"/>
                    <a:pt x="8" y="180"/>
                  </a:cubicBezTo>
                  <a:cubicBezTo>
                    <a:pt x="8" y="181"/>
                    <a:pt x="9" y="182"/>
                    <a:pt x="10" y="182"/>
                  </a:cubicBezTo>
                  <a:cubicBezTo>
                    <a:pt x="183" y="182"/>
                    <a:pt x="183" y="182"/>
                    <a:pt x="183" y="182"/>
                  </a:cubicBezTo>
                  <a:cubicBezTo>
                    <a:pt x="184" y="182"/>
                    <a:pt x="184" y="181"/>
                    <a:pt x="184" y="180"/>
                  </a:cubicBezTo>
                  <a:cubicBezTo>
                    <a:pt x="184" y="10"/>
                    <a:pt x="184" y="10"/>
                    <a:pt x="184" y="10"/>
                  </a:cubicBezTo>
                  <a:cubicBezTo>
                    <a:pt x="184" y="9"/>
                    <a:pt x="184" y="8"/>
                    <a:pt x="183" y="8"/>
                  </a:cubicBezTo>
                  <a:cubicBezTo>
                    <a:pt x="89" y="8"/>
                    <a:pt x="89" y="8"/>
                    <a:pt x="89" y="8"/>
                  </a:cubicBezTo>
                  <a:cubicBezTo>
                    <a:pt x="89" y="0"/>
                    <a:pt x="89" y="0"/>
                    <a:pt x="89" y="0"/>
                  </a:cubicBezTo>
                  <a:cubicBezTo>
                    <a:pt x="183" y="0"/>
                    <a:pt x="183" y="0"/>
                    <a:pt x="183" y="0"/>
                  </a:cubicBezTo>
                  <a:cubicBezTo>
                    <a:pt x="188" y="0"/>
                    <a:pt x="192" y="4"/>
                    <a:pt x="192" y="10"/>
                  </a:cubicBezTo>
                  <a:cubicBezTo>
                    <a:pt x="192" y="180"/>
                    <a:pt x="192" y="180"/>
                    <a:pt x="192" y="180"/>
                  </a:cubicBezTo>
                  <a:cubicBezTo>
                    <a:pt x="192" y="185"/>
                    <a:pt x="188" y="190"/>
                    <a:pt x="183" y="190"/>
                  </a:cubicBezTo>
                  <a:cubicBezTo>
                    <a:pt x="10" y="190"/>
                    <a:pt x="10" y="190"/>
                    <a:pt x="10" y="190"/>
                  </a:cubicBezTo>
                  <a:cubicBezTo>
                    <a:pt x="5" y="190"/>
                    <a:pt x="0" y="185"/>
                    <a:pt x="0" y="180"/>
                  </a:cubicBezTo>
                  <a:cubicBezTo>
                    <a:pt x="0" y="88"/>
                    <a:pt x="0" y="88"/>
                    <a:pt x="0" y="88"/>
                  </a:cubicBezTo>
                  <a:lnTo>
                    <a:pt x="8"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50000"/>
                </a:lnSpc>
              </a:pPr>
              <a:endParaRPr lang="zh-CN" altLang="en-US" sz="1400">
                <a:latin typeface="Arial"/>
                <a:ea typeface="微软雅黑"/>
                <a:sym typeface="Arial"/>
              </a:endParaRPr>
            </a:p>
          </p:txBody>
        </p:sp>
        <p:sp>
          <p:nvSpPr>
            <p:cNvPr id="13" name="Freeform 117">
              <a:extLst>
                <a:ext uri="{FF2B5EF4-FFF2-40B4-BE49-F238E27FC236}">
                  <a16:creationId xmlns:a16="http://schemas.microsoft.com/office/drawing/2014/main" id="{40ADFECA-F88C-876A-D056-4F3807C8BB0D}"/>
                </a:ext>
              </a:extLst>
            </p:cNvPr>
            <p:cNvSpPr>
              <a:spLocks/>
            </p:cNvSpPr>
            <p:nvPr/>
          </p:nvSpPr>
          <p:spPr bwMode="auto">
            <a:xfrm>
              <a:off x="8777289" y="2624138"/>
              <a:ext cx="215900" cy="214313"/>
            </a:xfrm>
            <a:custGeom>
              <a:avLst/>
              <a:gdLst>
                <a:gd name="T0" fmla="*/ 136 w 136"/>
                <a:gd name="T1" fmla="*/ 133 h 135"/>
                <a:gd name="T2" fmla="*/ 136 w 136"/>
                <a:gd name="T3" fmla="*/ 135 h 135"/>
                <a:gd name="T4" fmla="*/ 22 w 136"/>
                <a:gd name="T5" fmla="*/ 135 h 135"/>
                <a:gd name="T6" fmla="*/ 22 w 136"/>
                <a:gd name="T7" fmla="*/ 121 h 135"/>
                <a:gd name="T8" fmla="*/ 111 w 136"/>
                <a:gd name="T9" fmla="*/ 121 h 135"/>
                <a:gd name="T10" fmla="*/ 0 w 136"/>
                <a:gd name="T11" fmla="*/ 9 h 135"/>
                <a:gd name="T12" fmla="*/ 11 w 136"/>
                <a:gd name="T13" fmla="*/ 0 h 135"/>
                <a:gd name="T14" fmla="*/ 122 w 136"/>
                <a:gd name="T15" fmla="*/ 112 h 135"/>
                <a:gd name="T16" fmla="*/ 122 w 136"/>
                <a:gd name="T17" fmla="*/ 18 h 135"/>
                <a:gd name="T18" fmla="*/ 136 w 136"/>
                <a:gd name="T19" fmla="*/ 18 h 135"/>
                <a:gd name="T20" fmla="*/ 136 w 136"/>
                <a:gd name="T21" fmla="*/ 133 h 135"/>
                <a:gd name="T22" fmla="*/ 136 w 136"/>
                <a:gd name="T23" fmla="*/ 13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135">
                  <a:moveTo>
                    <a:pt x="136" y="133"/>
                  </a:moveTo>
                  <a:lnTo>
                    <a:pt x="136" y="135"/>
                  </a:lnTo>
                  <a:lnTo>
                    <a:pt x="22" y="135"/>
                  </a:lnTo>
                  <a:lnTo>
                    <a:pt x="22" y="121"/>
                  </a:lnTo>
                  <a:lnTo>
                    <a:pt x="111" y="121"/>
                  </a:lnTo>
                  <a:lnTo>
                    <a:pt x="0" y="9"/>
                  </a:lnTo>
                  <a:lnTo>
                    <a:pt x="11" y="0"/>
                  </a:lnTo>
                  <a:lnTo>
                    <a:pt x="122" y="112"/>
                  </a:lnTo>
                  <a:lnTo>
                    <a:pt x="122" y="18"/>
                  </a:lnTo>
                  <a:lnTo>
                    <a:pt x="136" y="18"/>
                  </a:lnTo>
                  <a:lnTo>
                    <a:pt x="136" y="133"/>
                  </a:lnTo>
                  <a:lnTo>
                    <a:pt x="136"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50000"/>
                </a:lnSpc>
              </a:pPr>
              <a:endParaRPr lang="zh-CN" altLang="en-US" sz="1400">
                <a:latin typeface="Arial"/>
                <a:ea typeface="微软雅黑"/>
                <a:sym typeface="Arial"/>
              </a:endParaRPr>
            </a:p>
          </p:txBody>
        </p:sp>
      </p:grpSp>
      <p:sp>
        <p:nvSpPr>
          <p:cNvPr id="9" name="TextBox 21">
            <a:extLst>
              <a:ext uri="{FF2B5EF4-FFF2-40B4-BE49-F238E27FC236}">
                <a16:creationId xmlns:a16="http://schemas.microsoft.com/office/drawing/2014/main" id="{9A736A77-2336-0FF9-51D5-53E9E54BC0B0}"/>
              </a:ext>
            </a:extLst>
          </p:cNvPr>
          <p:cNvSpPr txBox="1"/>
          <p:nvPr/>
        </p:nvSpPr>
        <p:spPr>
          <a:xfrm>
            <a:off x="4381500" y="4484251"/>
            <a:ext cx="4064000" cy="1039515"/>
          </a:xfrm>
          <a:prstGeom prst="rect">
            <a:avLst/>
          </a:prstGeom>
          <a:noFill/>
        </p:spPr>
        <p:txBody>
          <a:bodyPr wrap="square" lIns="0" tIns="0" rIns="0" bIns="0" rtlCol="0">
            <a:spAutoFit/>
          </a:bodyPr>
          <a:lstStyle/>
          <a:p>
            <a:pPr algn="ctr">
              <a:lnSpc>
                <a:spcPct val="150000"/>
              </a:lnSpc>
            </a:pPr>
            <a:r>
              <a:rPr lang="pt-BR" altLang="zh-CN" sz="2400" dirty="0">
                <a:solidFill>
                  <a:schemeClr val="bg1"/>
                </a:solidFill>
                <a:latin typeface="Arial"/>
                <a:ea typeface="微软雅黑"/>
                <a:sym typeface="Arial"/>
              </a:rPr>
              <a:t>A amarração das cargas é muito importante</a:t>
            </a:r>
            <a:endParaRPr lang="en-US" altLang="zh-CN" sz="2400" dirty="0">
              <a:solidFill>
                <a:schemeClr val="bg1"/>
              </a:solidFill>
              <a:latin typeface="Arial"/>
              <a:ea typeface="微软雅黑"/>
              <a:sym typeface="Arial"/>
            </a:endParaRPr>
          </a:p>
        </p:txBody>
      </p:sp>
      <p:cxnSp>
        <p:nvCxnSpPr>
          <p:cNvPr id="10" name="直接连接符 34">
            <a:extLst>
              <a:ext uri="{FF2B5EF4-FFF2-40B4-BE49-F238E27FC236}">
                <a16:creationId xmlns:a16="http://schemas.microsoft.com/office/drawing/2014/main" id="{C648498A-B99C-87CC-86F9-4CF863AE8808}"/>
              </a:ext>
            </a:extLst>
          </p:cNvPr>
          <p:cNvCxnSpPr>
            <a:cxnSpLocks/>
          </p:cNvCxnSpPr>
          <p:nvPr/>
        </p:nvCxnSpPr>
        <p:spPr>
          <a:xfrm flipH="1">
            <a:off x="6129595" y="4360499"/>
            <a:ext cx="6260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Imagem 1" descr="Texto&#10;&#10;Descrição gerada automaticamente com confiança baixa">
            <a:extLst>
              <a:ext uri="{FF2B5EF4-FFF2-40B4-BE49-F238E27FC236}">
                <a16:creationId xmlns:a16="http://schemas.microsoft.com/office/drawing/2014/main" id="{4B61830D-DEC0-EBC7-DD96-522151D0C8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670" y="114726"/>
            <a:ext cx="1903476" cy="528458"/>
          </a:xfrm>
          <a:prstGeom prst="rect">
            <a:avLst/>
          </a:prstGeom>
        </p:spPr>
      </p:pic>
    </p:spTree>
    <p:extLst>
      <p:ext uri="{BB962C8B-B14F-4D97-AF65-F5344CB8AC3E}">
        <p14:creationId xmlns:p14="http://schemas.microsoft.com/office/powerpoint/2010/main" val="1276155256"/>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xmlns:a14="http://schemas.microsoft.com/office/drawing/2010/main" xmlns:a16="http://schemas.microsoft.com/office/drawing/2014/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Vantagens de contratar um sistema de gestão de Saúde e Segurança do  Trabalho | ERPLAN – Tecnologia QSMA">
            <a:extLst>
              <a:ext uri="{FF2B5EF4-FFF2-40B4-BE49-F238E27FC236}">
                <a16:creationId xmlns:a16="http://schemas.microsoft.com/office/drawing/2014/main" id="{F26F4B0D-20EE-F22C-93E0-07B9D88B3649}"/>
              </a:ext>
            </a:extLst>
          </p:cNvPr>
          <p:cNvPicPr>
            <a:picLocks noChangeAspect="1" noChangeArrowheads="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t="15417" b="39900"/>
          <a:stretch/>
        </p:blipFill>
        <p:spPr bwMode="auto">
          <a:xfrm>
            <a:off x="0" y="2076580"/>
            <a:ext cx="12212115" cy="2778877"/>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12">
            <a:extLst>
              <a:ext uri="{FF2B5EF4-FFF2-40B4-BE49-F238E27FC236}">
                <a16:creationId xmlns:a16="http://schemas.microsoft.com/office/drawing/2014/main" id="{0CF4A0C7-C4EE-1024-C006-CB164ABC593C}"/>
              </a:ext>
            </a:extLst>
          </p:cNvPr>
          <p:cNvSpPr/>
          <p:nvPr/>
        </p:nvSpPr>
        <p:spPr>
          <a:xfrm>
            <a:off x="0" y="2068195"/>
            <a:ext cx="12192000" cy="2787262"/>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23" name="Subtitle 2">
            <a:extLst>
              <a:ext uri="{FF2B5EF4-FFF2-40B4-BE49-F238E27FC236}">
                <a16:creationId xmlns:a16="http://schemas.microsoft.com/office/drawing/2014/main" id="{360062CF-4239-4286-B703-132EC1F0E32B}"/>
              </a:ext>
            </a:extLst>
          </p:cNvPr>
          <p:cNvSpPr txBox="1">
            <a:spLocks/>
          </p:cNvSpPr>
          <p:nvPr/>
        </p:nvSpPr>
        <p:spPr>
          <a:xfrm>
            <a:off x="330200" y="865813"/>
            <a:ext cx="10668001" cy="13545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b="1" dirty="0">
                <a:gradFill>
                  <a:gsLst>
                    <a:gs pos="0">
                      <a:srgbClr val="FE2B56"/>
                    </a:gs>
                    <a:gs pos="100000">
                      <a:srgbClr val="FE6F3F"/>
                    </a:gs>
                  </a:gsLst>
                  <a:lin ang="5400000" scaled="0"/>
                </a:gradFill>
                <a:latin typeface="Arial"/>
                <a:ea typeface="微软雅黑"/>
                <a:cs typeface="Lato" panose="020F0502020204030203" pitchFamily="34" charset="0"/>
                <a:sym typeface="Arial"/>
              </a:rPr>
              <a:t>Ela evita que a carga caia durante o transporte e possa causar acidentes. </a:t>
            </a:r>
            <a:endParaRPr lang="id-ID"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grpSp>
        <p:nvGrpSpPr>
          <p:cNvPr id="33" name="组合 32"/>
          <p:cNvGrpSpPr/>
          <p:nvPr/>
        </p:nvGrpSpPr>
        <p:grpSpPr>
          <a:xfrm>
            <a:off x="1382137" y="4400517"/>
            <a:ext cx="914400" cy="914400"/>
            <a:chOff x="6944737" y="3338414"/>
            <a:chExt cx="914400" cy="914400"/>
          </a:xfrm>
        </p:grpSpPr>
        <p:sp>
          <p:nvSpPr>
            <p:cNvPr id="21" name="椭圆 20"/>
            <p:cNvSpPr/>
            <p:nvPr/>
          </p:nvSpPr>
          <p:spPr>
            <a:xfrm>
              <a:off x="6944737" y="3338414"/>
              <a:ext cx="914400" cy="914400"/>
            </a:xfrm>
            <a:prstGeom prst="ellipse">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28" name="Shape 2619"/>
            <p:cNvSpPr/>
            <p:nvPr/>
          </p:nvSpPr>
          <p:spPr>
            <a:xfrm>
              <a:off x="7238684" y="3632362"/>
              <a:ext cx="326506" cy="326504"/>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Arial"/>
                <a:ea typeface="微软雅黑"/>
                <a:cs typeface="Source Sans Pro Light" charset="0"/>
                <a:sym typeface="Arial"/>
              </a:endParaRPr>
            </a:p>
          </p:txBody>
        </p:sp>
      </p:grpSp>
      <p:sp>
        <p:nvSpPr>
          <p:cNvPr id="5" name="Subtitle 2">
            <a:extLst>
              <a:ext uri="{FF2B5EF4-FFF2-40B4-BE49-F238E27FC236}">
                <a16:creationId xmlns:a16="http://schemas.microsoft.com/office/drawing/2014/main" id="{2EA375A5-F47D-D66D-DFFE-C4B9A692AA3F}"/>
              </a:ext>
            </a:extLst>
          </p:cNvPr>
          <p:cNvSpPr txBox="1">
            <a:spLocks/>
          </p:cNvSpPr>
          <p:nvPr/>
        </p:nvSpPr>
        <p:spPr>
          <a:xfrm>
            <a:off x="2296537" y="5020969"/>
            <a:ext cx="9576399" cy="13545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b="1" dirty="0">
                <a:gradFill>
                  <a:gsLst>
                    <a:gs pos="0">
                      <a:srgbClr val="FE2B56"/>
                    </a:gs>
                    <a:gs pos="100000">
                      <a:srgbClr val="FE6F3F"/>
                    </a:gs>
                  </a:gsLst>
                  <a:lin ang="5400000" scaled="0"/>
                </a:gradFill>
                <a:latin typeface="Arial"/>
                <a:ea typeface="微软雅黑"/>
                <a:cs typeface="Lato" panose="020F0502020204030203" pitchFamily="34" charset="0"/>
                <a:sym typeface="Arial"/>
              </a:rPr>
              <a:t>Outro cuidado fundamental é de isolar a área horizontal abaixo do deslocamento, evitando qualquer batida ou mesmo que haja alguém embaixo da carga em caso de queda acidental. </a:t>
            </a:r>
            <a:endParaRPr lang="id-ID"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grpSp>
        <p:nvGrpSpPr>
          <p:cNvPr id="9" name="组合 32">
            <a:extLst>
              <a:ext uri="{FF2B5EF4-FFF2-40B4-BE49-F238E27FC236}">
                <a16:creationId xmlns:a16="http://schemas.microsoft.com/office/drawing/2014/main" id="{B88D4699-36B9-45D4-4DE2-6AE671AF2986}"/>
              </a:ext>
            </a:extLst>
          </p:cNvPr>
          <p:cNvGrpSpPr/>
          <p:nvPr/>
        </p:nvGrpSpPr>
        <p:grpSpPr>
          <a:xfrm>
            <a:off x="9906001" y="1437452"/>
            <a:ext cx="914400" cy="914400"/>
            <a:chOff x="6944737" y="3338414"/>
            <a:chExt cx="914400" cy="914400"/>
          </a:xfrm>
        </p:grpSpPr>
        <p:sp>
          <p:nvSpPr>
            <p:cNvPr id="13" name="椭圆 20">
              <a:extLst>
                <a:ext uri="{FF2B5EF4-FFF2-40B4-BE49-F238E27FC236}">
                  <a16:creationId xmlns:a16="http://schemas.microsoft.com/office/drawing/2014/main" id="{CD5A20A5-E841-0EA1-F04E-C6298915931D}"/>
                </a:ext>
              </a:extLst>
            </p:cNvPr>
            <p:cNvSpPr/>
            <p:nvPr/>
          </p:nvSpPr>
          <p:spPr>
            <a:xfrm>
              <a:off x="6944737" y="3338414"/>
              <a:ext cx="914400" cy="914400"/>
            </a:xfrm>
            <a:prstGeom prst="ellipse">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16" name="Shape 2619">
              <a:extLst>
                <a:ext uri="{FF2B5EF4-FFF2-40B4-BE49-F238E27FC236}">
                  <a16:creationId xmlns:a16="http://schemas.microsoft.com/office/drawing/2014/main" id="{5FE83B71-0606-6B4F-7320-3B49AC1D0F99}"/>
                </a:ext>
              </a:extLst>
            </p:cNvPr>
            <p:cNvSpPr/>
            <p:nvPr/>
          </p:nvSpPr>
          <p:spPr>
            <a:xfrm>
              <a:off x="7238684" y="3632362"/>
              <a:ext cx="326506" cy="326504"/>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Arial"/>
                <a:ea typeface="微软雅黑"/>
                <a:cs typeface="Source Sans Pro Light" charset="0"/>
                <a:sym typeface="Arial"/>
              </a:endParaRPr>
            </a:p>
          </p:txBody>
        </p:sp>
      </p:grpSp>
      <p:pic>
        <p:nvPicPr>
          <p:cNvPr id="4" name="Imagem 3" descr="Texto&#10;&#10;Descrição gerada automaticamente com confiança baixa">
            <a:extLst>
              <a:ext uri="{FF2B5EF4-FFF2-40B4-BE49-F238E27FC236}">
                <a16:creationId xmlns:a16="http://schemas.microsoft.com/office/drawing/2014/main" id="{3A903476-AD72-B00E-152A-B7B79DB942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200" y="142124"/>
            <a:ext cx="1903476" cy="528458"/>
          </a:xfrm>
          <a:prstGeom prst="rect">
            <a:avLst/>
          </a:prstGeom>
        </p:spPr>
      </p:pic>
    </p:spTree>
    <p:extLst>
      <p:ext uri="{BB962C8B-B14F-4D97-AF65-F5344CB8AC3E}">
        <p14:creationId xmlns:p14="http://schemas.microsoft.com/office/powerpoint/2010/main" val="2139125004"/>
      </p:ext>
    </p:extLst>
  </p:cSld>
  <p:clrMapOvr>
    <a:masterClrMapping/>
  </p:clrMapOvr>
  <mc:AlternateContent xmlns:mc="http://schemas.openxmlformats.org/markup-compatibility/2006" xmlns:p14="http://schemas.microsoft.com/office/powerpoint/2010/main">
    <mc:Choice Requires="p14">
      <p:transition spd="slow" p14:dur="1250" advClick="0" advTm="3500">
        <p14:switch dir="r"/>
      </p:transition>
    </mc:Choice>
    <mc:Fallback xmlns="" xmlns:a14="http://schemas.microsoft.com/office/drawing/2010/main" xmlns:a16="http://schemas.microsoft.com/office/drawing/2014/main">
      <p:transition spd="slow" advClick="0" advTm="3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2" presetClass="entr" presetSubtype="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p:cNvSpPr/>
          <p:nvPr/>
        </p:nvSpPr>
        <p:spPr>
          <a:xfrm>
            <a:off x="10456984" y="5887966"/>
            <a:ext cx="1078524" cy="970034"/>
          </a:xfrm>
          <a:prstGeom prst="triangle">
            <a:avLst/>
          </a:prstGeom>
          <a:gradFill>
            <a:gsLst>
              <a:gs pos="0">
                <a:srgbClr val="FE2B56"/>
              </a:gs>
              <a:gs pos="100000">
                <a:srgbClr val="FE6F3F"/>
              </a:gs>
            </a:gsLst>
            <a:lin ang="6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35" name="矩形 34"/>
          <p:cNvSpPr/>
          <p:nvPr/>
        </p:nvSpPr>
        <p:spPr>
          <a:xfrm>
            <a:off x="2341371" y="876194"/>
            <a:ext cx="829186" cy="781804"/>
          </a:xfrm>
          <a:prstGeom prst="rect">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a:ea typeface="微软雅黑"/>
              <a:sym typeface="Arial"/>
            </a:endParaRPr>
          </a:p>
        </p:txBody>
      </p:sp>
      <p:sp>
        <p:nvSpPr>
          <p:cNvPr id="37" name="Subtitle 2">
            <a:extLst>
              <a:ext uri="{FF2B5EF4-FFF2-40B4-BE49-F238E27FC236}">
                <a16:creationId xmlns:a16="http://schemas.microsoft.com/office/drawing/2014/main" id="{360062CF-4239-4286-B703-132EC1F0E32B}"/>
              </a:ext>
            </a:extLst>
          </p:cNvPr>
          <p:cNvSpPr txBox="1">
            <a:spLocks/>
          </p:cNvSpPr>
          <p:nvPr/>
        </p:nvSpPr>
        <p:spPr>
          <a:xfrm>
            <a:off x="214143" y="2170980"/>
            <a:ext cx="5890583" cy="440955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3200" b="1" dirty="0">
                <a:gradFill>
                  <a:gsLst>
                    <a:gs pos="0">
                      <a:srgbClr val="FE2B56"/>
                    </a:gs>
                    <a:gs pos="100000">
                      <a:srgbClr val="FE6F3F"/>
                    </a:gs>
                  </a:gsLst>
                  <a:lin ang="5400000" scaled="0"/>
                </a:gradFill>
                <a:latin typeface="Arial"/>
                <a:ea typeface="微软雅黑"/>
                <a:cs typeface="Lato" panose="020F0502020204030203" pitchFamily="34" charset="0"/>
                <a:sym typeface="Arial"/>
              </a:rPr>
              <a:t>Pessoas nunca devem ser transportadas por talhas. </a:t>
            </a:r>
          </a:p>
          <a:p>
            <a:pPr algn="l">
              <a:lnSpc>
                <a:spcPct val="130000"/>
              </a:lnSpc>
              <a:spcBef>
                <a:spcPts val="0"/>
              </a:spcBef>
              <a:defRPr/>
            </a:pPr>
            <a:endParaRPr lang="pt-BR" altLang="zh-CN" sz="2800" b="1" dirty="0">
              <a:solidFill>
                <a:schemeClr val="bg2"/>
              </a:solidFill>
              <a:latin typeface="Arial"/>
              <a:ea typeface="微软雅黑"/>
              <a:cs typeface="Lato" panose="020F0502020204030203" pitchFamily="34" charset="0"/>
              <a:sym typeface="Arial"/>
            </a:endParaRPr>
          </a:p>
          <a:p>
            <a:pPr algn="l">
              <a:lnSpc>
                <a:spcPct val="130000"/>
              </a:lnSpc>
              <a:spcBef>
                <a:spcPts val="0"/>
              </a:spcBef>
              <a:defRPr/>
            </a:pPr>
            <a:r>
              <a:rPr lang="pt-BR" altLang="zh-CN" sz="2800" dirty="0">
                <a:solidFill>
                  <a:schemeClr val="bg2"/>
                </a:solidFill>
                <a:latin typeface="Arial"/>
                <a:ea typeface="微软雅黑"/>
                <a:cs typeface="Lato" panose="020F0502020204030203" pitchFamily="34" charset="0"/>
                <a:sym typeface="Arial"/>
              </a:rPr>
              <a:t>Para elevação durante o serviço, existem as chamadas Plataformas Elevatórias Móveis de Trabalho, as </a:t>
            </a:r>
            <a:r>
              <a:rPr lang="pt-BR" altLang="zh-CN" sz="2800" dirty="0" err="1">
                <a:solidFill>
                  <a:schemeClr val="bg2"/>
                </a:solidFill>
                <a:latin typeface="Arial"/>
                <a:ea typeface="微软雅黑"/>
                <a:cs typeface="Lato" panose="020F0502020204030203" pitchFamily="34" charset="0"/>
                <a:sym typeface="Arial"/>
              </a:rPr>
              <a:t>PEMTs</a:t>
            </a:r>
            <a:r>
              <a:rPr lang="pt-BR" altLang="zh-CN" sz="2800" dirty="0">
                <a:solidFill>
                  <a:schemeClr val="bg2"/>
                </a:solidFill>
                <a:latin typeface="Arial"/>
                <a:ea typeface="微软雅黑"/>
                <a:cs typeface="Lato" panose="020F0502020204030203" pitchFamily="34" charset="0"/>
                <a:sym typeface="Arial"/>
              </a:rPr>
              <a:t>.</a:t>
            </a:r>
            <a:endParaRPr lang="id-ID" sz="2800" dirty="0">
              <a:solidFill>
                <a:schemeClr val="bg2"/>
              </a:solidFill>
              <a:latin typeface="Arial"/>
              <a:ea typeface="微软雅黑"/>
              <a:cs typeface="Lato" panose="020F0502020204030203" pitchFamily="34" charset="0"/>
              <a:sym typeface="Arial"/>
            </a:endParaRPr>
          </a:p>
        </p:txBody>
      </p:sp>
      <p:sp>
        <p:nvSpPr>
          <p:cNvPr id="39" name="Freeform 33"/>
          <p:cNvSpPr>
            <a:spLocks/>
          </p:cNvSpPr>
          <p:nvPr/>
        </p:nvSpPr>
        <p:spPr bwMode="auto">
          <a:xfrm>
            <a:off x="2954136" y="1011815"/>
            <a:ext cx="46882" cy="48185"/>
          </a:xfrm>
          <a:custGeom>
            <a:avLst/>
            <a:gdLst>
              <a:gd name="T0" fmla="*/ 0 w 20"/>
              <a:gd name="T1" fmla="*/ 9 h 20"/>
              <a:gd name="T2" fmla="*/ 11 w 20"/>
              <a:gd name="T3" fmla="*/ 20 h 20"/>
              <a:gd name="T4" fmla="*/ 14 w 20"/>
              <a:gd name="T5" fmla="*/ 5 h 20"/>
              <a:gd name="T6" fmla="*/ 0 w 20"/>
              <a:gd name="T7" fmla="*/ 9 h 20"/>
            </a:gdLst>
            <a:ahLst/>
            <a:cxnLst>
              <a:cxn ang="0">
                <a:pos x="T0" y="T1"/>
              </a:cxn>
              <a:cxn ang="0">
                <a:pos x="T2" y="T3"/>
              </a:cxn>
              <a:cxn ang="0">
                <a:pos x="T4" y="T5"/>
              </a:cxn>
              <a:cxn ang="0">
                <a:pos x="T6" y="T7"/>
              </a:cxn>
            </a:cxnLst>
            <a:rect l="0" t="0" r="r" b="b"/>
            <a:pathLst>
              <a:path w="20" h="20">
                <a:moveTo>
                  <a:pt x="0" y="9"/>
                </a:moveTo>
                <a:cubicBezTo>
                  <a:pt x="11" y="20"/>
                  <a:pt x="11" y="20"/>
                  <a:pt x="11" y="20"/>
                </a:cubicBezTo>
                <a:cubicBezTo>
                  <a:pt x="18" y="13"/>
                  <a:pt x="20" y="11"/>
                  <a:pt x="14" y="5"/>
                </a:cubicBezTo>
                <a:cubicBezTo>
                  <a:pt x="9" y="0"/>
                  <a:pt x="7" y="2"/>
                  <a:pt x="0" y="9"/>
                </a:cubicBez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40" name="Freeform 34"/>
          <p:cNvSpPr>
            <a:spLocks noEditPoints="1"/>
          </p:cNvSpPr>
          <p:nvPr/>
        </p:nvSpPr>
        <p:spPr bwMode="auto">
          <a:xfrm>
            <a:off x="2693679" y="1028744"/>
            <a:ext cx="291711" cy="291712"/>
          </a:xfrm>
          <a:custGeom>
            <a:avLst/>
            <a:gdLst>
              <a:gd name="T0" fmla="*/ 0 w 224"/>
              <a:gd name="T1" fmla="*/ 224 h 224"/>
              <a:gd name="T2" fmla="*/ 20 w 224"/>
              <a:gd name="T3" fmla="*/ 175 h 224"/>
              <a:gd name="T4" fmla="*/ 197 w 224"/>
              <a:gd name="T5" fmla="*/ 0 h 224"/>
              <a:gd name="T6" fmla="*/ 224 w 224"/>
              <a:gd name="T7" fmla="*/ 27 h 224"/>
              <a:gd name="T8" fmla="*/ 45 w 224"/>
              <a:gd name="T9" fmla="*/ 206 h 224"/>
              <a:gd name="T10" fmla="*/ 0 w 224"/>
              <a:gd name="T11" fmla="*/ 224 h 224"/>
              <a:gd name="T12" fmla="*/ 29 w 224"/>
              <a:gd name="T13" fmla="*/ 184 h 224"/>
              <a:gd name="T14" fmla="*/ 22 w 224"/>
              <a:gd name="T15" fmla="*/ 201 h 224"/>
              <a:gd name="T16" fmla="*/ 40 w 224"/>
              <a:gd name="T17" fmla="*/ 193 h 224"/>
              <a:gd name="T18" fmla="*/ 206 w 224"/>
              <a:gd name="T19" fmla="*/ 27 h 224"/>
              <a:gd name="T20" fmla="*/ 197 w 224"/>
              <a:gd name="T21" fmla="*/ 16 h 224"/>
              <a:gd name="T22" fmla="*/ 29 w 224"/>
              <a:gd name="T23" fmla="*/ 18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224">
                <a:moveTo>
                  <a:pt x="0" y="224"/>
                </a:moveTo>
                <a:lnTo>
                  <a:pt x="20" y="175"/>
                </a:lnTo>
                <a:lnTo>
                  <a:pt x="197" y="0"/>
                </a:lnTo>
                <a:lnTo>
                  <a:pt x="224" y="27"/>
                </a:lnTo>
                <a:lnTo>
                  <a:pt x="45" y="206"/>
                </a:lnTo>
                <a:lnTo>
                  <a:pt x="0" y="224"/>
                </a:lnTo>
                <a:close/>
                <a:moveTo>
                  <a:pt x="29" y="184"/>
                </a:moveTo>
                <a:lnTo>
                  <a:pt x="22" y="201"/>
                </a:lnTo>
                <a:lnTo>
                  <a:pt x="40" y="193"/>
                </a:lnTo>
                <a:lnTo>
                  <a:pt x="206" y="27"/>
                </a:lnTo>
                <a:lnTo>
                  <a:pt x="197" y="16"/>
                </a:lnTo>
                <a:lnTo>
                  <a:pt x="29" y="184"/>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41" name="Freeform 35"/>
          <p:cNvSpPr>
            <a:spLocks/>
          </p:cNvSpPr>
          <p:nvPr/>
        </p:nvSpPr>
        <p:spPr bwMode="auto">
          <a:xfrm>
            <a:off x="2708004" y="1264458"/>
            <a:ext cx="41673" cy="41673"/>
          </a:xfrm>
          <a:custGeom>
            <a:avLst/>
            <a:gdLst>
              <a:gd name="T0" fmla="*/ 32 w 32"/>
              <a:gd name="T1" fmla="*/ 18 h 32"/>
              <a:gd name="T2" fmla="*/ 0 w 32"/>
              <a:gd name="T3" fmla="*/ 32 h 32"/>
              <a:gd name="T4" fmla="*/ 0 w 32"/>
              <a:gd name="T5" fmla="*/ 32 h 32"/>
              <a:gd name="T6" fmla="*/ 12 w 32"/>
              <a:gd name="T7" fmla="*/ 0 h 32"/>
              <a:gd name="T8" fmla="*/ 32 w 32"/>
              <a:gd name="T9" fmla="*/ 18 h 32"/>
            </a:gdLst>
            <a:ahLst/>
            <a:cxnLst>
              <a:cxn ang="0">
                <a:pos x="T0" y="T1"/>
              </a:cxn>
              <a:cxn ang="0">
                <a:pos x="T2" y="T3"/>
              </a:cxn>
              <a:cxn ang="0">
                <a:pos x="T4" y="T5"/>
              </a:cxn>
              <a:cxn ang="0">
                <a:pos x="T6" y="T7"/>
              </a:cxn>
              <a:cxn ang="0">
                <a:pos x="T8" y="T9"/>
              </a:cxn>
            </a:cxnLst>
            <a:rect l="0" t="0" r="r" b="b"/>
            <a:pathLst>
              <a:path w="32" h="32">
                <a:moveTo>
                  <a:pt x="32" y="18"/>
                </a:moveTo>
                <a:lnTo>
                  <a:pt x="0" y="32"/>
                </a:lnTo>
                <a:lnTo>
                  <a:pt x="0" y="32"/>
                </a:lnTo>
                <a:lnTo>
                  <a:pt x="12" y="0"/>
                </a:lnTo>
                <a:lnTo>
                  <a:pt x="32" y="18"/>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42" name="Freeform 36"/>
          <p:cNvSpPr>
            <a:spLocks/>
          </p:cNvSpPr>
          <p:nvPr/>
        </p:nvSpPr>
        <p:spPr bwMode="auto">
          <a:xfrm>
            <a:off x="2545219" y="1121207"/>
            <a:ext cx="346407" cy="347710"/>
          </a:xfrm>
          <a:custGeom>
            <a:avLst/>
            <a:gdLst>
              <a:gd name="T0" fmla="*/ 266 w 266"/>
              <a:gd name="T1" fmla="*/ 267 h 267"/>
              <a:gd name="T2" fmla="*/ 0 w 266"/>
              <a:gd name="T3" fmla="*/ 267 h 267"/>
              <a:gd name="T4" fmla="*/ 0 w 266"/>
              <a:gd name="T5" fmla="*/ 0 h 267"/>
              <a:gd name="T6" fmla="*/ 219 w 266"/>
              <a:gd name="T7" fmla="*/ 0 h 267"/>
              <a:gd name="T8" fmla="*/ 219 w 266"/>
              <a:gd name="T9" fmla="*/ 12 h 267"/>
              <a:gd name="T10" fmla="*/ 11 w 266"/>
              <a:gd name="T11" fmla="*/ 12 h 267"/>
              <a:gd name="T12" fmla="*/ 11 w 266"/>
              <a:gd name="T13" fmla="*/ 254 h 267"/>
              <a:gd name="T14" fmla="*/ 255 w 266"/>
              <a:gd name="T15" fmla="*/ 254 h 267"/>
              <a:gd name="T16" fmla="*/ 255 w 266"/>
              <a:gd name="T17" fmla="*/ 47 h 267"/>
              <a:gd name="T18" fmla="*/ 266 w 266"/>
              <a:gd name="T19" fmla="*/ 47 h 267"/>
              <a:gd name="T20" fmla="*/ 266 w 266"/>
              <a:gd name="T21"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267">
                <a:moveTo>
                  <a:pt x="266" y="267"/>
                </a:moveTo>
                <a:lnTo>
                  <a:pt x="0" y="267"/>
                </a:lnTo>
                <a:lnTo>
                  <a:pt x="0" y="0"/>
                </a:lnTo>
                <a:lnTo>
                  <a:pt x="219" y="0"/>
                </a:lnTo>
                <a:lnTo>
                  <a:pt x="219" y="12"/>
                </a:lnTo>
                <a:lnTo>
                  <a:pt x="11" y="12"/>
                </a:lnTo>
                <a:lnTo>
                  <a:pt x="11" y="254"/>
                </a:lnTo>
                <a:lnTo>
                  <a:pt x="255" y="254"/>
                </a:lnTo>
                <a:lnTo>
                  <a:pt x="255" y="47"/>
                </a:lnTo>
                <a:lnTo>
                  <a:pt x="266" y="47"/>
                </a:lnTo>
                <a:lnTo>
                  <a:pt x="266" y="267"/>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pic>
        <p:nvPicPr>
          <p:cNvPr id="2" name="Picture 16" descr="Ambiente de trabalho seguro: tudo o que você precisa saber | Blog Solidus Jr">
            <a:extLst>
              <a:ext uri="{FF2B5EF4-FFF2-40B4-BE49-F238E27FC236}">
                <a16:creationId xmlns:a16="http://schemas.microsoft.com/office/drawing/2014/main" id="{E285F361-4630-825A-A2CE-5B86A94A4A9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b="24498"/>
          <a:stretch/>
        </p:blipFill>
        <p:spPr bwMode="auto">
          <a:xfrm>
            <a:off x="6293258" y="0"/>
            <a:ext cx="7164436" cy="6858000"/>
          </a:xfrm>
          <a:prstGeom prst="parallelogram">
            <a:avLst>
              <a:gd name="adj" fmla="val 50185"/>
            </a:avLst>
          </a:prstGeom>
          <a:noFill/>
          <a:extLst>
            <a:ext uri="{909E8E84-426E-40DD-AFC4-6F175D3DCCD1}">
              <a14:hiddenFill xmlns:a14="http://schemas.microsoft.com/office/drawing/2010/main">
                <a:solidFill>
                  <a:srgbClr val="FFFFFF"/>
                </a:solidFill>
              </a14:hiddenFill>
            </a:ext>
          </a:extLst>
        </p:spPr>
      </p:pic>
      <p:sp>
        <p:nvSpPr>
          <p:cNvPr id="8" name="平行四边形 7"/>
          <p:cNvSpPr/>
          <p:nvPr/>
        </p:nvSpPr>
        <p:spPr>
          <a:xfrm>
            <a:off x="6288364" y="0"/>
            <a:ext cx="7194730" cy="6858000"/>
          </a:xfrm>
          <a:prstGeom prst="parallelogram">
            <a:avLst>
              <a:gd name="adj" fmla="val 50368"/>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pic>
        <p:nvPicPr>
          <p:cNvPr id="3" name="Imagem 2" descr="Texto&#10;&#10;Descrição gerada automaticamente com confiança baixa">
            <a:extLst>
              <a:ext uri="{FF2B5EF4-FFF2-40B4-BE49-F238E27FC236}">
                <a16:creationId xmlns:a16="http://schemas.microsoft.com/office/drawing/2014/main" id="{F1AD1FD1-5F35-2ED0-F066-AB34C90BCC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143" y="277461"/>
            <a:ext cx="1903476" cy="528458"/>
          </a:xfrm>
          <a:prstGeom prst="rect">
            <a:avLst/>
          </a:prstGeom>
        </p:spPr>
      </p:pic>
    </p:spTree>
    <p:extLst>
      <p:ext uri="{BB962C8B-B14F-4D97-AF65-F5344CB8AC3E}">
        <p14:creationId xmlns:p14="http://schemas.microsoft.com/office/powerpoint/2010/main" val="2012754633"/>
      </p:ext>
    </p:extLst>
  </p:cSld>
  <p:clrMapOvr>
    <a:masterClrMapping/>
  </p:clrMapOvr>
  <mc:AlternateContent xmlns:mc="http://schemas.openxmlformats.org/markup-compatibility/2006" xmlns:p14="http://schemas.microsoft.com/office/powerpoint/2010/main">
    <mc:Choice Requires="p14">
      <p:transition spd="slow" p14:dur="1250" advClick="0" advTm="2500">
        <p14:switch dir="r"/>
      </p:transition>
    </mc:Choice>
    <mc:Fallback xmlns="" xmlns:a16="http://schemas.microsoft.com/office/drawing/2014/main" xmlns:a14="http://schemas.microsoft.com/office/drawing/2010/main">
      <p:transition spd="slow" advClick="0" advTm="2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ábrica de Talha Elétrica | ABF Elevação">
            <a:extLst>
              <a:ext uri="{FF2B5EF4-FFF2-40B4-BE49-F238E27FC236}">
                <a16:creationId xmlns:a16="http://schemas.microsoft.com/office/drawing/2014/main" id="{E358442E-2E6A-8D5C-49AF-0994D74AB6B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28006"/>
          <a:stretch/>
        </p:blipFill>
        <p:spPr bwMode="auto">
          <a:xfrm>
            <a:off x="0" y="0"/>
            <a:ext cx="12192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5">
            <a:extLst>
              <a:ext uri="{FF2B5EF4-FFF2-40B4-BE49-F238E27FC236}">
                <a16:creationId xmlns:a16="http://schemas.microsoft.com/office/drawing/2014/main" id="{2102F3BB-D5A1-B406-CF58-E90CF0710040}"/>
              </a:ext>
            </a:extLst>
          </p:cNvPr>
          <p:cNvSpPr/>
          <p:nvPr/>
        </p:nvSpPr>
        <p:spPr>
          <a:xfrm>
            <a:off x="0" y="0"/>
            <a:ext cx="12192000" cy="4254500"/>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latin typeface="Arial"/>
              <a:ea typeface="微软雅黑"/>
              <a:sym typeface="Arial"/>
            </a:endParaRPr>
          </a:p>
        </p:txBody>
      </p:sp>
      <p:sp>
        <p:nvSpPr>
          <p:cNvPr id="13" name="圆角矩形 7">
            <a:extLst>
              <a:ext uri="{FF2B5EF4-FFF2-40B4-BE49-F238E27FC236}">
                <a16:creationId xmlns:a16="http://schemas.microsoft.com/office/drawing/2014/main" id="{6FAD3BBC-87E6-C643-67DC-D38FA0A52B6F}"/>
              </a:ext>
            </a:extLst>
          </p:cNvPr>
          <p:cNvSpPr/>
          <p:nvPr/>
        </p:nvSpPr>
        <p:spPr>
          <a:xfrm>
            <a:off x="741372" y="3469540"/>
            <a:ext cx="1482321" cy="1569920"/>
          </a:xfrm>
          <a:prstGeom prst="roundRect">
            <a:avLst>
              <a:gd name="adj" fmla="val 3819"/>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4" name="矩形 34">
            <a:extLst>
              <a:ext uri="{FF2B5EF4-FFF2-40B4-BE49-F238E27FC236}">
                <a16:creationId xmlns:a16="http://schemas.microsoft.com/office/drawing/2014/main" id="{1AA59E5E-AEA2-5F1B-B24B-4BFFBEB842C5}"/>
              </a:ext>
            </a:extLst>
          </p:cNvPr>
          <p:cNvSpPr/>
          <p:nvPr/>
        </p:nvSpPr>
        <p:spPr>
          <a:xfrm>
            <a:off x="1058671" y="3863598"/>
            <a:ext cx="829186" cy="781804"/>
          </a:xfrm>
          <a:prstGeom prst="rect">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a:ea typeface="微软雅黑"/>
              <a:sym typeface="Arial"/>
            </a:endParaRPr>
          </a:p>
        </p:txBody>
      </p:sp>
      <p:grpSp>
        <p:nvGrpSpPr>
          <p:cNvPr id="17" name="组合 37">
            <a:extLst>
              <a:ext uri="{FF2B5EF4-FFF2-40B4-BE49-F238E27FC236}">
                <a16:creationId xmlns:a16="http://schemas.microsoft.com/office/drawing/2014/main" id="{318ECE0F-6560-929A-3ADF-14C0CE85D8D1}"/>
              </a:ext>
            </a:extLst>
          </p:cNvPr>
          <p:cNvGrpSpPr/>
          <p:nvPr/>
        </p:nvGrpSpPr>
        <p:grpSpPr>
          <a:xfrm>
            <a:off x="1262519" y="3999219"/>
            <a:ext cx="455799" cy="457102"/>
            <a:chOff x="1649413" y="1535114"/>
            <a:chExt cx="555625" cy="557213"/>
          </a:xfrm>
          <a:solidFill>
            <a:schemeClr val="bg1"/>
          </a:solidFill>
        </p:grpSpPr>
        <p:sp>
          <p:nvSpPr>
            <p:cNvPr id="18" name="Freeform 33">
              <a:extLst>
                <a:ext uri="{FF2B5EF4-FFF2-40B4-BE49-F238E27FC236}">
                  <a16:creationId xmlns:a16="http://schemas.microsoft.com/office/drawing/2014/main" id="{67108010-1873-FCA5-632A-35DA200EE2C4}"/>
                </a:ext>
              </a:extLst>
            </p:cNvPr>
            <p:cNvSpPr>
              <a:spLocks/>
            </p:cNvSpPr>
            <p:nvPr/>
          </p:nvSpPr>
          <p:spPr bwMode="auto">
            <a:xfrm>
              <a:off x="2147888" y="1535114"/>
              <a:ext cx="57150" cy="58738"/>
            </a:xfrm>
            <a:custGeom>
              <a:avLst/>
              <a:gdLst>
                <a:gd name="T0" fmla="*/ 0 w 20"/>
                <a:gd name="T1" fmla="*/ 9 h 20"/>
                <a:gd name="T2" fmla="*/ 11 w 20"/>
                <a:gd name="T3" fmla="*/ 20 h 20"/>
                <a:gd name="T4" fmla="*/ 14 w 20"/>
                <a:gd name="T5" fmla="*/ 5 h 20"/>
                <a:gd name="T6" fmla="*/ 0 w 20"/>
                <a:gd name="T7" fmla="*/ 9 h 20"/>
              </a:gdLst>
              <a:ahLst/>
              <a:cxnLst>
                <a:cxn ang="0">
                  <a:pos x="T0" y="T1"/>
                </a:cxn>
                <a:cxn ang="0">
                  <a:pos x="T2" y="T3"/>
                </a:cxn>
                <a:cxn ang="0">
                  <a:pos x="T4" y="T5"/>
                </a:cxn>
                <a:cxn ang="0">
                  <a:pos x="T6" y="T7"/>
                </a:cxn>
              </a:cxnLst>
              <a:rect l="0" t="0" r="r" b="b"/>
              <a:pathLst>
                <a:path w="20" h="20">
                  <a:moveTo>
                    <a:pt x="0" y="9"/>
                  </a:moveTo>
                  <a:cubicBezTo>
                    <a:pt x="11" y="20"/>
                    <a:pt x="11" y="20"/>
                    <a:pt x="11" y="20"/>
                  </a:cubicBezTo>
                  <a:cubicBezTo>
                    <a:pt x="18" y="13"/>
                    <a:pt x="20" y="11"/>
                    <a:pt x="14" y="5"/>
                  </a:cubicBezTo>
                  <a:cubicBezTo>
                    <a:pt x="9" y="0"/>
                    <a:pt x="7" y="2"/>
                    <a:pt x="0" y="9"/>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19" name="Freeform 34">
              <a:extLst>
                <a:ext uri="{FF2B5EF4-FFF2-40B4-BE49-F238E27FC236}">
                  <a16:creationId xmlns:a16="http://schemas.microsoft.com/office/drawing/2014/main" id="{E0065F19-7178-615D-3949-AE02D438DBDE}"/>
                </a:ext>
              </a:extLst>
            </p:cNvPr>
            <p:cNvSpPr>
              <a:spLocks noEditPoints="1"/>
            </p:cNvSpPr>
            <p:nvPr/>
          </p:nvSpPr>
          <p:spPr bwMode="auto">
            <a:xfrm>
              <a:off x="1830388" y="1555751"/>
              <a:ext cx="355600" cy="355600"/>
            </a:xfrm>
            <a:custGeom>
              <a:avLst/>
              <a:gdLst>
                <a:gd name="T0" fmla="*/ 0 w 224"/>
                <a:gd name="T1" fmla="*/ 224 h 224"/>
                <a:gd name="T2" fmla="*/ 20 w 224"/>
                <a:gd name="T3" fmla="*/ 175 h 224"/>
                <a:gd name="T4" fmla="*/ 197 w 224"/>
                <a:gd name="T5" fmla="*/ 0 h 224"/>
                <a:gd name="T6" fmla="*/ 224 w 224"/>
                <a:gd name="T7" fmla="*/ 27 h 224"/>
                <a:gd name="T8" fmla="*/ 45 w 224"/>
                <a:gd name="T9" fmla="*/ 206 h 224"/>
                <a:gd name="T10" fmla="*/ 0 w 224"/>
                <a:gd name="T11" fmla="*/ 224 h 224"/>
                <a:gd name="T12" fmla="*/ 29 w 224"/>
                <a:gd name="T13" fmla="*/ 184 h 224"/>
                <a:gd name="T14" fmla="*/ 22 w 224"/>
                <a:gd name="T15" fmla="*/ 201 h 224"/>
                <a:gd name="T16" fmla="*/ 40 w 224"/>
                <a:gd name="T17" fmla="*/ 193 h 224"/>
                <a:gd name="T18" fmla="*/ 206 w 224"/>
                <a:gd name="T19" fmla="*/ 27 h 224"/>
                <a:gd name="T20" fmla="*/ 197 w 224"/>
                <a:gd name="T21" fmla="*/ 16 h 224"/>
                <a:gd name="T22" fmla="*/ 29 w 224"/>
                <a:gd name="T23" fmla="*/ 18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224">
                  <a:moveTo>
                    <a:pt x="0" y="224"/>
                  </a:moveTo>
                  <a:lnTo>
                    <a:pt x="20" y="175"/>
                  </a:lnTo>
                  <a:lnTo>
                    <a:pt x="197" y="0"/>
                  </a:lnTo>
                  <a:lnTo>
                    <a:pt x="224" y="27"/>
                  </a:lnTo>
                  <a:lnTo>
                    <a:pt x="45" y="206"/>
                  </a:lnTo>
                  <a:lnTo>
                    <a:pt x="0" y="224"/>
                  </a:lnTo>
                  <a:close/>
                  <a:moveTo>
                    <a:pt x="29" y="184"/>
                  </a:moveTo>
                  <a:lnTo>
                    <a:pt x="22" y="201"/>
                  </a:lnTo>
                  <a:lnTo>
                    <a:pt x="40" y="193"/>
                  </a:lnTo>
                  <a:lnTo>
                    <a:pt x="206" y="27"/>
                  </a:lnTo>
                  <a:lnTo>
                    <a:pt x="197" y="16"/>
                  </a:lnTo>
                  <a:lnTo>
                    <a:pt x="29" y="18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23" name="Freeform 35">
              <a:extLst>
                <a:ext uri="{FF2B5EF4-FFF2-40B4-BE49-F238E27FC236}">
                  <a16:creationId xmlns:a16="http://schemas.microsoft.com/office/drawing/2014/main" id="{8E0FCA20-5693-42A7-33FF-581106D3000B}"/>
                </a:ext>
              </a:extLst>
            </p:cNvPr>
            <p:cNvSpPr>
              <a:spLocks/>
            </p:cNvSpPr>
            <p:nvPr/>
          </p:nvSpPr>
          <p:spPr bwMode="auto">
            <a:xfrm>
              <a:off x="1847850" y="1843089"/>
              <a:ext cx="50800" cy="50800"/>
            </a:xfrm>
            <a:custGeom>
              <a:avLst/>
              <a:gdLst>
                <a:gd name="T0" fmla="*/ 32 w 32"/>
                <a:gd name="T1" fmla="*/ 18 h 32"/>
                <a:gd name="T2" fmla="*/ 0 w 32"/>
                <a:gd name="T3" fmla="*/ 32 h 32"/>
                <a:gd name="T4" fmla="*/ 0 w 32"/>
                <a:gd name="T5" fmla="*/ 32 h 32"/>
                <a:gd name="T6" fmla="*/ 12 w 32"/>
                <a:gd name="T7" fmla="*/ 0 h 32"/>
                <a:gd name="T8" fmla="*/ 32 w 32"/>
                <a:gd name="T9" fmla="*/ 18 h 32"/>
              </a:gdLst>
              <a:ahLst/>
              <a:cxnLst>
                <a:cxn ang="0">
                  <a:pos x="T0" y="T1"/>
                </a:cxn>
                <a:cxn ang="0">
                  <a:pos x="T2" y="T3"/>
                </a:cxn>
                <a:cxn ang="0">
                  <a:pos x="T4" y="T5"/>
                </a:cxn>
                <a:cxn ang="0">
                  <a:pos x="T6" y="T7"/>
                </a:cxn>
                <a:cxn ang="0">
                  <a:pos x="T8" y="T9"/>
                </a:cxn>
              </a:cxnLst>
              <a:rect l="0" t="0" r="r" b="b"/>
              <a:pathLst>
                <a:path w="32" h="32">
                  <a:moveTo>
                    <a:pt x="32" y="18"/>
                  </a:moveTo>
                  <a:lnTo>
                    <a:pt x="0" y="32"/>
                  </a:lnTo>
                  <a:lnTo>
                    <a:pt x="0" y="32"/>
                  </a:lnTo>
                  <a:lnTo>
                    <a:pt x="12" y="0"/>
                  </a:lnTo>
                  <a:lnTo>
                    <a:pt x="32" y="1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24" name="Freeform 36">
              <a:extLst>
                <a:ext uri="{FF2B5EF4-FFF2-40B4-BE49-F238E27FC236}">
                  <a16:creationId xmlns:a16="http://schemas.microsoft.com/office/drawing/2014/main" id="{CC0EE447-BC8B-3F4E-3DB6-8C0957D7D774}"/>
                </a:ext>
              </a:extLst>
            </p:cNvPr>
            <p:cNvSpPr>
              <a:spLocks/>
            </p:cNvSpPr>
            <p:nvPr/>
          </p:nvSpPr>
          <p:spPr bwMode="auto">
            <a:xfrm>
              <a:off x="1649413" y="1668464"/>
              <a:ext cx="422275" cy="423863"/>
            </a:xfrm>
            <a:custGeom>
              <a:avLst/>
              <a:gdLst>
                <a:gd name="T0" fmla="*/ 266 w 266"/>
                <a:gd name="T1" fmla="*/ 267 h 267"/>
                <a:gd name="T2" fmla="*/ 0 w 266"/>
                <a:gd name="T3" fmla="*/ 267 h 267"/>
                <a:gd name="T4" fmla="*/ 0 w 266"/>
                <a:gd name="T5" fmla="*/ 0 h 267"/>
                <a:gd name="T6" fmla="*/ 219 w 266"/>
                <a:gd name="T7" fmla="*/ 0 h 267"/>
                <a:gd name="T8" fmla="*/ 219 w 266"/>
                <a:gd name="T9" fmla="*/ 12 h 267"/>
                <a:gd name="T10" fmla="*/ 11 w 266"/>
                <a:gd name="T11" fmla="*/ 12 h 267"/>
                <a:gd name="T12" fmla="*/ 11 w 266"/>
                <a:gd name="T13" fmla="*/ 254 h 267"/>
                <a:gd name="T14" fmla="*/ 255 w 266"/>
                <a:gd name="T15" fmla="*/ 254 h 267"/>
                <a:gd name="T16" fmla="*/ 255 w 266"/>
                <a:gd name="T17" fmla="*/ 47 h 267"/>
                <a:gd name="T18" fmla="*/ 266 w 266"/>
                <a:gd name="T19" fmla="*/ 47 h 267"/>
                <a:gd name="T20" fmla="*/ 266 w 266"/>
                <a:gd name="T21"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267">
                  <a:moveTo>
                    <a:pt x="266" y="267"/>
                  </a:moveTo>
                  <a:lnTo>
                    <a:pt x="0" y="267"/>
                  </a:lnTo>
                  <a:lnTo>
                    <a:pt x="0" y="0"/>
                  </a:lnTo>
                  <a:lnTo>
                    <a:pt x="219" y="0"/>
                  </a:lnTo>
                  <a:lnTo>
                    <a:pt x="219" y="12"/>
                  </a:lnTo>
                  <a:lnTo>
                    <a:pt x="11" y="12"/>
                  </a:lnTo>
                  <a:lnTo>
                    <a:pt x="11" y="254"/>
                  </a:lnTo>
                  <a:lnTo>
                    <a:pt x="255" y="254"/>
                  </a:lnTo>
                  <a:lnTo>
                    <a:pt x="255" y="47"/>
                  </a:lnTo>
                  <a:lnTo>
                    <a:pt x="266" y="47"/>
                  </a:lnTo>
                  <a:lnTo>
                    <a:pt x="266" y="267"/>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grpSp>
      <p:sp>
        <p:nvSpPr>
          <p:cNvPr id="25" name="Subtitle 2">
            <a:extLst>
              <a:ext uri="{FF2B5EF4-FFF2-40B4-BE49-F238E27FC236}">
                <a16:creationId xmlns:a16="http://schemas.microsoft.com/office/drawing/2014/main" id="{293D5073-E929-FABD-C5BA-C6A9F5EAEAEE}"/>
              </a:ext>
            </a:extLst>
          </p:cNvPr>
          <p:cNvSpPr txBox="1">
            <a:spLocks/>
          </p:cNvSpPr>
          <p:nvPr/>
        </p:nvSpPr>
        <p:spPr>
          <a:xfrm>
            <a:off x="2427541" y="3631476"/>
            <a:ext cx="9269159" cy="25026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800" b="1" dirty="0">
                <a:gradFill>
                  <a:gsLst>
                    <a:gs pos="0">
                      <a:srgbClr val="FE2B56"/>
                    </a:gs>
                    <a:gs pos="100000">
                      <a:srgbClr val="FE6F3F"/>
                    </a:gs>
                  </a:gsLst>
                  <a:lin ang="5400000" scaled="0"/>
                </a:gradFill>
                <a:latin typeface="Arial"/>
                <a:ea typeface="微软雅黑"/>
                <a:cs typeface="Lato" panose="020F0502020204030203" pitchFamily="34" charset="0"/>
                <a:sym typeface="Arial"/>
              </a:rPr>
              <a:t>Outro cuidado de segurança é saber qual o ambiente que a talha suporta. Em geral, as talhas comuns não suportam fogo, perigo explosivo, meios corrosivos ou sujeiras. </a:t>
            </a:r>
          </a:p>
        </p:txBody>
      </p:sp>
      <p:pic>
        <p:nvPicPr>
          <p:cNvPr id="2" name="Imagem 1" descr="Texto&#10;&#10;Descrição gerada automaticamente com confiança baixa">
            <a:extLst>
              <a:ext uri="{FF2B5EF4-FFF2-40B4-BE49-F238E27FC236}">
                <a16:creationId xmlns:a16="http://schemas.microsoft.com/office/drawing/2014/main" id="{3A0BF54F-F242-20EE-7042-86F6851842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33" y="94849"/>
            <a:ext cx="1903476" cy="528458"/>
          </a:xfrm>
          <a:prstGeom prst="rect">
            <a:avLst/>
          </a:prstGeom>
        </p:spPr>
      </p:pic>
    </p:spTree>
    <p:extLst>
      <p:ext uri="{BB962C8B-B14F-4D97-AF65-F5344CB8AC3E}">
        <p14:creationId xmlns:p14="http://schemas.microsoft.com/office/powerpoint/2010/main" val="3368143871"/>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onte Rolante com Talha Elétrica | Ferro Indústria">
            <a:extLst>
              <a:ext uri="{FF2B5EF4-FFF2-40B4-BE49-F238E27FC236}">
                <a16:creationId xmlns:a16="http://schemas.microsoft.com/office/drawing/2014/main" id="{CBEDA005-54FD-F748-000C-C2A5FCC21A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71" b="41698"/>
          <a:stretch/>
        </p:blipFill>
        <p:spPr bwMode="auto">
          <a:xfrm>
            <a:off x="0" y="-1"/>
            <a:ext cx="12192000" cy="2679693"/>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5">
            <a:extLst>
              <a:ext uri="{FF2B5EF4-FFF2-40B4-BE49-F238E27FC236}">
                <a16:creationId xmlns:a16="http://schemas.microsoft.com/office/drawing/2014/main" id="{CD2EEDDC-5348-B5B5-D059-49ECFB489DA3}"/>
              </a:ext>
            </a:extLst>
          </p:cNvPr>
          <p:cNvSpPr/>
          <p:nvPr/>
        </p:nvSpPr>
        <p:spPr>
          <a:xfrm>
            <a:off x="0" y="0"/>
            <a:ext cx="12192000" cy="2679691"/>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6" name="圆角矩形 46">
            <a:extLst>
              <a:ext uri="{FF2B5EF4-FFF2-40B4-BE49-F238E27FC236}">
                <a16:creationId xmlns:a16="http://schemas.microsoft.com/office/drawing/2014/main" id="{A97B059A-3C78-2540-B4DB-6401D77ADADF}"/>
              </a:ext>
            </a:extLst>
          </p:cNvPr>
          <p:cNvSpPr/>
          <p:nvPr/>
        </p:nvSpPr>
        <p:spPr>
          <a:xfrm>
            <a:off x="2146300" y="2224155"/>
            <a:ext cx="8229600" cy="3661026"/>
          </a:xfrm>
          <a:prstGeom prst="roundRect">
            <a:avLst>
              <a:gd name="adj" fmla="val 10388"/>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latin typeface="Arial"/>
              <a:ea typeface="微软雅黑"/>
              <a:sym typeface="Arial"/>
            </a:endParaRPr>
          </a:p>
        </p:txBody>
      </p:sp>
      <p:cxnSp>
        <p:nvCxnSpPr>
          <p:cNvPr id="7" name="直接连接符 8">
            <a:extLst>
              <a:ext uri="{FF2B5EF4-FFF2-40B4-BE49-F238E27FC236}">
                <a16:creationId xmlns:a16="http://schemas.microsoft.com/office/drawing/2014/main" id="{6EB76C53-6A94-07D0-C800-5C6358FD7779}"/>
              </a:ext>
            </a:extLst>
          </p:cNvPr>
          <p:cNvCxnSpPr/>
          <p:nvPr/>
        </p:nvCxnSpPr>
        <p:spPr>
          <a:xfrm>
            <a:off x="7533343" y="5510116"/>
            <a:ext cx="2842557" cy="0"/>
          </a:xfrm>
          <a:prstGeom prst="line">
            <a:avLst/>
          </a:prstGeom>
          <a:ln w="19050">
            <a:gradFill>
              <a:gsLst>
                <a:gs pos="0">
                  <a:srgbClr val="FE2B56"/>
                </a:gs>
                <a:gs pos="100000">
                  <a:srgbClr val="FE6F3F"/>
                </a:gs>
              </a:gsLst>
              <a:lin ang="5400000" scaled="1"/>
            </a:gra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E877B475-7486-D254-A65C-5C37CFD11F72}"/>
              </a:ext>
            </a:extLst>
          </p:cNvPr>
          <p:cNvSpPr txBox="1">
            <a:spLocks/>
          </p:cNvSpPr>
          <p:nvPr/>
        </p:nvSpPr>
        <p:spPr>
          <a:xfrm>
            <a:off x="2525884" y="2856365"/>
            <a:ext cx="7697616" cy="25659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800" dirty="0">
                <a:solidFill>
                  <a:srgbClr val="201F42"/>
                </a:solidFill>
                <a:latin typeface="Arial"/>
                <a:ea typeface="微软雅黑"/>
                <a:cs typeface="Lato" panose="020F0502020204030203" pitchFamily="34" charset="0"/>
                <a:sym typeface="Arial"/>
              </a:rPr>
              <a:t>Quando algum desses elementos existe, é preciso saber se o modelo de talha é preparado para suportar isso de alguma forma, como uma carcaça especial ou outro tipo de proteção.</a:t>
            </a:r>
            <a:endParaRPr lang="id-ID" sz="2800" dirty="0">
              <a:solidFill>
                <a:srgbClr val="201F42"/>
              </a:solidFill>
              <a:latin typeface="Arial"/>
              <a:ea typeface="微软雅黑"/>
              <a:cs typeface="Lato" panose="020F0502020204030203" pitchFamily="34" charset="0"/>
              <a:sym typeface="Arial"/>
            </a:endParaRPr>
          </a:p>
        </p:txBody>
      </p:sp>
      <p:grpSp>
        <p:nvGrpSpPr>
          <p:cNvPr id="10" name="组合 35">
            <a:extLst>
              <a:ext uri="{FF2B5EF4-FFF2-40B4-BE49-F238E27FC236}">
                <a16:creationId xmlns:a16="http://schemas.microsoft.com/office/drawing/2014/main" id="{D741CF14-79D2-7E34-50C4-C4EC914FED46}"/>
              </a:ext>
            </a:extLst>
          </p:cNvPr>
          <p:cNvGrpSpPr/>
          <p:nvPr/>
        </p:nvGrpSpPr>
        <p:grpSpPr>
          <a:xfrm>
            <a:off x="5340935" y="1492583"/>
            <a:ext cx="1510130" cy="1361544"/>
            <a:chOff x="7842587" y="4494001"/>
            <a:chExt cx="343825" cy="309997"/>
          </a:xfrm>
        </p:grpSpPr>
        <p:sp>
          <p:nvSpPr>
            <p:cNvPr id="12" name="Freeform 5">
              <a:extLst>
                <a:ext uri="{FF2B5EF4-FFF2-40B4-BE49-F238E27FC236}">
                  <a16:creationId xmlns:a16="http://schemas.microsoft.com/office/drawing/2014/main" id="{F5377F6F-5014-C07D-1240-7B5287FDE54C}"/>
                </a:ext>
              </a:extLst>
            </p:cNvPr>
            <p:cNvSpPr>
              <a:spLocks/>
            </p:cNvSpPr>
            <p:nvPr/>
          </p:nvSpPr>
          <p:spPr bwMode="auto">
            <a:xfrm>
              <a:off x="7842587" y="4494001"/>
              <a:ext cx="343825" cy="30999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FE2B56"/>
                </a:gs>
                <a:gs pos="100000">
                  <a:srgbClr val="FE6F3F"/>
                </a:gs>
              </a:gsLst>
              <a:lin ang="5400000" scaled="0"/>
            </a:gra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pPr fontAlgn="auto">
                <a:lnSpc>
                  <a:spcPct val="130000"/>
                </a:lnSpc>
                <a:buFontTx/>
                <a:buNone/>
              </a:pPr>
              <a:endParaRPr lang="zh-CN" altLang="en-US" dirty="0">
                <a:solidFill>
                  <a:srgbClr val="1C2D3D"/>
                </a:solidFill>
                <a:latin typeface="Arial"/>
                <a:ea typeface="微软雅黑"/>
                <a:sym typeface="Arial"/>
              </a:endParaRPr>
            </a:p>
          </p:txBody>
        </p:sp>
        <p:sp>
          <p:nvSpPr>
            <p:cNvPr id="13" name="Freeform 12">
              <a:extLst>
                <a:ext uri="{FF2B5EF4-FFF2-40B4-BE49-F238E27FC236}">
                  <a16:creationId xmlns:a16="http://schemas.microsoft.com/office/drawing/2014/main" id="{F4B2F671-82D0-25E8-7FFE-DFB25862E641}"/>
                </a:ext>
              </a:extLst>
            </p:cNvPr>
            <p:cNvSpPr>
              <a:spLocks noEditPoints="1"/>
            </p:cNvSpPr>
            <p:nvPr/>
          </p:nvSpPr>
          <p:spPr bwMode="auto">
            <a:xfrm>
              <a:off x="7948751" y="4587189"/>
              <a:ext cx="126640" cy="126156"/>
            </a:xfrm>
            <a:custGeom>
              <a:avLst/>
              <a:gdLst>
                <a:gd name="T0" fmla="*/ 862 w 954"/>
                <a:gd name="T1" fmla="*/ 813 h 944"/>
                <a:gd name="T2" fmla="*/ 763 w 954"/>
                <a:gd name="T3" fmla="*/ 813 h 944"/>
                <a:gd name="T4" fmla="*/ 625 w 954"/>
                <a:gd name="T5" fmla="*/ 549 h 944"/>
                <a:gd name="T6" fmla="*/ 611 w 954"/>
                <a:gd name="T7" fmla="*/ 601 h 944"/>
                <a:gd name="T8" fmla="*/ 535 w 954"/>
                <a:gd name="T9" fmla="*/ 658 h 944"/>
                <a:gd name="T10" fmla="*/ 782 w 954"/>
                <a:gd name="T11" fmla="*/ 932 h 944"/>
                <a:gd name="T12" fmla="*/ 941 w 954"/>
                <a:gd name="T13" fmla="*/ 826 h 944"/>
                <a:gd name="T14" fmla="*/ 824 w 954"/>
                <a:gd name="T15" fmla="*/ 704 h 944"/>
                <a:gd name="T16" fmla="*/ 650 w 954"/>
                <a:gd name="T17" fmla="*/ 561 h 944"/>
                <a:gd name="T18" fmla="*/ 345 w 954"/>
                <a:gd name="T19" fmla="*/ 335 h 944"/>
                <a:gd name="T20" fmla="*/ 397 w 954"/>
                <a:gd name="T21" fmla="*/ 321 h 944"/>
                <a:gd name="T22" fmla="*/ 411 w 954"/>
                <a:gd name="T23" fmla="*/ 269 h 944"/>
                <a:gd name="T24" fmla="*/ 423 w 954"/>
                <a:gd name="T25" fmla="*/ 221 h 944"/>
                <a:gd name="T26" fmla="*/ 184 w 954"/>
                <a:gd name="T27" fmla="*/ 21 h 944"/>
                <a:gd name="T28" fmla="*/ 151 w 954"/>
                <a:gd name="T29" fmla="*/ 267 h 944"/>
                <a:gd name="T30" fmla="*/ 1 w 954"/>
                <a:gd name="T31" fmla="*/ 204 h 944"/>
                <a:gd name="T32" fmla="*/ 284 w 954"/>
                <a:gd name="T33" fmla="*/ 406 h 944"/>
                <a:gd name="T34" fmla="*/ 320 w 954"/>
                <a:gd name="T35" fmla="*/ 360 h 944"/>
                <a:gd name="T36" fmla="*/ 920 w 954"/>
                <a:gd name="T37" fmla="*/ 91 h 944"/>
                <a:gd name="T38" fmla="*/ 791 w 954"/>
                <a:gd name="T39" fmla="*/ 0 h 944"/>
                <a:gd name="T40" fmla="*/ 448 w 954"/>
                <a:gd name="T41" fmla="*/ 306 h 944"/>
                <a:gd name="T42" fmla="*/ 399 w 954"/>
                <a:gd name="T43" fmla="*/ 376 h 944"/>
                <a:gd name="T44" fmla="*/ 357 w 954"/>
                <a:gd name="T45" fmla="*/ 397 h 944"/>
                <a:gd name="T46" fmla="*/ 362 w 954"/>
                <a:gd name="T47" fmla="*/ 527 h 944"/>
                <a:gd name="T48" fmla="*/ 85 w 954"/>
                <a:gd name="T49" fmla="*/ 768 h 944"/>
                <a:gd name="T50" fmla="*/ 55 w 954"/>
                <a:gd name="T51" fmla="*/ 944 h 944"/>
                <a:gd name="T52" fmla="*/ 198 w 954"/>
                <a:gd name="T53" fmla="*/ 800 h 944"/>
                <a:gd name="T54" fmla="*/ 423 w 954"/>
                <a:gd name="T55" fmla="*/ 588 h 944"/>
                <a:gd name="T56" fmla="*/ 549 w 954"/>
                <a:gd name="T57" fmla="*/ 588 h 944"/>
                <a:gd name="T58" fmla="*/ 585 w 954"/>
                <a:gd name="T59" fmla="*/ 509 h 944"/>
                <a:gd name="T60" fmla="*/ 639 w 954"/>
                <a:gd name="T61" fmla="*/ 498 h 944"/>
                <a:gd name="T62" fmla="*/ 920 w 954"/>
                <a:gd name="T63" fmla="*/ 91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944">
                  <a:moveTo>
                    <a:pt x="813" y="764"/>
                  </a:moveTo>
                  <a:cubicBezTo>
                    <a:pt x="840" y="764"/>
                    <a:pt x="862" y="786"/>
                    <a:pt x="862" y="813"/>
                  </a:cubicBezTo>
                  <a:cubicBezTo>
                    <a:pt x="862" y="841"/>
                    <a:pt x="840" y="863"/>
                    <a:pt x="813" y="863"/>
                  </a:cubicBezTo>
                  <a:cubicBezTo>
                    <a:pt x="786" y="863"/>
                    <a:pt x="763" y="841"/>
                    <a:pt x="763" y="813"/>
                  </a:cubicBezTo>
                  <a:cubicBezTo>
                    <a:pt x="763" y="786"/>
                    <a:pt x="786" y="764"/>
                    <a:pt x="813" y="764"/>
                  </a:cubicBezTo>
                  <a:close/>
                  <a:moveTo>
                    <a:pt x="625" y="549"/>
                  </a:moveTo>
                  <a:lnTo>
                    <a:pt x="637" y="574"/>
                  </a:lnTo>
                  <a:lnTo>
                    <a:pt x="611" y="601"/>
                  </a:lnTo>
                  <a:lnTo>
                    <a:pt x="586" y="625"/>
                  </a:lnTo>
                  <a:cubicBezTo>
                    <a:pt x="571" y="640"/>
                    <a:pt x="554" y="651"/>
                    <a:pt x="535" y="658"/>
                  </a:cubicBezTo>
                  <a:lnTo>
                    <a:pt x="703" y="826"/>
                  </a:lnTo>
                  <a:lnTo>
                    <a:pt x="782" y="932"/>
                  </a:lnTo>
                  <a:lnTo>
                    <a:pt x="824" y="943"/>
                  </a:lnTo>
                  <a:lnTo>
                    <a:pt x="941" y="826"/>
                  </a:lnTo>
                  <a:lnTo>
                    <a:pt x="930" y="783"/>
                  </a:lnTo>
                  <a:lnTo>
                    <a:pt x="824" y="704"/>
                  </a:lnTo>
                  <a:lnTo>
                    <a:pt x="666" y="546"/>
                  </a:lnTo>
                  <a:lnTo>
                    <a:pt x="650" y="561"/>
                  </a:lnTo>
                  <a:lnTo>
                    <a:pt x="625" y="549"/>
                  </a:lnTo>
                  <a:close/>
                  <a:moveTo>
                    <a:pt x="345" y="335"/>
                  </a:moveTo>
                  <a:lnTo>
                    <a:pt x="372" y="308"/>
                  </a:lnTo>
                  <a:lnTo>
                    <a:pt x="397" y="321"/>
                  </a:lnTo>
                  <a:lnTo>
                    <a:pt x="384" y="296"/>
                  </a:lnTo>
                  <a:lnTo>
                    <a:pt x="411" y="269"/>
                  </a:lnTo>
                  <a:lnTo>
                    <a:pt x="414" y="266"/>
                  </a:lnTo>
                  <a:cubicBezTo>
                    <a:pt x="420" y="251"/>
                    <a:pt x="423" y="235"/>
                    <a:pt x="423" y="221"/>
                  </a:cubicBezTo>
                  <a:cubicBezTo>
                    <a:pt x="423" y="108"/>
                    <a:pt x="316" y="0"/>
                    <a:pt x="204" y="1"/>
                  </a:cubicBezTo>
                  <a:cubicBezTo>
                    <a:pt x="203" y="1"/>
                    <a:pt x="191" y="14"/>
                    <a:pt x="184" y="21"/>
                  </a:cubicBezTo>
                  <a:cubicBezTo>
                    <a:pt x="274" y="111"/>
                    <a:pt x="266" y="96"/>
                    <a:pt x="266" y="151"/>
                  </a:cubicBezTo>
                  <a:cubicBezTo>
                    <a:pt x="266" y="196"/>
                    <a:pt x="195" y="267"/>
                    <a:pt x="151" y="267"/>
                  </a:cubicBezTo>
                  <a:cubicBezTo>
                    <a:pt x="94" y="267"/>
                    <a:pt x="112" y="276"/>
                    <a:pt x="20" y="184"/>
                  </a:cubicBezTo>
                  <a:cubicBezTo>
                    <a:pt x="13" y="191"/>
                    <a:pt x="1" y="204"/>
                    <a:pt x="1" y="204"/>
                  </a:cubicBezTo>
                  <a:cubicBezTo>
                    <a:pt x="2" y="316"/>
                    <a:pt x="108" y="424"/>
                    <a:pt x="220" y="424"/>
                  </a:cubicBezTo>
                  <a:cubicBezTo>
                    <a:pt x="240" y="424"/>
                    <a:pt x="262" y="417"/>
                    <a:pt x="284" y="406"/>
                  </a:cubicBezTo>
                  <a:lnTo>
                    <a:pt x="288" y="411"/>
                  </a:lnTo>
                  <a:cubicBezTo>
                    <a:pt x="295" y="392"/>
                    <a:pt x="305" y="375"/>
                    <a:pt x="320" y="360"/>
                  </a:cubicBezTo>
                  <a:lnTo>
                    <a:pt x="345" y="335"/>
                  </a:lnTo>
                  <a:close/>
                  <a:moveTo>
                    <a:pt x="920" y="91"/>
                  </a:moveTo>
                  <a:lnTo>
                    <a:pt x="854" y="26"/>
                  </a:lnTo>
                  <a:cubicBezTo>
                    <a:pt x="837" y="9"/>
                    <a:pt x="814" y="0"/>
                    <a:pt x="791" y="0"/>
                  </a:cubicBezTo>
                  <a:cubicBezTo>
                    <a:pt x="768" y="0"/>
                    <a:pt x="746" y="9"/>
                    <a:pt x="728" y="26"/>
                  </a:cubicBezTo>
                  <a:lnTo>
                    <a:pt x="448" y="306"/>
                  </a:lnTo>
                  <a:cubicBezTo>
                    <a:pt x="457" y="323"/>
                    <a:pt x="450" y="348"/>
                    <a:pt x="437" y="361"/>
                  </a:cubicBezTo>
                  <a:cubicBezTo>
                    <a:pt x="428" y="370"/>
                    <a:pt x="413" y="376"/>
                    <a:pt x="399" y="376"/>
                  </a:cubicBezTo>
                  <a:cubicBezTo>
                    <a:pt x="393" y="376"/>
                    <a:pt x="387" y="375"/>
                    <a:pt x="382" y="372"/>
                  </a:cubicBezTo>
                  <a:lnTo>
                    <a:pt x="357" y="397"/>
                  </a:lnTo>
                  <a:cubicBezTo>
                    <a:pt x="323" y="432"/>
                    <a:pt x="323" y="488"/>
                    <a:pt x="357" y="523"/>
                  </a:cubicBezTo>
                  <a:lnTo>
                    <a:pt x="362" y="527"/>
                  </a:lnTo>
                  <a:lnTo>
                    <a:pt x="143" y="746"/>
                  </a:lnTo>
                  <a:lnTo>
                    <a:pt x="85" y="768"/>
                  </a:lnTo>
                  <a:lnTo>
                    <a:pt x="0" y="889"/>
                  </a:lnTo>
                  <a:lnTo>
                    <a:pt x="55" y="944"/>
                  </a:lnTo>
                  <a:lnTo>
                    <a:pt x="176" y="859"/>
                  </a:lnTo>
                  <a:lnTo>
                    <a:pt x="198" y="800"/>
                  </a:lnTo>
                  <a:lnTo>
                    <a:pt x="416" y="582"/>
                  </a:lnTo>
                  <a:lnTo>
                    <a:pt x="423" y="588"/>
                  </a:lnTo>
                  <a:cubicBezTo>
                    <a:pt x="440" y="606"/>
                    <a:pt x="463" y="614"/>
                    <a:pt x="486" y="614"/>
                  </a:cubicBezTo>
                  <a:cubicBezTo>
                    <a:pt x="509" y="614"/>
                    <a:pt x="531" y="606"/>
                    <a:pt x="549" y="588"/>
                  </a:cubicBezTo>
                  <a:lnTo>
                    <a:pt x="574" y="564"/>
                  </a:lnTo>
                  <a:cubicBezTo>
                    <a:pt x="565" y="547"/>
                    <a:pt x="572" y="522"/>
                    <a:pt x="585" y="509"/>
                  </a:cubicBezTo>
                  <a:cubicBezTo>
                    <a:pt x="594" y="500"/>
                    <a:pt x="609" y="494"/>
                    <a:pt x="622" y="494"/>
                  </a:cubicBezTo>
                  <a:cubicBezTo>
                    <a:pt x="629" y="494"/>
                    <a:pt x="634" y="495"/>
                    <a:pt x="639" y="498"/>
                  </a:cubicBezTo>
                  <a:lnTo>
                    <a:pt x="920" y="217"/>
                  </a:lnTo>
                  <a:cubicBezTo>
                    <a:pt x="954" y="183"/>
                    <a:pt x="954" y="126"/>
                    <a:pt x="920"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30000"/>
                </a:lnSpc>
              </a:pPr>
              <a:endParaRPr lang="zh-CN" altLang="en-US" sz="1100">
                <a:latin typeface="Arial"/>
                <a:ea typeface="微软雅黑"/>
                <a:sym typeface="Arial"/>
              </a:endParaRPr>
            </a:p>
          </p:txBody>
        </p:sp>
      </p:grpSp>
      <p:pic>
        <p:nvPicPr>
          <p:cNvPr id="3" name="Imagem 2" descr="Texto&#10;&#10;Descrição gerada automaticamente com confiança baixa">
            <a:extLst>
              <a:ext uri="{FF2B5EF4-FFF2-40B4-BE49-F238E27FC236}">
                <a16:creationId xmlns:a16="http://schemas.microsoft.com/office/drawing/2014/main" id="{A7B9C363-1151-1CD0-2376-CD0E6CE2C1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3676512507"/>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descr="Pandemia reforça importância da saúde e da segurança no trabalho | Justiça  do Trabalho - TRT da 15ª Região - Campinas">
            <a:extLst>
              <a:ext uri="{FF2B5EF4-FFF2-40B4-BE49-F238E27FC236}">
                <a16:creationId xmlns:a16="http://schemas.microsoft.com/office/drawing/2014/main" id="{BE02043A-C64A-E36E-7F55-40C318A99F4F}"/>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r="23206"/>
          <a:stretch/>
        </p:blipFill>
        <p:spPr bwMode="auto">
          <a:xfrm flipH="1">
            <a:off x="4769258" y="0"/>
            <a:ext cx="74331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2"/>
          <p:cNvSpPr/>
          <p:nvPr/>
        </p:nvSpPr>
        <p:spPr>
          <a:xfrm>
            <a:off x="6225357" y="0"/>
            <a:ext cx="5966641" cy="6858000"/>
          </a:xfrm>
          <a:custGeom>
            <a:avLst/>
            <a:gdLst>
              <a:gd name="connsiteX0" fmla="*/ 0 w 7110549"/>
              <a:gd name="connsiteY0" fmla="*/ 0 h 6858000"/>
              <a:gd name="connsiteX1" fmla="*/ 7110549 w 7110549"/>
              <a:gd name="connsiteY1" fmla="*/ 0 h 6858000"/>
              <a:gd name="connsiteX2" fmla="*/ 7110549 w 7110549"/>
              <a:gd name="connsiteY2" fmla="*/ 6858000 h 6858000"/>
              <a:gd name="connsiteX3" fmla="*/ 0 w 7110549"/>
              <a:gd name="connsiteY3" fmla="*/ 6858000 h 6858000"/>
              <a:gd name="connsiteX4" fmla="*/ 0 w 7110549"/>
              <a:gd name="connsiteY4" fmla="*/ 0 h 6858000"/>
              <a:gd name="connsiteX0" fmla="*/ 0 w 7110549"/>
              <a:gd name="connsiteY0" fmla="*/ 0 h 6858000"/>
              <a:gd name="connsiteX1" fmla="*/ 7110549 w 7110549"/>
              <a:gd name="connsiteY1" fmla="*/ 0 h 6858000"/>
              <a:gd name="connsiteX2" fmla="*/ 7110549 w 7110549"/>
              <a:gd name="connsiteY2" fmla="*/ 6858000 h 6858000"/>
              <a:gd name="connsiteX3" fmla="*/ 2024743 w 7110549"/>
              <a:gd name="connsiteY3" fmla="*/ 6844937 h 6858000"/>
              <a:gd name="connsiteX4" fmla="*/ 0 w 7110549"/>
              <a:gd name="connsiteY4" fmla="*/ 6858000 h 6858000"/>
              <a:gd name="connsiteX5" fmla="*/ 0 w 7110549"/>
              <a:gd name="connsiteY5" fmla="*/ 0 h 6858000"/>
              <a:gd name="connsiteX0" fmla="*/ 0 w 7110549"/>
              <a:gd name="connsiteY0" fmla="*/ 0 h 6858000"/>
              <a:gd name="connsiteX1" fmla="*/ 7110549 w 7110549"/>
              <a:gd name="connsiteY1" fmla="*/ 0 h 6858000"/>
              <a:gd name="connsiteX2" fmla="*/ 7110549 w 7110549"/>
              <a:gd name="connsiteY2" fmla="*/ 6858000 h 6858000"/>
              <a:gd name="connsiteX3" fmla="*/ 2024743 w 7110549"/>
              <a:gd name="connsiteY3" fmla="*/ 6844937 h 6858000"/>
              <a:gd name="connsiteX4" fmla="*/ 0 w 711054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0549" h="6858000">
                <a:moveTo>
                  <a:pt x="0" y="0"/>
                </a:moveTo>
                <a:lnTo>
                  <a:pt x="7110549" y="0"/>
                </a:lnTo>
                <a:lnTo>
                  <a:pt x="7110549" y="6858000"/>
                </a:lnTo>
                <a:lnTo>
                  <a:pt x="2024743" y="6844937"/>
                </a:lnTo>
                <a:lnTo>
                  <a:pt x="0" y="0"/>
                </a:lnTo>
                <a:close/>
              </a:path>
            </a:pathLst>
          </a:cu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5" name="Fluxograma: Entrada Manual 4">
            <a:extLst>
              <a:ext uri="{FF2B5EF4-FFF2-40B4-BE49-F238E27FC236}">
                <a16:creationId xmlns:a16="http://schemas.microsoft.com/office/drawing/2014/main" id="{FB05AE0E-12CC-16E2-6CA8-B31ABD54E6CE}"/>
              </a:ext>
            </a:extLst>
          </p:cNvPr>
          <p:cNvSpPr/>
          <p:nvPr/>
        </p:nvSpPr>
        <p:spPr>
          <a:xfrm rot="5400000">
            <a:off x="486232" y="-500962"/>
            <a:ext cx="6858003" cy="7859928"/>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圆角矩形 10"/>
          <p:cNvSpPr/>
          <p:nvPr/>
        </p:nvSpPr>
        <p:spPr>
          <a:xfrm>
            <a:off x="11075105" y="6378965"/>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nvGrpSpPr>
          <p:cNvPr id="8" name="组合 7"/>
          <p:cNvGrpSpPr/>
          <p:nvPr/>
        </p:nvGrpSpPr>
        <p:grpSpPr>
          <a:xfrm>
            <a:off x="360171" y="1062059"/>
            <a:ext cx="5636586" cy="1390381"/>
            <a:chOff x="444137" y="1484652"/>
            <a:chExt cx="5636586" cy="1390381"/>
          </a:xfrm>
        </p:grpSpPr>
        <p:sp>
          <p:nvSpPr>
            <p:cNvPr id="4" name="矩形 3"/>
            <p:cNvSpPr/>
            <p:nvPr/>
          </p:nvSpPr>
          <p:spPr>
            <a:xfrm>
              <a:off x="444137" y="1791579"/>
              <a:ext cx="829186" cy="781804"/>
            </a:xfrm>
            <a:prstGeom prst="rect">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17" name="TextBox 21"/>
            <p:cNvSpPr txBox="1"/>
            <p:nvPr/>
          </p:nvSpPr>
          <p:spPr>
            <a:xfrm>
              <a:off x="1588970" y="1484652"/>
              <a:ext cx="4491753" cy="1390381"/>
            </a:xfrm>
            <a:prstGeom prst="rect">
              <a:avLst/>
            </a:prstGeom>
            <a:noFill/>
          </p:spPr>
          <p:txBody>
            <a:bodyPr wrap="square" lIns="0" tIns="0" rIns="0" bIns="0" rtlCol="0">
              <a:spAutoFit/>
            </a:bodyPr>
            <a:lstStyle/>
            <a:p>
              <a:pPr>
                <a:lnSpc>
                  <a:spcPct val="130000"/>
                </a:lnSpc>
              </a:pPr>
              <a:r>
                <a:rPr lang="pt-BR" altLang="zh-CN" sz="2400" dirty="0">
                  <a:solidFill>
                    <a:schemeClr val="tx1">
                      <a:lumMod val="50000"/>
                      <a:lumOff val="50000"/>
                    </a:schemeClr>
                  </a:solidFill>
                  <a:latin typeface="Arial"/>
                  <a:ea typeface="微软雅黑"/>
                  <a:sym typeface="Arial"/>
                </a:rPr>
                <a:t>Antes de que a talha seja utilizada, é necessário fazer testes com e sem carga. </a:t>
              </a:r>
              <a:endParaRPr lang="en-US" altLang="zh-CN" sz="2400" dirty="0">
                <a:solidFill>
                  <a:schemeClr val="tx1">
                    <a:lumMod val="50000"/>
                    <a:lumOff val="50000"/>
                  </a:schemeClr>
                </a:solidFill>
                <a:latin typeface="Arial"/>
                <a:ea typeface="微软雅黑"/>
                <a:sym typeface="Arial"/>
              </a:endParaRPr>
            </a:p>
          </p:txBody>
        </p:sp>
        <p:grpSp>
          <p:nvGrpSpPr>
            <p:cNvPr id="23" name="组合 22"/>
            <p:cNvGrpSpPr/>
            <p:nvPr/>
          </p:nvGrpSpPr>
          <p:grpSpPr>
            <a:xfrm>
              <a:off x="647985" y="1927200"/>
              <a:ext cx="455799" cy="457102"/>
              <a:chOff x="1649413" y="1535114"/>
              <a:chExt cx="555625" cy="557213"/>
            </a:xfrm>
            <a:solidFill>
              <a:schemeClr val="bg1"/>
            </a:solidFill>
          </p:grpSpPr>
          <p:sp>
            <p:nvSpPr>
              <p:cNvPr id="24" name="Freeform 33"/>
              <p:cNvSpPr>
                <a:spLocks/>
              </p:cNvSpPr>
              <p:nvPr/>
            </p:nvSpPr>
            <p:spPr bwMode="auto">
              <a:xfrm>
                <a:off x="2147888" y="1535114"/>
                <a:ext cx="57150" cy="58738"/>
              </a:xfrm>
              <a:custGeom>
                <a:avLst/>
                <a:gdLst>
                  <a:gd name="T0" fmla="*/ 0 w 20"/>
                  <a:gd name="T1" fmla="*/ 9 h 20"/>
                  <a:gd name="T2" fmla="*/ 11 w 20"/>
                  <a:gd name="T3" fmla="*/ 20 h 20"/>
                  <a:gd name="T4" fmla="*/ 14 w 20"/>
                  <a:gd name="T5" fmla="*/ 5 h 20"/>
                  <a:gd name="T6" fmla="*/ 0 w 20"/>
                  <a:gd name="T7" fmla="*/ 9 h 20"/>
                </a:gdLst>
                <a:ahLst/>
                <a:cxnLst>
                  <a:cxn ang="0">
                    <a:pos x="T0" y="T1"/>
                  </a:cxn>
                  <a:cxn ang="0">
                    <a:pos x="T2" y="T3"/>
                  </a:cxn>
                  <a:cxn ang="0">
                    <a:pos x="T4" y="T5"/>
                  </a:cxn>
                  <a:cxn ang="0">
                    <a:pos x="T6" y="T7"/>
                  </a:cxn>
                </a:cxnLst>
                <a:rect l="0" t="0" r="r" b="b"/>
                <a:pathLst>
                  <a:path w="20" h="20">
                    <a:moveTo>
                      <a:pt x="0" y="9"/>
                    </a:moveTo>
                    <a:cubicBezTo>
                      <a:pt x="11" y="20"/>
                      <a:pt x="11" y="20"/>
                      <a:pt x="11" y="20"/>
                    </a:cubicBezTo>
                    <a:cubicBezTo>
                      <a:pt x="18" y="13"/>
                      <a:pt x="20" y="11"/>
                      <a:pt x="14" y="5"/>
                    </a:cubicBezTo>
                    <a:cubicBezTo>
                      <a:pt x="9" y="0"/>
                      <a:pt x="7" y="2"/>
                      <a:pt x="0" y="9"/>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sp>
            <p:nvSpPr>
              <p:cNvPr id="25" name="Freeform 34"/>
              <p:cNvSpPr>
                <a:spLocks noEditPoints="1"/>
              </p:cNvSpPr>
              <p:nvPr/>
            </p:nvSpPr>
            <p:spPr bwMode="auto">
              <a:xfrm>
                <a:off x="1830388" y="1555751"/>
                <a:ext cx="355600" cy="355600"/>
              </a:xfrm>
              <a:custGeom>
                <a:avLst/>
                <a:gdLst>
                  <a:gd name="T0" fmla="*/ 0 w 224"/>
                  <a:gd name="T1" fmla="*/ 224 h 224"/>
                  <a:gd name="T2" fmla="*/ 20 w 224"/>
                  <a:gd name="T3" fmla="*/ 175 h 224"/>
                  <a:gd name="T4" fmla="*/ 197 w 224"/>
                  <a:gd name="T5" fmla="*/ 0 h 224"/>
                  <a:gd name="T6" fmla="*/ 224 w 224"/>
                  <a:gd name="T7" fmla="*/ 27 h 224"/>
                  <a:gd name="T8" fmla="*/ 45 w 224"/>
                  <a:gd name="T9" fmla="*/ 206 h 224"/>
                  <a:gd name="T10" fmla="*/ 0 w 224"/>
                  <a:gd name="T11" fmla="*/ 224 h 224"/>
                  <a:gd name="T12" fmla="*/ 29 w 224"/>
                  <a:gd name="T13" fmla="*/ 184 h 224"/>
                  <a:gd name="T14" fmla="*/ 22 w 224"/>
                  <a:gd name="T15" fmla="*/ 201 h 224"/>
                  <a:gd name="T16" fmla="*/ 40 w 224"/>
                  <a:gd name="T17" fmla="*/ 193 h 224"/>
                  <a:gd name="T18" fmla="*/ 206 w 224"/>
                  <a:gd name="T19" fmla="*/ 27 h 224"/>
                  <a:gd name="T20" fmla="*/ 197 w 224"/>
                  <a:gd name="T21" fmla="*/ 16 h 224"/>
                  <a:gd name="T22" fmla="*/ 29 w 224"/>
                  <a:gd name="T23" fmla="*/ 18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224">
                    <a:moveTo>
                      <a:pt x="0" y="224"/>
                    </a:moveTo>
                    <a:lnTo>
                      <a:pt x="20" y="175"/>
                    </a:lnTo>
                    <a:lnTo>
                      <a:pt x="197" y="0"/>
                    </a:lnTo>
                    <a:lnTo>
                      <a:pt x="224" y="27"/>
                    </a:lnTo>
                    <a:lnTo>
                      <a:pt x="45" y="206"/>
                    </a:lnTo>
                    <a:lnTo>
                      <a:pt x="0" y="224"/>
                    </a:lnTo>
                    <a:close/>
                    <a:moveTo>
                      <a:pt x="29" y="184"/>
                    </a:moveTo>
                    <a:lnTo>
                      <a:pt x="22" y="201"/>
                    </a:lnTo>
                    <a:lnTo>
                      <a:pt x="40" y="193"/>
                    </a:lnTo>
                    <a:lnTo>
                      <a:pt x="206" y="27"/>
                    </a:lnTo>
                    <a:lnTo>
                      <a:pt x="197" y="16"/>
                    </a:lnTo>
                    <a:lnTo>
                      <a:pt x="29" y="18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sp>
            <p:nvSpPr>
              <p:cNvPr id="26" name="Freeform 35"/>
              <p:cNvSpPr>
                <a:spLocks/>
              </p:cNvSpPr>
              <p:nvPr/>
            </p:nvSpPr>
            <p:spPr bwMode="auto">
              <a:xfrm>
                <a:off x="1847850" y="1843089"/>
                <a:ext cx="50800" cy="50800"/>
              </a:xfrm>
              <a:custGeom>
                <a:avLst/>
                <a:gdLst>
                  <a:gd name="T0" fmla="*/ 32 w 32"/>
                  <a:gd name="T1" fmla="*/ 18 h 32"/>
                  <a:gd name="T2" fmla="*/ 0 w 32"/>
                  <a:gd name="T3" fmla="*/ 32 h 32"/>
                  <a:gd name="T4" fmla="*/ 0 w 32"/>
                  <a:gd name="T5" fmla="*/ 32 h 32"/>
                  <a:gd name="T6" fmla="*/ 12 w 32"/>
                  <a:gd name="T7" fmla="*/ 0 h 32"/>
                  <a:gd name="T8" fmla="*/ 32 w 32"/>
                  <a:gd name="T9" fmla="*/ 18 h 32"/>
                </a:gdLst>
                <a:ahLst/>
                <a:cxnLst>
                  <a:cxn ang="0">
                    <a:pos x="T0" y="T1"/>
                  </a:cxn>
                  <a:cxn ang="0">
                    <a:pos x="T2" y="T3"/>
                  </a:cxn>
                  <a:cxn ang="0">
                    <a:pos x="T4" y="T5"/>
                  </a:cxn>
                  <a:cxn ang="0">
                    <a:pos x="T6" y="T7"/>
                  </a:cxn>
                  <a:cxn ang="0">
                    <a:pos x="T8" y="T9"/>
                  </a:cxn>
                </a:cxnLst>
                <a:rect l="0" t="0" r="r" b="b"/>
                <a:pathLst>
                  <a:path w="32" h="32">
                    <a:moveTo>
                      <a:pt x="32" y="18"/>
                    </a:moveTo>
                    <a:lnTo>
                      <a:pt x="0" y="32"/>
                    </a:lnTo>
                    <a:lnTo>
                      <a:pt x="0" y="32"/>
                    </a:lnTo>
                    <a:lnTo>
                      <a:pt x="12" y="0"/>
                    </a:lnTo>
                    <a:lnTo>
                      <a:pt x="32" y="1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sp>
            <p:nvSpPr>
              <p:cNvPr id="27" name="Freeform 36"/>
              <p:cNvSpPr>
                <a:spLocks/>
              </p:cNvSpPr>
              <p:nvPr/>
            </p:nvSpPr>
            <p:spPr bwMode="auto">
              <a:xfrm>
                <a:off x="1649413" y="1668464"/>
                <a:ext cx="422275" cy="423863"/>
              </a:xfrm>
              <a:custGeom>
                <a:avLst/>
                <a:gdLst>
                  <a:gd name="T0" fmla="*/ 266 w 266"/>
                  <a:gd name="T1" fmla="*/ 267 h 267"/>
                  <a:gd name="T2" fmla="*/ 0 w 266"/>
                  <a:gd name="T3" fmla="*/ 267 h 267"/>
                  <a:gd name="T4" fmla="*/ 0 w 266"/>
                  <a:gd name="T5" fmla="*/ 0 h 267"/>
                  <a:gd name="T6" fmla="*/ 219 w 266"/>
                  <a:gd name="T7" fmla="*/ 0 h 267"/>
                  <a:gd name="T8" fmla="*/ 219 w 266"/>
                  <a:gd name="T9" fmla="*/ 12 h 267"/>
                  <a:gd name="T10" fmla="*/ 11 w 266"/>
                  <a:gd name="T11" fmla="*/ 12 h 267"/>
                  <a:gd name="T12" fmla="*/ 11 w 266"/>
                  <a:gd name="T13" fmla="*/ 254 h 267"/>
                  <a:gd name="T14" fmla="*/ 255 w 266"/>
                  <a:gd name="T15" fmla="*/ 254 h 267"/>
                  <a:gd name="T16" fmla="*/ 255 w 266"/>
                  <a:gd name="T17" fmla="*/ 47 h 267"/>
                  <a:gd name="T18" fmla="*/ 266 w 266"/>
                  <a:gd name="T19" fmla="*/ 47 h 267"/>
                  <a:gd name="T20" fmla="*/ 266 w 266"/>
                  <a:gd name="T21"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267">
                    <a:moveTo>
                      <a:pt x="266" y="267"/>
                    </a:moveTo>
                    <a:lnTo>
                      <a:pt x="0" y="267"/>
                    </a:lnTo>
                    <a:lnTo>
                      <a:pt x="0" y="0"/>
                    </a:lnTo>
                    <a:lnTo>
                      <a:pt x="219" y="0"/>
                    </a:lnTo>
                    <a:lnTo>
                      <a:pt x="219" y="12"/>
                    </a:lnTo>
                    <a:lnTo>
                      <a:pt x="11" y="12"/>
                    </a:lnTo>
                    <a:lnTo>
                      <a:pt x="11" y="254"/>
                    </a:lnTo>
                    <a:lnTo>
                      <a:pt x="255" y="254"/>
                    </a:lnTo>
                    <a:lnTo>
                      <a:pt x="255" y="47"/>
                    </a:lnTo>
                    <a:lnTo>
                      <a:pt x="266" y="47"/>
                    </a:lnTo>
                    <a:lnTo>
                      <a:pt x="266" y="267"/>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grpSp>
      </p:grpSp>
      <p:cxnSp>
        <p:nvCxnSpPr>
          <p:cNvPr id="6" name="直接连接符 5"/>
          <p:cNvCxnSpPr>
            <a:cxnSpLocks/>
          </p:cNvCxnSpPr>
          <p:nvPr/>
        </p:nvCxnSpPr>
        <p:spPr>
          <a:xfrm>
            <a:off x="6339627" y="363"/>
            <a:ext cx="1530971" cy="6888118"/>
          </a:xfrm>
          <a:prstGeom prst="line">
            <a:avLst/>
          </a:prstGeom>
          <a:ln w="107950">
            <a:gradFill>
              <a:gsLst>
                <a:gs pos="0">
                  <a:srgbClr val="FE2B56"/>
                </a:gs>
                <a:gs pos="100000">
                  <a:srgbClr val="FE6F3F"/>
                </a:gs>
              </a:gsLst>
              <a:lin ang="5400000" scaled="1"/>
            </a:gradFill>
          </a:ln>
          <a:effectLst>
            <a:outerShdw blurRad="254000" dist="635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grpSp>
        <p:nvGrpSpPr>
          <p:cNvPr id="29" name="组合 7">
            <a:extLst>
              <a:ext uri="{FF2B5EF4-FFF2-40B4-BE49-F238E27FC236}">
                <a16:creationId xmlns:a16="http://schemas.microsoft.com/office/drawing/2014/main" id="{96745B76-DA7C-1FB3-BEA3-3127FD1A5970}"/>
              </a:ext>
            </a:extLst>
          </p:cNvPr>
          <p:cNvGrpSpPr/>
          <p:nvPr/>
        </p:nvGrpSpPr>
        <p:grpSpPr>
          <a:xfrm>
            <a:off x="360171" y="3429000"/>
            <a:ext cx="6548629" cy="2830775"/>
            <a:chOff x="444137" y="1484652"/>
            <a:chExt cx="6548629" cy="2830775"/>
          </a:xfrm>
        </p:grpSpPr>
        <p:sp>
          <p:nvSpPr>
            <p:cNvPr id="30" name="矩形 3">
              <a:extLst>
                <a:ext uri="{FF2B5EF4-FFF2-40B4-BE49-F238E27FC236}">
                  <a16:creationId xmlns:a16="http://schemas.microsoft.com/office/drawing/2014/main" id="{D336AB02-C02A-B12A-A472-0CF49B4853D5}"/>
                </a:ext>
              </a:extLst>
            </p:cNvPr>
            <p:cNvSpPr/>
            <p:nvPr/>
          </p:nvSpPr>
          <p:spPr>
            <a:xfrm>
              <a:off x="444137" y="1791579"/>
              <a:ext cx="829186" cy="781804"/>
            </a:xfrm>
            <a:prstGeom prst="rect">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31" name="TextBox 21">
              <a:extLst>
                <a:ext uri="{FF2B5EF4-FFF2-40B4-BE49-F238E27FC236}">
                  <a16:creationId xmlns:a16="http://schemas.microsoft.com/office/drawing/2014/main" id="{9E4CBBBC-E669-546D-7026-5BF2C7B4573B}"/>
                </a:ext>
              </a:extLst>
            </p:cNvPr>
            <p:cNvSpPr txBox="1"/>
            <p:nvPr/>
          </p:nvSpPr>
          <p:spPr>
            <a:xfrm>
              <a:off x="1588970" y="1484652"/>
              <a:ext cx="5403796" cy="2830775"/>
            </a:xfrm>
            <a:prstGeom prst="rect">
              <a:avLst/>
            </a:prstGeom>
            <a:noFill/>
          </p:spPr>
          <p:txBody>
            <a:bodyPr wrap="square" lIns="0" tIns="0" rIns="0" bIns="0" rtlCol="0">
              <a:spAutoFit/>
            </a:bodyPr>
            <a:lstStyle/>
            <a:p>
              <a:pPr>
                <a:lnSpc>
                  <a:spcPct val="130000"/>
                </a:lnSpc>
              </a:pPr>
              <a:r>
                <a:rPr lang="pt-BR" altLang="zh-CN" sz="2400" dirty="0">
                  <a:solidFill>
                    <a:schemeClr val="tx1">
                      <a:lumMod val="50000"/>
                      <a:lumOff val="50000"/>
                    </a:schemeClr>
                  </a:solidFill>
                  <a:latin typeface="Arial"/>
                  <a:ea typeface="微软雅黑"/>
                  <a:sym typeface="Arial"/>
                </a:rPr>
                <a:t>A função desses testes é conferir se efetivamente o equipamento está funcionando, para evitar problemas quando for usá-lo para o transporte. Também é necessário não usar ganchos modificados ou deformados.</a:t>
              </a:r>
              <a:endParaRPr lang="en-US" altLang="zh-CN" sz="2400" dirty="0">
                <a:solidFill>
                  <a:schemeClr val="tx1">
                    <a:lumMod val="50000"/>
                    <a:lumOff val="50000"/>
                  </a:schemeClr>
                </a:solidFill>
                <a:latin typeface="Arial"/>
                <a:ea typeface="微软雅黑"/>
                <a:sym typeface="Arial"/>
              </a:endParaRPr>
            </a:p>
          </p:txBody>
        </p:sp>
        <p:grpSp>
          <p:nvGrpSpPr>
            <p:cNvPr id="32" name="组合 22">
              <a:extLst>
                <a:ext uri="{FF2B5EF4-FFF2-40B4-BE49-F238E27FC236}">
                  <a16:creationId xmlns:a16="http://schemas.microsoft.com/office/drawing/2014/main" id="{2E6CEC6B-D91C-745E-87E8-19C15A1EB1F2}"/>
                </a:ext>
              </a:extLst>
            </p:cNvPr>
            <p:cNvGrpSpPr/>
            <p:nvPr/>
          </p:nvGrpSpPr>
          <p:grpSpPr>
            <a:xfrm>
              <a:off x="647985" y="1927200"/>
              <a:ext cx="455799" cy="457102"/>
              <a:chOff x="1649413" y="1535114"/>
              <a:chExt cx="555625" cy="557213"/>
            </a:xfrm>
            <a:solidFill>
              <a:schemeClr val="bg1"/>
            </a:solidFill>
          </p:grpSpPr>
          <p:sp>
            <p:nvSpPr>
              <p:cNvPr id="33" name="Freeform 33">
                <a:extLst>
                  <a:ext uri="{FF2B5EF4-FFF2-40B4-BE49-F238E27FC236}">
                    <a16:creationId xmlns:a16="http://schemas.microsoft.com/office/drawing/2014/main" id="{A25569D8-D112-4CA0-D80A-243572FA07C2}"/>
                  </a:ext>
                </a:extLst>
              </p:cNvPr>
              <p:cNvSpPr>
                <a:spLocks/>
              </p:cNvSpPr>
              <p:nvPr/>
            </p:nvSpPr>
            <p:spPr bwMode="auto">
              <a:xfrm>
                <a:off x="2147888" y="1535114"/>
                <a:ext cx="57150" cy="58738"/>
              </a:xfrm>
              <a:custGeom>
                <a:avLst/>
                <a:gdLst>
                  <a:gd name="T0" fmla="*/ 0 w 20"/>
                  <a:gd name="T1" fmla="*/ 9 h 20"/>
                  <a:gd name="T2" fmla="*/ 11 w 20"/>
                  <a:gd name="T3" fmla="*/ 20 h 20"/>
                  <a:gd name="T4" fmla="*/ 14 w 20"/>
                  <a:gd name="T5" fmla="*/ 5 h 20"/>
                  <a:gd name="T6" fmla="*/ 0 w 20"/>
                  <a:gd name="T7" fmla="*/ 9 h 20"/>
                </a:gdLst>
                <a:ahLst/>
                <a:cxnLst>
                  <a:cxn ang="0">
                    <a:pos x="T0" y="T1"/>
                  </a:cxn>
                  <a:cxn ang="0">
                    <a:pos x="T2" y="T3"/>
                  </a:cxn>
                  <a:cxn ang="0">
                    <a:pos x="T4" y="T5"/>
                  </a:cxn>
                  <a:cxn ang="0">
                    <a:pos x="T6" y="T7"/>
                  </a:cxn>
                </a:cxnLst>
                <a:rect l="0" t="0" r="r" b="b"/>
                <a:pathLst>
                  <a:path w="20" h="20">
                    <a:moveTo>
                      <a:pt x="0" y="9"/>
                    </a:moveTo>
                    <a:cubicBezTo>
                      <a:pt x="11" y="20"/>
                      <a:pt x="11" y="20"/>
                      <a:pt x="11" y="20"/>
                    </a:cubicBezTo>
                    <a:cubicBezTo>
                      <a:pt x="18" y="13"/>
                      <a:pt x="20" y="11"/>
                      <a:pt x="14" y="5"/>
                    </a:cubicBezTo>
                    <a:cubicBezTo>
                      <a:pt x="9" y="0"/>
                      <a:pt x="7" y="2"/>
                      <a:pt x="0" y="9"/>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sp>
            <p:nvSpPr>
              <p:cNvPr id="34" name="Freeform 34">
                <a:extLst>
                  <a:ext uri="{FF2B5EF4-FFF2-40B4-BE49-F238E27FC236}">
                    <a16:creationId xmlns:a16="http://schemas.microsoft.com/office/drawing/2014/main" id="{BAA62142-90CB-4770-95DE-7C68E0DB365D}"/>
                  </a:ext>
                </a:extLst>
              </p:cNvPr>
              <p:cNvSpPr>
                <a:spLocks noEditPoints="1"/>
              </p:cNvSpPr>
              <p:nvPr/>
            </p:nvSpPr>
            <p:spPr bwMode="auto">
              <a:xfrm>
                <a:off x="1830388" y="1555751"/>
                <a:ext cx="355600" cy="355600"/>
              </a:xfrm>
              <a:custGeom>
                <a:avLst/>
                <a:gdLst>
                  <a:gd name="T0" fmla="*/ 0 w 224"/>
                  <a:gd name="T1" fmla="*/ 224 h 224"/>
                  <a:gd name="T2" fmla="*/ 20 w 224"/>
                  <a:gd name="T3" fmla="*/ 175 h 224"/>
                  <a:gd name="T4" fmla="*/ 197 w 224"/>
                  <a:gd name="T5" fmla="*/ 0 h 224"/>
                  <a:gd name="T6" fmla="*/ 224 w 224"/>
                  <a:gd name="T7" fmla="*/ 27 h 224"/>
                  <a:gd name="T8" fmla="*/ 45 w 224"/>
                  <a:gd name="T9" fmla="*/ 206 h 224"/>
                  <a:gd name="T10" fmla="*/ 0 w 224"/>
                  <a:gd name="T11" fmla="*/ 224 h 224"/>
                  <a:gd name="T12" fmla="*/ 29 w 224"/>
                  <a:gd name="T13" fmla="*/ 184 h 224"/>
                  <a:gd name="T14" fmla="*/ 22 w 224"/>
                  <a:gd name="T15" fmla="*/ 201 h 224"/>
                  <a:gd name="T16" fmla="*/ 40 w 224"/>
                  <a:gd name="T17" fmla="*/ 193 h 224"/>
                  <a:gd name="T18" fmla="*/ 206 w 224"/>
                  <a:gd name="T19" fmla="*/ 27 h 224"/>
                  <a:gd name="T20" fmla="*/ 197 w 224"/>
                  <a:gd name="T21" fmla="*/ 16 h 224"/>
                  <a:gd name="T22" fmla="*/ 29 w 224"/>
                  <a:gd name="T23" fmla="*/ 18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224">
                    <a:moveTo>
                      <a:pt x="0" y="224"/>
                    </a:moveTo>
                    <a:lnTo>
                      <a:pt x="20" y="175"/>
                    </a:lnTo>
                    <a:lnTo>
                      <a:pt x="197" y="0"/>
                    </a:lnTo>
                    <a:lnTo>
                      <a:pt x="224" y="27"/>
                    </a:lnTo>
                    <a:lnTo>
                      <a:pt x="45" y="206"/>
                    </a:lnTo>
                    <a:lnTo>
                      <a:pt x="0" y="224"/>
                    </a:lnTo>
                    <a:close/>
                    <a:moveTo>
                      <a:pt x="29" y="184"/>
                    </a:moveTo>
                    <a:lnTo>
                      <a:pt x="22" y="201"/>
                    </a:lnTo>
                    <a:lnTo>
                      <a:pt x="40" y="193"/>
                    </a:lnTo>
                    <a:lnTo>
                      <a:pt x="206" y="27"/>
                    </a:lnTo>
                    <a:lnTo>
                      <a:pt x="197" y="16"/>
                    </a:lnTo>
                    <a:lnTo>
                      <a:pt x="29" y="18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sp>
            <p:nvSpPr>
              <p:cNvPr id="35" name="Freeform 35">
                <a:extLst>
                  <a:ext uri="{FF2B5EF4-FFF2-40B4-BE49-F238E27FC236}">
                    <a16:creationId xmlns:a16="http://schemas.microsoft.com/office/drawing/2014/main" id="{6E848B15-D91F-4F39-E82C-8C5CD4F7C1FC}"/>
                  </a:ext>
                </a:extLst>
              </p:cNvPr>
              <p:cNvSpPr>
                <a:spLocks/>
              </p:cNvSpPr>
              <p:nvPr/>
            </p:nvSpPr>
            <p:spPr bwMode="auto">
              <a:xfrm>
                <a:off x="1847850" y="1843089"/>
                <a:ext cx="50800" cy="50800"/>
              </a:xfrm>
              <a:custGeom>
                <a:avLst/>
                <a:gdLst>
                  <a:gd name="T0" fmla="*/ 32 w 32"/>
                  <a:gd name="T1" fmla="*/ 18 h 32"/>
                  <a:gd name="T2" fmla="*/ 0 w 32"/>
                  <a:gd name="T3" fmla="*/ 32 h 32"/>
                  <a:gd name="T4" fmla="*/ 0 w 32"/>
                  <a:gd name="T5" fmla="*/ 32 h 32"/>
                  <a:gd name="T6" fmla="*/ 12 w 32"/>
                  <a:gd name="T7" fmla="*/ 0 h 32"/>
                  <a:gd name="T8" fmla="*/ 32 w 32"/>
                  <a:gd name="T9" fmla="*/ 18 h 32"/>
                </a:gdLst>
                <a:ahLst/>
                <a:cxnLst>
                  <a:cxn ang="0">
                    <a:pos x="T0" y="T1"/>
                  </a:cxn>
                  <a:cxn ang="0">
                    <a:pos x="T2" y="T3"/>
                  </a:cxn>
                  <a:cxn ang="0">
                    <a:pos x="T4" y="T5"/>
                  </a:cxn>
                  <a:cxn ang="0">
                    <a:pos x="T6" y="T7"/>
                  </a:cxn>
                  <a:cxn ang="0">
                    <a:pos x="T8" y="T9"/>
                  </a:cxn>
                </a:cxnLst>
                <a:rect l="0" t="0" r="r" b="b"/>
                <a:pathLst>
                  <a:path w="32" h="32">
                    <a:moveTo>
                      <a:pt x="32" y="18"/>
                    </a:moveTo>
                    <a:lnTo>
                      <a:pt x="0" y="32"/>
                    </a:lnTo>
                    <a:lnTo>
                      <a:pt x="0" y="32"/>
                    </a:lnTo>
                    <a:lnTo>
                      <a:pt x="12" y="0"/>
                    </a:lnTo>
                    <a:lnTo>
                      <a:pt x="32" y="1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sp>
            <p:nvSpPr>
              <p:cNvPr id="36" name="Freeform 36">
                <a:extLst>
                  <a:ext uri="{FF2B5EF4-FFF2-40B4-BE49-F238E27FC236}">
                    <a16:creationId xmlns:a16="http://schemas.microsoft.com/office/drawing/2014/main" id="{15AFFBD8-04E0-06CF-32D1-BEFA0D5EA387}"/>
                  </a:ext>
                </a:extLst>
              </p:cNvPr>
              <p:cNvSpPr>
                <a:spLocks/>
              </p:cNvSpPr>
              <p:nvPr/>
            </p:nvSpPr>
            <p:spPr bwMode="auto">
              <a:xfrm>
                <a:off x="1649413" y="1668464"/>
                <a:ext cx="422275" cy="423863"/>
              </a:xfrm>
              <a:custGeom>
                <a:avLst/>
                <a:gdLst>
                  <a:gd name="T0" fmla="*/ 266 w 266"/>
                  <a:gd name="T1" fmla="*/ 267 h 267"/>
                  <a:gd name="T2" fmla="*/ 0 w 266"/>
                  <a:gd name="T3" fmla="*/ 267 h 267"/>
                  <a:gd name="T4" fmla="*/ 0 w 266"/>
                  <a:gd name="T5" fmla="*/ 0 h 267"/>
                  <a:gd name="T6" fmla="*/ 219 w 266"/>
                  <a:gd name="T7" fmla="*/ 0 h 267"/>
                  <a:gd name="T8" fmla="*/ 219 w 266"/>
                  <a:gd name="T9" fmla="*/ 12 h 267"/>
                  <a:gd name="T10" fmla="*/ 11 w 266"/>
                  <a:gd name="T11" fmla="*/ 12 h 267"/>
                  <a:gd name="T12" fmla="*/ 11 w 266"/>
                  <a:gd name="T13" fmla="*/ 254 h 267"/>
                  <a:gd name="T14" fmla="*/ 255 w 266"/>
                  <a:gd name="T15" fmla="*/ 254 h 267"/>
                  <a:gd name="T16" fmla="*/ 255 w 266"/>
                  <a:gd name="T17" fmla="*/ 47 h 267"/>
                  <a:gd name="T18" fmla="*/ 266 w 266"/>
                  <a:gd name="T19" fmla="*/ 47 h 267"/>
                  <a:gd name="T20" fmla="*/ 266 w 266"/>
                  <a:gd name="T21"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267">
                    <a:moveTo>
                      <a:pt x="266" y="267"/>
                    </a:moveTo>
                    <a:lnTo>
                      <a:pt x="0" y="267"/>
                    </a:lnTo>
                    <a:lnTo>
                      <a:pt x="0" y="0"/>
                    </a:lnTo>
                    <a:lnTo>
                      <a:pt x="219" y="0"/>
                    </a:lnTo>
                    <a:lnTo>
                      <a:pt x="219" y="12"/>
                    </a:lnTo>
                    <a:lnTo>
                      <a:pt x="11" y="12"/>
                    </a:lnTo>
                    <a:lnTo>
                      <a:pt x="11" y="254"/>
                    </a:lnTo>
                    <a:lnTo>
                      <a:pt x="255" y="254"/>
                    </a:lnTo>
                    <a:lnTo>
                      <a:pt x="255" y="47"/>
                    </a:lnTo>
                    <a:lnTo>
                      <a:pt x="266" y="47"/>
                    </a:lnTo>
                    <a:lnTo>
                      <a:pt x="266" y="267"/>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grpSp>
      </p:grpSp>
      <p:pic>
        <p:nvPicPr>
          <p:cNvPr id="2" name="Imagem 1" descr="Texto&#10;&#10;Descrição gerada automaticamente com confiança baixa">
            <a:extLst>
              <a:ext uri="{FF2B5EF4-FFF2-40B4-BE49-F238E27FC236}">
                <a16:creationId xmlns:a16="http://schemas.microsoft.com/office/drawing/2014/main" id="{3AA61279-83F3-62A5-76D4-5758A95D03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1719794228"/>
      </p:ext>
    </p:extLst>
  </p:cSld>
  <p:clrMapOvr>
    <a:masterClrMapping/>
  </p:clrMapOvr>
  <mc:AlternateContent xmlns:mc="http://schemas.openxmlformats.org/markup-compatibility/2006" xmlns:p14="http://schemas.microsoft.com/office/powerpoint/2010/main">
    <mc:Choice Requires="p14">
      <p:transition spd="slow" p14:dur="1250" advClick="0" advTm="7500">
        <p14:switch dir="r"/>
      </p:transition>
    </mc:Choice>
    <mc:Fallback xmlns="" xmlns:a16="http://schemas.microsoft.com/office/drawing/2014/main" xmlns:a14="http://schemas.microsoft.com/office/drawing/2010/main">
      <p:transition spd="slow" advClick="0" advTm="7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1+#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Por que utilizar um software de gestão de SST? - Ocupacional">
            <a:extLst>
              <a:ext uri="{FF2B5EF4-FFF2-40B4-BE49-F238E27FC236}">
                <a16:creationId xmlns:a16="http://schemas.microsoft.com/office/drawing/2014/main" id="{0D408E14-FBE4-1493-9D22-56FBF9BD1969}"/>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riângulo isósceles 4">
            <a:extLst>
              <a:ext uri="{FF2B5EF4-FFF2-40B4-BE49-F238E27FC236}">
                <a16:creationId xmlns:a16="http://schemas.microsoft.com/office/drawing/2014/main" id="{D3CA44E0-630A-70A7-1586-624464C2AD0D}"/>
              </a:ext>
            </a:extLst>
          </p:cNvPr>
          <p:cNvSpPr/>
          <p:nvPr/>
        </p:nvSpPr>
        <p:spPr>
          <a:xfrm>
            <a:off x="0" y="-6237"/>
            <a:ext cx="12192000" cy="6857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矩形 6">
            <a:extLst>
              <a:ext uri="{FF2B5EF4-FFF2-40B4-BE49-F238E27FC236}">
                <a16:creationId xmlns:a16="http://schemas.microsoft.com/office/drawing/2014/main" id="{135399E0-39B4-9E9C-DA96-5FD32F7D6FD4}"/>
              </a:ext>
            </a:extLst>
          </p:cNvPr>
          <p:cNvSpPr/>
          <p:nvPr/>
        </p:nvSpPr>
        <p:spPr>
          <a:xfrm>
            <a:off x="0" y="-12475"/>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0 w 12192000"/>
              <a:gd name="connsiteY2" fmla="*/ 685800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0" y="6858000"/>
                </a:lnTo>
                <a:lnTo>
                  <a:pt x="0" y="0"/>
                </a:lnTo>
                <a:close/>
              </a:path>
            </a:pathLst>
          </a:cu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a:ea typeface="微软雅黑"/>
              <a:sym typeface="Arial"/>
            </a:endParaRPr>
          </a:p>
        </p:txBody>
      </p:sp>
      <p:cxnSp>
        <p:nvCxnSpPr>
          <p:cNvPr id="3" name="直接连接符 34">
            <a:extLst>
              <a:ext uri="{FF2B5EF4-FFF2-40B4-BE49-F238E27FC236}">
                <a16:creationId xmlns:a16="http://schemas.microsoft.com/office/drawing/2014/main" id="{F12D8AD7-976E-D140-480E-E11543E14208}"/>
              </a:ext>
            </a:extLst>
          </p:cNvPr>
          <p:cNvCxnSpPr/>
          <p:nvPr/>
        </p:nvCxnSpPr>
        <p:spPr>
          <a:xfrm flipH="1">
            <a:off x="0" y="0"/>
            <a:ext cx="12192000" cy="6858000"/>
          </a:xfrm>
          <a:prstGeom prst="line">
            <a:avLst/>
          </a:prstGeom>
          <a:ln w="101600">
            <a:gradFill>
              <a:gsLst>
                <a:gs pos="0">
                  <a:srgbClr val="FE2B56"/>
                </a:gs>
                <a:gs pos="100000">
                  <a:srgbClr val="FE6F3F"/>
                </a:gs>
              </a:gsLst>
              <a:lin ang="5400000" scaled="1"/>
            </a:gradFill>
          </a:ln>
          <a:effectLst>
            <a:outerShdw blurRad="254000" dist="635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2" name="等腰三角形 7">
            <a:extLst>
              <a:ext uri="{FF2B5EF4-FFF2-40B4-BE49-F238E27FC236}">
                <a16:creationId xmlns:a16="http://schemas.microsoft.com/office/drawing/2014/main" id="{DDC0B5D2-19CC-FD59-A4D9-12B164AACCC5}"/>
              </a:ext>
            </a:extLst>
          </p:cNvPr>
          <p:cNvSpPr/>
          <p:nvPr/>
        </p:nvSpPr>
        <p:spPr>
          <a:xfrm>
            <a:off x="0" y="5345692"/>
            <a:ext cx="2622176" cy="1506071"/>
          </a:xfrm>
          <a:prstGeom prst="triangle">
            <a:avLst>
              <a:gd name="adj" fmla="val 0"/>
            </a:avLst>
          </a:prstGeom>
          <a:gradFill>
            <a:gsLst>
              <a:gs pos="0">
                <a:srgbClr val="FE2B56"/>
              </a:gs>
              <a:gs pos="100000">
                <a:srgbClr val="FE6F3F"/>
              </a:gs>
            </a:gsLst>
            <a:lin ang="6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grpSp>
        <p:nvGrpSpPr>
          <p:cNvPr id="9" name="组合 43">
            <a:extLst>
              <a:ext uri="{FF2B5EF4-FFF2-40B4-BE49-F238E27FC236}">
                <a16:creationId xmlns:a16="http://schemas.microsoft.com/office/drawing/2014/main" id="{2264B7B5-9AC1-75A2-93C9-C5224B39D444}"/>
              </a:ext>
            </a:extLst>
          </p:cNvPr>
          <p:cNvGrpSpPr/>
          <p:nvPr/>
        </p:nvGrpSpPr>
        <p:grpSpPr>
          <a:xfrm>
            <a:off x="4158565" y="1647957"/>
            <a:ext cx="6497045" cy="4232143"/>
            <a:chOff x="3214098" y="4073657"/>
            <a:chExt cx="2554690" cy="1541289"/>
          </a:xfrm>
        </p:grpSpPr>
        <p:sp>
          <p:nvSpPr>
            <p:cNvPr id="10" name="圆角矩形 46">
              <a:extLst>
                <a:ext uri="{FF2B5EF4-FFF2-40B4-BE49-F238E27FC236}">
                  <a16:creationId xmlns:a16="http://schemas.microsoft.com/office/drawing/2014/main" id="{351F3217-7AD2-A37E-2396-EE16B02D622C}"/>
                </a:ext>
              </a:extLst>
            </p:cNvPr>
            <p:cNvSpPr/>
            <p:nvPr/>
          </p:nvSpPr>
          <p:spPr>
            <a:xfrm>
              <a:off x="3214098" y="4073657"/>
              <a:ext cx="2554690" cy="1541289"/>
            </a:xfrm>
            <a:prstGeom prst="roundRect">
              <a:avLst>
                <a:gd name="adj" fmla="val 10388"/>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latin typeface="Arial"/>
                <a:ea typeface="微软雅黑"/>
                <a:sym typeface="Arial"/>
              </a:endParaRPr>
            </a:p>
          </p:txBody>
        </p:sp>
        <p:sp>
          <p:nvSpPr>
            <p:cNvPr id="11" name="TextBox 21">
              <a:extLst>
                <a:ext uri="{FF2B5EF4-FFF2-40B4-BE49-F238E27FC236}">
                  <a16:creationId xmlns:a16="http://schemas.microsoft.com/office/drawing/2014/main" id="{AE76A144-92B9-F54A-E14A-EF413F08AE18}"/>
                </a:ext>
              </a:extLst>
            </p:cNvPr>
            <p:cNvSpPr txBox="1"/>
            <p:nvPr/>
          </p:nvSpPr>
          <p:spPr>
            <a:xfrm>
              <a:off x="3387790" y="4266219"/>
              <a:ext cx="2207306" cy="1156165"/>
            </a:xfrm>
            <a:prstGeom prst="rect">
              <a:avLst/>
            </a:prstGeom>
            <a:noFill/>
          </p:spPr>
          <p:txBody>
            <a:bodyPr wrap="square" lIns="0" tIns="0" rIns="0" bIns="0" rtlCol="0">
              <a:spAutoFit/>
            </a:bodyPr>
            <a:lstStyle/>
            <a:p>
              <a:pPr>
                <a:lnSpc>
                  <a:spcPct val="150000"/>
                </a:lnSpc>
              </a:pPr>
              <a:r>
                <a:rPr lang="pt-BR" altLang="zh-CN" sz="2000" b="1" dirty="0">
                  <a:solidFill>
                    <a:schemeClr val="tx1">
                      <a:lumMod val="50000"/>
                      <a:lumOff val="50000"/>
                    </a:schemeClr>
                  </a:solidFill>
                  <a:latin typeface="Arial"/>
                  <a:ea typeface="微软雅黑"/>
                  <a:sym typeface="Arial"/>
                </a:rPr>
                <a:t>A placa de identificação da talha deve estar visível. </a:t>
              </a:r>
            </a:p>
            <a:p>
              <a:pPr>
                <a:lnSpc>
                  <a:spcPct val="150000"/>
                </a:lnSpc>
              </a:pPr>
              <a:endParaRPr lang="pt-BR" altLang="zh-CN" sz="2000" b="1" dirty="0">
                <a:solidFill>
                  <a:schemeClr val="tx1">
                    <a:lumMod val="50000"/>
                    <a:lumOff val="50000"/>
                  </a:schemeClr>
                </a:solidFill>
                <a:latin typeface="Arial"/>
                <a:ea typeface="微软雅黑"/>
                <a:sym typeface="Arial"/>
              </a:endParaRPr>
            </a:p>
            <a:p>
              <a:pPr>
                <a:lnSpc>
                  <a:spcPct val="150000"/>
                </a:lnSpc>
              </a:pPr>
              <a:r>
                <a:rPr lang="pt-BR" altLang="zh-CN" sz="2000" b="1" dirty="0">
                  <a:solidFill>
                    <a:schemeClr val="tx1">
                      <a:lumMod val="50000"/>
                      <a:lumOff val="50000"/>
                    </a:schemeClr>
                  </a:solidFill>
                  <a:latin typeface="Arial"/>
                  <a:ea typeface="微软雅黑"/>
                  <a:sym typeface="Arial"/>
                </a:rPr>
                <a:t>Caso não exista placa, não se deve usar o equipamento porque faltam informações importantes como a capacidade de carga e outras informações úteis.</a:t>
              </a:r>
              <a:endParaRPr lang="en-US" altLang="zh-CN" sz="2000" b="1" dirty="0">
                <a:solidFill>
                  <a:schemeClr val="tx1">
                    <a:lumMod val="50000"/>
                    <a:lumOff val="50000"/>
                  </a:schemeClr>
                </a:solidFill>
                <a:latin typeface="Arial"/>
                <a:ea typeface="微软雅黑"/>
                <a:sym typeface="Arial"/>
              </a:endParaRPr>
            </a:p>
          </p:txBody>
        </p:sp>
      </p:grpSp>
      <p:sp>
        <p:nvSpPr>
          <p:cNvPr id="13" name="圆角矩形 40">
            <a:extLst>
              <a:ext uri="{FF2B5EF4-FFF2-40B4-BE49-F238E27FC236}">
                <a16:creationId xmlns:a16="http://schemas.microsoft.com/office/drawing/2014/main" id="{DBCBA3A7-2451-438C-1A39-FEA167E5A0A5}"/>
              </a:ext>
            </a:extLst>
          </p:cNvPr>
          <p:cNvSpPr/>
          <p:nvPr/>
        </p:nvSpPr>
        <p:spPr>
          <a:xfrm>
            <a:off x="9799147" y="5357592"/>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pic>
        <p:nvPicPr>
          <p:cNvPr id="7" name="Imagem 6" descr="Texto&#10;&#10;Descrição gerada automaticamente com confiança baixa">
            <a:extLst>
              <a:ext uri="{FF2B5EF4-FFF2-40B4-BE49-F238E27FC236}">
                <a16:creationId xmlns:a16="http://schemas.microsoft.com/office/drawing/2014/main" id="{73C8E7E2-3E88-F048-0047-6F37AE569D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3558795584"/>
      </p:ext>
    </p:extLst>
  </p:cSld>
  <p:clrMapOvr>
    <a:masterClrMapping/>
  </p:clrMapOvr>
  <mc:AlternateContent xmlns:mc="http://schemas.openxmlformats.org/markup-compatibility/2006" xmlns:p14="http://schemas.microsoft.com/office/powerpoint/2010/main">
    <mc:Choice Requires="p14">
      <p:transition spd="slow" p14:dur="1250" advClick="0" advTm="4800">
        <p14:switch dir="r"/>
      </p:transition>
    </mc:Choice>
    <mc:Fallback xmlns="" xmlns:a14="http://schemas.microsoft.com/office/drawing/2010/main" xmlns:a16="http://schemas.microsoft.com/office/drawing/2014/main">
      <p:transition spd="slow" advClick="0" advTm="4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onte Rolante com Talha Elétrica | Ferro Indústria">
            <a:extLst>
              <a:ext uri="{FF2B5EF4-FFF2-40B4-BE49-F238E27FC236}">
                <a16:creationId xmlns:a16="http://schemas.microsoft.com/office/drawing/2014/main" id="{CBEDA005-54FD-F748-000C-C2A5FCC21A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71" b="41698"/>
          <a:stretch/>
        </p:blipFill>
        <p:spPr bwMode="auto">
          <a:xfrm>
            <a:off x="0" y="-1"/>
            <a:ext cx="12192000" cy="2679693"/>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5">
            <a:extLst>
              <a:ext uri="{FF2B5EF4-FFF2-40B4-BE49-F238E27FC236}">
                <a16:creationId xmlns:a16="http://schemas.microsoft.com/office/drawing/2014/main" id="{CD2EEDDC-5348-B5B5-D059-49ECFB489DA3}"/>
              </a:ext>
            </a:extLst>
          </p:cNvPr>
          <p:cNvSpPr/>
          <p:nvPr/>
        </p:nvSpPr>
        <p:spPr>
          <a:xfrm>
            <a:off x="0" y="0"/>
            <a:ext cx="12192000" cy="2679691"/>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6" name="圆角矩形 46">
            <a:extLst>
              <a:ext uri="{FF2B5EF4-FFF2-40B4-BE49-F238E27FC236}">
                <a16:creationId xmlns:a16="http://schemas.microsoft.com/office/drawing/2014/main" id="{A97B059A-3C78-2540-B4DB-6401D77ADADF}"/>
              </a:ext>
            </a:extLst>
          </p:cNvPr>
          <p:cNvSpPr/>
          <p:nvPr/>
        </p:nvSpPr>
        <p:spPr>
          <a:xfrm>
            <a:off x="2146300" y="2224155"/>
            <a:ext cx="8229600" cy="3661026"/>
          </a:xfrm>
          <a:prstGeom prst="roundRect">
            <a:avLst>
              <a:gd name="adj" fmla="val 10388"/>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latin typeface="Arial"/>
              <a:ea typeface="微软雅黑"/>
              <a:sym typeface="Arial"/>
            </a:endParaRPr>
          </a:p>
        </p:txBody>
      </p:sp>
      <p:cxnSp>
        <p:nvCxnSpPr>
          <p:cNvPr id="7" name="直接连接符 8">
            <a:extLst>
              <a:ext uri="{FF2B5EF4-FFF2-40B4-BE49-F238E27FC236}">
                <a16:creationId xmlns:a16="http://schemas.microsoft.com/office/drawing/2014/main" id="{6EB76C53-6A94-07D0-C800-5C6358FD7779}"/>
              </a:ext>
            </a:extLst>
          </p:cNvPr>
          <p:cNvCxnSpPr/>
          <p:nvPr/>
        </p:nvCxnSpPr>
        <p:spPr>
          <a:xfrm>
            <a:off x="7533343" y="5510116"/>
            <a:ext cx="2842557" cy="0"/>
          </a:xfrm>
          <a:prstGeom prst="line">
            <a:avLst/>
          </a:prstGeom>
          <a:ln w="19050">
            <a:gradFill>
              <a:gsLst>
                <a:gs pos="0">
                  <a:srgbClr val="FE2B56"/>
                </a:gs>
                <a:gs pos="100000">
                  <a:srgbClr val="FE6F3F"/>
                </a:gs>
              </a:gsLst>
              <a:lin ang="5400000" scaled="1"/>
            </a:gra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E877B475-7486-D254-A65C-5C37CFD11F72}"/>
              </a:ext>
            </a:extLst>
          </p:cNvPr>
          <p:cNvSpPr txBox="1">
            <a:spLocks/>
          </p:cNvSpPr>
          <p:nvPr/>
        </p:nvSpPr>
        <p:spPr>
          <a:xfrm>
            <a:off x="2525884" y="2856365"/>
            <a:ext cx="7697616" cy="25659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3200" dirty="0">
                <a:solidFill>
                  <a:srgbClr val="201F42"/>
                </a:solidFill>
                <a:latin typeface="Arial"/>
                <a:ea typeface="微软雅黑"/>
                <a:cs typeface="Lato" panose="020F0502020204030203" pitchFamily="34" charset="0"/>
                <a:sym typeface="Arial"/>
              </a:rPr>
              <a:t>A talha elétrica é um equipamento que permite erguer essas cargas com mais facilidade e segurança, evitando lesões e acidentes com os trabalhadores.</a:t>
            </a:r>
            <a:endParaRPr lang="id-ID" sz="3200" dirty="0">
              <a:solidFill>
                <a:srgbClr val="201F42"/>
              </a:solidFill>
              <a:latin typeface="Arial"/>
              <a:ea typeface="微软雅黑"/>
              <a:cs typeface="Lato" panose="020F0502020204030203" pitchFamily="34" charset="0"/>
              <a:sym typeface="Arial"/>
            </a:endParaRPr>
          </a:p>
        </p:txBody>
      </p:sp>
      <p:grpSp>
        <p:nvGrpSpPr>
          <p:cNvPr id="10" name="组合 35">
            <a:extLst>
              <a:ext uri="{FF2B5EF4-FFF2-40B4-BE49-F238E27FC236}">
                <a16:creationId xmlns:a16="http://schemas.microsoft.com/office/drawing/2014/main" id="{D741CF14-79D2-7E34-50C4-C4EC914FED46}"/>
              </a:ext>
            </a:extLst>
          </p:cNvPr>
          <p:cNvGrpSpPr/>
          <p:nvPr/>
        </p:nvGrpSpPr>
        <p:grpSpPr>
          <a:xfrm>
            <a:off x="5340935" y="1492583"/>
            <a:ext cx="1510130" cy="1361544"/>
            <a:chOff x="7842587" y="4494001"/>
            <a:chExt cx="343825" cy="309997"/>
          </a:xfrm>
        </p:grpSpPr>
        <p:sp>
          <p:nvSpPr>
            <p:cNvPr id="12" name="Freeform 5">
              <a:extLst>
                <a:ext uri="{FF2B5EF4-FFF2-40B4-BE49-F238E27FC236}">
                  <a16:creationId xmlns:a16="http://schemas.microsoft.com/office/drawing/2014/main" id="{F5377F6F-5014-C07D-1240-7B5287FDE54C}"/>
                </a:ext>
              </a:extLst>
            </p:cNvPr>
            <p:cNvSpPr>
              <a:spLocks/>
            </p:cNvSpPr>
            <p:nvPr/>
          </p:nvSpPr>
          <p:spPr bwMode="auto">
            <a:xfrm>
              <a:off x="7842587" y="4494001"/>
              <a:ext cx="343825" cy="30999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FE2B56"/>
                </a:gs>
                <a:gs pos="100000">
                  <a:srgbClr val="FE6F3F"/>
                </a:gs>
              </a:gsLst>
              <a:lin ang="5400000" scaled="0"/>
            </a:gra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pPr fontAlgn="auto">
                <a:lnSpc>
                  <a:spcPct val="130000"/>
                </a:lnSpc>
                <a:buFontTx/>
                <a:buNone/>
              </a:pPr>
              <a:endParaRPr lang="zh-CN" altLang="en-US" dirty="0">
                <a:solidFill>
                  <a:srgbClr val="1C2D3D"/>
                </a:solidFill>
                <a:latin typeface="Arial"/>
                <a:ea typeface="微软雅黑"/>
                <a:sym typeface="Arial"/>
              </a:endParaRPr>
            </a:p>
          </p:txBody>
        </p:sp>
        <p:sp>
          <p:nvSpPr>
            <p:cNvPr id="13" name="Freeform 12">
              <a:extLst>
                <a:ext uri="{FF2B5EF4-FFF2-40B4-BE49-F238E27FC236}">
                  <a16:creationId xmlns:a16="http://schemas.microsoft.com/office/drawing/2014/main" id="{F4B2F671-82D0-25E8-7FFE-DFB25862E641}"/>
                </a:ext>
              </a:extLst>
            </p:cNvPr>
            <p:cNvSpPr>
              <a:spLocks noEditPoints="1"/>
            </p:cNvSpPr>
            <p:nvPr/>
          </p:nvSpPr>
          <p:spPr bwMode="auto">
            <a:xfrm>
              <a:off x="7948751" y="4587189"/>
              <a:ext cx="126640" cy="126156"/>
            </a:xfrm>
            <a:custGeom>
              <a:avLst/>
              <a:gdLst>
                <a:gd name="T0" fmla="*/ 862 w 954"/>
                <a:gd name="T1" fmla="*/ 813 h 944"/>
                <a:gd name="T2" fmla="*/ 763 w 954"/>
                <a:gd name="T3" fmla="*/ 813 h 944"/>
                <a:gd name="T4" fmla="*/ 625 w 954"/>
                <a:gd name="T5" fmla="*/ 549 h 944"/>
                <a:gd name="T6" fmla="*/ 611 w 954"/>
                <a:gd name="T7" fmla="*/ 601 h 944"/>
                <a:gd name="T8" fmla="*/ 535 w 954"/>
                <a:gd name="T9" fmla="*/ 658 h 944"/>
                <a:gd name="T10" fmla="*/ 782 w 954"/>
                <a:gd name="T11" fmla="*/ 932 h 944"/>
                <a:gd name="T12" fmla="*/ 941 w 954"/>
                <a:gd name="T13" fmla="*/ 826 h 944"/>
                <a:gd name="T14" fmla="*/ 824 w 954"/>
                <a:gd name="T15" fmla="*/ 704 h 944"/>
                <a:gd name="T16" fmla="*/ 650 w 954"/>
                <a:gd name="T17" fmla="*/ 561 h 944"/>
                <a:gd name="T18" fmla="*/ 345 w 954"/>
                <a:gd name="T19" fmla="*/ 335 h 944"/>
                <a:gd name="T20" fmla="*/ 397 w 954"/>
                <a:gd name="T21" fmla="*/ 321 h 944"/>
                <a:gd name="T22" fmla="*/ 411 w 954"/>
                <a:gd name="T23" fmla="*/ 269 h 944"/>
                <a:gd name="T24" fmla="*/ 423 w 954"/>
                <a:gd name="T25" fmla="*/ 221 h 944"/>
                <a:gd name="T26" fmla="*/ 184 w 954"/>
                <a:gd name="T27" fmla="*/ 21 h 944"/>
                <a:gd name="T28" fmla="*/ 151 w 954"/>
                <a:gd name="T29" fmla="*/ 267 h 944"/>
                <a:gd name="T30" fmla="*/ 1 w 954"/>
                <a:gd name="T31" fmla="*/ 204 h 944"/>
                <a:gd name="T32" fmla="*/ 284 w 954"/>
                <a:gd name="T33" fmla="*/ 406 h 944"/>
                <a:gd name="T34" fmla="*/ 320 w 954"/>
                <a:gd name="T35" fmla="*/ 360 h 944"/>
                <a:gd name="T36" fmla="*/ 920 w 954"/>
                <a:gd name="T37" fmla="*/ 91 h 944"/>
                <a:gd name="T38" fmla="*/ 791 w 954"/>
                <a:gd name="T39" fmla="*/ 0 h 944"/>
                <a:gd name="T40" fmla="*/ 448 w 954"/>
                <a:gd name="T41" fmla="*/ 306 h 944"/>
                <a:gd name="T42" fmla="*/ 399 w 954"/>
                <a:gd name="T43" fmla="*/ 376 h 944"/>
                <a:gd name="T44" fmla="*/ 357 w 954"/>
                <a:gd name="T45" fmla="*/ 397 h 944"/>
                <a:gd name="T46" fmla="*/ 362 w 954"/>
                <a:gd name="T47" fmla="*/ 527 h 944"/>
                <a:gd name="T48" fmla="*/ 85 w 954"/>
                <a:gd name="T49" fmla="*/ 768 h 944"/>
                <a:gd name="T50" fmla="*/ 55 w 954"/>
                <a:gd name="T51" fmla="*/ 944 h 944"/>
                <a:gd name="T52" fmla="*/ 198 w 954"/>
                <a:gd name="T53" fmla="*/ 800 h 944"/>
                <a:gd name="T54" fmla="*/ 423 w 954"/>
                <a:gd name="T55" fmla="*/ 588 h 944"/>
                <a:gd name="T56" fmla="*/ 549 w 954"/>
                <a:gd name="T57" fmla="*/ 588 h 944"/>
                <a:gd name="T58" fmla="*/ 585 w 954"/>
                <a:gd name="T59" fmla="*/ 509 h 944"/>
                <a:gd name="T60" fmla="*/ 639 w 954"/>
                <a:gd name="T61" fmla="*/ 498 h 944"/>
                <a:gd name="T62" fmla="*/ 920 w 954"/>
                <a:gd name="T63" fmla="*/ 91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944">
                  <a:moveTo>
                    <a:pt x="813" y="764"/>
                  </a:moveTo>
                  <a:cubicBezTo>
                    <a:pt x="840" y="764"/>
                    <a:pt x="862" y="786"/>
                    <a:pt x="862" y="813"/>
                  </a:cubicBezTo>
                  <a:cubicBezTo>
                    <a:pt x="862" y="841"/>
                    <a:pt x="840" y="863"/>
                    <a:pt x="813" y="863"/>
                  </a:cubicBezTo>
                  <a:cubicBezTo>
                    <a:pt x="786" y="863"/>
                    <a:pt x="763" y="841"/>
                    <a:pt x="763" y="813"/>
                  </a:cubicBezTo>
                  <a:cubicBezTo>
                    <a:pt x="763" y="786"/>
                    <a:pt x="786" y="764"/>
                    <a:pt x="813" y="764"/>
                  </a:cubicBezTo>
                  <a:close/>
                  <a:moveTo>
                    <a:pt x="625" y="549"/>
                  </a:moveTo>
                  <a:lnTo>
                    <a:pt x="637" y="574"/>
                  </a:lnTo>
                  <a:lnTo>
                    <a:pt x="611" y="601"/>
                  </a:lnTo>
                  <a:lnTo>
                    <a:pt x="586" y="625"/>
                  </a:lnTo>
                  <a:cubicBezTo>
                    <a:pt x="571" y="640"/>
                    <a:pt x="554" y="651"/>
                    <a:pt x="535" y="658"/>
                  </a:cubicBezTo>
                  <a:lnTo>
                    <a:pt x="703" y="826"/>
                  </a:lnTo>
                  <a:lnTo>
                    <a:pt x="782" y="932"/>
                  </a:lnTo>
                  <a:lnTo>
                    <a:pt x="824" y="943"/>
                  </a:lnTo>
                  <a:lnTo>
                    <a:pt x="941" y="826"/>
                  </a:lnTo>
                  <a:lnTo>
                    <a:pt x="930" y="783"/>
                  </a:lnTo>
                  <a:lnTo>
                    <a:pt x="824" y="704"/>
                  </a:lnTo>
                  <a:lnTo>
                    <a:pt x="666" y="546"/>
                  </a:lnTo>
                  <a:lnTo>
                    <a:pt x="650" y="561"/>
                  </a:lnTo>
                  <a:lnTo>
                    <a:pt x="625" y="549"/>
                  </a:lnTo>
                  <a:close/>
                  <a:moveTo>
                    <a:pt x="345" y="335"/>
                  </a:moveTo>
                  <a:lnTo>
                    <a:pt x="372" y="308"/>
                  </a:lnTo>
                  <a:lnTo>
                    <a:pt x="397" y="321"/>
                  </a:lnTo>
                  <a:lnTo>
                    <a:pt x="384" y="296"/>
                  </a:lnTo>
                  <a:lnTo>
                    <a:pt x="411" y="269"/>
                  </a:lnTo>
                  <a:lnTo>
                    <a:pt x="414" y="266"/>
                  </a:lnTo>
                  <a:cubicBezTo>
                    <a:pt x="420" y="251"/>
                    <a:pt x="423" y="235"/>
                    <a:pt x="423" y="221"/>
                  </a:cubicBezTo>
                  <a:cubicBezTo>
                    <a:pt x="423" y="108"/>
                    <a:pt x="316" y="0"/>
                    <a:pt x="204" y="1"/>
                  </a:cubicBezTo>
                  <a:cubicBezTo>
                    <a:pt x="203" y="1"/>
                    <a:pt x="191" y="14"/>
                    <a:pt x="184" y="21"/>
                  </a:cubicBezTo>
                  <a:cubicBezTo>
                    <a:pt x="274" y="111"/>
                    <a:pt x="266" y="96"/>
                    <a:pt x="266" y="151"/>
                  </a:cubicBezTo>
                  <a:cubicBezTo>
                    <a:pt x="266" y="196"/>
                    <a:pt x="195" y="267"/>
                    <a:pt x="151" y="267"/>
                  </a:cubicBezTo>
                  <a:cubicBezTo>
                    <a:pt x="94" y="267"/>
                    <a:pt x="112" y="276"/>
                    <a:pt x="20" y="184"/>
                  </a:cubicBezTo>
                  <a:cubicBezTo>
                    <a:pt x="13" y="191"/>
                    <a:pt x="1" y="204"/>
                    <a:pt x="1" y="204"/>
                  </a:cubicBezTo>
                  <a:cubicBezTo>
                    <a:pt x="2" y="316"/>
                    <a:pt x="108" y="424"/>
                    <a:pt x="220" y="424"/>
                  </a:cubicBezTo>
                  <a:cubicBezTo>
                    <a:pt x="240" y="424"/>
                    <a:pt x="262" y="417"/>
                    <a:pt x="284" y="406"/>
                  </a:cubicBezTo>
                  <a:lnTo>
                    <a:pt x="288" y="411"/>
                  </a:lnTo>
                  <a:cubicBezTo>
                    <a:pt x="295" y="392"/>
                    <a:pt x="305" y="375"/>
                    <a:pt x="320" y="360"/>
                  </a:cubicBezTo>
                  <a:lnTo>
                    <a:pt x="345" y="335"/>
                  </a:lnTo>
                  <a:close/>
                  <a:moveTo>
                    <a:pt x="920" y="91"/>
                  </a:moveTo>
                  <a:lnTo>
                    <a:pt x="854" y="26"/>
                  </a:lnTo>
                  <a:cubicBezTo>
                    <a:pt x="837" y="9"/>
                    <a:pt x="814" y="0"/>
                    <a:pt x="791" y="0"/>
                  </a:cubicBezTo>
                  <a:cubicBezTo>
                    <a:pt x="768" y="0"/>
                    <a:pt x="746" y="9"/>
                    <a:pt x="728" y="26"/>
                  </a:cubicBezTo>
                  <a:lnTo>
                    <a:pt x="448" y="306"/>
                  </a:lnTo>
                  <a:cubicBezTo>
                    <a:pt x="457" y="323"/>
                    <a:pt x="450" y="348"/>
                    <a:pt x="437" y="361"/>
                  </a:cubicBezTo>
                  <a:cubicBezTo>
                    <a:pt x="428" y="370"/>
                    <a:pt x="413" y="376"/>
                    <a:pt x="399" y="376"/>
                  </a:cubicBezTo>
                  <a:cubicBezTo>
                    <a:pt x="393" y="376"/>
                    <a:pt x="387" y="375"/>
                    <a:pt x="382" y="372"/>
                  </a:cubicBezTo>
                  <a:lnTo>
                    <a:pt x="357" y="397"/>
                  </a:lnTo>
                  <a:cubicBezTo>
                    <a:pt x="323" y="432"/>
                    <a:pt x="323" y="488"/>
                    <a:pt x="357" y="523"/>
                  </a:cubicBezTo>
                  <a:lnTo>
                    <a:pt x="362" y="527"/>
                  </a:lnTo>
                  <a:lnTo>
                    <a:pt x="143" y="746"/>
                  </a:lnTo>
                  <a:lnTo>
                    <a:pt x="85" y="768"/>
                  </a:lnTo>
                  <a:lnTo>
                    <a:pt x="0" y="889"/>
                  </a:lnTo>
                  <a:lnTo>
                    <a:pt x="55" y="944"/>
                  </a:lnTo>
                  <a:lnTo>
                    <a:pt x="176" y="859"/>
                  </a:lnTo>
                  <a:lnTo>
                    <a:pt x="198" y="800"/>
                  </a:lnTo>
                  <a:lnTo>
                    <a:pt x="416" y="582"/>
                  </a:lnTo>
                  <a:lnTo>
                    <a:pt x="423" y="588"/>
                  </a:lnTo>
                  <a:cubicBezTo>
                    <a:pt x="440" y="606"/>
                    <a:pt x="463" y="614"/>
                    <a:pt x="486" y="614"/>
                  </a:cubicBezTo>
                  <a:cubicBezTo>
                    <a:pt x="509" y="614"/>
                    <a:pt x="531" y="606"/>
                    <a:pt x="549" y="588"/>
                  </a:cubicBezTo>
                  <a:lnTo>
                    <a:pt x="574" y="564"/>
                  </a:lnTo>
                  <a:cubicBezTo>
                    <a:pt x="565" y="547"/>
                    <a:pt x="572" y="522"/>
                    <a:pt x="585" y="509"/>
                  </a:cubicBezTo>
                  <a:cubicBezTo>
                    <a:pt x="594" y="500"/>
                    <a:pt x="609" y="494"/>
                    <a:pt x="622" y="494"/>
                  </a:cubicBezTo>
                  <a:cubicBezTo>
                    <a:pt x="629" y="494"/>
                    <a:pt x="634" y="495"/>
                    <a:pt x="639" y="498"/>
                  </a:cubicBezTo>
                  <a:lnTo>
                    <a:pt x="920" y="217"/>
                  </a:lnTo>
                  <a:cubicBezTo>
                    <a:pt x="954" y="183"/>
                    <a:pt x="954" y="126"/>
                    <a:pt x="920"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30000"/>
                </a:lnSpc>
              </a:pPr>
              <a:endParaRPr lang="zh-CN" altLang="en-US" sz="1100">
                <a:latin typeface="Arial"/>
                <a:ea typeface="微软雅黑"/>
                <a:sym typeface="Arial"/>
              </a:endParaRPr>
            </a:p>
          </p:txBody>
        </p:sp>
      </p:grpSp>
      <p:pic>
        <p:nvPicPr>
          <p:cNvPr id="3" name="Imagem 2" descr="Texto&#10;&#10;Descrição gerada automaticamente com confiança baixa">
            <a:extLst>
              <a:ext uri="{FF2B5EF4-FFF2-40B4-BE49-F238E27FC236}">
                <a16:creationId xmlns:a16="http://schemas.microsoft.com/office/drawing/2014/main" id="{015FB95E-C63C-1096-B4E5-01F8461681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1609714186"/>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
            <a:extLst>
              <a:ext uri="{FF2B5EF4-FFF2-40B4-BE49-F238E27FC236}">
                <a16:creationId xmlns:a16="http://schemas.microsoft.com/office/drawing/2014/main" id="{9B855A75-4673-CD70-87DC-D79C04C5459E}"/>
              </a:ext>
            </a:extLst>
          </p:cNvPr>
          <p:cNvGrpSpPr/>
          <p:nvPr/>
        </p:nvGrpSpPr>
        <p:grpSpPr>
          <a:xfrm>
            <a:off x="2362203" y="1149168"/>
            <a:ext cx="7861298" cy="4402183"/>
            <a:chOff x="4496977" y="1528353"/>
            <a:chExt cx="3157857" cy="4402183"/>
          </a:xfrm>
        </p:grpSpPr>
        <p:sp>
          <p:nvSpPr>
            <p:cNvPr id="4" name="矩形 3">
              <a:extLst>
                <a:ext uri="{FF2B5EF4-FFF2-40B4-BE49-F238E27FC236}">
                  <a16:creationId xmlns:a16="http://schemas.microsoft.com/office/drawing/2014/main" id="{2A92F5F6-0BB8-37E9-7B31-B316FF337E16}"/>
                </a:ext>
              </a:extLst>
            </p:cNvPr>
            <p:cNvSpPr/>
            <p:nvPr/>
          </p:nvSpPr>
          <p:spPr>
            <a:xfrm>
              <a:off x="4496977" y="1528353"/>
              <a:ext cx="3157857" cy="4402183"/>
            </a:xfrm>
            <a:prstGeom prst="rect">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a:ea typeface="微软雅黑"/>
                <a:sym typeface="Arial"/>
              </a:endParaRPr>
            </a:p>
          </p:txBody>
        </p:sp>
        <p:sp>
          <p:nvSpPr>
            <p:cNvPr id="7" name="Subtitle 2">
              <a:extLst>
                <a:ext uri="{FF2B5EF4-FFF2-40B4-BE49-F238E27FC236}">
                  <a16:creationId xmlns:a16="http://schemas.microsoft.com/office/drawing/2014/main" id="{4A89F015-D72A-E60F-9151-211E731ED748}"/>
                </a:ext>
              </a:extLst>
            </p:cNvPr>
            <p:cNvSpPr txBox="1">
              <a:spLocks/>
            </p:cNvSpPr>
            <p:nvPr/>
          </p:nvSpPr>
          <p:spPr>
            <a:xfrm>
              <a:off x="4586253" y="1777498"/>
              <a:ext cx="2979304" cy="35673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r>
                <a:rPr lang="pt-BR" altLang="zh-CN" b="1" dirty="0">
                  <a:solidFill>
                    <a:srgbClr val="201F42"/>
                  </a:solidFill>
                  <a:latin typeface="Arial"/>
                  <a:ea typeface="微软雅黑"/>
                  <a:cs typeface="Lato" panose="020F0502020204030203" pitchFamily="34" charset="0"/>
                  <a:sym typeface="Arial"/>
                </a:rPr>
                <a:t>Finalizando o transporte, não devem ser deixadas cargas suspensas desassistidas. </a:t>
              </a:r>
            </a:p>
            <a:p>
              <a:pPr>
                <a:lnSpc>
                  <a:spcPct val="130000"/>
                </a:lnSpc>
                <a:spcBef>
                  <a:spcPts val="0"/>
                </a:spcBef>
                <a:defRPr/>
              </a:pPr>
              <a:endParaRPr lang="pt-BR" altLang="zh-CN" b="1" dirty="0">
                <a:solidFill>
                  <a:srgbClr val="201F42"/>
                </a:solidFill>
                <a:latin typeface="Arial"/>
                <a:ea typeface="微软雅黑"/>
                <a:cs typeface="Lato" panose="020F0502020204030203" pitchFamily="34" charset="0"/>
                <a:sym typeface="Arial"/>
              </a:endParaRPr>
            </a:p>
            <a:p>
              <a:pPr>
                <a:lnSpc>
                  <a:spcPct val="130000"/>
                </a:lnSpc>
                <a:spcBef>
                  <a:spcPts val="0"/>
                </a:spcBef>
                <a:defRPr/>
              </a:pPr>
              <a:r>
                <a:rPr lang="pt-BR" altLang="zh-CN" b="1" dirty="0">
                  <a:solidFill>
                    <a:srgbClr val="201F42"/>
                  </a:solidFill>
                  <a:latin typeface="Arial"/>
                  <a:ea typeface="微软雅黑"/>
                  <a:cs typeface="Lato" panose="020F0502020204030203" pitchFamily="34" charset="0"/>
                  <a:sym typeface="Arial"/>
                </a:rPr>
                <a:t>Em caso de equipamentos menores e portáteis, não se deve deixar que a talha caia no chão ou sofra avarias que possam comprometer seu desempenho nos próximos usos.</a:t>
              </a:r>
              <a:endParaRPr lang="id-ID" b="1" dirty="0">
                <a:solidFill>
                  <a:srgbClr val="201F42"/>
                </a:solidFill>
                <a:latin typeface="Arial"/>
                <a:ea typeface="微软雅黑"/>
                <a:cs typeface="Lato" panose="020F0502020204030203" pitchFamily="34" charset="0"/>
                <a:sym typeface="Arial"/>
              </a:endParaRPr>
            </a:p>
          </p:txBody>
        </p:sp>
        <p:cxnSp>
          <p:nvCxnSpPr>
            <p:cNvPr id="8" name="直接连接符 5">
              <a:extLst>
                <a:ext uri="{FF2B5EF4-FFF2-40B4-BE49-F238E27FC236}">
                  <a16:creationId xmlns:a16="http://schemas.microsoft.com/office/drawing/2014/main" id="{DA3AD572-D4F7-7B0C-CD6B-208B8E59A5CE}"/>
                </a:ext>
              </a:extLst>
            </p:cNvPr>
            <p:cNvCxnSpPr/>
            <p:nvPr/>
          </p:nvCxnSpPr>
          <p:spPr>
            <a:xfrm>
              <a:off x="7119257" y="5474063"/>
              <a:ext cx="535577" cy="0"/>
            </a:xfrm>
            <a:prstGeom prst="line">
              <a:avLst/>
            </a:prstGeom>
            <a:ln w="38100">
              <a:gradFill>
                <a:gsLst>
                  <a:gs pos="0">
                    <a:srgbClr val="FE2B56"/>
                  </a:gs>
                  <a:gs pos="100000">
                    <a:srgbClr val="FE6F3F"/>
                  </a:gs>
                </a:gsLst>
                <a:lin ang="5400000" scaled="1"/>
              </a:gradFill>
            </a:ln>
          </p:spPr>
          <p:style>
            <a:lnRef idx="1">
              <a:schemeClr val="accent1"/>
            </a:lnRef>
            <a:fillRef idx="0">
              <a:schemeClr val="accent1"/>
            </a:fillRef>
            <a:effectRef idx="0">
              <a:schemeClr val="accent1"/>
            </a:effectRef>
            <a:fontRef idx="minor">
              <a:schemeClr val="tx1"/>
            </a:fontRef>
          </p:style>
        </p:cxnSp>
      </p:grpSp>
      <p:pic>
        <p:nvPicPr>
          <p:cNvPr id="2" name="Imagem 1" descr="Texto&#10;&#10;Descrição gerada automaticamente com confiança baixa">
            <a:extLst>
              <a:ext uri="{FF2B5EF4-FFF2-40B4-BE49-F238E27FC236}">
                <a16:creationId xmlns:a16="http://schemas.microsoft.com/office/drawing/2014/main" id="{532B1F75-0B13-D1E7-C61B-398CFA64F4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3300253717"/>
      </p:ext>
    </p:extLst>
  </p:cSld>
  <p:clrMapOvr>
    <a:masterClrMapping/>
  </p:clrMapOvr>
  <mc:AlternateContent xmlns:mc="http://schemas.openxmlformats.org/markup-compatibility/2006" xmlns:p14="http://schemas.microsoft.com/office/powerpoint/2010/main">
    <mc:Choice Requires="p14">
      <p:transition spd="slow" p14:dur="1250" advClick="0" advTm="8000">
        <p14:switch dir="r"/>
      </p:transition>
    </mc:Choice>
    <mc:Fallback xmlns="" xmlns:a14="http://schemas.microsoft.com/office/drawing/2010/main" xmlns:a16="http://schemas.microsoft.com/office/drawing/2014/main">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SST: o que é e como realizar uma gestão eficiente">
            <a:extLst>
              <a:ext uri="{FF2B5EF4-FFF2-40B4-BE49-F238E27FC236}">
                <a16:creationId xmlns:a16="http://schemas.microsoft.com/office/drawing/2014/main" id="{2BA3D74A-B8B4-9D87-4A0E-D1D66CEB3A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15742"/>
            <a:ext cx="12204700" cy="6842258"/>
          </a:xfrm>
          <a:prstGeom prst="parallelogram">
            <a:avLst>
              <a:gd name="adj" fmla="val 115016"/>
            </a:avLst>
          </a:prstGeom>
          <a:noFill/>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618212" y="31576"/>
            <a:ext cx="4204974" cy="881308"/>
            <a:chOff x="5267282" y="18129"/>
            <a:chExt cx="4204974" cy="881308"/>
          </a:xfrm>
        </p:grpSpPr>
        <p:sp>
          <p:nvSpPr>
            <p:cNvPr id="11" name="Subtitle 2">
              <a:extLst>
                <a:ext uri="{FF2B5EF4-FFF2-40B4-BE49-F238E27FC236}">
                  <a16:creationId xmlns:a16="http://schemas.microsoft.com/office/drawing/2014/main" id="{360062CF-4239-4286-B703-132EC1F0E32B}"/>
                </a:ext>
              </a:extLst>
            </p:cNvPr>
            <p:cNvSpPr txBox="1">
              <a:spLocks/>
            </p:cNvSpPr>
            <p:nvPr/>
          </p:nvSpPr>
          <p:spPr>
            <a:xfrm>
              <a:off x="5269568" y="18129"/>
              <a:ext cx="4202688"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en-US" altLang="zh-CN" sz="4800" b="1" dirty="0">
                  <a:gradFill>
                    <a:gsLst>
                      <a:gs pos="0">
                        <a:srgbClr val="FE2B56"/>
                      </a:gs>
                      <a:gs pos="100000">
                        <a:srgbClr val="FE6F3F"/>
                      </a:gs>
                    </a:gsLst>
                    <a:lin ang="5400000" scaled="0"/>
                  </a:gradFill>
                  <a:latin typeface="Arial"/>
                  <a:ea typeface="微软雅黑"/>
                  <a:cs typeface="Lato" panose="020F0502020204030203" pitchFamily="34" charset="0"/>
                  <a:sym typeface="Arial"/>
                </a:rPr>
                <a:t>03</a:t>
              </a:r>
              <a:endParaRPr lang="zh-CN" altLang="en-US" sz="4000"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sp>
          <p:nvSpPr>
            <p:cNvPr id="12" name="圆角矩形 11"/>
            <p:cNvSpPr/>
            <p:nvPr/>
          </p:nvSpPr>
          <p:spPr>
            <a:xfrm>
              <a:off x="5267282" y="853718"/>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sp>
        <p:nvSpPr>
          <p:cNvPr id="13" name="平行四边形 12"/>
          <p:cNvSpPr/>
          <p:nvPr/>
        </p:nvSpPr>
        <p:spPr>
          <a:xfrm>
            <a:off x="-70514" y="0"/>
            <a:ext cx="12262514" cy="6873742"/>
          </a:xfrm>
          <a:prstGeom prst="parallelogram">
            <a:avLst>
              <a:gd name="adj" fmla="val 116168"/>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Arial"/>
              <a:ea typeface="微软雅黑"/>
              <a:sym typeface="Arial"/>
            </a:endParaRPr>
          </a:p>
        </p:txBody>
      </p:sp>
      <p:grpSp>
        <p:nvGrpSpPr>
          <p:cNvPr id="18" name="组合 17"/>
          <p:cNvGrpSpPr/>
          <p:nvPr/>
        </p:nvGrpSpPr>
        <p:grpSpPr>
          <a:xfrm>
            <a:off x="609600" y="1875692"/>
            <a:ext cx="4724400" cy="2778370"/>
            <a:chOff x="609600" y="1875692"/>
            <a:chExt cx="4724400" cy="2778370"/>
          </a:xfrm>
        </p:grpSpPr>
        <p:sp>
          <p:nvSpPr>
            <p:cNvPr id="6" name="圆角矩形 5"/>
            <p:cNvSpPr/>
            <p:nvPr/>
          </p:nvSpPr>
          <p:spPr>
            <a:xfrm>
              <a:off x="609600" y="1875692"/>
              <a:ext cx="4724400" cy="2778370"/>
            </a:xfrm>
            <a:prstGeom prst="roundRect">
              <a:avLst>
                <a:gd name="adj" fmla="val 4852"/>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15" name="Subtitle 2">
              <a:extLst>
                <a:ext uri="{FF2B5EF4-FFF2-40B4-BE49-F238E27FC236}">
                  <a16:creationId xmlns:a16="http://schemas.microsoft.com/office/drawing/2014/main" id="{360062CF-4239-4286-B703-132EC1F0E32B}"/>
                </a:ext>
              </a:extLst>
            </p:cNvPr>
            <p:cNvSpPr txBox="1">
              <a:spLocks/>
            </p:cNvSpPr>
            <p:nvPr/>
          </p:nvSpPr>
          <p:spPr>
            <a:xfrm>
              <a:off x="663287" y="2188578"/>
              <a:ext cx="4543713" cy="18099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800" b="1" dirty="0">
                  <a:gradFill>
                    <a:gsLst>
                      <a:gs pos="0">
                        <a:srgbClr val="FE2B56"/>
                      </a:gs>
                      <a:gs pos="100000">
                        <a:srgbClr val="FE6F3F"/>
                      </a:gs>
                    </a:gsLst>
                    <a:lin ang="5400000" scaled="0"/>
                  </a:gradFill>
                  <a:latin typeface="Arial"/>
                  <a:ea typeface="微软雅黑"/>
                  <a:cs typeface="Lato" panose="020F0502020204030203" pitchFamily="34" charset="0"/>
                  <a:sym typeface="Arial"/>
                </a:rPr>
                <a:t>Manutenção da talha elétrica e demais equipamentos auxiliares</a:t>
              </a:r>
            </a:p>
          </p:txBody>
        </p:sp>
        <p:cxnSp>
          <p:nvCxnSpPr>
            <p:cNvPr id="9" name="直接连接符 8"/>
            <p:cNvCxnSpPr/>
            <p:nvPr/>
          </p:nvCxnSpPr>
          <p:spPr>
            <a:xfrm>
              <a:off x="2491443" y="4240116"/>
              <a:ext cx="2842557" cy="0"/>
            </a:xfrm>
            <a:prstGeom prst="line">
              <a:avLst/>
            </a:prstGeom>
            <a:ln w="19050">
              <a:gradFill>
                <a:gsLst>
                  <a:gs pos="0">
                    <a:srgbClr val="FE2B56"/>
                  </a:gs>
                  <a:gs pos="100000">
                    <a:srgbClr val="FE6F3F"/>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7" name="等腰三角形 6"/>
          <p:cNvSpPr/>
          <p:nvPr/>
        </p:nvSpPr>
        <p:spPr>
          <a:xfrm>
            <a:off x="3974123" y="1"/>
            <a:ext cx="8217877" cy="6858000"/>
          </a:xfrm>
          <a:prstGeom prst="triangle">
            <a:avLst>
              <a:gd name="adj" fmla="val 100000"/>
            </a:avLst>
          </a:prstGeom>
          <a:gradFill>
            <a:gsLst>
              <a:gs pos="0">
                <a:srgbClr val="FE2B56"/>
              </a:gs>
              <a:gs pos="100000">
                <a:srgbClr val="FE6F3F"/>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grpSp>
        <p:nvGrpSpPr>
          <p:cNvPr id="3" name="组合 18">
            <a:extLst>
              <a:ext uri="{FF2B5EF4-FFF2-40B4-BE49-F238E27FC236}">
                <a16:creationId xmlns:a16="http://schemas.microsoft.com/office/drawing/2014/main" id="{A403D50C-927E-813F-DE55-CFC41E872264}"/>
              </a:ext>
            </a:extLst>
          </p:cNvPr>
          <p:cNvGrpSpPr/>
          <p:nvPr/>
        </p:nvGrpSpPr>
        <p:grpSpPr>
          <a:xfrm>
            <a:off x="8161546" y="4601720"/>
            <a:ext cx="3350515" cy="1072892"/>
            <a:chOff x="8161546" y="4601720"/>
            <a:chExt cx="3350515" cy="1072892"/>
          </a:xfrm>
        </p:grpSpPr>
        <p:sp>
          <p:nvSpPr>
            <p:cNvPr id="5" name="等腰三角形 15">
              <a:extLst>
                <a:ext uri="{FF2B5EF4-FFF2-40B4-BE49-F238E27FC236}">
                  <a16:creationId xmlns:a16="http://schemas.microsoft.com/office/drawing/2014/main" id="{8BAEDEA5-BA30-8D68-26E7-4B4E20632557}"/>
                </a:ext>
              </a:extLst>
            </p:cNvPr>
            <p:cNvSpPr/>
            <p:nvPr/>
          </p:nvSpPr>
          <p:spPr>
            <a:xfrm rot="10800000">
              <a:off x="8161546" y="4601720"/>
              <a:ext cx="216161" cy="19441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Arial"/>
                <a:ea typeface="微软雅黑"/>
                <a:sym typeface="Arial"/>
              </a:endParaRPr>
            </a:p>
          </p:txBody>
        </p:sp>
        <p:sp>
          <p:nvSpPr>
            <p:cNvPr id="8" name="TextBox 21">
              <a:extLst>
                <a:ext uri="{FF2B5EF4-FFF2-40B4-BE49-F238E27FC236}">
                  <a16:creationId xmlns:a16="http://schemas.microsoft.com/office/drawing/2014/main" id="{F126E13B-8624-FDF5-A39B-4CEF36CB0A5C}"/>
                </a:ext>
              </a:extLst>
            </p:cNvPr>
            <p:cNvSpPr txBox="1"/>
            <p:nvPr/>
          </p:nvSpPr>
          <p:spPr>
            <a:xfrm>
              <a:off x="8161546" y="4987821"/>
              <a:ext cx="3350515" cy="686791"/>
            </a:xfrm>
            <a:prstGeom prst="rect">
              <a:avLst/>
            </a:prstGeom>
            <a:noFill/>
          </p:spPr>
          <p:txBody>
            <a:bodyPr wrap="square" lIns="0" tIns="0" rIns="0" bIns="0" rtlCol="0">
              <a:spAutoFit/>
            </a:bodyPr>
            <a:lstStyle/>
            <a:p>
              <a:pPr>
                <a:lnSpc>
                  <a:spcPts val="2800"/>
                </a:lnSpc>
              </a:pPr>
              <a:r>
                <a:rPr lang="en-US" altLang="zh-CN" sz="2000" dirty="0">
                  <a:solidFill>
                    <a:schemeClr val="bg1"/>
                  </a:solidFill>
                  <a:latin typeface="Arial"/>
                  <a:ea typeface="微软雅黑"/>
                  <a:sym typeface="Arial"/>
                </a:rPr>
                <a:t>Treinamento para Operador de Talha Elétrica</a:t>
              </a:r>
            </a:p>
          </p:txBody>
        </p:sp>
      </p:grpSp>
      <p:pic>
        <p:nvPicPr>
          <p:cNvPr id="4" name="Imagem 3" descr="Texto&#10;&#10;Descrição gerada automaticamente com confiança baixa">
            <a:extLst>
              <a:ext uri="{FF2B5EF4-FFF2-40B4-BE49-F238E27FC236}">
                <a16:creationId xmlns:a16="http://schemas.microsoft.com/office/drawing/2014/main" id="{FE7D50D6-087C-893F-718A-B3FAA94B05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4714" y="146180"/>
            <a:ext cx="1903476" cy="528458"/>
          </a:xfrm>
          <a:prstGeom prst="rect">
            <a:avLst/>
          </a:prstGeom>
        </p:spPr>
      </p:pic>
    </p:spTree>
    <p:extLst>
      <p:ext uri="{BB962C8B-B14F-4D97-AF65-F5344CB8AC3E}">
        <p14:creationId xmlns:p14="http://schemas.microsoft.com/office/powerpoint/2010/main" val="3021149979"/>
      </p:ext>
    </p:extLst>
  </p:cSld>
  <p:clrMapOvr>
    <a:masterClrMapping/>
  </p:clrMapOvr>
  <mc:AlternateContent xmlns:mc="http://schemas.openxmlformats.org/markup-compatibility/2006" xmlns:p14="http://schemas.microsoft.com/office/powerpoint/2010/main">
    <mc:Choice Requires="p14">
      <p:transition spd="slow" p14:dur="1250" advClick="0" advTm="4500">
        <p14:switch dir="r"/>
      </p:transition>
    </mc:Choice>
    <mc:Fallback xmlns="" xmlns:a16="http://schemas.microsoft.com/office/drawing/2014/main" xmlns:a14="http://schemas.microsoft.com/office/drawing/2010/main">
      <p:transition spd="slow" advClick="0" advTm="4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0-#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6">
            <a:extLst>
              <a:ext uri="{FF2B5EF4-FFF2-40B4-BE49-F238E27FC236}">
                <a16:creationId xmlns:a16="http://schemas.microsoft.com/office/drawing/2014/main" id="{63671E68-10E6-1F5F-1B90-32C354FB2A75}"/>
              </a:ext>
            </a:extLst>
          </p:cNvPr>
          <p:cNvSpPr/>
          <p:nvPr/>
        </p:nvSpPr>
        <p:spPr>
          <a:xfrm>
            <a:off x="2438400" y="1409700"/>
            <a:ext cx="7315199" cy="4343400"/>
          </a:xfrm>
          <a:prstGeom prst="rect">
            <a:avLst/>
          </a:prstGeom>
          <a:gradFill>
            <a:gsLst>
              <a:gs pos="0">
                <a:srgbClr val="FE2B56">
                  <a:alpha val="80000"/>
                </a:srgbClr>
              </a:gs>
              <a:gs pos="100000">
                <a:srgbClr val="FE6F3F">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4" name="圆角矩形 3">
            <a:extLst>
              <a:ext uri="{FF2B5EF4-FFF2-40B4-BE49-F238E27FC236}">
                <a16:creationId xmlns:a16="http://schemas.microsoft.com/office/drawing/2014/main" id="{F17C4CFA-2460-2C88-E528-6DD900103ACF}"/>
              </a:ext>
            </a:extLst>
          </p:cNvPr>
          <p:cNvSpPr/>
          <p:nvPr/>
        </p:nvSpPr>
        <p:spPr>
          <a:xfrm>
            <a:off x="2645708" y="3308379"/>
            <a:ext cx="2180292" cy="4223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dirty="0">
              <a:solidFill>
                <a:srgbClr val="FE2B56"/>
              </a:solidFill>
              <a:latin typeface="Arial"/>
              <a:ea typeface="微软雅黑"/>
              <a:sym typeface="Arial"/>
            </a:endParaRPr>
          </a:p>
        </p:txBody>
      </p:sp>
      <p:sp>
        <p:nvSpPr>
          <p:cNvPr id="5" name="Subtitle 2">
            <a:extLst>
              <a:ext uri="{FF2B5EF4-FFF2-40B4-BE49-F238E27FC236}">
                <a16:creationId xmlns:a16="http://schemas.microsoft.com/office/drawing/2014/main" id="{52DB07AD-2672-6F3A-F73D-FED1B57AB4BD}"/>
              </a:ext>
            </a:extLst>
          </p:cNvPr>
          <p:cNvSpPr txBox="1">
            <a:spLocks/>
          </p:cNvSpPr>
          <p:nvPr/>
        </p:nvSpPr>
        <p:spPr>
          <a:xfrm>
            <a:off x="2671108" y="2488868"/>
            <a:ext cx="7082491" cy="20613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0"/>
              </a:spcBef>
              <a:defRPr/>
            </a:pPr>
            <a:r>
              <a:rPr lang="pt-BR" altLang="zh-CN" sz="2800" dirty="0">
                <a:solidFill>
                  <a:srgbClr val="201F42"/>
                </a:solidFill>
                <a:latin typeface="Arial"/>
                <a:ea typeface="微软雅黑"/>
                <a:cs typeface="Lato" panose="020F0502020204030203" pitchFamily="34" charset="0"/>
                <a:sym typeface="Arial"/>
              </a:rPr>
              <a:t>A manutenção de uma talha elétrica é fundamental para seu bom funcionamento, principalmente se for preventiva. </a:t>
            </a:r>
          </a:p>
        </p:txBody>
      </p:sp>
      <p:pic>
        <p:nvPicPr>
          <p:cNvPr id="2" name="Imagem 1" descr="Texto&#10;&#10;Descrição gerada automaticamente com confiança baixa">
            <a:extLst>
              <a:ext uri="{FF2B5EF4-FFF2-40B4-BE49-F238E27FC236}">
                <a16:creationId xmlns:a16="http://schemas.microsoft.com/office/drawing/2014/main" id="{EA5DB6D1-38B2-F871-A8BE-ED09C7A428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4265789737"/>
      </p:ext>
    </p:extLst>
  </p:cSld>
  <p:clrMapOvr>
    <a:masterClrMapping/>
  </p:clrMapOvr>
  <mc:AlternateContent xmlns:mc="http://schemas.openxmlformats.org/markup-compatibility/2006" xmlns:p14="http://schemas.microsoft.com/office/powerpoint/2010/main">
    <mc:Choice Requires="p14">
      <p:transition spd="slow" p14:dur="1250" advClick="0" advTm="3500">
        <p14:switch dir="r"/>
      </p:transition>
    </mc:Choice>
    <mc:Fallback xmlns="" xmlns:a16="http://schemas.microsoft.com/office/drawing/2014/main" xmlns:a14="http://schemas.microsoft.com/office/drawing/2010/main">
      <p:transition spd="slow" advClick="0" advTm="3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Para os Engenheiros de Segurança do Trabalho, o futuro se constrói agora  Profissional que garante a segurança dos trabalhadores | O Futuro se  Constrói Agora | G1">
            <a:extLst>
              <a:ext uri="{FF2B5EF4-FFF2-40B4-BE49-F238E27FC236}">
                <a16:creationId xmlns:a16="http://schemas.microsoft.com/office/drawing/2014/main" id="{9377642B-DD28-AD4A-AFD2-6917C2EE9ADE}"/>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92095" y="-1"/>
            <a:ext cx="11298566"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uxograma: Entrada Manual 1">
            <a:extLst>
              <a:ext uri="{FF2B5EF4-FFF2-40B4-BE49-F238E27FC236}">
                <a16:creationId xmlns:a16="http://schemas.microsoft.com/office/drawing/2014/main" id="{FCF39CB4-20CE-41A1-5FCB-DDFBDEFD9E6C}"/>
              </a:ext>
            </a:extLst>
          </p:cNvPr>
          <p:cNvSpPr/>
          <p:nvPr/>
        </p:nvSpPr>
        <p:spPr>
          <a:xfrm rot="5400000" flipH="1">
            <a:off x="735587" y="-750314"/>
            <a:ext cx="6858001" cy="8358623"/>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平行四边形 6"/>
          <p:cNvSpPr/>
          <p:nvPr/>
        </p:nvSpPr>
        <p:spPr>
          <a:xfrm rot="17016130">
            <a:off x="5550156" y="2093175"/>
            <a:ext cx="4730299" cy="203668"/>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6" name="平行四边形 15"/>
          <p:cNvSpPr/>
          <p:nvPr/>
        </p:nvSpPr>
        <p:spPr>
          <a:xfrm rot="17016130">
            <a:off x="4629458" y="4561158"/>
            <a:ext cx="4730299" cy="203668"/>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20" name="TextBox 21"/>
          <p:cNvSpPr txBox="1"/>
          <p:nvPr/>
        </p:nvSpPr>
        <p:spPr>
          <a:xfrm>
            <a:off x="1823641" y="3428825"/>
            <a:ext cx="4983044" cy="1386085"/>
          </a:xfrm>
          <a:prstGeom prst="rect">
            <a:avLst/>
          </a:prstGeom>
          <a:noFill/>
        </p:spPr>
        <p:txBody>
          <a:bodyPr wrap="square" lIns="0" tIns="0" rIns="0" bIns="0" rtlCol="0">
            <a:spAutoFit/>
          </a:bodyPr>
          <a:lstStyle/>
          <a:p>
            <a:pPr>
              <a:lnSpc>
                <a:spcPct val="150000"/>
              </a:lnSpc>
            </a:pPr>
            <a:r>
              <a:rPr lang="pt-BR" altLang="zh-CN" sz="3200" b="1" dirty="0">
                <a:solidFill>
                  <a:schemeClr val="tx1">
                    <a:lumMod val="50000"/>
                    <a:lumOff val="50000"/>
                  </a:schemeClr>
                </a:solidFill>
                <a:latin typeface="Arial"/>
                <a:ea typeface="微软雅黑"/>
                <a:sym typeface="Arial"/>
              </a:rPr>
              <a:t>Algumas vantagens podem ser citadas:</a:t>
            </a:r>
            <a:endParaRPr lang="pt-BR" altLang="zh-CN" sz="2800" dirty="0">
              <a:solidFill>
                <a:schemeClr val="tx1">
                  <a:lumMod val="50000"/>
                  <a:lumOff val="50000"/>
                </a:schemeClr>
              </a:solidFill>
              <a:latin typeface="Arial"/>
              <a:ea typeface="微软雅黑"/>
              <a:sym typeface="Arial"/>
            </a:endParaRPr>
          </a:p>
        </p:txBody>
      </p:sp>
      <p:grpSp>
        <p:nvGrpSpPr>
          <p:cNvPr id="31" name="组合 30"/>
          <p:cNvGrpSpPr/>
          <p:nvPr/>
        </p:nvGrpSpPr>
        <p:grpSpPr>
          <a:xfrm>
            <a:off x="3007379" y="1561833"/>
            <a:ext cx="1404550" cy="1266352"/>
            <a:chOff x="5076056" y="2138335"/>
            <a:chExt cx="428348" cy="386204"/>
          </a:xfrm>
        </p:grpSpPr>
        <p:sp>
          <p:nvSpPr>
            <p:cNvPr id="33" name="Freeform 5"/>
            <p:cNvSpPr>
              <a:spLocks/>
            </p:cNvSpPr>
            <p:nvPr/>
          </p:nvSpPr>
          <p:spPr bwMode="auto">
            <a:xfrm>
              <a:off x="5076056"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FE2B56"/>
                </a:gs>
                <a:gs pos="100000">
                  <a:srgbClr val="FE6F3F"/>
                </a:gs>
              </a:gsLst>
              <a:lin ang="5400000" scaled="0"/>
            </a:gra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pPr fontAlgn="auto">
                <a:lnSpc>
                  <a:spcPct val="130000"/>
                </a:lnSpc>
                <a:buFontTx/>
                <a:buNone/>
              </a:pPr>
              <a:endParaRPr lang="zh-CN" altLang="en-US" dirty="0">
                <a:solidFill>
                  <a:prstClr val="black"/>
                </a:solidFill>
                <a:latin typeface="Arial"/>
                <a:ea typeface="微软雅黑"/>
                <a:sym typeface="Arial"/>
              </a:endParaRPr>
            </a:p>
          </p:txBody>
        </p:sp>
        <p:sp>
          <p:nvSpPr>
            <p:cNvPr id="34" name="KSO_Shape"/>
            <p:cNvSpPr>
              <a:spLocks/>
            </p:cNvSpPr>
            <p:nvPr/>
          </p:nvSpPr>
          <p:spPr bwMode="auto">
            <a:xfrm>
              <a:off x="5199194" y="2261667"/>
              <a:ext cx="182071" cy="155062"/>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fontAlgn="auto">
                <a:lnSpc>
                  <a:spcPct val="130000"/>
                </a:lnSpc>
                <a:buFontTx/>
                <a:buNone/>
                <a:defRPr/>
              </a:pPr>
              <a:endParaRPr lang="zh-CN" altLang="en-US" dirty="0">
                <a:solidFill>
                  <a:srgbClr val="FFFFFF"/>
                </a:solidFill>
                <a:latin typeface="Arial"/>
                <a:ea typeface="微软雅黑"/>
                <a:sym typeface="Arial"/>
              </a:endParaRPr>
            </a:p>
          </p:txBody>
        </p:sp>
      </p:grpSp>
      <p:pic>
        <p:nvPicPr>
          <p:cNvPr id="3" name="Imagem 2" descr="Texto&#10;&#10;Descrição gerada automaticamente com confiança baixa">
            <a:extLst>
              <a:ext uri="{FF2B5EF4-FFF2-40B4-BE49-F238E27FC236}">
                <a16:creationId xmlns:a16="http://schemas.microsoft.com/office/drawing/2014/main" id="{2A39EF41-D828-BC42-E6F4-CB4E791B8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1259015981"/>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1"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3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7" dur="300" fill="hold"/>
                                        <p:tgtEl>
                                          <p:spTgt spid="20"/>
                                        </p:tgtEl>
                                        <p:attrNameLst>
                                          <p:attrName>ppt_y</p:attrName>
                                        </p:attrNameLst>
                                      </p:cBhvr>
                                      <p:tavLst>
                                        <p:tav tm="0">
                                          <p:val>
                                            <p:strVal val="#ppt_y"/>
                                          </p:val>
                                        </p:tav>
                                        <p:tav tm="100000">
                                          <p:val>
                                            <p:strVal val="#ppt_y"/>
                                          </p:val>
                                        </p:tav>
                                      </p:tavLst>
                                    </p:anim>
                                    <p:anim calcmode="lin" valueType="num">
                                      <p:cBhvr>
                                        <p:cTn id="18" dur="3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9" dur="3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20" dur="300" tmFilter="0,0; .5, 1; 1, 1"/>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12" descr="A importância da gestão de Saúde e Segurança – SST nas corporações -  INTELLIGENZA">
            <a:extLst>
              <a:ext uri="{FF2B5EF4-FFF2-40B4-BE49-F238E27FC236}">
                <a16:creationId xmlns:a16="http://schemas.microsoft.com/office/drawing/2014/main" id="{18562767-C39C-26B1-7EA0-852550A68A1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32206" b="27335"/>
          <a:stretch/>
        </p:blipFill>
        <p:spPr bwMode="auto">
          <a:xfrm>
            <a:off x="0" y="0"/>
            <a:ext cx="12192000" cy="25527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5">
            <a:extLst>
              <a:ext uri="{FF2B5EF4-FFF2-40B4-BE49-F238E27FC236}">
                <a16:creationId xmlns:a16="http://schemas.microsoft.com/office/drawing/2014/main" id="{CD2EEDDC-5348-B5B5-D059-49ECFB489DA3}"/>
              </a:ext>
            </a:extLst>
          </p:cNvPr>
          <p:cNvSpPr/>
          <p:nvPr/>
        </p:nvSpPr>
        <p:spPr>
          <a:xfrm>
            <a:off x="0" y="1"/>
            <a:ext cx="12192000" cy="2552699"/>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nvGrpSpPr>
          <p:cNvPr id="3" name="组合 5">
            <a:extLst>
              <a:ext uri="{FF2B5EF4-FFF2-40B4-BE49-F238E27FC236}">
                <a16:creationId xmlns:a16="http://schemas.microsoft.com/office/drawing/2014/main" id="{BE5A0037-9E07-98FD-6185-1CE796AFE0B9}"/>
              </a:ext>
            </a:extLst>
          </p:cNvPr>
          <p:cNvGrpSpPr/>
          <p:nvPr/>
        </p:nvGrpSpPr>
        <p:grpSpPr>
          <a:xfrm>
            <a:off x="3543098" y="294782"/>
            <a:ext cx="4820916" cy="757802"/>
            <a:chOff x="4794838" y="141635"/>
            <a:chExt cx="2442712" cy="757802"/>
          </a:xfrm>
        </p:grpSpPr>
        <p:sp>
          <p:nvSpPr>
            <p:cNvPr id="4" name="Subtitle 2">
              <a:extLst>
                <a:ext uri="{FF2B5EF4-FFF2-40B4-BE49-F238E27FC236}">
                  <a16:creationId xmlns:a16="http://schemas.microsoft.com/office/drawing/2014/main" id="{3B7FD626-4116-B85B-13F9-960474A372C7}"/>
                </a:ext>
              </a:extLst>
            </p:cNvPr>
            <p:cNvSpPr txBox="1">
              <a:spLocks/>
            </p:cNvSpPr>
            <p:nvPr/>
          </p:nvSpPr>
          <p:spPr>
            <a:xfrm>
              <a:off x="4794838" y="141635"/>
              <a:ext cx="2442712"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r>
                <a:rPr lang="en-US" altLang="zh-CN" sz="3200" b="1" spc="300" dirty="0" err="1">
                  <a:gradFill>
                    <a:gsLst>
                      <a:gs pos="0">
                        <a:srgbClr val="FE2B56"/>
                      </a:gs>
                      <a:gs pos="100000">
                        <a:srgbClr val="FE6F3F"/>
                      </a:gs>
                    </a:gsLst>
                    <a:lin ang="5400000" scaled="0"/>
                  </a:gradFill>
                  <a:latin typeface="Arial"/>
                  <a:ea typeface="微软雅黑"/>
                  <a:cs typeface="Lato" panose="020F0502020204030203" pitchFamily="34" charset="0"/>
                  <a:sym typeface="Arial"/>
                </a:rPr>
                <a:t>Vantagens</a:t>
              </a:r>
              <a:endParaRPr lang="id-ID" b="1" spc="300"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sp>
          <p:nvSpPr>
            <p:cNvPr id="5" name="圆角矩形 4">
              <a:extLst>
                <a:ext uri="{FF2B5EF4-FFF2-40B4-BE49-F238E27FC236}">
                  <a16:creationId xmlns:a16="http://schemas.microsoft.com/office/drawing/2014/main" id="{9297981C-E3C6-43DA-258B-EE400563B492}"/>
                </a:ext>
              </a:extLst>
            </p:cNvPr>
            <p:cNvSpPr/>
            <p:nvPr/>
          </p:nvSpPr>
          <p:spPr>
            <a:xfrm>
              <a:off x="5588860" y="853718"/>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sp>
        <p:nvSpPr>
          <p:cNvPr id="44" name="矩形 81">
            <a:extLst>
              <a:ext uri="{FF2B5EF4-FFF2-40B4-BE49-F238E27FC236}">
                <a16:creationId xmlns:a16="http://schemas.microsoft.com/office/drawing/2014/main" id="{1B460AAD-96A8-7486-3AEA-E362F558CCDF}"/>
              </a:ext>
            </a:extLst>
          </p:cNvPr>
          <p:cNvSpPr/>
          <p:nvPr/>
        </p:nvSpPr>
        <p:spPr>
          <a:xfrm>
            <a:off x="689824" y="1895076"/>
            <a:ext cx="3205641" cy="3656642"/>
          </a:xfrm>
          <a:prstGeom prst="rect">
            <a:avLst/>
          </a:prstGeom>
          <a:gradFill>
            <a:gsLst>
              <a:gs pos="0">
                <a:srgbClr val="FE2B56"/>
              </a:gs>
              <a:gs pos="100000">
                <a:srgbClr val="FE6F3F"/>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45" name="文本框 85">
            <a:extLst>
              <a:ext uri="{FF2B5EF4-FFF2-40B4-BE49-F238E27FC236}">
                <a16:creationId xmlns:a16="http://schemas.microsoft.com/office/drawing/2014/main" id="{795375C6-D675-3DFD-652B-824A15C01A2C}"/>
              </a:ext>
            </a:extLst>
          </p:cNvPr>
          <p:cNvSpPr txBox="1"/>
          <p:nvPr/>
        </p:nvSpPr>
        <p:spPr>
          <a:xfrm>
            <a:off x="1128485" y="2311400"/>
            <a:ext cx="2347501" cy="2271391"/>
          </a:xfrm>
          <a:prstGeom prst="rect">
            <a:avLst/>
          </a:prstGeom>
          <a:noFill/>
        </p:spPr>
        <p:txBody>
          <a:bodyPr wrap="square" rtlCol="0">
            <a:spAutoFit/>
          </a:bodyPr>
          <a:lstStyle/>
          <a:p>
            <a:pPr algn="ctr">
              <a:lnSpc>
                <a:spcPct val="130000"/>
              </a:lnSpc>
            </a:pPr>
            <a:r>
              <a:rPr lang="en-US" altLang="zh-CN" sz="3600" b="1" spc="300" dirty="0">
                <a:solidFill>
                  <a:schemeClr val="bg1"/>
                </a:solidFill>
                <a:latin typeface="Arial"/>
                <a:ea typeface="微软雅黑"/>
                <a:sym typeface="Arial"/>
              </a:rPr>
              <a:t>01</a:t>
            </a:r>
          </a:p>
          <a:p>
            <a:pPr algn="ctr">
              <a:lnSpc>
                <a:spcPct val="130000"/>
              </a:lnSpc>
            </a:pPr>
            <a:endParaRPr lang="en-US" altLang="zh-CN" sz="3600" b="1" spc="300" dirty="0">
              <a:solidFill>
                <a:schemeClr val="bg1"/>
              </a:solidFill>
              <a:latin typeface="Arial"/>
              <a:ea typeface="微软雅黑"/>
              <a:sym typeface="Arial"/>
            </a:endParaRPr>
          </a:p>
          <a:p>
            <a:pPr algn="ctr"/>
            <a:r>
              <a:rPr lang="en-US" altLang="zh-CN" sz="2400" spc="300" dirty="0">
                <a:solidFill>
                  <a:schemeClr val="bg1"/>
                </a:solidFill>
                <a:latin typeface="Arial"/>
                <a:ea typeface="微软雅黑"/>
                <a:sym typeface="Arial"/>
              </a:rPr>
              <a:t>Parada </a:t>
            </a:r>
            <a:r>
              <a:rPr lang="en-US" altLang="zh-CN" sz="2400" spc="300" dirty="0" err="1">
                <a:solidFill>
                  <a:schemeClr val="bg1"/>
                </a:solidFill>
                <a:latin typeface="Arial"/>
                <a:ea typeface="微软雅黑"/>
                <a:sym typeface="Arial"/>
              </a:rPr>
              <a:t>Programada</a:t>
            </a:r>
            <a:endParaRPr lang="zh-CN" altLang="en-US" sz="2400" spc="300" dirty="0">
              <a:solidFill>
                <a:schemeClr val="bg1"/>
              </a:solidFill>
              <a:latin typeface="Arial"/>
              <a:ea typeface="微软雅黑"/>
              <a:sym typeface="Arial"/>
            </a:endParaRPr>
          </a:p>
        </p:txBody>
      </p:sp>
      <p:sp>
        <p:nvSpPr>
          <p:cNvPr id="46" name="矩形 81">
            <a:extLst>
              <a:ext uri="{FF2B5EF4-FFF2-40B4-BE49-F238E27FC236}">
                <a16:creationId xmlns:a16="http://schemas.microsoft.com/office/drawing/2014/main" id="{EDE10EA6-E0F3-D2F5-F0F3-FED53B54FA6D}"/>
              </a:ext>
            </a:extLst>
          </p:cNvPr>
          <p:cNvSpPr/>
          <p:nvPr/>
        </p:nvSpPr>
        <p:spPr>
          <a:xfrm>
            <a:off x="4566760" y="1895075"/>
            <a:ext cx="3205641" cy="3656642"/>
          </a:xfrm>
          <a:prstGeom prst="rect">
            <a:avLst/>
          </a:prstGeom>
          <a:gradFill>
            <a:gsLst>
              <a:gs pos="0">
                <a:srgbClr val="FE2B56"/>
              </a:gs>
              <a:gs pos="100000">
                <a:srgbClr val="FE6F3F"/>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47" name="矩形 81">
            <a:extLst>
              <a:ext uri="{FF2B5EF4-FFF2-40B4-BE49-F238E27FC236}">
                <a16:creationId xmlns:a16="http://schemas.microsoft.com/office/drawing/2014/main" id="{F37D71B4-5BBF-4178-C74B-702AE57E2655}"/>
              </a:ext>
            </a:extLst>
          </p:cNvPr>
          <p:cNvSpPr/>
          <p:nvPr/>
        </p:nvSpPr>
        <p:spPr>
          <a:xfrm>
            <a:off x="8367498" y="1895075"/>
            <a:ext cx="3205641" cy="3656642"/>
          </a:xfrm>
          <a:prstGeom prst="rect">
            <a:avLst/>
          </a:prstGeom>
          <a:gradFill>
            <a:gsLst>
              <a:gs pos="0">
                <a:srgbClr val="FE2B56"/>
              </a:gs>
              <a:gs pos="100000">
                <a:srgbClr val="FE6F3F"/>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49" name="文本框 85">
            <a:extLst>
              <a:ext uri="{FF2B5EF4-FFF2-40B4-BE49-F238E27FC236}">
                <a16:creationId xmlns:a16="http://schemas.microsoft.com/office/drawing/2014/main" id="{B91F8D0A-6B72-2035-F1F5-FA66DFC49FC5}"/>
              </a:ext>
            </a:extLst>
          </p:cNvPr>
          <p:cNvSpPr txBox="1"/>
          <p:nvPr/>
        </p:nvSpPr>
        <p:spPr>
          <a:xfrm>
            <a:off x="4860269" y="2311400"/>
            <a:ext cx="2628699" cy="2271391"/>
          </a:xfrm>
          <a:prstGeom prst="rect">
            <a:avLst/>
          </a:prstGeom>
          <a:noFill/>
        </p:spPr>
        <p:txBody>
          <a:bodyPr wrap="square" rtlCol="0">
            <a:spAutoFit/>
          </a:bodyPr>
          <a:lstStyle/>
          <a:p>
            <a:pPr algn="ctr">
              <a:lnSpc>
                <a:spcPct val="130000"/>
              </a:lnSpc>
            </a:pPr>
            <a:r>
              <a:rPr lang="en-US" altLang="zh-CN" sz="3600" b="1" spc="300" dirty="0">
                <a:solidFill>
                  <a:schemeClr val="bg1"/>
                </a:solidFill>
                <a:latin typeface="Arial"/>
                <a:ea typeface="微软雅黑"/>
                <a:sym typeface="Arial"/>
              </a:rPr>
              <a:t>02</a:t>
            </a:r>
          </a:p>
          <a:p>
            <a:pPr algn="ctr">
              <a:lnSpc>
                <a:spcPct val="130000"/>
              </a:lnSpc>
            </a:pPr>
            <a:endParaRPr lang="en-US" altLang="zh-CN" sz="3600" b="1" spc="300" dirty="0">
              <a:solidFill>
                <a:schemeClr val="bg1"/>
              </a:solidFill>
              <a:latin typeface="Arial"/>
              <a:ea typeface="微软雅黑"/>
              <a:sym typeface="Arial"/>
            </a:endParaRPr>
          </a:p>
          <a:p>
            <a:pPr algn="ctr"/>
            <a:r>
              <a:rPr lang="en-US" altLang="zh-CN" sz="2400" spc="300" dirty="0" err="1">
                <a:solidFill>
                  <a:schemeClr val="bg1"/>
                </a:solidFill>
                <a:latin typeface="Arial"/>
                <a:ea typeface="微软雅黑"/>
                <a:sym typeface="Arial"/>
              </a:rPr>
              <a:t>Maior</a:t>
            </a:r>
            <a:r>
              <a:rPr lang="en-US" altLang="zh-CN" sz="2400" spc="300" dirty="0">
                <a:solidFill>
                  <a:schemeClr val="bg1"/>
                </a:solidFill>
                <a:latin typeface="Arial"/>
                <a:ea typeface="微软雅黑"/>
                <a:sym typeface="Arial"/>
              </a:rPr>
              <a:t> Vida </a:t>
            </a:r>
            <a:r>
              <a:rPr lang="en-US" altLang="zh-CN" sz="2400" spc="300" dirty="0" err="1">
                <a:solidFill>
                  <a:schemeClr val="bg1"/>
                </a:solidFill>
                <a:latin typeface="Arial"/>
                <a:ea typeface="微软雅黑"/>
                <a:sym typeface="Arial"/>
              </a:rPr>
              <a:t>Útil</a:t>
            </a:r>
            <a:endParaRPr lang="zh-CN" altLang="en-US" sz="2400" spc="300" dirty="0">
              <a:solidFill>
                <a:schemeClr val="bg1"/>
              </a:solidFill>
              <a:latin typeface="Arial"/>
              <a:ea typeface="微软雅黑"/>
              <a:sym typeface="Arial"/>
            </a:endParaRPr>
          </a:p>
        </p:txBody>
      </p:sp>
      <p:sp>
        <p:nvSpPr>
          <p:cNvPr id="50" name="文本框 85">
            <a:extLst>
              <a:ext uri="{FF2B5EF4-FFF2-40B4-BE49-F238E27FC236}">
                <a16:creationId xmlns:a16="http://schemas.microsoft.com/office/drawing/2014/main" id="{13364A41-D5B3-F37F-1C23-A799B0D751D1}"/>
              </a:ext>
            </a:extLst>
          </p:cNvPr>
          <p:cNvSpPr txBox="1"/>
          <p:nvPr/>
        </p:nvSpPr>
        <p:spPr>
          <a:xfrm>
            <a:off x="8577015" y="2311400"/>
            <a:ext cx="2758644" cy="2105192"/>
          </a:xfrm>
          <a:prstGeom prst="rect">
            <a:avLst/>
          </a:prstGeom>
          <a:noFill/>
        </p:spPr>
        <p:txBody>
          <a:bodyPr wrap="square" rtlCol="0">
            <a:spAutoFit/>
          </a:bodyPr>
          <a:lstStyle/>
          <a:p>
            <a:pPr algn="ctr">
              <a:lnSpc>
                <a:spcPct val="130000"/>
              </a:lnSpc>
            </a:pPr>
            <a:r>
              <a:rPr lang="en-US" altLang="zh-CN" sz="3600" b="1" spc="300" dirty="0">
                <a:solidFill>
                  <a:schemeClr val="bg1"/>
                </a:solidFill>
                <a:latin typeface="Arial"/>
                <a:ea typeface="微软雅黑"/>
                <a:sym typeface="Arial"/>
              </a:rPr>
              <a:t>03</a:t>
            </a:r>
          </a:p>
          <a:p>
            <a:pPr algn="ctr"/>
            <a:endParaRPr lang="en-US" altLang="zh-CN" sz="3600" b="1" spc="300" dirty="0">
              <a:solidFill>
                <a:schemeClr val="bg1"/>
              </a:solidFill>
              <a:latin typeface="Arial"/>
              <a:ea typeface="微软雅黑"/>
              <a:sym typeface="Arial"/>
            </a:endParaRPr>
          </a:p>
          <a:p>
            <a:pPr algn="ctr"/>
            <a:r>
              <a:rPr lang="pt-BR" altLang="zh-CN" sz="2400" spc="300" dirty="0">
                <a:solidFill>
                  <a:schemeClr val="bg1"/>
                </a:solidFill>
                <a:latin typeface="Arial"/>
                <a:ea typeface="微软雅黑"/>
                <a:sym typeface="Arial"/>
              </a:rPr>
              <a:t>Maior Produtividade</a:t>
            </a:r>
            <a:endParaRPr lang="zh-CN" altLang="en-US" sz="2400" spc="300" dirty="0">
              <a:solidFill>
                <a:schemeClr val="bg1"/>
              </a:solidFill>
              <a:latin typeface="Arial"/>
              <a:ea typeface="微软雅黑"/>
              <a:sym typeface="Arial"/>
            </a:endParaRPr>
          </a:p>
        </p:txBody>
      </p:sp>
      <p:pic>
        <p:nvPicPr>
          <p:cNvPr id="6" name="Imagem 5" descr="Texto&#10;&#10;Descrição gerada automaticamente com confiança baixa">
            <a:extLst>
              <a:ext uri="{FF2B5EF4-FFF2-40B4-BE49-F238E27FC236}">
                <a16:creationId xmlns:a16="http://schemas.microsoft.com/office/drawing/2014/main" id="{5CA6F289-3FC2-4A71-5CF1-6CD0FCC792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4714" y="146180"/>
            <a:ext cx="1903476" cy="528458"/>
          </a:xfrm>
          <a:prstGeom prst="rect">
            <a:avLst/>
          </a:prstGeom>
        </p:spPr>
      </p:pic>
    </p:spTree>
    <p:extLst>
      <p:ext uri="{BB962C8B-B14F-4D97-AF65-F5344CB8AC3E}">
        <p14:creationId xmlns:p14="http://schemas.microsoft.com/office/powerpoint/2010/main" val="1603710047"/>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12" descr="A importância da gestão de Saúde e Segurança – SST nas corporações -  INTELLIGENZA">
            <a:extLst>
              <a:ext uri="{FF2B5EF4-FFF2-40B4-BE49-F238E27FC236}">
                <a16:creationId xmlns:a16="http://schemas.microsoft.com/office/drawing/2014/main" id="{18562767-C39C-26B1-7EA0-852550A68A1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32206" b="27335"/>
          <a:stretch/>
        </p:blipFill>
        <p:spPr bwMode="auto">
          <a:xfrm>
            <a:off x="0" y="0"/>
            <a:ext cx="12192000" cy="25527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5">
            <a:extLst>
              <a:ext uri="{FF2B5EF4-FFF2-40B4-BE49-F238E27FC236}">
                <a16:creationId xmlns:a16="http://schemas.microsoft.com/office/drawing/2014/main" id="{CD2EEDDC-5348-B5B5-D059-49ECFB489DA3}"/>
              </a:ext>
            </a:extLst>
          </p:cNvPr>
          <p:cNvSpPr/>
          <p:nvPr/>
        </p:nvSpPr>
        <p:spPr>
          <a:xfrm>
            <a:off x="0" y="1"/>
            <a:ext cx="12192000" cy="2552699"/>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nvGrpSpPr>
          <p:cNvPr id="3" name="组合 5">
            <a:extLst>
              <a:ext uri="{FF2B5EF4-FFF2-40B4-BE49-F238E27FC236}">
                <a16:creationId xmlns:a16="http://schemas.microsoft.com/office/drawing/2014/main" id="{BE5A0037-9E07-98FD-6185-1CE796AFE0B9}"/>
              </a:ext>
            </a:extLst>
          </p:cNvPr>
          <p:cNvGrpSpPr/>
          <p:nvPr/>
        </p:nvGrpSpPr>
        <p:grpSpPr>
          <a:xfrm>
            <a:off x="3543098" y="294782"/>
            <a:ext cx="4820916" cy="757802"/>
            <a:chOff x="4794838" y="141635"/>
            <a:chExt cx="2442712" cy="757802"/>
          </a:xfrm>
        </p:grpSpPr>
        <p:sp>
          <p:nvSpPr>
            <p:cNvPr id="4" name="Subtitle 2">
              <a:extLst>
                <a:ext uri="{FF2B5EF4-FFF2-40B4-BE49-F238E27FC236}">
                  <a16:creationId xmlns:a16="http://schemas.microsoft.com/office/drawing/2014/main" id="{3B7FD626-4116-B85B-13F9-960474A372C7}"/>
                </a:ext>
              </a:extLst>
            </p:cNvPr>
            <p:cNvSpPr txBox="1">
              <a:spLocks/>
            </p:cNvSpPr>
            <p:nvPr/>
          </p:nvSpPr>
          <p:spPr>
            <a:xfrm>
              <a:off x="4794838" y="141635"/>
              <a:ext cx="2442712"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r>
                <a:rPr lang="en-US" altLang="zh-CN" sz="3200" b="1" spc="300" dirty="0" err="1">
                  <a:gradFill>
                    <a:gsLst>
                      <a:gs pos="0">
                        <a:srgbClr val="FE2B56"/>
                      </a:gs>
                      <a:gs pos="100000">
                        <a:srgbClr val="FE6F3F"/>
                      </a:gs>
                    </a:gsLst>
                    <a:lin ang="5400000" scaled="0"/>
                  </a:gradFill>
                  <a:latin typeface="Arial"/>
                  <a:ea typeface="微软雅黑"/>
                  <a:cs typeface="Lato" panose="020F0502020204030203" pitchFamily="34" charset="0"/>
                  <a:sym typeface="Arial"/>
                </a:rPr>
                <a:t>Vantagens</a:t>
              </a:r>
              <a:endParaRPr lang="id-ID" b="1" spc="300"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sp>
          <p:nvSpPr>
            <p:cNvPr id="5" name="圆角矩形 4">
              <a:extLst>
                <a:ext uri="{FF2B5EF4-FFF2-40B4-BE49-F238E27FC236}">
                  <a16:creationId xmlns:a16="http://schemas.microsoft.com/office/drawing/2014/main" id="{9297981C-E3C6-43DA-258B-EE400563B492}"/>
                </a:ext>
              </a:extLst>
            </p:cNvPr>
            <p:cNvSpPr/>
            <p:nvPr/>
          </p:nvSpPr>
          <p:spPr>
            <a:xfrm>
              <a:off x="5588860" y="853718"/>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sp>
        <p:nvSpPr>
          <p:cNvPr id="44" name="矩形 81">
            <a:extLst>
              <a:ext uri="{FF2B5EF4-FFF2-40B4-BE49-F238E27FC236}">
                <a16:creationId xmlns:a16="http://schemas.microsoft.com/office/drawing/2014/main" id="{1B460AAD-96A8-7486-3AEA-E362F558CCDF}"/>
              </a:ext>
            </a:extLst>
          </p:cNvPr>
          <p:cNvSpPr/>
          <p:nvPr/>
        </p:nvSpPr>
        <p:spPr>
          <a:xfrm>
            <a:off x="689824" y="1895076"/>
            <a:ext cx="3205641" cy="3656642"/>
          </a:xfrm>
          <a:prstGeom prst="rect">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45" name="文本框 85">
            <a:extLst>
              <a:ext uri="{FF2B5EF4-FFF2-40B4-BE49-F238E27FC236}">
                <a16:creationId xmlns:a16="http://schemas.microsoft.com/office/drawing/2014/main" id="{795375C6-D675-3DFD-652B-824A15C01A2C}"/>
              </a:ext>
            </a:extLst>
          </p:cNvPr>
          <p:cNvSpPr txBox="1"/>
          <p:nvPr/>
        </p:nvSpPr>
        <p:spPr>
          <a:xfrm>
            <a:off x="1128485" y="2311400"/>
            <a:ext cx="2347501" cy="2271391"/>
          </a:xfrm>
          <a:prstGeom prst="rect">
            <a:avLst/>
          </a:prstGeom>
          <a:noFill/>
        </p:spPr>
        <p:txBody>
          <a:bodyPr wrap="square" rtlCol="0">
            <a:spAutoFit/>
          </a:bodyPr>
          <a:lstStyle/>
          <a:p>
            <a:pPr algn="ctr">
              <a:lnSpc>
                <a:spcPct val="130000"/>
              </a:lnSpc>
            </a:pPr>
            <a:r>
              <a:rPr lang="en-US" altLang="zh-CN" sz="3600" b="1" spc="300" dirty="0">
                <a:solidFill>
                  <a:srgbClr val="201F42"/>
                </a:solidFill>
                <a:latin typeface="Arial"/>
                <a:ea typeface="微软雅黑"/>
                <a:sym typeface="Arial"/>
              </a:rPr>
              <a:t>01</a:t>
            </a:r>
          </a:p>
          <a:p>
            <a:pPr algn="ctr">
              <a:lnSpc>
                <a:spcPct val="130000"/>
              </a:lnSpc>
            </a:pPr>
            <a:endParaRPr lang="en-US" altLang="zh-CN" sz="3600" b="1" spc="300" dirty="0">
              <a:solidFill>
                <a:srgbClr val="201F42"/>
              </a:solidFill>
              <a:latin typeface="Arial"/>
              <a:ea typeface="微软雅黑"/>
              <a:sym typeface="Arial"/>
            </a:endParaRPr>
          </a:p>
          <a:p>
            <a:pPr algn="ctr"/>
            <a:r>
              <a:rPr lang="en-US" altLang="zh-CN" sz="2400" spc="300" dirty="0">
                <a:solidFill>
                  <a:srgbClr val="201F42"/>
                </a:solidFill>
                <a:latin typeface="Arial"/>
                <a:ea typeface="微软雅黑"/>
                <a:sym typeface="Arial"/>
              </a:rPr>
              <a:t>Parada </a:t>
            </a:r>
            <a:r>
              <a:rPr lang="en-US" altLang="zh-CN" sz="2400" spc="300" dirty="0" err="1">
                <a:solidFill>
                  <a:srgbClr val="201F42"/>
                </a:solidFill>
                <a:latin typeface="Arial"/>
                <a:ea typeface="微软雅黑"/>
                <a:sym typeface="Arial"/>
              </a:rPr>
              <a:t>Programada</a:t>
            </a:r>
            <a:endParaRPr lang="zh-CN" altLang="en-US" sz="2400" spc="300" dirty="0">
              <a:solidFill>
                <a:srgbClr val="201F42"/>
              </a:solidFill>
              <a:latin typeface="Arial"/>
              <a:ea typeface="微软雅黑"/>
              <a:sym typeface="Arial"/>
            </a:endParaRPr>
          </a:p>
        </p:txBody>
      </p:sp>
      <p:sp>
        <p:nvSpPr>
          <p:cNvPr id="46" name="矩形 81">
            <a:extLst>
              <a:ext uri="{FF2B5EF4-FFF2-40B4-BE49-F238E27FC236}">
                <a16:creationId xmlns:a16="http://schemas.microsoft.com/office/drawing/2014/main" id="{EDE10EA6-E0F3-D2F5-F0F3-FED53B54FA6D}"/>
              </a:ext>
            </a:extLst>
          </p:cNvPr>
          <p:cNvSpPr/>
          <p:nvPr/>
        </p:nvSpPr>
        <p:spPr>
          <a:xfrm>
            <a:off x="4566760" y="1895075"/>
            <a:ext cx="3205641" cy="3656642"/>
          </a:xfrm>
          <a:prstGeom prst="rect">
            <a:avLst/>
          </a:prstGeom>
          <a:gradFill>
            <a:gsLst>
              <a:gs pos="0">
                <a:srgbClr val="FE2B56"/>
              </a:gs>
              <a:gs pos="100000">
                <a:srgbClr val="FE6F3F"/>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47" name="矩形 81">
            <a:extLst>
              <a:ext uri="{FF2B5EF4-FFF2-40B4-BE49-F238E27FC236}">
                <a16:creationId xmlns:a16="http://schemas.microsoft.com/office/drawing/2014/main" id="{F37D71B4-5BBF-4178-C74B-702AE57E2655}"/>
              </a:ext>
            </a:extLst>
          </p:cNvPr>
          <p:cNvSpPr/>
          <p:nvPr/>
        </p:nvSpPr>
        <p:spPr>
          <a:xfrm>
            <a:off x="8367498" y="1895075"/>
            <a:ext cx="3205641" cy="3656642"/>
          </a:xfrm>
          <a:prstGeom prst="rect">
            <a:avLst/>
          </a:prstGeom>
          <a:gradFill>
            <a:gsLst>
              <a:gs pos="0">
                <a:srgbClr val="FE2B56"/>
              </a:gs>
              <a:gs pos="100000">
                <a:srgbClr val="FE6F3F"/>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49" name="文本框 85">
            <a:extLst>
              <a:ext uri="{FF2B5EF4-FFF2-40B4-BE49-F238E27FC236}">
                <a16:creationId xmlns:a16="http://schemas.microsoft.com/office/drawing/2014/main" id="{B91F8D0A-6B72-2035-F1F5-FA66DFC49FC5}"/>
              </a:ext>
            </a:extLst>
          </p:cNvPr>
          <p:cNvSpPr txBox="1"/>
          <p:nvPr/>
        </p:nvSpPr>
        <p:spPr>
          <a:xfrm>
            <a:off x="4860269" y="2311400"/>
            <a:ext cx="2628699" cy="2271391"/>
          </a:xfrm>
          <a:prstGeom prst="rect">
            <a:avLst/>
          </a:prstGeom>
          <a:noFill/>
        </p:spPr>
        <p:txBody>
          <a:bodyPr wrap="square" rtlCol="0">
            <a:spAutoFit/>
          </a:bodyPr>
          <a:lstStyle/>
          <a:p>
            <a:pPr algn="ctr">
              <a:lnSpc>
                <a:spcPct val="130000"/>
              </a:lnSpc>
            </a:pPr>
            <a:r>
              <a:rPr lang="en-US" altLang="zh-CN" sz="3600" b="1" spc="300" dirty="0">
                <a:solidFill>
                  <a:schemeClr val="bg1"/>
                </a:solidFill>
                <a:latin typeface="Arial"/>
                <a:ea typeface="微软雅黑"/>
                <a:sym typeface="Arial"/>
              </a:rPr>
              <a:t>02</a:t>
            </a:r>
          </a:p>
          <a:p>
            <a:pPr algn="ctr">
              <a:lnSpc>
                <a:spcPct val="130000"/>
              </a:lnSpc>
            </a:pPr>
            <a:endParaRPr lang="en-US" altLang="zh-CN" sz="3600" b="1" spc="300" dirty="0">
              <a:solidFill>
                <a:schemeClr val="bg1"/>
              </a:solidFill>
              <a:latin typeface="Arial"/>
              <a:ea typeface="微软雅黑"/>
              <a:sym typeface="Arial"/>
            </a:endParaRPr>
          </a:p>
          <a:p>
            <a:pPr algn="ctr"/>
            <a:r>
              <a:rPr lang="en-US" altLang="zh-CN" sz="2400" spc="300" dirty="0" err="1">
                <a:solidFill>
                  <a:schemeClr val="bg1"/>
                </a:solidFill>
                <a:latin typeface="Arial"/>
                <a:ea typeface="微软雅黑"/>
                <a:sym typeface="Arial"/>
              </a:rPr>
              <a:t>Maior</a:t>
            </a:r>
            <a:r>
              <a:rPr lang="en-US" altLang="zh-CN" sz="2400" spc="300" dirty="0">
                <a:solidFill>
                  <a:schemeClr val="bg1"/>
                </a:solidFill>
                <a:latin typeface="Arial"/>
                <a:ea typeface="微软雅黑"/>
                <a:sym typeface="Arial"/>
              </a:rPr>
              <a:t> Vida </a:t>
            </a:r>
            <a:r>
              <a:rPr lang="en-US" altLang="zh-CN" sz="2400" spc="300" dirty="0" err="1">
                <a:solidFill>
                  <a:schemeClr val="bg1"/>
                </a:solidFill>
                <a:latin typeface="Arial"/>
                <a:ea typeface="微软雅黑"/>
                <a:sym typeface="Arial"/>
              </a:rPr>
              <a:t>Útil</a:t>
            </a:r>
            <a:endParaRPr lang="zh-CN" altLang="en-US" sz="2400" spc="300" dirty="0">
              <a:solidFill>
                <a:schemeClr val="bg1"/>
              </a:solidFill>
              <a:latin typeface="Arial"/>
              <a:ea typeface="微软雅黑"/>
              <a:sym typeface="Arial"/>
            </a:endParaRPr>
          </a:p>
        </p:txBody>
      </p:sp>
      <p:sp>
        <p:nvSpPr>
          <p:cNvPr id="50" name="文本框 85">
            <a:extLst>
              <a:ext uri="{FF2B5EF4-FFF2-40B4-BE49-F238E27FC236}">
                <a16:creationId xmlns:a16="http://schemas.microsoft.com/office/drawing/2014/main" id="{13364A41-D5B3-F37F-1C23-A799B0D751D1}"/>
              </a:ext>
            </a:extLst>
          </p:cNvPr>
          <p:cNvSpPr txBox="1"/>
          <p:nvPr/>
        </p:nvSpPr>
        <p:spPr>
          <a:xfrm>
            <a:off x="8577015" y="2311400"/>
            <a:ext cx="2758644" cy="2105192"/>
          </a:xfrm>
          <a:prstGeom prst="rect">
            <a:avLst/>
          </a:prstGeom>
          <a:noFill/>
        </p:spPr>
        <p:txBody>
          <a:bodyPr wrap="square" rtlCol="0">
            <a:spAutoFit/>
          </a:bodyPr>
          <a:lstStyle/>
          <a:p>
            <a:pPr algn="ctr">
              <a:lnSpc>
                <a:spcPct val="130000"/>
              </a:lnSpc>
            </a:pPr>
            <a:r>
              <a:rPr lang="en-US" altLang="zh-CN" sz="3600" b="1" spc="300" dirty="0">
                <a:solidFill>
                  <a:schemeClr val="bg1"/>
                </a:solidFill>
                <a:latin typeface="Arial"/>
                <a:ea typeface="微软雅黑"/>
                <a:sym typeface="Arial"/>
              </a:rPr>
              <a:t>03</a:t>
            </a:r>
          </a:p>
          <a:p>
            <a:pPr algn="ctr"/>
            <a:endParaRPr lang="en-US" altLang="zh-CN" sz="3600" b="1" spc="300" dirty="0">
              <a:solidFill>
                <a:schemeClr val="bg1"/>
              </a:solidFill>
              <a:latin typeface="Arial"/>
              <a:ea typeface="微软雅黑"/>
              <a:sym typeface="Arial"/>
            </a:endParaRPr>
          </a:p>
          <a:p>
            <a:pPr algn="ctr"/>
            <a:r>
              <a:rPr lang="pt-BR" altLang="zh-CN" sz="2400" spc="300" dirty="0">
                <a:solidFill>
                  <a:schemeClr val="bg1"/>
                </a:solidFill>
                <a:latin typeface="Arial"/>
                <a:ea typeface="微软雅黑"/>
                <a:sym typeface="Arial"/>
              </a:rPr>
              <a:t>Maior Produtividade</a:t>
            </a:r>
            <a:endParaRPr lang="zh-CN" altLang="en-US" sz="2400" spc="300" dirty="0">
              <a:solidFill>
                <a:schemeClr val="bg1"/>
              </a:solidFill>
              <a:latin typeface="Arial"/>
              <a:ea typeface="微软雅黑"/>
              <a:sym typeface="Arial"/>
            </a:endParaRPr>
          </a:p>
        </p:txBody>
      </p:sp>
      <p:pic>
        <p:nvPicPr>
          <p:cNvPr id="6" name="Imagem 5" descr="Texto&#10;&#10;Descrição gerada automaticamente com confiança baixa">
            <a:extLst>
              <a:ext uri="{FF2B5EF4-FFF2-40B4-BE49-F238E27FC236}">
                <a16:creationId xmlns:a16="http://schemas.microsoft.com/office/drawing/2014/main" id="{6228A070-B7C1-9288-5621-76C6ED58F7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3273454635"/>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enalidades de SST: saiba como proteger sua empresa - SELF Engenharia">
            <a:extLst>
              <a:ext uri="{FF2B5EF4-FFF2-40B4-BE49-F238E27FC236}">
                <a16:creationId xmlns:a16="http://schemas.microsoft.com/office/drawing/2014/main" id="{B91C3B08-6AB6-ED07-32EB-38CB240B0DBA}"/>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12192000" cy="6842121"/>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0" y="0"/>
            <a:ext cx="12192000" cy="6842120"/>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11" name="圆角矩形 10"/>
          <p:cNvSpPr/>
          <p:nvPr/>
        </p:nvSpPr>
        <p:spPr>
          <a:xfrm>
            <a:off x="10683290" y="6308781"/>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5" name="矩形 14"/>
          <p:cNvSpPr/>
          <p:nvPr/>
        </p:nvSpPr>
        <p:spPr>
          <a:xfrm>
            <a:off x="1803400" y="3528414"/>
            <a:ext cx="10388600" cy="2425700"/>
          </a:xfrm>
          <a:prstGeom prst="rect">
            <a:avLst/>
          </a:prstGeom>
          <a:gradFill>
            <a:gsLst>
              <a:gs pos="0">
                <a:srgbClr val="FE2B56">
                  <a:alpha val="80000"/>
                </a:srgbClr>
              </a:gs>
              <a:gs pos="100000">
                <a:srgbClr val="FE6F3F">
                  <a:alpha val="70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3" name="圆角矩形 3">
            <a:extLst>
              <a:ext uri="{FF2B5EF4-FFF2-40B4-BE49-F238E27FC236}">
                <a16:creationId xmlns:a16="http://schemas.microsoft.com/office/drawing/2014/main" id="{B3D41D67-05AE-C146-4165-31F3C1885551}"/>
              </a:ext>
            </a:extLst>
          </p:cNvPr>
          <p:cNvSpPr/>
          <p:nvPr/>
        </p:nvSpPr>
        <p:spPr>
          <a:xfrm>
            <a:off x="1924050" y="3841779"/>
            <a:ext cx="2582636" cy="4223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dirty="0">
              <a:solidFill>
                <a:srgbClr val="FE2B56"/>
              </a:solidFill>
              <a:latin typeface="Arial"/>
              <a:ea typeface="微软雅黑"/>
              <a:sym typeface="Arial"/>
            </a:endParaRPr>
          </a:p>
        </p:txBody>
      </p:sp>
      <p:sp>
        <p:nvSpPr>
          <p:cNvPr id="24" name="Subtitle 2">
            <a:extLst>
              <a:ext uri="{FF2B5EF4-FFF2-40B4-BE49-F238E27FC236}">
                <a16:creationId xmlns:a16="http://schemas.microsoft.com/office/drawing/2014/main" id="{360062CF-4239-4286-B703-132EC1F0E32B}"/>
              </a:ext>
            </a:extLst>
          </p:cNvPr>
          <p:cNvSpPr txBox="1">
            <a:spLocks/>
          </p:cNvSpPr>
          <p:nvPr/>
        </p:nvSpPr>
        <p:spPr>
          <a:xfrm>
            <a:off x="1924050" y="3648157"/>
            <a:ext cx="9893300" cy="24257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200000"/>
              </a:lnSpc>
              <a:spcBef>
                <a:spcPts val="0"/>
              </a:spcBef>
              <a:defRPr/>
            </a:pPr>
            <a:r>
              <a:rPr lang="pt-BR" altLang="zh-CN" sz="2000" b="1" dirty="0">
                <a:solidFill>
                  <a:srgbClr val="201F42"/>
                </a:solidFill>
                <a:latin typeface="Arial"/>
                <a:ea typeface="微软雅黑"/>
                <a:cs typeface="Lato" panose="020F0502020204030203" pitchFamily="34" charset="0"/>
                <a:sym typeface="Arial"/>
              </a:rPr>
              <a:t>Parada programada:</a:t>
            </a:r>
            <a:r>
              <a:rPr lang="pt-BR" altLang="zh-CN" sz="2000" b="1" dirty="0">
                <a:solidFill>
                  <a:schemeClr val="bg1"/>
                </a:solidFill>
                <a:latin typeface="Arial"/>
                <a:ea typeface="微软雅黑"/>
                <a:cs typeface="Lato" panose="020F0502020204030203" pitchFamily="34" charset="0"/>
                <a:sym typeface="Arial"/>
              </a:rPr>
              <a:t>  é possível ter maior controle da parada para manutenção, quando programada, reduzindo custos com quebras e paradas bruscas. As horas técnicas de reparo também são menores.</a:t>
            </a:r>
            <a:endParaRPr lang="id-ID" sz="2000" b="1" dirty="0">
              <a:solidFill>
                <a:schemeClr val="bg1"/>
              </a:solidFill>
              <a:latin typeface="Arial"/>
              <a:ea typeface="微软雅黑"/>
              <a:cs typeface="Lato" panose="020F0502020204030203" pitchFamily="34" charset="0"/>
              <a:sym typeface="Arial"/>
            </a:endParaRPr>
          </a:p>
        </p:txBody>
      </p:sp>
      <p:pic>
        <p:nvPicPr>
          <p:cNvPr id="4" name="Imagem 3" descr="Texto&#10;&#10;Descrição gerada automaticamente com confiança baixa">
            <a:extLst>
              <a:ext uri="{FF2B5EF4-FFF2-40B4-BE49-F238E27FC236}">
                <a16:creationId xmlns:a16="http://schemas.microsoft.com/office/drawing/2014/main" id="{92753BA9-71C9-360A-4E6E-CB28C5AA41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4" y="169330"/>
            <a:ext cx="1903476" cy="528458"/>
          </a:xfrm>
          <a:prstGeom prst="rect">
            <a:avLst/>
          </a:prstGeom>
        </p:spPr>
      </p:pic>
    </p:spTree>
    <p:extLst>
      <p:ext uri="{BB962C8B-B14F-4D97-AF65-F5344CB8AC3E}">
        <p14:creationId xmlns:p14="http://schemas.microsoft.com/office/powerpoint/2010/main" val="3653086548"/>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xmlns:a14="http://schemas.microsoft.com/office/drawing/2010/main" xmlns:a16="http://schemas.microsoft.com/office/drawing/2014/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12" descr="A importância da gestão de Saúde e Segurança – SST nas corporações -  INTELLIGENZA">
            <a:extLst>
              <a:ext uri="{FF2B5EF4-FFF2-40B4-BE49-F238E27FC236}">
                <a16:creationId xmlns:a16="http://schemas.microsoft.com/office/drawing/2014/main" id="{18562767-C39C-26B1-7EA0-852550A68A1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32206" b="27335"/>
          <a:stretch/>
        </p:blipFill>
        <p:spPr bwMode="auto">
          <a:xfrm>
            <a:off x="0" y="0"/>
            <a:ext cx="12192000" cy="25527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5">
            <a:extLst>
              <a:ext uri="{FF2B5EF4-FFF2-40B4-BE49-F238E27FC236}">
                <a16:creationId xmlns:a16="http://schemas.microsoft.com/office/drawing/2014/main" id="{CD2EEDDC-5348-B5B5-D059-49ECFB489DA3}"/>
              </a:ext>
            </a:extLst>
          </p:cNvPr>
          <p:cNvSpPr/>
          <p:nvPr/>
        </p:nvSpPr>
        <p:spPr>
          <a:xfrm>
            <a:off x="0" y="1"/>
            <a:ext cx="12192000" cy="2552699"/>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nvGrpSpPr>
          <p:cNvPr id="3" name="组合 5">
            <a:extLst>
              <a:ext uri="{FF2B5EF4-FFF2-40B4-BE49-F238E27FC236}">
                <a16:creationId xmlns:a16="http://schemas.microsoft.com/office/drawing/2014/main" id="{BE5A0037-9E07-98FD-6185-1CE796AFE0B9}"/>
              </a:ext>
            </a:extLst>
          </p:cNvPr>
          <p:cNvGrpSpPr/>
          <p:nvPr/>
        </p:nvGrpSpPr>
        <p:grpSpPr>
          <a:xfrm>
            <a:off x="3543098" y="294782"/>
            <a:ext cx="4820916" cy="757802"/>
            <a:chOff x="4794838" y="141635"/>
            <a:chExt cx="2442712" cy="757802"/>
          </a:xfrm>
        </p:grpSpPr>
        <p:sp>
          <p:nvSpPr>
            <p:cNvPr id="4" name="Subtitle 2">
              <a:extLst>
                <a:ext uri="{FF2B5EF4-FFF2-40B4-BE49-F238E27FC236}">
                  <a16:creationId xmlns:a16="http://schemas.microsoft.com/office/drawing/2014/main" id="{3B7FD626-4116-B85B-13F9-960474A372C7}"/>
                </a:ext>
              </a:extLst>
            </p:cNvPr>
            <p:cNvSpPr txBox="1">
              <a:spLocks/>
            </p:cNvSpPr>
            <p:nvPr/>
          </p:nvSpPr>
          <p:spPr>
            <a:xfrm>
              <a:off x="4794838" y="141635"/>
              <a:ext cx="2442712"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r>
                <a:rPr lang="en-US" altLang="zh-CN" sz="3200" b="1" spc="300" dirty="0" err="1">
                  <a:gradFill>
                    <a:gsLst>
                      <a:gs pos="0">
                        <a:srgbClr val="FE2B56"/>
                      </a:gs>
                      <a:gs pos="100000">
                        <a:srgbClr val="FE6F3F"/>
                      </a:gs>
                    </a:gsLst>
                    <a:lin ang="5400000" scaled="0"/>
                  </a:gradFill>
                  <a:latin typeface="Arial"/>
                  <a:ea typeface="微软雅黑"/>
                  <a:cs typeface="Lato" panose="020F0502020204030203" pitchFamily="34" charset="0"/>
                  <a:sym typeface="Arial"/>
                </a:rPr>
                <a:t>Vantagens</a:t>
              </a:r>
              <a:endParaRPr lang="id-ID" b="1" spc="300"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sp>
          <p:nvSpPr>
            <p:cNvPr id="5" name="圆角矩形 4">
              <a:extLst>
                <a:ext uri="{FF2B5EF4-FFF2-40B4-BE49-F238E27FC236}">
                  <a16:creationId xmlns:a16="http://schemas.microsoft.com/office/drawing/2014/main" id="{9297981C-E3C6-43DA-258B-EE400563B492}"/>
                </a:ext>
              </a:extLst>
            </p:cNvPr>
            <p:cNvSpPr/>
            <p:nvPr/>
          </p:nvSpPr>
          <p:spPr>
            <a:xfrm>
              <a:off x="5588860" y="853718"/>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sp>
        <p:nvSpPr>
          <p:cNvPr id="44" name="矩形 81">
            <a:extLst>
              <a:ext uri="{FF2B5EF4-FFF2-40B4-BE49-F238E27FC236}">
                <a16:creationId xmlns:a16="http://schemas.microsoft.com/office/drawing/2014/main" id="{1B460AAD-96A8-7486-3AEA-E362F558CCDF}"/>
              </a:ext>
            </a:extLst>
          </p:cNvPr>
          <p:cNvSpPr/>
          <p:nvPr/>
        </p:nvSpPr>
        <p:spPr>
          <a:xfrm>
            <a:off x="689824" y="1895076"/>
            <a:ext cx="3205641" cy="3656642"/>
          </a:xfrm>
          <a:prstGeom prst="rect">
            <a:avLst/>
          </a:prstGeom>
          <a:gradFill>
            <a:gsLst>
              <a:gs pos="0">
                <a:srgbClr val="FE2B56"/>
              </a:gs>
              <a:gs pos="100000">
                <a:srgbClr val="FE6F3F"/>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45" name="文本框 85">
            <a:extLst>
              <a:ext uri="{FF2B5EF4-FFF2-40B4-BE49-F238E27FC236}">
                <a16:creationId xmlns:a16="http://schemas.microsoft.com/office/drawing/2014/main" id="{795375C6-D675-3DFD-652B-824A15C01A2C}"/>
              </a:ext>
            </a:extLst>
          </p:cNvPr>
          <p:cNvSpPr txBox="1"/>
          <p:nvPr/>
        </p:nvSpPr>
        <p:spPr>
          <a:xfrm>
            <a:off x="1128485" y="2311400"/>
            <a:ext cx="2347501" cy="2271391"/>
          </a:xfrm>
          <a:prstGeom prst="rect">
            <a:avLst/>
          </a:prstGeom>
          <a:noFill/>
        </p:spPr>
        <p:txBody>
          <a:bodyPr wrap="square" rtlCol="0">
            <a:spAutoFit/>
          </a:bodyPr>
          <a:lstStyle/>
          <a:p>
            <a:pPr algn="ctr">
              <a:lnSpc>
                <a:spcPct val="130000"/>
              </a:lnSpc>
            </a:pPr>
            <a:r>
              <a:rPr lang="en-US" altLang="zh-CN" sz="3600" b="1" spc="300" dirty="0">
                <a:solidFill>
                  <a:schemeClr val="bg1"/>
                </a:solidFill>
                <a:latin typeface="Arial"/>
                <a:ea typeface="微软雅黑"/>
                <a:sym typeface="Arial"/>
              </a:rPr>
              <a:t>01</a:t>
            </a:r>
          </a:p>
          <a:p>
            <a:pPr algn="ctr">
              <a:lnSpc>
                <a:spcPct val="130000"/>
              </a:lnSpc>
            </a:pPr>
            <a:endParaRPr lang="en-US" altLang="zh-CN" sz="3600" b="1" spc="300" dirty="0">
              <a:solidFill>
                <a:schemeClr val="bg1"/>
              </a:solidFill>
              <a:latin typeface="Arial"/>
              <a:ea typeface="微软雅黑"/>
              <a:sym typeface="Arial"/>
            </a:endParaRPr>
          </a:p>
          <a:p>
            <a:pPr algn="ctr"/>
            <a:r>
              <a:rPr lang="en-US" altLang="zh-CN" sz="2400" spc="300" dirty="0">
                <a:solidFill>
                  <a:schemeClr val="bg1"/>
                </a:solidFill>
                <a:latin typeface="Arial"/>
                <a:ea typeface="微软雅黑"/>
                <a:sym typeface="Arial"/>
              </a:rPr>
              <a:t>Parada </a:t>
            </a:r>
            <a:r>
              <a:rPr lang="en-US" altLang="zh-CN" sz="2400" spc="300" dirty="0" err="1">
                <a:solidFill>
                  <a:schemeClr val="bg1"/>
                </a:solidFill>
                <a:latin typeface="Arial"/>
                <a:ea typeface="微软雅黑"/>
                <a:sym typeface="Arial"/>
              </a:rPr>
              <a:t>Programada</a:t>
            </a:r>
            <a:endParaRPr lang="zh-CN" altLang="en-US" sz="2400" spc="300" dirty="0">
              <a:solidFill>
                <a:schemeClr val="bg1"/>
              </a:solidFill>
              <a:latin typeface="Arial"/>
              <a:ea typeface="微软雅黑"/>
              <a:sym typeface="Arial"/>
            </a:endParaRPr>
          </a:p>
        </p:txBody>
      </p:sp>
      <p:sp>
        <p:nvSpPr>
          <p:cNvPr id="46" name="矩形 81">
            <a:extLst>
              <a:ext uri="{FF2B5EF4-FFF2-40B4-BE49-F238E27FC236}">
                <a16:creationId xmlns:a16="http://schemas.microsoft.com/office/drawing/2014/main" id="{EDE10EA6-E0F3-D2F5-F0F3-FED53B54FA6D}"/>
              </a:ext>
            </a:extLst>
          </p:cNvPr>
          <p:cNvSpPr/>
          <p:nvPr/>
        </p:nvSpPr>
        <p:spPr>
          <a:xfrm>
            <a:off x="4566760" y="1895075"/>
            <a:ext cx="3205641" cy="3656642"/>
          </a:xfrm>
          <a:prstGeom prst="rect">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47" name="矩形 81">
            <a:extLst>
              <a:ext uri="{FF2B5EF4-FFF2-40B4-BE49-F238E27FC236}">
                <a16:creationId xmlns:a16="http://schemas.microsoft.com/office/drawing/2014/main" id="{F37D71B4-5BBF-4178-C74B-702AE57E2655}"/>
              </a:ext>
            </a:extLst>
          </p:cNvPr>
          <p:cNvSpPr/>
          <p:nvPr/>
        </p:nvSpPr>
        <p:spPr>
          <a:xfrm>
            <a:off x="8367498" y="1895075"/>
            <a:ext cx="3205641" cy="3656642"/>
          </a:xfrm>
          <a:prstGeom prst="rect">
            <a:avLst/>
          </a:prstGeom>
          <a:gradFill>
            <a:gsLst>
              <a:gs pos="0">
                <a:srgbClr val="FE2B56"/>
              </a:gs>
              <a:gs pos="100000">
                <a:srgbClr val="FE6F3F"/>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49" name="文本框 85">
            <a:extLst>
              <a:ext uri="{FF2B5EF4-FFF2-40B4-BE49-F238E27FC236}">
                <a16:creationId xmlns:a16="http://schemas.microsoft.com/office/drawing/2014/main" id="{B91F8D0A-6B72-2035-F1F5-FA66DFC49FC5}"/>
              </a:ext>
            </a:extLst>
          </p:cNvPr>
          <p:cNvSpPr txBox="1"/>
          <p:nvPr/>
        </p:nvSpPr>
        <p:spPr>
          <a:xfrm>
            <a:off x="4860269" y="2311400"/>
            <a:ext cx="2628699" cy="2271391"/>
          </a:xfrm>
          <a:prstGeom prst="rect">
            <a:avLst/>
          </a:prstGeom>
          <a:noFill/>
        </p:spPr>
        <p:txBody>
          <a:bodyPr wrap="square" rtlCol="0">
            <a:spAutoFit/>
          </a:bodyPr>
          <a:lstStyle/>
          <a:p>
            <a:pPr algn="ctr">
              <a:lnSpc>
                <a:spcPct val="130000"/>
              </a:lnSpc>
            </a:pPr>
            <a:r>
              <a:rPr lang="en-US" altLang="zh-CN" sz="3600" b="1" spc="300" dirty="0">
                <a:solidFill>
                  <a:srgbClr val="201F42"/>
                </a:solidFill>
                <a:latin typeface="Arial"/>
                <a:ea typeface="微软雅黑"/>
                <a:sym typeface="Arial"/>
              </a:rPr>
              <a:t>02</a:t>
            </a:r>
          </a:p>
          <a:p>
            <a:pPr algn="ctr">
              <a:lnSpc>
                <a:spcPct val="130000"/>
              </a:lnSpc>
            </a:pPr>
            <a:endParaRPr lang="en-US" altLang="zh-CN" sz="3600" b="1" spc="300" dirty="0">
              <a:solidFill>
                <a:srgbClr val="201F42"/>
              </a:solidFill>
              <a:latin typeface="Arial"/>
              <a:ea typeface="微软雅黑"/>
              <a:sym typeface="Arial"/>
            </a:endParaRPr>
          </a:p>
          <a:p>
            <a:pPr algn="ctr"/>
            <a:r>
              <a:rPr lang="en-US" altLang="zh-CN" sz="2400" spc="300" dirty="0" err="1">
                <a:solidFill>
                  <a:srgbClr val="201F42"/>
                </a:solidFill>
                <a:latin typeface="Arial"/>
                <a:ea typeface="微软雅黑"/>
                <a:sym typeface="Arial"/>
              </a:rPr>
              <a:t>Maior</a:t>
            </a:r>
            <a:r>
              <a:rPr lang="en-US" altLang="zh-CN" sz="2400" spc="300" dirty="0">
                <a:solidFill>
                  <a:srgbClr val="201F42"/>
                </a:solidFill>
                <a:latin typeface="Arial"/>
                <a:ea typeface="微软雅黑"/>
                <a:sym typeface="Arial"/>
              </a:rPr>
              <a:t> Vida </a:t>
            </a:r>
            <a:r>
              <a:rPr lang="en-US" altLang="zh-CN" sz="2400" spc="300" dirty="0" err="1">
                <a:solidFill>
                  <a:srgbClr val="201F42"/>
                </a:solidFill>
                <a:latin typeface="Arial"/>
                <a:ea typeface="微软雅黑"/>
                <a:sym typeface="Arial"/>
              </a:rPr>
              <a:t>Útil</a:t>
            </a:r>
            <a:endParaRPr lang="zh-CN" altLang="en-US" sz="2400" spc="300" dirty="0">
              <a:solidFill>
                <a:srgbClr val="201F42"/>
              </a:solidFill>
              <a:latin typeface="Arial"/>
              <a:ea typeface="微软雅黑"/>
              <a:sym typeface="Arial"/>
            </a:endParaRPr>
          </a:p>
        </p:txBody>
      </p:sp>
      <p:sp>
        <p:nvSpPr>
          <p:cNvPr id="50" name="文本框 85">
            <a:extLst>
              <a:ext uri="{FF2B5EF4-FFF2-40B4-BE49-F238E27FC236}">
                <a16:creationId xmlns:a16="http://schemas.microsoft.com/office/drawing/2014/main" id="{13364A41-D5B3-F37F-1C23-A799B0D751D1}"/>
              </a:ext>
            </a:extLst>
          </p:cNvPr>
          <p:cNvSpPr txBox="1"/>
          <p:nvPr/>
        </p:nvSpPr>
        <p:spPr>
          <a:xfrm>
            <a:off x="8577015" y="2311400"/>
            <a:ext cx="2758644" cy="2105192"/>
          </a:xfrm>
          <a:prstGeom prst="rect">
            <a:avLst/>
          </a:prstGeom>
          <a:noFill/>
        </p:spPr>
        <p:txBody>
          <a:bodyPr wrap="square" rtlCol="0">
            <a:spAutoFit/>
          </a:bodyPr>
          <a:lstStyle/>
          <a:p>
            <a:pPr algn="ctr">
              <a:lnSpc>
                <a:spcPct val="130000"/>
              </a:lnSpc>
            </a:pPr>
            <a:r>
              <a:rPr lang="en-US" altLang="zh-CN" sz="3600" b="1" spc="300" dirty="0">
                <a:solidFill>
                  <a:schemeClr val="bg1"/>
                </a:solidFill>
                <a:latin typeface="Arial"/>
                <a:ea typeface="微软雅黑"/>
                <a:sym typeface="Arial"/>
              </a:rPr>
              <a:t>03</a:t>
            </a:r>
          </a:p>
          <a:p>
            <a:pPr algn="ctr"/>
            <a:endParaRPr lang="en-US" altLang="zh-CN" sz="3600" b="1" spc="300" dirty="0">
              <a:solidFill>
                <a:schemeClr val="bg1"/>
              </a:solidFill>
              <a:latin typeface="Arial"/>
              <a:ea typeface="微软雅黑"/>
              <a:sym typeface="Arial"/>
            </a:endParaRPr>
          </a:p>
          <a:p>
            <a:pPr algn="ctr"/>
            <a:r>
              <a:rPr lang="pt-BR" altLang="zh-CN" sz="2400" spc="300" dirty="0">
                <a:solidFill>
                  <a:schemeClr val="bg1"/>
                </a:solidFill>
                <a:latin typeface="Arial"/>
                <a:ea typeface="微软雅黑"/>
                <a:sym typeface="Arial"/>
              </a:rPr>
              <a:t>Maior Produtividade</a:t>
            </a:r>
            <a:endParaRPr lang="zh-CN" altLang="en-US" sz="2400" spc="300" dirty="0">
              <a:solidFill>
                <a:schemeClr val="bg1"/>
              </a:solidFill>
              <a:latin typeface="Arial"/>
              <a:ea typeface="微软雅黑"/>
              <a:sym typeface="Arial"/>
            </a:endParaRPr>
          </a:p>
        </p:txBody>
      </p:sp>
      <p:pic>
        <p:nvPicPr>
          <p:cNvPr id="6" name="Imagem 5" descr="Texto&#10;&#10;Descrição gerada automaticamente com confiança baixa">
            <a:extLst>
              <a:ext uri="{FF2B5EF4-FFF2-40B4-BE49-F238E27FC236}">
                <a16:creationId xmlns:a16="http://schemas.microsoft.com/office/drawing/2014/main" id="{4812339C-C0D6-D9B7-851A-8E53A1EAAA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1894564211"/>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Por que utilizar um software de gestão de SST? - Ocupacional">
            <a:extLst>
              <a:ext uri="{FF2B5EF4-FFF2-40B4-BE49-F238E27FC236}">
                <a16:creationId xmlns:a16="http://schemas.microsoft.com/office/drawing/2014/main" id="{0D408E14-FBE4-1493-9D22-56FBF9BD1969}"/>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riângulo isósceles 4">
            <a:extLst>
              <a:ext uri="{FF2B5EF4-FFF2-40B4-BE49-F238E27FC236}">
                <a16:creationId xmlns:a16="http://schemas.microsoft.com/office/drawing/2014/main" id="{D3CA44E0-630A-70A7-1586-624464C2AD0D}"/>
              </a:ext>
            </a:extLst>
          </p:cNvPr>
          <p:cNvSpPr/>
          <p:nvPr/>
        </p:nvSpPr>
        <p:spPr>
          <a:xfrm>
            <a:off x="0" y="-6237"/>
            <a:ext cx="12192000" cy="6857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矩形 6">
            <a:extLst>
              <a:ext uri="{FF2B5EF4-FFF2-40B4-BE49-F238E27FC236}">
                <a16:creationId xmlns:a16="http://schemas.microsoft.com/office/drawing/2014/main" id="{135399E0-39B4-9E9C-DA96-5FD32F7D6FD4}"/>
              </a:ext>
            </a:extLst>
          </p:cNvPr>
          <p:cNvSpPr/>
          <p:nvPr/>
        </p:nvSpPr>
        <p:spPr>
          <a:xfrm>
            <a:off x="0" y="-12475"/>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0 w 12192000"/>
              <a:gd name="connsiteY2" fmla="*/ 685800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0" y="6858000"/>
                </a:lnTo>
                <a:lnTo>
                  <a:pt x="0" y="0"/>
                </a:lnTo>
                <a:close/>
              </a:path>
            </a:pathLst>
          </a:cu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a:ea typeface="微软雅黑"/>
              <a:sym typeface="Arial"/>
            </a:endParaRPr>
          </a:p>
        </p:txBody>
      </p:sp>
      <p:cxnSp>
        <p:nvCxnSpPr>
          <p:cNvPr id="3" name="直接连接符 34">
            <a:extLst>
              <a:ext uri="{FF2B5EF4-FFF2-40B4-BE49-F238E27FC236}">
                <a16:creationId xmlns:a16="http://schemas.microsoft.com/office/drawing/2014/main" id="{F12D8AD7-976E-D140-480E-E11543E14208}"/>
              </a:ext>
            </a:extLst>
          </p:cNvPr>
          <p:cNvCxnSpPr/>
          <p:nvPr/>
        </p:nvCxnSpPr>
        <p:spPr>
          <a:xfrm flipH="1">
            <a:off x="0" y="0"/>
            <a:ext cx="12192000" cy="6858000"/>
          </a:xfrm>
          <a:prstGeom prst="line">
            <a:avLst/>
          </a:prstGeom>
          <a:ln w="101600">
            <a:gradFill>
              <a:gsLst>
                <a:gs pos="0">
                  <a:srgbClr val="FE2B56"/>
                </a:gs>
                <a:gs pos="100000">
                  <a:srgbClr val="FE6F3F"/>
                </a:gs>
              </a:gsLst>
              <a:lin ang="5400000" scaled="1"/>
            </a:gradFill>
          </a:ln>
          <a:effectLst>
            <a:outerShdw blurRad="254000" dist="635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2" name="等腰三角形 7">
            <a:extLst>
              <a:ext uri="{FF2B5EF4-FFF2-40B4-BE49-F238E27FC236}">
                <a16:creationId xmlns:a16="http://schemas.microsoft.com/office/drawing/2014/main" id="{DDC0B5D2-19CC-FD59-A4D9-12B164AACCC5}"/>
              </a:ext>
            </a:extLst>
          </p:cNvPr>
          <p:cNvSpPr/>
          <p:nvPr/>
        </p:nvSpPr>
        <p:spPr>
          <a:xfrm>
            <a:off x="0" y="5345692"/>
            <a:ext cx="2622176" cy="1506071"/>
          </a:xfrm>
          <a:prstGeom prst="triangle">
            <a:avLst>
              <a:gd name="adj" fmla="val 0"/>
            </a:avLst>
          </a:prstGeom>
          <a:gradFill>
            <a:gsLst>
              <a:gs pos="0">
                <a:srgbClr val="FE2B56"/>
              </a:gs>
              <a:gs pos="100000">
                <a:srgbClr val="FE6F3F"/>
              </a:gs>
            </a:gsLst>
            <a:lin ang="6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grpSp>
        <p:nvGrpSpPr>
          <p:cNvPr id="9" name="组合 43">
            <a:extLst>
              <a:ext uri="{FF2B5EF4-FFF2-40B4-BE49-F238E27FC236}">
                <a16:creationId xmlns:a16="http://schemas.microsoft.com/office/drawing/2014/main" id="{2264B7B5-9AC1-75A2-93C9-C5224B39D444}"/>
              </a:ext>
            </a:extLst>
          </p:cNvPr>
          <p:cNvGrpSpPr/>
          <p:nvPr/>
        </p:nvGrpSpPr>
        <p:grpSpPr>
          <a:xfrm>
            <a:off x="4158565" y="1647957"/>
            <a:ext cx="6497045" cy="4232143"/>
            <a:chOff x="3214098" y="4073657"/>
            <a:chExt cx="2554690" cy="1541289"/>
          </a:xfrm>
        </p:grpSpPr>
        <p:sp>
          <p:nvSpPr>
            <p:cNvPr id="10" name="圆角矩形 46">
              <a:extLst>
                <a:ext uri="{FF2B5EF4-FFF2-40B4-BE49-F238E27FC236}">
                  <a16:creationId xmlns:a16="http://schemas.microsoft.com/office/drawing/2014/main" id="{351F3217-7AD2-A37E-2396-EE16B02D622C}"/>
                </a:ext>
              </a:extLst>
            </p:cNvPr>
            <p:cNvSpPr/>
            <p:nvPr/>
          </p:nvSpPr>
          <p:spPr>
            <a:xfrm>
              <a:off x="3214098" y="4073657"/>
              <a:ext cx="2554690" cy="1541289"/>
            </a:xfrm>
            <a:prstGeom prst="roundRect">
              <a:avLst>
                <a:gd name="adj" fmla="val 10388"/>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latin typeface="Arial"/>
                <a:ea typeface="微软雅黑"/>
                <a:sym typeface="Arial"/>
              </a:endParaRPr>
            </a:p>
          </p:txBody>
        </p:sp>
        <p:sp>
          <p:nvSpPr>
            <p:cNvPr id="11" name="TextBox 21">
              <a:extLst>
                <a:ext uri="{FF2B5EF4-FFF2-40B4-BE49-F238E27FC236}">
                  <a16:creationId xmlns:a16="http://schemas.microsoft.com/office/drawing/2014/main" id="{AE76A144-92B9-F54A-E14A-EF413F08AE18}"/>
                </a:ext>
              </a:extLst>
            </p:cNvPr>
            <p:cNvSpPr txBox="1"/>
            <p:nvPr/>
          </p:nvSpPr>
          <p:spPr>
            <a:xfrm>
              <a:off x="3387790" y="4432725"/>
              <a:ext cx="2207306" cy="819901"/>
            </a:xfrm>
            <a:prstGeom prst="rect">
              <a:avLst/>
            </a:prstGeom>
            <a:noFill/>
          </p:spPr>
          <p:txBody>
            <a:bodyPr wrap="square" lIns="0" tIns="0" rIns="0" bIns="0" rtlCol="0">
              <a:spAutoFit/>
            </a:bodyPr>
            <a:lstStyle/>
            <a:p>
              <a:pPr>
                <a:lnSpc>
                  <a:spcPct val="150000"/>
                </a:lnSpc>
              </a:pPr>
              <a:r>
                <a:rPr lang="pt-BR" altLang="zh-CN" sz="2000" b="1" dirty="0">
                  <a:solidFill>
                    <a:srgbClr val="201F42"/>
                  </a:solidFill>
                  <a:latin typeface="Arial"/>
                  <a:ea typeface="微软雅黑"/>
                  <a:sym typeface="Arial"/>
                </a:rPr>
                <a:t>Maior vida útil: </a:t>
              </a:r>
            </a:p>
            <a:p>
              <a:pPr>
                <a:lnSpc>
                  <a:spcPct val="150000"/>
                </a:lnSpc>
              </a:pPr>
              <a:endParaRPr lang="pt-BR" altLang="zh-CN" sz="2000" b="1" dirty="0">
                <a:solidFill>
                  <a:schemeClr val="tx1">
                    <a:lumMod val="50000"/>
                    <a:lumOff val="50000"/>
                  </a:schemeClr>
                </a:solidFill>
                <a:latin typeface="Arial"/>
                <a:ea typeface="微软雅黑"/>
                <a:sym typeface="Arial"/>
              </a:endParaRPr>
            </a:p>
            <a:p>
              <a:pPr>
                <a:lnSpc>
                  <a:spcPct val="150000"/>
                </a:lnSpc>
              </a:pPr>
              <a:r>
                <a:rPr lang="pt-BR" altLang="zh-CN" sz="2000" b="1" dirty="0">
                  <a:solidFill>
                    <a:schemeClr val="tx1">
                      <a:lumMod val="50000"/>
                      <a:lumOff val="50000"/>
                    </a:schemeClr>
                  </a:solidFill>
                  <a:latin typeface="Arial"/>
                  <a:ea typeface="微软雅黑"/>
                  <a:sym typeface="Arial"/>
                </a:rPr>
                <a:t>um equipamento com manutenção preventiva não possui desgaste excessivo de componentes.</a:t>
              </a:r>
              <a:endParaRPr lang="en-US" altLang="zh-CN" sz="2000" b="1" dirty="0">
                <a:solidFill>
                  <a:schemeClr val="tx1">
                    <a:lumMod val="50000"/>
                    <a:lumOff val="50000"/>
                  </a:schemeClr>
                </a:solidFill>
                <a:latin typeface="Arial"/>
                <a:ea typeface="微软雅黑"/>
                <a:sym typeface="Arial"/>
              </a:endParaRPr>
            </a:p>
          </p:txBody>
        </p:sp>
      </p:grpSp>
      <p:sp>
        <p:nvSpPr>
          <p:cNvPr id="13" name="圆角矩形 40">
            <a:extLst>
              <a:ext uri="{FF2B5EF4-FFF2-40B4-BE49-F238E27FC236}">
                <a16:creationId xmlns:a16="http://schemas.microsoft.com/office/drawing/2014/main" id="{DBCBA3A7-2451-438C-1A39-FEA167E5A0A5}"/>
              </a:ext>
            </a:extLst>
          </p:cNvPr>
          <p:cNvSpPr/>
          <p:nvPr/>
        </p:nvSpPr>
        <p:spPr>
          <a:xfrm>
            <a:off x="9799147" y="5357592"/>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pic>
        <p:nvPicPr>
          <p:cNvPr id="7" name="Imagem 6" descr="Texto&#10;&#10;Descrição gerada automaticamente com confiança baixa">
            <a:extLst>
              <a:ext uri="{FF2B5EF4-FFF2-40B4-BE49-F238E27FC236}">
                <a16:creationId xmlns:a16="http://schemas.microsoft.com/office/drawing/2014/main" id="{9C47C82F-CE90-FA89-3A7A-EBD1D488DA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2359" y="124624"/>
            <a:ext cx="1903476" cy="528458"/>
          </a:xfrm>
          <a:prstGeom prst="rect">
            <a:avLst/>
          </a:prstGeom>
        </p:spPr>
      </p:pic>
    </p:spTree>
    <p:extLst>
      <p:ext uri="{BB962C8B-B14F-4D97-AF65-F5344CB8AC3E}">
        <p14:creationId xmlns:p14="http://schemas.microsoft.com/office/powerpoint/2010/main" val="1624148600"/>
      </p:ext>
    </p:extLst>
  </p:cSld>
  <p:clrMapOvr>
    <a:masterClrMapping/>
  </p:clrMapOvr>
  <mc:AlternateContent xmlns:mc="http://schemas.openxmlformats.org/markup-compatibility/2006" xmlns:p14="http://schemas.microsoft.com/office/powerpoint/2010/main">
    <mc:Choice Requires="p14">
      <p:transition spd="slow" p14:dur="1250" advClick="0" advTm="4800">
        <p14:switch dir="r"/>
      </p:transition>
    </mc:Choice>
    <mc:Fallback xmlns="" xmlns:a14="http://schemas.microsoft.com/office/drawing/2010/main" xmlns:a16="http://schemas.microsoft.com/office/drawing/2014/main">
      <p:transition spd="slow" advClick="0" advTm="4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12" descr="A importância da gestão de Saúde e Segurança – SST nas corporações -  INTELLIGENZA">
            <a:extLst>
              <a:ext uri="{FF2B5EF4-FFF2-40B4-BE49-F238E27FC236}">
                <a16:creationId xmlns:a16="http://schemas.microsoft.com/office/drawing/2014/main" id="{18562767-C39C-26B1-7EA0-852550A68A1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32206" b="27335"/>
          <a:stretch/>
        </p:blipFill>
        <p:spPr bwMode="auto">
          <a:xfrm>
            <a:off x="0" y="0"/>
            <a:ext cx="12192000" cy="25527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5">
            <a:extLst>
              <a:ext uri="{FF2B5EF4-FFF2-40B4-BE49-F238E27FC236}">
                <a16:creationId xmlns:a16="http://schemas.microsoft.com/office/drawing/2014/main" id="{CD2EEDDC-5348-B5B5-D059-49ECFB489DA3}"/>
              </a:ext>
            </a:extLst>
          </p:cNvPr>
          <p:cNvSpPr/>
          <p:nvPr/>
        </p:nvSpPr>
        <p:spPr>
          <a:xfrm>
            <a:off x="0" y="1"/>
            <a:ext cx="12192000" cy="2552699"/>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nvGrpSpPr>
          <p:cNvPr id="3" name="组合 5">
            <a:extLst>
              <a:ext uri="{FF2B5EF4-FFF2-40B4-BE49-F238E27FC236}">
                <a16:creationId xmlns:a16="http://schemas.microsoft.com/office/drawing/2014/main" id="{BE5A0037-9E07-98FD-6185-1CE796AFE0B9}"/>
              </a:ext>
            </a:extLst>
          </p:cNvPr>
          <p:cNvGrpSpPr/>
          <p:nvPr/>
        </p:nvGrpSpPr>
        <p:grpSpPr>
          <a:xfrm>
            <a:off x="3543098" y="294782"/>
            <a:ext cx="4820916" cy="757802"/>
            <a:chOff x="4794838" y="141635"/>
            <a:chExt cx="2442712" cy="757802"/>
          </a:xfrm>
        </p:grpSpPr>
        <p:sp>
          <p:nvSpPr>
            <p:cNvPr id="4" name="Subtitle 2">
              <a:extLst>
                <a:ext uri="{FF2B5EF4-FFF2-40B4-BE49-F238E27FC236}">
                  <a16:creationId xmlns:a16="http://schemas.microsoft.com/office/drawing/2014/main" id="{3B7FD626-4116-B85B-13F9-960474A372C7}"/>
                </a:ext>
              </a:extLst>
            </p:cNvPr>
            <p:cNvSpPr txBox="1">
              <a:spLocks/>
            </p:cNvSpPr>
            <p:nvPr/>
          </p:nvSpPr>
          <p:spPr>
            <a:xfrm>
              <a:off x="4794838" y="141635"/>
              <a:ext cx="2442712"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r>
                <a:rPr lang="en-US" altLang="zh-CN" sz="3200" b="1" spc="300" dirty="0" err="1">
                  <a:gradFill>
                    <a:gsLst>
                      <a:gs pos="0">
                        <a:srgbClr val="FE2B56"/>
                      </a:gs>
                      <a:gs pos="100000">
                        <a:srgbClr val="FE6F3F"/>
                      </a:gs>
                    </a:gsLst>
                    <a:lin ang="5400000" scaled="0"/>
                  </a:gradFill>
                  <a:latin typeface="Arial"/>
                  <a:ea typeface="微软雅黑"/>
                  <a:cs typeface="Lato" panose="020F0502020204030203" pitchFamily="34" charset="0"/>
                  <a:sym typeface="Arial"/>
                </a:rPr>
                <a:t>Vantagens</a:t>
              </a:r>
              <a:endParaRPr lang="id-ID" b="1" spc="300"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sp>
          <p:nvSpPr>
            <p:cNvPr id="5" name="圆角矩形 4">
              <a:extLst>
                <a:ext uri="{FF2B5EF4-FFF2-40B4-BE49-F238E27FC236}">
                  <a16:creationId xmlns:a16="http://schemas.microsoft.com/office/drawing/2014/main" id="{9297981C-E3C6-43DA-258B-EE400563B492}"/>
                </a:ext>
              </a:extLst>
            </p:cNvPr>
            <p:cNvSpPr/>
            <p:nvPr/>
          </p:nvSpPr>
          <p:spPr>
            <a:xfrm>
              <a:off x="5588860" y="853718"/>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sp>
        <p:nvSpPr>
          <p:cNvPr id="44" name="矩形 81">
            <a:extLst>
              <a:ext uri="{FF2B5EF4-FFF2-40B4-BE49-F238E27FC236}">
                <a16:creationId xmlns:a16="http://schemas.microsoft.com/office/drawing/2014/main" id="{1B460AAD-96A8-7486-3AEA-E362F558CCDF}"/>
              </a:ext>
            </a:extLst>
          </p:cNvPr>
          <p:cNvSpPr/>
          <p:nvPr/>
        </p:nvSpPr>
        <p:spPr>
          <a:xfrm>
            <a:off x="689824" y="1895076"/>
            <a:ext cx="3205641" cy="3656642"/>
          </a:xfrm>
          <a:prstGeom prst="rect">
            <a:avLst/>
          </a:prstGeom>
          <a:gradFill>
            <a:gsLst>
              <a:gs pos="0">
                <a:srgbClr val="FE2B56"/>
              </a:gs>
              <a:gs pos="100000">
                <a:srgbClr val="FE6F3F"/>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45" name="文本框 85">
            <a:extLst>
              <a:ext uri="{FF2B5EF4-FFF2-40B4-BE49-F238E27FC236}">
                <a16:creationId xmlns:a16="http://schemas.microsoft.com/office/drawing/2014/main" id="{795375C6-D675-3DFD-652B-824A15C01A2C}"/>
              </a:ext>
            </a:extLst>
          </p:cNvPr>
          <p:cNvSpPr txBox="1"/>
          <p:nvPr/>
        </p:nvSpPr>
        <p:spPr>
          <a:xfrm>
            <a:off x="1128485" y="2311400"/>
            <a:ext cx="2347501" cy="2271391"/>
          </a:xfrm>
          <a:prstGeom prst="rect">
            <a:avLst/>
          </a:prstGeom>
          <a:noFill/>
        </p:spPr>
        <p:txBody>
          <a:bodyPr wrap="square" rtlCol="0">
            <a:spAutoFit/>
          </a:bodyPr>
          <a:lstStyle/>
          <a:p>
            <a:pPr algn="ctr">
              <a:lnSpc>
                <a:spcPct val="130000"/>
              </a:lnSpc>
            </a:pPr>
            <a:r>
              <a:rPr lang="en-US" altLang="zh-CN" sz="3600" b="1" spc="300" dirty="0">
                <a:solidFill>
                  <a:schemeClr val="bg1"/>
                </a:solidFill>
                <a:latin typeface="Arial"/>
                <a:ea typeface="微软雅黑"/>
                <a:sym typeface="Arial"/>
              </a:rPr>
              <a:t>01</a:t>
            </a:r>
          </a:p>
          <a:p>
            <a:pPr algn="ctr">
              <a:lnSpc>
                <a:spcPct val="130000"/>
              </a:lnSpc>
            </a:pPr>
            <a:endParaRPr lang="en-US" altLang="zh-CN" sz="3600" b="1" spc="300" dirty="0">
              <a:solidFill>
                <a:schemeClr val="bg1"/>
              </a:solidFill>
              <a:latin typeface="Arial"/>
              <a:ea typeface="微软雅黑"/>
              <a:sym typeface="Arial"/>
            </a:endParaRPr>
          </a:p>
          <a:p>
            <a:pPr algn="ctr"/>
            <a:r>
              <a:rPr lang="en-US" altLang="zh-CN" sz="2400" spc="300" dirty="0">
                <a:solidFill>
                  <a:schemeClr val="bg1"/>
                </a:solidFill>
                <a:latin typeface="Arial"/>
                <a:ea typeface="微软雅黑"/>
                <a:sym typeface="Arial"/>
              </a:rPr>
              <a:t>Parada </a:t>
            </a:r>
            <a:r>
              <a:rPr lang="en-US" altLang="zh-CN" sz="2400" spc="300" dirty="0" err="1">
                <a:solidFill>
                  <a:schemeClr val="bg1"/>
                </a:solidFill>
                <a:latin typeface="Arial"/>
                <a:ea typeface="微软雅黑"/>
                <a:sym typeface="Arial"/>
              </a:rPr>
              <a:t>Programada</a:t>
            </a:r>
            <a:endParaRPr lang="zh-CN" altLang="en-US" sz="2400" spc="300" dirty="0">
              <a:solidFill>
                <a:schemeClr val="bg1"/>
              </a:solidFill>
              <a:latin typeface="Arial"/>
              <a:ea typeface="微软雅黑"/>
              <a:sym typeface="Arial"/>
            </a:endParaRPr>
          </a:p>
        </p:txBody>
      </p:sp>
      <p:sp>
        <p:nvSpPr>
          <p:cNvPr id="46" name="矩形 81">
            <a:extLst>
              <a:ext uri="{FF2B5EF4-FFF2-40B4-BE49-F238E27FC236}">
                <a16:creationId xmlns:a16="http://schemas.microsoft.com/office/drawing/2014/main" id="{EDE10EA6-E0F3-D2F5-F0F3-FED53B54FA6D}"/>
              </a:ext>
            </a:extLst>
          </p:cNvPr>
          <p:cNvSpPr/>
          <p:nvPr/>
        </p:nvSpPr>
        <p:spPr>
          <a:xfrm>
            <a:off x="4566760" y="1895075"/>
            <a:ext cx="3205641" cy="3656642"/>
          </a:xfrm>
          <a:prstGeom prst="rect">
            <a:avLst/>
          </a:prstGeom>
          <a:gradFill>
            <a:gsLst>
              <a:gs pos="0">
                <a:srgbClr val="FE2B56"/>
              </a:gs>
              <a:gs pos="100000">
                <a:srgbClr val="FE6F3F"/>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47" name="矩形 81">
            <a:extLst>
              <a:ext uri="{FF2B5EF4-FFF2-40B4-BE49-F238E27FC236}">
                <a16:creationId xmlns:a16="http://schemas.microsoft.com/office/drawing/2014/main" id="{F37D71B4-5BBF-4178-C74B-702AE57E2655}"/>
              </a:ext>
            </a:extLst>
          </p:cNvPr>
          <p:cNvSpPr/>
          <p:nvPr/>
        </p:nvSpPr>
        <p:spPr>
          <a:xfrm>
            <a:off x="8367498" y="1895075"/>
            <a:ext cx="3205641" cy="3656642"/>
          </a:xfrm>
          <a:prstGeom prst="rect">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49" name="文本框 85">
            <a:extLst>
              <a:ext uri="{FF2B5EF4-FFF2-40B4-BE49-F238E27FC236}">
                <a16:creationId xmlns:a16="http://schemas.microsoft.com/office/drawing/2014/main" id="{B91F8D0A-6B72-2035-F1F5-FA66DFC49FC5}"/>
              </a:ext>
            </a:extLst>
          </p:cNvPr>
          <p:cNvSpPr txBox="1"/>
          <p:nvPr/>
        </p:nvSpPr>
        <p:spPr>
          <a:xfrm>
            <a:off x="4860269" y="2311400"/>
            <a:ext cx="2628699" cy="2271391"/>
          </a:xfrm>
          <a:prstGeom prst="rect">
            <a:avLst/>
          </a:prstGeom>
          <a:noFill/>
        </p:spPr>
        <p:txBody>
          <a:bodyPr wrap="square" rtlCol="0">
            <a:spAutoFit/>
          </a:bodyPr>
          <a:lstStyle/>
          <a:p>
            <a:pPr algn="ctr">
              <a:lnSpc>
                <a:spcPct val="130000"/>
              </a:lnSpc>
            </a:pPr>
            <a:r>
              <a:rPr lang="en-US" altLang="zh-CN" sz="3600" b="1" spc="300" dirty="0">
                <a:solidFill>
                  <a:schemeClr val="bg1"/>
                </a:solidFill>
                <a:latin typeface="Arial"/>
                <a:ea typeface="微软雅黑"/>
                <a:sym typeface="Arial"/>
              </a:rPr>
              <a:t>02</a:t>
            </a:r>
          </a:p>
          <a:p>
            <a:pPr algn="ctr">
              <a:lnSpc>
                <a:spcPct val="130000"/>
              </a:lnSpc>
            </a:pPr>
            <a:endParaRPr lang="en-US" altLang="zh-CN" sz="3600" b="1" spc="300" dirty="0">
              <a:solidFill>
                <a:schemeClr val="bg1"/>
              </a:solidFill>
              <a:latin typeface="Arial"/>
              <a:ea typeface="微软雅黑"/>
              <a:sym typeface="Arial"/>
            </a:endParaRPr>
          </a:p>
          <a:p>
            <a:pPr algn="ctr"/>
            <a:r>
              <a:rPr lang="en-US" altLang="zh-CN" sz="2400" spc="300" dirty="0" err="1">
                <a:solidFill>
                  <a:schemeClr val="bg1"/>
                </a:solidFill>
                <a:latin typeface="Arial"/>
                <a:ea typeface="微软雅黑"/>
                <a:sym typeface="Arial"/>
              </a:rPr>
              <a:t>Maior</a:t>
            </a:r>
            <a:r>
              <a:rPr lang="en-US" altLang="zh-CN" sz="2400" spc="300" dirty="0">
                <a:solidFill>
                  <a:schemeClr val="bg1"/>
                </a:solidFill>
                <a:latin typeface="Arial"/>
                <a:ea typeface="微软雅黑"/>
                <a:sym typeface="Arial"/>
              </a:rPr>
              <a:t> Vida </a:t>
            </a:r>
            <a:r>
              <a:rPr lang="en-US" altLang="zh-CN" sz="2400" spc="300" dirty="0" err="1">
                <a:solidFill>
                  <a:schemeClr val="bg1"/>
                </a:solidFill>
                <a:latin typeface="Arial"/>
                <a:ea typeface="微软雅黑"/>
                <a:sym typeface="Arial"/>
              </a:rPr>
              <a:t>Útil</a:t>
            </a:r>
            <a:endParaRPr lang="zh-CN" altLang="en-US" sz="2400" spc="300" dirty="0">
              <a:solidFill>
                <a:schemeClr val="bg1"/>
              </a:solidFill>
              <a:latin typeface="Arial"/>
              <a:ea typeface="微软雅黑"/>
              <a:sym typeface="Arial"/>
            </a:endParaRPr>
          </a:p>
        </p:txBody>
      </p:sp>
      <p:sp>
        <p:nvSpPr>
          <p:cNvPr id="50" name="文本框 85">
            <a:extLst>
              <a:ext uri="{FF2B5EF4-FFF2-40B4-BE49-F238E27FC236}">
                <a16:creationId xmlns:a16="http://schemas.microsoft.com/office/drawing/2014/main" id="{13364A41-D5B3-F37F-1C23-A799B0D751D1}"/>
              </a:ext>
            </a:extLst>
          </p:cNvPr>
          <p:cNvSpPr txBox="1"/>
          <p:nvPr/>
        </p:nvSpPr>
        <p:spPr>
          <a:xfrm>
            <a:off x="8577015" y="2311400"/>
            <a:ext cx="2758644" cy="2105192"/>
          </a:xfrm>
          <a:prstGeom prst="rect">
            <a:avLst/>
          </a:prstGeom>
          <a:noFill/>
        </p:spPr>
        <p:txBody>
          <a:bodyPr wrap="square" rtlCol="0">
            <a:spAutoFit/>
          </a:bodyPr>
          <a:lstStyle/>
          <a:p>
            <a:pPr algn="ctr">
              <a:lnSpc>
                <a:spcPct val="130000"/>
              </a:lnSpc>
            </a:pPr>
            <a:r>
              <a:rPr lang="en-US" altLang="zh-CN" sz="3600" b="1" spc="300" dirty="0">
                <a:solidFill>
                  <a:srgbClr val="201F42"/>
                </a:solidFill>
                <a:latin typeface="Arial"/>
                <a:ea typeface="微软雅黑"/>
                <a:sym typeface="Arial"/>
              </a:rPr>
              <a:t>03</a:t>
            </a:r>
          </a:p>
          <a:p>
            <a:pPr algn="ctr"/>
            <a:endParaRPr lang="en-US" altLang="zh-CN" sz="3600" b="1" spc="300" dirty="0">
              <a:solidFill>
                <a:srgbClr val="201F42"/>
              </a:solidFill>
              <a:latin typeface="Arial"/>
              <a:ea typeface="微软雅黑"/>
              <a:sym typeface="Arial"/>
            </a:endParaRPr>
          </a:p>
          <a:p>
            <a:pPr algn="ctr"/>
            <a:r>
              <a:rPr lang="pt-BR" altLang="zh-CN" sz="2400" spc="300" dirty="0">
                <a:solidFill>
                  <a:srgbClr val="201F42"/>
                </a:solidFill>
                <a:latin typeface="Arial"/>
                <a:ea typeface="微软雅黑"/>
                <a:sym typeface="Arial"/>
              </a:rPr>
              <a:t>Maior Produtividade</a:t>
            </a:r>
            <a:endParaRPr lang="zh-CN" altLang="en-US" sz="2400" spc="300" dirty="0">
              <a:solidFill>
                <a:srgbClr val="201F42"/>
              </a:solidFill>
              <a:latin typeface="Arial"/>
              <a:ea typeface="微软雅黑"/>
              <a:sym typeface="Arial"/>
            </a:endParaRPr>
          </a:p>
        </p:txBody>
      </p:sp>
      <p:pic>
        <p:nvPicPr>
          <p:cNvPr id="6" name="Imagem 5" descr="Texto&#10;&#10;Descrição gerada automaticamente com confiança baixa">
            <a:extLst>
              <a:ext uri="{FF2B5EF4-FFF2-40B4-BE49-F238E27FC236}">
                <a16:creationId xmlns:a16="http://schemas.microsoft.com/office/drawing/2014/main" id="{175F8467-D361-90EB-3249-049DE6AC9C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3132760858"/>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TCS INDÚSTRIA METALÚRGICA - Talha Elétrica 8.000 kg c/ trole elétrico - 6  Movimentos">
            <a:extLst>
              <a:ext uri="{FF2B5EF4-FFF2-40B4-BE49-F238E27FC236}">
                <a16:creationId xmlns:a16="http://schemas.microsoft.com/office/drawing/2014/main" id="{E90E6B9D-ED95-51E9-C56D-C1D304F75F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9001" y="1052567"/>
            <a:ext cx="7473998" cy="5475424"/>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254000" dist="63500" dir="2700000" algn="tl" rotWithShape="0">
              <a:prstClr val="black">
                <a:alpha val="30000"/>
              </a:prstClr>
            </a:outerShdw>
          </a:effectLst>
        </p:spPr>
      </p:pic>
      <p:sp>
        <p:nvSpPr>
          <p:cNvPr id="5" name="矩形 4"/>
          <p:cNvSpPr/>
          <p:nvPr/>
        </p:nvSpPr>
        <p:spPr>
          <a:xfrm>
            <a:off x="3339936" y="208154"/>
            <a:ext cx="8651920" cy="632319"/>
          </a:xfrm>
          <a:prstGeom prst="rect">
            <a:avLst/>
          </a:prstGeom>
          <a:gradFill>
            <a:gsLst>
              <a:gs pos="0">
                <a:srgbClr val="FE2B56">
                  <a:alpha val="91000"/>
                </a:srgbClr>
              </a:gs>
              <a:gs pos="100000">
                <a:srgbClr val="FE6F3F">
                  <a:alpha val="57000"/>
                </a:srgbClr>
              </a:gs>
            </a:gsLst>
            <a:lin ang="6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21" name="Subtitle 2">
            <a:extLst>
              <a:ext uri="{FF2B5EF4-FFF2-40B4-BE49-F238E27FC236}">
                <a16:creationId xmlns:a16="http://schemas.microsoft.com/office/drawing/2014/main" id="{360062CF-4239-4286-B703-132EC1F0E32B}"/>
              </a:ext>
            </a:extLst>
          </p:cNvPr>
          <p:cNvSpPr txBox="1">
            <a:spLocks/>
          </p:cNvSpPr>
          <p:nvPr/>
        </p:nvSpPr>
        <p:spPr>
          <a:xfrm>
            <a:off x="3454236" y="330009"/>
            <a:ext cx="9413920"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pt-BR" altLang="zh-CN" sz="1600" b="1" dirty="0">
                <a:solidFill>
                  <a:schemeClr val="bg1"/>
                </a:solidFill>
                <a:latin typeface="Arial"/>
                <a:ea typeface="微软雅黑"/>
                <a:cs typeface="Lato" panose="020F0502020204030203" pitchFamily="34" charset="0"/>
                <a:sym typeface="Arial"/>
              </a:rPr>
              <a:t>Na figura abaixo, você pode ver um exemplo de talha elétrica, o equipamento laranja.</a:t>
            </a:r>
            <a:endParaRPr lang="id-ID" sz="1600" b="1" dirty="0">
              <a:solidFill>
                <a:schemeClr val="bg1"/>
              </a:solidFill>
              <a:latin typeface="Arial"/>
              <a:ea typeface="微软雅黑"/>
              <a:cs typeface="Lato" panose="020F0502020204030203" pitchFamily="34" charset="0"/>
              <a:sym typeface="Arial"/>
            </a:endParaRPr>
          </a:p>
        </p:txBody>
      </p:sp>
      <p:pic>
        <p:nvPicPr>
          <p:cNvPr id="2" name="Imagem 1" descr="Texto&#10;&#10;Descrição gerada automaticamente com confiança baixa">
            <a:extLst>
              <a:ext uri="{FF2B5EF4-FFF2-40B4-BE49-F238E27FC236}">
                <a16:creationId xmlns:a16="http://schemas.microsoft.com/office/drawing/2014/main" id="{709ADF22-DC74-1CCB-1728-EAED5479BA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843" y="260084"/>
            <a:ext cx="1903476" cy="528458"/>
          </a:xfrm>
          <a:prstGeom prst="rect">
            <a:avLst/>
          </a:prstGeom>
        </p:spPr>
      </p:pic>
    </p:spTree>
    <p:extLst>
      <p:ext uri="{BB962C8B-B14F-4D97-AF65-F5344CB8AC3E}">
        <p14:creationId xmlns:p14="http://schemas.microsoft.com/office/powerpoint/2010/main" val="2131499153"/>
      </p:ext>
    </p:extLst>
  </p:cSld>
  <p:clrMapOvr>
    <a:masterClrMapping/>
  </p:clrMapOvr>
  <mc:AlternateContent xmlns:mc="http://schemas.openxmlformats.org/markup-compatibility/2006" xmlns:p14="http://schemas.microsoft.com/office/powerpoint/2010/main">
    <mc:Choice Requires="p14">
      <p:transition spd="slow" p14:dur="1250" advClick="0" advTm="10000">
        <p14:switch dir="r"/>
      </p:transition>
    </mc:Choice>
    <mc:Fallback xmlns="" xmlns:a14="http://schemas.microsoft.com/office/drawing/2010/main" xmlns:a16="http://schemas.microsoft.com/office/drawing/2014/main">
      <p:transition spd="slow" advClick="0" advTm="10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descr="Pandemia reforça importância da saúde e da segurança no trabalho | Justiça  do Trabalho - TRT da 15ª Região - Campinas">
            <a:extLst>
              <a:ext uri="{FF2B5EF4-FFF2-40B4-BE49-F238E27FC236}">
                <a16:creationId xmlns:a16="http://schemas.microsoft.com/office/drawing/2014/main" id="{BE02043A-C64A-E36E-7F55-40C318A99F4F}"/>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r="23206"/>
          <a:stretch/>
        </p:blipFill>
        <p:spPr bwMode="auto">
          <a:xfrm flipH="1">
            <a:off x="4769258" y="0"/>
            <a:ext cx="74331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2"/>
          <p:cNvSpPr/>
          <p:nvPr/>
        </p:nvSpPr>
        <p:spPr>
          <a:xfrm>
            <a:off x="6225357" y="0"/>
            <a:ext cx="5966641" cy="6858000"/>
          </a:xfrm>
          <a:custGeom>
            <a:avLst/>
            <a:gdLst>
              <a:gd name="connsiteX0" fmla="*/ 0 w 7110549"/>
              <a:gd name="connsiteY0" fmla="*/ 0 h 6858000"/>
              <a:gd name="connsiteX1" fmla="*/ 7110549 w 7110549"/>
              <a:gd name="connsiteY1" fmla="*/ 0 h 6858000"/>
              <a:gd name="connsiteX2" fmla="*/ 7110549 w 7110549"/>
              <a:gd name="connsiteY2" fmla="*/ 6858000 h 6858000"/>
              <a:gd name="connsiteX3" fmla="*/ 0 w 7110549"/>
              <a:gd name="connsiteY3" fmla="*/ 6858000 h 6858000"/>
              <a:gd name="connsiteX4" fmla="*/ 0 w 7110549"/>
              <a:gd name="connsiteY4" fmla="*/ 0 h 6858000"/>
              <a:gd name="connsiteX0" fmla="*/ 0 w 7110549"/>
              <a:gd name="connsiteY0" fmla="*/ 0 h 6858000"/>
              <a:gd name="connsiteX1" fmla="*/ 7110549 w 7110549"/>
              <a:gd name="connsiteY1" fmla="*/ 0 h 6858000"/>
              <a:gd name="connsiteX2" fmla="*/ 7110549 w 7110549"/>
              <a:gd name="connsiteY2" fmla="*/ 6858000 h 6858000"/>
              <a:gd name="connsiteX3" fmla="*/ 2024743 w 7110549"/>
              <a:gd name="connsiteY3" fmla="*/ 6844937 h 6858000"/>
              <a:gd name="connsiteX4" fmla="*/ 0 w 7110549"/>
              <a:gd name="connsiteY4" fmla="*/ 6858000 h 6858000"/>
              <a:gd name="connsiteX5" fmla="*/ 0 w 7110549"/>
              <a:gd name="connsiteY5" fmla="*/ 0 h 6858000"/>
              <a:gd name="connsiteX0" fmla="*/ 0 w 7110549"/>
              <a:gd name="connsiteY0" fmla="*/ 0 h 6858000"/>
              <a:gd name="connsiteX1" fmla="*/ 7110549 w 7110549"/>
              <a:gd name="connsiteY1" fmla="*/ 0 h 6858000"/>
              <a:gd name="connsiteX2" fmla="*/ 7110549 w 7110549"/>
              <a:gd name="connsiteY2" fmla="*/ 6858000 h 6858000"/>
              <a:gd name="connsiteX3" fmla="*/ 2024743 w 7110549"/>
              <a:gd name="connsiteY3" fmla="*/ 6844937 h 6858000"/>
              <a:gd name="connsiteX4" fmla="*/ 0 w 711054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0549" h="6858000">
                <a:moveTo>
                  <a:pt x="0" y="0"/>
                </a:moveTo>
                <a:lnTo>
                  <a:pt x="7110549" y="0"/>
                </a:lnTo>
                <a:lnTo>
                  <a:pt x="7110549" y="6858000"/>
                </a:lnTo>
                <a:lnTo>
                  <a:pt x="2024743" y="6844937"/>
                </a:lnTo>
                <a:lnTo>
                  <a:pt x="0" y="0"/>
                </a:lnTo>
                <a:close/>
              </a:path>
            </a:pathLst>
          </a:cu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5" name="Fluxograma: Entrada Manual 4">
            <a:extLst>
              <a:ext uri="{FF2B5EF4-FFF2-40B4-BE49-F238E27FC236}">
                <a16:creationId xmlns:a16="http://schemas.microsoft.com/office/drawing/2014/main" id="{FB05AE0E-12CC-16E2-6CA8-B31ABD54E6CE}"/>
              </a:ext>
            </a:extLst>
          </p:cNvPr>
          <p:cNvSpPr/>
          <p:nvPr/>
        </p:nvSpPr>
        <p:spPr>
          <a:xfrm rot="5400000">
            <a:off x="486232" y="-500962"/>
            <a:ext cx="6858003" cy="7859928"/>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圆角矩形 10"/>
          <p:cNvSpPr/>
          <p:nvPr/>
        </p:nvSpPr>
        <p:spPr>
          <a:xfrm>
            <a:off x="11075105" y="6378965"/>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nvGrpSpPr>
          <p:cNvPr id="8" name="组合 7"/>
          <p:cNvGrpSpPr/>
          <p:nvPr/>
        </p:nvGrpSpPr>
        <p:grpSpPr>
          <a:xfrm>
            <a:off x="588771" y="1888099"/>
            <a:ext cx="5884645" cy="3370031"/>
            <a:chOff x="444137" y="1791579"/>
            <a:chExt cx="5884645" cy="3370031"/>
          </a:xfrm>
        </p:grpSpPr>
        <p:sp>
          <p:nvSpPr>
            <p:cNvPr id="4" name="矩形 3"/>
            <p:cNvSpPr/>
            <p:nvPr/>
          </p:nvSpPr>
          <p:spPr>
            <a:xfrm>
              <a:off x="444137" y="1791579"/>
              <a:ext cx="829186" cy="781804"/>
            </a:xfrm>
            <a:prstGeom prst="rect">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17" name="TextBox 21"/>
            <p:cNvSpPr txBox="1"/>
            <p:nvPr/>
          </p:nvSpPr>
          <p:spPr>
            <a:xfrm>
              <a:off x="1607157" y="1850704"/>
              <a:ext cx="4721625" cy="3310906"/>
            </a:xfrm>
            <a:prstGeom prst="rect">
              <a:avLst/>
            </a:prstGeom>
            <a:noFill/>
          </p:spPr>
          <p:txBody>
            <a:bodyPr wrap="square" lIns="0" tIns="0" rIns="0" bIns="0" rtlCol="0">
              <a:spAutoFit/>
            </a:bodyPr>
            <a:lstStyle/>
            <a:p>
              <a:pPr>
                <a:lnSpc>
                  <a:spcPct val="130000"/>
                </a:lnSpc>
              </a:pPr>
              <a:r>
                <a:rPr lang="pt-BR" altLang="zh-CN" sz="2400" b="1" dirty="0">
                  <a:solidFill>
                    <a:srgbClr val="201F42"/>
                  </a:solidFill>
                  <a:latin typeface="Arial"/>
                  <a:ea typeface="微软雅黑"/>
                  <a:sym typeface="Arial"/>
                </a:rPr>
                <a:t>Maior produtividade: </a:t>
              </a:r>
            </a:p>
            <a:p>
              <a:pPr>
                <a:lnSpc>
                  <a:spcPct val="130000"/>
                </a:lnSpc>
              </a:pPr>
              <a:endParaRPr lang="pt-BR" altLang="zh-CN" sz="2400" dirty="0">
                <a:solidFill>
                  <a:schemeClr val="tx1">
                    <a:lumMod val="50000"/>
                    <a:lumOff val="50000"/>
                  </a:schemeClr>
                </a:solidFill>
                <a:latin typeface="Arial"/>
                <a:ea typeface="微软雅黑"/>
                <a:sym typeface="Arial"/>
              </a:endParaRPr>
            </a:p>
            <a:p>
              <a:pPr>
                <a:lnSpc>
                  <a:spcPct val="130000"/>
                </a:lnSpc>
              </a:pPr>
              <a:r>
                <a:rPr lang="pt-BR" altLang="zh-CN" sz="2400" dirty="0">
                  <a:solidFill>
                    <a:schemeClr val="tx1">
                      <a:lumMod val="50000"/>
                      <a:lumOff val="50000"/>
                    </a:schemeClr>
                  </a:solidFill>
                  <a:latin typeface="Arial"/>
                  <a:ea typeface="微软雅黑"/>
                  <a:sym typeface="Arial"/>
                </a:rPr>
                <a:t>com a manutenção, o equipamento mantém seu potencial, evitando cair a produtividade ou parar por completo.</a:t>
              </a:r>
              <a:endParaRPr lang="en-US" altLang="zh-CN" sz="2400" dirty="0">
                <a:solidFill>
                  <a:schemeClr val="tx1">
                    <a:lumMod val="50000"/>
                    <a:lumOff val="50000"/>
                  </a:schemeClr>
                </a:solidFill>
                <a:latin typeface="Arial"/>
                <a:ea typeface="微软雅黑"/>
                <a:sym typeface="Arial"/>
              </a:endParaRPr>
            </a:p>
          </p:txBody>
        </p:sp>
        <p:grpSp>
          <p:nvGrpSpPr>
            <p:cNvPr id="23" name="组合 22"/>
            <p:cNvGrpSpPr/>
            <p:nvPr/>
          </p:nvGrpSpPr>
          <p:grpSpPr>
            <a:xfrm>
              <a:off x="647985" y="1927200"/>
              <a:ext cx="455799" cy="457102"/>
              <a:chOff x="1649413" y="1535114"/>
              <a:chExt cx="555625" cy="557213"/>
            </a:xfrm>
            <a:solidFill>
              <a:schemeClr val="bg1"/>
            </a:solidFill>
          </p:grpSpPr>
          <p:sp>
            <p:nvSpPr>
              <p:cNvPr id="24" name="Freeform 33"/>
              <p:cNvSpPr>
                <a:spLocks/>
              </p:cNvSpPr>
              <p:nvPr/>
            </p:nvSpPr>
            <p:spPr bwMode="auto">
              <a:xfrm>
                <a:off x="2147888" y="1535114"/>
                <a:ext cx="57150" cy="58738"/>
              </a:xfrm>
              <a:custGeom>
                <a:avLst/>
                <a:gdLst>
                  <a:gd name="T0" fmla="*/ 0 w 20"/>
                  <a:gd name="T1" fmla="*/ 9 h 20"/>
                  <a:gd name="T2" fmla="*/ 11 w 20"/>
                  <a:gd name="T3" fmla="*/ 20 h 20"/>
                  <a:gd name="T4" fmla="*/ 14 w 20"/>
                  <a:gd name="T5" fmla="*/ 5 h 20"/>
                  <a:gd name="T6" fmla="*/ 0 w 20"/>
                  <a:gd name="T7" fmla="*/ 9 h 20"/>
                </a:gdLst>
                <a:ahLst/>
                <a:cxnLst>
                  <a:cxn ang="0">
                    <a:pos x="T0" y="T1"/>
                  </a:cxn>
                  <a:cxn ang="0">
                    <a:pos x="T2" y="T3"/>
                  </a:cxn>
                  <a:cxn ang="0">
                    <a:pos x="T4" y="T5"/>
                  </a:cxn>
                  <a:cxn ang="0">
                    <a:pos x="T6" y="T7"/>
                  </a:cxn>
                </a:cxnLst>
                <a:rect l="0" t="0" r="r" b="b"/>
                <a:pathLst>
                  <a:path w="20" h="20">
                    <a:moveTo>
                      <a:pt x="0" y="9"/>
                    </a:moveTo>
                    <a:cubicBezTo>
                      <a:pt x="11" y="20"/>
                      <a:pt x="11" y="20"/>
                      <a:pt x="11" y="20"/>
                    </a:cubicBezTo>
                    <a:cubicBezTo>
                      <a:pt x="18" y="13"/>
                      <a:pt x="20" y="11"/>
                      <a:pt x="14" y="5"/>
                    </a:cubicBezTo>
                    <a:cubicBezTo>
                      <a:pt x="9" y="0"/>
                      <a:pt x="7" y="2"/>
                      <a:pt x="0" y="9"/>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sp>
            <p:nvSpPr>
              <p:cNvPr id="25" name="Freeform 34"/>
              <p:cNvSpPr>
                <a:spLocks noEditPoints="1"/>
              </p:cNvSpPr>
              <p:nvPr/>
            </p:nvSpPr>
            <p:spPr bwMode="auto">
              <a:xfrm>
                <a:off x="1830388" y="1555751"/>
                <a:ext cx="355600" cy="355600"/>
              </a:xfrm>
              <a:custGeom>
                <a:avLst/>
                <a:gdLst>
                  <a:gd name="T0" fmla="*/ 0 w 224"/>
                  <a:gd name="T1" fmla="*/ 224 h 224"/>
                  <a:gd name="T2" fmla="*/ 20 w 224"/>
                  <a:gd name="T3" fmla="*/ 175 h 224"/>
                  <a:gd name="T4" fmla="*/ 197 w 224"/>
                  <a:gd name="T5" fmla="*/ 0 h 224"/>
                  <a:gd name="T6" fmla="*/ 224 w 224"/>
                  <a:gd name="T7" fmla="*/ 27 h 224"/>
                  <a:gd name="T8" fmla="*/ 45 w 224"/>
                  <a:gd name="T9" fmla="*/ 206 h 224"/>
                  <a:gd name="T10" fmla="*/ 0 w 224"/>
                  <a:gd name="T11" fmla="*/ 224 h 224"/>
                  <a:gd name="T12" fmla="*/ 29 w 224"/>
                  <a:gd name="T13" fmla="*/ 184 h 224"/>
                  <a:gd name="T14" fmla="*/ 22 w 224"/>
                  <a:gd name="T15" fmla="*/ 201 h 224"/>
                  <a:gd name="T16" fmla="*/ 40 w 224"/>
                  <a:gd name="T17" fmla="*/ 193 h 224"/>
                  <a:gd name="T18" fmla="*/ 206 w 224"/>
                  <a:gd name="T19" fmla="*/ 27 h 224"/>
                  <a:gd name="T20" fmla="*/ 197 w 224"/>
                  <a:gd name="T21" fmla="*/ 16 h 224"/>
                  <a:gd name="T22" fmla="*/ 29 w 224"/>
                  <a:gd name="T23" fmla="*/ 18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224">
                    <a:moveTo>
                      <a:pt x="0" y="224"/>
                    </a:moveTo>
                    <a:lnTo>
                      <a:pt x="20" y="175"/>
                    </a:lnTo>
                    <a:lnTo>
                      <a:pt x="197" y="0"/>
                    </a:lnTo>
                    <a:lnTo>
                      <a:pt x="224" y="27"/>
                    </a:lnTo>
                    <a:lnTo>
                      <a:pt x="45" y="206"/>
                    </a:lnTo>
                    <a:lnTo>
                      <a:pt x="0" y="224"/>
                    </a:lnTo>
                    <a:close/>
                    <a:moveTo>
                      <a:pt x="29" y="184"/>
                    </a:moveTo>
                    <a:lnTo>
                      <a:pt x="22" y="201"/>
                    </a:lnTo>
                    <a:lnTo>
                      <a:pt x="40" y="193"/>
                    </a:lnTo>
                    <a:lnTo>
                      <a:pt x="206" y="27"/>
                    </a:lnTo>
                    <a:lnTo>
                      <a:pt x="197" y="16"/>
                    </a:lnTo>
                    <a:lnTo>
                      <a:pt x="29" y="18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sp>
            <p:nvSpPr>
              <p:cNvPr id="26" name="Freeform 35"/>
              <p:cNvSpPr>
                <a:spLocks/>
              </p:cNvSpPr>
              <p:nvPr/>
            </p:nvSpPr>
            <p:spPr bwMode="auto">
              <a:xfrm>
                <a:off x="1847850" y="1843089"/>
                <a:ext cx="50800" cy="50800"/>
              </a:xfrm>
              <a:custGeom>
                <a:avLst/>
                <a:gdLst>
                  <a:gd name="T0" fmla="*/ 32 w 32"/>
                  <a:gd name="T1" fmla="*/ 18 h 32"/>
                  <a:gd name="T2" fmla="*/ 0 w 32"/>
                  <a:gd name="T3" fmla="*/ 32 h 32"/>
                  <a:gd name="T4" fmla="*/ 0 w 32"/>
                  <a:gd name="T5" fmla="*/ 32 h 32"/>
                  <a:gd name="T6" fmla="*/ 12 w 32"/>
                  <a:gd name="T7" fmla="*/ 0 h 32"/>
                  <a:gd name="T8" fmla="*/ 32 w 32"/>
                  <a:gd name="T9" fmla="*/ 18 h 32"/>
                </a:gdLst>
                <a:ahLst/>
                <a:cxnLst>
                  <a:cxn ang="0">
                    <a:pos x="T0" y="T1"/>
                  </a:cxn>
                  <a:cxn ang="0">
                    <a:pos x="T2" y="T3"/>
                  </a:cxn>
                  <a:cxn ang="0">
                    <a:pos x="T4" y="T5"/>
                  </a:cxn>
                  <a:cxn ang="0">
                    <a:pos x="T6" y="T7"/>
                  </a:cxn>
                  <a:cxn ang="0">
                    <a:pos x="T8" y="T9"/>
                  </a:cxn>
                </a:cxnLst>
                <a:rect l="0" t="0" r="r" b="b"/>
                <a:pathLst>
                  <a:path w="32" h="32">
                    <a:moveTo>
                      <a:pt x="32" y="18"/>
                    </a:moveTo>
                    <a:lnTo>
                      <a:pt x="0" y="32"/>
                    </a:lnTo>
                    <a:lnTo>
                      <a:pt x="0" y="32"/>
                    </a:lnTo>
                    <a:lnTo>
                      <a:pt x="12" y="0"/>
                    </a:lnTo>
                    <a:lnTo>
                      <a:pt x="32" y="1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sp>
            <p:nvSpPr>
              <p:cNvPr id="27" name="Freeform 36"/>
              <p:cNvSpPr>
                <a:spLocks/>
              </p:cNvSpPr>
              <p:nvPr/>
            </p:nvSpPr>
            <p:spPr bwMode="auto">
              <a:xfrm>
                <a:off x="1649413" y="1668464"/>
                <a:ext cx="422275" cy="423863"/>
              </a:xfrm>
              <a:custGeom>
                <a:avLst/>
                <a:gdLst>
                  <a:gd name="T0" fmla="*/ 266 w 266"/>
                  <a:gd name="T1" fmla="*/ 267 h 267"/>
                  <a:gd name="T2" fmla="*/ 0 w 266"/>
                  <a:gd name="T3" fmla="*/ 267 h 267"/>
                  <a:gd name="T4" fmla="*/ 0 w 266"/>
                  <a:gd name="T5" fmla="*/ 0 h 267"/>
                  <a:gd name="T6" fmla="*/ 219 w 266"/>
                  <a:gd name="T7" fmla="*/ 0 h 267"/>
                  <a:gd name="T8" fmla="*/ 219 w 266"/>
                  <a:gd name="T9" fmla="*/ 12 h 267"/>
                  <a:gd name="T10" fmla="*/ 11 w 266"/>
                  <a:gd name="T11" fmla="*/ 12 h 267"/>
                  <a:gd name="T12" fmla="*/ 11 w 266"/>
                  <a:gd name="T13" fmla="*/ 254 h 267"/>
                  <a:gd name="T14" fmla="*/ 255 w 266"/>
                  <a:gd name="T15" fmla="*/ 254 h 267"/>
                  <a:gd name="T16" fmla="*/ 255 w 266"/>
                  <a:gd name="T17" fmla="*/ 47 h 267"/>
                  <a:gd name="T18" fmla="*/ 266 w 266"/>
                  <a:gd name="T19" fmla="*/ 47 h 267"/>
                  <a:gd name="T20" fmla="*/ 266 w 266"/>
                  <a:gd name="T21"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267">
                    <a:moveTo>
                      <a:pt x="266" y="267"/>
                    </a:moveTo>
                    <a:lnTo>
                      <a:pt x="0" y="267"/>
                    </a:lnTo>
                    <a:lnTo>
                      <a:pt x="0" y="0"/>
                    </a:lnTo>
                    <a:lnTo>
                      <a:pt x="219" y="0"/>
                    </a:lnTo>
                    <a:lnTo>
                      <a:pt x="219" y="12"/>
                    </a:lnTo>
                    <a:lnTo>
                      <a:pt x="11" y="12"/>
                    </a:lnTo>
                    <a:lnTo>
                      <a:pt x="11" y="254"/>
                    </a:lnTo>
                    <a:lnTo>
                      <a:pt x="255" y="254"/>
                    </a:lnTo>
                    <a:lnTo>
                      <a:pt x="255" y="47"/>
                    </a:lnTo>
                    <a:lnTo>
                      <a:pt x="266" y="47"/>
                    </a:lnTo>
                    <a:lnTo>
                      <a:pt x="266" y="267"/>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grpSp>
      </p:grpSp>
      <p:cxnSp>
        <p:nvCxnSpPr>
          <p:cNvPr id="6" name="直接连接符 5"/>
          <p:cNvCxnSpPr>
            <a:cxnSpLocks/>
          </p:cNvCxnSpPr>
          <p:nvPr/>
        </p:nvCxnSpPr>
        <p:spPr>
          <a:xfrm>
            <a:off x="6339627" y="363"/>
            <a:ext cx="1530971" cy="6888118"/>
          </a:xfrm>
          <a:prstGeom prst="line">
            <a:avLst/>
          </a:prstGeom>
          <a:ln w="107950">
            <a:gradFill>
              <a:gsLst>
                <a:gs pos="0">
                  <a:srgbClr val="FE2B56"/>
                </a:gs>
                <a:gs pos="100000">
                  <a:srgbClr val="FE6F3F"/>
                </a:gs>
              </a:gsLst>
              <a:lin ang="5400000" scaled="1"/>
            </a:gradFill>
          </a:ln>
          <a:effectLst>
            <a:outerShdw blurRad="254000" dist="635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pic>
        <p:nvPicPr>
          <p:cNvPr id="2" name="Imagem 1" descr="Texto&#10;&#10;Descrição gerada automaticamente com confiança baixa">
            <a:extLst>
              <a:ext uri="{FF2B5EF4-FFF2-40B4-BE49-F238E27FC236}">
                <a16:creationId xmlns:a16="http://schemas.microsoft.com/office/drawing/2014/main" id="{275421B0-C506-2F26-9E76-0B85094280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2621837719"/>
      </p:ext>
    </p:extLst>
  </p:cSld>
  <p:clrMapOvr>
    <a:masterClrMapping/>
  </p:clrMapOvr>
  <mc:AlternateContent xmlns:mc="http://schemas.openxmlformats.org/markup-compatibility/2006" xmlns:p14="http://schemas.microsoft.com/office/powerpoint/2010/main">
    <mc:Choice Requires="p14">
      <p:transition spd="slow" p14:dur="1250" advClick="0" advTm="7500">
        <p14:switch dir="r"/>
      </p:transition>
    </mc:Choice>
    <mc:Fallback xmlns="" xmlns:a16="http://schemas.microsoft.com/office/drawing/2014/main" xmlns:a14="http://schemas.microsoft.com/office/drawing/2010/main">
      <p:transition spd="slow" advClick="0" advTm="7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Vantagens de contratar um sistema de gestão de Saúde e Segurança do  Trabalho | ERPLAN – Tecnologia QSMA">
            <a:extLst>
              <a:ext uri="{FF2B5EF4-FFF2-40B4-BE49-F238E27FC236}">
                <a16:creationId xmlns:a16="http://schemas.microsoft.com/office/drawing/2014/main" id="{F26F4B0D-20EE-F22C-93E0-07B9D88B3649}"/>
              </a:ext>
            </a:extLst>
          </p:cNvPr>
          <p:cNvPicPr>
            <a:picLocks noChangeAspect="1" noChangeArrowheads="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t="15417" b="39900"/>
          <a:stretch/>
        </p:blipFill>
        <p:spPr bwMode="auto">
          <a:xfrm>
            <a:off x="0" y="2076580"/>
            <a:ext cx="12212115" cy="2778877"/>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12">
            <a:extLst>
              <a:ext uri="{FF2B5EF4-FFF2-40B4-BE49-F238E27FC236}">
                <a16:creationId xmlns:a16="http://schemas.microsoft.com/office/drawing/2014/main" id="{0CF4A0C7-C4EE-1024-C006-CB164ABC593C}"/>
              </a:ext>
            </a:extLst>
          </p:cNvPr>
          <p:cNvSpPr/>
          <p:nvPr/>
        </p:nvSpPr>
        <p:spPr>
          <a:xfrm>
            <a:off x="0" y="2068195"/>
            <a:ext cx="12192000" cy="2787262"/>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nvGrpSpPr>
          <p:cNvPr id="33" name="组合 32"/>
          <p:cNvGrpSpPr/>
          <p:nvPr/>
        </p:nvGrpSpPr>
        <p:grpSpPr>
          <a:xfrm>
            <a:off x="1044855" y="3004625"/>
            <a:ext cx="914400" cy="914400"/>
            <a:chOff x="6944737" y="3338414"/>
            <a:chExt cx="914400" cy="914400"/>
          </a:xfrm>
        </p:grpSpPr>
        <p:sp>
          <p:nvSpPr>
            <p:cNvPr id="21" name="椭圆 20"/>
            <p:cNvSpPr/>
            <p:nvPr/>
          </p:nvSpPr>
          <p:spPr>
            <a:xfrm>
              <a:off x="6944737" y="3338414"/>
              <a:ext cx="914400" cy="914400"/>
            </a:xfrm>
            <a:prstGeom prst="ellipse">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28" name="Shape 2619"/>
            <p:cNvSpPr/>
            <p:nvPr/>
          </p:nvSpPr>
          <p:spPr>
            <a:xfrm>
              <a:off x="7238684" y="3632362"/>
              <a:ext cx="326506" cy="326504"/>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Arial"/>
                <a:ea typeface="微软雅黑"/>
                <a:cs typeface="Source Sans Pro Light" charset="0"/>
                <a:sym typeface="Arial"/>
              </a:endParaRPr>
            </a:p>
          </p:txBody>
        </p:sp>
      </p:grpSp>
      <p:sp>
        <p:nvSpPr>
          <p:cNvPr id="5" name="Subtitle 2">
            <a:extLst>
              <a:ext uri="{FF2B5EF4-FFF2-40B4-BE49-F238E27FC236}">
                <a16:creationId xmlns:a16="http://schemas.microsoft.com/office/drawing/2014/main" id="{2EA375A5-F47D-D66D-DFFE-C4B9A692AA3F}"/>
              </a:ext>
            </a:extLst>
          </p:cNvPr>
          <p:cNvSpPr txBox="1">
            <a:spLocks/>
          </p:cNvSpPr>
          <p:nvPr/>
        </p:nvSpPr>
        <p:spPr>
          <a:xfrm>
            <a:off x="2289455" y="2621303"/>
            <a:ext cx="7816292" cy="13545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3600" b="1" dirty="0">
                <a:solidFill>
                  <a:schemeClr val="bg1"/>
                </a:solidFill>
                <a:effectLst>
                  <a:outerShdw blurRad="38100" dist="38100" dir="2700000" algn="tl">
                    <a:srgbClr val="000000">
                      <a:alpha val="43137"/>
                    </a:srgbClr>
                  </a:outerShdw>
                </a:effectLst>
                <a:latin typeface="Arial"/>
                <a:ea typeface="微软雅黑"/>
                <a:cs typeface="Lato" panose="020F0502020204030203" pitchFamily="34" charset="0"/>
                <a:sym typeface="Arial"/>
              </a:rPr>
              <a:t>Com tantas vantagens, como que se faz essa manutenção? </a:t>
            </a:r>
            <a:endParaRPr lang="id-ID" sz="3600" b="1" dirty="0">
              <a:solidFill>
                <a:schemeClr val="bg1"/>
              </a:solidFill>
              <a:effectLst>
                <a:outerShdw blurRad="38100" dist="38100" dir="2700000" algn="tl">
                  <a:srgbClr val="000000">
                    <a:alpha val="43137"/>
                  </a:srgbClr>
                </a:outerShdw>
              </a:effectLst>
              <a:latin typeface="Arial"/>
              <a:ea typeface="微软雅黑"/>
              <a:cs typeface="Lato" panose="020F0502020204030203" pitchFamily="34" charset="0"/>
              <a:sym typeface="Arial"/>
            </a:endParaRPr>
          </a:p>
        </p:txBody>
      </p:sp>
      <p:pic>
        <p:nvPicPr>
          <p:cNvPr id="4" name="Imagem 3" descr="Texto&#10;&#10;Descrição gerada automaticamente com confiança baixa">
            <a:extLst>
              <a:ext uri="{FF2B5EF4-FFF2-40B4-BE49-F238E27FC236}">
                <a16:creationId xmlns:a16="http://schemas.microsoft.com/office/drawing/2014/main" id="{88C7221E-A33B-502F-27B8-B80DDA756F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1011345931"/>
      </p:ext>
    </p:extLst>
  </p:cSld>
  <p:clrMapOvr>
    <a:masterClrMapping/>
  </p:clrMapOvr>
  <mc:AlternateContent xmlns:mc="http://schemas.openxmlformats.org/markup-compatibility/2006" xmlns:p14="http://schemas.microsoft.com/office/powerpoint/2010/main">
    <mc:Choice Requires="p14">
      <p:transition spd="slow" p14:dur="1250" advClick="0" advTm="3500">
        <p14:switch dir="r"/>
      </p:transition>
    </mc:Choice>
    <mc:Fallback xmlns="" xmlns:a14="http://schemas.microsoft.com/office/drawing/2010/main" xmlns:a16="http://schemas.microsoft.com/office/drawing/2014/main">
      <p:transition spd="slow" advClick="0" advTm="3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4">
            <a:extLst>
              <a:ext uri="{FF2B5EF4-FFF2-40B4-BE49-F238E27FC236}">
                <a16:creationId xmlns:a16="http://schemas.microsoft.com/office/drawing/2014/main" id="{031990E4-802D-5A07-923D-8F99C3E4E6EC}"/>
              </a:ext>
            </a:extLst>
          </p:cNvPr>
          <p:cNvSpPr/>
          <p:nvPr/>
        </p:nvSpPr>
        <p:spPr>
          <a:xfrm flipH="1">
            <a:off x="-1" y="0"/>
            <a:ext cx="9557657" cy="6858000"/>
          </a:xfrm>
          <a:custGeom>
            <a:avLst/>
            <a:gdLst>
              <a:gd name="connsiteX0" fmla="*/ 3438769 w 3438769"/>
              <a:gd name="connsiteY0" fmla="*/ 0 h 3440635"/>
              <a:gd name="connsiteX1" fmla="*/ 3438769 w 3438769"/>
              <a:gd name="connsiteY1" fmla="*/ 3440635 h 3440635"/>
              <a:gd name="connsiteX2" fmla="*/ 47 w 3438769"/>
              <a:gd name="connsiteY2" fmla="*/ 3440635 h 3440635"/>
              <a:gd name="connsiteX3" fmla="*/ 0 w 3438769"/>
              <a:gd name="connsiteY3" fmla="*/ 3438769 h 3440635"/>
              <a:gd name="connsiteX4" fmla="*/ 3438769 w 3438769"/>
              <a:gd name="connsiteY4" fmla="*/ 0 h 3440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769" h="3440635">
                <a:moveTo>
                  <a:pt x="3438769" y="0"/>
                </a:moveTo>
                <a:lnTo>
                  <a:pt x="3438769" y="3440635"/>
                </a:lnTo>
                <a:lnTo>
                  <a:pt x="47" y="3440635"/>
                </a:lnTo>
                <a:lnTo>
                  <a:pt x="0" y="3438769"/>
                </a:lnTo>
                <a:cubicBezTo>
                  <a:pt x="0" y="1539589"/>
                  <a:pt x="1539589" y="0"/>
                  <a:pt x="3438769" y="0"/>
                </a:cubicBezTo>
                <a:close/>
              </a:path>
            </a:pathLst>
          </a:cu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5" name="Subtitle 2">
            <a:extLst>
              <a:ext uri="{FF2B5EF4-FFF2-40B4-BE49-F238E27FC236}">
                <a16:creationId xmlns:a16="http://schemas.microsoft.com/office/drawing/2014/main" id="{88E54A95-2B3F-0881-6FBC-82B348056197}"/>
              </a:ext>
            </a:extLst>
          </p:cNvPr>
          <p:cNvSpPr txBox="1">
            <a:spLocks/>
          </p:cNvSpPr>
          <p:nvPr/>
        </p:nvSpPr>
        <p:spPr>
          <a:xfrm>
            <a:off x="679911" y="3003554"/>
            <a:ext cx="7059832" cy="20744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r>
              <a:rPr lang="pt-BR" altLang="zh-CN" b="1" dirty="0">
                <a:solidFill>
                  <a:schemeClr val="bg1"/>
                </a:solidFill>
                <a:latin typeface="Arial"/>
                <a:ea typeface="微软雅黑"/>
                <a:cs typeface="Lato" panose="020F0502020204030203" pitchFamily="34" charset="0"/>
                <a:sym typeface="Arial"/>
              </a:rPr>
              <a:t>Em alguns casos, é necessário fazer inspeções diárias, enquanto outros itens podem ser inspecionados e receberem manutenções em períodos maiores. </a:t>
            </a:r>
            <a:endParaRPr lang="zh-CN" altLang="en-US" sz="1800" b="1" dirty="0">
              <a:solidFill>
                <a:schemeClr val="bg1"/>
              </a:solidFill>
              <a:latin typeface="Arial"/>
              <a:ea typeface="微软雅黑"/>
              <a:cs typeface="Lato" panose="020F0502020204030203" pitchFamily="34" charset="0"/>
              <a:sym typeface="Arial"/>
            </a:endParaRPr>
          </a:p>
        </p:txBody>
      </p:sp>
      <p:sp>
        <p:nvSpPr>
          <p:cNvPr id="6" name="圆角矩形 10">
            <a:extLst>
              <a:ext uri="{FF2B5EF4-FFF2-40B4-BE49-F238E27FC236}">
                <a16:creationId xmlns:a16="http://schemas.microsoft.com/office/drawing/2014/main" id="{EAB35801-7554-F974-13DE-8EA14C3D6E47}"/>
              </a:ext>
            </a:extLst>
          </p:cNvPr>
          <p:cNvSpPr/>
          <p:nvPr/>
        </p:nvSpPr>
        <p:spPr>
          <a:xfrm>
            <a:off x="3502716" y="5659123"/>
            <a:ext cx="1414222"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latin typeface="Arial"/>
              <a:ea typeface="微软雅黑"/>
              <a:sym typeface="Arial"/>
            </a:endParaRPr>
          </a:p>
        </p:txBody>
      </p:sp>
      <p:pic>
        <p:nvPicPr>
          <p:cNvPr id="3" name="Imagem 2" descr="Texto&#10;&#10;Descrição gerada automaticamente com confiança baixa">
            <a:extLst>
              <a:ext uri="{FF2B5EF4-FFF2-40B4-BE49-F238E27FC236}">
                <a16:creationId xmlns:a16="http://schemas.microsoft.com/office/drawing/2014/main" id="{C49B8805-550C-3809-5C54-89250C2C47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2999341031"/>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xmlns:a14="http://schemas.microsoft.com/office/drawing/2010/main" xmlns:a16="http://schemas.microsoft.com/office/drawing/2014/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12" descr="A importância da gestão de Saúde e Segurança – SST nas corporações -  INTELLIGENZA">
            <a:extLst>
              <a:ext uri="{FF2B5EF4-FFF2-40B4-BE49-F238E27FC236}">
                <a16:creationId xmlns:a16="http://schemas.microsoft.com/office/drawing/2014/main" id="{18562767-C39C-26B1-7EA0-852550A68A1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32206" b="27335"/>
          <a:stretch/>
        </p:blipFill>
        <p:spPr bwMode="auto">
          <a:xfrm>
            <a:off x="0" y="0"/>
            <a:ext cx="12192000" cy="25527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5">
            <a:extLst>
              <a:ext uri="{FF2B5EF4-FFF2-40B4-BE49-F238E27FC236}">
                <a16:creationId xmlns:a16="http://schemas.microsoft.com/office/drawing/2014/main" id="{CD2EEDDC-5348-B5B5-D059-49ECFB489DA3}"/>
              </a:ext>
            </a:extLst>
          </p:cNvPr>
          <p:cNvSpPr/>
          <p:nvPr/>
        </p:nvSpPr>
        <p:spPr>
          <a:xfrm>
            <a:off x="0" y="1"/>
            <a:ext cx="12192000" cy="2552699"/>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7" name="矩形 18">
            <a:extLst>
              <a:ext uri="{FF2B5EF4-FFF2-40B4-BE49-F238E27FC236}">
                <a16:creationId xmlns:a16="http://schemas.microsoft.com/office/drawing/2014/main" id="{DB6DBC72-4C4D-D35B-1CF9-C0C87E53A78D}"/>
              </a:ext>
            </a:extLst>
          </p:cNvPr>
          <p:cNvSpPr/>
          <p:nvPr/>
        </p:nvSpPr>
        <p:spPr>
          <a:xfrm>
            <a:off x="355429" y="2207399"/>
            <a:ext cx="2985569" cy="3701619"/>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2" name="矩形 23">
            <a:extLst>
              <a:ext uri="{FF2B5EF4-FFF2-40B4-BE49-F238E27FC236}">
                <a16:creationId xmlns:a16="http://schemas.microsoft.com/office/drawing/2014/main" id="{A155E3C2-FD7C-D779-1627-FF0A65901C00}"/>
              </a:ext>
            </a:extLst>
          </p:cNvPr>
          <p:cNvSpPr/>
          <p:nvPr/>
        </p:nvSpPr>
        <p:spPr>
          <a:xfrm>
            <a:off x="2300141" y="2207399"/>
            <a:ext cx="2985569" cy="3701619"/>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7" name="矩形 28">
            <a:extLst>
              <a:ext uri="{FF2B5EF4-FFF2-40B4-BE49-F238E27FC236}">
                <a16:creationId xmlns:a16="http://schemas.microsoft.com/office/drawing/2014/main" id="{3B98D49E-2DD5-C43F-2174-1618E5656B66}"/>
              </a:ext>
            </a:extLst>
          </p:cNvPr>
          <p:cNvSpPr/>
          <p:nvPr/>
        </p:nvSpPr>
        <p:spPr>
          <a:xfrm>
            <a:off x="8838787" y="2207399"/>
            <a:ext cx="2985569" cy="3701619"/>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22" name="矩形 35">
            <a:extLst>
              <a:ext uri="{FF2B5EF4-FFF2-40B4-BE49-F238E27FC236}">
                <a16:creationId xmlns:a16="http://schemas.microsoft.com/office/drawing/2014/main" id="{0B205926-52BF-511A-87D6-76203D1BE567}"/>
              </a:ext>
            </a:extLst>
          </p:cNvPr>
          <p:cNvSpPr/>
          <p:nvPr/>
        </p:nvSpPr>
        <p:spPr>
          <a:xfrm>
            <a:off x="6765345" y="2207399"/>
            <a:ext cx="2985569" cy="3701619"/>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27" name="矩形 41">
            <a:extLst>
              <a:ext uri="{FF2B5EF4-FFF2-40B4-BE49-F238E27FC236}">
                <a16:creationId xmlns:a16="http://schemas.microsoft.com/office/drawing/2014/main" id="{63F5429F-1D9F-8E02-BC37-B531E4074CCA}"/>
              </a:ext>
            </a:extLst>
          </p:cNvPr>
          <p:cNvSpPr/>
          <p:nvPr/>
        </p:nvSpPr>
        <p:spPr>
          <a:xfrm>
            <a:off x="4333466" y="1937327"/>
            <a:ext cx="3525069" cy="4370511"/>
          </a:xfrm>
          <a:prstGeom prst="rect">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30" name="等腰三角形 44">
            <a:extLst>
              <a:ext uri="{FF2B5EF4-FFF2-40B4-BE49-F238E27FC236}">
                <a16:creationId xmlns:a16="http://schemas.microsoft.com/office/drawing/2014/main" id="{C00EE60A-4C89-3703-4673-09F251C97005}"/>
              </a:ext>
            </a:extLst>
          </p:cNvPr>
          <p:cNvSpPr/>
          <p:nvPr/>
        </p:nvSpPr>
        <p:spPr>
          <a:xfrm rot="10800000">
            <a:off x="5955639" y="5861097"/>
            <a:ext cx="280724" cy="157302"/>
          </a:xfrm>
          <a:prstGeom prst="triangle">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31" name="文本框 45">
            <a:extLst>
              <a:ext uri="{FF2B5EF4-FFF2-40B4-BE49-F238E27FC236}">
                <a16:creationId xmlns:a16="http://schemas.microsoft.com/office/drawing/2014/main" id="{DC15D66B-1FB1-940C-2D20-F5A7343CF712}"/>
              </a:ext>
            </a:extLst>
          </p:cNvPr>
          <p:cNvSpPr txBox="1"/>
          <p:nvPr/>
        </p:nvSpPr>
        <p:spPr>
          <a:xfrm>
            <a:off x="4615701" y="3317860"/>
            <a:ext cx="3037902" cy="1631216"/>
          </a:xfrm>
          <a:prstGeom prst="rect">
            <a:avLst/>
          </a:prstGeom>
          <a:noFill/>
        </p:spPr>
        <p:txBody>
          <a:bodyPr wrap="square" rtlCol="0">
            <a:spAutoFit/>
          </a:bodyPr>
          <a:lstStyle/>
          <a:p>
            <a:pPr algn="ctr"/>
            <a:r>
              <a:rPr lang="pt-BR" altLang="zh-CN" sz="2000" b="1" spc="300" dirty="0">
                <a:solidFill>
                  <a:srgbClr val="201F42"/>
                </a:solidFill>
                <a:latin typeface="Arial"/>
                <a:ea typeface="微软雅黑"/>
                <a:sym typeface="Arial"/>
              </a:rPr>
              <a:t>Vamos ver alguns exemplos a seguir, com base em alguns modelos da Sansei talhas:</a:t>
            </a:r>
            <a:endParaRPr lang="zh-CN" altLang="en-US" sz="2000" b="1" spc="300" dirty="0">
              <a:solidFill>
                <a:srgbClr val="201F42"/>
              </a:solidFill>
              <a:latin typeface="Arial"/>
              <a:ea typeface="微软雅黑"/>
              <a:sym typeface="Arial"/>
            </a:endParaRPr>
          </a:p>
        </p:txBody>
      </p:sp>
      <p:pic>
        <p:nvPicPr>
          <p:cNvPr id="3" name="Imagem 2" descr="Texto&#10;&#10;Descrição gerada automaticamente com confiança baixa">
            <a:extLst>
              <a:ext uri="{FF2B5EF4-FFF2-40B4-BE49-F238E27FC236}">
                <a16:creationId xmlns:a16="http://schemas.microsoft.com/office/drawing/2014/main" id="{B2EB3544-6322-3725-1750-D0C6BE9EB9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1571" y="150471"/>
            <a:ext cx="1759790" cy="488567"/>
          </a:xfrm>
          <a:prstGeom prst="rect">
            <a:avLst/>
          </a:prstGeom>
        </p:spPr>
      </p:pic>
    </p:spTree>
    <p:extLst>
      <p:ext uri="{BB962C8B-B14F-4D97-AF65-F5344CB8AC3E}">
        <p14:creationId xmlns:p14="http://schemas.microsoft.com/office/powerpoint/2010/main" val="3655208771"/>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4">
            <a:extLst>
              <a:ext uri="{FF2B5EF4-FFF2-40B4-BE49-F238E27FC236}">
                <a16:creationId xmlns:a16="http://schemas.microsoft.com/office/drawing/2014/main" id="{389EA4AA-4447-8B4D-3B77-2004BEFE60FD}"/>
              </a:ext>
            </a:extLst>
          </p:cNvPr>
          <p:cNvSpPr/>
          <p:nvPr/>
        </p:nvSpPr>
        <p:spPr>
          <a:xfrm>
            <a:off x="10689770" y="5301343"/>
            <a:ext cx="1502229" cy="1556657"/>
          </a:xfrm>
          <a:custGeom>
            <a:avLst/>
            <a:gdLst>
              <a:gd name="connsiteX0" fmla="*/ 3438769 w 3438769"/>
              <a:gd name="connsiteY0" fmla="*/ 0 h 3440635"/>
              <a:gd name="connsiteX1" fmla="*/ 3438769 w 3438769"/>
              <a:gd name="connsiteY1" fmla="*/ 3440635 h 3440635"/>
              <a:gd name="connsiteX2" fmla="*/ 47 w 3438769"/>
              <a:gd name="connsiteY2" fmla="*/ 3440635 h 3440635"/>
              <a:gd name="connsiteX3" fmla="*/ 0 w 3438769"/>
              <a:gd name="connsiteY3" fmla="*/ 3438769 h 3440635"/>
              <a:gd name="connsiteX4" fmla="*/ 3438769 w 3438769"/>
              <a:gd name="connsiteY4" fmla="*/ 0 h 3440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769" h="3440635">
                <a:moveTo>
                  <a:pt x="3438769" y="0"/>
                </a:moveTo>
                <a:lnTo>
                  <a:pt x="3438769" y="3440635"/>
                </a:lnTo>
                <a:lnTo>
                  <a:pt x="47" y="3440635"/>
                </a:lnTo>
                <a:lnTo>
                  <a:pt x="0" y="3438769"/>
                </a:lnTo>
                <a:cubicBezTo>
                  <a:pt x="0" y="1539589"/>
                  <a:pt x="1539589" y="0"/>
                  <a:pt x="3438769" y="0"/>
                </a:cubicBezTo>
                <a:close/>
              </a:path>
            </a:pathLst>
          </a:cu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graphicFrame>
        <p:nvGraphicFramePr>
          <p:cNvPr id="3" name="Tabela 2">
            <a:extLst>
              <a:ext uri="{FF2B5EF4-FFF2-40B4-BE49-F238E27FC236}">
                <a16:creationId xmlns:a16="http://schemas.microsoft.com/office/drawing/2014/main" id="{FB4E2032-3F04-ECBB-D461-69591EBD76E1}"/>
              </a:ext>
            </a:extLst>
          </p:cNvPr>
          <p:cNvGraphicFramePr>
            <a:graphicFrameLocks noGrp="1"/>
          </p:cNvGraphicFramePr>
          <p:nvPr>
            <p:extLst>
              <p:ext uri="{D42A27DB-BD31-4B8C-83A1-F6EECF244321}">
                <p14:modId xmlns:p14="http://schemas.microsoft.com/office/powerpoint/2010/main" val="3950810441"/>
              </p:ext>
            </p:extLst>
          </p:nvPr>
        </p:nvGraphicFramePr>
        <p:xfrm>
          <a:off x="1483587" y="293914"/>
          <a:ext cx="8999356" cy="6346373"/>
        </p:xfrm>
        <a:graphic>
          <a:graphicData uri="http://schemas.openxmlformats.org/drawingml/2006/table">
            <a:tbl>
              <a:tblPr firstRow="1" firstCol="1" bandRow="1">
                <a:tableStyleId>{5C22544A-7EE6-4342-B048-85BDC9FD1C3A}</a:tableStyleId>
              </a:tblPr>
              <a:tblGrid>
                <a:gridCol w="2097555">
                  <a:extLst>
                    <a:ext uri="{9D8B030D-6E8A-4147-A177-3AD203B41FA5}">
                      <a16:colId xmlns:a16="http://schemas.microsoft.com/office/drawing/2014/main" val="1649087457"/>
                    </a:ext>
                  </a:extLst>
                </a:gridCol>
                <a:gridCol w="6901801">
                  <a:extLst>
                    <a:ext uri="{9D8B030D-6E8A-4147-A177-3AD203B41FA5}">
                      <a16:colId xmlns:a16="http://schemas.microsoft.com/office/drawing/2014/main" val="2928559495"/>
                    </a:ext>
                  </a:extLst>
                </a:gridCol>
              </a:tblGrid>
              <a:tr h="655314">
                <a:tc>
                  <a:txBody>
                    <a:bodyPr/>
                    <a:lstStyle/>
                    <a:p>
                      <a:pPr algn="ctr">
                        <a:lnSpc>
                          <a:spcPct val="107000"/>
                        </a:lnSpc>
                        <a:spcAft>
                          <a:spcPts val="800"/>
                        </a:spcAft>
                      </a:pPr>
                      <a:r>
                        <a:rPr lang="pt-BR" sz="1400" kern="100" dirty="0">
                          <a:effectLst/>
                        </a:rPr>
                        <a:t>Periodicidade</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201F42"/>
                    </a:solidFill>
                  </a:tcPr>
                </a:tc>
                <a:tc>
                  <a:txBody>
                    <a:bodyPr/>
                    <a:lstStyle/>
                    <a:p>
                      <a:pPr algn="ctr">
                        <a:lnSpc>
                          <a:spcPct val="107000"/>
                        </a:lnSpc>
                        <a:spcAft>
                          <a:spcPts val="800"/>
                        </a:spcAft>
                      </a:pPr>
                      <a:r>
                        <a:rPr lang="pt-BR" sz="1400" kern="100" dirty="0">
                          <a:effectLst/>
                        </a:rPr>
                        <a:t>O que fazer?</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201F42"/>
                    </a:solidFill>
                  </a:tcPr>
                </a:tc>
                <a:extLst>
                  <a:ext uri="{0D108BD9-81ED-4DB2-BD59-A6C34878D82A}">
                    <a16:rowId xmlns:a16="http://schemas.microsoft.com/office/drawing/2014/main" val="87818027"/>
                  </a:ext>
                </a:extLst>
              </a:tr>
              <a:tr h="500136">
                <a:tc>
                  <a:txBody>
                    <a:bodyPr/>
                    <a:lstStyle/>
                    <a:p>
                      <a:pPr algn="ctr">
                        <a:lnSpc>
                          <a:spcPct val="107000"/>
                        </a:lnSpc>
                        <a:spcAft>
                          <a:spcPts val="800"/>
                        </a:spcAft>
                      </a:pPr>
                      <a:r>
                        <a:rPr lang="pt-BR" sz="1400" kern="100" dirty="0">
                          <a:solidFill>
                            <a:schemeClr val="bg1"/>
                          </a:solidFill>
                          <a:effectLst/>
                        </a:rPr>
                        <a:t>Antes e depois do expediente</a:t>
                      </a:r>
                      <a:endParaRPr lang="pt-BR"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C00000"/>
                    </a:solidFill>
                  </a:tcPr>
                </a:tc>
                <a:tc>
                  <a:txBody>
                    <a:bodyPr/>
                    <a:lstStyle/>
                    <a:p>
                      <a:pPr algn="ctr">
                        <a:lnSpc>
                          <a:spcPct val="107000"/>
                        </a:lnSpc>
                        <a:spcAft>
                          <a:spcPts val="800"/>
                        </a:spcAft>
                      </a:pPr>
                      <a:r>
                        <a:rPr lang="pt-BR" sz="1400" kern="100" dirty="0">
                          <a:solidFill>
                            <a:schemeClr val="bg1"/>
                          </a:solidFill>
                          <a:effectLst/>
                        </a:rPr>
                        <a:t>Deve-se observar as condições dos ganchos, </a:t>
                      </a:r>
                      <a:r>
                        <a:rPr lang="pt-BR" sz="1400" kern="100" dirty="0" err="1">
                          <a:solidFill>
                            <a:schemeClr val="bg1"/>
                          </a:solidFill>
                          <a:effectLst/>
                        </a:rPr>
                        <a:t>moitões</a:t>
                      </a:r>
                      <a:r>
                        <a:rPr lang="pt-BR" sz="1400" kern="100" dirty="0">
                          <a:solidFill>
                            <a:schemeClr val="bg1"/>
                          </a:solidFill>
                          <a:effectLst/>
                        </a:rPr>
                        <a:t> e travas, observando se possuem fissuras, aberturas e desgastes.</a:t>
                      </a:r>
                      <a:endParaRPr lang="pt-BR"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C00000"/>
                    </a:solidFill>
                  </a:tcPr>
                </a:tc>
                <a:extLst>
                  <a:ext uri="{0D108BD9-81ED-4DB2-BD59-A6C34878D82A}">
                    <a16:rowId xmlns:a16="http://schemas.microsoft.com/office/drawing/2014/main" val="4061214904"/>
                  </a:ext>
                </a:extLst>
              </a:tr>
              <a:tr h="1655858">
                <a:tc>
                  <a:txBody>
                    <a:bodyPr/>
                    <a:lstStyle/>
                    <a:p>
                      <a:pPr algn="ctr">
                        <a:lnSpc>
                          <a:spcPct val="107000"/>
                        </a:lnSpc>
                        <a:spcAft>
                          <a:spcPts val="800"/>
                        </a:spcAft>
                      </a:pPr>
                      <a:r>
                        <a:rPr lang="pt-BR" sz="1400" kern="100" dirty="0">
                          <a:solidFill>
                            <a:schemeClr val="accent2">
                              <a:lumMod val="75000"/>
                            </a:schemeClr>
                          </a:solidFill>
                          <a:effectLst/>
                        </a:rPr>
                        <a:t>Dia</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Verificar se a carga patina ao descer, para cuidado com os freios. Os cabos de aço ou a fixação de extremidades de corrente devem ser inspecionados quanto a focos de corrosão, lubrificação ou nós e defeitos nos arames. Outro item, quando existente, é a mola limitadora da corrente, em que devem ser feitas a checagem visual e medidas das dimensões. Por fim, a situação por checagem visual quanto a porcas, parafusos e cortadores.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2250010457"/>
                  </a:ext>
                </a:extLst>
              </a:tr>
              <a:tr h="703635">
                <a:tc>
                  <a:txBody>
                    <a:bodyPr/>
                    <a:lstStyle/>
                    <a:p>
                      <a:pPr algn="ctr">
                        <a:lnSpc>
                          <a:spcPct val="107000"/>
                        </a:lnSpc>
                        <a:spcAft>
                          <a:spcPts val="800"/>
                        </a:spcAft>
                      </a:pPr>
                      <a:r>
                        <a:rPr lang="pt-BR" sz="1400" kern="100" dirty="0">
                          <a:solidFill>
                            <a:schemeClr val="accent2">
                              <a:lumMod val="75000"/>
                            </a:schemeClr>
                          </a:solidFill>
                          <a:effectLst/>
                        </a:rPr>
                        <a:t>400 h</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A lubrificação do redutor deve ser vista nesse prazo ou conforme recomendação do fabricante, com o tipo de óleo especificado. Ele deve ser substituído.</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1952334502"/>
                  </a:ext>
                </a:extLst>
              </a:tr>
              <a:tr h="244413">
                <a:tc>
                  <a:txBody>
                    <a:bodyPr/>
                    <a:lstStyle/>
                    <a:p>
                      <a:pPr algn="ctr">
                        <a:lnSpc>
                          <a:spcPct val="107000"/>
                        </a:lnSpc>
                        <a:spcAft>
                          <a:spcPts val="800"/>
                        </a:spcAft>
                      </a:pPr>
                      <a:r>
                        <a:rPr lang="pt-BR" sz="1400" kern="100">
                          <a:solidFill>
                            <a:schemeClr val="accent2">
                              <a:lumMod val="75000"/>
                            </a:schemeClr>
                          </a:solidFill>
                          <a:effectLst/>
                        </a:rPr>
                        <a:t>1000 h</a:t>
                      </a:r>
                      <a:endParaRPr lang="pt-BR" sz="1400" kern="10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a:solidFill>
                            <a:schemeClr val="accent2">
                              <a:lumMod val="75000"/>
                            </a:schemeClr>
                          </a:solidFill>
                          <a:effectLst/>
                        </a:rPr>
                        <a:t>As conexões e o aspecto das botoeiras devem ser revisados.</a:t>
                      </a:r>
                      <a:endParaRPr lang="pt-BR" sz="1400" kern="10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3344786080"/>
                  </a:ext>
                </a:extLst>
              </a:tr>
              <a:tr h="941691">
                <a:tc>
                  <a:txBody>
                    <a:bodyPr/>
                    <a:lstStyle/>
                    <a:p>
                      <a:pPr algn="ctr">
                        <a:lnSpc>
                          <a:spcPct val="107000"/>
                        </a:lnSpc>
                        <a:spcAft>
                          <a:spcPts val="800"/>
                        </a:spcAft>
                      </a:pPr>
                      <a:r>
                        <a:rPr lang="pt-BR" sz="1400" kern="100" dirty="0">
                          <a:solidFill>
                            <a:schemeClr val="accent2">
                              <a:lumMod val="75000"/>
                            </a:schemeClr>
                          </a:solidFill>
                          <a:effectLst/>
                        </a:rPr>
                        <a:t>3 meses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Esse é o período necessário para conferir a limpeza externa por inspeção visual e verificar os rolamentos por análise de vibração ou nível de intensidade do ruído gerado. Em juntas e retentores, deve-se conferir se existem deformações ou rasgos.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3753768221"/>
                  </a:ext>
                </a:extLst>
              </a:tr>
              <a:tr h="1179747">
                <a:tc>
                  <a:txBody>
                    <a:bodyPr/>
                    <a:lstStyle/>
                    <a:p>
                      <a:pPr algn="ctr">
                        <a:lnSpc>
                          <a:spcPct val="107000"/>
                        </a:lnSpc>
                        <a:spcAft>
                          <a:spcPts val="800"/>
                        </a:spcAft>
                      </a:pPr>
                      <a:r>
                        <a:rPr lang="pt-BR" sz="1400" kern="100" dirty="0">
                          <a:solidFill>
                            <a:schemeClr val="accent2">
                              <a:lumMod val="75000"/>
                            </a:schemeClr>
                          </a:solidFill>
                          <a:effectLst/>
                        </a:rPr>
                        <a:t>6 meses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Nesse prazo ou menor, deve-se verificar o desgaste da lona de freio. Contatos e bobinas também precisam de verificações, assim como outros componentes elétricos. Deve-se observar se os cabos de alimentação e comando estão ressecados ou danificados. O desgaste e deformação das roldanas de corrente devem ser observados também.</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1242123227"/>
                  </a:ext>
                </a:extLst>
              </a:tr>
              <a:tr h="465579">
                <a:tc>
                  <a:txBody>
                    <a:bodyPr/>
                    <a:lstStyle/>
                    <a:p>
                      <a:pPr algn="ctr">
                        <a:lnSpc>
                          <a:spcPct val="107000"/>
                        </a:lnSpc>
                        <a:spcAft>
                          <a:spcPts val="800"/>
                        </a:spcAft>
                      </a:pPr>
                      <a:r>
                        <a:rPr lang="pt-BR" sz="1400" kern="100" dirty="0">
                          <a:solidFill>
                            <a:schemeClr val="accent2">
                              <a:lumMod val="75000"/>
                            </a:schemeClr>
                          </a:solidFill>
                          <a:effectLst/>
                        </a:rPr>
                        <a:t>12 meses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Eixos e engrenagens do redutor devem ser verificados quanto ao desgaste anualmente.</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2299419988"/>
                  </a:ext>
                </a:extLst>
              </a:tr>
            </a:tbl>
          </a:graphicData>
        </a:graphic>
      </p:graphicFrame>
      <p:grpSp>
        <p:nvGrpSpPr>
          <p:cNvPr id="4" name="组合 32">
            <a:extLst>
              <a:ext uri="{FF2B5EF4-FFF2-40B4-BE49-F238E27FC236}">
                <a16:creationId xmlns:a16="http://schemas.microsoft.com/office/drawing/2014/main" id="{576801CF-9AD1-9B51-9351-982D6B5D75F0}"/>
              </a:ext>
            </a:extLst>
          </p:cNvPr>
          <p:cNvGrpSpPr/>
          <p:nvPr/>
        </p:nvGrpSpPr>
        <p:grpSpPr>
          <a:xfrm>
            <a:off x="699470" y="925280"/>
            <a:ext cx="588176" cy="588176"/>
            <a:chOff x="6944737" y="3338414"/>
            <a:chExt cx="914400" cy="914400"/>
          </a:xfrm>
        </p:grpSpPr>
        <p:sp>
          <p:nvSpPr>
            <p:cNvPr id="5" name="椭圆 20">
              <a:extLst>
                <a:ext uri="{FF2B5EF4-FFF2-40B4-BE49-F238E27FC236}">
                  <a16:creationId xmlns:a16="http://schemas.microsoft.com/office/drawing/2014/main" id="{FC69B2A3-51C4-0A0D-10C0-08EE8E5BF728}"/>
                </a:ext>
              </a:extLst>
            </p:cNvPr>
            <p:cNvSpPr/>
            <p:nvPr/>
          </p:nvSpPr>
          <p:spPr>
            <a:xfrm>
              <a:off x="6944737" y="3338414"/>
              <a:ext cx="914400" cy="914400"/>
            </a:xfrm>
            <a:prstGeom prst="ellipse">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6" name="Shape 2619">
              <a:extLst>
                <a:ext uri="{FF2B5EF4-FFF2-40B4-BE49-F238E27FC236}">
                  <a16:creationId xmlns:a16="http://schemas.microsoft.com/office/drawing/2014/main" id="{FDB2C09B-D2E3-6AEB-5814-F28B6CA4BD0E}"/>
                </a:ext>
              </a:extLst>
            </p:cNvPr>
            <p:cNvSpPr/>
            <p:nvPr/>
          </p:nvSpPr>
          <p:spPr>
            <a:xfrm>
              <a:off x="7238684" y="3632362"/>
              <a:ext cx="326506" cy="326504"/>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Arial"/>
                <a:ea typeface="微软雅黑"/>
                <a:cs typeface="Source Sans Pro Light" charset="0"/>
                <a:sym typeface="Arial"/>
              </a:endParaRPr>
            </a:p>
          </p:txBody>
        </p:sp>
      </p:grpSp>
      <p:pic>
        <p:nvPicPr>
          <p:cNvPr id="7" name="Imagem 6" descr="Texto&#10;&#10;Descrição gerada automaticamente com confiança baixa">
            <a:extLst>
              <a:ext uri="{FF2B5EF4-FFF2-40B4-BE49-F238E27FC236}">
                <a16:creationId xmlns:a16="http://schemas.microsoft.com/office/drawing/2014/main" id="{1FD3165E-074C-A4A2-18F6-58E21F622B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6192" y="0"/>
            <a:ext cx="1759790" cy="488567"/>
          </a:xfrm>
          <a:prstGeom prst="rect">
            <a:avLst/>
          </a:prstGeom>
        </p:spPr>
      </p:pic>
    </p:spTree>
    <p:extLst>
      <p:ext uri="{BB962C8B-B14F-4D97-AF65-F5344CB8AC3E}">
        <p14:creationId xmlns:p14="http://schemas.microsoft.com/office/powerpoint/2010/main" val="96041552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4">
            <a:extLst>
              <a:ext uri="{FF2B5EF4-FFF2-40B4-BE49-F238E27FC236}">
                <a16:creationId xmlns:a16="http://schemas.microsoft.com/office/drawing/2014/main" id="{389EA4AA-4447-8B4D-3B77-2004BEFE60FD}"/>
              </a:ext>
            </a:extLst>
          </p:cNvPr>
          <p:cNvSpPr/>
          <p:nvPr/>
        </p:nvSpPr>
        <p:spPr>
          <a:xfrm>
            <a:off x="10689770" y="5301343"/>
            <a:ext cx="1502229" cy="1556657"/>
          </a:xfrm>
          <a:custGeom>
            <a:avLst/>
            <a:gdLst>
              <a:gd name="connsiteX0" fmla="*/ 3438769 w 3438769"/>
              <a:gd name="connsiteY0" fmla="*/ 0 h 3440635"/>
              <a:gd name="connsiteX1" fmla="*/ 3438769 w 3438769"/>
              <a:gd name="connsiteY1" fmla="*/ 3440635 h 3440635"/>
              <a:gd name="connsiteX2" fmla="*/ 47 w 3438769"/>
              <a:gd name="connsiteY2" fmla="*/ 3440635 h 3440635"/>
              <a:gd name="connsiteX3" fmla="*/ 0 w 3438769"/>
              <a:gd name="connsiteY3" fmla="*/ 3438769 h 3440635"/>
              <a:gd name="connsiteX4" fmla="*/ 3438769 w 3438769"/>
              <a:gd name="connsiteY4" fmla="*/ 0 h 3440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769" h="3440635">
                <a:moveTo>
                  <a:pt x="3438769" y="0"/>
                </a:moveTo>
                <a:lnTo>
                  <a:pt x="3438769" y="3440635"/>
                </a:lnTo>
                <a:lnTo>
                  <a:pt x="47" y="3440635"/>
                </a:lnTo>
                <a:lnTo>
                  <a:pt x="0" y="3438769"/>
                </a:lnTo>
                <a:cubicBezTo>
                  <a:pt x="0" y="1539589"/>
                  <a:pt x="1539589" y="0"/>
                  <a:pt x="3438769" y="0"/>
                </a:cubicBezTo>
                <a:close/>
              </a:path>
            </a:pathLst>
          </a:cu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graphicFrame>
        <p:nvGraphicFramePr>
          <p:cNvPr id="3" name="Tabela 2">
            <a:extLst>
              <a:ext uri="{FF2B5EF4-FFF2-40B4-BE49-F238E27FC236}">
                <a16:creationId xmlns:a16="http://schemas.microsoft.com/office/drawing/2014/main" id="{FB4E2032-3F04-ECBB-D461-69591EBD76E1}"/>
              </a:ext>
            </a:extLst>
          </p:cNvPr>
          <p:cNvGraphicFramePr>
            <a:graphicFrameLocks noGrp="1"/>
          </p:cNvGraphicFramePr>
          <p:nvPr>
            <p:extLst>
              <p:ext uri="{D42A27DB-BD31-4B8C-83A1-F6EECF244321}">
                <p14:modId xmlns:p14="http://schemas.microsoft.com/office/powerpoint/2010/main" val="2202989651"/>
              </p:ext>
            </p:extLst>
          </p:nvPr>
        </p:nvGraphicFramePr>
        <p:xfrm>
          <a:off x="1483587" y="293914"/>
          <a:ext cx="8999356" cy="6346373"/>
        </p:xfrm>
        <a:graphic>
          <a:graphicData uri="http://schemas.openxmlformats.org/drawingml/2006/table">
            <a:tbl>
              <a:tblPr firstRow="1" firstCol="1" bandRow="1">
                <a:tableStyleId>{5C22544A-7EE6-4342-B048-85BDC9FD1C3A}</a:tableStyleId>
              </a:tblPr>
              <a:tblGrid>
                <a:gridCol w="2097555">
                  <a:extLst>
                    <a:ext uri="{9D8B030D-6E8A-4147-A177-3AD203B41FA5}">
                      <a16:colId xmlns:a16="http://schemas.microsoft.com/office/drawing/2014/main" val="1649087457"/>
                    </a:ext>
                  </a:extLst>
                </a:gridCol>
                <a:gridCol w="6901801">
                  <a:extLst>
                    <a:ext uri="{9D8B030D-6E8A-4147-A177-3AD203B41FA5}">
                      <a16:colId xmlns:a16="http://schemas.microsoft.com/office/drawing/2014/main" val="2928559495"/>
                    </a:ext>
                  </a:extLst>
                </a:gridCol>
              </a:tblGrid>
              <a:tr h="655314">
                <a:tc>
                  <a:txBody>
                    <a:bodyPr/>
                    <a:lstStyle/>
                    <a:p>
                      <a:pPr algn="ctr">
                        <a:lnSpc>
                          <a:spcPct val="107000"/>
                        </a:lnSpc>
                        <a:spcAft>
                          <a:spcPts val="800"/>
                        </a:spcAft>
                      </a:pPr>
                      <a:r>
                        <a:rPr lang="pt-BR" sz="1400" kern="100" dirty="0">
                          <a:effectLst/>
                        </a:rPr>
                        <a:t>Periodicidade</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201F42"/>
                    </a:solidFill>
                  </a:tcPr>
                </a:tc>
                <a:tc>
                  <a:txBody>
                    <a:bodyPr/>
                    <a:lstStyle/>
                    <a:p>
                      <a:pPr algn="ctr">
                        <a:lnSpc>
                          <a:spcPct val="107000"/>
                        </a:lnSpc>
                        <a:spcAft>
                          <a:spcPts val="800"/>
                        </a:spcAft>
                      </a:pPr>
                      <a:r>
                        <a:rPr lang="pt-BR" sz="1400" kern="100" dirty="0">
                          <a:effectLst/>
                        </a:rPr>
                        <a:t>O que fazer?</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201F42"/>
                    </a:solidFill>
                  </a:tcPr>
                </a:tc>
                <a:extLst>
                  <a:ext uri="{0D108BD9-81ED-4DB2-BD59-A6C34878D82A}">
                    <a16:rowId xmlns:a16="http://schemas.microsoft.com/office/drawing/2014/main" val="87818027"/>
                  </a:ext>
                </a:extLst>
              </a:tr>
              <a:tr h="500136">
                <a:tc>
                  <a:txBody>
                    <a:bodyPr/>
                    <a:lstStyle/>
                    <a:p>
                      <a:pPr algn="ctr">
                        <a:lnSpc>
                          <a:spcPct val="107000"/>
                        </a:lnSpc>
                        <a:spcAft>
                          <a:spcPts val="800"/>
                        </a:spcAft>
                      </a:pPr>
                      <a:r>
                        <a:rPr lang="pt-BR" sz="1400" kern="100" dirty="0">
                          <a:solidFill>
                            <a:schemeClr val="accent2">
                              <a:lumMod val="75000"/>
                            </a:schemeClr>
                          </a:solidFill>
                          <a:effectLst/>
                        </a:rPr>
                        <a:t>Antes e depois do expediente</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Deve-se observar as condições dos ganchos, </a:t>
                      </a:r>
                      <a:r>
                        <a:rPr lang="pt-BR" sz="1400" kern="100" dirty="0" err="1">
                          <a:solidFill>
                            <a:schemeClr val="accent2">
                              <a:lumMod val="75000"/>
                            </a:schemeClr>
                          </a:solidFill>
                          <a:effectLst/>
                        </a:rPr>
                        <a:t>moitões</a:t>
                      </a:r>
                      <a:r>
                        <a:rPr lang="pt-BR" sz="1400" kern="100" dirty="0">
                          <a:solidFill>
                            <a:schemeClr val="accent2">
                              <a:lumMod val="75000"/>
                            </a:schemeClr>
                          </a:solidFill>
                          <a:effectLst/>
                        </a:rPr>
                        <a:t> e travas, observando se possuem fissuras, aberturas e desgastes.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4061214904"/>
                  </a:ext>
                </a:extLst>
              </a:tr>
              <a:tr h="1655858">
                <a:tc>
                  <a:txBody>
                    <a:bodyPr/>
                    <a:lstStyle/>
                    <a:p>
                      <a:pPr algn="ctr">
                        <a:lnSpc>
                          <a:spcPct val="107000"/>
                        </a:lnSpc>
                        <a:spcAft>
                          <a:spcPts val="800"/>
                        </a:spcAft>
                      </a:pPr>
                      <a:r>
                        <a:rPr lang="pt-BR" sz="1400" kern="100" dirty="0">
                          <a:solidFill>
                            <a:schemeClr val="bg1"/>
                          </a:solidFill>
                          <a:effectLst/>
                        </a:rPr>
                        <a:t>Dia</a:t>
                      </a:r>
                      <a:endParaRPr lang="pt-BR"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C00000"/>
                    </a:solidFill>
                  </a:tcPr>
                </a:tc>
                <a:tc>
                  <a:txBody>
                    <a:bodyPr/>
                    <a:lstStyle/>
                    <a:p>
                      <a:pPr algn="ctr">
                        <a:lnSpc>
                          <a:spcPct val="107000"/>
                        </a:lnSpc>
                        <a:spcAft>
                          <a:spcPts val="800"/>
                        </a:spcAft>
                      </a:pPr>
                      <a:r>
                        <a:rPr lang="pt-BR" sz="1400" kern="100" dirty="0">
                          <a:solidFill>
                            <a:schemeClr val="bg1"/>
                          </a:solidFill>
                          <a:effectLst/>
                        </a:rPr>
                        <a:t>Verificar se a carga patina ao descer, para cuidado com os freios. Os cabos de aço ou a fixação de extremidades de corrente devem ser inspecionados quanto a focos de corrosão, lubrificação ou nós e defeitos nos arames. Outro item, quando existente, é a mola limitadora da corrente, em que devem ser feitas a checagem visual e medidas das dimensões. Por fim, a situação por checagem visual quanto a porcas, parafusos e cortadores.</a:t>
                      </a:r>
                      <a:endParaRPr lang="pt-BR"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C00000"/>
                    </a:solidFill>
                  </a:tcPr>
                </a:tc>
                <a:extLst>
                  <a:ext uri="{0D108BD9-81ED-4DB2-BD59-A6C34878D82A}">
                    <a16:rowId xmlns:a16="http://schemas.microsoft.com/office/drawing/2014/main" val="2250010457"/>
                  </a:ext>
                </a:extLst>
              </a:tr>
              <a:tr h="703635">
                <a:tc>
                  <a:txBody>
                    <a:bodyPr/>
                    <a:lstStyle/>
                    <a:p>
                      <a:pPr algn="ctr">
                        <a:lnSpc>
                          <a:spcPct val="107000"/>
                        </a:lnSpc>
                        <a:spcAft>
                          <a:spcPts val="800"/>
                        </a:spcAft>
                      </a:pPr>
                      <a:r>
                        <a:rPr lang="pt-BR" sz="1400" kern="100" dirty="0">
                          <a:solidFill>
                            <a:schemeClr val="accent2">
                              <a:lumMod val="75000"/>
                            </a:schemeClr>
                          </a:solidFill>
                          <a:effectLst/>
                        </a:rPr>
                        <a:t>400 h</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A lubrificação do redutor deve ser vista nesse prazo ou conforme recomendação do fabricante, com o tipo de óleo especificado. Ele deve ser substituído.</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1952334502"/>
                  </a:ext>
                </a:extLst>
              </a:tr>
              <a:tr h="244413">
                <a:tc>
                  <a:txBody>
                    <a:bodyPr/>
                    <a:lstStyle/>
                    <a:p>
                      <a:pPr algn="ctr">
                        <a:lnSpc>
                          <a:spcPct val="107000"/>
                        </a:lnSpc>
                        <a:spcAft>
                          <a:spcPts val="800"/>
                        </a:spcAft>
                      </a:pPr>
                      <a:r>
                        <a:rPr lang="pt-BR" sz="1400" kern="100">
                          <a:solidFill>
                            <a:schemeClr val="accent2">
                              <a:lumMod val="75000"/>
                            </a:schemeClr>
                          </a:solidFill>
                          <a:effectLst/>
                        </a:rPr>
                        <a:t>1000 h</a:t>
                      </a:r>
                      <a:endParaRPr lang="pt-BR" sz="1400" kern="10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a:solidFill>
                            <a:schemeClr val="accent2">
                              <a:lumMod val="75000"/>
                            </a:schemeClr>
                          </a:solidFill>
                          <a:effectLst/>
                        </a:rPr>
                        <a:t>As conexões e o aspecto das botoeiras devem ser revisados.</a:t>
                      </a:r>
                      <a:endParaRPr lang="pt-BR" sz="1400" kern="10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3344786080"/>
                  </a:ext>
                </a:extLst>
              </a:tr>
              <a:tr h="941691">
                <a:tc>
                  <a:txBody>
                    <a:bodyPr/>
                    <a:lstStyle/>
                    <a:p>
                      <a:pPr algn="ctr">
                        <a:lnSpc>
                          <a:spcPct val="107000"/>
                        </a:lnSpc>
                        <a:spcAft>
                          <a:spcPts val="800"/>
                        </a:spcAft>
                      </a:pPr>
                      <a:r>
                        <a:rPr lang="pt-BR" sz="1400" kern="100" dirty="0">
                          <a:solidFill>
                            <a:schemeClr val="accent2">
                              <a:lumMod val="75000"/>
                            </a:schemeClr>
                          </a:solidFill>
                          <a:effectLst/>
                        </a:rPr>
                        <a:t>3 meses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Esse é o período necessário para conferir a limpeza externa por inspeção visual e verificar os rolamentos por análise de vibração ou nível de intensidade do ruído gerado. Em juntas e retentores, deve-se conferir se existem deformações ou rasgos.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3753768221"/>
                  </a:ext>
                </a:extLst>
              </a:tr>
              <a:tr h="1179747">
                <a:tc>
                  <a:txBody>
                    <a:bodyPr/>
                    <a:lstStyle/>
                    <a:p>
                      <a:pPr algn="ctr">
                        <a:lnSpc>
                          <a:spcPct val="107000"/>
                        </a:lnSpc>
                        <a:spcAft>
                          <a:spcPts val="800"/>
                        </a:spcAft>
                      </a:pPr>
                      <a:r>
                        <a:rPr lang="pt-BR" sz="1400" kern="100" dirty="0">
                          <a:solidFill>
                            <a:schemeClr val="accent2">
                              <a:lumMod val="75000"/>
                            </a:schemeClr>
                          </a:solidFill>
                          <a:effectLst/>
                        </a:rPr>
                        <a:t>6 meses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Nesse prazo ou menor, deve-se verificar o desgaste da lona de freio. Contatos e bobinas também precisam de verificações, assim como outros componentes elétricos. Deve-se observar se os cabos de alimentação e comando estão ressecados ou danificados. O desgaste e deformação das roldanas de corrente devem ser observados também.</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1242123227"/>
                  </a:ext>
                </a:extLst>
              </a:tr>
              <a:tr h="465579">
                <a:tc>
                  <a:txBody>
                    <a:bodyPr/>
                    <a:lstStyle/>
                    <a:p>
                      <a:pPr algn="ctr">
                        <a:lnSpc>
                          <a:spcPct val="107000"/>
                        </a:lnSpc>
                        <a:spcAft>
                          <a:spcPts val="800"/>
                        </a:spcAft>
                      </a:pPr>
                      <a:r>
                        <a:rPr lang="pt-BR" sz="1400" kern="100" dirty="0">
                          <a:solidFill>
                            <a:schemeClr val="accent2">
                              <a:lumMod val="75000"/>
                            </a:schemeClr>
                          </a:solidFill>
                          <a:effectLst/>
                        </a:rPr>
                        <a:t>12 meses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Eixos e engrenagens do redutor devem ser verificados quanto ao desgaste anualmente.</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2299419988"/>
                  </a:ext>
                </a:extLst>
              </a:tr>
            </a:tbl>
          </a:graphicData>
        </a:graphic>
      </p:graphicFrame>
      <p:grpSp>
        <p:nvGrpSpPr>
          <p:cNvPr id="4" name="组合 32">
            <a:extLst>
              <a:ext uri="{FF2B5EF4-FFF2-40B4-BE49-F238E27FC236}">
                <a16:creationId xmlns:a16="http://schemas.microsoft.com/office/drawing/2014/main" id="{3F43ED1D-883B-16C3-C76E-240DA7B1597F}"/>
              </a:ext>
            </a:extLst>
          </p:cNvPr>
          <p:cNvGrpSpPr/>
          <p:nvPr/>
        </p:nvGrpSpPr>
        <p:grpSpPr>
          <a:xfrm>
            <a:off x="699470" y="2024738"/>
            <a:ext cx="588176" cy="588176"/>
            <a:chOff x="6944737" y="3338414"/>
            <a:chExt cx="914400" cy="914400"/>
          </a:xfrm>
        </p:grpSpPr>
        <p:sp>
          <p:nvSpPr>
            <p:cNvPr id="5" name="椭圆 20">
              <a:extLst>
                <a:ext uri="{FF2B5EF4-FFF2-40B4-BE49-F238E27FC236}">
                  <a16:creationId xmlns:a16="http://schemas.microsoft.com/office/drawing/2014/main" id="{6F2C415A-FCDC-B2E5-ECCC-E803717B22DA}"/>
                </a:ext>
              </a:extLst>
            </p:cNvPr>
            <p:cNvSpPr/>
            <p:nvPr/>
          </p:nvSpPr>
          <p:spPr>
            <a:xfrm>
              <a:off x="6944737" y="3338414"/>
              <a:ext cx="914400" cy="914400"/>
            </a:xfrm>
            <a:prstGeom prst="ellipse">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6" name="Shape 2619">
              <a:extLst>
                <a:ext uri="{FF2B5EF4-FFF2-40B4-BE49-F238E27FC236}">
                  <a16:creationId xmlns:a16="http://schemas.microsoft.com/office/drawing/2014/main" id="{418D0A43-5F38-7C23-8106-BE1AFAD543AE}"/>
                </a:ext>
              </a:extLst>
            </p:cNvPr>
            <p:cNvSpPr/>
            <p:nvPr/>
          </p:nvSpPr>
          <p:spPr>
            <a:xfrm>
              <a:off x="7238684" y="3632362"/>
              <a:ext cx="326506" cy="326504"/>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Arial"/>
                <a:ea typeface="微软雅黑"/>
                <a:cs typeface="Source Sans Pro Light" charset="0"/>
                <a:sym typeface="Arial"/>
              </a:endParaRPr>
            </a:p>
          </p:txBody>
        </p:sp>
      </p:grpSp>
      <p:pic>
        <p:nvPicPr>
          <p:cNvPr id="7" name="Imagem 6" descr="Texto&#10;&#10;Descrição gerada automaticamente com confiança baixa">
            <a:extLst>
              <a:ext uri="{FF2B5EF4-FFF2-40B4-BE49-F238E27FC236}">
                <a16:creationId xmlns:a16="http://schemas.microsoft.com/office/drawing/2014/main" id="{F614B9FD-BA58-A648-6E75-56FAB73541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6192" y="0"/>
            <a:ext cx="1759790" cy="488567"/>
          </a:xfrm>
          <a:prstGeom prst="rect">
            <a:avLst/>
          </a:prstGeom>
        </p:spPr>
      </p:pic>
    </p:spTree>
    <p:extLst>
      <p:ext uri="{BB962C8B-B14F-4D97-AF65-F5344CB8AC3E}">
        <p14:creationId xmlns:p14="http://schemas.microsoft.com/office/powerpoint/2010/main" val="195628682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4">
            <a:extLst>
              <a:ext uri="{FF2B5EF4-FFF2-40B4-BE49-F238E27FC236}">
                <a16:creationId xmlns:a16="http://schemas.microsoft.com/office/drawing/2014/main" id="{389EA4AA-4447-8B4D-3B77-2004BEFE60FD}"/>
              </a:ext>
            </a:extLst>
          </p:cNvPr>
          <p:cNvSpPr/>
          <p:nvPr/>
        </p:nvSpPr>
        <p:spPr>
          <a:xfrm>
            <a:off x="10689770" y="5301343"/>
            <a:ext cx="1502229" cy="1556657"/>
          </a:xfrm>
          <a:custGeom>
            <a:avLst/>
            <a:gdLst>
              <a:gd name="connsiteX0" fmla="*/ 3438769 w 3438769"/>
              <a:gd name="connsiteY0" fmla="*/ 0 h 3440635"/>
              <a:gd name="connsiteX1" fmla="*/ 3438769 w 3438769"/>
              <a:gd name="connsiteY1" fmla="*/ 3440635 h 3440635"/>
              <a:gd name="connsiteX2" fmla="*/ 47 w 3438769"/>
              <a:gd name="connsiteY2" fmla="*/ 3440635 h 3440635"/>
              <a:gd name="connsiteX3" fmla="*/ 0 w 3438769"/>
              <a:gd name="connsiteY3" fmla="*/ 3438769 h 3440635"/>
              <a:gd name="connsiteX4" fmla="*/ 3438769 w 3438769"/>
              <a:gd name="connsiteY4" fmla="*/ 0 h 3440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769" h="3440635">
                <a:moveTo>
                  <a:pt x="3438769" y="0"/>
                </a:moveTo>
                <a:lnTo>
                  <a:pt x="3438769" y="3440635"/>
                </a:lnTo>
                <a:lnTo>
                  <a:pt x="47" y="3440635"/>
                </a:lnTo>
                <a:lnTo>
                  <a:pt x="0" y="3438769"/>
                </a:lnTo>
                <a:cubicBezTo>
                  <a:pt x="0" y="1539589"/>
                  <a:pt x="1539589" y="0"/>
                  <a:pt x="3438769" y="0"/>
                </a:cubicBezTo>
                <a:close/>
              </a:path>
            </a:pathLst>
          </a:cu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graphicFrame>
        <p:nvGraphicFramePr>
          <p:cNvPr id="3" name="Tabela 2">
            <a:extLst>
              <a:ext uri="{FF2B5EF4-FFF2-40B4-BE49-F238E27FC236}">
                <a16:creationId xmlns:a16="http://schemas.microsoft.com/office/drawing/2014/main" id="{FB4E2032-3F04-ECBB-D461-69591EBD76E1}"/>
              </a:ext>
            </a:extLst>
          </p:cNvPr>
          <p:cNvGraphicFramePr>
            <a:graphicFrameLocks noGrp="1"/>
          </p:cNvGraphicFramePr>
          <p:nvPr>
            <p:extLst>
              <p:ext uri="{D42A27DB-BD31-4B8C-83A1-F6EECF244321}">
                <p14:modId xmlns:p14="http://schemas.microsoft.com/office/powerpoint/2010/main" val="3771381041"/>
              </p:ext>
            </p:extLst>
          </p:nvPr>
        </p:nvGraphicFramePr>
        <p:xfrm>
          <a:off x="1483587" y="293914"/>
          <a:ext cx="8999356" cy="6346373"/>
        </p:xfrm>
        <a:graphic>
          <a:graphicData uri="http://schemas.openxmlformats.org/drawingml/2006/table">
            <a:tbl>
              <a:tblPr firstRow="1" firstCol="1" bandRow="1">
                <a:tableStyleId>{5C22544A-7EE6-4342-B048-85BDC9FD1C3A}</a:tableStyleId>
              </a:tblPr>
              <a:tblGrid>
                <a:gridCol w="2097555">
                  <a:extLst>
                    <a:ext uri="{9D8B030D-6E8A-4147-A177-3AD203B41FA5}">
                      <a16:colId xmlns:a16="http://schemas.microsoft.com/office/drawing/2014/main" val="1649087457"/>
                    </a:ext>
                  </a:extLst>
                </a:gridCol>
                <a:gridCol w="6901801">
                  <a:extLst>
                    <a:ext uri="{9D8B030D-6E8A-4147-A177-3AD203B41FA5}">
                      <a16:colId xmlns:a16="http://schemas.microsoft.com/office/drawing/2014/main" val="2928559495"/>
                    </a:ext>
                  </a:extLst>
                </a:gridCol>
              </a:tblGrid>
              <a:tr h="655314">
                <a:tc>
                  <a:txBody>
                    <a:bodyPr/>
                    <a:lstStyle/>
                    <a:p>
                      <a:pPr algn="ctr">
                        <a:lnSpc>
                          <a:spcPct val="107000"/>
                        </a:lnSpc>
                        <a:spcAft>
                          <a:spcPts val="800"/>
                        </a:spcAft>
                      </a:pPr>
                      <a:r>
                        <a:rPr lang="pt-BR" sz="1400" kern="100" dirty="0">
                          <a:effectLst/>
                        </a:rPr>
                        <a:t>Periodicidade</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201F42"/>
                    </a:solidFill>
                  </a:tcPr>
                </a:tc>
                <a:tc>
                  <a:txBody>
                    <a:bodyPr/>
                    <a:lstStyle/>
                    <a:p>
                      <a:pPr algn="ctr">
                        <a:lnSpc>
                          <a:spcPct val="107000"/>
                        </a:lnSpc>
                        <a:spcAft>
                          <a:spcPts val="800"/>
                        </a:spcAft>
                      </a:pPr>
                      <a:r>
                        <a:rPr lang="pt-BR" sz="1400" kern="100" dirty="0">
                          <a:effectLst/>
                        </a:rPr>
                        <a:t>O que fazer?</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201F42"/>
                    </a:solidFill>
                  </a:tcPr>
                </a:tc>
                <a:extLst>
                  <a:ext uri="{0D108BD9-81ED-4DB2-BD59-A6C34878D82A}">
                    <a16:rowId xmlns:a16="http://schemas.microsoft.com/office/drawing/2014/main" val="87818027"/>
                  </a:ext>
                </a:extLst>
              </a:tr>
              <a:tr h="500136">
                <a:tc>
                  <a:txBody>
                    <a:bodyPr/>
                    <a:lstStyle/>
                    <a:p>
                      <a:pPr algn="ctr">
                        <a:lnSpc>
                          <a:spcPct val="107000"/>
                        </a:lnSpc>
                        <a:spcAft>
                          <a:spcPts val="800"/>
                        </a:spcAft>
                      </a:pPr>
                      <a:r>
                        <a:rPr lang="pt-BR" sz="1400" kern="100" dirty="0">
                          <a:solidFill>
                            <a:schemeClr val="accent2">
                              <a:lumMod val="75000"/>
                            </a:schemeClr>
                          </a:solidFill>
                          <a:effectLst/>
                        </a:rPr>
                        <a:t>Antes e depois do expediente</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a:solidFill>
                            <a:schemeClr val="accent2">
                              <a:lumMod val="75000"/>
                            </a:schemeClr>
                          </a:solidFill>
                          <a:effectLst/>
                        </a:rPr>
                        <a:t>Deve-se observar as condições dos ganchos, moitões e travas, observando se possuem fissuras, aberturas e desgastes.</a:t>
                      </a:r>
                      <a:endParaRPr lang="pt-BR" sz="1400" kern="10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4061214904"/>
                  </a:ext>
                </a:extLst>
              </a:tr>
              <a:tr h="1655858">
                <a:tc>
                  <a:txBody>
                    <a:bodyPr/>
                    <a:lstStyle/>
                    <a:p>
                      <a:pPr algn="ctr">
                        <a:lnSpc>
                          <a:spcPct val="107000"/>
                        </a:lnSpc>
                        <a:spcAft>
                          <a:spcPts val="800"/>
                        </a:spcAft>
                      </a:pPr>
                      <a:r>
                        <a:rPr lang="pt-BR" sz="1400" kern="100" dirty="0">
                          <a:solidFill>
                            <a:schemeClr val="accent2">
                              <a:lumMod val="75000"/>
                            </a:schemeClr>
                          </a:solidFill>
                          <a:effectLst/>
                        </a:rPr>
                        <a:t>Dia</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Verificar se a carga patina ao descer, para cuidado com os freios. Os cabos de aço ou a fixação de extremidades de corrente devem ser inspecionados quanto a focos de corrosão, lubrificação ou nós e defeitos nos arames. Outro item, quando existente, é a mola limitadora da corrente, em que devem ser feitas a checagem visual e medidas das dimensões. Por fim, a situação por checagem visual quanto a porcas, parafusos e cortadores.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2250010457"/>
                  </a:ext>
                </a:extLst>
              </a:tr>
              <a:tr h="703635">
                <a:tc>
                  <a:txBody>
                    <a:bodyPr/>
                    <a:lstStyle/>
                    <a:p>
                      <a:pPr algn="ctr">
                        <a:lnSpc>
                          <a:spcPct val="107000"/>
                        </a:lnSpc>
                        <a:spcAft>
                          <a:spcPts val="800"/>
                        </a:spcAft>
                      </a:pPr>
                      <a:r>
                        <a:rPr lang="pt-BR" sz="1400" kern="100" dirty="0">
                          <a:solidFill>
                            <a:schemeClr val="bg1"/>
                          </a:solidFill>
                          <a:effectLst/>
                        </a:rPr>
                        <a:t>400 h</a:t>
                      </a:r>
                      <a:endParaRPr lang="pt-BR"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C00000"/>
                    </a:solidFill>
                  </a:tcPr>
                </a:tc>
                <a:tc>
                  <a:txBody>
                    <a:bodyPr/>
                    <a:lstStyle/>
                    <a:p>
                      <a:pPr algn="ctr">
                        <a:lnSpc>
                          <a:spcPct val="107000"/>
                        </a:lnSpc>
                        <a:spcAft>
                          <a:spcPts val="800"/>
                        </a:spcAft>
                      </a:pPr>
                      <a:r>
                        <a:rPr lang="pt-BR" sz="1400" kern="100" dirty="0">
                          <a:solidFill>
                            <a:schemeClr val="bg1"/>
                          </a:solidFill>
                          <a:effectLst/>
                        </a:rPr>
                        <a:t>A lubrificação do redutor deve ser vista nesse prazo ou conforme recomendação do fabricante, com o tipo de óleo especificado. Ele deve ser substituído.</a:t>
                      </a:r>
                      <a:endParaRPr lang="pt-BR"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C00000"/>
                    </a:solidFill>
                  </a:tcPr>
                </a:tc>
                <a:extLst>
                  <a:ext uri="{0D108BD9-81ED-4DB2-BD59-A6C34878D82A}">
                    <a16:rowId xmlns:a16="http://schemas.microsoft.com/office/drawing/2014/main" val="1952334502"/>
                  </a:ext>
                </a:extLst>
              </a:tr>
              <a:tr h="244413">
                <a:tc>
                  <a:txBody>
                    <a:bodyPr/>
                    <a:lstStyle/>
                    <a:p>
                      <a:pPr algn="ctr">
                        <a:lnSpc>
                          <a:spcPct val="107000"/>
                        </a:lnSpc>
                        <a:spcAft>
                          <a:spcPts val="800"/>
                        </a:spcAft>
                      </a:pPr>
                      <a:r>
                        <a:rPr lang="pt-BR" sz="1400" kern="100" dirty="0">
                          <a:solidFill>
                            <a:schemeClr val="accent2">
                              <a:lumMod val="75000"/>
                            </a:schemeClr>
                          </a:solidFill>
                          <a:effectLst/>
                        </a:rPr>
                        <a:t>1000 h</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a:solidFill>
                            <a:schemeClr val="accent2">
                              <a:lumMod val="75000"/>
                            </a:schemeClr>
                          </a:solidFill>
                          <a:effectLst/>
                        </a:rPr>
                        <a:t>As conexões e o aspecto das botoeiras devem ser revisados.</a:t>
                      </a:r>
                      <a:endParaRPr lang="pt-BR" sz="1400" kern="10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3344786080"/>
                  </a:ext>
                </a:extLst>
              </a:tr>
              <a:tr h="941691">
                <a:tc>
                  <a:txBody>
                    <a:bodyPr/>
                    <a:lstStyle/>
                    <a:p>
                      <a:pPr algn="ctr">
                        <a:lnSpc>
                          <a:spcPct val="107000"/>
                        </a:lnSpc>
                        <a:spcAft>
                          <a:spcPts val="800"/>
                        </a:spcAft>
                      </a:pPr>
                      <a:r>
                        <a:rPr lang="pt-BR" sz="1400" kern="100" dirty="0">
                          <a:solidFill>
                            <a:schemeClr val="accent2">
                              <a:lumMod val="75000"/>
                            </a:schemeClr>
                          </a:solidFill>
                          <a:effectLst/>
                        </a:rPr>
                        <a:t>3 meses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Esse é o período necessário para conferir a limpeza externa por inspeção visual e verificar os rolamentos por análise de vibração ou nível de intensidade do ruído gerado. Em juntas e retentores, deve-se conferir se existem deformações ou rasgos.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3753768221"/>
                  </a:ext>
                </a:extLst>
              </a:tr>
              <a:tr h="1179747">
                <a:tc>
                  <a:txBody>
                    <a:bodyPr/>
                    <a:lstStyle/>
                    <a:p>
                      <a:pPr algn="ctr">
                        <a:lnSpc>
                          <a:spcPct val="107000"/>
                        </a:lnSpc>
                        <a:spcAft>
                          <a:spcPts val="800"/>
                        </a:spcAft>
                      </a:pPr>
                      <a:r>
                        <a:rPr lang="pt-BR" sz="1400" kern="100" dirty="0">
                          <a:solidFill>
                            <a:schemeClr val="accent2">
                              <a:lumMod val="75000"/>
                            </a:schemeClr>
                          </a:solidFill>
                          <a:effectLst/>
                        </a:rPr>
                        <a:t>6 meses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Nesse prazo ou menor, deve-se verificar o desgaste da lona de freio. Contatos e bobinas também precisam de verificações, assim como outros componentes elétricos. Deve-se observar se os cabos de alimentação e comando estão ressecados ou danificados. O desgaste e deformação das roldanas de corrente devem ser observados também.</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1242123227"/>
                  </a:ext>
                </a:extLst>
              </a:tr>
              <a:tr h="465579">
                <a:tc>
                  <a:txBody>
                    <a:bodyPr/>
                    <a:lstStyle/>
                    <a:p>
                      <a:pPr algn="ctr">
                        <a:lnSpc>
                          <a:spcPct val="107000"/>
                        </a:lnSpc>
                        <a:spcAft>
                          <a:spcPts val="800"/>
                        </a:spcAft>
                      </a:pPr>
                      <a:r>
                        <a:rPr lang="pt-BR" sz="1400" kern="100" dirty="0">
                          <a:solidFill>
                            <a:schemeClr val="accent2">
                              <a:lumMod val="75000"/>
                            </a:schemeClr>
                          </a:solidFill>
                          <a:effectLst/>
                        </a:rPr>
                        <a:t>12 meses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Eixos e engrenagens do redutor devem ser verificados quanto ao desgaste anualmente.</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2299419988"/>
                  </a:ext>
                </a:extLst>
              </a:tr>
            </a:tbl>
          </a:graphicData>
        </a:graphic>
      </p:graphicFrame>
      <p:grpSp>
        <p:nvGrpSpPr>
          <p:cNvPr id="4" name="组合 32">
            <a:extLst>
              <a:ext uri="{FF2B5EF4-FFF2-40B4-BE49-F238E27FC236}">
                <a16:creationId xmlns:a16="http://schemas.microsoft.com/office/drawing/2014/main" id="{B9C59C05-4F0B-71D4-4964-6A39E5368593}"/>
              </a:ext>
            </a:extLst>
          </p:cNvPr>
          <p:cNvGrpSpPr/>
          <p:nvPr/>
        </p:nvGrpSpPr>
        <p:grpSpPr>
          <a:xfrm>
            <a:off x="699470" y="3124193"/>
            <a:ext cx="588176" cy="588176"/>
            <a:chOff x="6944737" y="3338414"/>
            <a:chExt cx="914400" cy="914400"/>
          </a:xfrm>
        </p:grpSpPr>
        <p:sp>
          <p:nvSpPr>
            <p:cNvPr id="5" name="椭圆 20">
              <a:extLst>
                <a:ext uri="{FF2B5EF4-FFF2-40B4-BE49-F238E27FC236}">
                  <a16:creationId xmlns:a16="http://schemas.microsoft.com/office/drawing/2014/main" id="{A5534257-C01A-2EA1-DCA7-7948BE058147}"/>
                </a:ext>
              </a:extLst>
            </p:cNvPr>
            <p:cNvSpPr/>
            <p:nvPr/>
          </p:nvSpPr>
          <p:spPr>
            <a:xfrm>
              <a:off x="6944737" y="3338414"/>
              <a:ext cx="914400" cy="914400"/>
            </a:xfrm>
            <a:prstGeom prst="ellipse">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6" name="Shape 2619">
              <a:extLst>
                <a:ext uri="{FF2B5EF4-FFF2-40B4-BE49-F238E27FC236}">
                  <a16:creationId xmlns:a16="http://schemas.microsoft.com/office/drawing/2014/main" id="{81B402BD-C41F-C5A1-8A88-23477FD5BE40}"/>
                </a:ext>
              </a:extLst>
            </p:cNvPr>
            <p:cNvSpPr/>
            <p:nvPr/>
          </p:nvSpPr>
          <p:spPr>
            <a:xfrm>
              <a:off x="7238684" y="3632362"/>
              <a:ext cx="326506" cy="326504"/>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Arial"/>
                <a:ea typeface="微软雅黑"/>
                <a:cs typeface="Source Sans Pro Light" charset="0"/>
                <a:sym typeface="Arial"/>
              </a:endParaRPr>
            </a:p>
          </p:txBody>
        </p:sp>
      </p:grpSp>
      <p:pic>
        <p:nvPicPr>
          <p:cNvPr id="7" name="Imagem 6" descr="Texto&#10;&#10;Descrição gerada automaticamente com confiança baixa">
            <a:extLst>
              <a:ext uri="{FF2B5EF4-FFF2-40B4-BE49-F238E27FC236}">
                <a16:creationId xmlns:a16="http://schemas.microsoft.com/office/drawing/2014/main" id="{6B5D15DC-01A2-B73A-50C0-73604E9804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6192" y="0"/>
            <a:ext cx="1759790" cy="488567"/>
          </a:xfrm>
          <a:prstGeom prst="rect">
            <a:avLst/>
          </a:prstGeom>
        </p:spPr>
      </p:pic>
    </p:spTree>
    <p:extLst>
      <p:ext uri="{BB962C8B-B14F-4D97-AF65-F5344CB8AC3E}">
        <p14:creationId xmlns:p14="http://schemas.microsoft.com/office/powerpoint/2010/main" val="146522908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4">
            <a:extLst>
              <a:ext uri="{FF2B5EF4-FFF2-40B4-BE49-F238E27FC236}">
                <a16:creationId xmlns:a16="http://schemas.microsoft.com/office/drawing/2014/main" id="{389EA4AA-4447-8B4D-3B77-2004BEFE60FD}"/>
              </a:ext>
            </a:extLst>
          </p:cNvPr>
          <p:cNvSpPr/>
          <p:nvPr/>
        </p:nvSpPr>
        <p:spPr>
          <a:xfrm>
            <a:off x="10689770" y="5301343"/>
            <a:ext cx="1502229" cy="1556657"/>
          </a:xfrm>
          <a:custGeom>
            <a:avLst/>
            <a:gdLst>
              <a:gd name="connsiteX0" fmla="*/ 3438769 w 3438769"/>
              <a:gd name="connsiteY0" fmla="*/ 0 h 3440635"/>
              <a:gd name="connsiteX1" fmla="*/ 3438769 w 3438769"/>
              <a:gd name="connsiteY1" fmla="*/ 3440635 h 3440635"/>
              <a:gd name="connsiteX2" fmla="*/ 47 w 3438769"/>
              <a:gd name="connsiteY2" fmla="*/ 3440635 h 3440635"/>
              <a:gd name="connsiteX3" fmla="*/ 0 w 3438769"/>
              <a:gd name="connsiteY3" fmla="*/ 3438769 h 3440635"/>
              <a:gd name="connsiteX4" fmla="*/ 3438769 w 3438769"/>
              <a:gd name="connsiteY4" fmla="*/ 0 h 3440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769" h="3440635">
                <a:moveTo>
                  <a:pt x="3438769" y="0"/>
                </a:moveTo>
                <a:lnTo>
                  <a:pt x="3438769" y="3440635"/>
                </a:lnTo>
                <a:lnTo>
                  <a:pt x="47" y="3440635"/>
                </a:lnTo>
                <a:lnTo>
                  <a:pt x="0" y="3438769"/>
                </a:lnTo>
                <a:cubicBezTo>
                  <a:pt x="0" y="1539589"/>
                  <a:pt x="1539589" y="0"/>
                  <a:pt x="3438769" y="0"/>
                </a:cubicBezTo>
                <a:close/>
              </a:path>
            </a:pathLst>
          </a:cu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graphicFrame>
        <p:nvGraphicFramePr>
          <p:cNvPr id="3" name="Tabela 2">
            <a:extLst>
              <a:ext uri="{FF2B5EF4-FFF2-40B4-BE49-F238E27FC236}">
                <a16:creationId xmlns:a16="http://schemas.microsoft.com/office/drawing/2014/main" id="{FB4E2032-3F04-ECBB-D461-69591EBD76E1}"/>
              </a:ext>
            </a:extLst>
          </p:cNvPr>
          <p:cNvGraphicFramePr>
            <a:graphicFrameLocks noGrp="1"/>
          </p:cNvGraphicFramePr>
          <p:nvPr>
            <p:extLst>
              <p:ext uri="{D42A27DB-BD31-4B8C-83A1-F6EECF244321}">
                <p14:modId xmlns:p14="http://schemas.microsoft.com/office/powerpoint/2010/main" val="2176258616"/>
              </p:ext>
            </p:extLst>
          </p:nvPr>
        </p:nvGraphicFramePr>
        <p:xfrm>
          <a:off x="1483587" y="293914"/>
          <a:ext cx="8999356" cy="6346373"/>
        </p:xfrm>
        <a:graphic>
          <a:graphicData uri="http://schemas.openxmlformats.org/drawingml/2006/table">
            <a:tbl>
              <a:tblPr firstRow="1" firstCol="1" bandRow="1">
                <a:tableStyleId>{5C22544A-7EE6-4342-B048-85BDC9FD1C3A}</a:tableStyleId>
              </a:tblPr>
              <a:tblGrid>
                <a:gridCol w="2097555">
                  <a:extLst>
                    <a:ext uri="{9D8B030D-6E8A-4147-A177-3AD203B41FA5}">
                      <a16:colId xmlns:a16="http://schemas.microsoft.com/office/drawing/2014/main" val="1649087457"/>
                    </a:ext>
                  </a:extLst>
                </a:gridCol>
                <a:gridCol w="6901801">
                  <a:extLst>
                    <a:ext uri="{9D8B030D-6E8A-4147-A177-3AD203B41FA5}">
                      <a16:colId xmlns:a16="http://schemas.microsoft.com/office/drawing/2014/main" val="2928559495"/>
                    </a:ext>
                  </a:extLst>
                </a:gridCol>
              </a:tblGrid>
              <a:tr h="655314">
                <a:tc>
                  <a:txBody>
                    <a:bodyPr/>
                    <a:lstStyle/>
                    <a:p>
                      <a:pPr algn="ctr">
                        <a:lnSpc>
                          <a:spcPct val="107000"/>
                        </a:lnSpc>
                        <a:spcAft>
                          <a:spcPts val="800"/>
                        </a:spcAft>
                      </a:pPr>
                      <a:r>
                        <a:rPr lang="pt-BR" sz="1400" kern="100" dirty="0">
                          <a:effectLst/>
                        </a:rPr>
                        <a:t>Periodicidade</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201F42"/>
                    </a:solidFill>
                  </a:tcPr>
                </a:tc>
                <a:tc>
                  <a:txBody>
                    <a:bodyPr/>
                    <a:lstStyle/>
                    <a:p>
                      <a:pPr algn="ctr">
                        <a:lnSpc>
                          <a:spcPct val="107000"/>
                        </a:lnSpc>
                        <a:spcAft>
                          <a:spcPts val="800"/>
                        </a:spcAft>
                      </a:pPr>
                      <a:r>
                        <a:rPr lang="pt-BR" sz="1400" kern="100" dirty="0">
                          <a:effectLst/>
                        </a:rPr>
                        <a:t>O que fazer?</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201F42"/>
                    </a:solidFill>
                  </a:tcPr>
                </a:tc>
                <a:extLst>
                  <a:ext uri="{0D108BD9-81ED-4DB2-BD59-A6C34878D82A}">
                    <a16:rowId xmlns:a16="http://schemas.microsoft.com/office/drawing/2014/main" val="87818027"/>
                  </a:ext>
                </a:extLst>
              </a:tr>
              <a:tr h="500136">
                <a:tc>
                  <a:txBody>
                    <a:bodyPr/>
                    <a:lstStyle/>
                    <a:p>
                      <a:pPr algn="ctr">
                        <a:lnSpc>
                          <a:spcPct val="107000"/>
                        </a:lnSpc>
                        <a:spcAft>
                          <a:spcPts val="800"/>
                        </a:spcAft>
                      </a:pPr>
                      <a:r>
                        <a:rPr lang="pt-BR" sz="1400" kern="100" dirty="0">
                          <a:solidFill>
                            <a:schemeClr val="accent2">
                              <a:lumMod val="75000"/>
                            </a:schemeClr>
                          </a:solidFill>
                          <a:effectLst/>
                        </a:rPr>
                        <a:t>Antes e depois do expediente</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a:solidFill>
                            <a:schemeClr val="accent2">
                              <a:lumMod val="75000"/>
                            </a:schemeClr>
                          </a:solidFill>
                          <a:effectLst/>
                        </a:rPr>
                        <a:t>Deve-se observar as condições dos ganchos, moitões e travas, observando se possuem fissuras, aberturas e desgastes.</a:t>
                      </a:r>
                      <a:endParaRPr lang="pt-BR" sz="1400" kern="10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4061214904"/>
                  </a:ext>
                </a:extLst>
              </a:tr>
              <a:tr h="1655858">
                <a:tc>
                  <a:txBody>
                    <a:bodyPr/>
                    <a:lstStyle/>
                    <a:p>
                      <a:pPr algn="ctr">
                        <a:lnSpc>
                          <a:spcPct val="107000"/>
                        </a:lnSpc>
                        <a:spcAft>
                          <a:spcPts val="800"/>
                        </a:spcAft>
                      </a:pPr>
                      <a:r>
                        <a:rPr lang="pt-BR" sz="1400" kern="100" dirty="0">
                          <a:solidFill>
                            <a:schemeClr val="accent2">
                              <a:lumMod val="75000"/>
                            </a:schemeClr>
                          </a:solidFill>
                          <a:effectLst/>
                        </a:rPr>
                        <a:t>Dia</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Verificar se a carga patina ao descer, para cuidado com os freios. Os cabos de aço ou a fixação de extremidades de corrente devem ser inspecionados quanto a focos de corrosão, lubrificação ou nós e defeitos nos arames. Outro item, quando existente, é a mola limitadora da corrente, em que devem ser feitas a checagem visual e medidas das dimensões. Por fim, a situação por checagem visual quanto a porcas, parafusos e cortadores.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2250010457"/>
                  </a:ext>
                </a:extLst>
              </a:tr>
              <a:tr h="703635">
                <a:tc>
                  <a:txBody>
                    <a:bodyPr/>
                    <a:lstStyle/>
                    <a:p>
                      <a:pPr algn="ctr">
                        <a:lnSpc>
                          <a:spcPct val="107000"/>
                        </a:lnSpc>
                        <a:spcAft>
                          <a:spcPts val="800"/>
                        </a:spcAft>
                      </a:pPr>
                      <a:r>
                        <a:rPr lang="pt-BR" sz="1400" kern="100" dirty="0">
                          <a:solidFill>
                            <a:schemeClr val="accent2">
                              <a:lumMod val="75000"/>
                            </a:schemeClr>
                          </a:solidFill>
                          <a:effectLst/>
                        </a:rPr>
                        <a:t>400 h</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A lubrificação do redutor deve ser vista nesse prazo ou conforme recomendação do fabricante, com o tipo de óleo especificado. Ele deve ser substituído.</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1952334502"/>
                  </a:ext>
                </a:extLst>
              </a:tr>
              <a:tr h="244413">
                <a:tc>
                  <a:txBody>
                    <a:bodyPr/>
                    <a:lstStyle/>
                    <a:p>
                      <a:pPr algn="ctr">
                        <a:lnSpc>
                          <a:spcPct val="107000"/>
                        </a:lnSpc>
                        <a:spcAft>
                          <a:spcPts val="800"/>
                        </a:spcAft>
                      </a:pPr>
                      <a:r>
                        <a:rPr lang="pt-BR" sz="1400" kern="100" dirty="0">
                          <a:solidFill>
                            <a:schemeClr val="bg1"/>
                          </a:solidFill>
                          <a:effectLst/>
                        </a:rPr>
                        <a:t>1000 h</a:t>
                      </a:r>
                      <a:endParaRPr lang="pt-BR"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C00000"/>
                    </a:solidFill>
                  </a:tcPr>
                </a:tc>
                <a:tc>
                  <a:txBody>
                    <a:bodyPr/>
                    <a:lstStyle/>
                    <a:p>
                      <a:pPr algn="ctr">
                        <a:lnSpc>
                          <a:spcPct val="107000"/>
                        </a:lnSpc>
                        <a:spcAft>
                          <a:spcPts val="800"/>
                        </a:spcAft>
                      </a:pPr>
                      <a:r>
                        <a:rPr lang="pt-BR" sz="1400" kern="100" dirty="0">
                          <a:solidFill>
                            <a:schemeClr val="bg1"/>
                          </a:solidFill>
                          <a:effectLst/>
                        </a:rPr>
                        <a:t>As conexões e o aspecto das botoeiras devem ser revisados.</a:t>
                      </a:r>
                      <a:endParaRPr lang="pt-BR"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C00000"/>
                    </a:solidFill>
                  </a:tcPr>
                </a:tc>
                <a:extLst>
                  <a:ext uri="{0D108BD9-81ED-4DB2-BD59-A6C34878D82A}">
                    <a16:rowId xmlns:a16="http://schemas.microsoft.com/office/drawing/2014/main" val="3344786080"/>
                  </a:ext>
                </a:extLst>
              </a:tr>
              <a:tr h="941691">
                <a:tc>
                  <a:txBody>
                    <a:bodyPr/>
                    <a:lstStyle/>
                    <a:p>
                      <a:pPr algn="ctr">
                        <a:lnSpc>
                          <a:spcPct val="107000"/>
                        </a:lnSpc>
                        <a:spcAft>
                          <a:spcPts val="800"/>
                        </a:spcAft>
                      </a:pPr>
                      <a:r>
                        <a:rPr lang="pt-BR" sz="1400" kern="100" dirty="0">
                          <a:solidFill>
                            <a:schemeClr val="accent2">
                              <a:lumMod val="75000"/>
                            </a:schemeClr>
                          </a:solidFill>
                          <a:effectLst/>
                        </a:rPr>
                        <a:t>3 meses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Esse é o período necessário para conferir a limpeza externa por inspeção visual e verificar os rolamentos por análise de vibração ou nível de intensidade do ruído gerado. Em juntas e retentores, deve-se conferir se existem deformações ou rasgos.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3753768221"/>
                  </a:ext>
                </a:extLst>
              </a:tr>
              <a:tr h="1179747">
                <a:tc>
                  <a:txBody>
                    <a:bodyPr/>
                    <a:lstStyle/>
                    <a:p>
                      <a:pPr algn="ctr">
                        <a:lnSpc>
                          <a:spcPct val="107000"/>
                        </a:lnSpc>
                        <a:spcAft>
                          <a:spcPts val="800"/>
                        </a:spcAft>
                      </a:pPr>
                      <a:r>
                        <a:rPr lang="pt-BR" sz="1400" kern="100" dirty="0">
                          <a:solidFill>
                            <a:schemeClr val="accent2">
                              <a:lumMod val="75000"/>
                            </a:schemeClr>
                          </a:solidFill>
                          <a:effectLst/>
                        </a:rPr>
                        <a:t>6 meses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Nesse prazo ou menor, deve-se verificar o desgaste da lona de freio. Contatos e bobinas também precisam de verificações, assim como outros componentes elétricos. Deve-se observar se os cabos de alimentação e comando estão ressecados ou danificados. O desgaste e deformação das roldanas de corrente devem ser observados também.</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1242123227"/>
                  </a:ext>
                </a:extLst>
              </a:tr>
              <a:tr h="465579">
                <a:tc>
                  <a:txBody>
                    <a:bodyPr/>
                    <a:lstStyle/>
                    <a:p>
                      <a:pPr algn="ctr">
                        <a:lnSpc>
                          <a:spcPct val="107000"/>
                        </a:lnSpc>
                        <a:spcAft>
                          <a:spcPts val="800"/>
                        </a:spcAft>
                      </a:pPr>
                      <a:r>
                        <a:rPr lang="pt-BR" sz="1400" kern="100" dirty="0">
                          <a:solidFill>
                            <a:schemeClr val="accent2">
                              <a:lumMod val="75000"/>
                            </a:schemeClr>
                          </a:solidFill>
                          <a:effectLst/>
                        </a:rPr>
                        <a:t>12 meses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Eixos e engrenagens do redutor devem ser verificados quanto ao desgaste anualmente.</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2299419988"/>
                  </a:ext>
                </a:extLst>
              </a:tr>
            </a:tbl>
          </a:graphicData>
        </a:graphic>
      </p:graphicFrame>
      <p:grpSp>
        <p:nvGrpSpPr>
          <p:cNvPr id="4" name="组合 32">
            <a:extLst>
              <a:ext uri="{FF2B5EF4-FFF2-40B4-BE49-F238E27FC236}">
                <a16:creationId xmlns:a16="http://schemas.microsoft.com/office/drawing/2014/main" id="{6402D998-A3F6-96E9-B084-BF02B7899284}"/>
              </a:ext>
            </a:extLst>
          </p:cNvPr>
          <p:cNvGrpSpPr/>
          <p:nvPr/>
        </p:nvGrpSpPr>
        <p:grpSpPr>
          <a:xfrm>
            <a:off x="699470" y="3624938"/>
            <a:ext cx="588176" cy="588176"/>
            <a:chOff x="6944737" y="3338414"/>
            <a:chExt cx="914400" cy="914400"/>
          </a:xfrm>
        </p:grpSpPr>
        <p:sp>
          <p:nvSpPr>
            <p:cNvPr id="5" name="椭圆 20">
              <a:extLst>
                <a:ext uri="{FF2B5EF4-FFF2-40B4-BE49-F238E27FC236}">
                  <a16:creationId xmlns:a16="http://schemas.microsoft.com/office/drawing/2014/main" id="{F9E60EC3-F21B-7205-9FFB-1400904CFEDA}"/>
                </a:ext>
              </a:extLst>
            </p:cNvPr>
            <p:cNvSpPr/>
            <p:nvPr/>
          </p:nvSpPr>
          <p:spPr>
            <a:xfrm>
              <a:off x="6944737" y="3338414"/>
              <a:ext cx="914400" cy="914400"/>
            </a:xfrm>
            <a:prstGeom prst="ellipse">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6" name="Shape 2619">
              <a:extLst>
                <a:ext uri="{FF2B5EF4-FFF2-40B4-BE49-F238E27FC236}">
                  <a16:creationId xmlns:a16="http://schemas.microsoft.com/office/drawing/2014/main" id="{28F904C5-1529-CB83-778B-FA1515C692E4}"/>
                </a:ext>
              </a:extLst>
            </p:cNvPr>
            <p:cNvSpPr/>
            <p:nvPr/>
          </p:nvSpPr>
          <p:spPr>
            <a:xfrm>
              <a:off x="7238684" y="3632362"/>
              <a:ext cx="326506" cy="326504"/>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Arial"/>
                <a:ea typeface="微软雅黑"/>
                <a:cs typeface="Source Sans Pro Light" charset="0"/>
                <a:sym typeface="Arial"/>
              </a:endParaRPr>
            </a:p>
          </p:txBody>
        </p:sp>
      </p:grpSp>
      <p:pic>
        <p:nvPicPr>
          <p:cNvPr id="7" name="Imagem 6" descr="Texto&#10;&#10;Descrição gerada automaticamente com confiança baixa">
            <a:extLst>
              <a:ext uri="{FF2B5EF4-FFF2-40B4-BE49-F238E27FC236}">
                <a16:creationId xmlns:a16="http://schemas.microsoft.com/office/drawing/2014/main" id="{B30F1C15-DD15-9A48-AC00-039D1BC0E1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6192" y="0"/>
            <a:ext cx="1759790" cy="488567"/>
          </a:xfrm>
          <a:prstGeom prst="rect">
            <a:avLst/>
          </a:prstGeom>
        </p:spPr>
      </p:pic>
    </p:spTree>
    <p:extLst>
      <p:ext uri="{BB962C8B-B14F-4D97-AF65-F5344CB8AC3E}">
        <p14:creationId xmlns:p14="http://schemas.microsoft.com/office/powerpoint/2010/main" val="185911538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4">
            <a:extLst>
              <a:ext uri="{FF2B5EF4-FFF2-40B4-BE49-F238E27FC236}">
                <a16:creationId xmlns:a16="http://schemas.microsoft.com/office/drawing/2014/main" id="{389EA4AA-4447-8B4D-3B77-2004BEFE60FD}"/>
              </a:ext>
            </a:extLst>
          </p:cNvPr>
          <p:cNvSpPr/>
          <p:nvPr/>
        </p:nvSpPr>
        <p:spPr>
          <a:xfrm>
            <a:off x="10689770" y="5301343"/>
            <a:ext cx="1502229" cy="1556657"/>
          </a:xfrm>
          <a:custGeom>
            <a:avLst/>
            <a:gdLst>
              <a:gd name="connsiteX0" fmla="*/ 3438769 w 3438769"/>
              <a:gd name="connsiteY0" fmla="*/ 0 h 3440635"/>
              <a:gd name="connsiteX1" fmla="*/ 3438769 w 3438769"/>
              <a:gd name="connsiteY1" fmla="*/ 3440635 h 3440635"/>
              <a:gd name="connsiteX2" fmla="*/ 47 w 3438769"/>
              <a:gd name="connsiteY2" fmla="*/ 3440635 h 3440635"/>
              <a:gd name="connsiteX3" fmla="*/ 0 w 3438769"/>
              <a:gd name="connsiteY3" fmla="*/ 3438769 h 3440635"/>
              <a:gd name="connsiteX4" fmla="*/ 3438769 w 3438769"/>
              <a:gd name="connsiteY4" fmla="*/ 0 h 3440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769" h="3440635">
                <a:moveTo>
                  <a:pt x="3438769" y="0"/>
                </a:moveTo>
                <a:lnTo>
                  <a:pt x="3438769" y="3440635"/>
                </a:lnTo>
                <a:lnTo>
                  <a:pt x="47" y="3440635"/>
                </a:lnTo>
                <a:lnTo>
                  <a:pt x="0" y="3438769"/>
                </a:lnTo>
                <a:cubicBezTo>
                  <a:pt x="0" y="1539589"/>
                  <a:pt x="1539589" y="0"/>
                  <a:pt x="3438769" y="0"/>
                </a:cubicBezTo>
                <a:close/>
              </a:path>
            </a:pathLst>
          </a:cu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graphicFrame>
        <p:nvGraphicFramePr>
          <p:cNvPr id="3" name="Tabela 2">
            <a:extLst>
              <a:ext uri="{FF2B5EF4-FFF2-40B4-BE49-F238E27FC236}">
                <a16:creationId xmlns:a16="http://schemas.microsoft.com/office/drawing/2014/main" id="{FB4E2032-3F04-ECBB-D461-69591EBD76E1}"/>
              </a:ext>
            </a:extLst>
          </p:cNvPr>
          <p:cNvGraphicFramePr>
            <a:graphicFrameLocks noGrp="1"/>
          </p:cNvGraphicFramePr>
          <p:nvPr>
            <p:extLst>
              <p:ext uri="{D42A27DB-BD31-4B8C-83A1-F6EECF244321}">
                <p14:modId xmlns:p14="http://schemas.microsoft.com/office/powerpoint/2010/main" val="3373987847"/>
              </p:ext>
            </p:extLst>
          </p:nvPr>
        </p:nvGraphicFramePr>
        <p:xfrm>
          <a:off x="1483587" y="293914"/>
          <a:ext cx="8999356" cy="6346373"/>
        </p:xfrm>
        <a:graphic>
          <a:graphicData uri="http://schemas.openxmlformats.org/drawingml/2006/table">
            <a:tbl>
              <a:tblPr firstRow="1" firstCol="1" bandRow="1">
                <a:tableStyleId>{5C22544A-7EE6-4342-B048-85BDC9FD1C3A}</a:tableStyleId>
              </a:tblPr>
              <a:tblGrid>
                <a:gridCol w="2097555">
                  <a:extLst>
                    <a:ext uri="{9D8B030D-6E8A-4147-A177-3AD203B41FA5}">
                      <a16:colId xmlns:a16="http://schemas.microsoft.com/office/drawing/2014/main" val="1649087457"/>
                    </a:ext>
                  </a:extLst>
                </a:gridCol>
                <a:gridCol w="6901801">
                  <a:extLst>
                    <a:ext uri="{9D8B030D-6E8A-4147-A177-3AD203B41FA5}">
                      <a16:colId xmlns:a16="http://schemas.microsoft.com/office/drawing/2014/main" val="2928559495"/>
                    </a:ext>
                  </a:extLst>
                </a:gridCol>
              </a:tblGrid>
              <a:tr h="655314">
                <a:tc>
                  <a:txBody>
                    <a:bodyPr/>
                    <a:lstStyle/>
                    <a:p>
                      <a:pPr algn="ctr">
                        <a:lnSpc>
                          <a:spcPct val="107000"/>
                        </a:lnSpc>
                        <a:spcAft>
                          <a:spcPts val="800"/>
                        </a:spcAft>
                      </a:pPr>
                      <a:r>
                        <a:rPr lang="pt-BR" sz="1400" kern="100" dirty="0">
                          <a:effectLst/>
                        </a:rPr>
                        <a:t>Periodicidade</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201F42"/>
                    </a:solidFill>
                  </a:tcPr>
                </a:tc>
                <a:tc>
                  <a:txBody>
                    <a:bodyPr/>
                    <a:lstStyle/>
                    <a:p>
                      <a:pPr algn="ctr">
                        <a:lnSpc>
                          <a:spcPct val="107000"/>
                        </a:lnSpc>
                        <a:spcAft>
                          <a:spcPts val="800"/>
                        </a:spcAft>
                      </a:pPr>
                      <a:r>
                        <a:rPr lang="pt-BR" sz="1400" kern="100" dirty="0">
                          <a:effectLst/>
                        </a:rPr>
                        <a:t>O que fazer?</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201F42"/>
                    </a:solidFill>
                  </a:tcPr>
                </a:tc>
                <a:extLst>
                  <a:ext uri="{0D108BD9-81ED-4DB2-BD59-A6C34878D82A}">
                    <a16:rowId xmlns:a16="http://schemas.microsoft.com/office/drawing/2014/main" val="87818027"/>
                  </a:ext>
                </a:extLst>
              </a:tr>
              <a:tr h="500136">
                <a:tc>
                  <a:txBody>
                    <a:bodyPr/>
                    <a:lstStyle/>
                    <a:p>
                      <a:pPr algn="ctr">
                        <a:lnSpc>
                          <a:spcPct val="107000"/>
                        </a:lnSpc>
                        <a:spcAft>
                          <a:spcPts val="800"/>
                        </a:spcAft>
                      </a:pPr>
                      <a:r>
                        <a:rPr lang="pt-BR" sz="1400" kern="100" dirty="0">
                          <a:solidFill>
                            <a:schemeClr val="accent2">
                              <a:lumMod val="75000"/>
                            </a:schemeClr>
                          </a:solidFill>
                          <a:effectLst/>
                        </a:rPr>
                        <a:t>Antes e depois do expediente</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a:solidFill>
                            <a:schemeClr val="accent2">
                              <a:lumMod val="75000"/>
                            </a:schemeClr>
                          </a:solidFill>
                          <a:effectLst/>
                        </a:rPr>
                        <a:t>Deve-se observar as condições dos ganchos, moitões e travas, observando se possuem fissuras, aberturas e desgastes.</a:t>
                      </a:r>
                      <a:endParaRPr lang="pt-BR" sz="1400" kern="10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4061214904"/>
                  </a:ext>
                </a:extLst>
              </a:tr>
              <a:tr h="1655858">
                <a:tc>
                  <a:txBody>
                    <a:bodyPr/>
                    <a:lstStyle/>
                    <a:p>
                      <a:pPr algn="ctr">
                        <a:lnSpc>
                          <a:spcPct val="107000"/>
                        </a:lnSpc>
                        <a:spcAft>
                          <a:spcPts val="800"/>
                        </a:spcAft>
                      </a:pPr>
                      <a:r>
                        <a:rPr lang="pt-BR" sz="1400" kern="100" dirty="0">
                          <a:solidFill>
                            <a:schemeClr val="accent2">
                              <a:lumMod val="75000"/>
                            </a:schemeClr>
                          </a:solidFill>
                          <a:effectLst/>
                        </a:rPr>
                        <a:t>Dia</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Verificar se a carga patina ao descer, para cuidado com os freios. Os cabos de aço ou a fixação de extremidades de corrente devem ser inspecionados quanto a focos de corrosão, lubrificação ou nós e defeitos nos arames. Outro item, quando existente, é a mola limitadora da corrente, em que devem ser feitas a checagem visual e medidas das dimensões. Por fim, a situação por checagem visual quanto a porcas, parafusos e cortadores.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2250010457"/>
                  </a:ext>
                </a:extLst>
              </a:tr>
              <a:tr h="703635">
                <a:tc>
                  <a:txBody>
                    <a:bodyPr/>
                    <a:lstStyle/>
                    <a:p>
                      <a:pPr algn="ctr">
                        <a:lnSpc>
                          <a:spcPct val="107000"/>
                        </a:lnSpc>
                        <a:spcAft>
                          <a:spcPts val="800"/>
                        </a:spcAft>
                      </a:pPr>
                      <a:r>
                        <a:rPr lang="pt-BR" sz="1400" kern="100" dirty="0">
                          <a:solidFill>
                            <a:schemeClr val="accent2">
                              <a:lumMod val="75000"/>
                            </a:schemeClr>
                          </a:solidFill>
                          <a:effectLst/>
                        </a:rPr>
                        <a:t>400 h</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A lubrificação do redutor deve ser vista nesse prazo ou conforme recomendação do fabricante, com o tipo de óleo especificado. Ele deve ser substituído.</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1952334502"/>
                  </a:ext>
                </a:extLst>
              </a:tr>
              <a:tr h="244413">
                <a:tc>
                  <a:txBody>
                    <a:bodyPr/>
                    <a:lstStyle/>
                    <a:p>
                      <a:pPr algn="ctr">
                        <a:lnSpc>
                          <a:spcPct val="107000"/>
                        </a:lnSpc>
                        <a:spcAft>
                          <a:spcPts val="800"/>
                        </a:spcAft>
                      </a:pPr>
                      <a:r>
                        <a:rPr lang="pt-BR" sz="1400" kern="100">
                          <a:solidFill>
                            <a:schemeClr val="accent2">
                              <a:lumMod val="75000"/>
                            </a:schemeClr>
                          </a:solidFill>
                          <a:effectLst/>
                        </a:rPr>
                        <a:t>1000 h</a:t>
                      </a:r>
                      <a:endParaRPr lang="pt-BR" sz="1400" kern="10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As conexões e o aspecto das botoeiras devem ser revisados.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3344786080"/>
                  </a:ext>
                </a:extLst>
              </a:tr>
              <a:tr h="941691">
                <a:tc>
                  <a:txBody>
                    <a:bodyPr/>
                    <a:lstStyle/>
                    <a:p>
                      <a:pPr algn="ctr">
                        <a:lnSpc>
                          <a:spcPct val="107000"/>
                        </a:lnSpc>
                        <a:spcAft>
                          <a:spcPts val="800"/>
                        </a:spcAft>
                      </a:pPr>
                      <a:r>
                        <a:rPr lang="pt-BR" sz="1400" kern="100" dirty="0">
                          <a:solidFill>
                            <a:schemeClr val="bg1"/>
                          </a:solidFill>
                          <a:effectLst/>
                        </a:rPr>
                        <a:t>3 meses</a:t>
                      </a:r>
                      <a:endParaRPr lang="pt-BR"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C00000"/>
                    </a:solidFill>
                  </a:tcPr>
                </a:tc>
                <a:tc>
                  <a:txBody>
                    <a:bodyPr/>
                    <a:lstStyle/>
                    <a:p>
                      <a:pPr algn="ctr">
                        <a:lnSpc>
                          <a:spcPct val="107000"/>
                        </a:lnSpc>
                        <a:spcAft>
                          <a:spcPts val="800"/>
                        </a:spcAft>
                      </a:pPr>
                      <a:r>
                        <a:rPr lang="pt-BR" sz="1400" kern="100" dirty="0">
                          <a:solidFill>
                            <a:schemeClr val="bg1"/>
                          </a:solidFill>
                          <a:effectLst/>
                        </a:rPr>
                        <a:t>Esse é o período necessário para conferir a limpeza externa por inspeção visual e verificar os rolamentos por análise de vibração ou nível de intensidade do ruído gerado. Em juntas e retentores, deve-se conferir se existem deformações ou rasgos.</a:t>
                      </a:r>
                      <a:endParaRPr lang="pt-BR"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C00000"/>
                    </a:solidFill>
                  </a:tcPr>
                </a:tc>
                <a:extLst>
                  <a:ext uri="{0D108BD9-81ED-4DB2-BD59-A6C34878D82A}">
                    <a16:rowId xmlns:a16="http://schemas.microsoft.com/office/drawing/2014/main" val="3753768221"/>
                  </a:ext>
                </a:extLst>
              </a:tr>
              <a:tr h="1179747">
                <a:tc>
                  <a:txBody>
                    <a:bodyPr/>
                    <a:lstStyle/>
                    <a:p>
                      <a:pPr algn="ctr">
                        <a:lnSpc>
                          <a:spcPct val="107000"/>
                        </a:lnSpc>
                        <a:spcAft>
                          <a:spcPts val="800"/>
                        </a:spcAft>
                      </a:pPr>
                      <a:r>
                        <a:rPr lang="pt-BR" sz="1400" kern="100" dirty="0">
                          <a:solidFill>
                            <a:schemeClr val="accent2">
                              <a:lumMod val="75000"/>
                            </a:schemeClr>
                          </a:solidFill>
                          <a:effectLst/>
                        </a:rPr>
                        <a:t>6 meses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Nesse prazo ou menor, deve-se verificar o desgaste da lona de freio. Contatos e bobinas também precisam de verificações, assim como outros componentes elétricos. Deve-se observar se os cabos de alimentação e comando estão ressecados ou danificados. O desgaste e deformação das roldanas de corrente devem ser observados também.</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1242123227"/>
                  </a:ext>
                </a:extLst>
              </a:tr>
              <a:tr h="465579">
                <a:tc>
                  <a:txBody>
                    <a:bodyPr/>
                    <a:lstStyle/>
                    <a:p>
                      <a:pPr algn="ctr">
                        <a:lnSpc>
                          <a:spcPct val="107000"/>
                        </a:lnSpc>
                        <a:spcAft>
                          <a:spcPts val="800"/>
                        </a:spcAft>
                      </a:pPr>
                      <a:r>
                        <a:rPr lang="pt-BR" sz="1400" kern="100" dirty="0">
                          <a:solidFill>
                            <a:schemeClr val="accent2">
                              <a:lumMod val="75000"/>
                            </a:schemeClr>
                          </a:solidFill>
                          <a:effectLst/>
                        </a:rPr>
                        <a:t>12 meses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Eixos e engrenagens do redutor devem ser verificados quanto ao desgaste anualmente.</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2299419988"/>
                  </a:ext>
                </a:extLst>
              </a:tr>
            </a:tbl>
          </a:graphicData>
        </a:graphic>
      </p:graphicFrame>
      <p:grpSp>
        <p:nvGrpSpPr>
          <p:cNvPr id="4" name="组合 32">
            <a:extLst>
              <a:ext uri="{FF2B5EF4-FFF2-40B4-BE49-F238E27FC236}">
                <a16:creationId xmlns:a16="http://schemas.microsoft.com/office/drawing/2014/main" id="{C51134D2-30FF-3545-01BE-23F867BDAE26}"/>
              </a:ext>
            </a:extLst>
          </p:cNvPr>
          <p:cNvGrpSpPr/>
          <p:nvPr/>
        </p:nvGrpSpPr>
        <p:grpSpPr>
          <a:xfrm>
            <a:off x="699470" y="4267192"/>
            <a:ext cx="588176" cy="588176"/>
            <a:chOff x="6944737" y="3338414"/>
            <a:chExt cx="914400" cy="914400"/>
          </a:xfrm>
        </p:grpSpPr>
        <p:sp>
          <p:nvSpPr>
            <p:cNvPr id="5" name="椭圆 20">
              <a:extLst>
                <a:ext uri="{FF2B5EF4-FFF2-40B4-BE49-F238E27FC236}">
                  <a16:creationId xmlns:a16="http://schemas.microsoft.com/office/drawing/2014/main" id="{55B19B9D-3D40-BEDA-5FA5-2518BAA4DBCA}"/>
                </a:ext>
              </a:extLst>
            </p:cNvPr>
            <p:cNvSpPr/>
            <p:nvPr/>
          </p:nvSpPr>
          <p:spPr>
            <a:xfrm>
              <a:off x="6944737" y="3338414"/>
              <a:ext cx="914400" cy="914400"/>
            </a:xfrm>
            <a:prstGeom prst="ellipse">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6" name="Shape 2619">
              <a:extLst>
                <a:ext uri="{FF2B5EF4-FFF2-40B4-BE49-F238E27FC236}">
                  <a16:creationId xmlns:a16="http://schemas.microsoft.com/office/drawing/2014/main" id="{1BA05B7E-40E7-A006-05C0-D8DEAF1DB92D}"/>
                </a:ext>
              </a:extLst>
            </p:cNvPr>
            <p:cNvSpPr/>
            <p:nvPr/>
          </p:nvSpPr>
          <p:spPr>
            <a:xfrm>
              <a:off x="7238684" y="3632362"/>
              <a:ext cx="326506" cy="326504"/>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Arial"/>
                <a:ea typeface="微软雅黑"/>
                <a:cs typeface="Source Sans Pro Light" charset="0"/>
                <a:sym typeface="Arial"/>
              </a:endParaRPr>
            </a:p>
          </p:txBody>
        </p:sp>
      </p:grpSp>
      <p:pic>
        <p:nvPicPr>
          <p:cNvPr id="7" name="Imagem 6" descr="Texto&#10;&#10;Descrição gerada automaticamente com confiança baixa">
            <a:extLst>
              <a:ext uri="{FF2B5EF4-FFF2-40B4-BE49-F238E27FC236}">
                <a16:creationId xmlns:a16="http://schemas.microsoft.com/office/drawing/2014/main" id="{171AA5D5-5BDC-C5F8-0264-C04DF1A20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6192" y="0"/>
            <a:ext cx="1759790" cy="488567"/>
          </a:xfrm>
          <a:prstGeom prst="rect">
            <a:avLst/>
          </a:prstGeom>
        </p:spPr>
      </p:pic>
    </p:spTree>
    <p:extLst>
      <p:ext uri="{BB962C8B-B14F-4D97-AF65-F5344CB8AC3E}">
        <p14:creationId xmlns:p14="http://schemas.microsoft.com/office/powerpoint/2010/main" val="1510255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4">
            <a:extLst>
              <a:ext uri="{FF2B5EF4-FFF2-40B4-BE49-F238E27FC236}">
                <a16:creationId xmlns:a16="http://schemas.microsoft.com/office/drawing/2014/main" id="{389EA4AA-4447-8B4D-3B77-2004BEFE60FD}"/>
              </a:ext>
            </a:extLst>
          </p:cNvPr>
          <p:cNvSpPr/>
          <p:nvPr/>
        </p:nvSpPr>
        <p:spPr>
          <a:xfrm>
            <a:off x="10689770" y="5301343"/>
            <a:ext cx="1502229" cy="1556657"/>
          </a:xfrm>
          <a:custGeom>
            <a:avLst/>
            <a:gdLst>
              <a:gd name="connsiteX0" fmla="*/ 3438769 w 3438769"/>
              <a:gd name="connsiteY0" fmla="*/ 0 h 3440635"/>
              <a:gd name="connsiteX1" fmla="*/ 3438769 w 3438769"/>
              <a:gd name="connsiteY1" fmla="*/ 3440635 h 3440635"/>
              <a:gd name="connsiteX2" fmla="*/ 47 w 3438769"/>
              <a:gd name="connsiteY2" fmla="*/ 3440635 h 3440635"/>
              <a:gd name="connsiteX3" fmla="*/ 0 w 3438769"/>
              <a:gd name="connsiteY3" fmla="*/ 3438769 h 3440635"/>
              <a:gd name="connsiteX4" fmla="*/ 3438769 w 3438769"/>
              <a:gd name="connsiteY4" fmla="*/ 0 h 3440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769" h="3440635">
                <a:moveTo>
                  <a:pt x="3438769" y="0"/>
                </a:moveTo>
                <a:lnTo>
                  <a:pt x="3438769" y="3440635"/>
                </a:lnTo>
                <a:lnTo>
                  <a:pt x="47" y="3440635"/>
                </a:lnTo>
                <a:lnTo>
                  <a:pt x="0" y="3438769"/>
                </a:lnTo>
                <a:cubicBezTo>
                  <a:pt x="0" y="1539589"/>
                  <a:pt x="1539589" y="0"/>
                  <a:pt x="3438769" y="0"/>
                </a:cubicBezTo>
                <a:close/>
              </a:path>
            </a:pathLst>
          </a:cu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graphicFrame>
        <p:nvGraphicFramePr>
          <p:cNvPr id="3" name="Tabela 2">
            <a:extLst>
              <a:ext uri="{FF2B5EF4-FFF2-40B4-BE49-F238E27FC236}">
                <a16:creationId xmlns:a16="http://schemas.microsoft.com/office/drawing/2014/main" id="{FB4E2032-3F04-ECBB-D461-69591EBD76E1}"/>
              </a:ext>
            </a:extLst>
          </p:cNvPr>
          <p:cNvGraphicFramePr>
            <a:graphicFrameLocks noGrp="1"/>
          </p:cNvGraphicFramePr>
          <p:nvPr>
            <p:extLst>
              <p:ext uri="{D42A27DB-BD31-4B8C-83A1-F6EECF244321}">
                <p14:modId xmlns:p14="http://schemas.microsoft.com/office/powerpoint/2010/main" val="2556730071"/>
              </p:ext>
            </p:extLst>
          </p:nvPr>
        </p:nvGraphicFramePr>
        <p:xfrm>
          <a:off x="1483587" y="293914"/>
          <a:ext cx="8999356" cy="6346373"/>
        </p:xfrm>
        <a:graphic>
          <a:graphicData uri="http://schemas.openxmlformats.org/drawingml/2006/table">
            <a:tbl>
              <a:tblPr firstRow="1" firstCol="1" bandRow="1">
                <a:tableStyleId>{5C22544A-7EE6-4342-B048-85BDC9FD1C3A}</a:tableStyleId>
              </a:tblPr>
              <a:tblGrid>
                <a:gridCol w="2097555">
                  <a:extLst>
                    <a:ext uri="{9D8B030D-6E8A-4147-A177-3AD203B41FA5}">
                      <a16:colId xmlns:a16="http://schemas.microsoft.com/office/drawing/2014/main" val="1649087457"/>
                    </a:ext>
                  </a:extLst>
                </a:gridCol>
                <a:gridCol w="6901801">
                  <a:extLst>
                    <a:ext uri="{9D8B030D-6E8A-4147-A177-3AD203B41FA5}">
                      <a16:colId xmlns:a16="http://schemas.microsoft.com/office/drawing/2014/main" val="2928559495"/>
                    </a:ext>
                  </a:extLst>
                </a:gridCol>
              </a:tblGrid>
              <a:tr h="655314">
                <a:tc>
                  <a:txBody>
                    <a:bodyPr/>
                    <a:lstStyle/>
                    <a:p>
                      <a:pPr algn="ctr">
                        <a:lnSpc>
                          <a:spcPct val="107000"/>
                        </a:lnSpc>
                        <a:spcAft>
                          <a:spcPts val="800"/>
                        </a:spcAft>
                      </a:pPr>
                      <a:r>
                        <a:rPr lang="pt-BR" sz="1400" kern="100" dirty="0">
                          <a:effectLst/>
                        </a:rPr>
                        <a:t>Periodicidade</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201F42"/>
                    </a:solidFill>
                  </a:tcPr>
                </a:tc>
                <a:tc>
                  <a:txBody>
                    <a:bodyPr/>
                    <a:lstStyle/>
                    <a:p>
                      <a:pPr algn="ctr">
                        <a:lnSpc>
                          <a:spcPct val="107000"/>
                        </a:lnSpc>
                        <a:spcAft>
                          <a:spcPts val="800"/>
                        </a:spcAft>
                      </a:pPr>
                      <a:r>
                        <a:rPr lang="pt-BR" sz="1400" kern="100" dirty="0">
                          <a:effectLst/>
                        </a:rPr>
                        <a:t>O que fazer?</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201F42"/>
                    </a:solidFill>
                  </a:tcPr>
                </a:tc>
                <a:extLst>
                  <a:ext uri="{0D108BD9-81ED-4DB2-BD59-A6C34878D82A}">
                    <a16:rowId xmlns:a16="http://schemas.microsoft.com/office/drawing/2014/main" val="87818027"/>
                  </a:ext>
                </a:extLst>
              </a:tr>
              <a:tr h="500136">
                <a:tc>
                  <a:txBody>
                    <a:bodyPr/>
                    <a:lstStyle/>
                    <a:p>
                      <a:pPr algn="ctr">
                        <a:lnSpc>
                          <a:spcPct val="107000"/>
                        </a:lnSpc>
                        <a:spcAft>
                          <a:spcPts val="800"/>
                        </a:spcAft>
                      </a:pPr>
                      <a:r>
                        <a:rPr lang="pt-BR" sz="1400" kern="100" dirty="0">
                          <a:solidFill>
                            <a:schemeClr val="accent2">
                              <a:lumMod val="75000"/>
                            </a:schemeClr>
                          </a:solidFill>
                          <a:effectLst/>
                        </a:rPr>
                        <a:t>Antes e depois do expediente</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a:solidFill>
                            <a:schemeClr val="accent2">
                              <a:lumMod val="75000"/>
                            </a:schemeClr>
                          </a:solidFill>
                          <a:effectLst/>
                        </a:rPr>
                        <a:t>Deve-se observar as condições dos ganchos, moitões e travas, observando se possuem fissuras, aberturas e desgastes.</a:t>
                      </a:r>
                      <a:endParaRPr lang="pt-BR" sz="1400" kern="10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4061214904"/>
                  </a:ext>
                </a:extLst>
              </a:tr>
              <a:tr h="1655858">
                <a:tc>
                  <a:txBody>
                    <a:bodyPr/>
                    <a:lstStyle/>
                    <a:p>
                      <a:pPr algn="ctr">
                        <a:lnSpc>
                          <a:spcPct val="107000"/>
                        </a:lnSpc>
                        <a:spcAft>
                          <a:spcPts val="800"/>
                        </a:spcAft>
                      </a:pPr>
                      <a:r>
                        <a:rPr lang="pt-BR" sz="1400" kern="100" dirty="0">
                          <a:solidFill>
                            <a:schemeClr val="accent2">
                              <a:lumMod val="75000"/>
                            </a:schemeClr>
                          </a:solidFill>
                          <a:effectLst/>
                        </a:rPr>
                        <a:t>Dia</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Verificar se a carga patina ao descer, para cuidado com os freios. Os cabos de aço ou a fixação de extremidades de corrente devem ser inspecionados quanto a focos de corrosão, lubrificação ou nós e defeitos nos arames. Outro item, quando existente, é a mola limitadora da corrente, em que devem ser feitas a checagem visual e medidas das dimensões. Por fim, a situação por checagem visual quanto a porcas, parafusos e cortadores.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2250010457"/>
                  </a:ext>
                </a:extLst>
              </a:tr>
              <a:tr h="703635">
                <a:tc>
                  <a:txBody>
                    <a:bodyPr/>
                    <a:lstStyle/>
                    <a:p>
                      <a:pPr algn="ctr">
                        <a:lnSpc>
                          <a:spcPct val="107000"/>
                        </a:lnSpc>
                        <a:spcAft>
                          <a:spcPts val="800"/>
                        </a:spcAft>
                      </a:pPr>
                      <a:r>
                        <a:rPr lang="pt-BR" sz="1400" kern="100" dirty="0">
                          <a:solidFill>
                            <a:schemeClr val="accent2">
                              <a:lumMod val="75000"/>
                            </a:schemeClr>
                          </a:solidFill>
                          <a:effectLst/>
                        </a:rPr>
                        <a:t>400 h</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A lubrificação do redutor deve ser vista nesse prazo ou conforme recomendação do fabricante, com o tipo de óleo especificado. Ele deve ser substituído.</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1952334502"/>
                  </a:ext>
                </a:extLst>
              </a:tr>
              <a:tr h="244413">
                <a:tc>
                  <a:txBody>
                    <a:bodyPr/>
                    <a:lstStyle/>
                    <a:p>
                      <a:pPr algn="ctr">
                        <a:lnSpc>
                          <a:spcPct val="107000"/>
                        </a:lnSpc>
                        <a:spcAft>
                          <a:spcPts val="800"/>
                        </a:spcAft>
                      </a:pPr>
                      <a:r>
                        <a:rPr lang="pt-BR" sz="1400" kern="100">
                          <a:solidFill>
                            <a:schemeClr val="accent2">
                              <a:lumMod val="75000"/>
                            </a:schemeClr>
                          </a:solidFill>
                          <a:effectLst/>
                        </a:rPr>
                        <a:t>1000 h</a:t>
                      </a:r>
                      <a:endParaRPr lang="pt-BR" sz="1400" kern="10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a:solidFill>
                            <a:schemeClr val="accent2">
                              <a:lumMod val="75000"/>
                            </a:schemeClr>
                          </a:solidFill>
                          <a:effectLst/>
                        </a:rPr>
                        <a:t>As conexões e o aspecto das botoeiras devem ser revisados.</a:t>
                      </a:r>
                      <a:endParaRPr lang="pt-BR" sz="1400" kern="10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3344786080"/>
                  </a:ext>
                </a:extLst>
              </a:tr>
              <a:tr h="941691">
                <a:tc>
                  <a:txBody>
                    <a:bodyPr/>
                    <a:lstStyle/>
                    <a:p>
                      <a:pPr algn="ctr">
                        <a:lnSpc>
                          <a:spcPct val="107000"/>
                        </a:lnSpc>
                        <a:spcAft>
                          <a:spcPts val="800"/>
                        </a:spcAft>
                      </a:pPr>
                      <a:r>
                        <a:rPr lang="pt-BR" sz="1400" kern="100" dirty="0">
                          <a:solidFill>
                            <a:schemeClr val="accent2">
                              <a:lumMod val="75000"/>
                            </a:schemeClr>
                          </a:solidFill>
                          <a:effectLst/>
                        </a:rPr>
                        <a:t>3 meses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Esse é o período necessário para conferir a limpeza externa por inspeção visual e verificar os rolamentos por análise de vibração ou nível de intensidade do ruído gerado. Em juntas e retentores, deve-se conferir se existem deformações ou rasgos.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3753768221"/>
                  </a:ext>
                </a:extLst>
              </a:tr>
              <a:tr h="1179747">
                <a:tc>
                  <a:txBody>
                    <a:bodyPr/>
                    <a:lstStyle/>
                    <a:p>
                      <a:pPr algn="ctr">
                        <a:lnSpc>
                          <a:spcPct val="107000"/>
                        </a:lnSpc>
                        <a:spcAft>
                          <a:spcPts val="800"/>
                        </a:spcAft>
                      </a:pPr>
                      <a:r>
                        <a:rPr lang="pt-BR" sz="1400" kern="100" dirty="0">
                          <a:solidFill>
                            <a:schemeClr val="bg1"/>
                          </a:solidFill>
                          <a:effectLst/>
                        </a:rPr>
                        <a:t>6 meses</a:t>
                      </a:r>
                      <a:endParaRPr lang="pt-BR"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C00000"/>
                    </a:solidFill>
                  </a:tcPr>
                </a:tc>
                <a:tc>
                  <a:txBody>
                    <a:bodyPr/>
                    <a:lstStyle/>
                    <a:p>
                      <a:pPr algn="ctr">
                        <a:lnSpc>
                          <a:spcPct val="107000"/>
                        </a:lnSpc>
                        <a:spcAft>
                          <a:spcPts val="800"/>
                        </a:spcAft>
                      </a:pPr>
                      <a:r>
                        <a:rPr lang="pt-BR" sz="1400" kern="100" dirty="0">
                          <a:solidFill>
                            <a:schemeClr val="bg1"/>
                          </a:solidFill>
                          <a:effectLst/>
                        </a:rPr>
                        <a:t>Nesse prazo ou menor, deve-se verificar o desgaste da lona de freio. Contatos e bobinas também precisam de verificações, assim como outros componentes elétricos. Deve-se observar se os cabos de alimentação e comando estão ressecados ou danificados. O desgaste e deformação das roldanas de corrente devem ser observados também.</a:t>
                      </a:r>
                      <a:endParaRPr lang="pt-BR"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C00000"/>
                    </a:solidFill>
                  </a:tcPr>
                </a:tc>
                <a:extLst>
                  <a:ext uri="{0D108BD9-81ED-4DB2-BD59-A6C34878D82A}">
                    <a16:rowId xmlns:a16="http://schemas.microsoft.com/office/drawing/2014/main" val="1242123227"/>
                  </a:ext>
                </a:extLst>
              </a:tr>
              <a:tr h="465579">
                <a:tc>
                  <a:txBody>
                    <a:bodyPr/>
                    <a:lstStyle/>
                    <a:p>
                      <a:pPr algn="ctr">
                        <a:lnSpc>
                          <a:spcPct val="107000"/>
                        </a:lnSpc>
                        <a:spcAft>
                          <a:spcPts val="800"/>
                        </a:spcAft>
                      </a:pPr>
                      <a:r>
                        <a:rPr lang="pt-BR" sz="1400" kern="100" dirty="0">
                          <a:solidFill>
                            <a:schemeClr val="accent2">
                              <a:lumMod val="75000"/>
                            </a:schemeClr>
                          </a:solidFill>
                          <a:effectLst/>
                        </a:rPr>
                        <a:t>12 meses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Eixos e engrenagens do redutor devem ser verificados quanto ao desgaste anualmente.</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2299419988"/>
                  </a:ext>
                </a:extLst>
              </a:tr>
            </a:tbl>
          </a:graphicData>
        </a:graphic>
      </p:graphicFrame>
      <p:grpSp>
        <p:nvGrpSpPr>
          <p:cNvPr id="4" name="组合 32">
            <a:extLst>
              <a:ext uri="{FF2B5EF4-FFF2-40B4-BE49-F238E27FC236}">
                <a16:creationId xmlns:a16="http://schemas.microsoft.com/office/drawing/2014/main" id="{AF795C47-628C-2885-5CA7-05FF449502E2}"/>
              </a:ext>
            </a:extLst>
          </p:cNvPr>
          <p:cNvGrpSpPr/>
          <p:nvPr/>
        </p:nvGrpSpPr>
        <p:grpSpPr>
          <a:xfrm>
            <a:off x="699470" y="5323105"/>
            <a:ext cx="588176" cy="588176"/>
            <a:chOff x="6944737" y="3338414"/>
            <a:chExt cx="914400" cy="914400"/>
          </a:xfrm>
        </p:grpSpPr>
        <p:sp>
          <p:nvSpPr>
            <p:cNvPr id="5" name="椭圆 20">
              <a:extLst>
                <a:ext uri="{FF2B5EF4-FFF2-40B4-BE49-F238E27FC236}">
                  <a16:creationId xmlns:a16="http://schemas.microsoft.com/office/drawing/2014/main" id="{FB545384-53A6-5AF2-F099-8F75B831AC2F}"/>
                </a:ext>
              </a:extLst>
            </p:cNvPr>
            <p:cNvSpPr/>
            <p:nvPr/>
          </p:nvSpPr>
          <p:spPr>
            <a:xfrm>
              <a:off x="6944737" y="3338414"/>
              <a:ext cx="914400" cy="914400"/>
            </a:xfrm>
            <a:prstGeom prst="ellipse">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6" name="Shape 2619">
              <a:extLst>
                <a:ext uri="{FF2B5EF4-FFF2-40B4-BE49-F238E27FC236}">
                  <a16:creationId xmlns:a16="http://schemas.microsoft.com/office/drawing/2014/main" id="{C605142E-BB08-CDBD-EEB3-F4FAACCC832F}"/>
                </a:ext>
              </a:extLst>
            </p:cNvPr>
            <p:cNvSpPr/>
            <p:nvPr/>
          </p:nvSpPr>
          <p:spPr>
            <a:xfrm>
              <a:off x="7238684" y="3632362"/>
              <a:ext cx="326506" cy="326504"/>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Arial"/>
                <a:ea typeface="微软雅黑"/>
                <a:cs typeface="Source Sans Pro Light" charset="0"/>
                <a:sym typeface="Arial"/>
              </a:endParaRPr>
            </a:p>
          </p:txBody>
        </p:sp>
      </p:grpSp>
      <p:pic>
        <p:nvPicPr>
          <p:cNvPr id="7" name="Imagem 6" descr="Texto&#10;&#10;Descrição gerada automaticamente com confiança baixa">
            <a:extLst>
              <a:ext uri="{FF2B5EF4-FFF2-40B4-BE49-F238E27FC236}">
                <a16:creationId xmlns:a16="http://schemas.microsoft.com/office/drawing/2014/main" id="{03025E65-32EA-6EF2-9899-C26C204146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6192" y="0"/>
            <a:ext cx="1759790" cy="488567"/>
          </a:xfrm>
          <a:prstGeom prst="rect">
            <a:avLst/>
          </a:prstGeom>
        </p:spPr>
      </p:pic>
    </p:spTree>
    <p:extLst>
      <p:ext uri="{BB962C8B-B14F-4D97-AF65-F5344CB8AC3E}">
        <p14:creationId xmlns:p14="http://schemas.microsoft.com/office/powerpoint/2010/main" val="72616517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6">
            <a:extLst>
              <a:ext uri="{FF2B5EF4-FFF2-40B4-BE49-F238E27FC236}">
                <a16:creationId xmlns:a16="http://schemas.microsoft.com/office/drawing/2014/main" id="{63671E68-10E6-1F5F-1B90-32C354FB2A75}"/>
              </a:ext>
            </a:extLst>
          </p:cNvPr>
          <p:cNvSpPr/>
          <p:nvPr/>
        </p:nvSpPr>
        <p:spPr>
          <a:xfrm>
            <a:off x="1981200" y="879614"/>
            <a:ext cx="7467600" cy="5098772"/>
          </a:xfrm>
          <a:prstGeom prst="rect">
            <a:avLst/>
          </a:prstGeom>
          <a:gradFill>
            <a:gsLst>
              <a:gs pos="0">
                <a:srgbClr val="FE2B56">
                  <a:alpha val="80000"/>
                </a:srgbClr>
              </a:gs>
              <a:gs pos="100000">
                <a:srgbClr val="FE6F3F">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4" name="圆角矩形 3">
            <a:extLst>
              <a:ext uri="{FF2B5EF4-FFF2-40B4-BE49-F238E27FC236}">
                <a16:creationId xmlns:a16="http://schemas.microsoft.com/office/drawing/2014/main" id="{F17C4CFA-2460-2C88-E528-6DD900103ACF}"/>
              </a:ext>
            </a:extLst>
          </p:cNvPr>
          <p:cNvSpPr/>
          <p:nvPr/>
        </p:nvSpPr>
        <p:spPr>
          <a:xfrm>
            <a:off x="2319191" y="1524233"/>
            <a:ext cx="2290910" cy="4223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rgbClr val="FE2B56"/>
                </a:solidFill>
                <a:latin typeface="Arial"/>
                <a:ea typeface="微软雅黑"/>
                <a:sym typeface="Arial"/>
              </a:rPr>
              <a:t>A </a:t>
            </a:r>
            <a:r>
              <a:rPr lang="en-US" altLang="zh-CN" sz="2400" dirty="0" err="1">
                <a:solidFill>
                  <a:srgbClr val="FE2B56"/>
                </a:solidFill>
                <a:latin typeface="Arial"/>
                <a:ea typeface="微软雅黑"/>
                <a:sym typeface="Arial"/>
              </a:rPr>
              <a:t>talha</a:t>
            </a:r>
            <a:r>
              <a:rPr lang="en-US" altLang="zh-CN" sz="2400" dirty="0">
                <a:solidFill>
                  <a:srgbClr val="FE2B56"/>
                </a:solidFill>
                <a:latin typeface="Arial"/>
                <a:ea typeface="微软雅黑"/>
                <a:sym typeface="Arial"/>
              </a:rPr>
              <a:t> </a:t>
            </a:r>
            <a:r>
              <a:rPr lang="en-US" altLang="zh-CN" sz="2400" dirty="0" err="1">
                <a:solidFill>
                  <a:srgbClr val="FE2B56"/>
                </a:solidFill>
                <a:latin typeface="Arial"/>
                <a:ea typeface="微软雅黑"/>
                <a:sym typeface="Arial"/>
              </a:rPr>
              <a:t>elétrica</a:t>
            </a:r>
            <a:r>
              <a:rPr lang="en-US" altLang="zh-CN" sz="2400" dirty="0">
                <a:solidFill>
                  <a:srgbClr val="FE2B56"/>
                </a:solidFill>
                <a:latin typeface="Arial"/>
                <a:ea typeface="微软雅黑"/>
                <a:sym typeface="Arial"/>
              </a:rPr>
              <a:t> </a:t>
            </a:r>
            <a:endParaRPr lang="zh-CN" altLang="en-US" sz="2000" dirty="0">
              <a:solidFill>
                <a:srgbClr val="FE2B56"/>
              </a:solidFill>
              <a:latin typeface="Arial"/>
              <a:ea typeface="微软雅黑"/>
              <a:sym typeface="Arial"/>
            </a:endParaRPr>
          </a:p>
        </p:txBody>
      </p:sp>
      <p:sp>
        <p:nvSpPr>
          <p:cNvPr id="5" name="Subtitle 2">
            <a:extLst>
              <a:ext uri="{FF2B5EF4-FFF2-40B4-BE49-F238E27FC236}">
                <a16:creationId xmlns:a16="http://schemas.microsoft.com/office/drawing/2014/main" id="{52DB07AD-2672-6F3A-F73D-FED1B57AB4BD}"/>
              </a:ext>
            </a:extLst>
          </p:cNvPr>
          <p:cNvSpPr txBox="1">
            <a:spLocks/>
          </p:cNvSpPr>
          <p:nvPr/>
        </p:nvSpPr>
        <p:spPr>
          <a:xfrm>
            <a:off x="2319191" y="1427808"/>
            <a:ext cx="6344664" cy="42109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dirty="0">
                <a:solidFill>
                  <a:srgbClr val="201F42"/>
                </a:solidFill>
                <a:latin typeface="Arial"/>
                <a:ea typeface="微软雅黑"/>
                <a:cs typeface="Lato" panose="020F0502020204030203" pitchFamily="34" charset="0"/>
                <a:sym typeface="Arial"/>
              </a:rPr>
              <a:t>                            permite movimentar as cargas, mas ela não funciona sozinha. </a:t>
            </a:r>
          </a:p>
          <a:p>
            <a:pPr algn="l">
              <a:lnSpc>
                <a:spcPct val="130000"/>
              </a:lnSpc>
              <a:spcBef>
                <a:spcPts val="0"/>
              </a:spcBef>
              <a:defRPr/>
            </a:pPr>
            <a:endParaRPr lang="pt-BR" altLang="zh-CN" dirty="0">
              <a:solidFill>
                <a:srgbClr val="201F42"/>
              </a:solidFill>
              <a:latin typeface="Arial"/>
              <a:ea typeface="微软雅黑"/>
              <a:cs typeface="Lato" panose="020F0502020204030203" pitchFamily="34" charset="0"/>
              <a:sym typeface="Arial"/>
            </a:endParaRPr>
          </a:p>
          <a:p>
            <a:pPr algn="l">
              <a:lnSpc>
                <a:spcPct val="130000"/>
              </a:lnSpc>
              <a:spcBef>
                <a:spcPts val="0"/>
              </a:spcBef>
              <a:defRPr/>
            </a:pPr>
            <a:r>
              <a:rPr lang="pt-BR" altLang="zh-CN" dirty="0">
                <a:solidFill>
                  <a:srgbClr val="201F42"/>
                </a:solidFill>
                <a:latin typeface="Arial"/>
                <a:ea typeface="微软雅黑"/>
                <a:cs typeface="Lato" panose="020F0502020204030203" pitchFamily="34" charset="0"/>
                <a:sym typeface="Arial"/>
              </a:rPr>
              <a:t>Um motor elétrico permitirá a movimentação e elevação da carga, e ela será sempre suportada por alguma estrutura. </a:t>
            </a:r>
          </a:p>
          <a:p>
            <a:pPr algn="l">
              <a:lnSpc>
                <a:spcPct val="130000"/>
              </a:lnSpc>
              <a:spcBef>
                <a:spcPts val="0"/>
              </a:spcBef>
              <a:defRPr/>
            </a:pPr>
            <a:endParaRPr lang="pt-BR" altLang="zh-CN" dirty="0">
              <a:solidFill>
                <a:srgbClr val="201F42"/>
              </a:solidFill>
              <a:latin typeface="Arial"/>
              <a:ea typeface="微软雅黑"/>
              <a:cs typeface="Lato" panose="020F0502020204030203" pitchFamily="34" charset="0"/>
              <a:sym typeface="Arial"/>
            </a:endParaRPr>
          </a:p>
          <a:p>
            <a:pPr algn="l">
              <a:lnSpc>
                <a:spcPct val="130000"/>
              </a:lnSpc>
              <a:spcBef>
                <a:spcPts val="0"/>
              </a:spcBef>
              <a:defRPr/>
            </a:pPr>
            <a:r>
              <a:rPr lang="pt-BR" altLang="zh-CN" dirty="0">
                <a:solidFill>
                  <a:srgbClr val="201F42"/>
                </a:solidFill>
                <a:latin typeface="Arial"/>
                <a:ea typeface="微软雅黑"/>
                <a:cs typeface="Lato" panose="020F0502020204030203" pitchFamily="34" charset="0"/>
                <a:sym typeface="Arial"/>
              </a:rPr>
              <a:t>Na figura do slide anterior, a estrutura amarela suporta a talha.</a:t>
            </a:r>
            <a:endParaRPr lang="id-ID" dirty="0">
              <a:solidFill>
                <a:srgbClr val="201F42"/>
              </a:solidFill>
              <a:latin typeface="Arial"/>
              <a:ea typeface="微软雅黑"/>
              <a:cs typeface="Lato" panose="020F0502020204030203" pitchFamily="34" charset="0"/>
              <a:sym typeface="Arial"/>
            </a:endParaRPr>
          </a:p>
        </p:txBody>
      </p:sp>
      <p:pic>
        <p:nvPicPr>
          <p:cNvPr id="6146" name="Picture 2" descr="TALHA ELÉTRICA ESTACIONÁRIA 300 E 600 KG - LOCFER - Comércio e Locação de  Equipamentos - (11) 2702-0354">
            <a:extLst>
              <a:ext uri="{FF2B5EF4-FFF2-40B4-BE49-F238E27FC236}">
                <a16:creationId xmlns:a16="http://schemas.microsoft.com/office/drawing/2014/main" id="{3BF76103-5AE9-0C6A-3202-19677A2C6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1768482"/>
            <a:ext cx="44196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descr="Texto&#10;&#10;Descrição gerada automaticamente com confiança baixa">
            <a:extLst>
              <a:ext uri="{FF2B5EF4-FFF2-40B4-BE49-F238E27FC236}">
                <a16:creationId xmlns:a16="http://schemas.microsoft.com/office/drawing/2014/main" id="{9E1339AC-F9B7-648C-1D03-1BBB9B46A8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1351187972"/>
      </p:ext>
    </p:extLst>
  </p:cSld>
  <p:clrMapOvr>
    <a:masterClrMapping/>
  </p:clrMapOvr>
  <mc:AlternateContent xmlns:mc="http://schemas.openxmlformats.org/markup-compatibility/2006" xmlns:p14="http://schemas.microsoft.com/office/powerpoint/2010/main">
    <mc:Choice Requires="p14">
      <p:transition spd="slow" p14:dur="1250" advClick="0" advTm="3500">
        <p14:switch dir="r"/>
      </p:transition>
    </mc:Choice>
    <mc:Fallback xmlns="" xmlns:a16="http://schemas.microsoft.com/office/drawing/2014/main" xmlns:a14="http://schemas.microsoft.com/office/drawing/2010/main">
      <p:transition spd="slow" advClick="0" advTm="3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4">
            <a:extLst>
              <a:ext uri="{FF2B5EF4-FFF2-40B4-BE49-F238E27FC236}">
                <a16:creationId xmlns:a16="http://schemas.microsoft.com/office/drawing/2014/main" id="{389EA4AA-4447-8B4D-3B77-2004BEFE60FD}"/>
              </a:ext>
            </a:extLst>
          </p:cNvPr>
          <p:cNvSpPr/>
          <p:nvPr/>
        </p:nvSpPr>
        <p:spPr>
          <a:xfrm>
            <a:off x="10689770" y="5301343"/>
            <a:ext cx="1502229" cy="1556657"/>
          </a:xfrm>
          <a:custGeom>
            <a:avLst/>
            <a:gdLst>
              <a:gd name="connsiteX0" fmla="*/ 3438769 w 3438769"/>
              <a:gd name="connsiteY0" fmla="*/ 0 h 3440635"/>
              <a:gd name="connsiteX1" fmla="*/ 3438769 w 3438769"/>
              <a:gd name="connsiteY1" fmla="*/ 3440635 h 3440635"/>
              <a:gd name="connsiteX2" fmla="*/ 47 w 3438769"/>
              <a:gd name="connsiteY2" fmla="*/ 3440635 h 3440635"/>
              <a:gd name="connsiteX3" fmla="*/ 0 w 3438769"/>
              <a:gd name="connsiteY3" fmla="*/ 3438769 h 3440635"/>
              <a:gd name="connsiteX4" fmla="*/ 3438769 w 3438769"/>
              <a:gd name="connsiteY4" fmla="*/ 0 h 3440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769" h="3440635">
                <a:moveTo>
                  <a:pt x="3438769" y="0"/>
                </a:moveTo>
                <a:lnTo>
                  <a:pt x="3438769" y="3440635"/>
                </a:lnTo>
                <a:lnTo>
                  <a:pt x="47" y="3440635"/>
                </a:lnTo>
                <a:lnTo>
                  <a:pt x="0" y="3438769"/>
                </a:lnTo>
                <a:cubicBezTo>
                  <a:pt x="0" y="1539589"/>
                  <a:pt x="1539589" y="0"/>
                  <a:pt x="3438769" y="0"/>
                </a:cubicBezTo>
                <a:close/>
              </a:path>
            </a:pathLst>
          </a:cu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graphicFrame>
        <p:nvGraphicFramePr>
          <p:cNvPr id="3" name="Tabela 2">
            <a:extLst>
              <a:ext uri="{FF2B5EF4-FFF2-40B4-BE49-F238E27FC236}">
                <a16:creationId xmlns:a16="http://schemas.microsoft.com/office/drawing/2014/main" id="{FB4E2032-3F04-ECBB-D461-69591EBD76E1}"/>
              </a:ext>
            </a:extLst>
          </p:cNvPr>
          <p:cNvGraphicFramePr>
            <a:graphicFrameLocks noGrp="1"/>
          </p:cNvGraphicFramePr>
          <p:nvPr>
            <p:extLst>
              <p:ext uri="{D42A27DB-BD31-4B8C-83A1-F6EECF244321}">
                <p14:modId xmlns:p14="http://schemas.microsoft.com/office/powerpoint/2010/main" val="1190361207"/>
              </p:ext>
            </p:extLst>
          </p:nvPr>
        </p:nvGraphicFramePr>
        <p:xfrm>
          <a:off x="1483587" y="293914"/>
          <a:ext cx="8999356" cy="6346373"/>
        </p:xfrm>
        <a:graphic>
          <a:graphicData uri="http://schemas.openxmlformats.org/drawingml/2006/table">
            <a:tbl>
              <a:tblPr firstRow="1" firstCol="1" bandRow="1">
                <a:tableStyleId>{5C22544A-7EE6-4342-B048-85BDC9FD1C3A}</a:tableStyleId>
              </a:tblPr>
              <a:tblGrid>
                <a:gridCol w="2097555">
                  <a:extLst>
                    <a:ext uri="{9D8B030D-6E8A-4147-A177-3AD203B41FA5}">
                      <a16:colId xmlns:a16="http://schemas.microsoft.com/office/drawing/2014/main" val="1649087457"/>
                    </a:ext>
                  </a:extLst>
                </a:gridCol>
                <a:gridCol w="6901801">
                  <a:extLst>
                    <a:ext uri="{9D8B030D-6E8A-4147-A177-3AD203B41FA5}">
                      <a16:colId xmlns:a16="http://schemas.microsoft.com/office/drawing/2014/main" val="2928559495"/>
                    </a:ext>
                  </a:extLst>
                </a:gridCol>
              </a:tblGrid>
              <a:tr h="655314">
                <a:tc>
                  <a:txBody>
                    <a:bodyPr/>
                    <a:lstStyle/>
                    <a:p>
                      <a:pPr algn="ctr">
                        <a:lnSpc>
                          <a:spcPct val="107000"/>
                        </a:lnSpc>
                        <a:spcAft>
                          <a:spcPts val="800"/>
                        </a:spcAft>
                      </a:pPr>
                      <a:r>
                        <a:rPr lang="pt-BR" sz="1400" kern="100" dirty="0">
                          <a:effectLst/>
                        </a:rPr>
                        <a:t>Periodicidade</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201F42"/>
                    </a:solidFill>
                  </a:tcPr>
                </a:tc>
                <a:tc>
                  <a:txBody>
                    <a:bodyPr/>
                    <a:lstStyle/>
                    <a:p>
                      <a:pPr algn="ctr">
                        <a:lnSpc>
                          <a:spcPct val="107000"/>
                        </a:lnSpc>
                        <a:spcAft>
                          <a:spcPts val="800"/>
                        </a:spcAft>
                      </a:pPr>
                      <a:r>
                        <a:rPr lang="pt-BR" sz="1400" kern="100" dirty="0">
                          <a:effectLst/>
                        </a:rPr>
                        <a:t>O que fazer?</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201F42"/>
                    </a:solidFill>
                  </a:tcPr>
                </a:tc>
                <a:extLst>
                  <a:ext uri="{0D108BD9-81ED-4DB2-BD59-A6C34878D82A}">
                    <a16:rowId xmlns:a16="http://schemas.microsoft.com/office/drawing/2014/main" val="87818027"/>
                  </a:ext>
                </a:extLst>
              </a:tr>
              <a:tr h="500136">
                <a:tc>
                  <a:txBody>
                    <a:bodyPr/>
                    <a:lstStyle/>
                    <a:p>
                      <a:pPr algn="ctr">
                        <a:lnSpc>
                          <a:spcPct val="107000"/>
                        </a:lnSpc>
                        <a:spcAft>
                          <a:spcPts val="800"/>
                        </a:spcAft>
                      </a:pPr>
                      <a:r>
                        <a:rPr lang="pt-BR" sz="1400" kern="100" dirty="0">
                          <a:solidFill>
                            <a:schemeClr val="accent2">
                              <a:lumMod val="75000"/>
                            </a:schemeClr>
                          </a:solidFill>
                          <a:effectLst/>
                        </a:rPr>
                        <a:t>Antes e depois do expediente</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a:solidFill>
                            <a:schemeClr val="accent2">
                              <a:lumMod val="75000"/>
                            </a:schemeClr>
                          </a:solidFill>
                          <a:effectLst/>
                        </a:rPr>
                        <a:t>Deve-se observar as condições dos ganchos, moitões e travas, observando se possuem fissuras, aberturas e desgastes.</a:t>
                      </a:r>
                      <a:endParaRPr lang="pt-BR" sz="1400" kern="10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4061214904"/>
                  </a:ext>
                </a:extLst>
              </a:tr>
              <a:tr h="1655858">
                <a:tc>
                  <a:txBody>
                    <a:bodyPr/>
                    <a:lstStyle/>
                    <a:p>
                      <a:pPr algn="ctr">
                        <a:lnSpc>
                          <a:spcPct val="107000"/>
                        </a:lnSpc>
                        <a:spcAft>
                          <a:spcPts val="800"/>
                        </a:spcAft>
                      </a:pPr>
                      <a:r>
                        <a:rPr lang="pt-BR" sz="1400" kern="100" dirty="0">
                          <a:solidFill>
                            <a:schemeClr val="accent2">
                              <a:lumMod val="75000"/>
                            </a:schemeClr>
                          </a:solidFill>
                          <a:effectLst/>
                        </a:rPr>
                        <a:t>Dia</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Verificar se a carga patina ao descer, para cuidado com os freios. Os cabos de aço ou a fixação de extremidades de corrente devem ser inspecionados quanto a focos de corrosão, lubrificação ou nós e defeitos nos arames. Outro item, quando existente, é a mola limitadora da corrente, em que devem ser feitas a checagem visual e medidas das dimensões. Por fim, a situação por checagem visual quanto a porcas, parafusos e cortadores.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2250010457"/>
                  </a:ext>
                </a:extLst>
              </a:tr>
              <a:tr h="703635">
                <a:tc>
                  <a:txBody>
                    <a:bodyPr/>
                    <a:lstStyle/>
                    <a:p>
                      <a:pPr algn="ctr">
                        <a:lnSpc>
                          <a:spcPct val="107000"/>
                        </a:lnSpc>
                        <a:spcAft>
                          <a:spcPts val="800"/>
                        </a:spcAft>
                      </a:pPr>
                      <a:r>
                        <a:rPr lang="pt-BR" sz="1400" kern="100" dirty="0">
                          <a:solidFill>
                            <a:schemeClr val="accent2">
                              <a:lumMod val="75000"/>
                            </a:schemeClr>
                          </a:solidFill>
                          <a:effectLst/>
                        </a:rPr>
                        <a:t>400 h</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A lubrificação do redutor deve ser vista nesse prazo ou conforme recomendação do fabricante, com o tipo de óleo especificado. Ele deve ser substituído.</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1952334502"/>
                  </a:ext>
                </a:extLst>
              </a:tr>
              <a:tr h="244413">
                <a:tc>
                  <a:txBody>
                    <a:bodyPr/>
                    <a:lstStyle/>
                    <a:p>
                      <a:pPr algn="ctr">
                        <a:lnSpc>
                          <a:spcPct val="107000"/>
                        </a:lnSpc>
                        <a:spcAft>
                          <a:spcPts val="800"/>
                        </a:spcAft>
                      </a:pPr>
                      <a:r>
                        <a:rPr lang="pt-BR" sz="1400" kern="100">
                          <a:solidFill>
                            <a:schemeClr val="accent2">
                              <a:lumMod val="75000"/>
                            </a:schemeClr>
                          </a:solidFill>
                          <a:effectLst/>
                        </a:rPr>
                        <a:t>1000 h</a:t>
                      </a:r>
                      <a:endParaRPr lang="pt-BR" sz="1400" kern="10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As conexões e o aspecto das botoeiras devem ser revisados.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3344786080"/>
                  </a:ext>
                </a:extLst>
              </a:tr>
              <a:tr h="941691">
                <a:tc>
                  <a:txBody>
                    <a:bodyPr/>
                    <a:lstStyle/>
                    <a:p>
                      <a:pPr algn="ctr">
                        <a:lnSpc>
                          <a:spcPct val="107000"/>
                        </a:lnSpc>
                        <a:spcAft>
                          <a:spcPts val="800"/>
                        </a:spcAft>
                      </a:pPr>
                      <a:r>
                        <a:rPr lang="pt-BR" sz="1400" kern="100" dirty="0">
                          <a:solidFill>
                            <a:schemeClr val="accent2">
                              <a:lumMod val="75000"/>
                            </a:schemeClr>
                          </a:solidFill>
                          <a:effectLst/>
                        </a:rPr>
                        <a:t>3 meses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Esse é o período necessário para conferir a limpeza externa por inspeção visual e verificar os rolamentos por análise de vibração ou nível de intensidade do ruído gerado. Em juntas e retentores, deve-se conferir se existem deformações ou rasgos.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3753768221"/>
                  </a:ext>
                </a:extLst>
              </a:tr>
              <a:tr h="1179747">
                <a:tc>
                  <a:txBody>
                    <a:bodyPr/>
                    <a:lstStyle/>
                    <a:p>
                      <a:pPr algn="ctr">
                        <a:lnSpc>
                          <a:spcPct val="107000"/>
                        </a:lnSpc>
                        <a:spcAft>
                          <a:spcPts val="800"/>
                        </a:spcAft>
                      </a:pPr>
                      <a:r>
                        <a:rPr lang="pt-BR" sz="1400" kern="100" dirty="0">
                          <a:solidFill>
                            <a:schemeClr val="accent2">
                              <a:lumMod val="75000"/>
                            </a:schemeClr>
                          </a:solidFill>
                          <a:effectLst/>
                        </a:rPr>
                        <a:t>6 meses</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solidFill>
                            <a:schemeClr val="accent2">
                              <a:lumMod val="75000"/>
                            </a:schemeClr>
                          </a:solidFill>
                          <a:effectLst/>
                        </a:rPr>
                        <a:t>Nesse prazo ou menor, deve-se verificar o desgaste da lona de freio. Contatos e bobinas também precisam de verificações, assim como outros componentes elétricos. Deve-se observar se os cabos de alimentação e comando estão ressecados ou danificados. O desgaste e deformação das roldanas de corrente devem ser observados também.</a:t>
                      </a:r>
                      <a:endParaRPr lang="pt-BR" sz="1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1242123227"/>
                  </a:ext>
                </a:extLst>
              </a:tr>
              <a:tr h="465579">
                <a:tc>
                  <a:txBody>
                    <a:bodyPr/>
                    <a:lstStyle/>
                    <a:p>
                      <a:pPr algn="ctr">
                        <a:lnSpc>
                          <a:spcPct val="107000"/>
                        </a:lnSpc>
                        <a:spcAft>
                          <a:spcPts val="800"/>
                        </a:spcAft>
                      </a:pPr>
                      <a:r>
                        <a:rPr lang="pt-BR" sz="1400" kern="100" dirty="0">
                          <a:solidFill>
                            <a:schemeClr val="bg1"/>
                          </a:solidFill>
                          <a:effectLst/>
                        </a:rPr>
                        <a:t>12 meses</a:t>
                      </a:r>
                      <a:endParaRPr lang="pt-BR"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C00000"/>
                    </a:solidFill>
                  </a:tcPr>
                </a:tc>
                <a:tc>
                  <a:txBody>
                    <a:bodyPr/>
                    <a:lstStyle/>
                    <a:p>
                      <a:pPr algn="ctr">
                        <a:lnSpc>
                          <a:spcPct val="107000"/>
                        </a:lnSpc>
                        <a:spcAft>
                          <a:spcPts val="800"/>
                        </a:spcAft>
                      </a:pPr>
                      <a:r>
                        <a:rPr lang="pt-BR" sz="1400" kern="100" dirty="0">
                          <a:solidFill>
                            <a:schemeClr val="bg1"/>
                          </a:solidFill>
                          <a:effectLst/>
                        </a:rPr>
                        <a:t>Eixos e engrenagens do redutor devem ser verificados quanto ao desgaste anualmente.</a:t>
                      </a:r>
                      <a:endParaRPr lang="pt-BR"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C00000"/>
                    </a:solidFill>
                  </a:tcPr>
                </a:tc>
                <a:extLst>
                  <a:ext uri="{0D108BD9-81ED-4DB2-BD59-A6C34878D82A}">
                    <a16:rowId xmlns:a16="http://schemas.microsoft.com/office/drawing/2014/main" val="2299419988"/>
                  </a:ext>
                </a:extLst>
              </a:tr>
            </a:tbl>
          </a:graphicData>
        </a:graphic>
      </p:graphicFrame>
      <p:grpSp>
        <p:nvGrpSpPr>
          <p:cNvPr id="4" name="组合 32">
            <a:extLst>
              <a:ext uri="{FF2B5EF4-FFF2-40B4-BE49-F238E27FC236}">
                <a16:creationId xmlns:a16="http://schemas.microsoft.com/office/drawing/2014/main" id="{F19E6F02-6192-0C2D-BFE7-431ABE410176}"/>
              </a:ext>
            </a:extLst>
          </p:cNvPr>
          <p:cNvGrpSpPr/>
          <p:nvPr/>
        </p:nvGrpSpPr>
        <p:grpSpPr>
          <a:xfrm>
            <a:off x="699470" y="6106875"/>
            <a:ext cx="588176" cy="588176"/>
            <a:chOff x="6944737" y="3338414"/>
            <a:chExt cx="914400" cy="914400"/>
          </a:xfrm>
        </p:grpSpPr>
        <p:sp>
          <p:nvSpPr>
            <p:cNvPr id="5" name="椭圆 20">
              <a:extLst>
                <a:ext uri="{FF2B5EF4-FFF2-40B4-BE49-F238E27FC236}">
                  <a16:creationId xmlns:a16="http://schemas.microsoft.com/office/drawing/2014/main" id="{49F6789B-A8AC-CD8C-9960-B4F98816DC09}"/>
                </a:ext>
              </a:extLst>
            </p:cNvPr>
            <p:cNvSpPr/>
            <p:nvPr/>
          </p:nvSpPr>
          <p:spPr>
            <a:xfrm>
              <a:off x="6944737" y="3338414"/>
              <a:ext cx="914400" cy="914400"/>
            </a:xfrm>
            <a:prstGeom prst="ellipse">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6" name="Shape 2619">
              <a:extLst>
                <a:ext uri="{FF2B5EF4-FFF2-40B4-BE49-F238E27FC236}">
                  <a16:creationId xmlns:a16="http://schemas.microsoft.com/office/drawing/2014/main" id="{1BD22F70-00FA-F505-27E6-4EA9538613DF}"/>
                </a:ext>
              </a:extLst>
            </p:cNvPr>
            <p:cNvSpPr/>
            <p:nvPr/>
          </p:nvSpPr>
          <p:spPr>
            <a:xfrm>
              <a:off x="7238684" y="3632362"/>
              <a:ext cx="326506" cy="326504"/>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Arial"/>
                <a:ea typeface="微软雅黑"/>
                <a:cs typeface="Source Sans Pro Light" charset="0"/>
                <a:sym typeface="Arial"/>
              </a:endParaRPr>
            </a:p>
          </p:txBody>
        </p:sp>
      </p:grpSp>
      <p:pic>
        <p:nvPicPr>
          <p:cNvPr id="7" name="Imagem 6" descr="Texto&#10;&#10;Descrição gerada automaticamente com confiança baixa">
            <a:extLst>
              <a:ext uri="{FF2B5EF4-FFF2-40B4-BE49-F238E27FC236}">
                <a16:creationId xmlns:a16="http://schemas.microsoft.com/office/drawing/2014/main" id="{BC32DB5F-397C-A45C-F269-C6D9120047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6192" y="0"/>
            <a:ext cx="1759790" cy="488567"/>
          </a:xfrm>
          <a:prstGeom prst="rect">
            <a:avLst/>
          </a:prstGeom>
        </p:spPr>
      </p:pic>
    </p:spTree>
    <p:extLst>
      <p:ext uri="{BB962C8B-B14F-4D97-AF65-F5344CB8AC3E}">
        <p14:creationId xmlns:p14="http://schemas.microsoft.com/office/powerpoint/2010/main" val="121198771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4">
            <a:extLst>
              <a:ext uri="{FF2B5EF4-FFF2-40B4-BE49-F238E27FC236}">
                <a16:creationId xmlns:a16="http://schemas.microsoft.com/office/drawing/2014/main" id="{389EA4AA-4447-8B4D-3B77-2004BEFE60FD}"/>
              </a:ext>
            </a:extLst>
          </p:cNvPr>
          <p:cNvSpPr/>
          <p:nvPr/>
        </p:nvSpPr>
        <p:spPr>
          <a:xfrm>
            <a:off x="10689770" y="5301343"/>
            <a:ext cx="1502229" cy="1556657"/>
          </a:xfrm>
          <a:custGeom>
            <a:avLst/>
            <a:gdLst>
              <a:gd name="connsiteX0" fmla="*/ 3438769 w 3438769"/>
              <a:gd name="connsiteY0" fmla="*/ 0 h 3440635"/>
              <a:gd name="connsiteX1" fmla="*/ 3438769 w 3438769"/>
              <a:gd name="connsiteY1" fmla="*/ 3440635 h 3440635"/>
              <a:gd name="connsiteX2" fmla="*/ 47 w 3438769"/>
              <a:gd name="connsiteY2" fmla="*/ 3440635 h 3440635"/>
              <a:gd name="connsiteX3" fmla="*/ 0 w 3438769"/>
              <a:gd name="connsiteY3" fmla="*/ 3438769 h 3440635"/>
              <a:gd name="connsiteX4" fmla="*/ 3438769 w 3438769"/>
              <a:gd name="connsiteY4" fmla="*/ 0 h 3440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769" h="3440635">
                <a:moveTo>
                  <a:pt x="3438769" y="0"/>
                </a:moveTo>
                <a:lnTo>
                  <a:pt x="3438769" y="3440635"/>
                </a:lnTo>
                <a:lnTo>
                  <a:pt x="47" y="3440635"/>
                </a:lnTo>
                <a:lnTo>
                  <a:pt x="0" y="3438769"/>
                </a:lnTo>
                <a:cubicBezTo>
                  <a:pt x="0" y="1539589"/>
                  <a:pt x="1539589" y="0"/>
                  <a:pt x="3438769" y="0"/>
                </a:cubicBezTo>
                <a:close/>
              </a:path>
            </a:pathLst>
          </a:cu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graphicFrame>
        <p:nvGraphicFramePr>
          <p:cNvPr id="3" name="Tabela 2">
            <a:extLst>
              <a:ext uri="{FF2B5EF4-FFF2-40B4-BE49-F238E27FC236}">
                <a16:creationId xmlns:a16="http://schemas.microsoft.com/office/drawing/2014/main" id="{FB4E2032-3F04-ECBB-D461-69591EBD76E1}"/>
              </a:ext>
            </a:extLst>
          </p:cNvPr>
          <p:cNvGraphicFramePr>
            <a:graphicFrameLocks noGrp="1"/>
          </p:cNvGraphicFramePr>
          <p:nvPr>
            <p:extLst>
              <p:ext uri="{D42A27DB-BD31-4B8C-83A1-F6EECF244321}">
                <p14:modId xmlns:p14="http://schemas.microsoft.com/office/powerpoint/2010/main" val="3127118547"/>
              </p:ext>
            </p:extLst>
          </p:nvPr>
        </p:nvGraphicFramePr>
        <p:xfrm>
          <a:off x="1483587" y="293914"/>
          <a:ext cx="8999356" cy="6346373"/>
        </p:xfrm>
        <a:graphic>
          <a:graphicData uri="http://schemas.openxmlformats.org/drawingml/2006/table">
            <a:tbl>
              <a:tblPr firstRow="1" firstCol="1" bandRow="1">
                <a:tableStyleId>{5C22544A-7EE6-4342-B048-85BDC9FD1C3A}</a:tableStyleId>
              </a:tblPr>
              <a:tblGrid>
                <a:gridCol w="2097555">
                  <a:extLst>
                    <a:ext uri="{9D8B030D-6E8A-4147-A177-3AD203B41FA5}">
                      <a16:colId xmlns:a16="http://schemas.microsoft.com/office/drawing/2014/main" val="1649087457"/>
                    </a:ext>
                  </a:extLst>
                </a:gridCol>
                <a:gridCol w="6901801">
                  <a:extLst>
                    <a:ext uri="{9D8B030D-6E8A-4147-A177-3AD203B41FA5}">
                      <a16:colId xmlns:a16="http://schemas.microsoft.com/office/drawing/2014/main" val="2928559495"/>
                    </a:ext>
                  </a:extLst>
                </a:gridCol>
              </a:tblGrid>
              <a:tr h="655314">
                <a:tc>
                  <a:txBody>
                    <a:bodyPr/>
                    <a:lstStyle/>
                    <a:p>
                      <a:pPr algn="ctr">
                        <a:lnSpc>
                          <a:spcPct val="107000"/>
                        </a:lnSpc>
                        <a:spcAft>
                          <a:spcPts val="800"/>
                        </a:spcAft>
                      </a:pPr>
                      <a:r>
                        <a:rPr lang="pt-BR" sz="1400" kern="100" dirty="0">
                          <a:effectLst/>
                        </a:rPr>
                        <a:t>Periodicidade</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201F42"/>
                    </a:solidFill>
                  </a:tcPr>
                </a:tc>
                <a:tc>
                  <a:txBody>
                    <a:bodyPr/>
                    <a:lstStyle/>
                    <a:p>
                      <a:pPr algn="ctr">
                        <a:lnSpc>
                          <a:spcPct val="107000"/>
                        </a:lnSpc>
                        <a:spcAft>
                          <a:spcPts val="800"/>
                        </a:spcAft>
                      </a:pPr>
                      <a:r>
                        <a:rPr lang="pt-BR" sz="1400" kern="100" dirty="0">
                          <a:effectLst/>
                        </a:rPr>
                        <a:t>O que fazer?</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rgbClr val="201F42"/>
                    </a:solidFill>
                  </a:tcPr>
                </a:tc>
                <a:extLst>
                  <a:ext uri="{0D108BD9-81ED-4DB2-BD59-A6C34878D82A}">
                    <a16:rowId xmlns:a16="http://schemas.microsoft.com/office/drawing/2014/main" val="87818027"/>
                  </a:ext>
                </a:extLst>
              </a:tr>
              <a:tr h="500136">
                <a:tc>
                  <a:txBody>
                    <a:bodyPr/>
                    <a:lstStyle/>
                    <a:p>
                      <a:pPr algn="ctr">
                        <a:lnSpc>
                          <a:spcPct val="107000"/>
                        </a:lnSpc>
                        <a:spcAft>
                          <a:spcPts val="800"/>
                        </a:spcAft>
                      </a:pPr>
                      <a:r>
                        <a:rPr lang="pt-BR" sz="1400" kern="100" dirty="0">
                          <a:effectLst/>
                        </a:rPr>
                        <a:t>Antes e depois do expediente</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a:effectLst/>
                        </a:rPr>
                        <a:t>Deve-se observar as condições dos ganchos, moitões e travas, observando se possuem fissuras, aberturas e desgastes.</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4061214904"/>
                  </a:ext>
                </a:extLst>
              </a:tr>
              <a:tr h="1655858">
                <a:tc>
                  <a:txBody>
                    <a:bodyPr/>
                    <a:lstStyle/>
                    <a:p>
                      <a:pPr algn="ctr">
                        <a:lnSpc>
                          <a:spcPct val="107000"/>
                        </a:lnSpc>
                        <a:spcAft>
                          <a:spcPts val="800"/>
                        </a:spcAft>
                      </a:pPr>
                      <a:r>
                        <a:rPr lang="pt-BR" sz="1400" kern="100" dirty="0">
                          <a:effectLst/>
                        </a:rPr>
                        <a:t>Dia</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a:effectLst/>
                        </a:rPr>
                        <a:t>Verificar se a carga patina ao descer, para cuidado com os freios. Os cabos de aço ou a fixação de extremidades de corrente devem ser inspecionados quanto a focos de corrosão, lubrificação ou nós e defeitos nos arames. Outro item, quando existente, é a mola limitadora da corrente, em que devem ser feitas a checagem visual e medidas das dimensões. Por fim, a situação por checagem visual quanto a porcas, parafusos e cortadores.</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2250010457"/>
                  </a:ext>
                </a:extLst>
              </a:tr>
              <a:tr h="703635">
                <a:tc>
                  <a:txBody>
                    <a:bodyPr/>
                    <a:lstStyle/>
                    <a:p>
                      <a:pPr algn="ctr">
                        <a:lnSpc>
                          <a:spcPct val="107000"/>
                        </a:lnSpc>
                        <a:spcAft>
                          <a:spcPts val="800"/>
                        </a:spcAft>
                      </a:pPr>
                      <a:r>
                        <a:rPr lang="pt-BR" sz="1400" kern="100" dirty="0">
                          <a:effectLst/>
                        </a:rPr>
                        <a:t>400 h</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a:effectLst/>
                        </a:rPr>
                        <a:t>A lubrificação do redutor deve ser vista nesse prazo ou conforme recomendação do fabricante, com o tipo de óleo especificado. Ele deve ser substituído.</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1952334502"/>
                  </a:ext>
                </a:extLst>
              </a:tr>
              <a:tr h="244413">
                <a:tc>
                  <a:txBody>
                    <a:bodyPr/>
                    <a:lstStyle/>
                    <a:p>
                      <a:pPr algn="ctr">
                        <a:lnSpc>
                          <a:spcPct val="107000"/>
                        </a:lnSpc>
                        <a:spcAft>
                          <a:spcPts val="800"/>
                        </a:spcAft>
                      </a:pPr>
                      <a:r>
                        <a:rPr lang="pt-BR" sz="1400" kern="100">
                          <a:effectLst/>
                        </a:rPr>
                        <a:t>1000 h</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a:effectLst/>
                        </a:rPr>
                        <a:t>As conexões e o aspecto das botoeiras devem ser revisados.</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3344786080"/>
                  </a:ext>
                </a:extLst>
              </a:tr>
              <a:tr h="941691">
                <a:tc>
                  <a:txBody>
                    <a:bodyPr/>
                    <a:lstStyle/>
                    <a:p>
                      <a:pPr algn="ctr">
                        <a:lnSpc>
                          <a:spcPct val="107000"/>
                        </a:lnSpc>
                        <a:spcAft>
                          <a:spcPts val="800"/>
                        </a:spcAft>
                      </a:pPr>
                      <a:r>
                        <a:rPr lang="pt-BR" sz="1400" kern="100" dirty="0">
                          <a:effectLst/>
                        </a:rPr>
                        <a:t>3 meses</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a:effectLst/>
                        </a:rPr>
                        <a:t>Esse é o período necessário para conferir a limpeza externa por inspeção visual e verificar os rolamentos por análise de vibração ou nível de intensidade do ruído gerado. Em juntas e retentores, deve-se conferir se existem deformações ou rasgos.</a:t>
                      </a:r>
                      <a:endParaRPr lang="pt-BR"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3753768221"/>
                  </a:ext>
                </a:extLst>
              </a:tr>
              <a:tr h="1179747">
                <a:tc>
                  <a:txBody>
                    <a:bodyPr/>
                    <a:lstStyle/>
                    <a:p>
                      <a:pPr algn="ctr">
                        <a:lnSpc>
                          <a:spcPct val="107000"/>
                        </a:lnSpc>
                        <a:spcAft>
                          <a:spcPts val="800"/>
                        </a:spcAft>
                      </a:pPr>
                      <a:r>
                        <a:rPr lang="pt-BR" sz="1400" kern="100" dirty="0">
                          <a:effectLst/>
                        </a:rPr>
                        <a:t>6 meses</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effectLst/>
                        </a:rPr>
                        <a:t>Nesse prazo ou menor, deve-se verificar o desgaste da lona de freio. Contatos e bobinas também precisam de verificações, assim como outros componentes elétricos. Deve-se observar se os cabos de alimentação e comando estão ressecados ou danificados. O desgaste e deformação das roldanas de corrente devem ser observados também.</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1242123227"/>
                  </a:ext>
                </a:extLst>
              </a:tr>
              <a:tr h="465579">
                <a:tc>
                  <a:txBody>
                    <a:bodyPr/>
                    <a:lstStyle/>
                    <a:p>
                      <a:pPr algn="ctr">
                        <a:lnSpc>
                          <a:spcPct val="107000"/>
                        </a:lnSpc>
                        <a:spcAft>
                          <a:spcPts val="800"/>
                        </a:spcAft>
                      </a:pPr>
                      <a:r>
                        <a:rPr lang="pt-BR" sz="1400" kern="100" dirty="0">
                          <a:effectLst/>
                        </a:rPr>
                        <a:t>12 meses</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50000"/>
                      </a:schemeClr>
                    </a:solidFill>
                  </a:tcPr>
                </a:tc>
                <a:tc>
                  <a:txBody>
                    <a:bodyPr/>
                    <a:lstStyle/>
                    <a:p>
                      <a:pPr algn="ctr">
                        <a:lnSpc>
                          <a:spcPct val="107000"/>
                        </a:lnSpc>
                        <a:spcAft>
                          <a:spcPts val="800"/>
                        </a:spcAft>
                      </a:pPr>
                      <a:r>
                        <a:rPr lang="pt-BR" sz="1400" kern="100" dirty="0">
                          <a:effectLst/>
                        </a:rPr>
                        <a:t>Eixos e engrenagens do redutor devem ser verificados quanto ao desgaste anualmente.</a:t>
                      </a:r>
                      <a:endParaRPr lang="pt-BR"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496" marR="67496" marT="0" marB="0" anchor="ctr">
                    <a:solidFill>
                      <a:schemeClr val="bg2">
                        <a:lumMod val="90000"/>
                      </a:schemeClr>
                    </a:solidFill>
                  </a:tcPr>
                </a:tc>
                <a:extLst>
                  <a:ext uri="{0D108BD9-81ED-4DB2-BD59-A6C34878D82A}">
                    <a16:rowId xmlns:a16="http://schemas.microsoft.com/office/drawing/2014/main" val="2299419988"/>
                  </a:ext>
                </a:extLst>
              </a:tr>
            </a:tbl>
          </a:graphicData>
        </a:graphic>
      </p:graphicFrame>
      <p:pic>
        <p:nvPicPr>
          <p:cNvPr id="4" name="Imagem 3" descr="Texto&#10;&#10;Descrição gerada automaticamente com confiança baixa">
            <a:extLst>
              <a:ext uri="{FF2B5EF4-FFF2-40B4-BE49-F238E27FC236}">
                <a16:creationId xmlns:a16="http://schemas.microsoft.com/office/drawing/2014/main" id="{B35338AD-BFF4-5AF4-F3EE-54AE9A2372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6192" y="0"/>
            <a:ext cx="1759790" cy="488567"/>
          </a:xfrm>
          <a:prstGeom prst="rect">
            <a:avLst/>
          </a:prstGeom>
        </p:spPr>
      </p:pic>
    </p:spTree>
    <p:extLst>
      <p:ext uri="{BB962C8B-B14F-4D97-AF65-F5344CB8AC3E}">
        <p14:creationId xmlns:p14="http://schemas.microsoft.com/office/powerpoint/2010/main" val="179035589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
            <a:extLst>
              <a:ext uri="{FF2B5EF4-FFF2-40B4-BE49-F238E27FC236}">
                <a16:creationId xmlns:a16="http://schemas.microsoft.com/office/drawing/2014/main" id="{9B855A75-4673-CD70-87DC-D79C04C5459E}"/>
              </a:ext>
            </a:extLst>
          </p:cNvPr>
          <p:cNvGrpSpPr/>
          <p:nvPr/>
        </p:nvGrpSpPr>
        <p:grpSpPr>
          <a:xfrm>
            <a:off x="2362202" y="1149168"/>
            <a:ext cx="7861299" cy="4402183"/>
            <a:chOff x="4496977" y="1528353"/>
            <a:chExt cx="3157857" cy="4402183"/>
          </a:xfrm>
        </p:grpSpPr>
        <p:sp>
          <p:nvSpPr>
            <p:cNvPr id="4" name="矩形 3">
              <a:extLst>
                <a:ext uri="{FF2B5EF4-FFF2-40B4-BE49-F238E27FC236}">
                  <a16:creationId xmlns:a16="http://schemas.microsoft.com/office/drawing/2014/main" id="{2A92F5F6-0BB8-37E9-7B31-B316FF337E16}"/>
                </a:ext>
              </a:extLst>
            </p:cNvPr>
            <p:cNvSpPr/>
            <p:nvPr/>
          </p:nvSpPr>
          <p:spPr>
            <a:xfrm>
              <a:off x="4496977" y="1528353"/>
              <a:ext cx="3157857" cy="4402183"/>
            </a:xfrm>
            <a:prstGeom prst="rect">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7" name="Subtitle 2">
              <a:extLst>
                <a:ext uri="{FF2B5EF4-FFF2-40B4-BE49-F238E27FC236}">
                  <a16:creationId xmlns:a16="http://schemas.microsoft.com/office/drawing/2014/main" id="{4A89F015-D72A-E60F-9151-211E731ED748}"/>
                </a:ext>
              </a:extLst>
            </p:cNvPr>
            <p:cNvSpPr txBox="1">
              <a:spLocks/>
            </p:cNvSpPr>
            <p:nvPr/>
          </p:nvSpPr>
          <p:spPr>
            <a:xfrm>
              <a:off x="4584431" y="2655584"/>
              <a:ext cx="2998981" cy="195323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r>
                <a:rPr lang="pt-BR" altLang="zh-CN" sz="2800" b="1" dirty="0">
                  <a:solidFill>
                    <a:srgbClr val="201F42"/>
                  </a:solidFill>
                  <a:latin typeface="Arial"/>
                  <a:ea typeface="微软雅黑"/>
                  <a:cs typeface="Lato" panose="020F0502020204030203" pitchFamily="34" charset="0"/>
                  <a:sym typeface="Arial"/>
                </a:rPr>
                <a:t>Cada fabricante fornece a listagem dos itens de inspeção e manutenção específicos para cada talha. </a:t>
              </a:r>
              <a:endParaRPr lang="id-ID" sz="2800" b="1" dirty="0">
                <a:solidFill>
                  <a:srgbClr val="201F42"/>
                </a:solidFill>
                <a:latin typeface="Arial"/>
                <a:ea typeface="微软雅黑"/>
                <a:cs typeface="Lato" panose="020F0502020204030203" pitchFamily="34" charset="0"/>
                <a:sym typeface="Arial"/>
              </a:endParaRPr>
            </a:p>
          </p:txBody>
        </p:sp>
        <p:cxnSp>
          <p:nvCxnSpPr>
            <p:cNvPr id="8" name="直接连接符 5">
              <a:extLst>
                <a:ext uri="{FF2B5EF4-FFF2-40B4-BE49-F238E27FC236}">
                  <a16:creationId xmlns:a16="http://schemas.microsoft.com/office/drawing/2014/main" id="{DA3AD572-D4F7-7B0C-CD6B-208B8E59A5CE}"/>
                </a:ext>
              </a:extLst>
            </p:cNvPr>
            <p:cNvCxnSpPr/>
            <p:nvPr/>
          </p:nvCxnSpPr>
          <p:spPr>
            <a:xfrm>
              <a:off x="7113190" y="5499463"/>
              <a:ext cx="535577" cy="0"/>
            </a:xfrm>
            <a:prstGeom prst="line">
              <a:avLst/>
            </a:prstGeom>
            <a:ln w="38100">
              <a:gradFill>
                <a:gsLst>
                  <a:gs pos="0">
                    <a:srgbClr val="FE2B56"/>
                  </a:gs>
                  <a:gs pos="100000">
                    <a:srgbClr val="FE6F3F"/>
                  </a:gs>
                </a:gsLst>
                <a:lin ang="5400000" scaled="1"/>
              </a:gradFill>
            </a:ln>
          </p:spPr>
          <p:style>
            <a:lnRef idx="1">
              <a:schemeClr val="accent1"/>
            </a:lnRef>
            <a:fillRef idx="0">
              <a:schemeClr val="accent1"/>
            </a:fillRef>
            <a:effectRef idx="0">
              <a:schemeClr val="accent1"/>
            </a:effectRef>
            <a:fontRef idx="minor">
              <a:schemeClr val="tx1"/>
            </a:fontRef>
          </p:style>
        </p:cxnSp>
      </p:grpSp>
      <p:pic>
        <p:nvPicPr>
          <p:cNvPr id="2" name="Imagem 1" descr="Texto&#10;&#10;Descrição gerada automaticamente com confiança baixa">
            <a:extLst>
              <a:ext uri="{FF2B5EF4-FFF2-40B4-BE49-F238E27FC236}">
                <a16:creationId xmlns:a16="http://schemas.microsoft.com/office/drawing/2014/main" id="{AACDF8FF-A7B1-BB07-A3AF-04713DB0CD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6192" y="0"/>
            <a:ext cx="1759790" cy="488567"/>
          </a:xfrm>
          <a:prstGeom prst="rect">
            <a:avLst/>
          </a:prstGeom>
        </p:spPr>
      </p:pic>
    </p:spTree>
    <p:extLst>
      <p:ext uri="{BB962C8B-B14F-4D97-AF65-F5344CB8AC3E}">
        <p14:creationId xmlns:p14="http://schemas.microsoft.com/office/powerpoint/2010/main" val="27444198"/>
      </p:ext>
    </p:extLst>
  </p:cSld>
  <p:clrMapOvr>
    <a:masterClrMapping/>
  </p:clrMapOvr>
  <mc:AlternateContent xmlns:mc="http://schemas.openxmlformats.org/markup-compatibility/2006" xmlns:p14="http://schemas.microsoft.com/office/powerpoint/2010/main">
    <mc:Choice Requires="p14">
      <p:transition spd="slow" p14:dur="1250" advClick="0" advTm="8000">
        <p14:switch dir="r"/>
      </p:transition>
    </mc:Choice>
    <mc:Fallback xmlns="" xmlns:a14="http://schemas.microsoft.com/office/drawing/2010/main" xmlns:a16="http://schemas.microsoft.com/office/drawing/2014/main">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
            <a:extLst>
              <a:ext uri="{FF2B5EF4-FFF2-40B4-BE49-F238E27FC236}">
                <a16:creationId xmlns:a16="http://schemas.microsoft.com/office/drawing/2014/main" id="{3454B151-A1DC-08C4-70AC-660BD626C999}"/>
              </a:ext>
            </a:extLst>
          </p:cNvPr>
          <p:cNvSpPr/>
          <p:nvPr/>
        </p:nvSpPr>
        <p:spPr>
          <a:xfrm flipH="1">
            <a:off x="7874000" y="0"/>
            <a:ext cx="4318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0 w 12192000"/>
              <a:gd name="connsiteY2" fmla="*/ 685800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0" y="6858000"/>
                </a:lnTo>
                <a:lnTo>
                  <a:pt x="0" y="0"/>
                </a:lnTo>
                <a:close/>
              </a:path>
            </a:pathLst>
          </a:custGeom>
          <a:solidFill>
            <a:srgbClr val="201F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a:ea typeface="微软雅黑"/>
              <a:sym typeface="Arial"/>
            </a:endParaRPr>
          </a:p>
        </p:txBody>
      </p:sp>
      <p:sp>
        <p:nvSpPr>
          <p:cNvPr id="3" name="矩形 16">
            <a:extLst>
              <a:ext uri="{FF2B5EF4-FFF2-40B4-BE49-F238E27FC236}">
                <a16:creationId xmlns:a16="http://schemas.microsoft.com/office/drawing/2014/main" id="{63671E68-10E6-1F5F-1B90-32C354FB2A75}"/>
              </a:ext>
            </a:extLst>
          </p:cNvPr>
          <p:cNvSpPr/>
          <p:nvPr/>
        </p:nvSpPr>
        <p:spPr>
          <a:xfrm>
            <a:off x="0" y="1959114"/>
            <a:ext cx="12192000" cy="3120886"/>
          </a:xfrm>
          <a:prstGeom prst="rect">
            <a:avLst/>
          </a:prstGeom>
          <a:gradFill>
            <a:gsLst>
              <a:gs pos="0">
                <a:srgbClr val="FE2B56">
                  <a:alpha val="80000"/>
                </a:srgbClr>
              </a:gs>
              <a:gs pos="100000">
                <a:srgbClr val="FE6F3F">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5" name="Subtitle 2">
            <a:extLst>
              <a:ext uri="{FF2B5EF4-FFF2-40B4-BE49-F238E27FC236}">
                <a16:creationId xmlns:a16="http://schemas.microsoft.com/office/drawing/2014/main" id="{52DB07AD-2672-6F3A-F73D-FED1B57AB4BD}"/>
              </a:ext>
            </a:extLst>
          </p:cNvPr>
          <p:cNvSpPr txBox="1">
            <a:spLocks/>
          </p:cNvSpPr>
          <p:nvPr/>
        </p:nvSpPr>
        <p:spPr>
          <a:xfrm>
            <a:off x="283029" y="2108838"/>
            <a:ext cx="7479126" cy="42109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800" dirty="0">
                <a:solidFill>
                  <a:srgbClr val="201F42"/>
                </a:solidFill>
                <a:latin typeface="Arial"/>
                <a:ea typeface="微软雅黑"/>
                <a:cs typeface="Lato" panose="020F0502020204030203" pitchFamily="34" charset="0"/>
                <a:sym typeface="Arial"/>
              </a:rPr>
              <a:t>Em caso de qualquer dúvida sobre a integridade dos elementos do equipamento, o ideal é suspender as operações e chamar o setor de manutenção ou a assistência técnica da talha.</a:t>
            </a:r>
            <a:endParaRPr lang="id-ID" sz="2800" dirty="0">
              <a:solidFill>
                <a:srgbClr val="201F42"/>
              </a:solidFill>
              <a:latin typeface="Arial"/>
              <a:ea typeface="微软雅黑"/>
              <a:cs typeface="Lato" panose="020F0502020204030203" pitchFamily="34" charset="0"/>
              <a:sym typeface="Arial"/>
            </a:endParaRPr>
          </a:p>
        </p:txBody>
      </p:sp>
      <p:pic>
        <p:nvPicPr>
          <p:cNvPr id="6" name="Imagem 5">
            <a:extLst>
              <a:ext uri="{FF2B5EF4-FFF2-40B4-BE49-F238E27FC236}">
                <a16:creationId xmlns:a16="http://schemas.microsoft.com/office/drawing/2014/main" id="{E90C7EFF-FBD6-D719-7445-A9BB4BF38F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7903" y="1839528"/>
            <a:ext cx="3389275" cy="3360057"/>
          </a:xfrm>
          <a:prstGeom prst="rect">
            <a:avLst/>
          </a:prstGeom>
          <a:noFill/>
          <a:ln>
            <a:noFill/>
          </a:ln>
          <a:effectLst>
            <a:outerShdw blurRad="63500" sx="102000" sy="102000" algn="ctr" rotWithShape="0">
              <a:prstClr val="black">
                <a:alpha val="40000"/>
              </a:prstClr>
            </a:outerShdw>
          </a:effectLst>
        </p:spPr>
      </p:pic>
      <p:pic>
        <p:nvPicPr>
          <p:cNvPr id="4" name="Imagem 3" descr="Texto&#10;&#10;Descrição gerada automaticamente com confiança baixa">
            <a:extLst>
              <a:ext uri="{FF2B5EF4-FFF2-40B4-BE49-F238E27FC236}">
                <a16:creationId xmlns:a16="http://schemas.microsoft.com/office/drawing/2014/main" id="{E8E4B3EB-6765-5FBD-627E-E2EFACCDDB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6192" y="0"/>
            <a:ext cx="1759790" cy="488567"/>
          </a:xfrm>
          <a:prstGeom prst="rect">
            <a:avLst/>
          </a:prstGeom>
        </p:spPr>
      </p:pic>
    </p:spTree>
    <p:extLst>
      <p:ext uri="{BB962C8B-B14F-4D97-AF65-F5344CB8AC3E}">
        <p14:creationId xmlns:p14="http://schemas.microsoft.com/office/powerpoint/2010/main" val="827244015"/>
      </p:ext>
    </p:extLst>
  </p:cSld>
  <p:clrMapOvr>
    <a:masterClrMapping/>
  </p:clrMapOvr>
  <mc:AlternateContent xmlns:mc="http://schemas.openxmlformats.org/markup-compatibility/2006" xmlns:p14="http://schemas.microsoft.com/office/powerpoint/2010/main">
    <mc:Choice Requires="p14">
      <p:transition spd="slow" p14:dur="1250" advClick="0" advTm="3500">
        <p14:switch dir="r"/>
      </p:transition>
    </mc:Choice>
    <mc:Fallback xmlns="" xmlns:a16="http://schemas.microsoft.com/office/drawing/2014/main" xmlns:a14="http://schemas.microsoft.com/office/drawing/2010/main">
      <p:transition spd="slow" advClick="0" advTm="3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Para os Engenheiros de Segurança do Trabalho, o futuro se constrói agora  Profissional que garante a segurança dos trabalhadores | O Futuro se  Constrói Agora | G1">
            <a:extLst>
              <a:ext uri="{FF2B5EF4-FFF2-40B4-BE49-F238E27FC236}">
                <a16:creationId xmlns:a16="http://schemas.microsoft.com/office/drawing/2014/main" id="{9377642B-DD28-AD4A-AFD2-6917C2EE9ADE}"/>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92095" y="-1"/>
            <a:ext cx="11298566"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uxograma: Entrada Manual 1">
            <a:extLst>
              <a:ext uri="{FF2B5EF4-FFF2-40B4-BE49-F238E27FC236}">
                <a16:creationId xmlns:a16="http://schemas.microsoft.com/office/drawing/2014/main" id="{FCF39CB4-20CE-41A1-5FCB-DDFBDEFD9E6C}"/>
              </a:ext>
            </a:extLst>
          </p:cNvPr>
          <p:cNvSpPr/>
          <p:nvPr/>
        </p:nvSpPr>
        <p:spPr>
          <a:xfrm rot="5400000" flipH="1">
            <a:off x="735587" y="-750314"/>
            <a:ext cx="6858001" cy="8358623"/>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平行四边形 6"/>
          <p:cNvSpPr/>
          <p:nvPr/>
        </p:nvSpPr>
        <p:spPr>
          <a:xfrm rot="17016130">
            <a:off x="5550156" y="2093175"/>
            <a:ext cx="4730299" cy="203668"/>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6" name="平行四边形 15"/>
          <p:cNvSpPr/>
          <p:nvPr/>
        </p:nvSpPr>
        <p:spPr>
          <a:xfrm rot="17016130">
            <a:off x="4629458" y="4561158"/>
            <a:ext cx="4730299" cy="203668"/>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20" name="TextBox 21"/>
          <p:cNvSpPr txBox="1"/>
          <p:nvPr/>
        </p:nvSpPr>
        <p:spPr>
          <a:xfrm>
            <a:off x="1589314" y="3428825"/>
            <a:ext cx="4386943" cy="1789657"/>
          </a:xfrm>
          <a:prstGeom prst="rect">
            <a:avLst/>
          </a:prstGeom>
          <a:noFill/>
        </p:spPr>
        <p:txBody>
          <a:bodyPr wrap="square" lIns="0" tIns="0" rIns="0" bIns="0" rtlCol="0">
            <a:spAutoFit/>
          </a:bodyPr>
          <a:lstStyle/>
          <a:p>
            <a:pPr>
              <a:lnSpc>
                <a:spcPct val="150000"/>
              </a:lnSpc>
            </a:pPr>
            <a:r>
              <a:rPr lang="pt-BR" altLang="zh-CN" sz="2000" b="1" dirty="0">
                <a:solidFill>
                  <a:schemeClr val="tx1">
                    <a:lumMod val="50000"/>
                    <a:lumOff val="50000"/>
                  </a:schemeClr>
                </a:solidFill>
                <a:latin typeface="Arial"/>
                <a:ea typeface="微软雅黑"/>
                <a:sym typeface="Arial"/>
              </a:rPr>
              <a:t>Os fabricantes também fornecem listas sobre problemas comuns que podem acontecer com as talhas elétricas nos manuais do usuário. </a:t>
            </a:r>
            <a:endParaRPr lang="pt-BR" altLang="zh-CN" dirty="0">
              <a:solidFill>
                <a:schemeClr val="tx1">
                  <a:lumMod val="50000"/>
                  <a:lumOff val="50000"/>
                </a:schemeClr>
              </a:solidFill>
              <a:latin typeface="Arial"/>
              <a:ea typeface="微软雅黑"/>
              <a:sym typeface="Arial"/>
            </a:endParaRPr>
          </a:p>
        </p:txBody>
      </p:sp>
      <p:grpSp>
        <p:nvGrpSpPr>
          <p:cNvPr id="31" name="组合 30"/>
          <p:cNvGrpSpPr/>
          <p:nvPr/>
        </p:nvGrpSpPr>
        <p:grpSpPr>
          <a:xfrm>
            <a:off x="3007379" y="1561833"/>
            <a:ext cx="1404550" cy="1266352"/>
            <a:chOff x="5076056" y="2138335"/>
            <a:chExt cx="428348" cy="386204"/>
          </a:xfrm>
        </p:grpSpPr>
        <p:sp>
          <p:nvSpPr>
            <p:cNvPr id="33" name="Freeform 5"/>
            <p:cNvSpPr>
              <a:spLocks/>
            </p:cNvSpPr>
            <p:nvPr/>
          </p:nvSpPr>
          <p:spPr bwMode="auto">
            <a:xfrm>
              <a:off x="5076056"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FE2B56"/>
                </a:gs>
                <a:gs pos="100000">
                  <a:srgbClr val="FE6F3F"/>
                </a:gs>
              </a:gsLst>
              <a:lin ang="5400000" scaled="0"/>
            </a:gra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pPr fontAlgn="auto">
                <a:lnSpc>
                  <a:spcPct val="130000"/>
                </a:lnSpc>
                <a:buFontTx/>
                <a:buNone/>
              </a:pPr>
              <a:endParaRPr lang="zh-CN" altLang="en-US" dirty="0">
                <a:solidFill>
                  <a:prstClr val="black"/>
                </a:solidFill>
                <a:latin typeface="Arial"/>
                <a:ea typeface="微软雅黑"/>
                <a:sym typeface="Arial"/>
              </a:endParaRPr>
            </a:p>
          </p:txBody>
        </p:sp>
        <p:sp>
          <p:nvSpPr>
            <p:cNvPr id="34" name="KSO_Shape"/>
            <p:cNvSpPr>
              <a:spLocks/>
            </p:cNvSpPr>
            <p:nvPr/>
          </p:nvSpPr>
          <p:spPr bwMode="auto">
            <a:xfrm>
              <a:off x="5199194" y="2261667"/>
              <a:ext cx="182071" cy="155062"/>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fontAlgn="auto">
                <a:lnSpc>
                  <a:spcPct val="130000"/>
                </a:lnSpc>
                <a:buFontTx/>
                <a:buNone/>
                <a:defRPr/>
              </a:pPr>
              <a:endParaRPr lang="zh-CN" altLang="en-US" dirty="0">
                <a:solidFill>
                  <a:srgbClr val="FFFFFF"/>
                </a:solidFill>
                <a:latin typeface="Arial"/>
                <a:ea typeface="微软雅黑"/>
                <a:sym typeface="Arial"/>
              </a:endParaRPr>
            </a:p>
          </p:txBody>
        </p:sp>
      </p:grpSp>
      <p:pic>
        <p:nvPicPr>
          <p:cNvPr id="3" name="Imagem 2" descr="Texto&#10;&#10;Descrição gerada automaticamente com confiança baixa">
            <a:extLst>
              <a:ext uri="{FF2B5EF4-FFF2-40B4-BE49-F238E27FC236}">
                <a16:creationId xmlns:a16="http://schemas.microsoft.com/office/drawing/2014/main" id="{C23D0E6D-69C9-A92C-7D77-480EAD88C5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6192" y="23150"/>
            <a:ext cx="1759790" cy="488567"/>
          </a:xfrm>
          <a:prstGeom prst="rect">
            <a:avLst/>
          </a:prstGeom>
        </p:spPr>
      </p:pic>
    </p:spTree>
    <p:extLst>
      <p:ext uri="{BB962C8B-B14F-4D97-AF65-F5344CB8AC3E}">
        <p14:creationId xmlns:p14="http://schemas.microsoft.com/office/powerpoint/2010/main" val="2503059078"/>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1"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3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7" dur="300" fill="hold"/>
                                        <p:tgtEl>
                                          <p:spTgt spid="20"/>
                                        </p:tgtEl>
                                        <p:attrNameLst>
                                          <p:attrName>ppt_y</p:attrName>
                                        </p:attrNameLst>
                                      </p:cBhvr>
                                      <p:tavLst>
                                        <p:tav tm="0">
                                          <p:val>
                                            <p:strVal val="#ppt_y"/>
                                          </p:val>
                                        </p:tav>
                                        <p:tav tm="100000">
                                          <p:val>
                                            <p:strVal val="#ppt_y"/>
                                          </p:val>
                                        </p:tav>
                                      </p:tavLst>
                                    </p:anim>
                                    <p:anim calcmode="lin" valueType="num">
                                      <p:cBhvr>
                                        <p:cTn id="18" dur="3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9" dur="3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20" dur="300" tmFilter="0,0; .5, 1; 1, 1"/>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2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ábrica de Talha Elétrica | ABF Elevação">
            <a:extLst>
              <a:ext uri="{FF2B5EF4-FFF2-40B4-BE49-F238E27FC236}">
                <a16:creationId xmlns:a16="http://schemas.microsoft.com/office/drawing/2014/main" id="{E358442E-2E6A-8D5C-49AF-0994D74AB6B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28006"/>
          <a:stretch/>
        </p:blipFill>
        <p:spPr bwMode="auto">
          <a:xfrm>
            <a:off x="0" y="2601685"/>
            <a:ext cx="12192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5">
            <a:extLst>
              <a:ext uri="{FF2B5EF4-FFF2-40B4-BE49-F238E27FC236}">
                <a16:creationId xmlns:a16="http://schemas.microsoft.com/office/drawing/2014/main" id="{2102F3BB-D5A1-B406-CF58-E90CF0710040}"/>
              </a:ext>
            </a:extLst>
          </p:cNvPr>
          <p:cNvSpPr/>
          <p:nvPr/>
        </p:nvSpPr>
        <p:spPr>
          <a:xfrm>
            <a:off x="0" y="2601685"/>
            <a:ext cx="12192000" cy="4254500"/>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3" name="圆角矩形 7">
            <a:extLst>
              <a:ext uri="{FF2B5EF4-FFF2-40B4-BE49-F238E27FC236}">
                <a16:creationId xmlns:a16="http://schemas.microsoft.com/office/drawing/2014/main" id="{6FAD3BBC-87E6-C643-67DC-D38FA0A52B6F}"/>
              </a:ext>
            </a:extLst>
          </p:cNvPr>
          <p:cNvSpPr/>
          <p:nvPr/>
        </p:nvSpPr>
        <p:spPr>
          <a:xfrm>
            <a:off x="882886" y="1771370"/>
            <a:ext cx="1482321" cy="1569920"/>
          </a:xfrm>
          <a:prstGeom prst="roundRect">
            <a:avLst>
              <a:gd name="adj" fmla="val 3819"/>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4" name="矩形 34">
            <a:extLst>
              <a:ext uri="{FF2B5EF4-FFF2-40B4-BE49-F238E27FC236}">
                <a16:creationId xmlns:a16="http://schemas.microsoft.com/office/drawing/2014/main" id="{1AA59E5E-AEA2-5F1B-B24B-4BFFBEB842C5}"/>
              </a:ext>
            </a:extLst>
          </p:cNvPr>
          <p:cNvSpPr/>
          <p:nvPr/>
        </p:nvSpPr>
        <p:spPr>
          <a:xfrm>
            <a:off x="1200185" y="2165428"/>
            <a:ext cx="829186" cy="781804"/>
          </a:xfrm>
          <a:prstGeom prst="rect">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a:ea typeface="微软雅黑"/>
              <a:sym typeface="Arial"/>
            </a:endParaRPr>
          </a:p>
        </p:txBody>
      </p:sp>
      <p:grpSp>
        <p:nvGrpSpPr>
          <p:cNvPr id="17" name="组合 37">
            <a:extLst>
              <a:ext uri="{FF2B5EF4-FFF2-40B4-BE49-F238E27FC236}">
                <a16:creationId xmlns:a16="http://schemas.microsoft.com/office/drawing/2014/main" id="{318ECE0F-6560-929A-3ADF-14C0CE85D8D1}"/>
              </a:ext>
            </a:extLst>
          </p:cNvPr>
          <p:cNvGrpSpPr/>
          <p:nvPr/>
        </p:nvGrpSpPr>
        <p:grpSpPr>
          <a:xfrm>
            <a:off x="1404033" y="2301049"/>
            <a:ext cx="455799" cy="457102"/>
            <a:chOff x="1649413" y="1535114"/>
            <a:chExt cx="555625" cy="557213"/>
          </a:xfrm>
          <a:solidFill>
            <a:schemeClr val="bg1"/>
          </a:solidFill>
        </p:grpSpPr>
        <p:sp>
          <p:nvSpPr>
            <p:cNvPr id="18" name="Freeform 33">
              <a:extLst>
                <a:ext uri="{FF2B5EF4-FFF2-40B4-BE49-F238E27FC236}">
                  <a16:creationId xmlns:a16="http://schemas.microsoft.com/office/drawing/2014/main" id="{67108010-1873-FCA5-632A-35DA200EE2C4}"/>
                </a:ext>
              </a:extLst>
            </p:cNvPr>
            <p:cNvSpPr>
              <a:spLocks/>
            </p:cNvSpPr>
            <p:nvPr/>
          </p:nvSpPr>
          <p:spPr bwMode="auto">
            <a:xfrm>
              <a:off x="2147888" y="1535114"/>
              <a:ext cx="57150" cy="58738"/>
            </a:xfrm>
            <a:custGeom>
              <a:avLst/>
              <a:gdLst>
                <a:gd name="T0" fmla="*/ 0 w 20"/>
                <a:gd name="T1" fmla="*/ 9 h 20"/>
                <a:gd name="T2" fmla="*/ 11 w 20"/>
                <a:gd name="T3" fmla="*/ 20 h 20"/>
                <a:gd name="T4" fmla="*/ 14 w 20"/>
                <a:gd name="T5" fmla="*/ 5 h 20"/>
                <a:gd name="T6" fmla="*/ 0 w 20"/>
                <a:gd name="T7" fmla="*/ 9 h 20"/>
              </a:gdLst>
              <a:ahLst/>
              <a:cxnLst>
                <a:cxn ang="0">
                  <a:pos x="T0" y="T1"/>
                </a:cxn>
                <a:cxn ang="0">
                  <a:pos x="T2" y="T3"/>
                </a:cxn>
                <a:cxn ang="0">
                  <a:pos x="T4" y="T5"/>
                </a:cxn>
                <a:cxn ang="0">
                  <a:pos x="T6" y="T7"/>
                </a:cxn>
              </a:cxnLst>
              <a:rect l="0" t="0" r="r" b="b"/>
              <a:pathLst>
                <a:path w="20" h="20">
                  <a:moveTo>
                    <a:pt x="0" y="9"/>
                  </a:moveTo>
                  <a:cubicBezTo>
                    <a:pt x="11" y="20"/>
                    <a:pt x="11" y="20"/>
                    <a:pt x="11" y="20"/>
                  </a:cubicBezTo>
                  <a:cubicBezTo>
                    <a:pt x="18" y="13"/>
                    <a:pt x="20" y="11"/>
                    <a:pt x="14" y="5"/>
                  </a:cubicBezTo>
                  <a:cubicBezTo>
                    <a:pt x="9" y="0"/>
                    <a:pt x="7" y="2"/>
                    <a:pt x="0" y="9"/>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19" name="Freeform 34">
              <a:extLst>
                <a:ext uri="{FF2B5EF4-FFF2-40B4-BE49-F238E27FC236}">
                  <a16:creationId xmlns:a16="http://schemas.microsoft.com/office/drawing/2014/main" id="{E0065F19-7178-615D-3949-AE02D438DBDE}"/>
                </a:ext>
              </a:extLst>
            </p:cNvPr>
            <p:cNvSpPr>
              <a:spLocks noEditPoints="1"/>
            </p:cNvSpPr>
            <p:nvPr/>
          </p:nvSpPr>
          <p:spPr bwMode="auto">
            <a:xfrm>
              <a:off x="1830388" y="1555751"/>
              <a:ext cx="355600" cy="355600"/>
            </a:xfrm>
            <a:custGeom>
              <a:avLst/>
              <a:gdLst>
                <a:gd name="T0" fmla="*/ 0 w 224"/>
                <a:gd name="T1" fmla="*/ 224 h 224"/>
                <a:gd name="T2" fmla="*/ 20 w 224"/>
                <a:gd name="T3" fmla="*/ 175 h 224"/>
                <a:gd name="T4" fmla="*/ 197 w 224"/>
                <a:gd name="T5" fmla="*/ 0 h 224"/>
                <a:gd name="T6" fmla="*/ 224 w 224"/>
                <a:gd name="T7" fmla="*/ 27 h 224"/>
                <a:gd name="T8" fmla="*/ 45 w 224"/>
                <a:gd name="T9" fmla="*/ 206 h 224"/>
                <a:gd name="T10" fmla="*/ 0 w 224"/>
                <a:gd name="T11" fmla="*/ 224 h 224"/>
                <a:gd name="T12" fmla="*/ 29 w 224"/>
                <a:gd name="T13" fmla="*/ 184 h 224"/>
                <a:gd name="T14" fmla="*/ 22 w 224"/>
                <a:gd name="T15" fmla="*/ 201 h 224"/>
                <a:gd name="T16" fmla="*/ 40 w 224"/>
                <a:gd name="T17" fmla="*/ 193 h 224"/>
                <a:gd name="T18" fmla="*/ 206 w 224"/>
                <a:gd name="T19" fmla="*/ 27 h 224"/>
                <a:gd name="T20" fmla="*/ 197 w 224"/>
                <a:gd name="T21" fmla="*/ 16 h 224"/>
                <a:gd name="T22" fmla="*/ 29 w 224"/>
                <a:gd name="T23" fmla="*/ 18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224">
                  <a:moveTo>
                    <a:pt x="0" y="224"/>
                  </a:moveTo>
                  <a:lnTo>
                    <a:pt x="20" y="175"/>
                  </a:lnTo>
                  <a:lnTo>
                    <a:pt x="197" y="0"/>
                  </a:lnTo>
                  <a:lnTo>
                    <a:pt x="224" y="27"/>
                  </a:lnTo>
                  <a:lnTo>
                    <a:pt x="45" y="206"/>
                  </a:lnTo>
                  <a:lnTo>
                    <a:pt x="0" y="224"/>
                  </a:lnTo>
                  <a:close/>
                  <a:moveTo>
                    <a:pt x="29" y="184"/>
                  </a:moveTo>
                  <a:lnTo>
                    <a:pt x="22" y="201"/>
                  </a:lnTo>
                  <a:lnTo>
                    <a:pt x="40" y="193"/>
                  </a:lnTo>
                  <a:lnTo>
                    <a:pt x="206" y="27"/>
                  </a:lnTo>
                  <a:lnTo>
                    <a:pt x="197" y="16"/>
                  </a:lnTo>
                  <a:lnTo>
                    <a:pt x="29" y="18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23" name="Freeform 35">
              <a:extLst>
                <a:ext uri="{FF2B5EF4-FFF2-40B4-BE49-F238E27FC236}">
                  <a16:creationId xmlns:a16="http://schemas.microsoft.com/office/drawing/2014/main" id="{8E0FCA20-5693-42A7-33FF-581106D3000B}"/>
                </a:ext>
              </a:extLst>
            </p:cNvPr>
            <p:cNvSpPr>
              <a:spLocks/>
            </p:cNvSpPr>
            <p:nvPr/>
          </p:nvSpPr>
          <p:spPr bwMode="auto">
            <a:xfrm>
              <a:off x="1847850" y="1843089"/>
              <a:ext cx="50800" cy="50800"/>
            </a:xfrm>
            <a:custGeom>
              <a:avLst/>
              <a:gdLst>
                <a:gd name="T0" fmla="*/ 32 w 32"/>
                <a:gd name="T1" fmla="*/ 18 h 32"/>
                <a:gd name="T2" fmla="*/ 0 w 32"/>
                <a:gd name="T3" fmla="*/ 32 h 32"/>
                <a:gd name="T4" fmla="*/ 0 w 32"/>
                <a:gd name="T5" fmla="*/ 32 h 32"/>
                <a:gd name="T6" fmla="*/ 12 w 32"/>
                <a:gd name="T7" fmla="*/ 0 h 32"/>
                <a:gd name="T8" fmla="*/ 32 w 32"/>
                <a:gd name="T9" fmla="*/ 18 h 32"/>
              </a:gdLst>
              <a:ahLst/>
              <a:cxnLst>
                <a:cxn ang="0">
                  <a:pos x="T0" y="T1"/>
                </a:cxn>
                <a:cxn ang="0">
                  <a:pos x="T2" y="T3"/>
                </a:cxn>
                <a:cxn ang="0">
                  <a:pos x="T4" y="T5"/>
                </a:cxn>
                <a:cxn ang="0">
                  <a:pos x="T6" y="T7"/>
                </a:cxn>
                <a:cxn ang="0">
                  <a:pos x="T8" y="T9"/>
                </a:cxn>
              </a:cxnLst>
              <a:rect l="0" t="0" r="r" b="b"/>
              <a:pathLst>
                <a:path w="32" h="32">
                  <a:moveTo>
                    <a:pt x="32" y="18"/>
                  </a:moveTo>
                  <a:lnTo>
                    <a:pt x="0" y="32"/>
                  </a:lnTo>
                  <a:lnTo>
                    <a:pt x="0" y="32"/>
                  </a:lnTo>
                  <a:lnTo>
                    <a:pt x="12" y="0"/>
                  </a:lnTo>
                  <a:lnTo>
                    <a:pt x="32" y="1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24" name="Freeform 36">
              <a:extLst>
                <a:ext uri="{FF2B5EF4-FFF2-40B4-BE49-F238E27FC236}">
                  <a16:creationId xmlns:a16="http://schemas.microsoft.com/office/drawing/2014/main" id="{CC0EE447-BC8B-3F4E-3DB6-8C0957D7D774}"/>
                </a:ext>
              </a:extLst>
            </p:cNvPr>
            <p:cNvSpPr>
              <a:spLocks/>
            </p:cNvSpPr>
            <p:nvPr/>
          </p:nvSpPr>
          <p:spPr bwMode="auto">
            <a:xfrm>
              <a:off x="1649413" y="1668464"/>
              <a:ext cx="422275" cy="423863"/>
            </a:xfrm>
            <a:custGeom>
              <a:avLst/>
              <a:gdLst>
                <a:gd name="T0" fmla="*/ 266 w 266"/>
                <a:gd name="T1" fmla="*/ 267 h 267"/>
                <a:gd name="T2" fmla="*/ 0 w 266"/>
                <a:gd name="T3" fmla="*/ 267 h 267"/>
                <a:gd name="T4" fmla="*/ 0 w 266"/>
                <a:gd name="T5" fmla="*/ 0 h 267"/>
                <a:gd name="T6" fmla="*/ 219 w 266"/>
                <a:gd name="T7" fmla="*/ 0 h 267"/>
                <a:gd name="T8" fmla="*/ 219 w 266"/>
                <a:gd name="T9" fmla="*/ 12 h 267"/>
                <a:gd name="T10" fmla="*/ 11 w 266"/>
                <a:gd name="T11" fmla="*/ 12 h 267"/>
                <a:gd name="T12" fmla="*/ 11 w 266"/>
                <a:gd name="T13" fmla="*/ 254 h 267"/>
                <a:gd name="T14" fmla="*/ 255 w 266"/>
                <a:gd name="T15" fmla="*/ 254 h 267"/>
                <a:gd name="T16" fmla="*/ 255 w 266"/>
                <a:gd name="T17" fmla="*/ 47 h 267"/>
                <a:gd name="T18" fmla="*/ 266 w 266"/>
                <a:gd name="T19" fmla="*/ 47 h 267"/>
                <a:gd name="T20" fmla="*/ 266 w 266"/>
                <a:gd name="T21"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267">
                  <a:moveTo>
                    <a:pt x="266" y="267"/>
                  </a:moveTo>
                  <a:lnTo>
                    <a:pt x="0" y="267"/>
                  </a:lnTo>
                  <a:lnTo>
                    <a:pt x="0" y="0"/>
                  </a:lnTo>
                  <a:lnTo>
                    <a:pt x="219" y="0"/>
                  </a:lnTo>
                  <a:lnTo>
                    <a:pt x="219" y="12"/>
                  </a:lnTo>
                  <a:lnTo>
                    <a:pt x="11" y="12"/>
                  </a:lnTo>
                  <a:lnTo>
                    <a:pt x="11" y="254"/>
                  </a:lnTo>
                  <a:lnTo>
                    <a:pt x="255" y="254"/>
                  </a:lnTo>
                  <a:lnTo>
                    <a:pt x="255" y="47"/>
                  </a:lnTo>
                  <a:lnTo>
                    <a:pt x="266" y="47"/>
                  </a:lnTo>
                  <a:lnTo>
                    <a:pt x="266" y="267"/>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grpSp>
      <p:sp>
        <p:nvSpPr>
          <p:cNvPr id="25" name="Subtitle 2">
            <a:extLst>
              <a:ext uri="{FF2B5EF4-FFF2-40B4-BE49-F238E27FC236}">
                <a16:creationId xmlns:a16="http://schemas.microsoft.com/office/drawing/2014/main" id="{293D5073-E929-FABD-C5BA-C6A9F5EAEAEE}"/>
              </a:ext>
            </a:extLst>
          </p:cNvPr>
          <p:cNvSpPr txBox="1">
            <a:spLocks/>
          </p:cNvSpPr>
          <p:nvPr/>
        </p:nvSpPr>
        <p:spPr>
          <a:xfrm>
            <a:off x="2573267" y="1425948"/>
            <a:ext cx="9269159" cy="25026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800" b="1" dirty="0">
                <a:gradFill>
                  <a:gsLst>
                    <a:gs pos="0">
                      <a:srgbClr val="FE2B56"/>
                    </a:gs>
                    <a:gs pos="100000">
                      <a:srgbClr val="FE6F3F"/>
                    </a:gs>
                  </a:gsLst>
                  <a:lin ang="5400000" scaled="0"/>
                </a:gradFill>
                <a:latin typeface="Arial"/>
                <a:ea typeface="微软雅黑"/>
                <a:cs typeface="Lato" panose="020F0502020204030203" pitchFamily="34" charset="0"/>
                <a:sym typeface="Arial"/>
              </a:rPr>
              <a:t>Para a talha elétrica TTE </a:t>
            </a:r>
            <a:r>
              <a:rPr lang="pt-BR" altLang="zh-CN" sz="2800" b="1" dirty="0" err="1">
                <a:gradFill>
                  <a:gsLst>
                    <a:gs pos="0">
                      <a:srgbClr val="FE2B56"/>
                    </a:gs>
                    <a:gs pos="100000">
                      <a:srgbClr val="FE6F3F"/>
                    </a:gs>
                  </a:gsLst>
                  <a:lin ang="5400000" scaled="0"/>
                </a:gradFill>
                <a:latin typeface="Arial"/>
                <a:ea typeface="微软雅黑"/>
                <a:cs typeface="Lato" panose="020F0502020204030203" pitchFamily="34" charset="0"/>
                <a:sym typeface="Arial"/>
              </a:rPr>
              <a:t>Tander</a:t>
            </a:r>
            <a:r>
              <a:rPr lang="pt-BR" altLang="zh-CN" sz="2800" b="1" dirty="0">
                <a:gradFill>
                  <a:gsLst>
                    <a:gs pos="0">
                      <a:srgbClr val="FE2B56"/>
                    </a:gs>
                    <a:gs pos="100000">
                      <a:srgbClr val="FE6F3F"/>
                    </a:gs>
                  </a:gsLst>
                  <a:lin ang="5400000" scaled="0"/>
                </a:gradFill>
                <a:latin typeface="Arial"/>
                <a:ea typeface="微软雅黑"/>
                <a:cs typeface="Lato" panose="020F0502020204030203" pitchFamily="34" charset="0"/>
                <a:sym typeface="Arial"/>
              </a:rPr>
              <a:t>, por exemplo, se ao ligar o motor, ele não funciona ou não consegue levantar objetos pesados, a fabricante aponta cinco razões, como:</a:t>
            </a:r>
          </a:p>
        </p:txBody>
      </p:sp>
      <p:pic>
        <p:nvPicPr>
          <p:cNvPr id="2" name="Imagem 1" descr="Texto&#10;&#10;Descrição gerada automaticamente com confiança baixa">
            <a:extLst>
              <a:ext uri="{FF2B5EF4-FFF2-40B4-BE49-F238E27FC236}">
                <a16:creationId xmlns:a16="http://schemas.microsoft.com/office/drawing/2014/main" id="{806AD45B-F87C-3FC4-4B89-6CF72EA57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6192" y="0"/>
            <a:ext cx="1759790" cy="488567"/>
          </a:xfrm>
          <a:prstGeom prst="rect">
            <a:avLst/>
          </a:prstGeom>
        </p:spPr>
      </p:pic>
    </p:spTree>
    <p:extLst>
      <p:ext uri="{BB962C8B-B14F-4D97-AF65-F5344CB8AC3E}">
        <p14:creationId xmlns:p14="http://schemas.microsoft.com/office/powerpoint/2010/main" val="1767975970"/>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
            <a:extLst>
              <a:ext uri="{FF2B5EF4-FFF2-40B4-BE49-F238E27FC236}">
                <a16:creationId xmlns:a16="http://schemas.microsoft.com/office/drawing/2014/main" id="{38D48785-4F6F-9BD9-F398-C238133C2A94}"/>
              </a:ext>
            </a:extLst>
          </p:cNvPr>
          <p:cNvSpPr/>
          <p:nvPr/>
        </p:nvSpPr>
        <p:spPr>
          <a:xfrm>
            <a:off x="5517289" y="3974237"/>
            <a:ext cx="6337254" cy="1281619"/>
          </a:xfrm>
          <a:prstGeom prst="rect">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2" name="矩形 1"/>
          <p:cNvSpPr/>
          <p:nvPr/>
        </p:nvSpPr>
        <p:spPr>
          <a:xfrm>
            <a:off x="5517289" y="1538695"/>
            <a:ext cx="6337254" cy="1281619"/>
          </a:xfrm>
          <a:prstGeom prst="rect">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16" name="TextBox 21"/>
          <p:cNvSpPr txBox="1"/>
          <p:nvPr/>
        </p:nvSpPr>
        <p:spPr>
          <a:xfrm>
            <a:off x="5709089" y="546956"/>
            <a:ext cx="7266678" cy="5444504"/>
          </a:xfrm>
          <a:prstGeom prst="rect">
            <a:avLst/>
          </a:prstGeom>
          <a:noFill/>
        </p:spPr>
        <p:txBody>
          <a:bodyPr wrap="square" lIns="0" tIns="0" rIns="0" bIns="0" rtlCol="0">
            <a:spAutoFit/>
          </a:bodyPr>
          <a:lstStyle/>
          <a:p>
            <a:pPr>
              <a:lnSpc>
                <a:spcPct val="200000"/>
              </a:lnSpc>
            </a:pPr>
            <a:r>
              <a:rPr lang="pt-BR" altLang="zh-CN" sz="2000" b="1" dirty="0">
                <a:solidFill>
                  <a:schemeClr val="bg2"/>
                </a:solidFill>
                <a:latin typeface="Arial"/>
                <a:ea typeface="微软雅黑"/>
                <a:sym typeface="Arial"/>
              </a:rPr>
              <a:t>01  Carga excessiva</a:t>
            </a:r>
          </a:p>
          <a:p>
            <a:pPr>
              <a:lnSpc>
                <a:spcPct val="200000"/>
              </a:lnSpc>
            </a:pPr>
            <a:endParaRPr lang="pt-BR" altLang="zh-CN" sz="2000" b="1" dirty="0">
              <a:solidFill>
                <a:schemeClr val="bg2"/>
              </a:solidFill>
              <a:latin typeface="Arial"/>
              <a:ea typeface="微软雅黑"/>
              <a:sym typeface="Arial"/>
            </a:endParaRPr>
          </a:p>
          <a:p>
            <a:pPr>
              <a:lnSpc>
                <a:spcPct val="200000"/>
              </a:lnSpc>
            </a:pPr>
            <a:r>
              <a:rPr lang="pt-BR" altLang="zh-CN" sz="2000" b="1" dirty="0">
                <a:solidFill>
                  <a:schemeClr val="bg2"/>
                </a:solidFill>
                <a:latin typeface="Arial"/>
                <a:ea typeface="微软雅黑"/>
                <a:sym typeface="Arial"/>
              </a:rPr>
              <a:t>02  Tensão elétrica 10 % abaixo da tensão nominal</a:t>
            </a:r>
          </a:p>
          <a:p>
            <a:pPr>
              <a:lnSpc>
                <a:spcPct val="200000"/>
              </a:lnSpc>
            </a:pPr>
            <a:endParaRPr lang="pt-BR" altLang="zh-CN" sz="2000" b="1" dirty="0">
              <a:solidFill>
                <a:schemeClr val="bg2"/>
              </a:solidFill>
              <a:latin typeface="Arial"/>
              <a:ea typeface="微软雅黑"/>
              <a:sym typeface="Arial"/>
            </a:endParaRPr>
          </a:p>
          <a:p>
            <a:pPr>
              <a:lnSpc>
                <a:spcPct val="200000"/>
              </a:lnSpc>
            </a:pPr>
            <a:r>
              <a:rPr lang="pt-BR" altLang="zh-CN" sz="2000" b="1" dirty="0">
                <a:solidFill>
                  <a:schemeClr val="bg2"/>
                </a:solidFill>
                <a:latin typeface="Arial"/>
                <a:ea typeface="微软雅黑"/>
                <a:sym typeface="Arial"/>
              </a:rPr>
              <a:t>03  Curto-circuito ou mau contato</a:t>
            </a:r>
          </a:p>
          <a:p>
            <a:pPr>
              <a:lnSpc>
                <a:spcPct val="200000"/>
              </a:lnSpc>
            </a:pPr>
            <a:endParaRPr lang="pt-BR" altLang="zh-CN" sz="2000" b="1" dirty="0">
              <a:solidFill>
                <a:schemeClr val="bg2"/>
              </a:solidFill>
              <a:latin typeface="Arial"/>
              <a:ea typeface="微软雅黑"/>
              <a:sym typeface="Arial"/>
            </a:endParaRPr>
          </a:p>
          <a:p>
            <a:pPr>
              <a:lnSpc>
                <a:spcPct val="200000"/>
              </a:lnSpc>
            </a:pPr>
            <a:r>
              <a:rPr lang="pt-BR" altLang="zh-CN" sz="2000" b="1" dirty="0">
                <a:solidFill>
                  <a:schemeClr val="bg2"/>
                </a:solidFill>
                <a:latin typeface="Arial"/>
                <a:ea typeface="微软雅黑"/>
                <a:sym typeface="Arial"/>
              </a:rPr>
              <a:t>04  Disco de freio enferrujado</a:t>
            </a:r>
          </a:p>
          <a:p>
            <a:pPr>
              <a:lnSpc>
                <a:spcPct val="200000"/>
              </a:lnSpc>
            </a:pPr>
            <a:endParaRPr lang="pt-BR" altLang="zh-CN" sz="2000" b="1" dirty="0">
              <a:solidFill>
                <a:schemeClr val="bg2"/>
              </a:solidFill>
              <a:latin typeface="Arial"/>
              <a:ea typeface="微软雅黑"/>
              <a:sym typeface="Arial"/>
            </a:endParaRPr>
          </a:p>
          <a:p>
            <a:pPr>
              <a:lnSpc>
                <a:spcPct val="200000"/>
              </a:lnSpc>
            </a:pPr>
            <a:r>
              <a:rPr lang="pt-BR" altLang="zh-CN" sz="2000" b="1" dirty="0">
                <a:solidFill>
                  <a:schemeClr val="bg2"/>
                </a:solidFill>
                <a:latin typeface="Arial"/>
                <a:ea typeface="微软雅黑"/>
                <a:sym typeface="Arial"/>
              </a:rPr>
              <a:t>05  Atrito entre rotor cônico e estator</a:t>
            </a:r>
          </a:p>
        </p:txBody>
      </p:sp>
      <p:pic>
        <p:nvPicPr>
          <p:cNvPr id="4" name="Picture 18" descr="Para os Engenheiros de Segurança do Trabalho, o futuro se constrói agora  Profissional que garante a segurança dos trabalhadores | O Futuro se  Constrói Agora | G1">
            <a:extLst>
              <a:ext uri="{FF2B5EF4-FFF2-40B4-BE49-F238E27FC236}">
                <a16:creationId xmlns:a16="http://schemas.microsoft.com/office/drawing/2014/main" id="{B8A7D76E-B35D-801C-7F8F-657DE56B6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4944"/>
            <a:ext cx="5627847" cy="4297946"/>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254000" dist="63500" dir="2700000" algn="tl" rotWithShape="0">
              <a:prstClr val="black">
                <a:alpha val="30000"/>
              </a:prstClr>
            </a:outerShdw>
          </a:effectLst>
        </p:spPr>
      </p:pic>
      <p:sp>
        <p:nvSpPr>
          <p:cNvPr id="7" name="矩形 6"/>
          <p:cNvSpPr/>
          <p:nvPr/>
        </p:nvSpPr>
        <p:spPr>
          <a:xfrm>
            <a:off x="-21704" y="1144944"/>
            <a:ext cx="5649551" cy="4297946"/>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latin typeface="Arial"/>
              <a:ea typeface="微软雅黑"/>
              <a:sym typeface="Arial"/>
            </a:endParaRPr>
          </a:p>
        </p:txBody>
      </p:sp>
      <p:sp>
        <p:nvSpPr>
          <p:cNvPr id="3" name="Subtitle 2">
            <a:extLst>
              <a:ext uri="{FF2B5EF4-FFF2-40B4-BE49-F238E27FC236}">
                <a16:creationId xmlns:a16="http://schemas.microsoft.com/office/drawing/2014/main" id="{EADB7D95-0662-EED6-8410-D1DFD690633E}"/>
              </a:ext>
            </a:extLst>
          </p:cNvPr>
          <p:cNvSpPr txBox="1">
            <a:spLocks/>
          </p:cNvSpPr>
          <p:nvPr/>
        </p:nvSpPr>
        <p:spPr>
          <a:xfrm>
            <a:off x="2113644" y="2940266"/>
            <a:ext cx="2501900" cy="25026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800" dirty="0">
                <a:gradFill>
                  <a:gsLst>
                    <a:gs pos="0">
                      <a:srgbClr val="FE2B56"/>
                    </a:gs>
                    <a:gs pos="100000">
                      <a:srgbClr val="FE6F3F"/>
                    </a:gs>
                  </a:gsLst>
                  <a:lin ang="5400000" scaled="0"/>
                </a:gradFill>
                <a:latin typeface="Arial"/>
                <a:ea typeface="微软雅黑"/>
                <a:cs typeface="Lato" panose="020F0502020204030203" pitchFamily="34" charset="0"/>
                <a:sym typeface="Arial"/>
              </a:rPr>
              <a:t>Razões</a:t>
            </a:r>
          </a:p>
        </p:txBody>
      </p:sp>
      <p:pic>
        <p:nvPicPr>
          <p:cNvPr id="6" name="Imagem 5" descr="Texto&#10;&#10;Descrição gerada automaticamente com confiança baixa">
            <a:extLst>
              <a:ext uri="{FF2B5EF4-FFF2-40B4-BE49-F238E27FC236}">
                <a16:creationId xmlns:a16="http://schemas.microsoft.com/office/drawing/2014/main" id="{D80B30D6-7F77-3F16-3560-441221F582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643" y="162045"/>
            <a:ext cx="1759790" cy="488567"/>
          </a:xfrm>
          <a:prstGeom prst="rect">
            <a:avLst/>
          </a:prstGeom>
        </p:spPr>
      </p:pic>
    </p:spTree>
    <p:extLst>
      <p:ext uri="{BB962C8B-B14F-4D97-AF65-F5344CB8AC3E}">
        <p14:creationId xmlns:p14="http://schemas.microsoft.com/office/powerpoint/2010/main" val="248698521"/>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p:cNvSpPr/>
          <p:nvPr/>
        </p:nvSpPr>
        <p:spPr>
          <a:xfrm>
            <a:off x="10456984" y="5887966"/>
            <a:ext cx="1078524" cy="970034"/>
          </a:xfrm>
          <a:prstGeom prst="triangle">
            <a:avLst/>
          </a:prstGeom>
          <a:gradFill>
            <a:gsLst>
              <a:gs pos="0">
                <a:srgbClr val="FE2B56"/>
              </a:gs>
              <a:gs pos="100000">
                <a:srgbClr val="FE6F3F"/>
              </a:gs>
            </a:gsLst>
            <a:lin ang="6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35" name="矩形 34"/>
          <p:cNvSpPr/>
          <p:nvPr/>
        </p:nvSpPr>
        <p:spPr>
          <a:xfrm>
            <a:off x="2787686" y="821764"/>
            <a:ext cx="829186" cy="781804"/>
          </a:xfrm>
          <a:prstGeom prst="rect">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a:ea typeface="微软雅黑"/>
              <a:sym typeface="Arial"/>
            </a:endParaRPr>
          </a:p>
        </p:txBody>
      </p:sp>
      <p:sp>
        <p:nvSpPr>
          <p:cNvPr id="37" name="Subtitle 2">
            <a:extLst>
              <a:ext uri="{FF2B5EF4-FFF2-40B4-BE49-F238E27FC236}">
                <a16:creationId xmlns:a16="http://schemas.microsoft.com/office/drawing/2014/main" id="{360062CF-4239-4286-B703-132EC1F0E32B}"/>
              </a:ext>
            </a:extLst>
          </p:cNvPr>
          <p:cNvSpPr txBox="1">
            <a:spLocks/>
          </p:cNvSpPr>
          <p:nvPr/>
        </p:nvSpPr>
        <p:spPr>
          <a:xfrm>
            <a:off x="214143" y="1789980"/>
            <a:ext cx="6469686" cy="440955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800" b="1" dirty="0">
                <a:gradFill>
                  <a:gsLst>
                    <a:gs pos="0">
                      <a:srgbClr val="FE2B56"/>
                    </a:gs>
                    <a:gs pos="100000">
                      <a:srgbClr val="FE6F3F"/>
                    </a:gs>
                  </a:gsLst>
                  <a:lin ang="5400000" scaled="0"/>
                </a:gradFill>
                <a:latin typeface="Arial"/>
                <a:ea typeface="微软雅黑"/>
                <a:cs typeface="Lato" panose="020F0502020204030203" pitchFamily="34" charset="0"/>
                <a:sym typeface="Arial"/>
              </a:rPr>
              <a:t>Para cada possível razão, aponta-se um método para resolver. </a:t>
            </a:r>
          </a:p>
          <a:p>
            <a:pPr algn="l">
              <a:lnSpc>
                <a:spcPct val="130000"/>
              </a:lnSpc>
              <a:spcBef>
                <a:spcPts val="0"/>
              </a:spcBef>
              <a:defRPr/>
            </a:pPr>
            <a:endParaRPr lang="pt-BR" altLang="zh-CN" sz="3200" b="1" dirty="0">
              <a:solidFill>
                <a:schemeClr val="bg1"/>
              </a:solidFill>
              <a:latin typeface="Arial"/>
              <a:ea typeface="微软雅黑"/>
              <a:cs typeface="Lato" panose="020F0502020204030203" pitchFamily="34" charset="0"/>
              <a:sym typeface="Arial"/>
            </a:endParaRPr>
          </a:p>
          <a:p>
            <a:pPr algn="l">
              <a:lnSpc>
                <a:spcPct val="130000"/>
              </a:lnSpc>
              <a:spcBef>
                <a:spcPts val="0"/>
              </a:spcBef>
              <a:defRPr/>
            </a:pPr>
            <a:r>
              <a:rPr lang="pt-BR" altLang="zh-CN" sz="2800" dirty="0">
                <a:solidFill>
                  <a:schemeClr val="bg1"/>
                </a:solidFill>
                <a:latin typeface="Arial"/>
                <a:ea typeface="微软雅黑"/>
                <a:cs typeface="Lato" panose="020F0502020204030203" pitchFamily="34" charset="0"/>
                <a:sym typeface="Arial"/>
              </a:rPr>
              <a:t>Outros problemas podem existir, como motor com temperatura superaquecida ou redutor com muito barulho.</a:t>
            </a:r>
            <a:endParaRPr lang="id-ID" dirty="0">
              <a:solidFill>
                <a:schemeClr val="bg1"/>
              </a:solidFill>
              <a:latin typeface="Arial"/>
              <a:ea typeface="微软雅黑"/>
              <a:cs typeface="Lato" panose="020F0502020204030203" pitchFamily="34" charset="0"/>
              <a:sym typeface="Arial"/>
            </a:endParaRPr>
          </a:p>
        </p:txBody>
      </p:sp>
      <p:sp>
        <p:nvSpPr>
          <p:cNvPr id="39" name="Freeform 33"/>
          <p:cNvSpPr>
            <a:spLocks/>
          </p:cNvSpPr>
          <p:nvPr/>
        </p:nvSpPr>
        <p:spPr bwMode="auto">
          <a:xfrm>
            <a:off x="3400451" y="957385"/>
            <a:ext cx="46882" cy="48185"/>
          </a:xfrm>
          <a:custGeom>
            <a:avLst/>
            <a:gdLst>
              <a:gd name="T0" fmla="*/ 0 w 20"/>
              <a:gd name="T1" fmla="*/ 9 h 20"/>
              <a:gd name="T2" fmla="*/ 11 w 20"/>
              <a:gd name="T3" fmla="*/ 20 h 20"/>
              <a:gd name="T4" fmla="*/ 14 w 20"/>
              <a:gd name="T5" fmla="*/ 5 h 20"/>
              <a:gd name="T6" fmla="*/ 0 w 20"/>
              <a:gd name="T7" fmla="*/ 9 h 20"/>
            </a:gdLst>
            <a:ahLst/>
            <a:cxnLst>
              <a:cxn ang="0">
                <a:pos x="T0" y="T1"/>
              </a:cxn>
              <a:cxn ang="0">
                <a:pos x="T2" y="T3"/>
              </a:cxn>
              <a:cxn ang="0">
                <a:pos x="T4" y="T5"/>
              </a:cxn>
              <a:cxn ang="0">
                <a:pos x="T6" y="T7"/>
              </a:cxn>
            </a:cxnLst>
            <a:rect l="0" t="0" r="r" b="b"/>
            <a:pathLst>
              <a:path w="20" h="20">
                <a:moveTo>
                  <a:pt x="0" y="9"/>
                </a:moveTo>
                <a:cubicBezTo>
                  <a:pt x="11" y="20"/>
                  <a:pt x="11" y="20"/>
                  <a:pt x="11" y="20"/>
                </a:cubicBezTo>
                <a:cubicBezTo>
                  <a:pt x="18" y="13"/>
                  <a:pt x="20" y="11"/>
                  <a:pt x="14" y="5"/>
                </a:cubicBezTo>
                <a:cubicBezTo>
                  <a:pt x="9" y="0"/>
                  <a:pt x="7" y="2"/>
                  <a:pt x="0" y="9"/>
                </a:cubicBez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40" name="Freeform 34"/>
          <p:cNvSpPr>
            <a:spLocks noEditPoints="1"/>
          </p:cNvSpPr>
          <p:nvPr/>
        </p:nvSpPr>
        <p:spPr bwMode="auto">
          <a:xfrm>
            <a:off x="3139994" y="974314"/>
            <a:ext cx="291711" cy="291712"/>
          </a:xfrm>
          <a:custGeom>
            <a:avLst/>
            <a:gdLst>
              <a:gd name="T0" fmla="*/ 0 w 224"/>
              <a:gd name="T1" fmla="*/ 224 h 224"/>
              <a:gd name="T2" fmla="*/ 20 w 224"/>
              <a:gd name="T3" fmla="*/ 175 h 224"/>
              <a:gd name="T4" fmla="*/ 197 w 224"/>
              <a:gd name="T5" fmla="*/ 0 h 224"/>
              <a:gd name="T6" fmla="*/ 224 w 224"/>
              <a:gd name="T7" fmla="*/ 27 h 224"/>
              <a:gd name="T8" fmla="*/ 45 w 224"/>
              <a:gd name="T9" fmla="*/ 206 h 224"/>
              <a:gd name="T10" fmla="*/ 0 w 224"/>
              <a:gd name="T11" fmla="*/ 224 h 224"/>
              <a:gd name="T12" fmla="*/ 29 w 224"/>
              <a:gd name="T13" fmla="*/ 184 h 224"/>
              <a:gd name="T14" fmla="*/ 22 w 224"/>
              <a:gd name="T15" fmla="*/ 201 h 224"/>
              <a:gd name="T16" fmla="*/ 40 w 224"/>
              <a:gd name="T17" fmla="*/ 193 h 224"/>
              <a:gd name="T18" fmla="*/ 206 w 224"/>
              <a:gd name="T19" fmla="*/ 27 h 224"/>
              <a:gd name="T20" fmla="*/ 197 w 224"/>
              <a:gd name="T21" fmla="*/ 16 h 224"/>
              <a:gd name="T22" fmla="*/ 29 w 224"/>
              <a:gd name="T23" fmla="*/ 18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224">
                <a:moveTo>
                  <a:pt x="0" y="224"/>
                </a:moveTo>
                <a:lnTo>
                  <a:pt x="20" y="175"/>
                </a:lnTo>
                <a:lnTo>
                  <a:pt x="197" y="0"/>
                </a:lnTo>
                <a:lnTo>
                  <a:pt x="224" y="27"/>
                </a:lnTo>
                <a:lnTo>
                  <a:pt x="45" y="206"/>
                </a:lnTo>
                <a:lnTo>
                  <a:pt x="0" y="224"/>
                </a:lnTo>
                <a:close/>
                <a:moveTo>
                  <a:pt x="29" y="184"/>
                </a:moveTo>
                <a:lnTo>
                  <a:pt x="22" y="201"/>
                </a:lnTo>
                <a:lnTo>
                  <a:pt x="40" y="193"/>
                </a:lnTo>
                <a:lnTo>
                  <a:pt x="206" y="27"/>
                </a:lnTo>
                <a:lnTo>
                  <a:pt x="197" y="16"/>
                </a:lnTo>
                <a:lnTo>
                  <a:pt x="29" y="184"/>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41" name="Freeform 35"/>
          <p:cNvSpPr>
            <a:spLocks/>
          </p:cNvSpPr>
          <p:nvPr/>
        </p:nvSpPr>
        <p:spPr bwMode="auto">
          <a:xfrm>
            <a:off x="3154319" y="1210028"/>
            <a:ext cx="41673" cy="41673"/>
          </a:xfrm>
          <a:custGeom>
            <a:avLst/>
            <a:gdLst>
              <a:gd name="T0" fmla="*/ 32 w 32"/>
              <a:gd name="T1" fmla="*/ 18 h 32"/>
              <a:gd name="T2" fmla="*/ 0 w 32"/>
              <a:gd name="T3" fmla="*/ 32 h 32"/>
              <a:gd name="T4" fmla="*/ 0 w 32"/>
              <a:gd name="T5" fmla="*/ 32 h 32"/>
              <a:gd name="T6" fmla="*/ 12 w 32"/>
              <a:gd name="T7" fmla="*/ 0 h 32"/>
              <a:gd name="T8" fmla="*/ 32 w 32"/>
              <a:gd name="T9" fmla="*/ 18 h 32"/>
            </a:gdLst>
            <a:ahLst/>
            <a:cxnLst>
              <a:cxn ang="0">
                <a:pos x="T0" y="T1"/>
              </a:cxn>
              <a:cxn ang="0">
                <a:pos x="T2" y="T3"/>
              </a:cxn>
              <a:cxn ang="0">
                <a:pos x="T4" y="T5"/>
              </a:cxn>
              <a:cxn ang="0">
                <a:pos x="T6" y="T7"/>
              </a:cxn>
              <a:cxn ang="0">
                <a:pos x="T8" y="T9"/>
              </a:cxn>
            </a:cxnLst>
            <a:rect l="0" t="0" r="r" b="b"/>
            <a:pathLst>
              <a:path w="32" h="32">
                <a:moveTo>
                  <a:pt x="32" y="18"/>
                </a:moveTo>
                <a:lnTo>
                  <a:pt x="0" y="32"/>
                </a:lnTo>
                <a:lnTo>
                  <a:pt x="0" y="32"/>
                </a:lnTo>
                <a:lnTo>
                  <a:pt x="12" y="0"/>
                </a:lnTo>
                <a:lnTo>
                  <a:pt x="32" y="18"/>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42" name="Freeform 36"/>
          <p:cNvSpPr>
            <a:spLocks/>
          </p:cNvSpPr>
          <p:nvPr/>
        </p:nvSpPr>
        <p:spPr bwMode="auto">
          <a:xfrm>
            <a:off x="2991534" y="1066777"/>
            <a:ext cx="346407" cy="347710"/>
          </a:xfrm>
          <a:custGeom>
            <a:avLst/>
            <a:gdLst>
              <a:gd name="T0" fmla="*/ 266 w 266"/>
              <a:gd name="T1" fmla="*/ 267 h 267"/>
              <a:gd name="T2" fmla="*/ 0 w 266"/>
              <a:gd name="T3" fmla="*/ 267 h 267"/>
              <a:gd name="T4" fmla="*/ 0 w 266"/>
              <a:gd name="T5" fmla="*/ 0 h 267"/>
              <a:gd name="T6" fmla="*/ 219 w 266"/>
              <a:gd name="T7" fmla="*/ 0 h 267"/>
              <a:gd name="T8" fmla="*/ 219 w 266"/>
              <a:gd name="T9" fmla="*/ 12 h 267"/>
              <a:gd name="T10" fmla="*/ 11 w 266"/>
              <a:gd name="T11" fmla="*/ 12 h 267"/>
              <a:gd name="T12" fmla="*/ 11 w 266"/>
              <a:gd name="T13" fmla="*/ 254 h 267"/>
              <a:gd name="T14" fmla="*/ 255 w 266"/>
              <a:gd name="T15" fmla="*/ 254 h 267"/>
              <a:gd name="T16" fmla="*/ 255 w 266"/>
              <a:gd name="T17" fmla="*/ 47 h 267"/>
              <a:gd name="T18" fmla="*/ 266 w 266"/>
              <a:gd name="T19" fmla="*/ 47 h 267"/>
              <a:gd name="T20" fmla="*/ 266 w 266"/>
              <a:gd name="T21"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267">
                <a:moveTo>
                  <a:pt x="266" y="267"/>
                </a:moveTo>
                <a:lnTo>
                  <a:pt x="0" y="267"/>
                </a:lnTo>
                <a:lnTo>
                  <a:pt x="0" y="0"/>
                </a:lnTo>
                <a:lnTo>
                  <a:pt x="219" y="0"/>
                </a:lnTo>
                <a:lnTo>
                  <a:pt x="219" y="12"/>
                </a:lnTo>
                <a:lnTo>
                  <a:pt x="11" y="12"/>
                </a:lnTo>
                <a:lnTo>
                  <a:pt x="11" y="254"/>
                </a:lnTo>
                <a:lnTo>
                  <a:pt x="255" y="254"/>
                </a:lnTo>
                <a:lnTo>
                  <a:pt x="255" y="47"/>
                </a:lnTo>
                <a:lnTo>
                  <a:pt x="266" y="47"/>
                </a:lnTo>
                <a:lnTo>
                  <a:pt x="266" y="267"/>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pic>
        <p:nvPicPr>
          <p:cNvPr id="2" name="Picture 16" descr="Ambiente de trabalho seguro: tudo o que você precisa saber | Blog Solidus Jr">
            <a:extLst>
              <a:ext uri="{FF2B5EF4-FFF2-40B4-BE49-F238E27FC236}">
                <a16:creationId xmlns:a16="http://schemas.microsoft.com/office/drawing/2014/main" id="{E285F361-4630-825A-A2CE-5B86A94A4A9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b="24498"/>
          <a:stretch/>
        </p:blipFill>
        <p:spPr bwMode="auto">
          <a:xfrm>
            <a:off x="6293258" y="0"/>
            <a:ext cx="7164436" cy="6858000"/>
          </a:xfrm>
          <a:prstGeom prst="parallelogram">
            <a:avLst>
              <a:gd name="adj" fmla="val 50185"/>
            </a:avLst>
          </a:prstGeom>
          <a:noFill/>
          <a:extLst>
            <a:ext uri="{909E8E84-426E-40DD-AFC4-6F175D3DCCD1}">
              <a14:hiddenFill xmlns:a14="http://schemas.microsoft.com/office/drawing/2010/main">
                <a:solidFill>
                  <a:srgbClr val="FFFFFF"/>
                </a:solidFill>
              </a14:hiddenFill>
            </a:ext>
          </a:extLst>
        </p:spPr>
      </p:pic>
      <p:sp>
        <p:nvSpPr>
          <p:cNvPr id="8" name="平行四边形 7"/>
          <p:cNvSpPr/>
          <p:nvPr/>
        </p:nvSpPr>
        <p:spPr>
          <a:xfrm>
            <a:off x="6288364" y="0"/>
            <a:ext cx="7194730" cy="6858000"/>
          </a:xfrm>
          <a:prstGeom prst="parallelogram">
            <a:avLst>
              <a:gd name="adj" fmla="val 50368"/>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pic>
        <p:nvPicPr>
          <p:cNvPr id="3" name="Imagem 2" descr="Texto&#10;&#10;Descrição gerada automaticamente com confiança baixa">
            <a:extLst>
              <a:ext uri="{FF2B5EF4-FFF2-40B4-BE49-F238E27FC236}">
                <a16:creationId xmlns:a16="http://schemas.microsoft.com/office/drawing/2014/main" id="{953F392C-4B2A-CC09-F398-51D7743524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964" y="6040202"/>
            <a:ext cx="1759790" cy="488567"/>
          </a:xfrm>
          <a:prstGeom prst="rect">
            <a:avLst/>
          </a:prstGeom>
        </p:spPr>
      </p:pic>
    </p:spTree>
    <p:extLst>
      <p:ext uri="{BB962C8B-B14F-4D97-AF65-F5344CB8AC3E}">
        <p14:creationId xmlns:p14="http://schemas.microsoft.com/office/powerpoint/2010/main" val="1227195447"/>
      </p:ext>
    </p:extLst>
  </p:cSld>
  <p:clrMapOvr>
    <a:masterClrMapping/>
  </p:clrMapOvr>
  <mc:AlternateContent xmlns:mc="http://schemas.openxmlformats.org/markup-compatibility/2006" xmlns:p14="http://schemas.microsoft.com/office/powerpoint/2010/main">
    <mc:Choice Requires="p14">
      <p:transition spd="slow" p14:dur="1250" advClick="0" advTm="2500">
        <p14:switch dir="r"/>
      </p:transition>
    </mc:Choice>
    <mc:Fallback xmlns="" xmlns:a16="http://schemas.microsoft.com/office/drawing/2014/main" xmlns:a14="http://schemas.microsoft.com/office/drawing/2010/main">
      <p:transition spd="slow" advClick="0" advTm="2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360062CF-4239-4286-B703-132EC1F0E32B}"/>
              </a:ext>
            </a:extLst>
          </p:cNvPr>
          <p:cNvSpPr txBox="1">
            <a:spLocks/>
          </p:cNvSpPr>
          <p:nvPr/>
        </p:nvSpPr>
        <p:spPr>
          <a:xfrm>
            <a:off x="2911929" y="1507560"/>
            <a:ext cx="8074637" cy="40823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800" b="1" dirty="0">
                <a:solidFill>
                  <a:schemeClr val="bg1"/>
                </a:solidFill>
                <a:latin typeface="Arial"/>
                <a:ea typeface="微软雅黑"/>
                <a:cs typeface="Lato" panose="020F0502020204030203" pitchFamily="34" charset="0"/>
                <a:sym typeface="Arial"/>
              </a:rPr>
              <a:t>Nem toda talha é usada para fins industriais e profissionais, então pode ter períodos em que fica inativa. </a:t>
            </a:r>
          </a:p>
          <a:p>
            <a:pPr algn="l">
              <a:lnSpc>
                <a:spcPct val="130000"/>
              </a:lnSpc>
              <a:spcBef>
                <a:spcPts val="0"/>
              </a:spcBef>
              <a:defRPr/>
            </a:pPr>
            <a:endParaRPr lang="pt-BR" altLang="zh-CN" sz="2800" b="1" dirty="0">
              <a:solidFill>
                <a:schemeClr val="bg1"/>
              </a:solidFill>
              <a:latin typeface="Arial"/>
              <a:ea typeface="微软雅黑"/>
              <a:cs typeface="Lato" panose="020F0502020204030203" pitchFamily="34" charset="0"/>
              <a:sym typeface="Arial"/>
            </a:endParaRPr>
          </a:p>
          <a:p>
            <a:pPr algn="l">
              <a:lnSpc>
                <a:spcPct val="130000"/>
              </a:lnSpc>
              <a:spcBef>
                <a:spcPts val="0"/>
              </a:spcBef>
              <a:defRPr/>
            </a:pPr>
            <a:r>
              <a:rPr lang="pt-BR" altLang="zh-CN" sz="2800" dirty="0">
                <a:solidFill>
                  <a:schemeClr val="bg1"/>
                </a:solidFill>
                <a:latin typeface="Arial"/>
                <a:ea typeface="微软雅黑"/>
                <a:cs typeface="Lato" panose="020F0502020204030203" pitchFamily="34" charset="0"/>
                <a:sym typeface="Arial"/>
              </a:rPr>
              <a:t>Isso reduz o desgaste de alguns itens, mas não impede que outros deteriorem, como óleos lubrificantes, por exemplo. </a:t>
            </a:r>
            <a:endParaRPr lang="id-ID" sz="2800" dirty="0">
              <a:solidFill>
                <a:schemeClr val="bg1"/>
              </a:solidFill>
              <a:latin typeface="Arial"/>
              <a:ea typeface="微软雅黑"/>
              <a:cs typeface="Lato" panose="020F0502020204030203" pitchFamily="34" charset="0"/>
              <a:sym typeface="Arial"/>
            </a:endParaRPr>
          </a:p>
        </p:txBody>
      </p:sp>
      <p:sp>
        <p:nvSpPr>
          <p:cNvPr id="3" name="等腰三角形 3">
            <a:extLst>
              <a:ext uri="{FF2B5EF4-FFF2-40B4-BE49-F238E27FC236}">
                <a16:creationId xmlns:a16="http://schemas.microsoft.com/office/drawing/2014/main" id="{829BA8FC-4312-EFB6-3FDE-A6FC1514EB47}"/>
              </a:ext>
            </a:extLst>
          </p:cNvPr>
          <p:cNvSpPr/>
          <p:nvPr/>
        </p:nvSpPr>
        <p:spPr>
          <a:xfrm rot="5400000">
            <a:off x="1053035" y="1816708"/>
            <a:ext cx="1078524" cy="970034"/>
          </a:xfrm>
          <a:prstGeom prst="triangle">
            <a:avLst/>
          </a:prstGeom>
          <a:gradFill>
            <a:gsLst>
              <a:gs pos="0">
                <a:srgbClr val="FE2B56"/>
              </a:gs>
              <a:gs pos="100000">
                <a:srgbClr val="FE6F3F"/>
              </a:gs>
            </a:gsLst>
            <a:lin ang="6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4" name="等腰三角形 3">
            <a:extLst>
              <a:ext uri="{FF2B5EF4-FFF2-40B4-BE49-F238E27FC236}">
                <a16:creationId xmlns:a16="http://schemas.microsoft.com/office/drawing/2014/main" id="{E7B8D68D-E55E-A4E6-F9DC-62D1B5136542}"/>
              </a:ext>
            </a:extLst>
          </p:cNvPr>
          <p:cNvSpPr/>
          <p:nvPr/>
        </p:nvSpPr>
        <p:spPr>
          <a:xfrm rot="5400000">
            <a:off x="1053036" y="4071259"/>
            <a:ext cx="1078524" cy="970034"/>
          </a:xfrm>
          <a:prstGeom prst="triangle">
            <a:avLst/>
          </a:prstGeom>
          <a:gradFill>
            <a:gsLst>
              <a:gs pos="0">
                <a:srgbClr val="FE2B56"/>
              </a:gs>
              <a:gs pos="100000">
                <a:srgbClr val="FE6F3F"/>
              </a:gs>
            </a:gsLst>
            <a:lin ang="6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pic>
        <p:nvPicPr>
          <p:cNvPr id="2" name="Imagem 1" descr="Texto&#10;&#10;Descrição gerada automaticamente com confiança baixa">
            <a:extLst>
              <a:ext uri="{FF2B5EF4-FFF2-40B4-BE49-F238E27FC236}">
                <a16:creationId xmlns:a16="http://schemas.microsoft.com/office/drawing/2014/main" id="{E78DF8D7-694C-342C-8C0B-ECB65E439E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25" y="196770"/>
            <a:ext cx="1759790" cy="488567"/>
          </a:xfrm>
          <a:prstGeom prst="rect">
            <a:avLst/>
          </a:prstGeom>
        </p:spPr>
      </p:pic>
    </p:spTree>
    <p:extLst>
      <p:ext uri="{BB962C8B-B14F-4D97-AF65-F5344CB8AC3E}">
        <p14:creationId xmlns:p14="http://schemas.microsoft.com/office/powerpoint/2010/main" val="2371070448"/>
      </p:ext>
    </p:extLst>
  </p:cSld>
  <p:clrMapOvr>
    <a:masterClrMapping/>
  </p:clrMapOvr>
  <mc:AlternateContent xmlns:mc="http://schemas.openxmlformats.org/markup-compatibility/2006" xmlns:p14="http://schemas.microsoft.com/office/powerpoint/2010/main">
    <mc:Choice Requires="p14">
      <p:transition spd="slow" p14:dur="1250" advClick="0" advTm="3500">
        <p14:switch dir="r"/>
      </p:transition>
    </mc:Choice>
    <mc:Fallback xmlns="" xmlns:a16="http://schemas.microsoft.com/office/drawing/2014/main" xmlns:a14="http://schemas.microsoft.com/office/drawing/2010/main">
      <p:transition spd="slow" advClick="0" advTm="3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Por que utilizar um software de gestão de SST? - Ocupacional">
            <a:extLst>
              <a:ext uri="{FF2B5EF4-FFF2-40B4-BE49-F238E27FC236}">
                <a16:creationId xmlns:a16="http://schemas.microsoft.com/office/drawing/2014/main" id="{0D408E14-FBE4-1493-9D22-56FBF9BD1969}"/>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riângulo isósceles 4">
            <a:extLst>
              <a:ext uri="{FF2B5EF4-FFF2-40B4-BE49-F238E27FC236}">
                <a16:creationId xmlns:a16="http://schemas.microsoft.com/office/drawing/2014/main" id="{D3CA44E0-630A-70A7-1586-624464C2AD0D}"/>
              </a:ext>
            </a:extLst>
          </p:cNvPr>
          <p:cNvSpPr/>
          <p:nvPr/>
        </p:nvSpPr>
        <p:spPr>
          <a:xfrm>
            <a:off x="0" y="-6237"/>
            <a:ext cx="12192000" cy="6857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矩形 6">
            <a:extLst>
              <a:ext uri="{FF2B5EF4-FFF2-40B4-BE49-F238E27FC236}">
                <a16:creationId xmlns:a16="http://schemas.microsoft.com/office/drawing/2014/main" id="{135399E0-39B4-9E9C-DA96-5FD32F7D6FD4}"/>
              </a:ext>
            </a:extLst>
          </p:cNvPr>
          <p:cNvSpPr/>
          <p:nvPr/>
        </p:nvSpPr>
        <p:spPr>
          <a:xfrm>
            <a:off x="0" y="-12475"/>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0 w 12192000"/>
              <a:gd name="connsiteY2" fmla="*/ 685800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0" y="6858000"/>
                </a:lnTo>
                <a:lnTo>
                  <a:pt x="0" y="0"/>
                </a:lnTo>
                <a:close/>
              </a:path>
            </a:pathLst>
          </a:cu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a:ea typeface="微软雅黑"/>
              <a:sym typeface="Arial"/>
            </a:endParaRPr>
          </a:p>
        </p:txBody>
      </p:sp>
      <p:cxnSp>
        <p:nvCxnSpPr>
          <p:cNvPr id="3" name="直接连接符 34">
            <a:extLst>
              <a:ext uri="{FF2B5EF4-FFF2-40B4-BE49-F238E27FC236}">
                <a16:creationId xmlns:a16="http://schemas.microsoft.com/office/drawing/2014/main" id="{F12D8AD7-976E-D140-480E-E11543E14208}"/>
              </a:ext>
            </a:extLst>
          </p:cNvPr>
          <p:cNvCxnSpPr/>
          <p:nvPr/>
        </p:nvCxnSpPr>
        <p:spPr>
          <a:xfrm flipH="1">
            <a:off x="0" y="0"/>
            <a:ext cx="12192000" cy="6858000"/>
          </a:xfrm>
          <a:prstGeom prst="line">
            <a:avLst/>
          </a:prstGeom>
          <a:ln w="101600">
            <a:gradFill>
              <a:gsLst>
                <a:gs pos="0">
                  <a:srgbClr val="FE2B56"/>
                </a:gs>
                <a:gs pos="100000">
                  <a:srgbClr val="FE6F3F"/>
                </a:gs>
              </a:gsLst>
              <a:lin ang="5400000" scaled="1"/>
            </a:gradFill>
          </a:ln>
          <a:effectLst>
            <a:outerShdw blurRad="254000" dist="635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2" name="等腰三角形 7">
            <a:extLst>
              <a:ext uri="{FF2B5EF4-FFF2-40B4-BE49-F238E27FC236}">
                <a16:creationId xmlns:a16="http://schemas.microsoft.com/office/drawing/2014/main" id="{DDC0B5D2-19CC-FD59-A4D9-12B164AACCC5}"/>
              </a:ext>
            </a:extLst>
          </p:cNvPr>
          <p:cNvSpPr/>
          <p:nvPr/>
        </p:nvSpPr>
        <p:spPr>
          <a:xfrm>
            <a:off x="0" y="5345692"/>
            <a:ext cx="2622176" cy="1506071"/>
          </a:xfrm>
          <a:prstGeom prst="triangle">
            <a:avLst>
              <a:gd name="adj" fmla="val 0"/>
            </a:avLst>
          </a:prstGeom>
          <a:gradFill>
            <a:gsLst>
              <a:gs pos="0">
                <a:srgbClr val="FE2B56"/>
              </a:gs>
              <a:gs pos="100000">
                <a:srgbClr val="FE6F3F"/>
              </a:gs>
            </a:gsLst>
            <a:lin ang="6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grpSp>
        <p:nvGrpSpPr>
          <p:cNvPr id="9" name="组合 43">
            <a:extLst>
              <a:ext uri="{FF2B5EF4-FFF2-40B4-BE49-F238E27FC236}">
                <a16:creationId xmlns:a16="http://schemas.microsoft.com/office/drawing/2014/main" id="{2264B7B5-9AC1-75A2-93C9-C5224B39D444}"/>
              </a:ext>
            </a:extLst>
          </p:cNvPr>
          <p:cNvGrpSpPr/>
          <p:nvPr/>
        </p:nvGrpSpPr>
        <p:grpSpPr>
          <a:xfrm>
            <a:off x="4158565" y="1647957"/>
            <a:ext cx="6497045" cy="4232143"/>
            <a:chOff x="3214098" y="4073657"/>
            <a:chExt cx="2554690" cy="1541289"/>
          </a:xfrm>
        </p:grpSpPr>
        <p:sp>
          <p:nvSpPr>
            <p:cNvPr id="10" name="圆角矩形 46">
              <a:extLst>
                <a:ext uri="{FF2B5EF4-FFF2-40B4-BE49-F238E27FC236}">
                  <a16:creationId xmlns:a16="http://schemas.microsoft.com/office/drawing/2014/main" id="{351F3217-7AD2-A37E-2396-EE16B02D622C}"/>
                </a:ext>
              </a:extLst>
            </p:cNvPr>
            <p:cNvSpPr/>
            <p:nvPr/>
          </p:nvSpPr>
          <p:spPr>
            <a:xfrm>
              <a:off x="3214098" y="4073657"/>
              <a:ext cx="2554690" cy="1541289"/>
            </a:xfrm>
            <a:prstGeom prst="roundRect">
              <a:avLst>
                <a:gd name="adj" fmla="val 10388"/>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latin typeface="Arial"/>
                <a:ea typeface="微软雅黑"/>
                <a:sym typeface="Arial"/>
              </a:endParaRPr>
            </a:p>
          </p:txBody>
        </p:sp>
        <p:sp>
          <p:nvSpPr>
            <p:cNvPr id="11" name="TextBox 21">
              <a:extLst>
                <a:ext uri="{FF2B5EF4-FFF2-40B4-BE49-F238E27FC236}">
                  <a16:creationId xmlns:a16="http://schemas.microsoft.com/office/drawing/2014/main" id="{AE76A144-92B9-F54A-E14A-EF413F08AE18}"/>
                </a:ext>
              </a:extLst>
            </p:cNvPr>
            <p:cNvSpPr txBox="1"/>
            <p:nvPr/>
          </p:nvSpPr>
          <p:spPr>
            <a:xfrm>
              <a:off x="3393098" y="4350285"/>
              <a:ext cx="2207306" cy="988033"/>
            </a:xfrm>
            <a:prstGeom prst="rect">
              <a:avLst/>
            </a:prstGeom>
            <a:noFill/>
          </p:spPr>
          <p:txBody>
            <a:bodyPr wrap="square" lIns="0" tIns="0" rIns="0" bIns="0" rtlCol="0">
              <a:spAutoFit/>
            </a:bodyPr>
            <a:lstStyle/>
            <a:p>
              <a:pPr>
                <a:lnSpc>
                  <a:spcPct val="150000"/>
                </a:lnSpc>
              </a:pPr>
              <a:r>
                <a:rPr lang="pt-BR" altLang="zh-CN" sz="2000" b="1" dirty="0">
                  <a:solidFill>
                    <a:srgbClr val="201F42"/>
                  </a:solidFill>
                  <a:latin typeface="Arial"/>
                  <a:ea typeface="微软雅黑"/>
                  <a:sym typeface="Arial"/>
                </a:rPr>
                <a:t>É por esse motivo que fabricantes como a Kito recomendam as inspeções nesse tipo de talha com itens específicos antes de entrar em serviço, ou seja, mesmo talhas eventualmente usadas precisam de inspeção para reduzir riscos de acidentes.</a:t>
              </a:r>
              <a:endParaRPr lang="en-US" altLang="zh-CN" sz="2000" b="1" dirty="0">
                <a:solidFill>
                  <a:srgbClr val="201F42"/>
                </a:solidFill>
                <a:latin typeface="Arial"/>
                <a:ea typeface="微软雅黑"/>
                <a:sym typeface="Arial"/>
              </a:endParaRPr>
            </a:p>
          </p:txBody>
        </p:sp>
      </p:grpSp>
      <p:sp>
        <p:nvSpPr>
          <p:cNvPr id="13" name="圆角矩形 40">
            <a:extLst>
              <a:ext uri="{FF2B5EF4-FFF2-40B4-BE49-F238E27FC236}">
                <a16:creationId xmlns:a16="http://schemas.microsoft.com/office/drawing/2014/main" id="{DBCBA3A7-2451-438C-1A39-FEA167E5A0A5}"/>
              </a:ext>
            </a:extLst>
          </p:cNvPr>
          <p:cNvSpPr/>
          <p:nvPr/>
        </p:nvSpPr>
        <p:spPr>
          <a:xfrm>
            <a:off x="9799147" y="5357592"/>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pic>
        <p:nvPicPr>
          <p:cNvPr id="7" name="Imagem 6" descr="Texto&#10;&#10;Descrição gerada automaticamente com confiança baixa">
            <a:extLst>
              <a:ext uri="{FF2B5EF4-FFF2-40B4-BE49-F238E27FC236}">
                <a16:creationId xmlns:a16="http://schemas.microsoft.com/office/drawing/2014/main" id="{4A7C19C2-AB32-DAA9-42DE-370D25A2D6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046" y="150471"/>
            <a:ext cx="1759790" cy="488567"/>
          </a:xfrm>
          <a:prstGeom prst="rect">
            <a:avLst/>
          </a:prstGeom>
        </p:spPr>
      </p:pic>
    </p:spTree>
    <p:extLst>
      <p:ext uri="{BB962C8B-B14F-4D97-AF65-F5344CB8AC3E}">
        <p14:creationId xmlns:p14="http://schemas.microsoft.com/office/powerpoint/2010/main" val="2512660035"/>
      </p:ext>
    </p:extLst>
  </p:cSld>
  <p:clrMapOvr>
    <a:masterClrMapping/>
  </p:clrMapOvr>
  <mc:AlternateContent xmlns:mc="http://schemas.openxmlformats.org/markup-compatibility/2006" xmlns:p14="http://schemas.microsoft.com/office/powerpoint/2010/main">
    <mc:Choice Requires="p14">
      <p:transition spd="slow" p14:dur="1250" advClick="0" advTm="4800">
        <p14:switch dir="r"/>
      </p:transition>
    </mc:Choice>
    <mc:Fallback xmlns="" xmlns:a14="http://schemas.microsoft.com/office/drawing/2010/main" xmlns:a16="http://schemas.microsoft.com/office/drawing/2014/main">
      <p:transition spd="slow" advClick="0" advTm="4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ábrica de Talha Elétrica | ABF Elevação">
            <a:extLst>
              <a:ext uri="{FF2B5EF4-FFF2-40B4-BE49-F238E27FC236}">
                <a16:creationId xmlns:a16="http://schemas.microsoft.com/office/drawing/2014/main" id="{E358442E-2E6A-8D5C-49AF-0994D74AB6B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28006"/>
          <a:stretch/>
        </p:blipFill>
        <p:spPr bwMode="auto">
          <a:xfrm>
            <a:off x="0" y="0"/>
            <a:ext cx="12192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5">
            <a:extLst>
              <a:ext uri="{FF2B5EF4-FFF2-40B4-BE49-F238E27FC236}">
                <a16:creationId xmlns:a16="http://schemas.microsoft.com/office/drawing/2014/main" id="{2102F3BB-D5A1-B406-CF58-E90CF0710040}"/>
              </a:ext>
            </a:extLst>
          </p:cNvPr>
          <p:cNvSpPr/>
          <p:nvPr/>
        </p:nvSpPr>
        <p:spPr>
          <a:xfrm>
            <a:off x="0" y="0"/>
            <a:ext cx="12192000" cy="4254500"/>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3" name="圆角矩形 7">
            <a:extLst>
              <a:ext uri="{FF2B5EF4-FFF2-40B4-BE49-F238E27FC236}">
                <a16:creationId xmlns:a16="http://schemas.microsoft.com/office/drawing/2014/main" id="{6FAD3BBC-87E6-C643-67DC-D38FA0A52B6F}"/>
              </a:ext>
            </a:extLst>
          </p:cNvPr>
          <p:cNvSpPr/>
          <p:nvPr/>
        </p:nvSpPr>
        <p:spPr>
          <a:xfrm>
            <a:off x="741372" y="3469540"/>
            <a:ext cx="1482321" cy="1569920"/>
          </a:xfrm>
          <a:prstGeom prst="roundRect">
            <a:avLst>
              <a:gd name="adj" fmla="val 3819"/>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4" name="矩形 34">
            <a:extLst>
              <a:ext uri="{FF2B5EF4-FFF2-40B4-BE49-F238E27FC236}">
                <a16:creationId xmlns:a16="http://schemas.microsoft.com/office/drawing/2014/main" id="{1AA59E5E-AEA2-5F1B-B24B-4BFFBEB842C5}"/>
              </a:ext>
            </a:extLst>
          </p:cNvPr>
          <p:cNvSpPr/>
          <p:nvPr/>
        </p:nvSpPr>
        <p:spPr>
          <a:xfrm>
            <a:off x="1058671" y="3863598"/>
            <a:ext cx="829186" cy="781804"/>
          </a:xfrm>
          <a:prstGeom prst="rect">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a:ea typeface="微软雅黑"/>
              <a:sym typeface="Arial"/>
            </a:endParaRPr>
          </a:p>
        </p:txBody>
      </p:sp>
      <p:grpSp>
        <p:nvGrpSpPr>
          <p:cNvPr id="17" name="组合 37">
            <a:extLst>
              <a:ext uri="{FF2B5EF4-FFF2-40B4-BE49-F238E27FC236}">
                <a16:creationId xmlns:a16="http://schemas.microsoft.com/office/drawing/2014/main" id="{318ECE0F-6560-929A-3ADF-14C0CE85D8D1}"/>
              </a:ext>
            </a:extLst>
          </p:cNvPr>
          <p:cNvGrpSpPr/>
          <p:nvPr/>
        </p:nvGrpSpPr>
        <p:grpSpPr>
          <a:xfrm>
            <a:off x="1262519" y="3999219"/>
            <a:ext cx="455799" cy="457102"/>
            <a:chOff x="1649413" y="1535114"/>
            <a:chExt cx="555625" cy="557213"/>
          </a:xfrm>
          <a:solidFill>
            <a:schemeClr val="bg1"/>
          </a:solidFill>
        </p:grpSpPr>
        <p:sp>
          <p:nvSpPr>
            <p:cNvPr id="18" name="Freeform 33">
              <a:extLst>
                <a:ext uri="{FF2B5EF4-FFF2-40B4-BE49-F238E27FC236}">
                  <a16:creationId xmlns:a16="http://schemas.microsoft.com/office/drawing/2014/main" id="{67108010-1873-FCA5-632A-35DA200EE2C4}"/>
                </a:ext>
              </a:extLst>
            </p:cNvPr>
            <p:cNvSpPr>
              <a:spLocks/>
            </p:cNvSpPr>
            <p:nvPr/>
          </p:nvSpPr>
          <p:spPr bwMode="auto">
            <a:xfrm>
              <a:off x="2147888" y="1535114"/>
              <a:ext cx="57150" cy="58738"/>
            </a:xfrm>
            <a:custGeom>
              <a:avLst/>
              <a:gdLst>
                <a:gd name="T0" fmla="*/ 0 w 20"/>
                <a:gd name="T1" fmla="*/ 9 h 20"/>
                <a:gd name="T2" fmla="*/ 11 w 20"/>
                <a:gd name="T3" fmla="*/ 20 h 20"/>
                <a:gd name="T4" fmla="*/ 14 w 20"/>
                <a:gd name="T5" fmla="*/ 5 h 20"/>
                <a:gd name="T6" fmla="*/ 0 w 20"/>
                <a:gd name="T7" fmla="*/ 9 h 20"/>
              </a:gdLst>
              <a:ahLst/>
              <a:cxnLst>
                <a:cxn ang="0">
                  <a:pos x="T0" y="T1"/>
                </a:cxn>
                <a:cxn ang="0">
                  <a:pos x="T2" y="T3"/>
                </a:cxn>
                <a:cxn ang="0">
                  <a:pos x="T4" y="T5"/>
                </a:cxn>
                <a:cxn ang="0">
                  <a:pos x="T6" y="T7"/>
                </a:cxn>
              </a:cxnLst>
              <a:rect l="0" t="0" r="r" b="b"/>
              <a:pathLst>
                <a:path w="20" h="20">
                  <a:moveTo>
                    <a:pt x="0" y="9"/>
                  </a:moveTo>
                  <a:cubicBezTo>
                    <a:pt x="11" y="20"/>
                    <a:pt x="11" y="20"/>
                    <a:pt x="11" y="20"/>
                  </a:cubicBezTo>
                  <a:cubicBezTo>
                    <a:pt x="18" y="13"/>
                    <a:pt x="20" y="11"/>
                    <a:pt x="14" y="5"/>
                  </a:cubicBezTo>
                  <a:cubicBezTo>
                    <a:pt x="9" y="0"/>
                    <a:pt x="7" y="2"/>
                    <a:pt x="0" y="9"/>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19" name="Freeform 34">
              <a:extLst>
                <a:ext uri="{FF2B5EF4-FFF2-40B4-BE49-F238E27FC236}">
                  <a16:creationId xmlns:a16="http://schemas.microsoft.com/office/drawing/2014/main" id="{E0065F19-7178-615D-3949-AE02D438DBDE}"/>
                </a:ext>
              </a:extLst>
            </p:cNvPr>
            <p:cNvSpPr>
              <a:spLocks noEditPoints="1"/>
            </p:cNvSpPr>
            <p:nvPr/>
          </p:nvSpPr>
          <p:spPr bwMode="auto">
            <a:xfrm>
              <a:off x="1830388" y="1555751"/>
              <a:ext cx="355600" cy="355600"/>
            </a:xfrm>
            <a:custGeom>
              <a:avLst/>
              <a:gdLst>
                <a:gd name="T0" fmla="*/ 0 w 224"/>
                <a:gd name="T1" fmla="*/ 224 h 224"/>
                <a:gd name="T2" fmla="*/ 20 w 224"/>
                <a:gd name="T3" fmla="*/ 175 h 224"/>
                <a:gd name="T4" fmla="*/ 197 w 224"/>
                <a:gd name="T5" fmla="*/ 0 h 224"/>
                <a:gd name="T6" fmla="*/ 224 w 224"/>
                <a:gd name="T7" fmla="*/ 27 h 224"/>
                <a:gd name="T8" fmla="*/ 45 w 224"/>
                <a:gd name="T9" fmla="*/ 206 h 224"/>
                <a:gd name="T10" fmla="*/ 0 w 224"/>
                <a:gd name="T11" fmla="*/ 224 h 224"/>
                <a:gd name="T12" fmla="*/ 29 w 224"/>
                <a:gd name="T13" fmla="*/ 184 h 224"/>
                <a:gd name="T14" fmla="*/ 22 w 224"/>
                <a:gd name="T15" fmla="*/ 201 h 224"/>
                <a:gd name="T16" fmla="*/ 40 w 224"/>
                <a:gd name="T17" fmla="*/ 193 h 224"/>
                <a:gd name="T18" fmla="*/ 206 w 224"/>
                <a:gd name="T19" fmla="*/ 27 h 224"/>
                <a:gd name="T20" fmla="*/ 197 w 224"/>
                <a:gd name="T21" fmla="*/ 16 h 224"/>
                <a:gd name="T22" fmla="*/ 29 w 224"/>
                <a:gd name="T23" fmla="*/ 18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224">
                  <a:moveTo>
                    <a:pt x="0" y="224"/>
                  </a:moveTo>
                  <a:lnTo>
                    <a:pt x="20" y="175"/>
                  </a:lnTo>
                  <a:lnTo>
                    <a:pt x="197" y="0"/>
                  </a:lnTo>
                  <a:lnTo>
                    <a:pt x="224" y="27"/>
                  </a:lnTo>
                  <a:lnTo>
                    <a:pt x="45" y="206"/>
                  </a:lnTo>
                  <a:lnTo>
                    <a:pt x="0" y="224"/>
                  </a:lnTo>
                  <a:close/>
                  <a:moveTo>
                    <a:pt x="29" y="184"/>
                  </a:moveTo>
                  <a:lnTo>
                    <a:pt x="22" y="201"/>
                  </a:lnTo>
                  <a:lnTo>
                    <a:pt x="40" y="193"/>
                  </a:lnTo>
                  <a:lnTo>
                    <a:pt x="206" y="27"/>
                  </a:lnTo>
                  <a:lnTo>
                    <a:pt x="197" y="16"/>
                  </a:lnTo>
                  <a:lnTo>
                    <a:pt x="29" y="18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23" name="Freeform 35">
              <a:extLst>
                <a:ext uri="{FF2B5EF4-FFF2-40B4-BE49-F238E27FC236}">
                  <a16:creationId xmlns:a16="http://schemas.microsoft.com/office/drawing/2014/main" id="{8E0FCA20-5693-42A7-33FF-581106D3000B}"/>
                </a:ext>
              </a:extLst>
            </p:cNvPr>
            <p:cNvSpPr>
              <a:spLocks/>
            </p:cNvSpPr>
            <p:nvPr/>
          </p:nvSpPr>
          <p:spPr bwMode="auto">
            <a:xfrm>
              <a:off x="1847850" y="1843089"/>
              <a:ext cx="50800" cy="50800"/>
            </a:xfrm>
            <a:custGeom>
              <a:avLst/>
              <a:gdLst>
                <a:gd name="T0" fmla="*/ 32 w 32"/>
                <a:gd name="T1" fmla="*/ 18 h 32"/>
                <a:gd name="T2" fmla="*/ 0 w 32"/>
                <a:gd name="T3" fmla="*/ 32 h 32"/>
                <a:gd name="T4" fmla="*/ 0 w 32"/>
                <a:gd name="T5" fmla="*/ 32 h 32"/>
                <a:gd name="T6" fmla="*/ 12 w 32"/>
                <a:gd name="T7" fmla="*/ 0 h 32"/>
                <a:gd name="T8" fmla="*/ 32 w 32"/>
                <a:gd name="T9" fmla="*/ 18 h 32"/>
              </a:gdLst>
              <a:ahLst/>
              <a:cxnLst>
                <a:cxn ang="0">
                  <a:pos x="T0" y="T1"/>
                </a:cxn>
                <a:cxn ang="0">
                  <a:pos x="T2" y="T3"/>
                </a:cxn>
                <a:cxn ang="0">
                  <a:pos x="T4" y="T5"/>
                </a:cxn>
                <a:cxn ang="0">
                  <a:pos x="T6" y="T7"/>
                </a:cxn>
                <a:cxn ang="0">
                  <a:pos x="T8" y="T9"/>
                </a:cxn>
              </a:cxnLst>
              <a:rect l="0" t="0" r="r" b="b"/>
              <a:pathLst>
                <a:path w="32" h="32">
                  <a:moveTo>
                    <a:pt x="32" y="18"/>
                  </a:moveTo>
                  <a:lnTo>
                    <a:pt x="0" y="32"/>
                  </a:lnTo>
                  <a:lnTo>
                    <a:pt x="0" y="32"/>
                  </a:lnTo>
                  <a:lnTo>
                    <a:pt x="12" y="0"/>
                  </a:lnTo>
                  <a:lnTo>
                    <a:pt x="32" y="1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sp>
          <p:nvSpPr>
            <p:cNvPr id="24" name="Freeform 36">
              <a:extLst>
                <a:ext uri="{FF2B5EF4-FFF2-40B4-BE49-F238E27FC236}">
                  <a16:creationId xmlns:a16="http://schemas.microsoft.com/office/drawing/2014/main" id="{CC0EE447-BC8B-3F4E-3DB6-8C0957D7D774}"/>
                </a:ext>
              </a:extLst>
            </p:cNvPr>
            <p:cNvSpPr>
              <a:spLocks/>
            </p:cNvSpPr>
            <p:nvPr/>
          </p:nvSpPr>
          <p:spPr bwMode="auto">
            <a:xfrm>
              <a:off x="1649413" y="1668464"/>
              <a:ext cx="422275" cy="423863"/>
            </a:xfrm>
            <a:custGeom>
              <a:avLst/>
              <a:gdLst>
                <a:gd name="T0" fmla="*/ 266 w 266"/>
                <a:gd name="T1" fmla="*/ 267 h 267"/>
                <a:gd name="T2" fmla="*/ 0 w 266"/>
                <a:gd name="T3" fmla="*/ 267 h 267"/>
                <a:gd name="T4" fmla="*/ 0 w 266"/>
                <a:gd name="T5" fmla="*/ 0 h 267"/>
                <a:gd name="T6" fmla="*/ 219 w 266"/>
                <a:gd name="T7" fmla="*/ 0 h 267"/>
                <a:gd name="T8" fmla="*/ 219 w 266"/>
                <a:gd name="T9" fmla="*/ 12 h 267"/>
                <a:gd name="T10" fmla="*/ 11 w 266"/>
                <a:gd name="T11" fmla="*/ 12 h 267"/>
                <a:gd name="T12" fmla="*/ 11 w 266"/>
                <a:gd name="T13" fmla="*/ 254 h 267"/>
                <a:gd name="T14" fmla="*/ 255 w 266"/>
                <a:gd name="T15" fmla="*/ 254 h 267"/>
                <a:gd name="T16" fmla="*/ 255 w 266"/>
                <a:gd name="T17" fmla="*/ 47 h 267"/>
                <a:gd name="T18" fmla="*/ 266 w 266"/>
                <a:gd name="T19" fmla="*/ 47 h 267"/>
                <a:gd name="T20" fmla="*/ 266 w 266"/>
                <a:gd name="T21"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267">
                  <a:moveTo>
                    <a:pt x="266" y="267"/>
                  </a:moveTo>
                  <a:lnTo>
                    <a:pt x="0" y="267"/>
                  </a:lnTo>
                  <a:lnTo>
                    <a:pt x="0" y="0"/>
                  </a:lnTo>
                  <a:lnTo>
                    <a:pt x="219" y="0"/>
                  </a:lnTo>
                  <a:lnTo>
                    <a:pt x="219" y="12"/>
                  </a:lnTo>
                  <a:lnTo>
                    <a:pt x="11" y="12"/>
                  </a:lnTo>
                  <a:lnTo>
                    <a:pt x="11" y="254"/>
                  </a:lnTo>
                  <a:lnTo>
                    <a:pt x="255" y="254"/>
                  </a:lnTo>
                  <a:lnTo>
                    <a:pt x="255" y="47"/>
                  </a:lnTo>
                  <a:lnTo>
                    <a:pt x="266" y="47"/>
                  </a:lnTo>
                  <a:lnTo>
                    <a:pt x="266" y="267"/>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sz="2400">
                <a:latin typeface="Arial"/>
                <a:ea typeface="微软雅黑"/>
                <a:sym typeface="Arial"/>
              </a:endParaRPr>
            </a:p>
          </p:txBody>
        </p:sp>
      </p:grpSp>
      <p:sp>
        <p:nvSpPr>
          <p:cNvPr id="25" name="Subtitle 2">
            <a:extLst>
              <a:ext uri="{FF2B5EF4-FFF2-40B4-BE49-F238E27FC236}">
                <a16:creationId xmlns:a16="http://schemas.microsoft.com/office/drawing/2014/main" id="{293D5073-E929-FABD-C5BA-C6A9F5EAEAEE}"/>
              </a:ext>
            </a:extLst>
          </p:cNvPr>
          <p:cNvSpPr txBox="1">
            <a:spLocks/>
          </p:cNvSpPr>
          <p:nvPr/>
        </p:nvSpPr>
        <p:spPr>
          <a:xfrm>
            <a:off x="2427541" y="3631476"/>
            <a:ext cx="9269159" cy="25026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2800" b="1" dirty="0">
                <a:gradFill>
                  <a:gsLst>
                    <a:gs pos="0">
                      <a:srgbClr val="FE2B56"/>
                    </a:gs>
                    <a:gs pos="100000">
                      <a:srgbClr val="FE6F3F"/>
                    </a:gs>
                  </a:gsLst>
                  <a:lin ang="5400000" scaled="0"/>
                </a:gradFill>
                <a:latin typeface="Arial"/>
                <a:ea typeface="微软雅黑"/>
                <a:cs typeface="Lato" panose="020F0502020204030203" pitchFamily="34" charset="0"/>
                <a:sym typeface="Arial"/>
              </a:rPr>
              <a:t>Em alguns casos, a talha fica fixa a alguma estrutura da própria construção, como um barrote ou uma treliça, nas aplicações mais caseiras ou de pouca carga. </a:t>
            </a:r>
          </a:p>
        </p:txBody>
      </p:sp>
      <p:pic>
        <p:nvPicPr>
          <p:cNvPr id="2" name="Imagem 1" descr="Texto&#10;&#10;Descrição gerada automaticamente com confiança baixa">
            <a:extLst>
              <a:ext uri="{FF2B5EF4-FFF2-40B4-BE49-F238E27FC236}">
                <a16:creationId xmlns:a16="http://schemas.microsoft.com/office/drawing/2014/main" id="{BACFF54C-8548-082D-BBF9-BFC0EAF234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2524892105"/>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SST: o que é e como realizar uma gestão eficiente">
            <a:extLst>
              <a:ext uri="{FF2B5EF4-FFF2-40B4-BE49-F238E27FC236}">
                <a16:creationId xmlns:a16="http://schemas.microsoft.com/office/drawing/2014/main" id="{A4253EE0-2D6E-7DB9-58B8-85EFCA1673C4}"/>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42234" r="11966"/>
          <a:stretch/>
        </p:blipFill>
        <p:spPr bwMode="auto">
          <a:xfrm>
            <a:off x="6758641" y="1"/>
            <a:ext cx="54356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Triângulo isósceles 18">
            <a:extLst>
              <a:ext uri="{FF2B5EF4-FFF2-40B4-BE49-F238E27FC236}">
                <a16:creationId xmlns:a16="http://schemas.microsoft.com/office/drawing/2014/main" id="{24300E82-33CD-370D-7989-FA068D9EED18}"/>
              </a:ext>
            </a:extLst>
          </p:cNvPr>
          <p:cNvSpPr/>
          <p:nvPr/>
        </p:nvSpPr>
        <p:spPr>
          <a:xfrm flipH="1" flipV="1">
            <a:off x="5841248" y="-2"/>
            <a:ext cx="6361170" cy="6665031"/>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矩形 4">
            <a:extLst>
              <a:ext uri="{FF2B5EF4-FFF2-40B4-BE49-F238E27FC236}">
                <a16:creationId xmlns:a16="http://schemas.microsoft.com/office/drawing/2014/main" id="{B0890B31-FDDE-D150-016B-5B5FB94816D2}"/>
              </a:ext>
            </a:extLst>
          </p:cNvPr>
          <p:cNvSpPr/>
          <p:nvPr/>
        </p:nvSpPr>
        <p:spPr>
          <a:xfrm>
            <a:off x="5590591" y="0"/>
            <a:ext cx="6611827" cy="6858000"/>
          </a:xfrm>
          <a:custGeom>
            <a:avLst/>
            <a:gdLst>
              <a:gd name="connsiteX0" fmla="*/ 0 w 6301254"/>
              <a:gd name="connsiteY0" fmla="*/ 0 h 6720114"/>
              <a:gd name="connsiteX1" fmla="*/ 6301254 w 6301254"/>
              <a:gd name="connsiteY1" fmla="*/ 0 h 6720114"/>
              <a:gd name="connsiteX2" fmla="*/ 6301254 w 6301254"/>
              <a:gd name="connsiteY2" fmla="*/ 6720114 h 6720114"/>
              <a:gd name="connsiteX3" fmla="*/ 0 w 6301254"/>
              <a:gd name="connsiteY3" fmla="*/ 6720114 h 6720114"/>
              <a:gd name="connsiteX4" fmla="*/ 0 w 6301254"/>
              <a:gd name="connsiteY4" fmla="*/ 0 h 6720114"/>
              <a:gd name="connsiteX0" fmla="*/ 0 w 6301254"/>
              <a:gd name="connsiteY0" fmla="*/ 6720114 h 6720114"/>
              <a:gd name="connsiteX1" fmla="*/ 6301254 w 6301254"/>
              <a:gd name="connsiteY1" fmla="*/ 0 h 6720114"/>
              <a:gd name="connsiteX2" fmla="*/ 6301254 w 6301254"/>
              <a:gd name="connsiteY2" fmla="*/ 6720114 h 6720114"/>
              <a:gd name="connsiteX3" fmla="*/ 0 w 6301254"/>
              <a:gd name="connsiteY3" fmla="*/ 6720114 h 6720114"/>
            </a:gdLst>
            <a:ahLst/>
            <a:cxnLst>
              <a:cxn ang="0">
                <a:pos x="connsiteX0" y="connsiteY0"/>
              </a:cxn>
              <a:cxn ang="0">
                <a:pos x="connsiteX1" y="connsiteY1"/>
              </a:cxn>
              <a:cxn ang="0">
                <a:pos x="connsiteX2" y="connsiteY2"/>
              </a:cxn>
              <a:cxn ang="0">
                <a:pos x="connsiteX3" y="connsiteY3"/>
              </a:cxn>
            </a:cxnLst>
            <a:rect l="l" t="t" r="r" b="b"/>
            <a:pathLst>
              <a:path w="6301254" h="6720114">
                <a:moveTo>
                  <a:pt x="0" y="6720114"/>
                </a:moveTo>
                <a:lnTo>
                  <a:pt x="6301254" y="0"/>
                </a:lnTo>
                <a:lnTo>
                  <a:pt x="6301254" y="6720114"/>
                </a:lnTo>
                <a:lnTo>
                  <a:pt x="0" y="6720114"/>
                </a:lnTo>
                <a:close/>
              </a:path>
            </a:pathLst>
          </a:cu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6" name="平行四边形 5">
            <a:extLst>
              <a:ext uri="{FF2B5EF4-FFF2-40B4-BE49-F238E27FC236}">
                <a16:creationId xmlns:a16="http://schemas.microsoft.com/office/drawing/2014/main" id="{61C4E62A-A6C0-AA90-F9EF-6815F7F98A86}"/>
              </a:ext>
            </a:extLst>
          </p:cNvPr>
          <p:cNvSpPr/>
          <p:nvPr/>
        </p:nvSpPr>
        <p:spPr>
          <a:xfrm>
            <a:off x="5203371" y="2438400"/>
            <a:ext cx="5072744" cy="4419600"/>
          </a:xfrm>
          <a:prstGeom prst="parallelogram">
            <a:avLst>
              <a:gd name="adj" fmla="val 88711"/>
            </a:avLst>
          </a:prstGeom>
          <a:gradFill>
            <a:gsLst>
              <a:gs pos="0">
                <a:srgbClr val="FE2B56"/>
              </a:gs>
              <a:gs pos="100000">
                <a:srgbClr val="FE6F3F"/>
              </a:gs>
            </a:gsLst>
            <a:lin ang="84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grpSp>
        <p:nvGrpSpPr>
          <p:cNvPr id="8" name="组合 24">
            <a:extLst>
              <a:ext uri="{FF2B5EF4-FFF2-40B4-BE49-F238E27FC236}">
                <a16:creationId xmlns:a16="http://schemas.microsoft.com/office/drawing/2014/main" id="{7BEDB37B-240B-A47F-945D-56CE0FB4FE38}"/>
              </a:ext>
            </a:extLst>
          </p:cNvPr>
          <p:cNvGrpSpPr/>
          <p:nvPr/>
        </p:nvGrpSpPr>
        <p:grpSpPr>
          <a:xfrm>
            <a:off x="6024673" y="3233635"/>
            <a:ext cx="869012" cy="857696"/>
            <a:chOff x="8777289" y="2624138"/>
            <a:chExt cx="546100" cy="541338"/>
          </a:xfrm>
          <a:solidFill>
            <a:schemeClr val="bg1"/>
          </a:solidFill>
        </p:grpSpPr>
        <p:sp>
          <p:nvSpPr>
            <p:cNvPr id="12" name="Freeform 116">
              <a:extLst>
                <a:ext uri="{FF2B5EF4-FFF2-40B4-BE49-F238E27FC236}">
                  <a16:creationId xmlns:a16="http://schemas.microsoft.com/office/drawing/2014/main" id="{2EEB8DDA-0D91-761F-6109-D823F514BB7B}"/>
                </a:ext>
              </a:extLst>
            </p:cNvPr>
            <p:cNvSpPr>
              <a:spLocks/>
            </p:cNvSpPr>
            <p:nvPr/>
          </p:nvSpPr>
          <p:spPr bwMode="auto">
            <a:xfrm>
              <a:off x="8777289" y="2624138"/>
              <a:ext cx="546100" cy="541338"/>
            </a:xfrm>
            <a:custGeom>
              <a:avLst/>
              <a:gdLst>
                <a:gd name="T0" fmla="*/ 8 w 192"/>
                <a:gd name="T1" fmla="*/ 88 h 190"/>
                <a:gd name="T2" fmla="*/ 8 w 192"/>
                <a:gd name="T3" fmla="*/ 180 h 190"/>
                <a:gd name="T4" fmla="*/ 10 w 192"/>
                <a:gd name="T5" fmla="*/ 182 h 190"/>
                <a:gd name="T6" fmla="*/ 183 w 192"/>
                <a:gd name="T7" fmla="*/ 182 h 190"/>
                <a:gd name="T8" fmla="*/ 184 w 192"/>
                <a:gd name="T9" fmla="*/ 180 h 190"/>
                <a:gd name="T10" fmla="*/ 184 w 192"/>
                <a:gd name="T11" fmla="*/ 10 h 190"/>
                <a:gd name="T12" fmla="*/ 183 w 192"/>
                <a:gd name="T13" fmla="*/ 8 h 190"/>
                <a:gd name="T14" fmla="*/ 89 w 192"/>
                <a:gd name="T15" fmla="*/ 8 h 190"/>
                <a:gd name="T16" fmla="*/ 89 w 192"/>
                <a:gd name="T17" fmla="*/ 0 h 190"/>
                <a:gd name="T18" fmla="*/ 183 w 192"/>
                <a:gd name="T19" fmla="*/ 0 h 190"/>
                <a:gd name="T20" fmla="*/ 192 w 192"/>
                <a:gd name="T21" fmla="*/ 10 h 190"/>
                <a:gd name="T22" fmla="*/ 192 w 192"/>
                <a:gd name="T23" fmla="*/ 180 h 190"/>
                <a:gd name="T24" fmla="*/ 183 w 192"/>
                <a:gd name="T25" fmla="*/ 190 h 190"/>
                <a:gd name="T26" fmla="*/ 10 w 192"/>
                <a:gd name="T27" fmla="*/ 190 h 190"/>
                <a:gd name="T28" fmla="*/ 0 w 192"/>
                <a:gd name="T29" fmla="*/ 180 h 190"/>
                <a:gd name="T30" fmla="*/ 0 w 192"/>
                <a:gd name="T31" fmla="*/ 88 h 190"/>
                <a:gd name="T32" fmla="*/ 8 w 192"/>
                <a:gd name="T33" fmla="*/ 8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190">
                  <a:moveTo>
                    <a:pt x="8" y="88"/>
                  </a:moveTo>
                  <a:cubicBezTo>
                    <a:pt x="8" y="180"/>
                    <a:pt x="8" y="180"/>
                    <a:pt x="8" y="180"/>
                  </a:cubicBezTo>
                  <a:cubicBezTo>
                    <a:pt x="8" y="181"/>
                    <a:pt x="9" y="182"/>
                    <a:pt x="10" y="182"/>
                  </a:cubicBezTo>
                  <a:cubicBezTo>
                    <a:pt x="183" y="182"/>
                    <a:pt x="183" y="182"/>
                    <a:pt x="183" y="182"/>
                  </a:cubicBezTo>
                  <a:cubicBezTo>
                    <a:pt x="184" y="182"/>
                    <a:pt x="184" y="181"/>
                    <a:pt x="184" y="180"/>
                  </a:cubicBezTo>
                  <a:cubicBezTo>
                    <a:pt x="184" y="10"/>
                    <a:pt x="184" y="10"/>
                    <a:pt x="184" y="10"/>
                  </a:cubicBezTo>
                  <a:cubicBezTo>
                    <a:pt x="184" y="9"/>
                    <a:pt x="184" y="8"/>
                    <a:pt x="183" y="8"/>
                  </a:cubicBezTo>
                  <a:cubicBezTo>
                    <a:pt x="89" y="8"/>
                    <a:pt x="89" y="8"/>
                    <a:pt x="89" y="8"/>
                  </a:cubicBezTo>
                  <a:cubicBezTo>
                    <a:pt x="89" y="0"/>
                    <a:pt x="89" y="0"/>
                    <a:pt x="89" y="0"/>
                  </a:cubicBezTo>
                  <a:cubicBezTo>
                    <a:pt x="183" y="0"/>
                    <a:pt x="183" y="0"/>
                    <a:pt x="183" y="0"/>
                  </a:cubicBezTo>
                  <a:cubicBezTo>
                    <a:pt x="188" y="0"/>
                    <a:pt x="192" y="4"/>
                    <a:pt x="192" y="10"/>
                  </a:cubicBezTo>
                  <a:cubicBezTo>
                    <a:pt x="192" y="180"/>
                    <a:pt x="192" y="180"/>
                    <a:pt x="192" y="180"/>
                  </a:cubicBezTo>
                  <a:cubicBezTo>
                    <a:pt x="192" y="185"/>
                    <a:pt x="188" y="190"/>
                    <a:pt x="183" y="190"/>
                  </a:cubicBezTo>
                  <a:cubicBezTo>
                    <a:pt x="10" y="190"/>
                    <a:pt x="10" y="190"/>
                    <a:pt x="10" y="190"/>
                  </a:cubicBezTo>
                  <a:cubicBezTo>
                    <a:pt x="5" y="190"/>
                    <a:pt x="0" y="185"/>
                    <a:pt x="0" y="180"/>
                  </a:cubicBezTo>
                  <a:cubicBezTo>
                    <a:pt x="0" y="88"/>
                    <a:pt x="0" y="88"/>
                    <a:pt x="0" y="88"/>
                  </a:cubicBezTo>
                  <a:lnTo>
                    <a:pt x="8"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50000"/>
                </a:lnSpc>
              </a:pPr>
              <a:endParaRPr lang="zh-CN" altLang="en-US" sz="1400">
                <a:latin typeface="Arial"/>
                <a:ea typeface="微软雅黑"/>
                <a:sym typeface="Arial"/>
              </a:endParaRPr>
            </a:p>
          </p:txBody>
        </p:sp>
        <p:sp>
          <p:nvSpPr>
            <p:cNvPr id="13" name="Freeform 117">
              <a:extLst>
                <a:ext uri="{FF2B5EF4-FFF2-40B4-BE49-F238E27FC236}">
                  <a16:creationId xmlns:a16="http://schemas.microsoft.com/office/drawing/2014/main" id="{40ADFECA-F88C-876A-D056-4F3807C8BB0D}"/>
                </a:ext>
              </a:extLst>
            </p:cNvPr>
            <p:cNvSpPr>
              <a:spLocks/>
            </p:cNvSpPr>
            <p:nvPr/>
          </p:nvSpPr>
          <p:spPr bwMode="auto">
            <a:xfrm>
              <a:off x="8777289" y="2624138"/>
              <a:ext cx="215900" cy="214313"/>
            </a:xfrm>
            <a:custGeom>
              <a:avLst/>
              <a:gdLst>
                <a:gd name="T0" fmla="*/ 136 w 136"/>
                <a:gd name="T1" fmla="*/ 133 h 135"/>
                <a:gd name="T2" fmla="*/ 136 w 136"/>
                <a:gd name="T3" fmla="*/ 135 h 135"/>
                <a:gd name="T4" fmla="*/ 22 w 136"/>
                <a:gd name="T5" fmla="*/ 135 h 135"/>
                <a:gd name="T6" fmla="*/ 22 w 136"/>
                <a:gd name="T7" fmla="*/ 121 h 135"/>
                <a:gd name="T8" fmla="*/ 111 w 136"/>
                <a:gd name="T9" fmla="*/ 121 h 135"/>
                <a:gd name="T10" fmla="*/ 0 w 136"/>
                <a:gd name="T11" fmla="*/ 9 h 135"/>
                <a:gd name="T12" fmla="*/ 11 w 136"/>
                <a:gd name="T13" fmla="*/ 0 h 135"/>
                <a:gd name="T14" fmla="*/ 122 w 136"/>
                <a:gd name="T15" fmla="*/ 112 h 135"/>
                <a:gd name="T16" fmla="*/ 122 w 136"/>
                <a:gd name="T17" fmla="*/ 18 h 135"/>
                <a:gd name="T18" fmla="*/ 136 w 136"/>
                <a:gd name="T19" fmla="*/ 18 h 135"/>
                <a:gd name="T20" fmla="*/ 136 w 136"/>
                <a:gd name="T21" fmla="*/ 133 h 135"/>
                <a:gd name="T22" fmla="*/ 136 w 136"/>
                <a:gd name="T23" fmla="*/ 13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135">
                  <a:moveTo>
                    <a:pt x="136" y="133"/>
                  </a:moveTo>
                  <a:lnTo>
                    <a:pt x="136" y="135"/>
                  </a:lnTo>
                  <a:lnTo>
                    <a:pt x="22" y="135"/>
                  </a:lnTo>
                  <a:lnTo>
                    <a:pt x="22" y="121"/>
                  </a:lnTo>
                  <a:lnTo>
                    <a:pt x="111" y="121"/>
                  </a:lnTo>
                  <a:lnTo>
                    <a:pt x="0" y="9"/>
                  </a:lnTo>
                  <a:lnTo>
                    <a:pt x="11" y="0"/>
                  </a:lnTo>
                  <a:lnTo>
                    <a:pt x="122" y="112"/>
                  </a:lnTo>
                  <a:lnTo>
                    <a:pt x="122" y="18"/>
                  </a:lnTo>
                  <a:lnTo>
                    <a:pt x="136" y="18"/>
                  </a:lnTo>
                  <a:lnTo>
                    <a:pt x="136" y="133"/>
                  </a:lnTo>
                  <a:lnTo>
                    <a:pt x="136"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50000"/>
                </a:lnSpc>
              </a:pPr>
              <a:endParaRPr lang="zh-CN" altLang="en-US" sz="1400">
                <a:latin typeface="Arial"/>
                <a:ea typeface="微软雅黑"/>
                <a:sym typeface="Arial"/>
              </a:endParaRPr>
            </a:p>
          </p:txBody>
        </p:sp>
      </p:grpSp>
      <p:sp>
        <p:nvSpPr>
          <p:cNvPr id="9" name="TextBox 21">
            <a:extLst>
              <a:ext uri="{FF2B5EF4-FFF2-40B4-BE49-F238E27FC236}">
                <a16:creationId xmlns:a16="http://schemas.microsoft.com/office/drawing/2014/main" id="{9A736A77-2336-0FF9-51D5-53E9E54BC0B0}"/>
              </a:ext>
            </a:extLst>
          </p:cNvPr>
          <p:cNvSpPr txBox="1"/>
          <p:nvPr/>
        </p:nvSpPr>
        <p:spPr>
          <a:xfrm>
            <a:off x="692153" y="1503681"/>
            <a:ext cx="5072745" cy="4363502"/>
          </a:xfrm>
          <a:prstGeom prst="rect">
            <a:avLst/>
          </a:prstGeom>
          <a:noFill/>
        </p:spPr>
        <p:txBody>
          <a:bodyPr wrap="square" lIns="0" tIns="0" rIns="0" bIns="0" rtlCol="0">
            <a:spAutoFit/>
          </a:bodyPr>
          <a:lstStyle/>
          <a:p>
            <a:pPr algn="ctr">
              <a:lnSpc>
                <a:spcPct val="150000"/>
              </a:lnSpc>
            </a:pPr>
            <a:r>
              <a:rPr lang="pt-BR" altLang="zh-CN" sz="2400" dirty="0">
                <a:solidFill>
                  <a:schemeClr val="bg1"/>
                </a:solidFill>
                <a:latin typeface="Arial"/>
                <a:ea typeface="微软雅黑"/>
                <a:sym typeface="Arial"/>
              </a:rPr>
              <a:t>As inspeções e manutenções do equipamento precisam ser registradas para conferência futura. </a:t>
            </a:r>
          </a:p>
          <a:p>
            <a:pPr algn="ctr">
              <a:lnSpc>
                <a:spcPct val="150000"/>
              </a:lnSpc>
            </a:pPr>
            <a:endParaRPr lang="pt-BR" altLang="zh-CN" sz="2400" dirty="0">
              <a:solidFill>
                <a:schemeClr val="bg1"/>
              </a:solidFill>
              <a:latin typeface="Arial"/>
              <a:ea typeface="微软雅黑"/>
              <a:sym typeface="Arial"/>
            </a:endParaRPr>
          </a:p>
          <a:p>
            <a:pPr algn="ctr">
              <a:lnSpc>
                <a:spcPct val="150000"/>
              </a:lnSpc>
            </a:pPr>
            <a:r>
              <a:rPr lang="pt-BR" altLang="zh-CN" sz="2400" dirty="0">
                <a:solidFill>
                  <a:schemeClr val="bg1"/>
                </a:solidFill>
                <a:latin typeface="Arial"/>
                <a:ea typeface="微软雅黑"/>
                <a:sym typeface="Arial"/>
              </a:rPr>
              <a:t>Isso auxilia o pessoal autorizado, evitando que procedimentos futuros dependam exclusivamente de memória.</a:t>
            </a:r>
            <a:endParaRPr lang="en-US" altLang="zh-CN" sz="2400" dirty="0">
              <a:solidFill>
                <a:schemeClr val="bg1"/>
              </a:solidFill>
              <a:latin typeface="Arial"/>
              <a:ea typeface="微软雅黑"/>
              <a:sym typeface="Arial"/>
            </a:endParaRPr>
          </a:p>
        </p:txBody>
      </p:sp>
      <p:cxnSp>
        <p:nvCxnSpPr>
          <p:cNvPr id="10" name="直接连接符 34">
            <a:extLst>
              <a:ext uri="{FF2B5EF4-FFF2-40B4-BE49-F238E27FC236}">
                <a16:creationId xmlns:a16="http://schemas.microsoft.com/office/drawing/2014/main" id="{C648498A-B99C-87CC-86F9-4CF863AE8808}"/>
              </a:ext>
            </a:extLst>
          </p:cNvPr>
          <p:cNvCxnSpPr>
            <a:cxnSpLocks/>
          </p:cNvCxnSpPr>
          <p:nvPr/>
        </p:nvCxnSpPr>
        <p:spPr>
          <a:xfrm flipH="1">
            <a:off x="6129595" y="4360499"/>
            <a:ext cx="6260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等腰三角形 3">
            <a:extLst>
              <a:ext uri="{FF2B5EF4-FFF2-40B4-BE49-F238E27FC236}">
                <a16:creationId xmlns:a16="http://schemas.microsoft.com/office/drawing/2014/main" id="{BED55AC0-0198-590A-AF06-820ED5B8751F}"/>
              </a:ext>
            </a:extLst>
          </p:cNvPr>
          <p:cNvSpPr/>
          <p:nvPr/>
        </p:nvSpPr>
        <p:spPr>
          <a:xfrm rot="10800000">
            <a:off x="2945011" y="0"/>
            <a:ext cx="1078524" cy="970034"/>
          </a:xfrm>
          <a:prstGeom prst="triangle">
            <a:avLst/>
          </a:prstGeom>
          <a:gradFill>
            <a:gsLst>
              <a:gs pos="0">
                <a:srgbClr val="FE2B56"/>
              </a:gs>
              <a:gs pos="100000">
                <a:srgbClr val="FE6F3F"/>
              </a:gs>
            </a:gsLst>
            <a:lin ang="6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pic>
        <p:nvPicPr>
          <p:cNvPr id="3" name="Imagem 2" descr="Texto&#10;&#10;Descrição gerada automaticamente com confiança baixa">
            <a:extLst>
              <a:ext uri="{FF2B5EF4-FFF2-40B4-BE49-F238E27FC236}">
                <a16:creationId xmlns:a16="http://schemas.microsoft.com/office/drawing/2014/main" id="{FB0EBEFB-664D-64F2-C213-B1526C0DCC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7377" y="6028664"/>
            <a:ext cx="1759790" cy="488567"/>
          </a:xfrm>
          <a:prstGeom prst="rect">
            <a:avLst/>
          </a:prstGeom>
        </p:spPr>
      </p:pic>
    </p:spTree>
    <p:extLst>
      <p:ext uri="{BB962C8B-B14F-4D97-AF65-F5344CB8AC3E}">
        <p14:creationId xmlns:p14="http://schemas.microsoft.com/office/powerpoint/2010/main" val="60477788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xmlns:a14="http://schemas.microsoft.com/office/drawing/2010/main" xmlns:a16="http://schemas.microsoft.com/office/drawing/2014/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animBg="1"/>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onte Rolante com Talha Elétrica | Ferro Indústria">
            <a:extLst>
              <a:ext uri="{FF2B5EF4-FFF2-40B4-BE49-F238E27FC236}">
                <a16:creationId xmlns:a16="http://schemas.microsoft.com/office/drawing/2014/main" id="{CBEDA005-54FD-F748-000C-C2A5FCC21A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71" b="41698"/>
          <a:stretch/>
        </p:blipFill>
        <p:spPr bwMode="auto">
          <a:xfrm>
            <a:off x="0" y="-1"/>
            <a:ext cx="12192000" cy="2679693"/>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5">
            <a:extLst>
              <a:ext uri="{FF2B5EF4-FFF2-40B4-BE49-F238E27FC236}">
                <a16:creationId xmlns:a16="http://schemas.microsoft.com/office/drawing/2014/main" id="{CD2EEDDC-5348-B5B5-D059-49ECFB489DA3}"/>
              </a:ext>
            </a:extLst>
          </p:cNvPr>
          <p:cNvSpPr/>
          <p:nvPr/>
        </p:nvSpPr>
        <p:spPr>
          <a:xfrm>
            <a:off x="0" y="0"/>
            <a:ext cx="12192000" cy="2679691"/>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6" name="圆角矩形 46">
            <a:extLst>
              <a:ext uri="{FF2B5EF4-FFF2-40B4-BE49-F238E27FC236}">
                <a16:creationId xmlns:a16="http://schemas.microsoft.com/office/drawing/2014/main" id="{A97B059A-3C78-2540-B4DB-6401D77ADADF}"/>
              </a:ext>
            </a:extLst>
          </p:cNvPr>
          <p:cNvSpPr/>
          <p:nvPr/>
        </p:nvSpPr>
        <p:spPr>
          <a:xfrm>
            <a:off x="2146300" y="2224155"/>
            <a:ext cx="8229600" cy="3661026"/>
          </a:xfrm>
          <a:prstGeom prst="roundRect">
            <a:avLst>
              <a:gd name="adj" fmla="val 10388"/>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latin typeface="Arial"/>
              <a:ea typeface="微软雅黑"/>
              <a:sym typeface="Arial"/>
            </a:endParaRPr>
          </a:p>
        </p:txBody>
      </p:sp>
      <p:cxnSp>
        <p:nvCxnSpPr>
          <p:cNvPr id="7" name="直接连接符 8">
            <a:extLst>
              <a:ext uri="{FF2B5EF4-FFF2-40B4-BE49-F238E27FC236}">
                <a16:creationId xmlns:a16="http://schemas.microsoft.com/office/drawing/2014/main" id="{6EB76C53-6A94-07D0-C800-5C6358FD7779}"/>
              </a:ext>
            </a:extLst>
          </p:cNvPr>
          <p:cNvCxnSpPr/>
          <p:nvPr/>
        </p:nvCxnSpPr>
        <p:spPr>
          <a:xfrm>
            <a:off x="7533343" y="5510116"/>
            <a:ext cx="2842557" cy="0"/>
          </a:xfrm>
          <a:prstGeom prst="line">
            <a:avLst/>
          </a:prstGeom>
          <a:ln w="19050">
            <a:gradFill>
              <a:gsLst>
                <a:gs pos="0">
                  <a:srgbClr val="FE2B56"/>
                </a:gs>
                <a:gs pos="100000">
                  <a:srgbClr val="FE6F3F"/>
                </a:gs>
              </a:gsLst>
              <a:lin ang="5400000" scaled="1"/>
            </a:gra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E877B475-7486-D254-A65C-5C37CFD11F72}"/>
              </a:ext>
            </a:extLst>
          </p:cNvPr>
          <p:cNvSpPr txBox="1">
            <a:spLocks/>
          </p:cNvSpPr>
          <p:nvPr/>
        </p:nvSpPr>
        <p:spPr>
          <a:xfrm>
            <a:off x="2406142" y="3128508"/>
            <a:ext cx="7697616" cy="25659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dirty="0">
                <a:solidFill>
                  <a:srgbClr val="201F42"/>
                </a:solidFill>
                <a:latin typeface="Arial"/>
                <a:ea typeface="微软雅黑"/>
                <a:cs typeface="Lato" panose="020F0502020204030203" pitchFamily="34" charset="0"/>
                <a:sym typeface="Arial"/>
              </a:rPr>
              <a:t>Como a talha elétrica é um equipamento elétrico, todos os fabricantes fornecem em seus manuais os esquemas elétricos de seus equipamentos, para consulta dos profissionais de manutenção competentes. </a:t>
            </a:r>
            <a:endParaRPr lang="id-ID" dirty="0">
              <a:solidFill>
                <a:srgbClr val="201F42"/>
              </a:solidFill>
              <a:latin typeface="Arial"/>
              <a:ea typeface="微软雅黑"/>
              <a:cs typeface="Lato" panose="020F0502020204030203" pitchFamily="34" charset="0"/>
              <a:sym typeface="Arial"/>
            </a:endParaRPr>
          </a:p>
        </p:txBody>
      </p:sp>
      <p:grpSp>
        <p:nvGrpSpPr>
          <p:cNvPr id="10" name="组合 35">
            <a:extLst>
              <a:ext uri="{FF2B5EF4-FFF2-40B4-BE49-F238E27FC236}">
                <a16:creationId xmlns:a16="http://schemas.microsoft.com/office/drawing/2014/main" id="{D741CF14-79D2-7E34-50C4-C4EC914FED46}"/>
              </a:ext>
            </a:extLst>
          </p:cNvPr>
          <p:cNvGrpSpPr/>
          <p:nvPr/>
        </p:nvGrpSpPr>
        <p:grpSpPr>
          <a:xfrm>
            <a:off x="5340935" y="1492583"/>
            <a:ext cx="1510130" cy="1361544"/>
            <a:chOff x="7842587" y="4494001"/>
            <a:chExt cx="343825" cy="309997"/>
          </a:xfrm>
        </p:grpSpPr>
        <p:sp>
          <p:nvSpPr>
            <p:cNvPr id="12" name="Freeform 5">
              <a:extLst>
                <a:ext uri="{FF2B5EF4-FFF2-40B4-BE49-F238E27FC236}">
                  <a16:creationId xmlns:a16="http://schemas.microsoft.com/office/drawing/2014/main" id="{F5377F6F-5014-C07D-1240-7B5287FDE54C}"/>
                </a:ext>
              </a:extLst>
            </p:cNvPr>
            <p:cNvSpPr>
              <a:spLocks/>
            </p:cNvSpPr>
            <p:nvPr/>
          </p:nvSpPr>
          <p:spPr bwMode="auto">
            <a:xfrm>
              <a:off x="7842587" y="4494001"/>
              <a:ext cx="343825" cy="30999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FE2B56"/>
                </a:gs>
                <a:gs pos="100000">
                  <a:srgbClr val="FE6F3F"/>
                </a:gs>
              </a:gsLst>
              <a:lin ang="5400000" scaled="0"/>
            </a:gra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pPr fontAlgn="auto">
                <a:lnSpc>
                  <a:spcPct val="130000"/>
                </a:lnSpc>
                <a:buFontTx/>
                <a:buNone/>
              </a:pPr>
              <a:endParaRPr lang="zh-CN" altLang="en-US" dirty="0">
                <a:solidFill>
                  <a:srgbClr val="1C2D3D"/>
                </a:solidFill>
                <a:latin typeface="Arial"/>
                <a:ea typeface="微软雅黑"/>
                <a:sym typeface="Arial"/>
              </a:endParaRPr>
            </a:p>
          </p:txBody>
        </p:sp>
        <p:sp>
          <p:nvSpPr>
            <p:cNvPr id="13" name="Freeform 12">
              <a:extLst>
                <a:ext uri="{FF2B5EF4-FFF2-40B4-BE49-F238E27FC236}">
                  <a16:creationId xmlns:a16="http://schemas.microsoft.com/office/drawing/2014/main" id="{F4B2F671-82D0-25E8-7FFE-DFB25862E641}"/>
                </a:ext>
              </a:extLst>
            </p:cNvPr>
            <p:cNvSpPr>
              <a:spLocks noEditPoints="1"/>
            </p:cNvSpPr>
            <p:nvPr/>
          </p:nvSpPr>
          <p:spPr bwMode="auto">
            <a:xfrm>
              <a:off x="7948751" y="4587189"/>
              <a:ext cx="126640" cy="126156"/>
            </a:xfrm>
            <a:custGeom>
              <a:avLst/>
              <a:gdLst>
                <a:gd name="T0" fmla="*/ 862 w 954"/>
                <a:gd name="T1" fmla="*/ 813 h 944"/>
                <a:gd name="T2" fmla="*/ 763 w 954"/>
                <a:gd name="T3" fmla="*/ 813 h 944"/>
                <a:gd name="T4" fmla="*/ 625 w 954"/>
                <a:gd name="T5" fmla="*/ 549 h 944"/>
                <a:gd name="T6" fmla="*/ 611 w 954"/>
                <a:gd name="T7" fmla="*/ 601 h 944"/>
                <a:gd name="T8" fmla="*/ 535 w 954"/>
                <a:gd name="T9" fmla="*/ 658 h 944"/>
                <a:gd name="T10" fmla="*/ 782 w 954"/>
                <a:gd name="T11" fmla="*/ 932 h 944"/>
                <a:gd name="T12" fmla="*/ 941 w 954"/>
                <a:gd name="T13" fmla="*/ 826 h 944"/>
                <a:gd name="T14" fmla="*/ 824 w 954"/>
                <a:gd name="T15" fmla="*/ 704 h 944"/>
                <a:gd name="T16" fmla="*/ 650 w 954"/>
                <a:gd name="T17" fmla="*/ 561 h 944"/>
                <a:gd name="T18" fmla="*/ 345 w 954"/>
                <a:gd name="T19" fmla="*/ 335 h 944"/>
                <a:gd name="T20" fmla="*/ 397 w 954"/>
                <a:gd name="T21" fmla="*/ 321 h 944"/>
                <a:gd name="T22" fmla="*/ 411 w 954"/>
                <a:gd name="T23" fmla="*/ 269 h 944"/>
                <a:gd name="T24" fmla="*/ 423 w 954"/>
                <a:gd name="T25" fmla="*/ 221 h 944"/>
                <a:gd name="T26" fmla="*/ 184 w 954"/>
                <a:gd name="T27" fmla="*/ 21 h 944"/>
                <a:gd name="T28" fmla="*/ 151 w 954"/>
                <a:gd name="T29" fmla="*/ 267 h 944"/>
                <a:gd name="T30" fmla="*/ 1 w 954"/>
                <a:gd name="T31" fmla="*/ 204 h 944"/>
                <a:gd name="T32" fmla="*/ 284 w 954"/>
                <a:gd name="T33" fmla="*/ 406 h 944"/>
                <a:gd name="T34" fmla="*/ 320 w 954"/>
                <a:gd name="T35" fmla="*/ 360 h 944"/>
                <a:gd name="T36" fmla="*/ 920 w 954"/>
                <a:gd name="T37" fmla="*/ 91 h 944"/>
                <a:gd name="T38" fmla="*/ 791 w 954"/>
                <a:gd name="T39" fmla="*/ 0 h 944"/>
                <a:gd name="T40" fmla="*/ 448 w 954"/>
                <a:gd name="T41" fmla="*/ 306 h 944"/>
                <a:gd name="T42" fmla="*/ 399 w 954"/>
                <a:gd name="T43" fmla="*/ 376 h 944"/>
                <a:gd name="T44" fmla="*/ 357 w 954"/>
                <a:gd name="T45" fmla="*/ 397 h 944"/>
                <a:gd name="T46" fmla="*/ 362 w 954"/>
                <a:gd name="T47" fmla="*/ 527 h 944"/>
                <a:gd name="T48" fmla="*/ 85 w 954"/>
                <a:gd name="T49" fmla="*/ 768 h 944"/>
                <a:gd name="T50" fmla="*/ 55 w 954"/>
                <a:gd name="T51" fmla="*/ 944 h 944"/>
                <a:gd name="T52" fmla="*/ 198 w 954"/>
                <a:gd name="T53" fmla="*/ 800 h 944"/>
                <a:gd name="T54" fmla="*/ 423 w 954"/>
                <a:gd name="T55" fmla="*/ 588 h 944"/>
                <a:gd name="T56" fmla="*/ 549 w 954"/>
                <a:gd name="T57" fmla="*/ 588 h 944"/>
                <a:gd name="T58" fmla="*/ 585 w 954"/>
                <a:gd name="T59" fmla="*/ 509 h 944"/>
                <a:gd name="T60" fmla="*/ 639 w 954"/>
                <a:gd name="T61" fmla="*/ 498 h 944"/>
                <a:gd name="T62" fmla="*/ 920 w 954"/>
                <a:gd name="T63" fmla="*/ 91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944">
                  <a:moveTo>
                    <a:pt x="813" y="764"/>
                  </a:moveTo>
                  <a:cubicBezTo>
                    <a:pt x="840" y="764"/>
                    <a:pt x="862" y="786"/>
                    <a:pt x="862" y="813"/>
                  </a:cubicBezTo>
                  <a:cubicBezTo>
                    <a:pt x="862" y="841"/>
                    <a:pt x="840" y="863"/>
                    <a:pt x="813" y="863"/>
                  </a:cubicBezTo>
                  <a:cubicBezTo>
                    <a:pt x="786" y="863"/>
                    <a:pt x="763" y="841"/>
                    <a:pt x="763" y="813"/>
                  </a:cubicBezTo>
                  <a:cubicBezTo>
                    <a:pt x="763" y="786"/>
                    <a:pt x="786" y="764"/>
                    <a:pt x="813" y="764"/>
                  </a:cubicBezTo>
                  <a:close/>
                  <a:moveTo>
                    <a:pt x="625" y="549"/>
                  </a:moveTo>
                  <a:lnTo>
                    <a:pt x="637" y="574"/>
                  </a:lnTo>
                  <a:lnTo>
                    <a:pt x="611" y="601"/>
                  </a:lnTo>
                  <a:lnTo>
                    <a:pt x="586" y="625"/>
                  </a:lnTo>
                  <a:cubicBezTo>
                    <a:pt x="571" y="640"/>
                    <a:pt x="554" y="651"/>
                    <a:pt x="535" y="658"/>
                  </a:cubicBezTo>
                  <a:lnTo>
                    <a:pt x="703" y="826"/>
                  </a:lnTo>
                  <a:lnTo>
                    <a:pt x="782" y="932"/>
                  </a:lnTo>
                  <a:lnTo>
                    <a:pt x="824" y="943"/>
                  </a:lnTo>
                  <a:lnTo>
                    <a:pt x="941" y="826"/>
                  </a:lnTo>
                  <a:lnTo>
                    <a:pt x="930" y="783"/>
                  </a:lnTo>
                  <a:lnTo>
                    <a:pt x="824" y="704"/>
                  </a:lnTo>
                  <a:lnTo>
                    <a:pt x="666" y="546"/>
                  </a:lnTo>
                  <a:lnTo>
                    <a:pt x="650" y="561"/>
                  </a:lnTo>
                  <a:lnTo>
                    <a:pt x="625" y="549"/>
                  </a:lnTo>
                  <a:close/>
                  <a:moveTo>
                    <a:pt x="345" y="335"/>
                  </a:moveTo>
                  <a:lnTo>
                    <a:pt x="372" y="308"/>
                  </a:lnTo>
                  <a:lnTo>
                    <a:pt x="397" y="321"/>
                  </a:lnTo>
                  <a:lnTo>
                    <a:pt x="384" y="296"/>
                  </a:lnTo>
                  <a:lnTo>
                    <a:pt x="411" y="269"/>
                  </a:lnTo>
                  <a:lnTo>
                    <a:pt x="414" y="266"/>
                  </a:lnTo>
                  <a:cubicBezTo>
                    <a:pt x="420" y="251"/>
                    <a:pt x="423" y="235"/>
                    <a:pt x="423" y="221"/>
                  </a:cubicBezTo>
                  <a:cubicBezTo>
                    <a:pt x="423" y="108"/>
                    <a:pt x="316" y="0"/>
                    <a:pt x="204" y="1"/>
                  </a:cubicBezTo>
                  <a:cubicBezTo>
                    <a:pt x="203" y="1"/>
                    <a:pt x="191" y="14"/>
                    <a:pt x="184" y="21"/>
                  </a:cubicBezTo>
                  <a:cubicBezTo>
                    <a:pt x="274" y="111"/>
                    <a:pt x="266" y="96"/>
                    <a:pt x="266" y="151"/>
                  </a:cubicBezTo>
                  <a:cubicBezTo>
                    <a:pt x="266" y="196"/>
                    <a:pt x="195" y="267"/>
                    <a:pt x="151" y="267"/>
                  </a:cubicBezTo>
                  <a:cubicBezTo>
                    <a:pt x="94" y="267"/>
                    <a:pt x="112" y="276"/>
                    <a:pt x="20" y="184"/>
                  </a:cubicBezTo>
                  <a:cubicBezTo>
                    <a:pt x="13" y="191"/>
                    <a:pt x="1" y="204"/>
                    <a:pt x="1" y="204"/>
                  </a:cubicBezTo>
                  <a:cubicBezTo>
                    <a:pt x="2" y="316"/>
                    <a:pt x="108" y="424"/>
                    <a:pt x="220" y="424"/>
                  </a:cubicBezTo>
                  <a:cubicBezTo>
                    <a:pt x="240" y="424"/>
                    <a:pt x="262" y="417"/>
                    <a:pt x="284" y="406"/>
                  </a:cubicBezTo>
                  <a:lnTo>
                    <a:pt x="288" y="411"/>
                  </a:lnTo>
                  <a:cubicBezTo>
                    <a:pt x="295" y="392"/>
                    <a:pt x="305" y="375"/>
                    <a:pt x="320" y="360"/>
                  </a:cubicBezTo>
                  <a:lnTo>
                    <a:pt x="345" y="335"/>
                  </a:lnTo>
                  <a:close/>
                  <a:moveTo>
                    <a:pt x="920" y="91"/>
                  </a:moveTo>
                  <a:lnTo>
                    <a:pt x="854" y="26"/>
                  </a:lnTo>
                  <a:cubicBezTo>
                    <a:pt x="837" y="9"/>
                    <a:pt x="814" y="0"/>
                    <a:pt x="791" y="0"/>
                  </a:cubicBezTo>
                  <a:cubicBezTo>
                    <a:pt x="768" y="0"/>
                    <a:pt x="746" y="9"/>
                    <a:pt x="728" y="26"/>
                  </a:cubicBezTo>
                  <a:lnTo>
                    <a:pt x="448" y="306"/>
                  </a:lnTo>
                  <a:cubicBezTo>
                    <a:pt x="457" y="323"/>
                    <a:pt x="450" y="348"/>
                    <a:pt x="437" y="361"/>
                  </a:cubicBezTo>
                  <a:cubicBezTo>
                    <a:pt x="428" y="370"/>
                    <a:pt x="413" y="376"/>
                    <a:pt x="399" y="376"/>
                  </a:cubicBezTo>
                  <a:cubicBezTo>
                    <a:pt x="393" y="376"/>
                    <a:pt x="387" y="375"/>
                    <a:pt x="382" y="372"/>
                  </a:cubicBezTo>
                  <a:lnTo>
                    <a:pt x="357" y="397"/>
                  </a:lnTo>
                  <a:cubicBezTo>
                    <a:pt x="323" y="432"/>
                    <a:pt x="323" y="488"/>
                    <a:pt x="357" y="523"/>
                  </a:cubicBezTo>
                  <a:lnTo>
                    <a:pt x="362" y="527"/>
                  </a:lnTo>
                  <a:lnTo>
                    <a:pt x="143" y="746"/>
                  </a:lnTo>
                  <a:lnTo>
                    <a:pt x="85" y="768"/>
                  </a:lnTo>
                  <a:lnTo>
                    <a:pt x="0" y="889"/>
                  </a:lnTo>
                  <a:lnTo>
                    <a:pt x="55" y="944"/>
                  </a:lnTo>
                  <a:lnTo>
                    <a:pt x="176" y="859"/>
                  </a:lnTo>
                  <a:lnTo>
                    <a:pt x="198" y="800"/>
                  </a:lnTo>
                  <a:lnTo>
                    <a:pt x="416" y="582"/>
                  </a:lnTo>
                  <a:lnTo>
                    <a:pt x="423" y="588"/>
                  </a:lnTo>
                  <a:cubicBezTo>
                    <a:pt x="440" y="606"/>
                    <a:pt x="463" y="614"/>
                    <a:pt x="486" y="614"/>
                  </a:cubicBezTo>
                  <a:cubicBezTo>
                    <a:pt x="509" y="614"/>
                    <a:pt x="531" y="606"/>
                    <a:pt x="549" y="588"/>
                  </a:cubicBezTo>
                  <a:lnTo>
                    <a:pt x="574" y="564"/>
                  </a:lnTo>
                  <a:cubicBezTo>
                    <a:pt x="565" y="547"/>
                    <a:pt x="572" y="522"/>
                    <a:pt x="585" y="509"/>
                  </a:cubicBezTo>
                  <a:cubicBezTo>
                    <a:pt x="594" y="500"/>
                    <a:pt x="609" y="494"/>
                    <a:pt x="622" y="494"/>
                  </a:cubicBezTo>
                  <a:cubicBezTo>
                    <a:pt x="629" y="494"/>
                    <a:pt x="634" y="495"/>
                    <a:pt x="639" y="498"/>
                  </a:cubicBezTo>
                  <a:lnTo>
                    <a:pt x="920" y="217"/>
                  </a:lnTo>
                  <a:cubicBezTo>
                    <a:pt x="954" y="183"/>
                    <a:pt x="954" y="126"/>
                    <a:pt x="920"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30000"/>
                </a:lnSpc>
              </a:pPr>
              <a:endParaRPr lang="zh-CN" altLang="en-US" sz="1100">
                <a:latin typeface="Arial"/>
                <a:ea typeface="微软雅黑"/>
                <a:sym typeface="Arial"/>
              </a:endParaRPr>
            </a:p>
          </p:txBody>
        </p:sp>
      </p:grpSp>
      <p:pic>
        <p:nvPicPr>
          <p:cNvPr id="3" name="Imagem 2" descr="Texto&#10;&#10;Descrição gerada automaticamente com confiança baixa">
            <a:extLst>
              <a:ext uri="{FF2B5EF4-FFF2-40B4-BE49-F238E27FC236}">
                <a16:creationId xmlns:a16="http://schemas.microsoft.com/office/drawing/2014/main" id="{E96102A1-7AA2-759C-14E6-3876CF140A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6192" y="0"/>
            <a:ext cx="1759790" cy="488567"/>
          </a:xfrm>
          <a:prstGeom prst="rect">
            <a:avLst/>
          </a:prstGeom>
        </p:spPr>
      </p:pic>
    </p:spTree>
    <p:extLst>
      <p:ext uri="{BB962C8B-B14F-4D97-AF65-F5344CB8AC3E}">
        <p14:creationId xmlns:p14="http://schemas.microsoft.com/office/powerpoint/2010/main" val="1269664639"/>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436754"/>
            <a:ext cx="8651920" cy="1043703"/>
          </a:xfrm>
          <a:prstGeom prst="rect">
            <a:avLst/>
          </a:prstGeom>
          <a:gradFill>
            <a:gsLst>
              <a:gs pos="0">
                <a:srgbClr val="FE2B56">
                  <a:alpha val="91000"/>
                </a:srgbClr>
              </a:gs>
              <a:gs pos="100000">
                <a:srgbClr val="FE6F3F">
                  <a:alpha val="57000"/>
                </a:srgbClr>
              </a:gs>
            </a:gsLst>
            <a:lin ang="6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21" name="Subtitle 2">
            <a:extLst>
              <a:ext uri="{FF2B5EF4-FFF2-40B4-BE49-F238E27FC236}">
                <a16:creationId xmlns:a16="http://schemas.microsoft.com/office/drawing/2014/main" id="{360062CF-4239-4286-B703-132EC1F0E32B}"/>
              </a:ext>
            </a:extLst>
          </p:cNvPr>
          <p:cNvSpPr txBox="1">
            <a:spLocks/>
          </p:cNvSpPr>
          <p:nvPr/>
        </p:nvSpPr>
        <p:spPr>
          <a:xfrm>
            <a:off x="157843" y="634809"/>
            <a:ext cx="7964878"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pt-BR" altLang="zh-CN" sz="1600" b="1" dirty="0">
                <a:solidFill>
                  <a:schemeClr val="bg1"/>
                </a:solidFill>
                <a:latin typeface="Arial"/>
                <a:ea typeface="微软雅黑"/>
                <a:cs typeface="Lato" panose="020F0502020204030203" pitchFamily="34" charset="0"/>
                <a:sym typeface="Arial"/>
              </a:rPr>
              <a:t>A seguir, você pode ver um exemplo de esquema elétrico de um produto da fabricante Kito:</a:t>
            </a:r>
            <a:endParaRPr lang="id-ID" sz="1600" b="1" dirty="0">
              <a:solidFill>
                <a:schemeClr val="bg1"/>
              </a:solidFill>
              <a:latin typeface="Arial"/>
              <a:ea typeface="微软雅黑"/>
              <a:cs typeface="Lato" panose="020F0502020204030203" pitchFamily="34" charset="0"/>
              <a:sym typeface="Arial"/>
            </a:endParaRPr>
          </a:p>
        </p:txBody>
      </p:sp>
      <p:pic>
        <p:nvPicPr>
          <p:cNvPr id="2" name="Imagem 1">
            <a:extLst>
              <a:ext uri="{FF2B5EF4-FFF2-40B4-BE49-F238E27FC236}">
                <a16:creationId xmlns:a16="http://schemas.microsoft.com/office/drawing/2014/main" id="{101B1678-B0D3-A318-00CC-9C97DAA1404D}"/>
              </a:ext>
            </a:extLst>
          </p:cNvPr>
          <p:cNvPicPr>
            <a:picLocks noChangeAspect="1"/>
          </p:cNvPicPr>
          <p:nvPr/>
        </p:nvPicPr>
        <p:blipFill>
          <a:blip r:embed="rId3"/>
          <a:stretch>
            <a:fillRect/>
          </a:stretch>
        </p:blipFill>
        <p:spPr>
          <a:xfrm>
            <a:off x="2320833" y="1135922"/>
            <a:ext cx="7835537" cy="5493478"/>
          </a:xfrm>
          <a:prstGeom prst="rect">
            <a:avLst/>
          </a:prstGeom>
          <a:effectLst>
            <a:outerShdw blurRad="63500" sx="102000" sy="102000" algn="ctr" rotWithShape="0">
              <a:prstClr val="black">
                <a:alpha val="40000"/>
              </a:prstClr>
            </a:outerShdw>
          </a:effectLst>
        </p:spPr>
      </p:pic>
      <p:pic>
        <p:nvPicPr>
          <p:cNvPr id="3" name="Imagem 2" descr="Texto&#10;&#10;Descrição gerada automaticamente com confiança baixa">
            <a:extLst>
              <a:ext uri="{FF2B5EF4-FFF2-40B4-BE49-F238E27FC236}">
                <a16:creationId xmlns:a16="http://schemas.microsoft.com/office/drawing/2014/main" id="{551B292D-0304-1510-EF14-E27575D6E7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6192" y="0"/>
            <a:ext cx="1759790" cy="488567"/>
          </a:xfrm>
          <a:prstGeom prst="rect">
            <a:avLst/>
          </a:prstGeom>
        </p:spPr>
      </p:pic>
    </p:spTree>
    <p:extLst>
      <p:ext uri="{BB962C8B-B14F-4D97-AF65-F5344CB8AC3E}">
        <p14:creationId xmlns:p14="http://schemas.microsoft.com/office/powerpoint/2010/main" val="2109444578"/>
      </p:ext>
    </p:extLst>
  </p:cSld>
  <p:clrMapOvr>
    <a:masterClrMapping/>
  </p:clrMapOvr>
  <mc:AlternateContent xmlns:mc="http://schemas.openxmlformats.org/markup-compatibility/2006" xmlns:p14="http://schemas.microsoft.com/office/powerpoint/2010/main">
    <mc:Choice Requires="p14">
      <p:transition spd="slow" p14:dur="1250" advClick="0" advTm="10000">
        <p14:switch dir="r"/>
      </p:transition>
    </mc:Choice>
    <mc:Fallback xmlns="" xmlns:a14="http://schemas.microsoft.com/office/drawing/2010/main" xmlns:a16="http://schemas.microsoft.com/office/drawing/2014/main">
      <p:transition spd="slow" advClick="0" advTm="1000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enalidades de SST: saiba como proteger sua empresa - SELF Engenharia">
            <a:extLst>
              <a:ext uri="{FF2B5EF4-FFF2-40B4-BE49-F238E27FC236}">
                <a16:creationId xmlns:a16="http://schemas.microsoft.com/office/drawing/2014/main" id="{B91C3B08-6AB6-ED07-32EB-38CB240B0DBA}"/>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12192000" cy="6842121"/>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0" y="0"/>
            <a:ext cx="12192000" cy="6840928"/>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11" name="圆角矩形 10"/>
          <p:cNvSpPr/>
          <p:nvPr/>
        </p:nvSpPr>
        <p:spPr>
          <a:xfrm>
            <a:off x="11076990" y="6321481"/>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5" name="矩形 14"/>
          <p:cNvSpPr/>
          <p:nvPr/>
        </p:nvSpPr>
        <p:spPr>
          <a:xfrm>
            <a:off x="635000" y="0"/>
            <a:ext cx="4292600" cy="6840928"/>
          </a:xfrm>
          <a:prstGeom prst="rect">
            <a:avLst/>
          </a:prstGeom>
          <a:gradFill>
            <a:gsLst>
              <a:gs pos="0">
                <a:srgbClr val="FE2B56">
                  <a:alpha val="80000"/>
                </a:srgbClr>
              </a:gs>
              <a:gs pos="100000">
                <a:srgbClr val="FE6F3F">
                  <a:alpha val="70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24" name="Subtitle 2">
            <a:extLst>
              <a:ext uri="{FF2B5EF4-FFF2-40B4-BE49-F238E27FC236}">
                <a16:creationId xmlns:a16="http://schemas.microsoft.com/office/drawing/2014/main" id="{360062CF-4239-4286-B703-132EC1F0E32B}"/>
              </a:ext>
            </a:extLst>
          </p:cNvPr>
          <p:cNvSpPr txBox="1">
            <a:spLocks/>
          </p:cNvSpPr>
          <p:nvPr/>
        </p:nvSpPr>
        <p:spPr>
          <a:xfrm>
            <a:off x="899885" y="1315027"/>
            <a:ext cx="3762829" cy="34365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200000"/>
              </a:lnSpc>
              <a:spcBef>
                <a:spcPts val="0"/>
              </a:spcBef>
              <a:defRPr/>
            </a:pPr>
            <a:r>
              <a:rPr lang="pt-BR" altLang="zh-CN" b="1" dirty="0">
                <a:solidFill>
                  <a:schemeClr val="bg1"/>
                </a:solidFill>
                <a:latin typeface="Arial"/>
                <a:ea typeface="微软雅黑"/>
                <a:cs typeface="Lato" panose="020F0502020204030203" pitchFamily="34" charset="0"/>
                <a:sym typeface="Arial"/>
              </a:rPr>
              <a:t>Por fim, é importante lembrar que antes de efetuar inspeções ou manutenções, o equipamento precisa estar desligado</a:t>
            </a:r>
            <a:endParaRPr lang="id-ID" b="1" dirty="0">
              <a:solidFill>
                <a:schemeClr val="bg1"/>
              </a:solidFill>
              <a:latin typeface="Arial"/>
              <a:ea typeface="微软雅黑"/>
              <a:cs typeface="Lato" panose="020F0502020204030203" pitchFamily="34" charset="0"/>
              <a:sym typeface="Arial"/>
            </a:endParaRPr>
          </a:p>
        </p:txBody>
      </p:sp>
      <p:pic>
        <p:nvPicPr>
          <p:cNvPr id="3" name="Imagem 2" descr="Texto&#10;&#10;Descrição gerada automaticamente com confiança baixa">
            <a:extLst>
              <a:ext uri="{FF2B5EF4-FFF2-40B4-BE49-F238E27FC236}">
                <a16:creationId xmlns:a16="http://schemas.microsoft.com/office/drawing/2014/main" id="{5FA85EF0-9982-A1D5-4472-2BB1FE4C32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6192" y="0"/>
            <a:ext cx="1759790" cy="488567"/>
          </a:xfrm>
          <a:prstGeom prst="rect">
            <a:avLst/>
          </a:prstGeom>
        </p:spPr>
      </p:pic>
    </p:spTree>
    <p:extLst>
      <p:ext uri="{BB962C8B-B14F-4D97-AF65-F5344CB8AC3E}">
        <p14:creationId xmlns:p14="http://schemas.microsoft.com/office/powerpoint/2010/main" val="4234583160"/>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xmlns:a14="http://schemas.microsoft.com/office/drawing/2010/main" xmlns:a16="http://schemas.microsoft.com/office/drawing/2014/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SST: o que é e como realizar uma gestão eficiente">
            <a:extLst>
              <a:ext uri="{FF2B5EF4-FFF2-40B4-BE49-F238E27FC236}">
                <a16:creationId xmlns:a16="http://schemas.microsoft.com/office/drawing/2014/main" id="{2BA3D74A-B8B4-9D87-4A0E-D1D66CEB3A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15742"/>
            <a:ext cx="12204700" cy="6842258"/>
          </a:xfrm>
          <a:prstGeom prst="parallelogram">
            <a:avLst>
              <a:gd name="adj" fmla="val 115016"/>
            </a:avLst>
          </a:prstGeom>
          <a:noFill/>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618212" y="31576"/>
            <a:ext cx="4204974" cy="881308"/>
            <a:chOff x="5267282" y="18129"/>
            <a:chExt cx="4204974" cy="881308"/>
          </a:xfrm>
        </p:grpSpPr>
        <p:sp>
          <p:nvSpPr>
            <p:cNvPr id="11" name="Subtitle 2">
              <a:extLst>
                <a:ext uri="{FF2B5EF4-FFF2-40B4-BE49-F238E27FC236}">
                  <a16:creationId xmlns:a16="http://schemas.microsoft.com/office/drawing/2014/main" id="{360062CF-4239-4286-B703-132EC1F0E32B}"/>
                </a:ext>
              </a:extLst>
            </p:cNvPr>
            <p:cNvSpPr txBox="1">
              <a:spLocks/>
            </p:cNvSpPr>
            <p:nvPr/>
          </p:nvSpPr>
          <p:spPr>
            <a:xfrm>
              <a:off x="5269568" y="18129"/>
              <a:ext cx="4202688"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en-US" altLang="zh-CN" sz="4800" b="1" dirty="0">
                  <a:gradFill>
                    <a:gsLst>
                      <a:gs pos="0">
                        <a:srgbClr val="FE2B56"/>
                      </a:gs>
                      <a:gs pos="100000">
                        <a:srgbClr val="FE6F3F"/>
                      </a:gs>
                    </a:gsLst>
                    <a:lin ang="5400000" scaled="0"/>
                  </a:gradFill>
                  <a:latin typeface="Arial"/>
                  <a:ea typeface="微软雅黑"/>
                  <a:cs typeface="Lato" panose="020F0502020204030203" pitchFamily="34" charset="0"/>
                  <a:sym typeface="Arial"/>
                </a:rPr>
                <a:t>04</a:t>
              </a:r>
              <a:endParaRPr lang="zh-CN" altLang="en-US" sz="4000"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sp>
          <p:nvSpPr>
            <p:cNvPr id="12" name="圆角矩形 11"/>
            <p:cNvSpPr/>
            <p:nvPr/>
          </p:nvSpPr>
          <p:spPr>
            <a:xfrm>
              <a:off x="5267282" y="853718"/>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sp>
        <p:nvSpPr>
          <p:cNvPr id="13" name="平行四边形 12"/>
          <p:cNvSpPr/>
          <p:nvPr/>
        </p:nvSpPr>
        <p:spPr>
          <a:xfrm>
            <a:off x="-70514" y="0"/>
            <a:ext cx="12262514" cy="6873742"/>
          </a:xfrm>
          <a:prstGeom prst="parallelogram">
            <a:avLst>
              <a:gd name="adj" fmla="val 116168"/>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Arial"/>
              <a:ea typeface="微软雅黑"/>
              <a:sym typeface="Arial"/>
            </a:endParaRPr>
          </a:p>
        </p:txBody>
      </p:sp>
      <p:grpSp>
        <p:nvGrpSpPr>
          <p:cNvPr id="18" name="组合 17"/>
          <p:cNvGrpSpPr/>
          <p:nvPr/>
        </p:nvGrpSpPr>
        <p:grpSpPr>
          <a:xfrm>
            <a:off x="609600" y="1875692"/>
            <a:ext cx="4724400" cy="2778370"/>
            <a:chOff x="609600" y="1875692"/>
            <a:chExt cx="4724400" cy="2778370"/>
          </a:xfrm>
        </p:grpSpPr>
        <p:sp>
          <p:nvSpPr>
            <p:cNvPr id="6" name="圆角矩形 5"/>
            <p:cNvSpPr/>
            <p:nvPr/>
          </p:nvSpPr>
          <p:spPr>
            <a:xfrm>
              <a:off x="609600" y="1875692"/>
              <a:ext cx="4724400" cy="2778370"/>
            </a:xfrm>
            <a:prstGeom prst="roundRect">
              <a:avLst>
                <a:gd name="adj" fmla="val 4852"/>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15" name="Subtitle 2">
              <a:extLst>
                <a:ext uri="{FF2B5EF4-FFF2-40B4-BE49-F238E27FC236}">
                  <a16:creationId xmlns:a16="http://schemas.microsoft.com/office/drawing/2014/main" id="{360062CF-4239-4286-B703-132EC1F0E32B}"/>
                </a:ext>
              </a:extLst>
            </p:cNvPr>
            <p:cNvSpPr txBox="1">
              <a:spLocks/>
            </p:cNvSpPr>
            <p:nvPr/>
          </p:nvSpPr>
          <p:spPr>
            <a:xfrm>
              <a:off x="733727" y="2254521"/>
              <a:ext cx="3656311" cy="18099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sz="3600" b="1" dirty="0">
                  <a:gradFill>
                    <a:gsLst>
                      <a:gs pos="0">
                        <a:srgbClr val="FE2B56"/>
                      </a:gs>
                      <a:gs pos="100000">
                        <a:srgbClr val="FE6F3F"/>
                      </a:gs>
                    </a:gsLst>
                    <a:lin ang="5400000" scaled="0"/>
                  </a:gradFill>
                  <a:latin typeface="Arial"/>
                  <a:ea typeface="微软雅黑"/>
                  <a:cs typeface="Lato" panose="020F0502020204030203" pitchFamily="34" charset="0"/>
                  <a:sym typeface="Arial"/>
                </a:rPr>
                <a:t>Procedimento de uso da talha elétrica</a:t>
              </a:r>
            </a:p>
          </p:txBody>
        </p:sp>
        <p:cxnSp>
          <p:nvCxnSpPr>
            <p:cNvPr id="9" name="直接连接符 8"/>
            <p:cNvCxnSpPr/>
            <p:nvPr/>
          </p:nvCxnSpPr>
          <p:spPr>
            <a:xfrm>
              <a:off x="2491443" y="4240116"/>
              <a:ext cx="2842557" cy="0"/>
            </a:xfrm>
            <a:prstGeom prst="line">
              <a:avLst/>
            </a:prstGeom>
            <a:ln w="19050">
              <a:gradFill>
                <a:gsLst>
                  <a:gs pos="0">
                    <a:srgbClr val="FE2B56"/>
                  </a:gs>
                  <a:gs pos="100000">
                    <a:srgbClr val="FE6F3F"/>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7" name="等腰三角形 6"/>
          <p:cNvSpPr/>
          <p:nvPr/>
        </p:nvSpPr>
        <p:spPr>
          <a:xfrm>
            <a:off x="3974123" y="1"/>
            <a:ext cx="8217877" cy="6858000"/>
          </a:xfrm>
          <a:prstGeom prst="triangle">
            <a:avLst>
              <a:gd name="adj" fmla="val 100000"/>
            </a:avLst>
          </a:prstGeom>
          <a:gradFill>
            <a:gsLst>
              <a:gs pos="0">
                <a:srgbClr val="FE2B56"/>
              </a:gs>
              <a:gs pos="100000">
                <a:srgbClr val="FE6F3F"/>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grpSp>
        <p:nvGrpSpPr>
          <p:cNvPr id="3" name="组合 18">
            <a:extLst>
              <a:ext uri="{FF2B5EF4-FFF2-40B4-BE49-F238E27FC236}">
                <a16:creationId xmlns:a16="http://schemas.microsoft.com/office/drawing/2014/main" id="{A403D50C-927E-813F-DE55-CFC41E872264}"/>
              </a:ext>
            </a:extLst>
          </p:cNvPr>
          <p:cNvGrpSpPr/>
          <p:nvPr/>
        </p:nvGrpSpPr>
        <p:grpSpPr>
          <a:xfrm>
            <a:off x="8161546" y="4601720"/>
            <a:ext cx="3350515" cy="1072892"/>
            <a:chOff x="8161546" y="4601720"/>
            <a:chExt cx="3350515" cy="1072892"/>
          </a:xfrm>
        </p:grpSpPr>
        <p:sp>
          <p:nvSpPr>
            <p:cNvPr id="5" name="等腰三角形 15">
              <a:extLst>
                <a:ext uri="{FF2B5EF4-FFF2-40B4-BE49-F238E27FC236}">
                  <a16:creationId xmlns:a16="http://schemas.microsoft.com/office/drawing/2014/main" id="{8BAEDEA5-BA30-8D68-26E7-4B4E20632557}"/>
                </a:ext>
              </a:extLst>
            </p:cNvPr>
            <p:cNvSpPr/>
            <p:nvPr/>
          </p:nvSpPr>
          <p:spPr>
            <a:xfrm rot="10800000">
              <a:off x="8161546" y="4601720"/>
              <a:ext cx="216161" cy="19441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latin typeface="Arial"/>
                <a:ea typeface="微软雅黑"/>
                <a:sym typeface="Arial"/>
              </a:endParaRPr>
            </a:p>
          </p:txBody>
        </p:sp>
        <p:sp>
          <p:nvSpPr>
            <p:cNvPr id="8" name="TextBox 21">
              <a:extLst>
                <a:ext uri="{FF2B5EF4-FFF2-40B4-BE49-F238E27FC236}">
                  <a16:creationId xmlns:a16="http://schemas.microsoft.com/office/drawing/2014/main" id="{F126E13B-8624-FDF5-A39B-4CEF36CB0A5C}"/>
                </a:ext>
              </a:extLst>
            </p:cNvPr>
            <p:cNvSpPr txBox="1"/>
            <p:nvPr/>
          </p:nvSpPr>
          <p:spPr>
            <a:xfrm>
              <a:off x="8161546" y="4987821"/>
              <a:ext cx="3350515" cy="686791"/>
            </a:xfrm>
            <a:prstGeom prst="rect">
              <a:avLst/>
            </a:prstGeom>
            <a:noFill/>
          </p:spPr>
          <p:txBody>
            <a:bodyPr wrap="square" lIns="0" tIns="0" rIns="0" bIns="0" rtlCol="0">
              <a:spAutoFit/>
            </a:bodyPr>
            <a:lstStyle/>
            <a:p>
              <a:pPr>
                <a:lnSpc>
                  <a:spcPts val="2800"/>
                </a:lnSpc>
              </a:pPr>
              <a:r>
                <a:rPr lang="en-US" altLang="zh-CN" sz="2000" dirty="0">
                  <a:solidFill>
                    <a:schemeClr val="bg1"/>
                  </a:solidFill>
                  <a:latin typeface="Arial"/>
                  <a:ea typeface="微软雅黑"/>
                  <a:sym typeface="Arial"/>
                </a:rPr>
                <a:t>Treinamento para Operador de Talha Elétrica</a:t>
              </a:r>
            </a:p>
          </p:txBody>
        </p:sp>
      </p:grpSp>
      <p:pic>
        <p:nvPicPr>
          <p:cNvPr id="4" name="Imagem 3" descr="Texto&#10;&#10;Descrição gerada automaticamente com confiança baixa">
            <a:extLst>
              <a:ext uri="{FF2B5EF4-FFF2-40B4-BE49-F238E27FC236}">
                <a16:creationId xmlns:a16="http://schemas.microsoft.com/office/drawing/2014/main" id="{9EBDE733-963D-C390-3BA2-CACFAC8505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2271" y="31576"/>
            <a:ext cx="1759790" cy="488567"/>
          </a:xfrm>
          <a:prstGeom prst="rect">
            <a:avLst/>
          </a:prstGeom>
        </p:spPr>
      </p:pic>
    </p:spTree>
    <p:extLst>
      <p:ext uri="{BB962C8B-B14F-4D97-AF65-F5344CB8AC3E}">
        <p14:creationId xmlns:p14="http://schemas.microsoft.com/office/powerpoint/2010/main" val="1306819911"/>
      </p:ext>
    </p:extLst>
  </p:cSld>
  <p:clrMapOvr>
    <a:masterClrMapping/>
  </p:clrMapOvr>
  <mc:AlternateContent xmlns:mc="http://schemas.openxmlformats.org/markup-compatibility/2006" xmlns:p14="http://schemas.microsoft.com/office/powerpoint/2010/main">
    <mc:Choice Requires="p14">
      <p:transition spd="slow" p14:dur="1250" advClick="0" advTm="4500">
        <p14:switch dir="r"/>
      </p:transition>
    </mc:Choice>
    <mc:Fallback xmlns="" xmlns:a16="http://schemas.microsoft.com/office/drawing/2014/main" xmlns:a14="http://schemas.microsoft.com/office/drawing/2010/main">
      <p:transition spd="slow" advClick="0" advTm="4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0-#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Vantagens de contratar um sistema de gestão de Saúde e Segurança do  Trabalho | ERPLAN – Tecnologia QSMA">
            <a:extLst>
              <a:ext uri="{FF2B5EF4-FFF2-40B4-BE49-F238E27FC236}">
                <a16:creationId xmlns:a16="http://schemas.microsoft.com/office/drawing/2014/main" id="{F26F4B0D-20EE-F22C-93E0-07B9D88B3649}"/>
              </a:ext>
            </a:extLst>
          </p:cNvPr>
          <p:cNvPicPr>
            <a:picLocks noChangeAspect="1" noChangeArrowheads="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t="15417" b="39900"/>
          <a:stretch/>
        </p:blipFill>
        <p:spPr bwMode="auto">
          <a:xfrm>
            <a:off x="0" y="2076580"/>
            <a:ext cx="12212115" cy="2778877"/>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12">
            <a:extLst>
              <a:ext uri="{FF2B5EF4-FFF2-40B4-BE49-F238E27FC236}">
                <a16:creationId xmlns:a16="http://schemas.microsoft.com/office/drawing/2014/main" id="{0CF4A0C7-C4EE-1024-C006-CB164ABC593C}"/>
              </a:ext>
            </a:extLst>
          </p:cNvPr>
          <p:cNvSpPr/>
          <p:nvPr/>
        </p:nvSpPr>
        <p:spPr>
          <a:xfrm>
            <a:off x="0" y="2068195"/>
            <a:ext cx="12192000" cy="2787262"/>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23" name="Subtitle 2">
            <a:extLst>
              <a:ext uri="{FF2B5EF4-FFF2-40B4-BE49-F238E27FC236}">
                <a16:creationId xmlns:a16="http://schemas.microsoft.com/office/drawing/2014/main" id="{360062CF-4239-4286-B703-132EC1F0E32B}"/>
              </a:ext>
            </a:extLst>
          </p:cNvPr>
          <p:cNvSpPr txBox="1">
            <a:spLocks/>
          </p:cNvSpPr>
          <p:nvPr/>
        </p:nvSpPr>
        <p:spPr>
          <a:xfrm>
            <a:off x="330200" y="376861"/>
            <a:ext cx="10668001" cy="13545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b="1" dirty="0">
                <a:gradFill>
                  <a:gsLst>
                    <a:gs pos="0">
                      <a:srgbClr val="FE2B56"/>
                    </a:gs>
                    <a:gs pos="100000">
                      <a:srgbClr val="FE6F3F"/>
                    </a:gs>
                  </a:gsLst>
                  <a:lin ang="5400000" scaled="0"/>
                </a:gradFill>
                <a:latin typeface="Arial"/>
                <a:ea typeface="微软雅黑"/>
                <a:cs typeface="Lato" panose="020F0502020204030203" pitchFamily="34" charset="0"/>
                <a:sym typeface="Arial"/>
              </a:rPr>
              <a:t>O uso da talha elétrica pode ser muito útil e produtivo, desde que seja seguido um procedimento que considere a segurança. </a:t>
            </a:r>
            <a:endParaRPr lang="id-ID"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grpSp>
        <p:nvGrpSpPr>
          <p:cNvPr id="33" name="组合 32"/>
          <p:cNvGrpSpPr/>
          <p:nvPr/>
        </p:nvGrpSpPr>
        <p:grpSpPr>
          <a:xfrm>
            <a:off x="1382137" y="4400517"/>
            <a:ext cx="914400" cy="914400"/>
            <a:chOff x="6944737" y="3338414"/>
            <a:chExt cx="914400" cy="914400"/>
          </a:xfrm>
        </p:grpSpPr>
        <p:sp>
          <p:nvSpPr>
            <p:cNvPr id="21" name="椭圆 20"/>
            <p:cNvSpPr/>
            <p:nvPr/>
          </p:nvSpPr>
          <p:spPr>
            <a:xfrm>
              <a:off x="6944737" y="3338414"/>
              <a:ext cx="914400" cy="914400"/>
            </a:xfrm>
            <a:prstGeom prst="ellipse">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28" name="Shape 2619"/>
            <p:cNvSpPr/>
            <p:nvPr/>
          </p:nvSpPr>
          <p:spPr>
            <a:xfrm>
              <a:off x="7238684" y="3632362"/>
              <a:ext cx="326506" cy="326504"/>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Arial"/>
                <a:ea typeface="微软雅黑"/>
                <a:cs typeface="Source Sans Pro Light" charset="0"/>
                <a:sym typeface="Arial"/>
              </a:endParaRPr>
            </a:p>
          </p:txBody>
        </p:sp>
      </p:grpSp>
      <p:sp>
        <p:nvSpPr>
          <p:cNvPr id="5" name="Subtitle 2">
            <a:extLst>
              <a:ext uri="{FF2B5EF4-FFF2-40B4-BE49-F238E27FC236}">
                <a16:creationId xmlns:a16="http://schemas.microsoft.com/office/drawing/2014/main" id="{2EA375A5-F47D-D66D-DFFE-C4B9A692AA3F}"/>
              </a:ext>
            </a:extLst>
          </p:cNvPr>
          <p:cNvSpPr txBox="1">
            <a:spLocks/>
          </p:cNvSpPr>
          <p:nvPr/>
        </p:nvSpPr>
        <p:spPr>
          <a:xfrm>
            <a:off x="1421802" y="5560544"/>
            <a:ext cx="9576399" cy="13545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b="1" dirty="0">
                <a:gradFill>
                  <a:gsLst>
                    <a:gs pos="0">
                      <a:srgbClr val="FE2B56"/>
                    </a:gs>
                    <a:gs pos="100000">
                      <a:srgbClr val="FE6F3F"/>
                    </a:gs>
                  </a:gsLst>
                  <a:lin ang="5400000" scaled="0"/>
                </a:gradFill>
                <a:latin typeface="Arial"/>
                <a:ea typeface="微软雅黑"/>
                <a:cs typeface="Lato" panose="020F0502020204030203" pitchFamily="34" charset="0"/>
                <a:sym typeface="Arial"/>
              </a:rPr>
              <a:t>Vamos aprender como fazer?</a:t>
            </a:r>
            <a:endParaRPr lang="id-ID" b="1" dirty="0">
              <a:gradFill>
                <a:gsLst>
                  <a:gs pos="0">
                    <a:srgbClr val="FE2B56"/>
                  </a:gs>
                  <a:gs pos="100000">
                    <a:srgbClr val="FE6F3F"/>
                  </a:gs>
                </a:gsLst>
                <a:lin ang="5400000" scaled="0"/>
              </a:gradFill>
              <a:latin typeface="Arial"/>
              <a:ea typeface="微软雅黑"/>
              <a:cs typeface="Lato" panose="020F0502020204030203" pitchFamily="34" charset="0"/>
              <a:sym typeface="Arial"/>
            </a:endParaRPr>
          </a:p>
        </p:txBody>
      </p:sp>
      <p:grpSp>
        <p:nvGrpSpPr>
          <p:cNvPr id="9" name="组合 32">
            <a:extLst>
              <a:ext uri="{FF2B5EF4-FFF2-40B4-BE49-F238E27FC236}">
                <a16:creationId xmlns:a16="http://schemas.microsoft.com/office/drawing/2014/main" id="{B88D4699-36B9-45D4-4DE2-6AE671AF2986}"/>
              </a:ext>
            </a:extLst>
          </p:cNvPr>
          <p:cNvGrpSpPr/>
          <p:nvPr/>
        </p:nvGrpSpPr>
        <p:grpSpPr>
          <a:xfrm>
            <a:off x="9906001" y="1437452"/>
            <a:ext cx="914400" cy="914400"/>
            <a:chOff x="6944737" y="3338414"/>
            <a:chExt cx="914400" cy="914400"/>
          </a:xfrm>
        </p:grpSpPr>
        <p:sp>
          <p:nvSpPr>
            <p:cNvPr id="13" name="椭圆 20">
              <a:extLst>
                <a:ext uri="{FF2B5EF4-FFF2-40B4-BE49-F238E27FC236}">
                  <a16:creationId xmlns:a16="http://schemas.microsoft.com/office/drawing/2014/main" id="{CD5A20A5-E841-0EA1-F04E-C6298915931D}"/>
                </a:ext>
              </a:extLst>
            </p:cNvPr>
            <p:cNvSpPr/>
            <p:nvPr/>
          </p:nvSpPr>
          <p:spPr>
            <a:xfrm>
              <a:off x="6944737" y="3338414"/>
              <a:ext cx="914400" cy="914400"/>
            </a:xfrm>
            <a:prstGeom prst="ellipse">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16" name="Shape 2619">
              <a:extLst>
                <a:ext uri="{FF2B5EF4-FFF2-40B4-BE49-F238E27FC236}">
                  <a16:creationId xmlns:a16="http://schemas.microsoft.com/office/drawing/2014/main" id="{5FE83B71-0606-6B4F-7320-3B49AC1D0F99}"/>
                </a:ext>
              </a:extLst>
            </p:cNvPr>
            <p:cNvSpPr/>
            <p:nvPr/>
          </p:nvSpPr>
          <p:spPr>
            <a:xfrm>
              <a:off x="7238684" y="3632362"/>
              <a:ext cx="326506" cy="326504"/>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Arial"/>
                <a:ea typeface="微软雅黑"/>
                <a:cs typeface="Source Sans Pro Light" charset="0"/>
                <a:sym typeface="Arial"/>
              </a:endParaRPr>
            </a:p>
          </p:txBody>
        </p:sp>
      </p:grpSp>
      <p:pic>
        <p:nvPicPr>
          <p:cNvPr id="4" name="Imagem 3" descr="Texto&#10;&#10;Descrição gerada automaticamente com confiança baixa">
            <a:extLst>
              <a:ext uri="{FF2B5EF4-FFF2-40B4-BE49-F238E27FC236}">
                <a16:creationId xmlns:a16="http://schemas.microsoft.com/office/drawing/2014/main" id="{B36CFC72-2B2C-2FB9-8BA3-CAEDBE9B37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8306" y="5993529"/>
            <a:ext cx="1759790" cy="488567"/>
          </a:xfrm>
          <a:prstGeom prst="rect">
            <a:avLst/>
          </a:prstGeom>
        </p:spPr>
      </p:pic>
    </p:spTree>
    <p:extLst>
      <p:ext uri="{BB962C8B-B14F-4D97-AF65-F5344CB8AC3E}">
        <p14:creationId xmlns:p14="http://schemas.microsoft.com/office/powerpoint/2010/main" val="304052544"/>
      </p:ext>
    </p:extLst>
  </p:cSld>
  <p:clrMapOvr>
    <a:masterClrMapping/>
  </p:clrMapOvr>
  <mc:AlternateContent xmlns:mc="http://schemas.openxmlformats.org/markup-compatibility/2006" xmlns:p14="http://schemas.microsoft.com/office/powerpoint/2010/main">
    <mc:Choice Requires="p14">
      <p:transition spd="slow" p14:dur="1250" advClick="0" advTm="3500">
        <p14:switch dir="r"/>
      </p:transition>
    </mc:Choice>
    <mc:Fallback xmlns="" xmlns:a14="http://schemas.microsoft.com/office/drawing/2010/main" xmlns:a16="http://schemas.microsoft.com/office/drawing/2014/main">
      <p:transition spd="slow" advClick="0" advTm="3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2" presetClass="entr" presetSubtype="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Para os Engenheiros de Segurança do Trabalho, o futuro se constrói agora  Profissional que garante a segurança dos trabalhadores | O Futuro se  Constrói Agora | G1">
            <a:extLst>
              <a:ext uri="{FF2B5EF4-FFF2-40B4-BE49-F238E27FC236}">
                <a16:creationId xmlns:a16="http://schemas.microsoft.com/office/drawing/2014/main" id="{9377642B-DD28-AD4A-AFD2-6917C2EE9ADE}"/>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 y="-3"/>
            <a:ext cx="11843657"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uxograma: Entrada Manual 1">
            <a:extLst>
              <a:ext uri="{FF2B5EF4-FFF2-40B4-BE49-F238E27FC236}">
                <a16:creationId xmlns:a16="http://schemas.microsoft.com/office/drawing/2014/main" id="{FCF39CB4-20CE-41A1-5FCB-DDFBDEFD9E6C}"/>
              </a:ext>
            </a:extLst>
          </p:cNvPr>
          <p:cNvSpPr/>
          <p:nvPr/>
        </p:nvSpPr>
        <p:spPr>
          <a:xfrm rot="5400000" flipH="1" flipV="1">
            <a:off x="6955972" y="1621968"/>
            <a:ext cx="6858001" cy="3614054"/>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平行四边形 6"/>
          <p:cNvSpPr/>
          <p:nvPr/>
        </p:nvSpPr>
        <p:spPr>
          <a:xfrm rot="5048568" flipH="1">
            <a:off x="6329239" y="1959353"/>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6" name="平行四边形 15"/>
          <p:cNvSpPr/>
          <p:nvPr/>
        </p:nvSpPr>
        <p:spPr>
          <a:xfrm rot="5048568" flipH="1">
            <a:off x="6935125" y="4427336"/>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5" name="矩形 18">
            <a:extLst>
              <a:ext uri="{FF2B5EF4-FFF2-40B4-BE49-F238E27FC236}">
                <a16:creationId xmlns:a16="http://schemas.microsoft.com/office/drawing/2014/main" id="{C6804717-5E59-3166-33C5-F6435FFB9086}"/>
              </a:ext>
            </a:extLst>
          </p:cNvPr>
          <p:cNvSpPr/>
          <p:nvPr/>
        </p:nvSpPr>
        <p:spPr>
          <a:xfrm>
            <a:off x="807543"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01</a:t>
            </a:r>
            <a:endParaRPr lang="zh-CN" altLang="en-US" dirty="0">
              <a:latin typeface="Arial"/>
              <a:ea typeface="微软雅黑"/>
              <a:sym typeface="Arial"/>
            </a:endParaRPr>
          </a:p>
        </p:txBody>
      </p:sp>
      <p:sp>
        <p:nvSpPr>
          <p:cNvPr id="6" name="矩形 23">
            <a:extLst>
              <a:ext uri="{FF2B5EF4-FFF2-40B4-BE49-F238E27FC236}">
                <a16:creationId xmlns:a16="http://schemas.microsoft.com/office/drawing/2014/main" id="{320F2983-AD6B-020A-D063-DE2C003CA441}"/>
              </a:ext>
            </a:extLst>
          </p:cNvPr>
          <p:cNvSpPr/>
          <p:nvPr/>
        </p:nvSpPr>
        <p:spPr>
          <a:xfrm>
            <a:off x="2752255"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02</a:t>
            </a:r>
            <a:endParaRPr lang="zh-CN" altLang="en-US" dirty="0">
              <a:latin typeface="Arial"/>
              <a:ea typeface="微软雅黑"/>
              <a:sym typeface="Arial"/>
            </a:endParaRPr>
          </a:p>
        </p:txBody>
      </p:sp>
      <p:sp>
        <p:nvSpPr>
          <p:cNvPr id="8" name="矩形 23">
            <a:extLst>
              <a:ext uri="{FF2B5EF4-FFF2-40B4-BE49-F238E27FC236}">
                <a16:creationId xmlns:a16="http://schemas.microsoft.com/office/drawing/2014/main" id="{EE0071D5-0554-7630-AF32-C2DF06ABD379}"/>
              </a:ext>
            </a:extLst>
          </p:cNvPr>
          <p:cNvSpPr/>
          <p:nvPr/>
        </p:nvSpPr>
        <p:spPr>
          <a:xfrm>
            <a:off x="4579801"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03</a:t>
            </a:r>
            <a:endParaRPr lang="zh-CN" altLang="en-US" dirty="0">
              <a:latin typeface="Arial"/>
              <a:ea typeface="微软雅黑"/>
              <a:sym typeface="Arial"/>
            </a:endParaRPr>
          </a:p>
        </p:txBody>
      </p:sp>
      <p:sp>
        <p:nvSpPr>
          <p:cNvPr id="9" name="矩形 18">
            <a:extLst>
              <a:ext uri="{FF2B5EF4-FFF2-40B4-BE49-F238E27FC236}">
                <a16:creationId xmlns:a16="http://schemas.microsoft.com/office/drawing/2014/main" id="{7F1661A1-C73D-03C1-E15D-53EE9D0F62A2}"/>
              </a:ext>
            </a:extLst>
          </p:cNvPr>
          <p:cNvSpPr/>
          <p:nvPr/>
        </p:nvSpPr>
        <p:spPr>
          <a:xfrm>
            <a:off x="763000"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04</a:t>
            </a:r>
            <a:endParaRPr lang="zh-CN" altLang="en-US" dirty="0">
              <a:latin typeface="Arial"/>
              <a:ea typeface="微软雅黑"/>
              <a:sym typeface="Arial"/>
            </a:endParaRPr>
          </a:p>
        </p:txBody>
      </p:sp>
      <p:sp>
        <p:nvSpPr>
          <p:cNvPr id="10" name="矩形 23">
            <a:extLst>
              <a:ext uri="{FF2B5EF4-FFF2-40B4-BE49-F238E27FC236}">
                <a16:creationId xmlns:a16="http://schemas.microsoft.com/office/drawing/2014/main" id="{B7631C7D-9947-E2A3-7070-6729F55341E4}"/>
              </a:ext>
            </a:extLst>
          </p:cNvPr>
          <p:cNvSpPr/>
          <p:nvPr/>
        </p:nvSpPr>
        <p:spPr>
          <a:xfrm>
            <a:off x="2707712"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05</a:t>
            </a:r>
            <a:endParaRPr lang="zh-CN" altLang="en-US" dirty="0">
              <a:latin typeface="Arial"/>
              <a:ea typeface="微软雅黑"/>
              <a:sym typeface="Arial"/>
            </a:endParaRPr>
          </a:p>
        </p:txBody>
      </p:sp>
      <p:sp>
        <p:nvSpPr>
          <p:cNvPr id="11" name="矩形 23">
            <a:extLst>
              <a:ext uri="{FF2B5EF4-FFF2-40B4-BE49-F238E27FC236}">
                <a16:creationId xmlns:a16="http://schemas.microsoft.com/office/drawing/2014/main" id="{37F71098-E714-18C2-81A1-FEECF82B365B}"/>
              </a:ext>
            </a:extLst>
          </p:cNvPr>
          <p:cNvSpPr/>
          <p:nvPr/>
        </p:nvSpPr>
        <p:spPr>
          <a:xfrm>
            <a:off x="4535258"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06</a:t>
            </a:r>
            <a:endParaRPr lang="zh-CN" altLang="en-US" dirty="0">
              <a:latin typeface="Arial"/>
              <a:ea typeface="微软雅黑"/>
              <a:sym typeface="Arial"/>
            </a:endParaRPr>
          </a:p>
        </p:txBody>
      </p:sp>
      <p:sp>
        <p:nvSpPr>
          <p:cNvPr id="12" name="矩形 18">
            <a:extLst>
              <a:ext uri="{FF2B5EF4-FFF2-40B4-BE49-F238E27FC236}">
                <a16:creationId xmlns:a16="http://schemas.microsoft.com/office/drawing/2014/main" id="{10FB407E-A02F-7625-A95A-49334135EBFB}"/>
              </a:ext>
            </a:extLst>
          </p:cNvPr>
          <p:cNvSpPr/>
          <p:nvPr/>
        </p:nvSpPr>
        <p:spPr>
          <a:xfrm>
            <a:off x="758610"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07</a:t>
            </a:r>
            <a:endParaRPr lang="zh-CN" altLang="en-US" dirty="0">
              <a:latin typeface="Arial"/>
              <a:ea typeface="微软雅黑"/>
              <a:sym typeface="Arial"/>
            </a:endParaRPr>
          </a:p>
        </p:txBody>
      </p:sp>
      <p:sp>
        <p:nvSpPr>
          <p:cNvPr id="13" name="矩形 23">
            <a:extLst>
              <a:ext uri="{FF2B5EF4-FFF2-40B4-BE49-F238E27FC236}">
                <a16:creationId xmlns:a16="http://schemas.microsoft.com/office/drawing/2014/main" id="{C4689CD8-C1B5-F47A-5DE7-23856CFB9678}"/>
              </a:ext>
            </a:extLst>
          </p:cNvPr>
          <p:cNvSpPr/>
          <p:nvPr/>
        </p:nvSpPr>
        <p:spPr>
          <a:xfrm>
            <a:off x="2703322"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08</a:t>
            </a:r>
            <a:endParaRPr lang="zh-CN" altLang="en-US" dirty="0">
              <a:latin typeface="Arial"/>
              <a:ea typeface="微软雅黑"/>
              <a:sym typeface="Arial"/>
            </a:endParaRPr>
          </a:p>
        </p:txBody>
      </p:sp>
      <p:sp>
        <p:nvSpPr>
          <p:cNvPr id="14" name="矩形 23">
            <a:extLst>
              <a:ext uri="{FF2B5EF4-FFF2-40B4-BE49-F238E27FC236}">
                <a16:creationId xmlns:a16="http://schemas.microsoft.com/office/drawing/2014/main" id="{529C354F-0181-C53F-28DA-6D2FB4083F0D}"/>
              </a:ext>
            </a:extLst>
          </p:cNvPr>
          <p:cNvSpPr/>
          <p:nvPr/>
        </p:nvSpPr>
        <p:spPr>
          <a:xfrm>
            <a:off x="4530868"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09</a:t>
            </a:r>
            <a:endParaRPr lang="zh-CN" altLang="en-US" dirty="0">
              <a:latin typeface="Arial"/>
              <a:ea typeface="微软雅黑"/>
              <a:sym typeface="Arial"/>
            </a:endParaRPr>
          </a:p>
        </p:txBody>
      </p:sp>
      <p:sp>
        <p:nvSpPr>
          <p:cNvPr id="17" name="矩形 18">
            <a:extLst>
              <a:ext uri="{FF2B5EF4-FFF2-40B4-BE49-F238E27FC236}">
                <a16:creationId xmlns:a16="http://schemas.microsoft.com/office/drawing/2014/main" id="{0DFE4971-247C-691D-0FD5-EBAB1A7D34EB}"/>
              </a:ext>
            </a:extLst>
          </p:cNvPr>
          <p:cNvSpPr/>
          <p:nvPr/>
        </p:nvSpPr>
        <p:spPr>
          <a:xfrm>
            <a:off x="744826"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10</a:t>
            </a:r>
            <a:endParaRPr lang="zh-CN" altLang="en-US" dirty="0">
              <a:latin typeface="Arial"/>
              <a:ea typeface="微软雅黑"/>
              <a:sym typeface="Arial"/>
            </a:endParaRPr>
          </a:p>
        </p:txBody>
      </p:sp>
      <p:sp>
        <p:nvSpPr>
          <p:cNvPr id="18" name="矩形 23">
            <a:extLst>
              <a:ext uri="{FF2B5EF4-FFF2-40B4-BE49-F238E27FC236}">
                <a16:creationId xmlns:a16="http://schemas.microsoft.com/office/drawing/2014/main" id="{66B788B7-2665-C336-13E3-07F1F4815143}"/>
              </a:ext>
            </a:extLst>
          </p:cNvPr>
          <p:cNvSpPr/>
          <p:nvPr/>
        </p:nvSpPr>
        <p:spPr>
          <a:xfrm>
            <a:off x="2689538"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11</a:t>
            </a:r>
            <a:endParaRPr lang="zh-CN" altLang="en-US" dirty="0">
              <a:latin typeface="Arial"/>
              <a:ea typeface="微软雅黑"/>
              <a:sym typeface="Arial"/>
            </a:endParaRPr>
          </a:p>
        </p:txBody>
      </p:sp>
      <p:sp>
        <p:nvSpPr>
          <p:cNvPr id="19" name="矩形 23">
            <a:extLst>
              <a:ext uri="{FF2B5EF4-FFF2-40B4-BE49-F238E27FC236}">
                <a16:creationId xmlns:a16="http://schemas.microsoft.com/office/drawing/2014/main" id="{4AAE68E4-9497-1926-3D43-1FDAFBB22751}"/>
              </a:ext>
            </a:extLst>
          </p:cNvPr>
          <p:cNvSpPr/>
          <p:nvPr/>
        </p:nvSpPr>
        <p:spPr>
          <a:xfrm>
            <a:off x="4517084"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12</a:t>
            </a:r>
            <a:endParaRPr lang="zh-CN" altLang="en-US" dirty="0">
              <a:latin typeface="Arial"/>
              <a:ea typeface="微软雅黑"/>
              <a:sym typeface="Arial"/>
            </a:endParaRPr>
          </a:p>
        </p:txBody>
      </p:sp>
      <p:sp>
        <p:nvSpPr>
          <p:cNvPr id="15" name="矩形 23">
            <a:extLst>
              <a:ext uri="{FF2B5EF4-FFF2-40B4-BE49-F238E27FC236}">
                <a16:creationId xmlns:a16="http://schemas.microsoft.com/office/drawing/2014/main" id="{D7977FF1-B5F8-958E-97ED-68C0EE4AD46D}"/>
              </a:ext>
            </a:extLst>
          </p:cNvPr>
          <p:cNvSpPr/>
          <p:nvPr/>
        </p:nvSpPr>
        <p:spPr>
          <a:xfrm>
            <a:off x="6335484" y="5196243"/>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13</a:t>
            </a:r>
            <a:endParaRPr lang="zh-CN" altLang="en-US" dirty="0">
              <a:latin typeface="Arial"/>
              <a:ea typeface="微软雅黑"/>
              <a:sym typeface="Arial"/>
            </a:endParaRPr>
          </a:p>
        </p:txBody>
      </p:sp>
      <p:pic>
        <p:nvPicPr>
          <p:cNvPr id="3" name="Imagem 2" descr="Uma imagem contendo Texto&#10;&#10;Descrição gerada automaticamente">
            <a:extLst>
              <a:ext uri="{FF2B5EF4-FFF2-40B4-BE49-F238E27FC236}">
                <a16:creationId xmlns:a16="http://schemas.microsoft.com/office/drawing/2014/main" id="{7A41A377-57F2-DF01-EA2E-AADDB3218C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106" y="100788"/>
            <a:ext cx="1859979" cy="522531"/>
          </a:xfrm>
          <a:prstGeom prst="rect">
            <a:avLst/>
          </a:prstGeom>
        </p:spPr>
      </p:pic>
    </p:spTree>
    <p:extLst>
      <p:ext uri="{BB962C8B-B14F-4D97-AF65-F5344CB8AC3E}">
        <p14:creationId xmlns:p14="http://schemas.microsoft.com/office/powerpoint/2010/main" val="1914829628"/>
      </p:ext>
    </p:extLst>
  </p:cSld>
  <p:clrMapOvr>
    <a:masterClrMapping/>
  </p:clrMapOvr>
  <mc:AlternateContent xmlns:mc="http://schemas.openxmlformats.org/markup-compatibility/2006" xmlns:p14="http://schemas.microsoft.com/office/powerpoint/2010/main">
    <mc:Choice Requires="p14">
      <p:transition spd="med" p14:dur="700" advClick="0" advTm="6500">
        <p:fade/>
      </p:transition>
    </mc:Choice>
    <mc:Fallback xmlns="">
      <p:transition spd="med" advClick="0" advTm="650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Para os Engenheiros de Segurança do Trabalho, o futuro se constrói agora  Profissional que garante a segurança dos trabalhadores | O Futuro se  Constrói Agora | G1">
            <a:extLst>
              <a:ext uri="{FF2B5EF4-FFF2-40B4-BE49-F238E27FC236}">
                <a16:creationId xmlns:a16="http://schemas.microsoft.com/office/drawing/2014/main" id="{9377642B-DD28-AD4A-AFD2-6917C2EE9ADE}"/>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 y="-3"/>
            <a:ext cx="11843657"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uxograma: Entrada Manual 1">
            <a:extLst>
              <a:ext uri="{FF2B5EF4-FFF2-40B4-BE49-F238E27FC236}">
                <a16:creationId xmlns:a16="http://schemas.microsoft.com/office/drawing/2014/main" id="{FCF39CB4-20CE-41A1-5FCB-DDFBDEFD9E6C}"/>
              </a:ext>
            </a:extLst>
          </p:cNvPr>
          <p:cNvSpPr/>
          <p:nvPr/>
        </p:nvSpPr>
        <p:spPr>
          <a:xfrm rot="5400000" flipH="1" flipV="1">
            <a:off x="6955972" y="1621968"/>
            <a:ext cx="6858001" cy="3614054"/>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平行四边形 6"/>
          <p:cNvSpPr/>
          <p:nvPr/>
        </p:nvSpPr>
        <p:spPr>
          <a:xfrm rot="5048568" flipH="1">
            <a:off x="6329239" y="1959353"/>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6" name="平行四边形 15"/>
          <p:cNvSpPr/>
          <p:nvPr/>
        </p:nvSpPr>
        <p:spPr>
          <a:xfrm rot="5048568" flipH="1">
            <a:off x="6935125" y="4427336"/>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5" name="矩形 18">
            <a:extLst>
              <a:ext uri="{FF2B5EF4-FFF2-40B4-BE49-F238E27FC236}">
                <a16:creationId xmlns:a16="http://schemas.microsoft.com/office/drawing/2014/main" id="{C6804717-5E59-3166-33C5-F6435FFB9086}"/>
              </a:ext>
            </a:extLst>
          </p:cNvPr>
          <p:cNvSpPr/>
          <p:nvPr/>
        </p:nvSpPr>
        <p:spPr>
          <a:xfrm>
            <a:off x="807543" y="624244"/>
            <a:ext cx="2166835" cy="975957"/>
          </a:xfrm>
          <a:prstGeom prst="rect">
            <a:avLst/>
          </a:prstGeom>
          <a:solidFill>
            <a:schemeClr val="bg1"/>
          </a:soli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sz="2400" b="1" dirty="0">
                <a:solidFill>
                  <a:srgbClr val="201F42"/>
                </a:solidFill>
                <a:latin typeface="Arial"/>
                <a:ea typeface="微软雅黑"/>
                <a:sym typeface="Arial"/>
              </a:rPr>
              <a:t>Passo 01</a:t>
            </a:r>
            <a:endParaRPr lang="zh-CN" altLang="en-US" sz="2400" b="1" dirty="0">
              <a:solidFill>
                <a:srgbClr val="201F42"/>
              </a:solidFill>
              <a:latin typeface="Arial"/>
              <a:ea typeface="微软雅黑"/>
              <a:sym typeface="Arial"/>
            </a:endParaRPr>
          </a:p>
        </p:txBody>
      </p:sp>
      <p:sp>
        <p:nvSpPr>
          <p:cNvPr id="6" name="矩形 23">
            <a:extLst>
              <a:ext uri="{FF2B5EF4-FFF2-40B4-BE49-F238E27FC236}">
                <a16:creationId xmlns:a16="http://schemas.microsoft.com/office/drawing/2014/main" id="{320F2983-AD6B-020A-D063-DE2C003CA441}"/>
              </a:ext>
            </a:extLst>
          </p:cNvPr>
          <p:cNvSpPr/>
          <p:nvPr/>
        </p:nvSpPr>
        <p:spPr>
          <a:xfrm>
            <a:off x="2752255"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02</a:t>
            </a:r>
            <a:endParaRPr lang="zh-CN" altLang="en-US" dirty="0">
              <a:latin typeface="Arial"/>
              <a:ea typeface="微软雅黑"/>
              <a:sym typeface="Arial"/>
            </a:endParaRPr>
          </a:p>
        </p:txBody>
      </p:sp>
      <p:sp>
        <p:nvSpPr>
          <p:cNvPr id="8" name="矩形 23">
            <a:extLst>
              <a:ext uri="{FF2B5EF4-FFF2-40B4-BE49-F238E27FC236}">
                <a16:creationId xmlns:a16="http://schemas.microsoft.com/office/drawing/2014/main" id="{EE0071D5-0554-7630-AF32-C2DF06ABD379}"/>
              </a:ext>
            </a:extLst>
          </p:cNvPr>
          <p:cNvSpPr/>
          <p:nvPr/>
        </p:nvSpPr>
        <p:spPr>
          <a:xfrm>
            <a:off x="4579801"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03</a:t>
            </a:r>
            <a:endParaRPr lang="zh-CN" altLang="en-US" dirty="0">
              <a:latin typeface="Arial"/>
              <a:ea typeface="微软雅黑"/>
              <a:sym typeface="Arial"/>
            </a:endParaRPr>
          </a:p>
        </p:txBody>
      </p:sp>
      <p:sp>
        <p:nvSpPr>
          <p:cNvPr id="9" name="矩形 18">
            <a:extLst>
              <a:ext uri="{FF2B5EF4-FFF2-40B4-BE49-F238E27FC236}">
                <a16:creationId xmlns:a16="http://schemas.microsoft.com/office/drawing/2014/main" id="{7F1661A1-C73D-03C1-E15D-53EE9D0F62A2}"/>
              </a:ext>
            </a:extLst>
          </p:cNvPr>
          <p:cNvSpPr/>
          <p:nvPr/>
        </p:nvSpPr>
        <p:spPr>
          <a:xfrm>
            <a:off x="763000"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04</a:t>
            </a:r>
            <a:endParaRPr lang="zh-CN" altLang="en-US" dirty="0">
              <a:latin typeface="Arial"/>
              <a:ea typeface="微软雅黑"/>
              <a:sym typeface="Arial"/>
            </a:endParaRPr>
          </a:p>
        </p:txBody>
      </p:sp>
      <p:sp>
        <p:nvSpPr>
          <p:cNvPr id="10" name="矩形 23">
            <a:extLst>
              <a:ext uri="{FF2B5EF4-FFF2-40B4-BE49-F238E27FC236}">
                <a16:creationId xmlns:a16="http://schemas.microsoft.com/office/drawing/2014/main" id="{B7631C7D-9947-E2A3-7070-6729F55341E4}"/>
              </a:ext>
            </a:extLst>
          </p:cNvPr>
          <p:cNvSpPr/>
          <p:nvPr/>
        </p:nvSpPr>
        <p:spPr>
          <a:xfrm>
            <a:off x="2707712"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05</a:t>
            </a:r>
            <a:endParaRPr lang="zh-CN" altLang="en-US" dirty="0">
              <a:latin typeface="Arial"/>
              <a:ea typeface="微软雅黑"/>
              <a:sym typeface="Arial"/>
            </a:endParaRPr>
          </a:p>
        </p:txBody>
      </p:sp>
      <p:sp>
        <p:nvSpPr>
          <p:cNvPr id="11" name="矩形 23">
            <a:extLst>
              <a:ext uri="{FF2B5EF4-FFF2-40B4-BE49-F238E27FC236}">
                <a16:creationId xmlns:a16="http://schemas.microsoft.com/office/drawing/2014/main" id="{37F71098-E714-18C2-81A1-FEECF82B365B}"/>
              </a:ext>
            </a:extLst>
          </p:cNvPr>
          <p:cNvSpPr/>
          <p:nvPr/>
        </p:nvSpPr>
        <p:spPr>
          <a:xfrm>
            <a:off x="4535258"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06</a:t>
            </a:r>
            <a:endParaRPr lang="zh-CN" altLang="en-US" dirty="0">
              <a:latin typeface="Arial"/>
              <a:ea typeface="微软雅黑"/>
              <a:sym typeface="Arial"/>
            </a:endParaRPr>
          </a:p>
        </p:txBody>
      </p:sp>
      <p:sp>
        <p:nvSpPr>
          <p:cNvPr id="12" name="矩形 18">
            <a:extLst>
              <a:ext uri="{FF2B5EF4-FFF2-40B4-BE49-F238E27FC236}">
                <a16:creationId xmlns:a16="http://schemas.microsoft.com/office/drawing/2014/main" id="{10FB407E-A02F-7625-A95A-49334135EBFB}"/>
              </a:ext>
            </a:extLst>
          </p:cNvPr>
          <p:cNvSpPr/>
          <p:nvPr/>
        </p:nvSpPr>
        <p:spPr>
          <a:xfrm>
            <a:off x="758610"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07</a:t>
            </a:r>
            <a:endParaRPr lang="zh-CN" altLang="en-US" dirty="0">
              <a:latin typeface="Arial"/>
              <a:ea typeface="微软雅黑"/>
              <a:sym typeface="Arial"/>
            </a:endParaRPr>
          </a:p>
        </p:txBody>
      </p:sp>
      <p:sp>
        <p:nvSpPr>
          <p:cNvPr id="13" name="矩形 23">
            <a:extLst>
              <a:ext uri="{FF2B5EF4-FFF2-40B4-BE49-F238E27FC236}">
                <a16:creationId xmlns:a16="http://schemas.microsoft.com/office/drawing/2014/main" id="{C4689CD8-C1B5-F47A-5DE7-23856CFB9678}"/>
              </a:ext>
            </a:extLst>
          </p:cNvPr>
          <p:cNvSpPr/>
          <p:nvPr/>
        </p:nvSpPr>
        <p:spPr>
          <a:xfrm>
            <a:off x="2703322"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08</a:t>
            </a:r>
            <a:endParaRPr lang="zh-CN" altLang="en-US" dirty="0">
              <a:latin typeface="Arial"/>
              <a:ea typeface="微软雅黑"/>
              <a:sym typeface="Arial"/>
            </a:endParaRPr>
          </a:p>
        </p:txBody>
      </p:sp>
      <p:sp>
        <p:nvSpPr>
          <p:cNvPr id="14" name="矩形 23">
            <a:extLst>
              <a:ext uri="{FF2B5EF4-FFF2-40B4-BE49-F238E27FC236}">
                <a16:creationId xmlns:a16="http://schemas.microsoft.com/office/drawing/2014/main" id="{529C354F-0181-C53F-28DA-6D2FB4083F0D}"/>
              </a:ext>
            </a:extLst>
          </p:cNvPr>
          <p:cNvSpPr/>
          <p:nvPr/>
        </p:nvSpPr>
        <p:spPr>
          <a:xfrm>
            <a:off x="4530868"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09</a:t>
            </a:r>
            <a:endParaRPr lang="zh-CN" altLang="en-US" dirty="0">
              <a:latin typeface="Arial"/>
              <a:ea typeface="微软雅黑"/>
              <a:sym typeface="Arial"/>
            </a:endParaRPr>
          </a:p>
        </p:txBody>
      </p:sp>
      <p:sp>
        <p:nvSpPr>
          <p:cNvPr id="17" name="矩形 18">
            <a:extLst>
              <a:ext uri="{FF2B5EF4-FFF2-40B4-BE49-F238E27FC236}">
                <a16:creationId xmlns:a16="http://schemas.microsoft.com/office/drawing/2014/main" id="{0DFE4971-247C-691D-0FD5-EBAB1A7D34EB}"/>
              </a:ext>
            </a:extLst>
          </p:cNvPr>
          <p:cNvSpPr/>
          <p:nvPr/>
        </p:nvSpPr>
        <p:spPr>
          <a:xfrm>
            <a:off x="744826"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10</a:t>
            </a:r>
            <a:endParaRPr lang="zh-CN" altLang="en-US" dirty="0">
              <a:latin typeface="Arial"/>
              <a:ea typeface="微软雅黑"/>
              <a:sym typeface="Arial"/>
            </a:endParaRPr>
          </a:p>
        </p:txBody>
      </p:sp>
      <p:sp>
        <p:nvSpPr>
          <p:cNvPr id="18" name="矩形 23">
            <a:extLst>
              <a:ext uri="{FF2B5EF4-FFF2-40B4-BE49-F238E27FC236}">
                <a16:creationId xmlns:a16="http://schemas.microsoft.com/office/drawing/2014/main" id="{66B788B7-2665-C336-13E3-07F1F4815143}"/>
              </a:ext>
            </a:extLst>
          </p:cNvPr>
          <p:cNvSpPr/>
          <p:nvPr/>
        </p:nvSpPr>
        <p:spPr>
          <a:xfrm>
            <a:off x="2689538"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11</a:t>
            </a:r>
            <a:endParaRPr lang="zh-CN" altLang="en-US" dirty="0">
              <a:latin typeface="Arial"/>
              <a:ea typeface="微软雅黑"/>
              <a:sym typeface="Arial"/>
            </a:endParaRPr>
          </a:p>
        </p:txBody>
      </p:sp>
      <p:sp>
        <p:nvSpPr>
          <p:cNvPr id="19" name="矩形 23">
            <a:extLst>
              <a:ext uri="{FF2B5EF4-FFF2-40B4-BE49-F238E27FC236}">
                <a16:creationId xmlns:a16="http://schemas.microsoft.com/office/drawing/2014/main" id="{4AAE68E4-9497-1926-3D43-1FDAFBB22751}"/>
              </a:ext>
            </a:extLst>
          </p:cNvPr>
          <p:cNvSpPr/>
          <p:nvPr/>
        </p:nvSpPr>
        <p:spPr>
          <a:xfrm>
            <a:off x="4517084"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12</a:t>
            </a:r>
            <a:endParaRPr lang="zh-CN" altLang="en-US" dirty="0">
              <a:latin typeface="Arial"/>
              <a:ea typeface="微软雅黑"/>
              <a:sym typeface="Arial"/>
            </a:endParaRPr>
          </a:p>
        </p:txBody>
      </p:sp>
      <p:sp>
        <p:nvSpPr>
          <p:cNvPr id="15" name="矩形 23">
            <a:extLst>
              <a:ext uri="{FF2B5EF4-FFF2-40B4-BE49-F238E27FC236}">
                <a16:creationId xmlns:a16="http://schemas.microsoft.com/office/drawing/2014/main" id="{D7977FF1-B5F8-958E-97ED-68C0EE4AD46D}"/>
              </a:ext>
            </a:extLst>
          </p:cNvPr>
          <p:cNvSpPr/>
          <p:nvPr/>
        </p:nvSpPr>
        <p:spPr>
          <a:xfrm>
            <a:off x="6335484" y="5196243"/>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13</a:t>
            </a:r>
            <a:endParaRPr lang="zh-CN" altLang="en-US" dirty="0">
              <a:latin typeface="Arial"/>
              <a:ea typeface="微软雅黑"/>
              <a:sym typeface="Arial"/>
            </a:endParaRPr>
          </a:p>
        </p:txBody>
      </p:sp>
      <p:pic>
        <p:nvPicPr>
          <p:cNvPr id="3" name="Imagem 2" descr="Uma imagem contendo Texto&#10;&#10;Descrição gerada automaticamente">
            <a:extLst>
              <a:ext uri="{FF2B5EF4-FFF2-40B4-BE49-F238E27FC236}">
                <a16:creationId xmlns:a16="http://schemas.microsoft.com/office/drawing/2014/main" id="{1F014D0D-1F6E-AF2C-0D1A-13AE556548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106" y="100788"/>
            <a:ext cx="1859979" cy="522531"/>
          </a:xfrm>
          <a:prstGeom prst="rect">
            <a:avLst/>
          </a:prstGeom>
        </p:spPr>
      </p:pic>
    </p:spTree>
    <p:extLst>
      <p:ext uri="{BB962C8B-B14F-4D97-AF65-F5344CB8AC3E}">
        <p14:creationId xmlns:p14="http://schemas.microsoft.com/office/powerpoint/2010/main" val="4035702118"/>
      </p:ext>
    </p:extLst>
  </p:cSld>
  <p:clrMapOvr>
    <a:masterClrMapping/>
  </p:clrMapOvr>
  <mc:AlternateContent xmlns:mc="http://schemas.openxmlformats.org/markup-compatibility/2006" xmlns:p14="http://schemas.microsoft.com/office/powerpoint/2010/main">
    <mc:Choice Requires="p14">
      <p:transition spd="med" p14:dur="700" advClick="0" advTm="6500">
        <p:fade/>
      </p:transition>
    </mc:Choice>
    <mc:Fallback xmlns="">
      <p:transition spd="med" advClick="0" advTm="650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6">
            <a:extLst>
              <a:ext uri="{FF2B5EF4-FFF2-40B4-BE49-F238E27FC236}">
                <a16:creationId xmlns:a16="http://schemas.microsoft.com/office/drawing/2014/main" id="{63671E68-10E6-1F5F-1B90-32C354FB2A75}"/>
              </a:ext>
            </a:extLst>
          </p:cNvPr>
          <p:cNvSpPr/>
          <p:nvPr/>
        </p:nvSpPr>
        <p:spPr>
          <a:xfrm>
            <a:off x="2438400" y="1409700"/>
            <a:ext cx="7315199" cy="4343400"/>
          </a:xfrm>
          <a:prstGeom prst="rect">
            <a:avLst/>
          </a:prstGeom>
          <a:gradFill>
            <a:gsLst>
              <a:gs pos="0">
                <a:srgbClr val="FE2B56">
                  <a:alpha val="80000"/>
                </a:srgbClr>
              </a:gs>
              <a:gs pos="100000">
                <a:srgbClr val="FE6F3F">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4" name="圆角矩形 3">
            <a:extLst>
              <a:ext uri="{FF2B5EF4-FFF2-40B4-BE49-F238E27FC236}">
                <a16:creationId xmlns:a16="http://schemas.microsoft.com/office/drawing/2014/main" id="{F17C4CFA-2460-2C88-E528-6DD900103ACF}"/>
              </a:ext>
            </a:extLst>
          </p:cNvPr>
          <p:cNvSpPr/>
          <p:nvPr/>
        </p:nvSpPr>
        <p:spPr>
          <a:xfrm>
            <a:off x="2645708" y="1675522"/>
            <a:ext cx="1708578" cy="4223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dirty="0">
              <a:solidFill>
                <a:srgbClr val="FE2B56"/>
              </a:solidFill>
              <a:latin typeface="Arial"/>
              <a:ea typeface="微软雅黑"/>
              <a:sym typeface="Arial"/>
            </a:endParaRPr>
          </a:p>
        </p:txBody>
      </p:sp>
      <p:sp>
        <p:nvSpPr>
          <p:cNvPr id="5" name="Subtitle 2">
            <a:extLst>
              <a:ext uri="{FF2B5EF4-FFF2-40B4-BE49-F238E27FC236}">
                <a16:creationId xmlns:a16="http://schemas.microsoft.com/office/drawing/2014/main" id="{52DB07AD-2672-6F3A-F73D-FED1B57AB4BD}"/>
              </a:ext>
            </a:extLst>
          </p:cNvPr>
          <p:cNvSpPr txBox="1">
            <a:spLocks/>
          </p:cNvSpPr>
          <p:nvPr/>
        </p:nvSpPr>
        <p:spPr>
          <a:xfrm>
            <a:off x="2645708" y="1520022"/>
            <a:ext cx="7082491" cy="20613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0"/>
              </a:spcBef>
              <a:defRPr/>
            </a:pPr>
            <a:r>
              <a:rPr lang="pt-BR" altLang="zh-CN" dirty="0">
                <a:solidFill>
                  <a:srgbClr val="201F42"/>
                </a:solidFill>
                <a:latin typeface="Arial"/>
                <a:ea typeface="微软雅黑"/>
                <a:cs typeface="Lato" panose="020F0502020204030203" pitchFamily="34" charset="0"/>
                <a:sym typeface="Arial"/>
              </a:rPr>
              <a:t>Passo 1) </a:t>
            </a:r>
          </a:p>
          <a:p>
            <a:pPr algn="l">
              <a:lnSpc>
                <a:spcPct val="150000"/>
              </a:lnSpc>
              <a:spcBef>
                <a:spcPts val="0"/>
              </a:spcBef>
              <a:defRPr/>
            </a:pPr>
            <a:r>
              <a:rPr lang="pt-BR" altLang="zh-CN" b="1" dirty="0">
                <a:solidFill>
                  <a:srgbClr val="201F42"/>
                </a:solidFill>
                <a:latin typeface="Arial"/>
                <a:ea typeface="微软雅黑"/>
                <a:cs typeface="Lato" panose="020F0502020204030203" pitchFamily="34" charset="0"/>
                <a:sym typeface="Arial"/>
              </a:rPr>
              <a:t>Confira se suas roupas são adequadas para o serviço. </a:t>
            </a:r>
            <a:r>
              <a:rPr lang="pt-BR" altLang="zh-CN" dirty="0">
                <a:solidFill>
                  <a:srgbClr val="201F42"/>
                </a:solidFill>
                <a:latin typeface="Arial"/>
                <a:ea typeface="微软雅黑"/>
                <a:cs typeface="Lato" panose="020F0502020204030203" pitchFamily="34" charset="0"/>
                <a:sym typeface="Arial"/>
              </a:rPr>
              <a:t>Roupas largas e joias podem enroscar e causar acidentes. O cabelo, quando comprido, deve ser preso durante o serviço, também para evitar que enrosque nas máquinas e objetos e cause acidentes.</a:t>
            </a:r>
          </a:p>
        </p:txBody>
      </p:sp>
      <p:pic>
        <p:nvPicPr>
          <p:cNvPr id="2" name="Imagem 1" descr="Texto&#10;&#10;Descrição gerada automaticamente com confiança baixa">
            <a:extLst>
              <a:ext uri="{FF2B5EF4-FFF2-40B4-BE49-F238E27FC236}">
                <a16:creationId xmlns:a16="http://schemas.microsoft.com/office/drawing/2014/main" id="{4837B94C-8595-894D-9E24-B93A99660B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6192" y="23150"/>
            <a:ext cx="1759790" cy="488567"/>
          </a:xfrm>
          <a:prstGeom prst="rect">
            <a:avLst/>
          </a:prstGeom>
        </p:spPr>
      </p:pic>
    </p:spTree>
    <p:extLst>
      <p:ext uri="{BB962C8B-B14F-4D97-AF65-F5344CB8AC3E}">
        <p14:creationId xmlns:p14="http://schemas.microsoft.com/office/powerpoint/2010/main" val="4051409933"/>
      </p:ext>
    </p:extLst>
  </p:cSld>
  <p:clrMapOvr>
    <a:masterClrMapping/>
  </p:clrMapOvr>
  <mc:AlternateContent xmlns:mc="http://schemas.openxmlformats.org/markup-compatibility/2006" xmlns:p14="http://schemas.microsoft.com/office/powerpoint/2010/main">
    <mc:Choice Requires="p14">
      <p:transition spd="slow" p14:dur="1250" advClick="0" advTm="3500">
        <p14:switch dir="r"/>
      </p:transition>
    </mc:Choice>
    <mc:Fallback xmlns="" xmlns:a16="http://schemas.microsoft.com/office/drawing/2014/main" xmlns:a14="http://schemas.microsoft.com/office/drawing/2010/main">
      <p:transition spd="slow" advClick="0" advTm="3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Para os Engenheiros de Segurança do Trabalho, o futuro se constrói agora  Profissional que garante a segurança dos trabalhadores | O Futuro se  Constrói Agora | G1">
            <a:extLst>
              <a:ext uri="{FF2B5EF4-FFF2-40B4-BE49-F238E27FC236}">
                <a16:creationId xmlns:a16="http://schemas.microsoft.com/office/drawing/2014/main" id="{9377642B-DD28-AD4A-AFD2-6917C2EE9ADE}"/>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 y="-3"/>
            <a:ext cx="11843657"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uxograma: Entrada Manual 1">
            <a:extLst>
              <a:ext uri="{FF2B5EF4-FFF2-40B4-BE49-F238E27FC236}">
                <a16:creationId xmlns:a16="http://schemas.microsoft.com/office/drawing/2014/main" id="{FCF39CB4-20CE-41A1-5FCB-DDFBDEFD9E6C}"/>
              </a:ext>
            </a:extLst>
          </p:cNvPr>
          <p:cNvSpPr/>
          <p:nvPr/>
        </p:nvSpPr>
        <p:spPr>
          <a:xfrm rot="5400000" flipH="1" flipV="1">
            <a:off x="6955972" y="1621968"/>
            <a:ext cx="6858001" cy="3614054"/>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平行四边形 6"/>
          <p:cNvSpPr/>
          <p:nvPr/>
        </p:nvSpPr>
        <p:spPr>
          <a:xfrm rot="5048568" flipH="1">
            <a:off x="6329239" y="1959353"/>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6" name="平行四边形 15"/>
          <p:cNvSpPr/>
          <p:nvPr/>
        </p:nvSpPr>
        <p:spPr>
          <a:xfrm rot="5048568" flipH="1">
            <a:off x="6935125" y="4427336"/>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5" name="矩形 18">
            <a:extLst>
              <a:ext uri="{FF2B5EF4-FFF2-40B4-BE49-F238E27FC236}">
                <a16:creationId xmlns:a16="http://schemas.microsoft.com/office/drawing/2014/main" id="{C6804717-5E59-3166-33C5-F6435FFB9086}"/>
              </a:ext>
            </a:extLst>
          </p:cNvPr>
          <p:cNvSpPr/>
          <p:nvPr/>
        </p:nvSpPr>
        <p:spPr>
          <a:xfrm>
            <a:off x="807543"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01</a:t>
            </a:r>
            <a:endParaRPr lang="zh-CN" altLang="en-US" dirty="0">
              <a:latin typeface="Arial"/>
              <a:ea typeface="微软雅黑"/>
              <a:sym typeface="Arial"/>
            </a:endParaRPr>
          </a:p>
        </p:txBody>
      </p:sp>
      <p:sp>
        <p:nvSpPr>
          <p:cNvPr id="6" name="矩形 23">
            <a:extLst>
              <a:ext uri="{FF2B5EF4-FFF2-40B4-BE49-F238E27FC236}">
                <a16:creationId xmlns:a16="http://schemas.microsoft.com/office/drawing/2014/main" id="{320F2983-AD6B-020A-D063-DE2C003CA441}"/>
              </a:ext>
            </a:extLst>
          </p:cNvPr>
          <p:cNvSpPr/>
          <p:nvPr/>
        </p:nvSpPr>
        <p:spPr>
          <a:xfrm>
            <a:off x="2752255" y="624244"/>
            <a:ext cx="2166835" cy="975957"/>
          </a:xfrm>
          <a:prstGeom prst="rect">
            <a:avLst/>
          </a:prstGeom>
          <a:solidFill>
            <a:schemeClr val="bg1"/>
          </a:soli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sz="2400" b="1">
                <a:solidFill>
                  <a:srgbClr val="201F42"/>
                </a:solidFill>
                <a:latin typeface="Arial"/>
                <a:ea typeface="微软雅黑"/>
                <a:sym typeface="Arial"/>
              </a:rPr>
              <a:t>Passo 02</a:t>
            </a:r>
            <a:endParaRPr lang="zh-CN" altLang="en-US" sz="2400" b="1" dirty="0">
              <a:solidFill>
                <a:srgbClr val="201F42"/>
              </a:solidFill>
              <a:latin typeface="Arial"/>
              <a:ea typeface="微软雅黑"/>
              <a:sym typeface="Arial"/>
            </a:endParaRPr>
          </a:p>
        </p:txBody>
      </p:sp>
      <p:sp>
        <p:nvSpPr>
          <p:cNvPr id="8" name="矩形 23">
            <a:extLst>
              <a:ext uri="{FF2B5EF4-FFF2-40B4-BE49-F238E27FC236}">
                <a16:creationId xmlns:a16="http://schemas.microsoft.com/office/drawing/2014/main" id="{EE0071D5-0554-7630-AF32-C2DF06ABD379}"/>
              </a:ext>
            </a:extLst>
          </p:cNvPr>
          <p:cNvSpPr/>
          <p:nvPr/>
        </p:nvSpPr>
        <p:spPr>
          <a:xfrm>
            <a:off x="4579801"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03</a:t>
            </a:r>
            <a:endParaRPr lang="zh-CN" altLang="en-US" dirty="0">
              <a:latin typeface="Arial"/>
              <a:ea typeface="微软雅黑"/>
              <a:sym typeface="Arial"/>
            </a:endParaRPr>
          </a:p>
        </p:txBody>
      </p:sp>
      <p:sp>
        <p:nvSpPr>
          <p:cNvPr id="9" name="矩形 18">
            <a:extLst>
              <a:ext uri="{FF2B5EF4-FFF2-40B4-BE49-F238E27FC236}">
                <a16:creationId xmlns:a16="http://schemas.microsoft.com/office/drawing/2014/main" id="{7F1661A1-C73D-03C1-E15D-53EE9D0F62A2}"/>
              </a:ext>
            </a:extLst>
          </p:cNvPr>
          <p:cNvSpPr/>
          <p:nvPr/>
        </p:nvSpPr>
        <p:spPr>
          <a:xfrm>
            <a:off x="763000"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04</a:t>
            </a:r>
            <a:endParaRPr lang="zh-CN" altLang="en-US" dirty="0">
              <a:latin typeface="Arial"/>
              <a:ea typeface="微软雅黑"/>
              <a:sym typeface="Arial"/>
            </a:endParaRPr>
          </a:p>
        </p:txBody>
      </p:sp>
      <p:sp>
        <p:nvSpPr>
          <p:cNvPr id="10" name="矩形 23">
            <a:extLst>
              <a:ext uri="{FF2B5EF4-FFF2-40B4-BE49-F238E27FC236}">
                <a16:creationId xmlns:a16="http://schemas.microsoft.com/office/drawing/2014/main" id="{B7631C7D-9947-E2A3-7070-6729F55341E4}"/>
              </a:ext>
            </a:extLst>
          </p:cNvPr>
          <p:cNvSpPr/>
          <p:nvPr/>
        </p:nvSpPr>
        <p:spPr>
          <a:xfrm>
            <a:off x="2707712"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05</a:t>
            </a:r>
            <a:endParaRPr lang="zh-CN" altLang="en-US" dirty="0">
              <a:latin typeface="Arial"/>
              <a:ea typeface="微软雅黑"/>
              <a:sym typeface="Arial"/>
            </a:endParaRPr>
          </a:p>
        </p:txBody>
      </p:sp>
      <p:sp>
        <p:nvSpPr>
          <p:cNvPr id="11" name="矩形 23">
            <a:extLst>
              <a:ext uri="{FF2B5EF4-FFF2-40B4-BE49-F238E27FC236}">
                <a16:creationId xmlns:a16="http://schemas.microsoft.com/office/drawing/2014/main" id="{37F71098-E714-18C2-81A1-FEECF82B365B}"/>
              </a:ext>
            </a:extLst>
          </p:cNvPr>
          <p:cNvSpPr/>
          <p:nvPr/>
        </p:nvSpPr>
        <p:spPr>
          <a:xfrm>
            <a:off x="4535258"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06</a:t>
            </a:r>
            <a:endParaRPr lang="zh-CN" altLang="en-US" dirty="0">
              <a:latin typeface="Arial"/>
              <a:ea typeface="微软雅黑"/>
              <a:sym typeface="Arial"/>
            </a:endParaRPr>
          </a:p>
        </p:txBody>
      </p:sp>
      <p:sp>
        <p:nvSpPr>
          <p:cNvPr id="12" name="矩形 18">
            <a:extLst>
              <a:ext uri="{FF2B5EF4-FFF2-40B4-BE49-F238E27FC236}">
                <a16:creationId xmlns:a16="http://schemas.microsoft.com/office/drawing/2014/main" id="{10FB407E-A02F-7625-A95A-49334135EBFB}"/>
              </a:ext>
            </a:extLst>
          </p:cNvPr>
          <p:cNvSpPr/>
          <p:nvPr/>
        </p:nvSpPr>
        <p:spPr>
          <a:xfrm>
            <a:off x="758610"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07</a:t>
            </a:r>
            <a:endParaRPr lang="zh-CN" altLang="en-US" dirty="0">
              <a:latin typeface="Arial"/>
              <a:ea typeface="微软雅黑"/>
              <a:sym typeface="Arial"/>
            </a:endParaRPr>
          </a:p>
        </p:txBody>
      </p:sp>
      <p:sp>
        <p:nvSpPr>
          <p:cNvPr id="13" name="矩形 23">
            <a:extLst>
              <a:ext uri="{FF2B5EF4-FFF2-40B4-BE49-F238E27FC236}">
                <a16:creationId xmlns:a16="http://schemas.microsoft.com/office/drawing/2014/main" id="{C4689CD8-C1B5-F47A-5DE7-23856CFB9678}"/>
              </a:ext>
            </a:extLst>
          </p:cNvPr>
          <p:cNvSpPr/>
          <p:nvPr/>
        </p:nvSpPr>
        <p:spPr>
          <a:xfrm>
            <a:off x="2703322"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08</a:t>
            </a:r>
            <a:endParaRPr lang="zh-CN" altLang="en-US" dirty="0">
              <a:latin typeface="Arial"/>
              <a:ea typeface="微软雅黑"/>
              <a:sym typeface="Arial"/>
            </a:endParaRPr>
          </a:p>
        </p:txBody>
      </p:sp>
      <p:sp>
        <p:nvSpPr>
          <p:cNvPr id="14" name="矩形 23">
            <a:extLst>
              <a:ext uri="{FF2B5EF4-FFF2-40B4-BE49-F238E27FC236}">
                <a16:creationId xmlns:a16="http://schemas.microsoft.com/office/drawing/2014/main" id="{529C354F-0181-C53F-28DA-6D2FB4083F0D}"/>
              </a:ext>
            </a:extLst>
          </p:cNvPr>
          <p:cNvSpPr/>
          <p:nvPr/>
        </p:nvSpPr>
        <p:spPr>
          <a:xfrm>
            <a:off x="4530868"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09</a:t>
            </a:r>
            <a:endParaRPr lang="zh-CN" altLang="en-US" dirty="0">
              <a:latin typeface="Arial"/>
              <a:ea typeface="微软雅黑"/>
              <a:sym typeface="Arial"/>
            </a:endParaRPr>
          </a:p>
        </p:txBody>
      </p:sp>
      <p:sp>
        <p:nvSpPr>
          <p:cNvPr id="17" name="矩形 18">
            <a:extLst>
              <a:ext uri="{FF2B5EF4-FFF2-40B4-BE49-F238E27FC236}">
                <a16:creationId xmlns:a16="http://schemas.microsoft.com/office/drawing/2014/main" id="{0DFE4971-247C-691D-0FD5-EBAB1A7D34EB}"/>
              </a:ext>
            </a:extLst>
          </p:cNvPr>
          <p:cNvSpPr/>
          <p:nvPr/>
        </p:nvSpPr>
        <p:spPr>
          <a:xfrm>
            <a:off x="744826"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10</a:t>
            </a:r>
            <a:endParaRPr lang="zh-CN" altLang="en-US" dirty="0">
              <a:latin typeface="Arial"/>
              <a:ea typeface="微软雅黑"/>
              <a:sym typeface="Arial"/>
            </a:endParaRPr>
          </a:p>
        </p:txBody>
      </p:sp>
      <p:sp>
        <p:nvSpPr>
          <p:cNvPr id="18" name="矩形 23">
            <a:extLst>
              <a:ext uri="{FF2B5EF4-FFF2-40B4-BE49-F238E27FC236}">
                <a16:creationId xmlns:a16="http://schemas.microsoft.com/office/drawing/2014/main" id="{66B788B7-2665-C336-13E3-07F1F4815143}"/>
              </a:ext>
            </a:extLst>
          </p:cNvPr>
          <p:cNvSpPr/>
          <p:nvPr/>
        </p:nvSpPr>
        <p:spPr>
          <a:xfrm>
            <a:off x="2689538"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11</a:t>
            </a:r>
            <a:endParaRPr lang="zh-CN" altLang="en-US" dirty="0">
              <a:latin typeface="Arial"/>
              <a:ea typeface="微软雅黑"/>
              <a:sym typeface="Arial"/>
            </a:endParaRPr>
          </a:p>
        </p:txBody>
      </p:sp>
      <p:sp>
        <p:nvSpPr>
          <p:cNvPr id="19" name="矩形 23">
            <a:extLst>
              <a:ext uri="{FF2B5EF4-FFF2-40B4-BE49-F238E27FC236}">
                <a16:creationId xmlns:a16="http://schemas.microsoft.com/office/drawing/2014/main" id="{4AAE68E4-9497-1926-3D43-1FDAFBB22751}"/>
              </a:ext>
            </a:extLst>
          </p:cNvPr>
          <p:cNvSpPr/>
          <p:nvPr/>
        </p:nvSpPr>
        <p:spPr>
          <a:xfrm>
            <a:off x="4517084"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12</a:t>
            </a:r>
            <a:endParaRPr lang="zh-CN" altLang="en-US" dirty="0">
              <a:latin typeface="Arial"/>
              <a:ea typeface="微软雅黑"/>
              <a:sym typeface="Arial"/>
            </a:endParaRPr>
          </a:p>
        </p:txBody>
      </p:sp>
      <p:sp>
        <p:nvSpPr>
          <p:cNvPr id="15" name="矩形 23">
            <a:extLst>
              <a:ext uri="{FF2B5EF4-FFF2-40B4-BE49-F238E27FC236}">
                <a16:creationId xmlns:a16="http://schemas.microsoft.com/office/drawing/2014/main" id="{D7977FF1-B5F8-958E-97ED-68C0EE4AD46D}"/>
              </a:ext>
            </a:extLst>
          </p:cNvPr>
          <p:cNvSpPr/>
          <p:nvPr/>
        </p:nvSpPr>
        <p:spPr>
          <a:xfrm>
            <a:off x="6335484" y="5196243"/>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13</a:t>
            </a:r>
            <a:endParaRPr lang="zh-CN" altLang="en-US" dirty="0">
              <a:latin typeface="Arial"/>
              <a:ea typeface="微软雅黑"/>
              <a:sym typeface="Arial"/>
            </a:endParaRPr>
          </a:p>
        </p:txBody>
      </p:sp>
      <p:pic>
        <p:nvPicPr>
          <p:cNvPr id="3" name="Imagem 2" descr="Uma imagem contendo Texto&#10;&#10;Descrição gerada automaticamente">
            <a:extLst>
              <a:ext uri="{FF2B5EF4-FFF2-40B4-BE49-F238E27FC236}">
                <a16:creationId xmlns:a16="http://schemas.microsoft.com/office/drawing/2014/main" id="{B52FC477-9A4A-5B64-133E-85B1BF24A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106" y="100788"/>
            <a:ext cx="1859979" cy="522531"/>
          </a:xfrm>
          <a:prstGeom prst="rect">
            <a:avLst/>
          </a:prstGeom>
        </p:spPr>
      </p:pic>
    </p:spTree>
    <p:extLst>
      <p:ext uri="{BB962C8B-B14F-4D97-AF65-F5344CB8AC3E}">
        <p14:creationId xmlns:p14="http://schemas.microsoft.com/office/powerpoint/2010/main" val="3741275267"/>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enalidades de SST: saiba como proteger sua empresa - SELF Engenharia">
            <a:extLst>
              <a:ext uri="{FF2B5EF4-FFF2-40B4-BE49-F238E27FC236}">
                <a16:creationId xmlns:a16="http://schemas.microsoft.com/office/drawing/2014/main" id="{B91C3B08-6AB6-ED07-32EB-38CB240B0DBA}"/>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12192000" cy="6842121"/>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0" y="0"/>
            <a:ext cx="12192000" cy="6840928"/>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11" name="圆角矩形 10"/>
          <p:cNvSpPr/>
          <p:nvPr/>
        </p:nvSpPr>
        <p:spPr>
          <a:xfrm>
            <a:off x="11076990" y="6321481"/>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5" name="矩形 14"/>
          <p:cNvSpPr/>
          <p:nvPr/>
        </p:nvSpPr>
        <p:spPr>
          <a:xfrm>
            <a:off x="635000" y="0"/>
            <a:ext cx="4292600" cy="6840928"/>
          </a:xfrm>
          <a:prstGeom prst="rect">
            <a:avLst/>
          </a:prstGeom>
          <a:gradFill>
            <a:gsLst>
              <a:gs pos="0">
                <a:srgbClr val="FE2B56">
                  <a:alpha val="80000"/>
                </a:srgbClr>
              </a:gs>
              <a:gs pos="100000">
                <a:srgbClr val="FE6F3F">
                  <a:alpha val="70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24" name="Subtitle 2">
            <a:extLst>
              <a:ext uri="{FF2B5EF4-FFF2-40B4-BE49-F238E27FC236}">
                <a16:creationId xmlns:a16="http://schemas.microsoft.com/office/drawing/2014/main" id="{360062CF-4239-4286-B703-132EC1F0E32B}"/>
              </a:ext>
            </a:extLst>
          </p:cNvPr>
          <p:cNvSpPr txBox="1">
            <a:spLocks/>
          </p:cNvSpPr>
          <p:nvPr/>
        </p:nvSpPr>
        <p:spPr>
          <a:xfrm>
            <a:off x="635000" y="1630713"/>
            <a:ext cx="4292600" cy="34365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200000"/>
              </a:lnSpc>
              <a:spcBef>
                <a:spcPts val="0"/>
              </a:spcBef>
              <a:defRPr/>
            </a:pPr>
            <a:r>
              <a:rPr lang="pt-BR" altLang="zh-CN" sz="2000" b="1" dirty="0">
                <a:solidFill>
                  <a:schemeClr val="bg1"/>
                </a:solidFill>
                <a:latin typeface="Arial"/>
                <a:ea typeface="微软雅黑"/>
                <a:cs typeface="Lato" panose="020F0502020204030203" pitchFamily="34" charset="0"/>
                <a:sym typeface="Arial"/>
              </a:rPr>
              <a:t>Quando se trata de talha industrial, ela é adquirida junto a estruturas como vigas, pórticos, guindastes móveis e outras estruturas.</a:t>
            </a:r>
            <a:endParaRPr lang="id-ID" sz="2000" b="1" dirty="0">
              <a:solidFill>
                <a:schemeClr val="bg1"/>
              </a:solidFill>
              <a:latin typeface="Arial"/>
              <a:ea typeface="微软雅黑"/>
              <a:cs typeface="Lato" panose="020F0502020204030203" pitchFamily="34" charset="0"/>
              <a:sym typeface="Arial"/>
            </a:endParaRPr>
          </a:p>
        </p:txBody>
      </p:sp>
      <p:pic>
        <p:nvPicPr>
          <p:cNvPr id="3" name="Imagem 2" descr="Texto&#10;&#10;Descrição gerada automaticamente com confiança baixa">
            <a:extLst>
              <a:ext uri="{FF2B5EF4-FFF2-40B4-BE49-F238E27FC236}">
                <a16:creationId xmlns:a16="http://schemas.microsoft.com/office/drawing/2014/main" id="{E64F5A65-B19E-EA6D-794D-CD5EBE7065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spTree>
    <p:extLst>
      <p:ext uri="{BB962C8B-B14F-4D97-AF65-F5344CB8AC3E}">
        <p14:creationId xmlns:p14="http://schemas.microsoft.com/office/powerpoint/2010/main" val="1365226472"/>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xmlns:a14="http://schemas.microsoft.com/office/drawing/2010/main" xmlns:a16="http://schemas.microsoft.com/office/drawing/2014/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Vantagens de contratar um sistema de gestão de Saúde e Segurança do  Trabalho | ERPLAN – Tecnologia QSMA">
            <a:extLst>
              <a:ext uri="{FF2B5EF4-FFF2-40B4-BE49-F238E27FC236}">
                <a16:creationId xmlns:a16="http://schemas.microsoft.com/office/drawing/2014/main" id="{CABB882D-3BC1-A9A9-B988-0B63B498DA09}"/>
              </a:ext>
            </a:extLst>
          </p:cNvPr>
          <p:cNvPicPr>
            <a:picLocks noChangeAspect="1" noChangeArrowheads="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t="15417" b="39900"/>
          <a:stretch/>
        </p:blipFill>
        <p:spPr bwMode="auto">
          <a:xfrm>
            <a:off x="0" y="3638519"/>
            <a:ext cx="12212115" cy="3219481"/>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0" y="3638519"/>
            <a:ext cx="12192000" cy="3219481"/>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grpSp>
        <p:nvGrpSpPr>
          <p:cNvPr id="32" name="组合 31"/>
          <p:cNvGrpSpPr/>
          <p:nvPr/>
        </p:nvGrpSpPr>
        <p:grpSpPr>
          <a:xfrm>
            <a:off x="990600" y="584200"/>
            <a:ext cx="5308600" cy="5676900"/>
            <a:chOff x="622300" y="1690642"/>
            <a:chExt cx="2260600" cy="3821158"/>
          </a:xfrm>
        </p:grpSpPr>
        <p:sp>
          <p:nvSpPr>
            <p:cNvPr id="33" name="任意多边形 32"/>
            <p:cNvSpPr/>
            <p:nvPr/>
          </p:nvSpPr>
          <p:spPr>
            <a:xfrm>
              <a:off x="622300" y="1690642"/>
              <a:ext cx="2260600" cy="3821158"/>
            </a:xfrm>
            <a:custGeom>
              <a:avLst/>
              <a:gdLst>
                <a:gd name="connsiteX0" fmla="*/ 209264 w 2260600"/>
                <a:gd name="connsiteY0" fmla="*/ 0 h 3821158"/>
                <a:gd name="connsiteX1" fmla="*/ 2051336 w 2260600"/>
                <a:gd name="connsiteY1" fmla="*/ 0 h 3821158"/>
                <a:gd name="connsiteX2" fmla="*/ 2260600 w 2260600"/>
                <a:gd name="connsiteY2" fmla="*/ 209264 h 3821158"/>
                <a:gd name="connsiteX3" fmla="*/ 2260600 w 2260600"/>
                <a:gd name="connsiteY3" fmla="*/ 617458 h 3821158"/>
                <a:gd name="connsiteX4" fmla="*/ 2139950 w 2260600"/>
                <a:gd name="connsiteY4" fmla="*/ 738108 h 3821158"/>
                <a:gd name="connsiteX5" fmla="*/ 2260600 w 2260600"/>
                <a:gd name="connsiteY5" fmla="*/ 858758 h 3821158"/>
                <a:gd name="connsiteX6" fmla="*/ 2260600 w 2260600"/>
                <a:gd name="connsiteY6" fmla="*/ 3611894 h 3821158"/>
                <a:gd name="connsiteX7" fmla="*/ 2051336 w 2260600"/>
                <a:gd name="connsiteY7" fmla="*/ 3821158 h 3821158"/>
                <a:gd name="connsiteX8" fmla="*/ 209264 w 2260600"/>
                <a:gd name="connsiteY8" fmla="*/ 3821158 h 3821158"/>
                <a:gd name="connsiteX9" fmla="*/ 0 w 2260600"/>
                <a:gd name="connsiteY9" fmla="*/ 3611894 h 3821158"/>
                <a:gd name="connsiteX10" fmla="*/ 0 w 2260600"/>
                <a:gd name="connsiteY10" fmla="*/ 858758 h 3821158"/>
                <a:gd name="connsiteX11" fmla="*/ 120650 w 2260600"/>
                <a:gd name="connsiteY11" fmla="*/ 738108 h 3821158"/>
                <a:gd name="connsiteX12" fmla="*/ 0 w 2260600"/>
                <a:gd name="connsiteY12" fmla="*/ 617458 h 3821158"/>
                <a:gd name="connsiteX13" fmla="*/ 0 w 2260600"/>
                <a:gd name="connsiteY13" fmla="*/ 209264 h 3821158"/>
                <a:gd name="connsiteX14" fmla="*/ 209264 w 2260600"/>
                <a:gd name="connsiteY14" fmla="*/ 0 h 382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600" h="3821158">
                  <a:moveTo>
                    <a:pt x="209264" y="0"/>
                  </a:moveTo>
                  <a:lnTo>
                    <a:pt x="2051336" y="0"/>
                  </a:lnTo>
                  <a:cubicBezTo>
                    <a:pt x="2166909" y="0"/>
                    <a:pt x="2260600" y="93691"/>
                    <a:pt x="2260600" y="209264"/>
                  </a:cubicBezTo>
                  <a:lnTo>
                    <a:pt x="2260600" y="617458"/>
                  </a:lnTo>
                  <a:cubicBezTo>
                    <a:pt x="2193967" y="617458"/>
                    <a:pt x="2139950" y="671475"/>
                    <a:pt x="2139950" y="738108"/>
                  </a:cubicBezTo>
                  <a:cubicBezTo>
                    <a:pt x="2139950" y="804741"/>
                    <a:pt x="2193967" y="858758"/>
                    <a:pt x="2260600" y="858758"/>
                  </a:cubicBezTo>
                  <a:lnTo>
                    <a:pt x="2260600" y="3611894"/>
                  </a:lnTo>
                  <a:cubicBezTo>
                    <a:pt x="2260600" y="3727467"/>
                    <a:pt x="2166909" y="3821158"/>
                    <a:pt x="2051336" y="3821158"/>
                  </a:cubicBezTo>
                  <a:lnTo>
                    <a:pt x="209264" y="3821158"/>
                  </a:lnTo>
                  <a:cubicBezTo>
                    <a:pt x="93691" y="3821158"/>
                    <a:pt x="0" y="3727467"/>
                    <a:pt x="0" y="3611894"/>
                  </a:cubicBezTo>
                  <a:lnTo>
                    <a:pt x="0" y="858758"/>
                  </a:lnTo>
                  <a:cubicBezTo>
                    <a:pt x="66633" y="858758"/>
                    <a:pt x="120650" y="804741"/>
                    <a:pt x="120650" y="738108"/>
                  </a:cubicBezTo>
                  <a:cubicBezTo>
                    <a:pt x="120650" y="671475"/>
                    <a:pt x="66633" y="617458"/>
                    <a:pt x="0" y="617458"/>
                  </a:cubicBezTo>
                  <a:lnTo>
                    <a:pt x="0" y="209264"/>
                  </a:lnTo>
                  <a:cubicBezTo>
                    <a:pt x="0" y="93691"/>
                    <a:pt x="93691" y="0"/>
                    <a:pt x="209264" y="0"/>
                  </a:cubicBezTo>
                  <a:close/>
                </a:path>
              </a:pathLst>
            </a:custGeom>
            <a:gradFill>
              <a:gsLst>
                <a:gs pos="0">
                  <a:srgbClr val="FE2B56"/>
                </a:gs>
                <a:gs pos="100000">
                  <a:srgbClr val="FE6F3F"/>
                </a:gs>
              </a:gsLst>
              <a:lin ang="72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cxnSp>
          <p:nvCxnSpPr>
            <p:cNvPr id="34" name="直接连接符 33"/>
            <p:cNvCxnSpPr/>
            <p:nvPr/>
          </p:nvCxnSpPr>
          <p:spPr>
            <a:xfrm>
              <a:off x="742950" y="2428750"/>
              <a:ext cx="2019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Subtitle 2">
              <a:extLst>
                <a:ext uri="{FF2B5EF4-FFF2-40B4-BE49-F238E27FC236}">
                  <a16:creationId xmlns:a16="http://schemas.microsoft.com/office/drawing/2014/main" id="{360062CF-4239-4286-B703-132EC1F0E32B}"/>
                </a:ext>
              </a:extLst>
            </p:cNvPr>
            <p:cNvSpPr txBox="1">
              <a:spLocks/>
            </p:cNvSpPr>
            <p:nvPr/>
          </p:nvSpPr>
          <p:spPr>
            <a:xfrm>
              <a:off x="711791" y="1900394"/>
              <a:ext cx="2019300" cy="16352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r>
                <a:rPr lang="pt-BR" altLang="zh-CN" sz="1800" b="1" dirty="0">
                  <a:solidFill>
                    <a:schemeClr val="bg1"/>
                  </a:solidFill>
                  <a:latin typeface="Arial"/>
                  <a:ea typeface="微软雅黑"/>
                  <a:cs typeface="Lato" panose="020F0502020204030203" pitchFamily="34" charset="0"/>
                  <a:sym typeface="Arial"/>
                </a:rPr>
                <a:t>Passo 2) </a:t>
              </a:r>
            </a:p>
            <a:p>
              <a:pPr>
                <a:lnSpc>
                  <a:spcPct val="130000"/>
                </a:lnSpc>
                <a:spcBef>
                  <a:spcPts val="0"/>
                </a:spcBef>
                <a:defRPr/>
              </a:pPr>
              <a:endParaRPr lang="pt-BR" altLang="zh-CN" sz="1800" b="1" dirty="0">
                <a:solidFill>
                  <a:schemeClr val="bg1"/>
                </a:solidFill>
                <a:latin typeface="Arial"/>
                <a:ea typeface="微软雅黑"/>
                <a:cs typeface="Lato" panose="020F0502020204030203" pitchFamily="34" charset="0"/>
                <a:sym typeface="Arial"/>
              </a:endParaRPr>
            </a:p>
            <a:p>
              <a:pPr>
                <a:lnSpc>
                  <a:spcPct val="130000"/>
                </a:lnSpc>
                <a:spcBef>
                  <a:spcPts val="0"/>
                </a:spcBef>
                <a:defRPr/>
              </a:pPr>
              <a:endParaRPr lang="pt-BR" altLang="zh-CN" sz="1800" b="1" dirty="0">
                <a:solidFill>
                  <a:schemeClr val="bg1"/>
                </a:solidFill>
                <a:latin typeface="Arial"/>
                <a:ea typeface="微软雅黑"/>
                <a:cs typeface="Lato" panose="020F0502020204030203" pitchFamily="34" charset="0"/>
                <a:sym typeface="Arial"/>
              </a:endParaRPr>
            </a:p>
            <a:p>
              <a:pPr>
                <a:lnSpc>
                  <a:spcPct val="130000"/>
                </a:lnSpc>
                <a:spcBef>
                  <a:spcPts val="0"/>
                </a:spcBef>
                <a:defRPr/>
              </a:pPr>
              <a:r>
                <a:rPr lang="pt-BR" altLang="zh-CN" sz="1800" b="1" dirty="0">
                  <a:solidFill>
                    <a:schemeClr val="bg1"/>
                  </a:solidFill>
                  <a:latin typeface="Arial"/>
                  <a:ea typeface="微软雅黑"/>
                  <a:cs typeface="Lato" panose="020F0502020204030203" pitchFamily="34" charset="0"/>
                  <a:sym typeface="Arial"/>
                </a:rPr>
                <a:t>Coloque os equipamentos de proteção individual (EPIs). </a:t>
              </a:r>
              <a:r>
                <a:rPr lang="pt-BR" altLang="zh-CN" sz="1800" dirty="0">
                  <a:solidFill>
                    <a:schemeClr val="bg1"/>
                  </a:solidFill>
                  <a:latin typeface="Arial"/>
                  <a:ea typeface="微软雅黑"/>
                  <a:cs typeface="Lato" panose="020F0502020204030203" pitchFamily="34" charset="0"/>
                  <a:sym typeface="Arial"/>
                </a:rPr>
                <a:t>O uso da talha e o manuseio das cargas, além de outros fatores, leva ao risco de ferimentos ou de doenças ocupacionais. Por causa disso, você deve colocar máscara contra poeira, sapatos de segurança antiderrapantes e com biqueira de aço, capacete, protetor auricular, óculos e outros EPIs que sejam indicados no seu ambiente de trabalho.</a:t>
              </a:r>
              <a:endParaRPr lang="id-ID" sz="1800" dirty="0">
                <a:solidFill>
                  <a:schemeClr val="bg1"/>
                </a:solidFill>
                <a:latin typeface="Arial"/>
                <a:ea typeface="微软雅黑"/>
                <a:cs typeface="Lato" panose="020F0502020204030203" pitchFamily="34" charset="0"/>
                <a:sym typeface="Arial"/>
              </a:endParaRPr>
            </a:p>
          </p:txBody>
        </p:sp>
        <p:sp>
          <p:nvSpPr>
            <p:cNvPr id="37" name="Subtitle 2">
              <a:extLst>
                <a:ext uri="{FF2B5EF4-FFF2-40B4-BE49-F238E27FC236}">
                  <a16:creationId xmlns:a16="http://schemas.microsoft.com/office/drawing/2014/main" id="{360062CF-4239-4286-B703-132EC1F0E32B}"/>
                </a:ext>
              </a:extLst>
            </p:cNvPr>
            <p:cNvSpPr txBox="1">
              <a:spLocks/>
            </p:cNvSpPr>
            <p:nvPr/>
          </p:nvSpPr>
          <p:spPr>
            <a:xfrm>
              <a:off x="964406" y="1858185"/>
              <a:ext cx="1576388"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endParaRPr lang="id-ID" sz="1800" b="1" dirty="0">
                <a:solidFill>
                  <a:schemeClr val="bg1"/>
                </a:solidFill>
                <a:latin typeface="Arial"/>
                <a:ea typeface="微软雅黑"/>
                <a:cs typeface="Lato" panose="020F0502020204030203" pitchFamily="34" charset="0"/>
                <a:sym typeface="Arial"/>
              </a:endParaRPr>
            </a:p>
          </p:txBody>
        </p:sp>
      </p:grpSp>
      <p:sp>
        <p:nvSpPr>
          <p:cNvPr id="52" name="Freeform 94"/>
          <p:cNvSpPr>
            <a:spLocks noEditPoints="1"/>
          </p:cNvSpPr>
          <p:nvPr/>
        </p:nvSpPr>
        <p:spPr bwMode="auto">
          <a:xfrm>
            <a:off x="5399501" y="895818"/>
            <a:ext cx="543205" cy="489652"/>
          </a:xfrm>
          <a:custGeom>
            <a:avLst/>
            <a:gdLst>
              <a:gd name="T0" fmla="*/ 196 w 201"/>
              <a:gd name="T1" fmla="*/ 166 h 192"/>
              <a:gd name="T2" fmla="*/ 146 w 201"/>
              <a:gd name="T3" fmla="*/ 117 h 192"/>
              <a:gd name="T4" fmla="*/ 145 w 201"/>
              <a:gd name="T5" fmla="*/ 115 h 192"/>
              <a:gd name="T6" fmla="*/ 135 w 201"/>
              <a:gd name="T7" fmla="*/ 22 h 192"/>
              <a:gd name="T8" fmla="*/ 82 w 201"/>
              <a:gd name="T9" fmla="*/ 0 h 192"/>
              <a:gd name="T10" fmla="*/ 29 w 201"/>
              <a:gd name="T11" fmla="*/ 22 h 192"/>
              <a:gd name="T12" fmla="*/ 29 w 201"/>
              <a:gd name="T13" fmla="*/ 128 h 192"/>
              <a:gd name="T14" fmla="*/ 82 w 201"/>
              <a:gd name="T15" fmla="*/ 149 h 192"/>
              <a:gd name="T16" fmla="*/ 123 w 201"/>
              <a:gd name="T17" fmla="*/ 138 h 192"/>
              <a:gd name="T18" fmla="*/ 124 w 201"/>
              <a:gd name="T19" fmla="*/ 139 h 192"/>
              <a:gd name="T20" fmla="*/ 173 w 201"/>
              <a:gd name="T21" fmla="*/ 189 h 192"/>
              <a:gd name="T22" fmla="*/ 183 w 201"/>
              <a:gd name="T23" fmla="*/ 192 h 192"/>
              <a:gd name="T24" fmla="*/ 191 w 201"/>
              <a:gd name="T25" fmla="*/ 189 h 192"/>
              <a:gd name="T26" fmla="*/ 196 w 201"/>
              <a:gd name="T27" fmla="*/ 184 h 192"/>
              <a:gd name="T28" fmla="*/ 196 w 201"/>
              <a:gd name="T29" fmla="*/ 166 h 192"/>
              <a:gd name="T30" fmla="*/ 52 w 201"/>
              <a:gd name="T31" fmla="*/ 120 h 192"/>
              <a:gd name="T32" fmla="*/ 52 w 201"/>
              <a:gd name="T33" fmla="*/ 120 h 192"/>
              <a:gd name="T34" fmla="*/ 120 w 201"/>
              <a:gd name="T35" fmla="*/ 113 h 192"/>
              <a:gd name="T36" fmla="*/ 120 w 201"/>
              <a:gd name="T37" fmla="*/ 113 h 192"/>
              <a:gd name="T38" fmla="*/ 120 w 201"/>
              <a:gd name="T39" fmla="*/ 74 h 192"/>
              <a:gd name="T40" fmla="*/ 103 w 201"/>
              <a:gd name="T41" fmla="*/ 74 h 192"/>
              <a:gd name="T42" fmla="*/ 103 w 201"/>
              <a:gd name="T43" fmla="*/ 125 h 192"/>
              <a:gd name="T44" fmla="*/ 91 w 201"/>
              <a:gd name="T45" fmla="*/ 128 h 192"/>
              <a:gd name="T46" fmla="*/ 91 w 201"/>
              <a:gd name="T47" fmla="*/ 33 h 192"/>
              <a:gd name="T48" fmla="*/ 73 w 201"/>
              <a:gd name="T49" fmla="*/ 33 h 192"/>
              <a:gd name="T50" fmla="*/ 73 w 201"/>
              <a:gd name="T51" fmla="*/ 128 h 192"/>
              <a:gd name="T52" fmla="*/ 61 w 201"/>
              <a:gd name="T53" fmla="*/ 125 h 192"/>
              <a:gd name="T54" fmla="*/ 61 w 201"/>
              <a:gd name="T55" fmla="*/ 55 h 192"/>
              <a:gd name="T56" fmla="*/ 44 w 201"/>
              <a:gd name="T57" fmla="*/ 55 h 192"/>
              <a:gd name="T58" fmla="*/ 44 w 201"/>
              <a:gd name="T59" fmla="*/ 113 h 192"/>
              <a:gd name="T60" fmla="*/ 44 w 201"/>
              <a:gd name="T61" fmla="*/ 113 h 192"/>
              <a:gd name="T62" fmla="*/ 44 w 201"/>
              <a:gd name="T63" fmla="*/ 37 h 192"/>
              <a:gd name="T64" fmla="*/ 82 w 201"/>
              <a:gd name="T65" fmla="*/ 21 h 192"/>
              <a:gd name="T66" fmla="*/ 120 w 201"/>
              <a:gd name="T67" fmla="*/ 37 h 192"/>
              <a:gd name="T68" fmla="*/ 136 w 201"/>
              <a:gd name="T69" fmla="*/ 75 h 192"/>
              <a:gd name="T70" fmla="*/ 120 w 201"/>
              <a:gd name="T71" fmla="*/ 11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1" h="192">
                <a:moveTo>
                  <a:pt x="196" y="166"/>
                </a:moveTo>
                <a:cubicBezTo>
                  <a:pt x="146" y="117"/>
                  <a:pt x="146" y="117"/>
                  <a:pt x="146" y="117"/>
                </a:cubicBezTo>
                <a:cubicBezTo>
                  <a:pt x="146" y="116"/>
                  <a:pt x="145" y="116"/>
                  <a:pt x="145" y="115"/>
                </a:cubicBezTo>
                <a:cubicBezTo>
                  <a:pt x="164" y="86"/>
                  <a:pt x="160" y="47"/>
                  <a:pt x="135" y="22"/>
                </a:cubicBezTo>
                <a:cubicBezTo>
                  <a:pt x="121" y="8"/>
                  <a:pt x="102" y="0"/>
                  <a:pt x="82" y="0"/>
                </a:cubicBezTo>
                <a:cubicBezTo>
                  <a:pt x="62" y="0"/>
                  <a:pt x="43" y="8"/>
                  <a:pt x="29" y="22"/>
                </a:cubicBezTo>
                <a:cubicBezTo>
                  <a:pt x="0" y="51"/>
                  <a:pt x="0" y="99"/>
                  <a:pt x="29" y="128"/>
                </a:cubicBezTo>
                <a:cubicBezTo>
                  <a:pt x="43" y="142"/>
                  <a:pt x="62" y="149"/>
                  <a:pt x="82" y="149"/>
                </a:cubicBezTo>
                <a:cubicBezTo>
                  <a:pt x="97" y="149"/>
                  <a:pt x="110" y="145"/>
                  <a:pt x="123" y="138"/>
                </a:cubicBezTo>
                <a:cubicBezTo>
                  <a:pt x="123" y="138"/>
                  <a:pt x="123" y="139"/>
                  <a:pt x="124" y="139"/>
                </a:cubicBezTo>
                <a:cubicBezTo>
                  <a:pt x="173" y="189"/>
                  <a:pt x="173" y="189"/>
                  <a:pt x="173" y="189"/>
                </a:cubicBezTo>
                <a:cubicBezTo>
                  <a:pt x="176" y="191"/>
                  <a:pt x="179" y="192"/>
                  <a:pt x="183" y="192"/>
                </a:cubicBezTo>
                <a:cubicBezTo>
                  <a:pt x="186" y="192"/>
                  <a:pt x="189" y="191"/>
                  <a:pt x="191" y="189"/>
                </a:cubicBezTo>
                <a:cubicBezTo>
                  <a:pt x="196" y="184"/>
                  <a:pt x="196" y="184"/>
                  <a:pt x="196" y="184"/>
                </a:cubicBezTo>
                <a:cubicBezTo>
                  <a:pt x="201" y="179"/>
                  <a:pt x="201" y="171"/>
                  <a:pt x="196" y="166"/>
                </a:cubicBezTo>
                <a:close/>
                <a:moveTo>
                  <a:pt x="52" y="120"/>
                </a:moveTo>
                <a:cubicBezTo>
                  <a:pt x="52" y="120"/>
                  <a:pt x="52" y="120"/>
                  <a:pt x="52" y="120"/>
                </a:cubicBezTo>
                <a:close/>
                <a:moveTo>
                  <a:pt x="120" y="113"/>
                </a:moveTo>
                <a:cubicBezTo>
                  <a:pt x="120" y="113"/>
                  <a:pt x="120" y="113"/>
                  <a:pt x="120" y="113"/>
                </a:cubicBezTo>
                <a:cubicBezTo>
                  <a:pt x="120" y="74"/>
                  <a:pt x="120" y="74"/>
                  <a:pt x="120" y="74"/>
                </a:cubicBezTo>
                <a:cubicBezTo>
                  <a:pt x="103" y="74"/>
                  <a:pt x="103" y="74"/>
                  <a:pt x="103" y="74"/>
                </a:cubicBezTo>
                <a:cubicBezTo>
                  <a:pt x="103" y="125"/>
                  <a:pt x="103" y="125"/>
                  <a:pt x="103" y="125"/>
                </a:cubicBezTo>
                <a:cubicBezTo>
                  <a:pt x="99" y="126"/>
                  <a:pt x="95" y="127"/>
                  <a:pt x="91" y="128"/>
                </a:cubicBezTo>
                <a:cubicBezTo>
                  <a:pt x="91" y="33"/>
                  <a:pt x="91" y="33"/>
                  <a:pt x="91" y="33"/>
                </a:cubicBezTo>
                <a:cubicBezTo>
                  <a:pt x="73" y="33"/>
                  <a:pt x="73" y="33"/>
                  <a:pt x="73" y="33"/>
                </a:cubicBezTo>
                <a:cubicBezTo>
                  <a:pt x="73" y="128"/>
                  <a:pt x="73" y="128"/>
                  <a:pt x="73" y="128"/>
                </a:cubicBezTo>
                <a:cubicBezTo>
                  <a:pt x="69" y="127"/>
                  <a:pt x="65" y="126"/>
                  <a:pt x="61" y="125"/>
                </a:cubicBezTo>
                <a:cubicBezTo>
                  <a:pt x="61" y="55"/>
                  <a:pt x="61" y="55"/>
                  <a:pt x="61" y="55"/>
                </a:cubicBezTo>
                <a:cubicBezTo>
                  <a:pt x="44" y="55"/>
                  <a:pt x="44" y="55"/>
                  <a:pt x="44" y="55"/>
                </a:cubicBezTo>
                <a:cubicBezTo>
                  <a:pt x="44" y="113"/>
                  <a:pt x="44" y="113"/>
                  <a:pt x="44" y="113"/>
                </a:cubicBezTo>
                <a:cubicBezTo>
                  <a:pt x="44" y="113"/>
                  <a:pt x="44" y="113"/>
                  <a:pt x="44" y="113"/>
                </a:cubicBezTo>
                <a:cubicBezTo>
                  <a:pt x="23" y="92"/>
                  <a:pt x="23" y="58"/>
                  <a:pt x="44" y="37"/>
                </a:cubicBezTo>
                <a:cubicBezTo>
                  <a:pt x="54" y="27"/>
                  <a:pt x="68" y="21"/>
                  <a:pt x="82" y="21"/>
                </a:cubicBezTo>
                <a:cubicBezTo>
                  <a:pt x="96" y="21"/>
                  <a:pt x="110" y="27"/>
                  <a:pt x="120" y="37"/>
                </a:cubicBezTo>
                <a:cubicBezTo>
                  <a:pt x="130" y="47"/>
                  <a:pt x="136" y="61"/>
                  <a:pt x="136" y="75"/>
                </a:cubicBezTo>
                <a:cubicBezTo>
                  <a:pt x="136" y="89"/>
                  <a:pt x="130" y="103"/>
                  <a:pt x="120" y="1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latin typeface="Arial"/>
              <a:ea typeface="微软雅黑"/>
              <a:sym typeface="Arial"/>
            </a:endParaRPr>
          </a:p>
        </p:txBody>
      </p:sp>
      <p:pic>
        <p:nvPicPr>
          <p:cNvPr id="3" name="Imagem 2" descr="Texto&#10;&#10;Descrição gerada automaticamente com confiança baixa">
            <a:extLst>
              <a:ext uri="{FF2B5EF4-FFF2-40B4-BE49-F238E27FC236}">
                <a16:creationId xmlns:a16="http://schemas.microsoft.com/office/drawing/2014/main" id="{9DAB9B12-4E0A-15EC-0BDC-B4E9678F7E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6192" y="34725"/>
            <a:ext cx="1759790" cy="488567"/>
          </a:xfrm>
          <a:prstGeom prst="rect">
            <a:avLst/>
          </a:prstGeom>
        </p:spPr>
      </p:pic>
    </p:spTree>
    <p:extLst>
      <p:ext uri="{BB962C8B-B14F-4D97-AF65-F5344CB8AC3E}">
        <p14:creationId xmlns:p14="http://schemas.microsoft.com/office/powerpoint/2010/main" val="1187774254"/>
      </p:ext>
    </p:extLst>
  </p:cSld>
  <p:clrMapOvr>
    <a:masterClrMapping/>
  </p:clrMapOvr>
  <mc:AlternateContent xmlns:mc="http://schemas.openxmlformats.org/markup-compatibility/2006" xmlns:p14="http://schemas.microsoft.com/office/powerpoint/2010/main">
    <mc:Choice Requires="p14">
      <p:transition spd="slow" p14:dur="1250" advClick="0" advTm="8000">
        <p14:switch dir="r"/>
      </p:transition>
    </mc:Choice>
    <mc:Fallback xmlns="" xmlns:a14="http://schemas.microsoft.com/office/drawing/2010/main" xmlns:a16="http://schemas.microsoft.com/office/drawing/2014/main">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Para os Engenheiros de Segurança do Trabalho, o futuro se constrói agora  Profissional que garante a segurança dos trabalhadores | O Futuro se  Constrói Agora | G1">
            <a:extLst>
              <a:ext uri="{FF2B5EF4-FFF2-40B4-BE49-F238E27FC236}">
                <a16:creationId xmlns:a16="http://schemas.microsoft.com/office/drawing/2014/main" id="{9377642B-DD28-AD4A-AFD2-6917C2EE9ADE}"/>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 y="-3"/>
            <a:ext cx="11843657"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uxograma: Entrada Manual 1">
            <a:extLst>
              <a:ext uri="{FF2B5EF4-FFF2-40B4-BE49-F238E27FC236}">
                <a16:creationId xmlns:a16="http://schemas.microsoft.com/office/drawing/2014/main" id="{FCF39CB4-20CE-41A1-5FCB-DDFBDEFD9E6C}"/>
              </a:ext>
            </a:extLst>
          </p:cNvPr>
          <p:cNvSpPr/>
          <p:nvPr/>
        </p:nvSpPr>
        <p:spPr>
          <a:xfrm rot="5400000" flipH="1" flipV="1">
            <a:off x="6955972" y="1621968"/>
            <a:ext cx="6858001" cy="3614054"/>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平行四边形 6"/>
          <p:cNvSpPr/>
          <p:nvPr/>
        </p:nvSpPr>
        <p:spPr>
          <a:xfrm rot="5048568" flipH="1">
            <a:off x="6329239" y="1959353"/>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6" name="平行四边形 15"/>
          <p:cNvSpPr/>
          <p:nvPr/>
        </p:nvSpPr>
        <p:spPr>
          <a:xfrm rot="5048568" flipH="1">
            <a:off x="6935125" y="4427336"/>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5" name="矩形 18">
            <a:extLst>
              <a:ext uri="{FF2B5EF4-FFF2-40B4-BE49-F238E27FC236}">
                <a16:creationId xmlns:a16="http://schemas.microsoft.com/office/drawing/2014/main" id="{C6804717-5E59-3166-33C5-F6435FFB9086}"/>
              </a:ext>
            </a:extLst>
          </p:cNvPr>
          <p:cNvSpPr/>
          <p:nvPr/>
        </p:nvSpPr>
        <p:spPr>
          <a:xfrm>
            <a:off x="807543"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01</a:t>
            </a:r>
            <a:endParaRPr lang="zh-CN" altLang="en-US" dirty="0">
              <a:latin typeface="Arial"/>
              <a:ea typeface="微软雅黑"/>
              <a:sym typeface="Arial"/>
            </a:endParaRPr>
          </a:p>
        </p:txBody>
      </p:sp>
      <p:sp>
        <p:nvSpPr>
          <p:cNvPr id="6" name="矩形 23">
            <a:extLst>
              <a:ext uri="{FF2B5EF4-FFF2-40B4-BE49-F238E27FC236}">
                <a16:creationId xmlns:a16="http://schemas.microsoft.com/office/drawing/2014/main" id="{320F2983-AD6B-020A-D063-DE2C003CA441}"/>
              </a:ext>
            </a:extLst>
          </p:cNvPr>
          <p:cNvSpPr/>
          <p:nvPr/>
        </p:nvSpPr>
        <p:spPr>
          <a:xfrm>
            <a:off x="2752255"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02</a:t>
            </a:r>
            <a:endParaRPr lang="zh-CN" altLang="en-US" dirty="0">
              <a:latin typeface="Arial"/>
              <a:ea typeface="微软雅黑"/>
              <a:sym typeface="Arial"/>
            </a:endParaRPr>
          </a:p>
        </p:txBody>
      </p:sp>
      <p:sp>
        <p:nvSpPr>
          <p:cNvPr id="8" name="矩形 23">
            <a:extLst>
              <a:ext uri="{FF2B5EF4-FFF2-40B4-BE49-F238E27FC236}">
                <a16:creationId xmlns:a16="http://schemas.microsoft.com/office/drawing/2014/main" id="{EE0071D5-0554-7630-AF32-C2DF06ABD379}"/>
              </a:ext>
            </a:extLst>
          </p:cNvPr>
          <p:cNvSpPr/>
          <p:nvPr/>
        </p:nvSpPr>
        <p:spPr>
          <a:xfrm>
            <a:off x="4579801" y="624244"/>
            <a:ext cx="2166835" cy="975957"/>
          </a:xfrm>
          <a:prstGeom prst="rect">
            <a:avLst/>
          </a:prstGeom>
          <a:solidFill>
            <a:schemeClr val="bg1"/>
          </a:soli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sz="2400" b="1">
                <a:solidFill>
                  <a:srgbClr val="201F42"/>
                </a:solidFill>
                <a:latin typeface="Arial"/>
                <a:ea typeface="微软雅黑"/>
                <a:sym typeface="Arial"/>
              </a:rPr>
              <a:t>Passo 03</a:t>
            </a:r>
            <a:endParaRPr lang="zh-CN" altLang="en-US" sz="2400" b="1" dirty="0">
              <a:solidFill>
                <a:srgbClr val="201F42"/>
              </a:solidFill>
              <a:latin typeface="Arial"/>
              <a:ea typeface="微软雅黑"/>
              <a:sym typeface="Arial"/>
            </a:endParaRPr>
          </a:p>
        </p:txBody>
      </p:sp>
      <p:sp>
        <p:nvSpPr>
          <p:cNvPr id="9" name="矩形 18">
            <a:extLst>
              <a:ext uri="{FF2B5EF4-FFF2-40B4-BE49-F238E27FC236}">
                <a16:creationId xmlns:a16="http://schemas.microsoft.com/office/drawing/2014/main" id="{7F1661A1-C73D-03C1-E15D-53EE9D0F62A2}"/>
              </a:ext>
            </a:extLst>
          </p:cNvPr>
          <p:cNvSpPr/>
          <p:nvPr/>
        </p:nvSpPr>
        <p:spPr>
          <a:xfrm>
            <a:off x="763000"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04</a:t>
            </a:r>
            <a:endParaRPr lang="zh-CN" altLang="en-US" dirty="0">
              <a:latin typeface="Arial"/>
              <a:ea typeface="微软雅黑"/>
              <a:sym typeface="Arial"/>
            </a:endParaRPr>
          </a:p>
        </p:txBody>
      </p:sp>
      <p:sp>
        <p:nvSpPr>
          <p:cNvPr id="10" name="矩形 23">
            <a:extLst>
              <a:ext uri="{FF2B5EF4-FFF2-40B4-BE49-F238E27FC236}">
                <a16:creationId xmlns:a16="http://schemas.microsoft.com/office/drawing/2014/main" id="{B7631C7D-9947-E2A3-7070-6729F55341E4}"/>
              </a:ext>
            </a:extLst>
          </p:cNvPr>
          <p:cNvSpPr/>
          <p:nvPr/>
        </p:nvSpPr>
        <p:spPr>
          <a:xfrm>
            <a:off x="2707712"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05</a:t>
            </a:r>
            <a:endParaRPr lang="zh-CN" altLang="en-US" dirty="0">
              <a:latin typeface="Arial"/>
              <a:ea typeface="微软雅黑"/>
              <a:sym typeface="Arial"/>
            </a:endParaRPr>
          </a:p>
        </p:txBody>
      </p:sp>
      <p:sp>
        <p:nvSpPr>
          <p:cNvPr id="11" name="矩形 23">
            <a:extLst>
              <a:ext uri="{FF2B5EF4-FFF2-40B4-BE49-F238E27FC236}">
                <a16:creationId xmlns:a16="http://schemas.microsoft.com/office/drawing/2014/main" id="{37F71098-E714-18C2-81A1-FEECF82B365B}"/>
              </a:ext>
            </a:extLst>
          </p:cNvPr>
          <p:cNvSpPr/>
          <p:nvPr/>
        </p:nvSpPr>
        <p:spPr>
          <a:xfrm>
            <a:off x="4535258"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06</a:t>
            </a:r>
            <a:endParaRPr lang="zh-CN" altLang="en-US" dirty="0">
              <a:latin typeface="Arial"/>
              <a:ea typeface="微软雅黑"/>
              <a:sym typeface="Arial"/>
            </a:endParaRPr>
          </a:p>
        </p:txBody>
      </p:sp>
      <p:sp>
        <p:nvSpPr>
          <p:cNvPr id="12" name="矩形 18">
            <a:extLst>
              <a:ext uri="{FF2B5EF4-FFF2-40B4-BE49-F238E27FC236}">
                <a16:creationId xmlns:a16="http://schemas.microsoft.com/office/drawing/2014/main" id="{10FB407E-A02F-7625-A95A-49334135EBFB}"/>
              </a:ext>
            </a:extLst>
          </p:cNvPr>
          <p:cNvSpPr/>
          <p:nvPr/>
        </p:nvSpPr>
        <p:spPr>
          <a:xfrm>
            <a:off x="758610"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07</a:t>
            </a:r>
            <a:endParaRPr lang="zh-CN" altLang="en-US" dirty="0">
              <a:latin typeface="Arial"/>
              <a:ea typeface="微软雅黑"/>
              <a:sym typeface="Arial"/>
            </a:endParaRPr>
          </a:p>
        </p:txBody>
      </p:sp>
      <p:sp>
        <p:nvSpPr>
          <p:cNvPr id="13" name="矩形 23">
            <a:extLst>
              <a:ext uri="{FF2B5EF4-FFF2-40B4-BE49-F238E27FC236}">
                <a16:creationId xmlns:a16="http://schemas.microsoft.com/office/drawing/2014/main" id="{C4689CD8-C1B5-F47A-5DE7-23856CFB9678}"/>
              </a:ext>
            </a:extLst>
          </p:cNvPr>
          <p:cNvSpPr/>
          <p:nvPr/>
        </p:nvSpPr>
        <p:spPr>
          <a:xfrm>
            <a:off x="2703322"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08</a:t>
            </a:r>
            <a:endParaRPr lang="zh-CN" altLang="en-US" dirty="0">
              <a:latin typeface="Arial"/>
              <a:ea typeface="微软雅黑"/>
              <a:sym typeface="Arial"/>
            </a:endParaRPr>
          </a:p>
        </p:txBody>
      </p:sp>
      <p:sp>
        <p:nvSpPr>
          <p:cNvPr id="14" name="矩形 23">
            <a:extLst>
              <a:ext uri="{FF2B5EF4-FFF2-40B4-BE49-F238E27FC236}">
                <a16:creationId xmlns:a16="http://schemas.microsoft.com/office/drawing/2014/main" id="{529C354F-0181-C53F-28DA-6D2FB4083F0D}"/>
              </a:ext>
            </a:extLst>
          </p:cNvPr>
          <p:cNvSpPr/>
          <p:nvPr/>
        </p:nvSpPr>
        <p:spPr>
          <a:xfrm>
            <a:off x="4530868"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09</a:t>
            </a:r>
            <a:endParaRPr lang="zh-CN" altLang="en-US" dirty="0">
              <a:latin typeface="Arial"/>
              <a:ea typeface="微软雅黑"/>
              <a:sym typeface="Arial"/>
            </a:endParaRPr>
          </a:p>
        </p:txBody>
      </p:sp>
      <p:sp>
        <p:nvSpPr>
          <p:cNvPr id="17" name="矩形 18">
            <a:extLst>
              <a:ext uri="{FF2B5EF4-FFF2-40B4-BE49-F238E27FC236}">
                <a16:creationId xmlns:a16="http://schemas.microsoft.com/office/drawing/2014/main" id="{0DFE4971-247C-691D-0FD5-EBAB1A7D34EB}"/>
              </a:ext>
            </a:extLst>
          </p:cNvPr>
          <p:cNvSpPr/>
          <p:nvPr/>
        </p:nvSpPr>
        <p:spPr>
          <a:xfrm>
            <a:off x="744826"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10</a:t>
            </a:r>
            <a:endParaRPr lang="zh-CN" altLang="en-US" dirty="0">
              <a:latin typeface="Arial"/>
              <a:ea typeface="微软雅黑"/>
              <a:sym typeface="Arial"/>
            </a:endParaRPr>
          </a:p>
        </p:txBody>
      </p:sp>
      <p:sp>
        <p:nvSpPr>
          <p:cNvPr id="18" name="矩形 23">
            <a:extLst>
              <a:ext uri="{FF2B5EF4-FFF2-40B4-BE49-F238E27FC236}">
                <a16:creationId xmlns:a16="http://schemas.microsoft.com/office/drawing/2014/main" id="{66B788B7-2665-C336-13E3-07F1F4815143}"/>
              </a:ext>
            </a:extLst>
          </p:cNvPr>
          <p:cNvSpPr/>
          <p:nvPr/>
        </p:nvSpPr>
        <p:spPr>
          <a:xfrm>
            <a:off x="2689538"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11</a:t>
            </a:r>
            <a:endParaRPr lang="zh-CN" altLang="en-US" dirty="0">
              <a:latin typeface="Arial"/>
              <a:ea typeface="微软雅黑"/>
              <a:sym typeface="Arial"/>
            </a:endParaRPr>
          </a:p>
        </p:txBody>
      </p:sp>
      <p:sp>
        <p:nvSpPr>
          <p:cNvPr id="19" name="矩形 23">
            <a:extLst>
              <a:ext uri="{FF2B5EF4-FFF2-40B4-BE49-F238E27FC236}">
                <a16:creationId xmlns:a16="http://schemas.microsoft.com/office/drawing/2014/main" id="{4AAE68E4-9497-1926-3D43-1FDAFBB22751}"/>
              </a:ext>
            </a:extLst>
          </p:cNvPr>
          <p:cNvSpPr/>
          <p:nvPr/>
        </p:nvSpPr>
        <p:spPr>
          <a:xfrm>
            <a:off x="4517084"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12</a:t>
            </a:r>
            <a:endParaRPr lang="zh-CN" altLang="en-US" dirty="0">
              <a:latin typeface="Arial"/>
              <a:ea typeface="微软雅黑"/>
              <a:sym typeface="Arial"/>
            </a:endParaRPr>
          </a:p>
        </p:txBody>
      </p:sp>
      <p:sp>
        <p:nvSpPr>
          <p:cNvPr id="15" name="矩形 23">
            <a:extLst>
              <a:ext uri="{FF2B5EF4-FFF2-40B4-BE49-F238E27FC236}">
                <a16:creationId xmlns:a16="http://schemas.microsoft.com/office/drawing/2014/main" id="{D7977FF1-B5F8-958E-97ED-68C0EE4AD46D}"/>
              </a:ext>
            </a:extLst>
          </p:cNvPr>
          <p:cNvSpPr/>
          <p:nvPr/>
        </p:nvSpPr>
        <p:spPr>
          <a:xfrm>
            <a:off x="6335484" y="5196243"/>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13</a:t>
            </a:r>
            <a:endParaRPr lang="zh-CN" altLang="en-US" dirty="0">
              <a:latin typeface="Arial"/>
              <a:ea typeface="微软雅黑"/>
              <a:sym typeface="Arial"/>
            </a:endParaRPr>
          </a:p>
        </p:txBody>
      </p:sp>
      <p:pic>
        <p:nvPicPr>
          <p:cNvPr id="3" name="Imagem 2" descr="Uma imagem contendo Texto&#10;&#10;Descrição gerada automaticamente">
            <a:extLst>
              <a:ext uri="{FF2B5EF4-FFF2-40B4-BE49-F238E27FC236}">
                <a16:creationId xmlns:a16="http://schemas.microsoft.com/office/drawing/2014/main" id="{8BFF2F08-5EB5-5364-36AF-CEBC1D4750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106" y="100788"/>
            <a:ext cx="1859979" cy="522531"/>
          </a:xfrm>
          <a:prstGeom prst="rect">
            <a:avLst/>
          </a:prstGeom>
        </p:spPr>
      </p:pic>
    </p:spTree>
    <p:extLst>
      <p:ext uri="{BB962C8B-B14F-4D97-AF65-F5344CB8AC3E}">
        <p14:creationId xmlns:p14="http://schemas.microsoft.com/office/powerpoint/2010/main" val="3815300914"/>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onte Rolante com Talha Elétrica | Ferro Indústria">
            <a:extLst>
              <a:ext uri="{FF2B5EF4-FFF2-40B4-BE49-F238E27FC236}">
                <a16:creationId xmlns:a16="http://schemas.microsoft.com/office/drawing/2014/main" id="{CBEDA005-54FD-F748-000C-C2A5FCC21A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71" b="41698"/>
          <a:stretch/>
        </p:blipFill>
        <p:spPr bwMode="auto">
          <a:xfrm>
            <a:off x="0" y="-1"/>
            <a:ext cx="12192000" cy="2679693"/>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5">
            <a:extLst>
              <a:ext uri="{FF2B5EF4-FFF2-40B4-BE49-F238E27FC236}">
                <a16:creationId xmlns:a16="http://schemas.microsoft.com/office/drawing/2014/main" id="{CD2EEDDC-5348-B5B5-D059-49ECFB489DA3}"/>
              </a:ext>
            </a:extLst>
          </p:cNvPr>
          <p:cNvSpPr/>
          <p:nvPr/>
        </p:nvSpPr>
        <p:spPr>
          <a:xfrm>
            <a:off x="0" y="0"/>
            <a:ext cx="12192000" cy="2679691"/>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6" name="圆角矩形 46">
            <a:extLst>
              <a:ext uri="{FF2B5EF4-FFF2-40B4-BE49-F238E27FC236}">
                <a16:creationId xmlns:a16="http://schemas.microsoft.com/office/drawing/2014/main" id="{A97B059A-3C78-2540-B4DB-6401D77ADADF}"/>
              </a:ext>
            </a:extLst>
          </p:cNvPr>
          <p:cNvSpPr/>
          <p:nvPr/>
        </p:nvSpPr>
        <p:spPr>
          <a:xfrm>
            <a:off x="2146300" y="2224154"/>
            <a:ext cx="8229600" cy="4416131"/>
          </a:xfrm>
          <a:prstGeom prst="roundRect">
            <a:avLst>
              <a:gd name="adj" fmla="val 10388"/>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latin typeface="Arial"/>
              <a:ea typeface="微软雅黑"/>
              <a:sym typeface="Arial"/>
            </a:endParaRPr>
          </a:p>
        </p:txBody>
      </p:sp>
      <p:cxnSp>
        <p:nvCxnSpPr>
          <p:cNvPr id="7" name="直接连接符 8">
            <a:extLst>
              <a:ext uri="{FF2B5EF4-FFF2-40B4-BE49-F238E27FC236}">
                <a16:creationId xmlns:a16="http://schemas.microsoft.com/office/drawing/2014/main" id="{6EB76C53-6A94-07D0-C800-5C6358FD7779}"/>
              </a:ext>
            </a:extLst>
          </p:cNvPr>
          <p:cNvCxnSpPr/>
          <p:nvPr/>
        </p:nvCxnSpPr>
        <p:spPr>
          <a:xfrm>
            <a:off x="2146300" y="3429000"/>
            <a:ext cx="2842557" cy="0"/>
          </a:xfrm>
          <a:prstGeom prst="line">
            <a:avLst/>
          </a:prstGeom>
          <a:ln w="19050">
            <a:gradFill>
              <a:gsLst>
                <a:gs pos="0">
                  <a:srgbClr val="FE2B56"/>
                </a:gs>
                <a:gs pos="100000">
                  <a:srgbClr val="FE6F3F"/>
                </a:gs>
              </a:gsLst>
              <a:lin ang="5400000" scaled="1"/>
            </a:gra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E877B475-7486-D254-A65C-5C37CFD11F72}"/>
              </a:ext>
            </a:extLst>
          </p:cNvPr>
          <p:cNvSpPr txBox="1">
            <a:spLocks/>
          </p:cNvSpPr>
          <p:nvPr/>
        </p:nvSpPr>
        <p:spPr>
          <a:xfrm>
            <a:off x="2348084" y="2578347"/>
            <a:ext cx="7697616" cy="39204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pt-BR" altLang="zh-CN" dirty="0">
                <a:solidFill>
                  <a:srgbClr val="201F42"/>
                </a:solidFill>
                <a:latin typeface="Arial"/>
                <a:ea typeface="微软雅黑"/>
                <a:cs typeface="Lato" panose="020F0502020204030203" pitchFamily="34" charset="0"/>
                <a:sym typeface="Arial"/>
              </a:rPr>
              <a:t>Passo 3) </a:t>
            </a:r>
          </a:p>
          <a:p>
            <a:pPr algn="l">
              <a:lnSpc>
                <a:spcPct val="130000"/>
              </a:lnSpc>
              <a:spcBef>
                <a:spcPts val="0"/>
              </a:spcBef>
              <a:defRPr/>
            </a:pPr>
            <a:endParaRPr lang="pt-BR" altLang="zh-CN" dirty="0">
              <a:solidFill>
                <a:srgbClr val="201F42"/>
              </a:solidFill>
              <a:latin typeface="Arial"/>
              <a:ea typeface="微软雅黑"/>
              <a:cs typeface="Lato" panose="020F0502020204030203" pitchFamily="34" charset="0"/>
              <a:sym typeface="Arial"/>
            </a:endParaRPr>
          </a:p>
          <a:p>
            <a:pPr algn="l">
              <a:lnSpc>
                <a:spcPct val="130000"/>
              </a:lnSpc>
              <a:spcBef>
                <a:spcPts val="0"/>
              </a:spcBef>
              <a:defRPr/>
            </a:pPr>
            <a:r>
              <a:rPr lang="pt-BR" altLang="zh-CN" b="1" dirty="0">
                <a:solidFill>
                  <a:srgbClr val="201F42"/>
                </a:solidFill>
                <a:latin typeface="Arial"/>
                <a:ea typeface="微软雅黑"/>
                <a:cs typeface="Lato" panose="020F0502020204030203" pitchFamily="34" charset="0"/>
                <a:sym typeface="Arial"/>
              </a:rPr>
              <a:t>Monte a talha elétrica. </a:t>
            </a:r>
            <a:r>
              <a:rPr lang="pt-BR" altLang="zh-CN" dirty="0">
                <a:solidFill>
                  <a:srgbClr val="201F42"/>
                </a:solidFill>
                <a:latin typeface="Arial"/>
                <a:ea typeface="微软雅黑"/>
                <a:cs typeface="Lato" panose="020F0502020204030203" pitchFamily="34" charset="0"/>
                <a:sym typeface="Arial"/>
              </a:rPr>
              <a:t>Esse passo é necessário se ela não for usada constantemente ou se não for integrada a um suporte, como pórtico rolante ou ponte rolante. Lembre-se de que, antes de ligar na tomada, você deve conferir se o interruptor está na posição “desligado”.</a:t>
            </a:r>
            <a:endParaRPr lang="id-ID" dirty="0">
              <a:solidFill>
                <a:srgbClr val="201F42"/>
              </a:solidFill>
              <a:latin typeface="Arial"/>
              <a:ea typeface="微软雅黑"/>
              <a:cs typeface="Lato" panose="020F0502020204030203" pitchFamily="34" charset="0"/>
              <a:sym typeface="Arial"/>
            </a:endParaRPr>
          </a:p>
        </p:txBody>
      </p:sp>
      <p:grpSp>
        <p:nvGrpSpPr>
          <p:cNvPr id="10" name="组合 35">
            <a:extLst>
              <a:ext uri="{FF2B5EF4-FFF2-40B4-BE49-F238E27FC236}">
                <a16:creationId xmlns:a16="http://schemas.microsoft.com/office/drawing/2014/main" id="{D741CF14-79D2-7E34-50C4-C4EC914FED46}"/>
              </a:ext>
            </a:extLst>
          </p:cNvPr>
          <p:cNvGrpSpPr/>
          <p:nvPr/>
        </p:nvGrpSpPr>
        <p:grpSpPr>
          <a:xfrm>
            <a:off x="5340935" y="1492583"/>
            <a:ext cx="1510130" cy="1361544"/>
            <a:chOff x="7842587" y="4494001"/>
            <a:chExt cx="343825" cy="309997"/>
          </a:xfrm>
        </p:grpSpPr>
        <p:sp>
          <p:nvSpPr>
            <p:cNvPr id="12" name="Freeform 5">
              <a:extLst>
                <a:ext uri="{FF2B5EF4-FFF2-40B4-BE49-F238E27FC236}">
                  <a16:creationId xmlns:a16="http://schemas.microsoft.com/office/drawing/2014/main" id="{F5377F6F-5014-C07D-1240-7B5287FDE54C}"/>
                </a:ext>
              </a:extLst>
            </p:cNvPr>
            <p:cNvSpPr>
              <a:spLocks/>
            </p:cNvSpPr>
            <p:nvPr/>
          </p:nvSpPr>
          <p:spPr bwMode="auto">
            <a:xfrm>
              <a:off x="7842587" y="4494001"/>
              <a:ext cx="343825" cy="30999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FE2B56"/>
                </a:gs>
                <a:gs pos="100000">
                  <a:srgbClr val="FE6F3F"/>
                </a:gs>
              </a:gsLst>
              <a:lin ang="5400000" scaled="0"/>
            </a:gradFill>
            <a:ln w="9525" cap="flat">
              <a:noFill/>
              <a:prstDash val="solid"/>
              <a:miter lim="800000"/>
              <a:headEnd/>
              <a:tailEnd/>
            </a:ln>
            <a:effectLst>
              <a:outerShdw blurRad="2540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pPr fontAlgn="auto">
                <a:lnSpc>
                  <a:spcPct val="130000"/>
                </a:lnSpc>
                <a:buFontTx/>
                <a:buNone/>
              </a:pPr>
              <a:endParaRPr lang="zh-CN" altLang="en-US" dirty="0">
                <a:solidFill>
                  <a:srgbClr val="1C2D3D"/>
                </a:solidFill>
                <a:latin typeface="Arial"/>
                <a:ea typeface="微软雅黑"/>
                <a:sym typeface="Arial"/>
              </a:endParaRPr>
            </a:p>
          </p:txBody>
        </p:sp>
        <p:sp>
          <p:nvSpPr>
            <p:cNvPr id="13" name="Freeform 12">
              <a:extLst>
                <a:ext uri="{FF2B5EF4-FFF2-40B4-BE49-F238E27FC236}">
                  <a16:creationId xmlns:a16="http://schemas.microsoft.com/office/drawing/2014/main" id="{F4B2F671-82D0-25E8-7FFE-DFB25862E641}"/>
                </a:ext>
              </a:extLst>
            </p:cNvPr>
            <p:cNvSpPr>
              <a:spLocks noEditPoints="1"/>
            </p:cNvSpPr>
            <p:nvPr/>
          </p:nvSpPr>
          <p:spPr bwMode="auto">
            <a:xfrm>
              <a:off x="7948751" y="4587189"/>
              <a:ext cx="126640" cy="126156"/>
            </a:xfrm>
            <a:custGeom>
              <a:avLst/>
              <a:gdLst>
                <a:gd name="T0" fmla="*/ 862 w 954"/>
                <a:gd name="T1" fmla="*/ 813 h 944"/>
                <a:gd name="T2" fmla="*/ 763 w 954"/>
                <a:gd name="T3" fmla="*/ 813 h 944"/>
                <a:gd name="T4" fmla="*/ 625 w 954"/>
                <a:gd name="T5" fmla="*/ 549 h 944"/>
                <a:gd name="T6" fmla="*/ 611 w 954"/>
                <a:gd name="T7" fmla="*/ 601 h 944"/>
                <a:gd name="T8" fmla="*/ 535 w 954"/>
                <a:gd name="T9" fmla="*/ 658 h 944"/>
                <a:gd name="T10" fmla="*/ 782 w 954"/>
                <a:gd name="T11" fmla="*/ 932 h 944"/>
                <a:gd name="T12" fmla="*/ 941 w 954"/>
                <a:gd name="T13" fmla="*/ 826 h 944"/>
                <a:gd name="T14" fmla="*/ 824 w 954"/>
                <a:gd name="T15" fmla="*/ 704 h 944"/>
                <a:gd name="T16" fmla="*/ 650 w 954"/>
                <a:gd name="T17" fmla="*/ 561 h 944"/>
                <a:gd name="T18" fmla="*/ 345 w 954"/>
                <a:gd name="T19" fmla="*/ 335 h 944"/>
                <a:gd name="T20" fmla="*/ 397 w 954"/>
                <a:gd name="T21" fmla="*/ 321 h 944"/>
                <a:gd name="T22" fmla="*/ 411 w 954"/>
                <a:gd name="T23" fmla="*/ 269 h 944"/>
                <a:gd name="T24" fmla="*/ 423 w 954"/>
                <a:gd name="T25" fmla="*/ 221 h 944"/>
                <a:gd name="T26" fmla="*/ 184 w 954"/>
                <a:gd name="T27" fmla="*/ 21 h 944"/>
                <a:gd name="T28" fmla="*/ 151 w 954"/>
                <a:gd name="T29" fmla="*/ 267 h 944"/>
                <a:gd name="T30" fmla="*/ 1 w 954"/>
                <a:gd name="T31" fmla="*/ 204 h 944"/>
                <a:gd name="T32" fmla="*/ 284 w 954"/>
                <a:gd name="T33" fmla="*/ 406 h 944"/>
                <a:gd name="T34" fmla="*/ 320 w 954"/>
                <a:gd name="T35" fmla="*/ 360 h 944"/>
                <a:gd name="T36" fmla="*/ 920 w 954"/>
                <a:gd name="T37" fmla="*/ 91 h 944"/>
                <a:gd name="T38" fmla="*/ 791 w 954"/>
                <a:gd name="T39" fmla="*/ 0 h 944"/>
                <a:gd name="T40" fmla="*/ 448 w 954"/>
                <a:gd name="T41" fmla="*/ 306 h 944"/>
                <a:gd name="T42" fmla="*/ 399 w 954"/>
                <a:gd name="T43" fmla="*/ 376 h 944"/>
                <a:gd name="T44" fmla="*/ 357 w 954"/>
                <a:gd name="T45" fmla="*/ 397 h 944"/>
                <a:gd name="T46" fmla="*/ 362 w 954"/>
                <a:gd name="T47" fmla="*/ 527 h 944"/>
                <a:gd name="T48" fmla="*/ 85 w 954"/>
                <a:gd name="T49" fmla="*/ 768 h 944"/>
                <a:gd name="T50" fmla="*/ 55 w 954"/>
                <a:gd name="T51" fmla="*/ 944 h 944"/>
                <a:gd name="T52" fmla="*/ 198 w 954"/>
                <a:gd name="T53" fmla="*/ 800 h 944"/>
                <a:gd name="T54" fmla="*/ 423 w 954"/>
                <a:gd name="T55" fmla="*/ 588 h 944"/>
                <a:gd name="T56" fmla="*/ 549 w 954"/>
                <a:gd name="T57" fmla="*/ 588 h 944"/>
                <a:gd name="T58" fmla="*/ 585 w 954"/>
                <a:gd name="T59" fmla="*/ 509 h 944"/>
                <a:gd name="T60" fmla="*/ 639 w 954"/>
                <a:gd name="T61" fmla="*/ 498 h 944"/>
                <a:gd name="T62" fmla="*/ 920 w 954"/>
                <a:gd name="T63" fmla="*/ 91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944">
                  <a:moveTo>
                    <a:pt x="813" y="764"/>
                  </a:moveTo>
                  <a:cubicBezTo>
                    <a:pt x="840" y="764"/>
                    <a:pt x="862" y="786"/>
                    <a:pt x="862" y="813"/>
                  </a:cubicBezTo>
                  <a:cubicBezTo>
                    <a:pt x="862" y="841"/>
                    <a:pt x="840" y="863"/>
                    <a:pt x="813" y="863"/>
                  </a:cubicBezTo>
                  <a:cubicBezTo>
                    <a:pt x="786" y="863"/>
                    <a:pt x="763" y="841"/>
                    <a:pt x="763" y="813"/>
                  </a:cubicBezTo>
                  <a:cubicBezTo>
                    <a:pt x="763" y="786"/>
                    <a:pt x="786" y="764"/>
                    <a:pt x="813" y="764"/>
                  </a:cubicBezTo>
                  <a:close/>
                  <a:moveTo>
                    <a:pt x="625" y="549"/>
                  </a:moveTo>
                  <a:lnTo>
                    <a:pt x="637" y="574"/>
                  </a:lnTo>
                  <a:lnTo>
                    <a:pt x="611" y="601"/>
                  </a:lnTo>
                  <a:lnTo>
                    <a:pt x="586" y="625"/>
                  </a:lnTo>
                  <a:cubicBezTo>
                    <a:pt x="571" y="640"/>
                    <a:pt x="554" y="651"/>
                    <a:pt x="535" y="658"/>
                  </a:cubicBezTo>
                  <a:lnTo>
                    <a:pt x="703" y="826"/>
                  </a:lnTo>
                  <a:lnTo>
                    <a:pt x="782" y="932"/>
                  </a:lnTo>
                  <a:lnTo>
                    <a:pt x="824" y="943"/>
                  </a:lnTo>
                  <a:lnTo>
                    <a:pt x="941" y="826"/>
                  </a:lnTo>
                  <a:lnTo>
                    <a:pt x="930" y="783"/>
                  </a:lnTo>
                  <a:lnTo>
                    <a:pt x="824" y="704"/>
                  </a:lnTo>
                  <a:lnTo>
                    <a:pt x="666" y="546"/>
                  </a:lnTo>
                  <a:lnTo>
                    <a:pt x="650" y="561"/>
                  </a:lnTo>
                  <a:lnTo>
                    <a:pt x="625" y="549"/>
                  </a:lnTo>
                  <a:close/>
                  <a:moveTo>
                    <a:pt x="345" y="335"/>
                  </a:moveTo>
                  <a:lnTo>
                    <a:pt x="372" y="308"/>
                  </a:lnTo>
                  <a:lnTo>
                    <a:pt x="397" y="321"/>
                  </a:lnTo>
                  <a:lnTo>
                    <a:pt x="384" y="296"/>
                  </a:lnTo>
                  <a:lnTo>
                    <a:pt x="411" y="269"/>
                  </a:lnTo>
                  <a:lnTo>
                    <a:pt x="414" y="266"/>
                  </a:lnTo>
                  <a:cubicBezTo>
                    <a:pt x="420" y="251"/>
                    <a:pt x="423" y="235"/>
                    <a:pt x="423" y="221"/>
                  </a:cubicBezTo>
                  <a:cubicBezTo>
                    <a:pt x="423" y="108"/>
                    <a:pt x="316" y="0"/>
                    <a:pt x="204" y="1"/>
                  </a:cubicBezTo>
                  <a:cubicBezTo>
                    <a:pt x="203" y="1"/>
                    <a:pt x="191" y="14"/>
                    <a:pt x="184" y="21"/>
                  </a:cubicBezTo>
                  <a:cubicBezTo>
                    <a:pt x="274" y="111"/>
                    <a:pt x="266" y="96"/>
                    <a:pt x="266" y="151"/>
                  </a:cubicBezTo>
                  <a:cubicBezTo>
                    <a:pt x="266" y="196"/>
                    <a:pt x="195" y="267"/>
                    <a:pt x="151" y="267"/>
                  </a:cubicBezTo>
                  <a:cubicBezTo>
                    <a:pt x="94" y="267"/>
                    <a:pt x="112" y="276"/>
                    <a:pt x="20" y="184"/>
                  </a:cubicBezTo>
                  <a:cubicBezTo>
                    <a:pt x="13" y="191"/>
                    <a:pt x="1" y="204"/>
                    <a:pt x="1" y="204"/>
                  </a:cubicBezTo>
                  <a:cubicBezTo>
                    <a:pt x="2" y="316"/>
                    <a:pt x="108" y="424"/>
                    <a:pt x="220" y="424"/>
                  </a:cubicBezTo>
                  <a:cubicBezTo>
                    <a:pt x="240" y="424"/>
                    <a:pt x="262" y="417"/>
                    <a:pt x="284" y="406"/>
                  </a:cubicBezTo>
                  <a:lnTo>
                    <a:pt x="288" y="411"/>
                  </a:lnTo>
                  <a:cubicBezTo>
                    <a:pt x="295" y="392"/>
                    <a:pt x="305" y="375"/>
                    <a:pt x="320" y="360"/>
                  </a:cubicBezTo>
                  <a:lnTo>
                    <a:pt x="345" y="335"/>
                  </a:lnTo>
                  <a:close/>
                  <a:moveTo>
                    <a:pt x="920" y="91"/>
                  </a:moveTo>
                  <a:lnTo>
                    <a:pt x="854" y="26"/>
                  </a:lnTo>
                  <a:cubicBezTo>
                    <a:pt x="837" y="9"/>
                    <a:pt x="814" y="0"/>
                    <a:pt x="791" y="0"/>
                  </a:cubicBezTo>
                  <a:cubicBezTo>
                    <a:pt x="768" y="0"/>
                    <a:pt x="746" y="9"/>
                    <a:pt x="728" y="26"/>
                  </a:cubicBezTo>
                  <a:lnTo>
                    <a:pt x="448" y="306"/>
                  </a:lnTo>
                  <a:cubicBezTo>
                    <a:pt x="457" y="323"/>
                    <a:pt x="450" y="348"/>
                    <a:pt x="437" y="361"/>
                  </a:cubicBezTo>
                  <a:cubicBezTo>
                    <a:pt x="428" y="370"/>
                    <a:pt x="413" y="376"/>
                    <a:pt x="399" y="376"/>
                  </a:cubicBezTo>
                  <a:cubicBezTo>
                    <a:pt x="393" y="376"/>
                    <a:pt x="387" y="375"/>
                    <a:pt x="382" y="372"/>
                  </a:cubicBezTo>
                  <a:lnTo>
                    <a:pt x="357" y="397"/>
                  </a:lnTo>
                  <a:cubicBezTo>
                    <a:pt x="323" y="432"/>
                    <a:pt x="323" y="488"/>
                    <a:pt x="357" y="523"/>
                  </a:cubicBezTo>
                  <a:lnTo>
                    <a:pt x="362" y="527"/>
                  </a:lnTo>
                  <a:lnTo>
                    <a:pt x="143" y="746"/>
                  </a:lnTo>
                  <a:lnTo>
                    <a:pt x="85" y="768"/>
                  </a:lnTo>
                  <a:lnTo>
                    <a:pt x="0" y="889"/>
                  </a:lnTo>
                  <a:lnTo>
                    <a:pt x="55" y="944"/>
                  </a:lnTo>
                  <a:lnTo>
                    <a:pt x="176" y="859"/>
                  </a:lnTo>
                  <a:lnTo>
                    <a:pt x="198" y="800"/>
                  </a:lnTo>
                  <a:lnTo>
                    <a:pt x="416" y="582"/>
                  </a:lnTo>
                  <a:lnTo>
                    <a:pt x="423" y="588"/>
                  </a:lnTo>
                  <a:cubicBezTo>
                    <a:pt x="440" y="606"/>
                    <a:pt x="463" y="614"/>
                    <a:pt x="486" y="614"/>
                  </a:cubicBezTo>
                  <a:cubicBezTo>
                    <a:pt x="509" y="614"/>
                    <a:pt x="531" y="606"/>
                    <a:pt x="549" y="588"/>
                  </a:cubicBezTo>
                  <a:lnTo>
                    <a:pt x="574" y="564"/>
                  </a:lnTo>
                  <a:cubicBezTo>
                    <a:pt x="565" y="547"/>
                    <a:pt x="572" y="522"/>
                    <a:pt x="585" y="509"/>
                  </a:cubicBezTo>
                  <a:cubicBezTo>
                    <a:pt x="594" y="500"/>
                    <a:pt x="609" y="494"/>
                    <a:pt x="622" y="494"/>
                  </a:cubicBezTo>
                  <a:cubicBezTo>
                    <a:pt x="629" y="494"/>
                    <a:pt x="634" y="495"/>
                    <a:pt x="639" y="498"/>
                  </a:cubicBezTo>
                  <a:lnTo>
                    <a:pt x="920" y="217"/>
                  </a:lnTo>
                  <a:cubicBezTo>
                    <a:pt x="954" y="183"/>
                    <a:pt x="954" y="126"/>
                    <a:pt x="920"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30000"/>
                </a:lnSpc>
              </a:pPr>
              <a:endParaRPr lang="zh-CN" altLang="en-US" sz="1100">
                <a:latin typeface="Arial"/>
                <a:ea typeface="微软雅黑"/>
                <a:sym typeface="Arial"/>
              </a:endParaRPr>
            </a:p>
          </p:txBody>
        </p:sp>
      </p:grpSp>
    </p:spTree>
    <p:extLst>
      <p:ext uri="{BB962C8B-B14F-4D97-AF65-F5344CB8AC3E}">
        <p14:creationId xmlns:p14="http://schemas.microsoft.com/office/powerpoint/2010/main" val="3701643040"/>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Para os Engenheiros de Segurança do Trabalho, o futuro se constrói agora  Profissional que garante a segurança dos trabalhadores | O Futuro se  Constrói Agora | G1">
            <a:extLst>
              <a:ext uri="{FF2B5EF4-FFF2-40B4-BE49-F238E27FC236}">
                <a16:creationId xmlns:a16="http://schemas.microsoft.com/office/drawing/2014/main" id="{9377642B-DD28-AD4A-AFD2-6917C2EE9ADE}"/>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 y="-3"/>
            <a:ext cx="11843657"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uxograma: Entrada Manual 1">
            <a:extLst>
              <a:ext uri="{FF2B5EF4-FFF2-40B4-BE49-F238E27FC236}">
                <a16:creationId xmlns:a16="http://schemas.microsoft.com/office/drawing/2014/main" id="{FCF39CB4-20CE-41A1-5FCB-DDFBDEFD9E6C}"/>
              </a:ext>
            </a:extLst>
          </p:cNvPr>
          <p:cNvSpPr/>
          <p:nvPr/>
        </p:nvSpPr>
        <p:spPr>
          <a:xfrm rot="5400000" flipH="1" flipV="1">
            <a:off x="6955972" y="1621968"/>
            <a:ext cx="6858001" cy="3614054"/>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平行四边形 6"/>
          <p:cNvSpPr/>
          <p:nvPr/>
        </p:nvSpPr>
        <p:spPr>
          <a:xfrm rot="5048568" flipH="1">
            <a:off x="6329239" y="1959353"/>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6" name="平行四边形 15"/>
          <p:cNvSpPr/>
          <p:nvPr/>
        </p:nvSpPr>
        <p:spPr>
          <a:xfrm rot="5048568" flipH="1">
            <a:off x="6935125" y="4427336"/>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5" name="矩形 18">
            <a:extLst>
              <a:ext uri="{FF2B5EF4-FFF2-40B4-BE49-F238E27FC236}">
                <a16:creationId xmlns:a16="http://schemas.microsoft.com/office/drawing/2014/main" id="{C6804717-5E59-3166-33C5-F6435FFB9086}"/>
              </a:ext>
            </a:extLst>
          </p:cNvPr>
          <p:cNvSpPr/>
          <p:nvPr/>
        </p:nvSpPr>
        <p:spPr>
          <a:xfrm>
            <a:off x="807543"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01</a:t>
            </a:r>
            <a:endParaRPr lang="zh-CN" altLang="en-US" dirty="0">
              <a:latin typeface="Arial"/>
              <a:ea typeface="微软雅黑"/>
              <a:sym typeface="Arial"/>
            </a:endParaRPr>
          </a:p>
        </p:txBody>
      </p:sp>
      <p:sp>
        <p:nvSpPr>
          <p:cNvPr id="6" name="矩形 23">
            <a:extLst>
              <a:ext uri="{FF2B5EF4-FFF2-40B4-BE49-F238E27FC236}">
                <a16:creationId xmlns:a16="http://schemas.microsoft.com/office/drawing/2014/main" id="{320F2983-AD6B-020A-D063-DE2C003CA441}"/>
              </a:ext>
            </a:extLst>
          </p:cNvPr>
          <p:cNvSpPr/>
          <p:nvPr/>
        </p:nvSpPr>
        <p:spPr>
          <a:xfrm>
            <a:off x="2752255"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02</a:t>
            </a:r>
            <a:endParaRPr lang="zh-CN" altLang="en-US" dirty="0">
              <a:latin typeface="Arial"/>
              <a:ea typeface="微软雅黑"/>
              <a:sym typeface="Arial"/>
            </a:endParaRPr>
          </a:p>
        </p:txBody>
      </p:sp>
      <p:sp>
        <p:nvSpPr>
          <p:cNvPr id="8" name="矩形 23">
            <a:extLst>
              <a:ext uri="{FF2B5EF4-FFF2-40B4-BE49-F238E27FC236}">
                <a16:creationId xmlns:a16="http://schemas.microsoft.com/office/drawing/2014/main" id="{EE0071D5-0554-7630-AF32-C2DF06ABD379}"/>
              </a:ext>
            </a:extLst>
          </p:cNvPr>
          <p:cNvSpPr/>
          <p:nvPr/>
        </p:nvSpPr>
        <p:spPr>
          <a:xfrm>
            <a:off x="4579801"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03</a:t>
            </a:r>
            <a:endParaRPr lang="zh-CN" altLang="en-US" dirty="0">
              <a:latin typeface="Arial"/>
              <a:ea typeface="微软雅黑"/>
              <a:sym typeface="Arial"/>
            </a:endParaRPr>
          </a:p>
        </p:txBody>
      </p:sp>
      <p:sp>
        <p:nvSpPr>
          <p:cNvPr id="9" name="矩形 18">
            <a:extLst>
              <a:ext uri="{FF2B5EF4-FFF2-40B4-BE49-F238E27FC236}">
                <a16:creationId xmlns:a16="http://schemas.microsoft.com/office/drawing/2014/main" id="{7F1661A1-C73D-03C1-E15D-53EE9D0F62A2}"/>
              </a:ext>
            </a:extLst>
          </p:cNvPr>
          <p:cNvSpPr/>
          <p:nvPr/>
        </p:nvSpPr>
        <p:spPr>
          <a:xfrm>
            <a:off x="763000" y="2148244"/>
            <a:ext cx="2166835" cy="975957"/>
          </a:xfrm>
          <a:prstGeom prst="rect">
            <a:avLst/>
          </a:prstGeom>
          <a:solidFill>
            <a:schemeClr val="bg1"/>
          </a:soli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sz="2400" b="1">
                <a:solidFill>
                  <a:srgbClr val="201F42"/>
                </a:solidFill>
                <a:latin typeface="Arial"/>
                <a:ea typeface="微软雅黑"/>
                <a:sym typeface="Arial"/>
              </a:rPr>
              <a:t>Passo 04</a:t>
            </a:r>
            <a:endParaRPr lang="zh-CN" altLang="en-US" sz="2400" b="1" dirty="0">
              <a:solidFill>
                <a:srgbClr val="201F42"/>
              </a:solidFill>
              <a:latin typeface="Arial"/>
              <a:ea typeface="微软雅黑"/>
              <a:sym typeface="Arial"/>
            </a:endParaRPr>
          </a:p>
        </p:txBody>
      </p:sp>
      <p:sp>
        <p:nvSpPr>
          <p:cNvPr id="10" name="矩形 23">
            <a:extLst>
              <a:ext uri="{FF2B5EF4-FFF2-40B4-BE49-F238E27FC236}">
                <a16:creationId xmlns:a16="http://schemas.microsoft.com/office/drawing/2014/main" id="{B7631C7D-9947-E2A3-7070-6729F55341E4}"/>
              </a:ext>
            </a:extLst>
          </p:cNvPr>
          <p:cNvSpPr/>
          <p:nvPr/>
        </p:nvSpPr>
        <p:spPr>
          <a:xfrm>
            <a:off x="2707712"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05</a:t>
            </a:r>
            <a:endParaRPr lang="zh-CN" altLang="en-US" dirty="0">
              <a:latin typeface="Arial"/>
              <a:ea typeface="微软雅黑"/>
              <a:sym typeface="Arial"/>
            </a:endParaRPr>
          </a:p>
        </p:txBody>
      </p:sp>
      <p:sp>
        <p:nvSpPr>
          <p:cNvPr id="11" name="矩形 23">
            <a:extLst>
              <a:ext uri="{FF2B5EF4-FFF2-40B4-BE49-F238E27FC236}">
                <a16:creationId xmlns:a16="http://schemas.microsoft.com/office/drawing/2014/main" id="{37F71098-E714-18C2-81A1-FEECF82B365B}"/>
              </a:ext>
            </a:extLst>
          </p:cNvPr>
          <p:cNvSpPr/>
          <p:nvPr/>
        </p:nvSpPr>
        <p:spPr>
          <a:xfrm>
            <a:off x="4535258"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06</a:t>
            </a:r>
            <a:endParaRPr lang="zh-CN" altLang="en-US" dirty="0">
              <a:latin typeface="Arial"/>
              <a:ea typeface="微软雅黑"/>
              <a:sym typeface="Arial"/>
            </a:endParaRPr>
          </a:p>
        </p:txBody>
      </p:sp>
      <p:sp>
        <p:nvSpPr>
          <p:cNvPr id="12" name="矩形 18">
            <a:extLst>
              <a:ext uri="{FF2B5EF4-FFF2-40B4-BE49-F238E27FC236}">
                <a16:creationId xmlns:a16="http://schemas.microsoft.com/office/drawing/2014/main" id="{10FB407E-A02F-7625-A95A-49334135EBFB}"/>
              </a:ext>
            </a:extLst>
          </p:cNvPr>
          <p:cNvSpPr/>
          <p:nvPr/>
        </p:nvSpPr>
        <p:spPr>
          <a:xfrm>
            <a:off x="758610"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07</a:t>
            </a:r>
            <a:endParaRPr lang="zh-CN" altLang="en-US" dirty="0">
              <a:latin typeface="Arial"/>
              <a:ea typeface="微软雅黑"/>
              <a:sym typeface="Arial"/>
            </a:endParaRPr>
          </a:p>
        </p:txBody>
      </p:sp>
      <p:sp>
        <p:nvSpPr>
          <p:cNvPr id="13" name="矩形 23">
            <a:extLst>
              <a:ext uri="{FF2B5EF4-FFF2-40B4-BE49-F238E27FC236}">
                <a16:creationId xmlns:a16="http://schemas.microsoft.com/office/drawing/2014/main" id="{C4689CD8-C1B5-F47A-5DE7-23856CFB9678}"/>
              </a:ext>
            </a:extLst>
          </p:cNvPr>
          <p:cNvSpPr/>
          <p:nvPr/>
        </p:nvSpPr>
        <p:spPr>
          <a:xfrm>
            <a:off x="2703322"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08</a:t>
            </a:r>
            <a:endParaRPr lang="zh-CN" altLang="en-US" dirty="0">
              <a:latin typeface="Arial"/>
              <a:ea typeface="微软雅黑"/>
              <a:sym typeface="Arial"/>
            </a:endParaRPr>
          </a:p>
        </p:txBody>
      </p:sp>
      <p:sp>
        <p:nvSpPr>
          <p:cNvPr id="14" name="矩形 23">
            <a:extLst>
              <a:ext uri="{FF2B5EF4-FFF2-40B4-BE49-F238E27FC236}">
                <a16:creationId xmlns:a16="http://schemas.microsoft.com/office/drawing/2014/main" id="{529C354F-0181-C53F-28DA-6D2FB4083F0D}"/>
              </a:ext>
            </a:extLst>
          </p:cNvPr>
          <p:cNvSpPr/>
          <p:nvPr/>
        </p:nvSpPr>
        <p:spPr>
          <a:xfrm>
            <a:off x="4530868"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09</a:t>
            </a:r>
            <a:endParaRPr lang="zh-CN" altLang="en-US" dirty="0">
              <a:latin typeface="Arial"/>
              <a:ea typeface="微软雅黑"/>
              <a:sym typeface="Arial"/>
            </a:endParaRPr>
          </a:p>
        </p:txBody>
      </p:sp>
      <p:sp>
        <p:nvSpPr>
          <p:cNvPr id="17" name="矩形 18">
            <a:extLst>
              <a:ext uri="{FF2B5EF4-FFF2-40B4-BE49-F238E27FC236}">
                <a16:creationId xmlns:a16="http://schemas.microsoft.com/office/drawing/2014/main" id="{0DFE4971-247C-691D-0FD5-EBAB1A7D34EB}"/>
              </a:ext>
            </a:extLst>
          </p:cNvPr>
          <p:cNvSpPr/>
          <p:nvPr/>
        </p:nvSpPr>
        <p:spPr>
          <a:xfrm>
            <a:off x="744826"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10</a:t>
            </a:r>
            <a:endParaRPr lang="zh-CN" altLang="en-US" dirty="0">
              <a:latin typeface="Arial"/>
              <a:ea typeface="微软雅黑"/>
              <a:sym typeface="Arial"/>
            </a:endParaRPr>
          </a:p>
        </p:txBody>
      </p:sp>
      <p:sp>
        <p:nvSpPr>
          <p:cNvPr id="18" name="矩形 23">
            <a:extLst>
              <a:ext uri="{FF2B5EF4-FFF2-40B4-BE49-F238E27FC236}">
                <a16:creationId xmlns:a16="http://schemas.microsoft.com/office/drawing/2014/main" id="{66B788B7-2665-C336-13E3-07F1F4815143}"/>
              </a:ext>
            </a:extLst>
          </p:cNvPr>
          <p:cNvSpPr/>
          <p:nvPr/>
        </p:nvSpPr>
        <p:spPr>
          <a:xfrm>
            <a:off x="2689538"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11</a:t>
            </a:r>
            <a:endParaRPr lang="zh-CN" altLang="en-US" dirty="0">
              <a:latin typeface="Arial"/>
              <a:ea typeface="微软雅黑"/>
              <a:sym typeface="Arial"/>
            </a:endParaRPr>
          </a:p>
        </p:txBody>
      </p:sp>
      <p:sp>
        <p:nvSpPr>
          <p:cNvPr id="19" name="矩形 23">
            <a:extLst>
              <a:ext uri="{FF2B5EF4-FFF2-40B4-BE49-F238E27FC236}">
                <a16:creationId xmlns:a16="http://schemas.microsoft.com/office/drawing/2014/main" id="{4AAE68E4-9497-1926-3D43-1FDAFBB22751}"/>
              </a:ext>
            </a:extLst>
          </p:cNvPr>
          <p:cNvSpPr/>
          <p:nvPr/>
        </p:nvSpPr>
        <p:spPr>
          <a:xfrm>
            <a:off x="4517084"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12</a:t>
            </a:r>
            <a:endParaRPr lang="zh-CN" altLang="en-US" dirty="0">
              <a:latin typeface="Arial"/>
              <a:ea typeface="微软雅黑"/>
              <a:sym typeface="Arial"/>
            </a:endParaRPr>
          </a:p>
        </p:txBody>
      </p:sp>
      <p:sp>
        <p:nvSpPr>
          <p:cNvPr id="15" name="矩形 23">
            <a:extLst>
              <a:ext uri="{FF2B5EF4-FFF2-40B4-BE49-F238E27FC236}">
                <a16:creationId xmlns:a16="http://schemas.microsoft.com/office/drawing/2014/main" id="{D7977FF1-B5F8-958E-97ED-68C0EE4AD46D}"/>
              </a:ext>
            </a:extLst>
          </p:cNvPr>
          <p:cNvSpPr/>
          <p:nvPr/>
        </p:nvSpPr>
        <p:spPr>
          <a:xfrm>
            <a:off x="6335484" y="5196243"/>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13</a:t>
            </a:r>
            <a:endParaRPr lang="zh-CN" altLang="en-US" dirty="0">
              <a:latin typeface="Arial"/>
              <a:ea typeface="微软雅黑"/>
              <a:sym typeface="Arial"/>
            </a:endParaRPr>
          </a:p>
        </p:txBody>
      </p:sp>
      <p:pic>
        <p:nvPicPr>
          <p:cNvPr id="3" name="Imagem 2" descr="Uma imagem contendo Texto&#10;&#10;Descrição gerada automaticamente">
            <a:extLst>
              <a:ext uri="{FF2B5EF4-FFF2-40B4-BE49-F238E27FC236}">
                <a16:creationId xmlns:a16="http://schemas.microsoft.com/office/drawing/2014/main" id="{F5E9C25C-BF37-23CF-F7F4-118FCF37E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106" y="100788"/>
            <a:ext cx="1859979" cy="522531"/>
          </a:xfrm>
          <a:prstGeom prst="rect">
            <a:avLst/>
          </a:prstGeom>
        </p:spPr>
      </p:pic>
    </p:spTree>
    <p:extLst>
      <p:ext uri="{BB962C8B-B14F-4D97-AF65-F5344CB8AC3E}">
        <p14:creationId xmlns:p14="http://schemas.microsoft.com/office/powerpoint/2010/main" val="1341743955"/>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
            <a:extLst>
              <a:ext uri="{FF2B5EF4-FFF2-40B4-BE49-F238E27FC236}">
                <a16:creationId xmlns:a16="http://schemas.microsoft.com/office/drawing/2014/main" id="{9B855A75-4673-CD70-87DC-D79C04C5459E}"/>
              </a:ext>
            </a:extLst>
          </p:cNvPr>
          <p:cNvGrpSpPr/>
          <p:nvPr/>
        </p:nvGrpSpPr>
        <p:grpSpPr>
          <a:xfrm>
            <a:off x="1349828" y="844367"/>
            <a:ext cx="9742714" cy="5197203"/>
            <a:chOff x="4496977" y="1528353"/>
            <a:chExt cx="3157857" cy="4402183"/>
          </a:xfrm>
        </p:grpSpPr>
        <p:sp>
          <p:nvSpPr>
            <p:cNvPr id="4" name="矩形 3">
              <a:extLst>
                <a:ext uri="{FF2B5EF4-FFF2-40B4-BE49-F238E27FC236}">
                  <a16:creationId xmlns:a16="http://schemas.microsoft.com/office/drawing/2014/main" id="{2A92F5F6-0BB8-37E9-7B31-B316FF337E16}"/>
                </a:ext>
              </a:extLst>
            </p:cNvPr>
            <p:cNvSpPr/>
            <p:nvPr/>
          </p:nvSpPr>
          <p:spPr>
            <a:xfrm>
              <a:off x="4496977" y="1528353"/>
              <a:ext cx="3157857" cy="4402183"/>
            </a:xfrm>
            <a:prstGeom prst="rect">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7" name="Subtitle 2">
              <a:extLst>
                <a:ext uri="{FF2B5EF4-FFF2-40B4-BE49-F238E27FC236}">
                  <a16:creationId xmlns:a16="http://schemas.microsoft.com/office/drawing/2014/main" id="{4A89F015-D72A-E60F-9151-211E731ED748}"/>
                </a:ext>
              </a:extLst>
            </p:cNvPr>
            <p:cNvSpPr txBox="1">
              <a:spLocks/>
            </p:cNvSpPr>
            <p:nvPr/>
          </p:nvSpPr>
          <p:spPr>
            <a:xfrm>
              <a:off x="4496977" y="1685834"/>
              <a:ext cx="2998981" cy="195323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defRPr/>
              </a:pPr>
              <a:r>
                <a:rPr lang="pt-BR" altLang="zh-CN" sz="2800" b="1" dirty="0">
                  <a:solidFill>
                    <a:srgbClr val="D20909"/>
                  </a:solidFill>
                  <a:latin typeface="Arial"/>
                  <a:ea typeface="微软雅黑"/>
                  <a:cs typeface="Lato" panose="020F0502020204030203" pitchFamily="34" charset="0"/>
                  <a:sym typeface="Arial"/>
                </a:rPr>
                <a:t>Passo 4) </a:t>
              </a:r>
              <a:r>
                <a:rPr lang="pt-BR" altLang="zh-CN" sz="2800" b="1" dirty="0">
                  <a:solidFill>
                    <a:srgbClr val="201F42"/>
                  </a:solidFill>
                  <a:latin typeface="Arial"/>
                  <a:ea typeface="微软雅黑"/>
                  <a:cs typeface="Lato" panose="020F0502020204030203" pitchFamily="34" charset="0"/>
                  <a:sym typeface="Arial"/>
                </a:rPr>
                <a:t>Confira se alguma ferramenta está na máquina. </a:t>
              </a:r>
            </a:p>
            <a:p>
              <a:pPr>
                <a:lnSpc>
                  <a:spcPct val="130000"/>
                </a:lnSpc>
                <a:spcBef>
                  <a:spcPts val="0"/>
                </a:spcBef>
                <a:defRPr/>
              </a:pPr>
              <a:endParaRPr lang="pt-BR" altLang="zh-CN" sz="2800" b="1" dirty="0">
                <a:solidFill>
                  <a:srgbClr val="201F42"/>
                </a:solidFill>
                <a:latin typeface="Arial"/>
                <a:ea typeface="微软雅黑"/>
                <a:cs typeface="Lato" panose="020F0502020204030203" pitchFamily="34" charset="0"/>
                <a:sym typeface="Arial"/>
              </a:endParaRPr>
            </a:p>
            <a:p>
              <a:pPr>
                <a:lnSpc>
                  <a:spcPct val="130000"/>
                </a:lnSpc>
                <a:spcBef>
                  <a:spcPts val="0"/>
                </a:spcBef>
                <a:defRPr/>
              </a:pPr>
              <a:r>
                <a:rPr lang="pt-BR" altLang="zh-CN" sz="2800" dirty="0">
                  <a:solidFill>
                    <a:srgbClr val="201F42"/>
                  </a:solidFill>
                  <a:latin typeface="Arial"/>
                  <a:ea typeface="微软雅黑"/>
                  <a:cs typeface="Lato" panose="020F0502020204030203" pitchFamily="34" charset="0"/>
                  <a:sym typeface="Arial"/>
                </a:rPr>
                <a:t>Chaves de ajuste ou chaves de boca não podem ser deixadas com a talha elétrica ligada. Quando essas ferramentas entram em contato com partes rotativas da talha, podem causar acidentes. Com isso, se ficaram do último uso ou reparo, devem ser retiradas.</a:t>
              </a:r>
              <a:endParaRPr lang="id-ID" sz="2800" dirty="0">
                <a:solidFill>
                  <a:srgbClr val="201F42"/>
                </a:solidFill>
                <a:latin typeface="Arial"/>
                <a:ea typeface="微软雅黑"/>
                <a:cs typeface="Lato" panose="020F0502020204030203" pitchFamily="34" charset="0"/>
                <a:sym typeface="Arial"/>
              </a:endParaRPr>
            </a:p>
          </p:txBody>
        </p:sp>
        <p:cxnSp>
          <p:nvCxnSpPr>
            <p:cNvPr id="8" name="直接连接符 5">
              <a:extLst>
                <a:ext uri="{FF2B5EF4-FFF2-40B4-BE49-F238E27FC236}">
                  <a16:creationId xmlns:a16="http://schemas.microsoft.com/office/drawing/2014/main" id="{DA3AD572-D4F7-7B0C-CD6B-208B8E59A5CE}"/>
                </a:ext>
              </a:extLst>
            </p:cNvPr>
            <p:cNvCxnSpPr/>
            <p:nvPr/>
          </p:nvCxnSpPr>
          <p:spPr>
            <a:xfrm>
              <a:off x="7116617" y="2834734"/>
              <a:ext cx="535577" cy="0"/>
            </a:xfrm>
            <a:prstGeom prst="line">
              <a:avLst/>
            </a:prstGeom>
            <a:ln w="38100">
              <a:gradFill>
                <a:gsLst>
                  <a:gs pos="0">
                    <a:srgbClr val="FE2B56"/>
                  </a:gs>
                  <a:gs pos="100000">
                    <a:srgbClr val="FE6F3F"/>
                  </a:gs>
                </a:gsLst>
                <a:lin ang="5400000" scaled="1"/>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6299332"/>
      </p:ext>
    </p:extLst>
  </p:cSld>
  <p:clrMapOvr>
    <a:masterClrMapping/>
  </p:clrMapOvr>
  <mc:AlternateContent xmlns:mc="http://schemas.openxmlformats.org/markup-compatibility/2006" xmlns:p14="http://schemas.microsoft.com/office/powerpoint/2010/main">
    <mc:Choice Requires="p14">
      <p:transition spd="slow" p14:dur="1250" advClick="0" advTm="8000">
        <p14:switch dir="r"/>
      </p:transition>
    </mc:Choice>
    <mc:Fallback xmlns="" xmlns:a14="http://schemas.microsoft.com/office/drawing/2010/main" xmlns:a16="http://schemas.microsoft.com/office/drawing/2014/main">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Para os Engenheiros de Segurança do Trabalho, o futuro se constrói agora  Profissional que garante a segurança dos trabalhadores | O Futuro se  Constrói Agora | G1">
            <a:extLst>
              <a:ext uri="{FF2B5EF4-FFF2-40B4-BE49-F238E27FC236}">
                <a16:creationId xmlns:a16="http://schemas.microsoft.com/office/drawing/2014/main" id="{9377642B-DD28-AD4A-AFD2-6917C2EE9ADE}"/>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 y="-3"/>
            <a:ext cx="11843657"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uxograma: Entrada Manual 1">
            <a:extLst>
              <a:ext uri="{FF2B5EF4-FFF2-40B4-BE49-F238E27FC236}">
                <a16:creationId xmlns:a16="http://schemas.microsoft.com/office/drawing/2014/main" id="{FCF39CB4-20CE-41A1-5FCB-DDFBDEFD9E6C}"/>
              </a:ext>
            </a:extLst>
          </p:cNvPr>
          <p:cNvSpPr/>
          <p:nvPr/>
        </p:nvSpPr>
        <p:spPr>
          <a:xfrm rot="5400000" flipH="1" flipV="1">
            <a:off x="6955972" y="1621968"/>
            <a:ext cx="6858001" cy="3614054"/>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平行四边形 6"/>
          <p:cNvSpPr/>
          <p:nvPr/>
        </p:nvSpPr>
        <p:spPr>
          <a:xfrm rot="5048568" flipH="1">
            <a:off x="6329239" y="1959353"/>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6" name="平行四边形 15"/>
          <p:cNvSpPr/>
          <p:nvPr/>
        </p:nvSpPr>
        <p:spPr>
          <a:xfrm rot="5048568" flipH="1">
            <a:off x="6935125" y="4427336"/>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5" name="矩形 18">
            <a:extLst>
              <a:ext uri="{FF2B5EF4-FFF2-40B4-BE49-F238E27FC236}">
                <a16:creationId xmlns:a16="http://schemas.microsoft.com/office/drawing/2014/main" id="{C6804717-5E59-3166-33C5-F6435FFB9086}"/>
              </a:ext>
            </a:extLst>
          </p:cNvPr>
          <p:cNvSpPr/>
          <p:nvPr/>
        </p:nvSpPr>
        <p:spPr>
          <a:xfrm>
            <a:off x="807543"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01</a:t>
            </a:r>
            <a:endParaRPr lang="zh-CN" altLang="en-US" dirty="0">
              <a:latin typeface="Arial"/>
              <a:ea typeface="微软雅黑"/>
              <a:sym typeface="Arial"/>
            </a:endParaRPr>
          </a:p>
        </p:txBody>
      </p:sp>
      <p:sp>
        <p:nvSpPr>
          <p:cNvPr id="6" name="矩形 23">
            <a:extLst>
              <a:ext uri="{FF2B5EF4-FFF2-40B4-BE49-F238E27FC236}">
                <a16:creationId xmlns:a16="http://schemas.microsoft.com/office/drawing/2014/main" id="{320F2983-AD6B-020A-D063-DE2C003CA441}"/>
              </a:ext>
            </a:extLst>
          </p:cNvPr>
          <p:cNvSpPr/>
          <p:nvPr/>
        </p:nvSpPr>
        <p:spPr>
          <a:xfrm>
            <a:off x="2752255"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02</a:t>
            </a:r>
            <a:endParaRPr lang="zh-CN" altLang="en-US" dirty="0">
              <a:latin typeface="Arial"/>
              <a:ea typeface="微软雅黑"/>
              <a:sym typeface="Arial"/>
            </a:endParaRPr>
          </a:p>
        </p:txBody>
      </p:sp>
      <p:sp>
        <p:nvSpPr>
          <p:cNvPr id="8" name="矩形 23">
            <a:extLst>
              <a:ext uri="{FF2B5EF4-FFF2-40B4-BE49-F238E27FC236}">
                <a16:creationId xmlns:a16="http://schemas.microsoft.com/office/drawing/2014/main" id="{EE0071D5-0554-7630-AF32-C2DF06ABD379}"/>
              </a:ext>
            </a:extLst>
          </p:cNvPr>
          <p:cNvSpPr/>
          <p:nvPr/>
        </p:nvSpPr>
        <p:spPr>
          <a:xfrm>
            <a:off x="4579801"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03</a:t>
            </a:r>
            <a:endParaRPr lang="zh-CN" altLang="en-US" dirty="0">
              <a:latin typeface="Arial"/>
              <a:ea typeface="微软雅黑"/>
              <a:sym typeface="Arial"/>
            </a:endParaRPr>
          </a:p>
        </p:txBody>
      </p:sp>
      <p:sp>
        <p:nvSpPr>
          <p:cNvPr id="9" name="矩形 18">
            <a:extLst>
              <a:ext uri="{FF2B5EF4-FFF2-40B4-BE49-F238E27FC236}">
                <a16:creationId xmlns:a16="http://schemas.microsoft.com/office/drawing/2014/main" id="{7F1661A1-C73D-03C1-E15D-53EE9D0F62A2}"/>
              </a:ext>
            </a:extLst>
          </p:cNvPr>
          <p:cNvSpPr/>
          <p:nvPr/>
        </p:nvSpPr>
        <p:spPr>
          <a:xfrm>
            <a:off x="763000"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04</a:t>
            </a:r>
            <a:endParaRPr lang="zh-CN" altLang="en-US" dirty="0">
              <a:latin typeface="Arial"/>
              <a:ea typeface="微软雅黑"/>
              <a:sym typeface="Arial"/>
            </a:endParaRPr>
          </a:p>
        </p:txBody>
      </p:sp>
      <p:sp>
        <p:nvSpPr>
          <p:cNvPr id="10" name="矩形 23">
            <a:extLst>
              <a:ext uri="{FF2B5EF4-FFF2-40B4-BE49-F238E27FC236}">
                <a16:creationId xmlns:a16="http://schemas.microsoft.com/office/drawing/2014/main" id="{B7631C7D-9947-E2A3-7070-6729F55341E4}"/>
              </a:ext>
            </a:extLst>
          </p:cNvPr>
          <p:cNvSpPr/>
          <p:nvPr/>
        </p:nvSpPr>
        <p:spPr>
          <a:xfrm>
            <a:off x="2707712" y="2148244"/>
            <a:ext cx="2166835" cy="975957"/>
          </a:xfrm>
          <a:prstGeom prst="rect">
            <a:avLst/>
          </a:prstGeom>
          <a:solidFill>
            <a:schemeClr val="bg1"/>
          </a:soli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sz="2400" b="1">
                <a:solidFill>
                  <a:srgbClr val="201F42"/>
                </a:solidFill>
                <a:latin typeface="Arial"/>
                <a:ea typeface="微软雅黑"/>
                <a:sym typeface="Arial"/>
              </a:rPr>
              <a:t>Passo 05</a:t>
            </a:r>
            <a:endParaRPr lang="zh-CN" altLang="en-US" sz="2400" b="1" dirty="0">
              <a:solidFill>
                <a:srgbClr val="201F42"/>
              </a:solidFill>
              <a:latin typeface="Arial"/>
              <a:ea typeface="微软雅黑"/>
              <a:sym typeface="Arial"/>
            </a:endParaRPr>
          </a:p>
        </p:txBody>
      </p:sp>
      <p:sp>
        <p:nvSpPr>
          <p:cNvPr id="11" name="矩形 23">
            <a:extLst>
              <a:ext uri="{FF2B5EF4-FFF2-40B4-BE49-F238E27FC236}">
                <a16:creationId xmlns:a16="http://schemas.microsoft.com/office/drawing/2014/main" id="{37F71098-E714-18C2-81A1-FEECF82B365B}"/>
              </a:ext>
            </a:extLst>
          </p:cNvPr>
          <p:cNvSpPr/>
          <p:nvPr/>
        </p:nvSpPr>
        <p:spPr>
          <a:xfrm>
            <a:off x="4535258"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06</a:t>
            </a:r>
            <a:endParaRPr lang="zh-CN" altLang="en-US" dirty="0">
              <a:latin typeface="Arial"/>
              <a:ea typeface="微软雅黑"/>
              <a:sym typeface="Arial"/>
            </a:endParaRPr>
          </a:p>
        </p:txBody>
      </p:sp>
      <p:sp>
        <p:nvSpPr>
          <p:cNvPr id="12" name="矩形 18">
            <a:extLst>
              <a:ext uri="{FF2B5EF4-FFF2-40B4-BE49-F238E27FC236}">
                <a16:creationId xmlns:a16="http://schemas.microsoft.com/office/drawing/2014/main" id="{10FB407E-A02F-7625-A95A-49334135EBFB}"/>
              </a:ext>
            </a:extLst>
          </p:cNvPr>
          <p:cNvSpPr/>
          <p:nvPr/>
        </p:nvSpPr>
        <p:spPr>
          <a:xfrm>
            <a:off x="758610"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07</a:t>
            </a:r>
            <a:endParaRPr lang="zh-CN" altLang="en-US" dirty="0">
              <a:latin typeface="Arial"/>
              <a:ea typeface="微软雅黑"/>
              <a:sym typeface="Arial"/>
            </a:endParaRPr>
          </a:p>
        </p:txBody>
      </p:sp>
      <p:sp>
        <p:nvSpPr>
          <p:cNvPr id="13" name="矩形 23">
            <a:extLst>
              <a:ext uri="{FF2B5EF4-FFF2-40B4-BE49-F238E27FC236}">
                <a16:creationId xmlns:a16="http://schemas.microsoft.com/office/drawing/2014/main" id="{C4689CD8-C1B5-F47A-5DE7-23856CFB9678}"/>
              </a:ext>
            </a:extLst>
          </p:cNvPr>
          <p:cNvSpPr/>
          <p:nvPr/>
        </p:nvSpPr>
        <p:spPr>
          <a:xfrm>
            <a:off x="2703322"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08</a:t>
            </a:r>
            <a:endParaRPr lang="zh-CN" altLang="en-US" dirty="0">
              <a:latin typeface="Arial"/>
              <a:ea typeface="微软雅黑"/>
              <a:sym typeface="Arial"/>
            </a:endParaRPr>
          </a:p>
        </p:txBody>
      </p:sp>
      <p:sp>
        <p:nvSpPr>
          <p:cNvPr id="14" name="矩形 23">
            <a:extLst>
              <a:ext uri="{FF2B5EF4-FFF2-40B4-BE49-F238E27FC236}">
                <a16:creationId xmlns:a16="http://schemas.microsoft.com/office/drawing/2014/main" id="{529C354F-0181-C53F-28DA-6D2FB4083F0D}"/>
              </a:ext>
            </a:extLst>
          </p:cNvPr>
          <p:cNvSpPr/>
          <p:nvPr/>
        </p:nvSpPr>
        <p:spPr>
          <a:xfrm>
            <a:off x="4530868"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09</a:t>
            </a:r>
            <a:endParaRPr lang="zh-CN" altLang="en-US" dirty="0">
              <a:latin typeface="Arial"/>
              <a:ea typeface="微软雅黑"/>
              <a:sym typeface="Arial"/>
            </a:endParaRPr>
          </a:p>
        </p:txBody>
      </p:sp>
      <p:sp>
        <p:nvSpPr>
          <p:cNvPr id="17" name="矩形 18">
            <a:extLst>
              <a:ext uri="{FF2B5EF4-FFF2-40B4-BE49-F238E27FC236}">
                <a16:creationId xmlns:a16="http://schemas.microsoft.com/office/drawing/2014/main" id="{0DFE4971-247C-691D-0FD5-EBAB1A7D34EB}"/>
              </a:ext>
            </a:extLst>
          </p:cNvPr>
          <p:cNvSpPr/>
          <p:nvPr/>
        </p:nvSpPr>
        <p:spPr>
          <a:xfrm>
            <a:off x="744826"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10</a:t>
            </a:r>
            <a:endParaRPr lang="zh-CN" altLang="en-US" dirty="0">
              <a:latin typeface="Arial"/>
              <a:ea typeface="微软雅黑"/>
              <a:sym typeface="Arial"/>
            </a:endParaRPr>
          </a:p>
        </p:txBody>
      </p:sp>
      <p:sp>
        <p:nvSpPr>
          <p:cNvPr id="18" name="矩形 23">
            <a:extLst>
              <a:ext uri="{FF2B5EF4-FFF2-40B4-BE49-F238E27FC236}">
                <a16:creationId xmlns:a16="http://schemas.microsoft.com/office/drawing/2014/main" id="{66B788B7-2665-C336-13E3-07F1F4815143}"/>
              </a:ext>
            </a:extLst>
          </p:cNvPr>
          <p:cNvSpPr/>
          <p:nvPr/>
        </p:nvSpPr>
        <p:spPr>
          <a:xfrm>
            <a:off x="2689538"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11</a:t>
            </a:r>
            <a:endParaRPr lang="zh-CN" altLang="en-US" dirty="0">
              <a:latin typeface="Arial"/>
              <a:ea typeface="微软雅黑"/>
              <a:sym typeface="Arial"/>
            </a:endParaRPr>
          </a:p>
        </p:txBody>
      </p:sp>
      <p:sp>
        <p:nvSpPr>
          <p:cNvPr id="19" name="矩形 23">
            <a:extLst>
              <a:ext uri="{FF2B5EF4-FFF2-40B4-BE49-F238E27FC236}">
                <a16:creationId xmlns:a16="http://schemas.microsoft.com/office/drawing/2014/main" id="{4AAE68E4-9497-1926-3D43-1FDAFBB22751}"/>
              </a:ext>
            </a:extLst>
          </p:cNvPr>
          <p:cNvSpPr/>
          <p:nvPr/>
        </p:nvSpPr>
        <p:spPr>
          <a:xfrm>
            <a:off x="4517084"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12</a:t>
            </a:r>
            <a:endParaRPr lang="zh-CN" altLang="en-US" dirty="0">
              <a:latin typeface="Arial"/>
              <a:ea typeface="微软雅黑"/>
              <a:sym typeface="Arial"/>
            </a:endParaRPr>
          </a:p>
        </p:txBody>
      </p:sp>
      <p:sp>
        <p:nvSpPr>
          <p:cNvPr id="15" name="矩形 23">
            <a:extLst>
              <a:ext uri="{FF2B5EF4-FFF2-40B4-BE49-F238E27FC236}">
                <a16:creationId xmlns:a16="http://schemas.microsoft.com/office/drawing/2014/main" id="{D7977FF1-B5F8-958E-97ED-68C0EE4AD46D}"/>
              </a:ext>
            </a:extLst>
          </p:cNvPr>
          <p:cNvSpPr/>
          <p:nvPr/>
        </p:nvSpPr>
        <p:spPr>
          <a:xfrm>
            <a:off x="6335484" y="5196243"/>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13</a:t>
            </a:r>
            <a:endParaRPr lang="zh-CN" altLang="en-US" dirty="0">
              <a:latin typeface="Arial"/>
              <a:ea typeface="微软雅黑"/>
              <a:sym typeface="Arial"/>
            </a:endParaRPr>
          </a:p>
        </p:txBody>
      </p:sp>
      <p:pic>
        <p:nvPicPr>
          <p:cNvPr id="3" name="Imagem 2" descr="Uma imagem contendo Texto&#10;&#10;Descrição gerada automaticamente">
            <a:extLst>
              <a:ext uri="{FF2B5EF4-FFF2-40B4-BE49-F238E27FC236}">
                <a16:creationId xmlns:a16="http://schemas.microsoft.com/office/drawing/2014/main" id="{BAB4F527-9E31-39D4-C31A-3083ED4430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106" y="100788"/>
            <a:ext cx="1859979" cy="522531"/>
          </a:xfrm>
          <a:prstGeom prst="rect">
            <a:avLst/>
          </a:prstGeom>
        </p:spPr>
      </p:pic>
    </p:spTree>
    <p:extLst>
      <p:ext uri="{BB962C8B-B14F-4D97-AF65-F5344CB8AC3E}">
        <p14:creationId xmlns:p14="http://schemas.microsoft.com/office/powerpoint/2010/main" val="2497987021"/>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Por que utilizar um software de gestão de SST? - Ocupacional">
            <a:extLst>
              <a:ext uri="{FF2B5EF4-FFF2-40B4-BE49-F238E27FC236}">
                <a16:creationId xmlns:a16="http://schemas.microsoft.com/office/drawing/2014/main" id="{0D408E14-FBE4-1493-9D22-56FBF9BD1969}"/>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riângulo isósceles 4">
            <a:extLst>
              <a:ext uri="{FF2B5EF4-FFF2-40B4-BE49-F238E27FC236}">
                <a16:creationId xmlns:a16="http://schemas.microsoft.com/office/drawing/2014/main" id="{D3CA44E0-630A-70A7-1586-624464C2AD0D}"/>
              </a:ext>
            </a:extLst>
          </p:cNvPr>
          <p:cNvSpPr/>
          <p:nvPr/>
        </p:nvSpPr>
        <p:spPr>
          <a:xfrm>
            <a:off x="0" y="-6237"/>
            <a:ext cx="12192000" cy="6857999"/>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矩形 6">
            <a:extLst>
              <a:ext uri="{FF2B5EF4-FFF2-40B4-BE49-F238E27FC236}">
                <a16:creationId xmlns:a16="http://schemas.microsoft.com/office/drawing/2014/main" id="{135399E0-39B4-9E9C-DA96-5FD32F7D6FD4}"/>
              </a:ext>
            </a:extLst>
          </p:cNvPr>
          <p:cNvSpPr/>
          <p:nvPr/>
        </p:nvSpPr>
        <p:spPr>
          <a:xfrm>
            <a:off x="0" y="-12475"/>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0 w 12192000"/>
              <a:gd name="connsiteY2" fmla="*/ 685800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0" y="6858000"/>
                </a:lnTo>
                <a:lnTo>
                  <a:pt x="0" y="0"/>
                </a:lnTo>
                <a:close/>
              </a:path>
            </a:pathLst>
          </a:cu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a:ea typeface="微软雅黑"/>
              <a:sym typeface="Arial"/>
            </a:endParaRPr>
          </a:p>
        </p:txBody>
      </p:sp>
      <p:cxnSp>
        <p:nvCxnSpPr>
          <p:cNvPr id="3" name="直接连接符 34">
            <a:extLst>
              <a:ext uri="{FF2B5EF4-FFF2-40B4-BE49-F238E27FC236}">
                <a16:creationId xmlns:a16="http://schemas.microsoft.com/office/drawing/2014/main" id="{F12D8AD7-976E-D140-480E-E11543E14208}"/>
              </a:ext>
            </a:extLst>
          </p:cNvPr>
          <p:cNvCxnSpPr/>
          <p:nvPr/>
        </p:nvCxnSpPr>
        <p:spPr>
          <a:xfrm flipH="1">
            <a:off x="0" y="0"/>
            <a:ext cx="12192000" cy="6858000"/>
          </a:xfrm>
          <a:prstGeom prst="line">
            <a:avLst/>
          </a:prstGeom>
          <a:ln w="101600">
            <a:gradFill>
              <a:gsLst>
                <a:gs pos="0">
                  <a:srgbClr val="FE2B56"/>
                </a:gs>
                <a:gs pos="100000">
                  <a:srgbClr val="FE6F3F"/>
                </a:gs>
              </a:gsLst>
              <a:lin ang="5400000" scaled="1"/>
            </a:gradFill>
          </a:ln>
          <a:effectLst>
            <a:outerShdw blurRad="254000" dist="635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2" name="等腰三角形 7">
            <a:extLst>
              <a:ext uri="{FF2B5EF4-FFF2-40B4-BE49-F238E27FC236}">
                <a16:creationId xmlns:a16="http://schemas.microsoft.com/office/drawing/2014/main" id="{DDC0B5D2-19CC-FD59-A4D9-12B164AACCC5}"/>
              </a:ext>
            </a:extLst>
          </p:cNvPr>
          <p:cNvSpPr/>
          <p:nvPr/>
        </p:nvSpPr>
        <p:spPr>
          <a:xfrm>
            <a:off x="0" y="5345692"/>
            <a:ext cx="2622176" cy="1506071"/>
          </a:xfrm>
          <a:prstGeom prst="triangle">
            <a:avLst>
              <a:gd name="adj" fmla="val 0"/>
            </a:avLst>
          </a:prstGeom>
          <a:gradFill>
            <a:gsLst>
              <a:gs pos="0">
                <a:srgbClr val="FE2B56"/>
              </a:gs>
              <a:gs pos="100000">
                <a:srgbClr val="FE6F3F"/>
              </a:gs>
            </a:gsLst>
            <a:lin ang="6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grpSp>
        <p:nvGrpSpPr>
          <p:cNvPr id="9" name="组合 43">
            <a:extLst>
              <a:ext uri="{FF2B5EF4-FFF2-40B4-BE49-F238E27FC236}">
                <a16:creationId xmlns:a16="http://schemas.microsoft.com/office/drawing/2014/main" id="{2264B7B5-9AC1-75A2-93C9-C5224B39D444}"/>
              </a:ext>
            </a:extLst>
          </p:cNvPr>
          <p:cNvGrpSpPr/>
          <p:nvPr/>
        </p:nvGrpSpPr>
        <p:grpSpPr>
          <a:xfrm>
            <a:off x="4158565" y="1647957"/>
            <a:ext cx="6497045" cy="4232143"/>
            <a:chOff x="3214098" y="4073657"/>
            <a:chExt cx="2554690" cy="1541289"/>
          </a:xfrm>
        </p:grpSpPr>
        <p:sp>
          <p:nvSpPr>
            <p:cNvPr id="10" name="圆角矩形 46">
              <a:extLst>
                <a:ext uri="{FF2B5EF4-FFF2-40B4-BE49-F238E27FC236}">
                  <a16:creationId xmlns:a16="http://schemas.microsoft.com/office/drawing/2014/main" id="{351F3217-7AD2-A37E-2396-EE16B02D622C}"/>
                </a:ext>
              </a:extLst>
            </p:cNvPr>
            <p:cNvSpPr/>
            <p:nvPr/>
          </p:nvSpPr>
          <p:spPr>
            <a:xfrm>
              <a:off x="3214098" y="4073657"/>
              <a:ext cx="2554690" cy="1541289"/>
            </a:xfrm>
            <a:prstGeom prst="roundRect">
              <a:avLst>
                <a:gd name="adj" fmla="val 10388"/>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latin typeface="Arial"/>
                <a:ea typeface="微软雅黑"/>
                <a:sym typeface="Arial"/>
              </a:endParaRPr>
            </a:p>
          </p:txBody>
        </p:sp>
        <p:sp>
          <p:nvSpPr>
            <p:cNvPr id="11" name="TextBox 21">
              <a:extLst>
                <a:ext uri="{FF2B5EF4-FFF2-40B4-BE49-F238E27FC236}">
                  <a16:creationId xmlns:a16="http://schemas.microsoft.com/office/drawing/2014/main" id="{AE76A144-92B9-F54A-E14A-EF413F08AE18}"/>
                </a:ext>
              </a:extLst>
            </p:cNvPr>
            <p:cNvSpPr txBox="1"/>
            <p:nvPr/>
          </p:nvSpPr>
          <p:spPr>
            <a:xfrm>
              <a:off x="3393098" y="4350285"/>
              <a:ext cx="2207306" cy="1156165"/>
            </a:xfrm>
            <a:prstGeom prst="rect">
              <a:avLst/>
            </a:prstGeom>
            <a:noFill/>
          </p:spPr>
          <p:txBody>
            <a:bodyPr wrap="square" lIns="0" tIns="0" rIns="0" bIns="0" rtlCol="0">
              <a:spAutoFit/>
            </a:bodyPr>
            <a:lstStyle/>
            <a:p>
              <a:pPr>
                <a:lnSpc>
                  <a:spcPct val="150000"/>
                </a:lnSpc>
              </a:pPr>
              <a:r>
                <a:rPr lang="pt-BR" altLang="zh-CN" sz="2000" b="1" dirty="0">
                  <a:solidFill>
                    <a:srgbClr val="D20909"/>
                  </a:solidFill>
                  <a:latin typeface="Arial"/>
                  <a:ea typeface="微软雅黑"/>
                  <a:sym typeface="Arial"/>
                </a:rPr>
                <a:t>Passo 5) </a:t>
              </a:r>
              <a:r>
                <a:rPr lang="pt-BR" altLang="zh-CN" sz="2000" b="1" dirty="0">
                  <a:solidFill>
                    <a:srgbClr val="201F42"/>
                  </a:solidFill>
                  <a:latin typeface="Arial"/>
                  <a:ea typeface="微软雅黑"/>
                  <a:sym typeface="Arial"/>
                </a:rPr>
                <a:t>Faça a inspeção diária do equipamento e do local de trabalho. </a:t>
              </a:r>
            </a:p>
            <a:p>
              <a:pPr>
                <a:lnSpc>
                  <a:spcPct val="150000"/>
                </a:lnSpc>
              </a:pPr>
              <a:r>
                <a:rPr lang="pt-BR" altLang="zh-CN" sz="2000" dirty="0">
                  <a:solidFill>
                    <a:srgbClr val="201F42"/>
                  </a:solidFill>
                  <a:latin typeface="Arial"/>
                  <a:ea typeface="微软雅黑"/>
                  <a:sym typeface="Arial"/>
                </a:rPr>
                <a:t>Alguns itens precisam ser inspecionados diariamente. É importante conferir o manual da talha para saber todos itens necessários, mas vamos listar aqui alguns que são importantes, tomando como exemplo:</a:t>
              </a:r>
              <a:endParaRPr lang="en-US" altLang="zh-CN" sz="2000" dirty="0">
                <a:solidFill>
                  <a:srgbClr val="201F42"/>
                </a:solidFill>
                <a:latin typeface="Arial"/>
                <a:ea typeface="微软雅黑"/>
                <a:sym typeface="Arial"/>
              </a:endParaRPr>
            </a:p>
          </p:txBody>
        </p:sp>
      </p:grpSp>
      <p:sp>
        <p:nvSpPr>
          <p:cNvPr id="13" name="圆角矩形 40">
            <a:extLst>
              <a:ext uri="{FF2B5EF4-FFF2-40B4-BE49-F238E27FC236}">
                <a16:creationId xmlns:a16="http://schemas.microsoft.com/office/drawing/2014/main" id="{DBCBA3A7-2451-438C-1A39-FEA167E5A0A5}"/>
              </a:ext>
            </a:extLst>
          </p:cNvPr>
          <p:cNvSpPr/>
          <p:nvPr/>
        </p:nvSpPr>
        <p:spPr>
          <a:xfrm>
            <a:off x="9799147" y="5357592"/>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pic>
        <p:nvPicPr>
          <p:cNvPr id="7" name="Imagem 6" descr="Uma imagem contendo Texto&#10;&#10;Descrição gerada automaticamente">
            <a:extLst>
              <a:ext uri="{FF2B5EF4-FFF2-40B4-BE49-F238E27FC236}">
                <a16:creationId xmlns:a16="http://schemas.microsoft.com/office/drawing/2014/main" id="{782CB923-C8C9-3D7F-B365-11B0F80EDE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0226" y="6071084"/>
            <a:ext cx="1859979" cy="522531"/>
          </a:xfrm>
          <a:prstGeom prst="rect">
            <a:avLst/>
          </a:prstGeom>
        </p:spPr>
      </p:pic>
    </p:spTree>
    <p:extLst>
      <p:ext uri="{BB962C8B-B14F-4D97-AF65-F5344CB8AC3E}">
        <p14:creationId xmlns:p14="http://schemas.microsoft.com/office/powerpoint/2010/main" val="3534285587"/>
      </p:ext>
    </p:extLst>
  </p:cSld>
  <p:clrMapOvr>
    <a:masterClrMapping/>
  </p:clrMapOvr>
  <mc:AlternateContent xmlns:mc="http://schemas.openxmlformats.org/markup-compatibility/2006" xmlns:p14="http://schemas.microsoft.com/office/powerpoint/2010/main">
    <mc:Choice Requires="p14">
      <p:transition spd="slow" p14:dur="1250" advClick="0" advTm="4800">
        <p14:switch dir="r"/>
      </p:transition>
    </mc:Choice>
    <mc:Fallback xmlns="" xmlns:a14="http://schemas.microsoft.com/office/drawing/2010/main" xmlns:a16="http://schemas.microsoft.com/office/drawing/2014/main">
      <p:transition spd="slow" advClick="0" advTm="4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
            <a:extLst>
              <a:ext uri="{FF2B5EF4-FFF2-40B4-BE49-F238E27FC236}">
                <a16:creationId xmlns:a16="http://schemas.microsoft.com/office/drawing/2014/main" id="{38D48785-4F6F-9BD9-F398-C238133C2A94}"/>
              </a:ext>
            </a:extLst>
          </p:cNvPr>
          <p:cNvSpPr/>
          <p:nvPr/>
        </p:nvSpPr>
        <p:spPr>
          <a:xfrm>
            <a:off x="5517289" y="3974237"/>
            <a:ext cx="6337254" cy="1281619"/>
          </a:xfrm>
          <a:prstGeom prst="rect">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2" name="矩形 1"/>
          <p:cNvSpPr/>
          <p:nvPr/>
        </p:nvSpPr>
        <p:spPr>
          <a:xfrm>
            <a:off x="5517289" y="1538695"/>
            <a:ext cx="6337254" cy="1281619"/>
          </a:xfrm>
          <a:prstGeom prst="rect">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a:ea typeface="微软雅黑"/>
              <a:sym typeface="Arial"/>
            </a:endParaRPr>
          </a:p>
        </p:txBody>
      </p:sp>
      <p:sp>
        <p:nvSpPr>
          <p:cNvPr id="16" name="TextBox 21"/>
          <p:cNvSpPr txBox="1"/>
          <p:nvPr/>
        </p:nvSpPr>
        <p:spPr>
          <a:xfrm>
            <a:off x="5828832" y="904165"/>
            <a:ext cx="4948025" cy="5494325"/>
          </a:xfrm>
          <a:prstGeom prst="rect">
            <a:avLst/>
          </a:prstGeom>
          <a:noFill/>
        </p:spPr>
        <p:txBody>
          <a:bodyPr wrap="square" lIns="0" tIns="0" rIns="0" bIns="0" rtlCol="0">
            <a:spAutoFit/>
          </a:bodyPr>
          <a:lstStyle/>
          <a:p>
            <a:pPr>
              <a:lnSpc>
                <a:spcPct val="150000"/>
              </a:lnSpc>
            </a:pPr>
            <a:r>
              <a:rPr lang="pt-BR" altLang="zh-CN" sz="1600" b="1" dirty="0">
                <a:solidFill>
                  <a:schemeClr val="bg2"/>
                </a:solidFill>
                <a:latin typeface="Arial"/>
                <a:ea typeface="微软雅黑"/>
                <a:sym typeface="Arial"/>
              </a:rPr>
              <a:t>•	Verificar se o caminho do operador está livre.</a:t>
            </a:r>
          </a:p>
          <a:p>
            <a:pPr>
              <a:lnSpc>
                <a:spcPct val="150000"/>
              </a:lnSpc>
            </a:pPr>
            <a:endParaRPr lang="pt-BR" altLang="zh-CN" sz="1600" b="1" dirty="0">
              <a:solidFill>
                <a:schemeClr val="bg2"/>
              </a:solidFill>
              <a:latin typeface="Arial"/>
              <a:ea typeface="微软雅黑"/>
              <a:sym typeface="Arial"/>
            </a:endParaRPr>
          </a:p>
          <a:p>
            <a:pPr>
              <a:lnSpc>
                <a:spcPct val="150000"/>
              </a:lnSpc>
            </a:pPr>
            <a:r>
              <a:rPr lang="pt-BR" altLang="zh-CN" sz="1600" b="1" dirty="0">
                <a:solidFill>
                  <a:schemeClr val="bg2"/>
                </a:solidFill>
                <a:latin typeface="Arial"/>
                <a:ea typeface="微软雅黑"/>
                <a:sym typeface="Arial"/>
              </a:rPr>
              <a:t>•	Observar se existem obstáculos ou perigos no caminho caso seja usado um pórtico rolante ou semipórtico.</a:t>
            </a:r>
          </a:p>
          <a:p>
            <a:pPr>
              <a:lnSpc>
                <a:spcPct val="150000"/>
              </a:lnSpc>
            </a:pPr>
            <a:endParaRPr lang="pt-BR" altLang="zh-CN" sz="1600" b="1" dirty="0">
              <a:solidFill>
                <a:schemeClr val="bg2"/>
              </a:solidFill>
              <a:latin typeface="Arial"/>
              <a:ea typeface="微软雅黑"/>
              <a:sym typeface="Arial"/>
            </a:endParaRPr>
          </a:p>
          <a:p>
            <a:pPr>
              <a:lnSpc>
                <a:spcPct val="150000"/>
              </a:lnSpc>
            </a:pPr>
            <a:r>
              <a:rPr lang="pt-BR" altLang="zh-CN" sz="1600" b="1" dirty="0">
                <a:solidFill>
                  <a:schemeClr val="bg2"/>
                </a:solidFill>
                <a:latin typeface="Arial"/>
                <a:ea typeface="微软雅黑"/>
                <a:sym typeface="Arial"/>
              </a:rPr>
              <a:t>•	Conferir, mesmo sem carga, se os comandos dos botões estão funcionando.</a:t>
            </a:r>
          </a:p>
          <a:p>
            <a:pPr>
              <a:lnSpc>
                <a:spcPct val="150000"/>
              </a:lnSpc>
            </a:pPr>
            <a:endParaRPr lang="pt-BR" altLang="zh-CN" sz="1600" b="1" dirty="0">
              <a:solidFill>
                <a:schemeClr val="bg2"/>
              </a:solidFill>
              <a:latin typeface="Arial"/>
              <a:ea typeface="微软雅黑"/>
              <a:sym typeface="Arial"/>
            </a:endParaRPr>
          </a:p>
          <a:p>
            <a:pPr>
              <a:lnSpc>
                <a:spcPct val="150000"/>
              </a:lnSpc>
            </a:pPr>
            <a:r>
              <a:rPr lang="pt-BR" altLang="zh-CN" sz="1600" b="1" dirty="0">
                <a:solidFill>
                  <a:schemeClr val="bg2"/>
                </a:solidFill>
                <a:latin typeface="Arial"/>
                <a:ea typeface="微软雅黑"/>
                <a:sym typeface="Arial"/>
              </a:rPr>
              <a:t>•	Verificar a atuação dos freios, se estão precisos.</a:t>
            </a:r>
          </a:p>
          <a:p>
            <a:pPr>
              <a:lnSpc>
                <a:spcPct val="150000"/>
              </a:lnSpc>
            </a:pPr>
            <a:endParaRPr lang="pt-BR" altLang="zh-CN" sz="1600" b="1" dirty="0">
              <a:solidFill>
                <a:schemeClr val="bg2"/>
              </a:solidFill>
              <a:latin typeface="Arial"/>
              <a:ea typeface="微软雅黑"/>
              <a:sym typeface="Arial"/>
            </a:endParaRPr>
          </a:p>
          <a:p>
            <a:pPr>
              <a:lnSpc>
                <a:spcPct val="150000"/>
              </a:lnSpc>
            </a:pPr>
            <a:r>
              <a:rPr lang="pt-BR" altLang="zh-CN" sz="1600" b="1" dirty="0">
                <a:solidFill>
                  <a:schemeClr val="bg2"/>
                </a:solidFill>
                <a:latin typeface="Arial"/>
                <a:ea typeface="微软雅黑"/>
                <a:sym typeface="Arial"/>
              </a:rPr>
              <a:t>•	Analisar se os cabos estão íntegros e bem lubrificados, ou se a corrente possui focos de corrosão.</a:t>
            </a:r>
          </a:p>
        </p:txBody>
      </p:sp>
      <p:pic>
        <p:nvPicPr>
          <p:cNvPr id="4" name="Picture 18" descr="Para os Engenheiros de Segurança do Trabalho, o futuro se constrói agora  Profissional que garante a segurança dos trabalhadores | O Futuro se  Constrói Agora | G1">
            <a:extLst>
              <a:ext uri="{FF2B5EF4-FFF2-40B4-BE49-F238E27FC236}">
                <a16:creationId xmlns:a16="http://schemas.microsoft.com/office/drawing/2014/main" id="{B8A7D76E-B35D-801C-7F8F-657DE56B6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4944"/>
            <a:ext cx="5627847" cy="4297946"/>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254000" dist="63500" dir="2700000" algn="tl" rotWithShape="0">
              <a:prstClr val="black">
                <a:alpha val="30000"/>
              </a:prstClr>
            </a:outerShdw>
          </a:effectLst>
        </p:spPr>
      </p:pic>
      <p:sp>
        <p:nvSpPr>
          <p:cNvPr id="7" name="矩形 6"/>
          <p:cNvSpPr/>
          <p:nvPr/>
        </p:nvSpPr>
        <p:spPr>
          <a:xfrm>
            <a:off x="-21704" y="1144944"/>
            <a:ext cx="5649551" cy="4297946"/>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latin typeface="Arial"/>
              <a:ea typeface="微软雅黑"/>
              <a:sym typeface="Arial"/>
            </a:endParaRPr>
          </a:p>
        </p:txBody>
      </p:sp>
    </p:spTree>
    <p:extLst>
      <p:ext uri="{BB962C8B-B14F-4D97-AF65-F5344CB8AC3E}">
        <p14:creationId xmlns:p14="http://schemas.microsoft.com/office/powerpoint/2010/main" val="1617424974"/>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Para os Engenheiros de Segurança do Trabalho, o futuro se constrói agora  Profissional que garante a segurança dos trabalhadores | O Futuro se  Constrói Agora | G1">
            <a:extLst>
              <a:ext uri="{FF2B5EF4-FFF2-40B4-BE49-F238E27FC236}">
                <a16:creationId xmlns:a16="http://schemas.microsoft.com/office/drawing/2014/main" id="{9377642B-DD28-AD4A-AFD2-6917C2EE9ADE}"/>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 y="-3"/>
            <a:ext cx="11843657"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uxograma: Entrada Manual 1">
            <a:extLst>
              <a:ext uri="{FF2B5EF4-FFF2-40B4-BE49-F238E27FC236}">
                <a16:creationId xmlns:a16="http://schemas.microsoft.com/office/drawing/2014/main" id="{FCF39CB4-20CE-41A1-5FCB-DDFBDEFD9E6C}"/>
              </a:ext>
            </a:extLst>
          </p:cNvPr>
          <p:cNvSpPr/>
          <p:nvPr/>
        </p:nvSpPr>
        <p:spPr>
          <a:xfrm rot="5400000" flipH="1" flipV="1">
            <a:off x="6955972" y="1621968"/>
            <a:ext cx="6858001" cy="3614054"/>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平行四边形 6"/>
          <p:cNvSpPr/>
          <p:nvPr/>
        </p:nvSpPr>
        <p:spPr>
          <a:xfrm rot="5048568" flipH="1">
            <a:off x="6329239" y="1959353"/>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6" name="平行四边形 15"/>
          <p:cNvSpPr/>
          <p:nvPr/>
        </p:nvSpPr>
        <p:spPr>
          <a:xfrm rot="5048568" flipH="1">
            <a:off x="6935125" y="4427336"/>
            <a:ext cx="4730299" cy="213494"/>
          </a:xfrm>
          <a:prstGeom prst="parallelogram">
            <a:avLst>
              <a:gd name="adj" fmla="val 132064"/>
            </a:avLst>
          </a:prstGeom>
          <a:gradFill>
            <a:gsLst>
              <a:gs pos="0">
                <a:srgbClr val="FE2B56"/>
              </a:gs>
              <a:gs pos="100000">
                <a:srgbClr val="FE6F3F"/>
              </a:gs>
            </a:gsLst>
            <a:lin ang="60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5" name="矩形 18">
            <a:extLst>
              <a:ext uri="{FF2B5EF4-FFF2-40B4-BE49-F238E27FC236}">
                <a16:creationId xmlns:a16="http://schemas.microsoft.com/office/drawing/2014/main" id="{C6804717-5E59-3166-33C5-F6435FFB9086}"/>
              </a:ext>
            </a:extLst>
          </p:cNvPr>
          <p:cNvSpPr/>
          <p:nvPr/>
        </p:nvSpPr>
        <p:spPr>
          <a:xfrm>
            <a:off x="807543"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01</a:t>
            </a:r>
            <a:endParaRPr lang="zh-CN" altLang="en-US" dirty="0">
              <a:latin typeface="Arial"/>
              <a:ea typeface="微软雅黑"/>
              <a:sym typeface="Arial"/>
            </a:endParaRPr>
          </a:p>
        </p:txBody>
      </p:sp>
      <p:sp>
        <p:nvSpPr>
          <p:cNvPr id="6" name="矩形 23">
            <a:extLst>
              <a:ext uri="{FF2B5EF4-FFF2-40B4-BE49-F238E27FC236}">
                <a16:creationId xmlns:a16="http://schemas.microsoft.com/office/drawing/2014/main" id="{320F2983-AD6B-020A-D063-DE2C003CA441}"/>
              </a:ext>
            </a:extLst>
          </p:cNvPr>
          <p:cNvSpPr/>
          <p:nvPr/>
        </p:nvSpPr>
        <p:spPr>
          <a:xfrm>
            <a:off x="2752255"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a:latin typeface="Arial"/>
                <a:ea typeface="微软雅黑"/>
                <a:sym typeface="Arial"/>
              </a:rPr>
              <a:t>Passo 02</a:t>
            </a:r>
            <a:endParaRPr lang="zh-CN" altLang="en-US" dirty="0">
              <a:latin typeface="Arial"/>
              <a:ea typeface="微软雅黑"/>
              <a:sym typeface="Arial"/>
            </a:endParaRPr>
          </a:p>
        </p:txBody>
      </p:sp>
      <p:sp>
        <p:nvSpPr>
          <p:cNvPr id="8" name="矩形 23">
            <a:extLst>
              <a:ext uri="{FF2B5EF4-FFF2-40B4-BE49-F238E27FC236}">
                <a16:creationId xmlns:a16="http://schemas.microsoft.com/office/drawing/2014/main" id="{EE0071D5-0554-7630-AF32-C2DF06ABD379}"/>
              </a:ext>
            </a:extLst>
          </p:cNvPr>
          <p:cNvSpPr/>
          <p:nvPr/>
        </p:nvSpPr>
        <p:spPr>
          <a:xfrm>
            <a:off x="4579801" y="624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03</a:t>
            </a:r>
            <a:endParaRPr lang="zh-CN" altLang="en-US" dirty="0">
              <a:latin typeface="Arial"/>
              <a:ea typeface="微软雅黑"/>
              <a:sym typeface="Arial"/>
            </a:endParaRPr>
          </a:p>
        </p:txBody>
      </p:sp>
      <p:sp>
        <p:nvSpPr>
          <p:cNvPr id="9" name="矩形 18">
            <a:extLst>
              <a:ext uri="{FF2B5EF4-FFF2-40B4-BE49-F238E27FC236}">
                <a16:creationId xmlns:a16="http://schemas.microsoft.com/office/drawing/2014/main" id="{7F1661A1-C73D-03C1-E15D-53EE9D0F62A2}"/>
              </a:ext>
            </a:extLst>
          </p:cNvPr>
          <p:cNvSpPr/>
          <p:nvPr/>
        </p:nvSpPr>
        <p:spPr>
          <a:xfrm>
            <a:off x="763000"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04</a:t>
            </a:r>
            <a:endParaRPr lang="zh-CN" altLang="en-US" dirty="0">
              <a:latin typeface="Arial"/>
              <a:ea typeface="微软雅黑"/>
              <a:sym typeface="Arial"/>
            </a:endParaRPr>
          </a:p>
        </p:txBody>
      </p:sp>
      <p:sp>
        <p:nvSpPr>
          <p:cNvPr id="10" name="矩形 23">
            <a:extLst>
              <a:ext uri="{FF2B5EF4-FFF2-40B4-BE49-F238E27FC236}">
                <a16:creationId xmlns:a16="http://schemas.microsoft.com/office/drawing/2014/main" id="{B7631C7D-9947-E2A3-7070-6729F55341E4}"/>
              </a:ext>
            </a:extLst>
          </p:cNvPr>
          <p:cNvSpPr/>
          <p:nvPr/>
        </p:nvSpPr>
        <p:spPr>
          <a:xfrm>
            <a:off x="2707712" y="2148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05</a:t>
            </a:r>
            <a:endParaRPr lang="zh-CN" altLang="en-US" dirty="0">
              <a:latin typeface="Arial"/>
              <a:ea typeface="微软雅黑"/>
              <a:sym typeface="Arial"/>
            </a:endParaRPr>
          </a:p>
        </p:txBody>
      </p:sp>
      <p:sp>
        <p:nvSpPr>
          <p:cNvPr id="11" name="矩形 23">
            <a:extLst>
              <a:ext uri="{FF2B5EF4-FFF2-40B4-BE49-F238E27FC236}">
                <a16:creationId xmlns:a16="http://schemas.microsoft.com/office/drawing/2014/main" id="{37F71098-E714-18C2-81A1-FEECF82B365B}"/>
              </a:ext>
            </a:extLst>
          </p:cNvPr>
          <p:cNvSpPr/>
          <p:nvPr/>
        </p:nvSpPr>
        <p:spPr>
          <a:xfrm>
            <a:off x="4535258" y="2148244"/>
            <a:ext cx="2166835" cy="975957"/>
          </a:xfrm>
          <a:prstGeom prst="rect">
            <a:avLst/>
          </a:prstGeom>
          <a:solidFill>
            <a:schemeClr val="bg1"/>
          </a:soli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sz="2400" b="1">
                <a:solidFill>
                  <a:srgbClr val="201F42"/>
                </a:solidFill>
                <a:latin typeface="Arial"/>
                <a:ea typeface="微软雅黑"/>
                <a:sym typeface="Arial"/>
              </a:rPr>
              <a:t>Passo 06</a:t>
            </a:r>
            <a:endParaRPr lang="zh-CN" altLang="en-US" sz="2400" b="1" dirty="0">
              <a:solidFill>
                <a:srgbClr val="201F42"/>
              </a:solidFill>
              <a:latin typeface="Arial"/>
              <a:ea typeface="微软雅黑"/>
              <a:sym typeface="Arial"/>
            </a:endParaRPr>
          </a:p>
        </p:txBody>
      </p:sp>
      <p:sp>
        <p:nvSpPr>
          <p:cNvPr id="12" name="矩形 18">
            <a:extLst>
              <a:ext uri="{FF2B5EF4-FFF2-40B4-BE49-F238E27FC236}">
                <a16:creationId xmlns:a16="http://schemas.microsoft.com/office/drawing/2014/main" id="{10FB407E-A02F-7625-A95A-49334135EBFB}"/>
              </a:ext>
            </a:extLst>
          </p:cNvPr>
          <p:cNvSpPr/>
          <p:nvPr/>
        </p:nvSpPr>
        <p:spPr>
          <a:xfrm>
            <a:off x="758610"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07</a:t>
            </a:r>
            <a:endParaRPr lang="zh-CN" altLang="en-US" dirty="0">
              <a:latin typeface="Arial"/>
              <a:ea typeface="微软雅黑"/>
              <a:sym typeface="Arial"/>
            </a:endParaRPr>
          </a:p>
        </p:txBody>
      </p:sp>
      <p:sp>
        <p:nvSpPr>
          <p:cNvPr id="13" name="矩形 23">
            <a:extLst>
              <a:ext uri="{FF2B5EF4-FFF2-40B4-BE49-F238E27FC236}">
                <a16:creationId xmlns:a16="http://schemas.microsoft.com/office/drawing/2014/main" id="{C4689CD8-C1B5-F47A-5DE7-23856CFB9678}"/>
              </a:ext>
            </a:extLst>
          </p:cNvPr>
          <p:cNvSpPr/>
          <p:nvPr/>
        </p:nvSpPr>
        <p:spPr>
          <a:xfrm>
            <a:off x="2703322"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08</a:t>
            </a:r>
            <a:endParaRPr lang="zh-CN" altLang="en-US" dirty="0">
              <a:latin typeface="Arial"/>
              <a:ea typeface="微软雅黑"/>
              <a:sym typeface="Arial"/>
            </a:endParaRPr>
          </a:p>
        </p:txBody>
      </p:sp>
      <p:sp>
        <p:nvSpPr>
          <p:cNvPr id="14" name="矩形 23">
            <a:extLst>
              <a:ext uri="{FF2B5EF4-FFF2-40B4-BE49-F238E27FC236}">
                <a16:creationId xmlns:a16="http://schemas.microsoft.com/office/drawing/2014/main" id="{529C354F-0181-C53F-28DA-6D2FB4083F0D}"/>
              </a:ext>
            </a:extLst>
          </p:cNvPr>
          <p:cNvSpPr/>
          <p:nvPr/>
        </p:nvSpPr>
        <p:spPr>
          <a:xfrm>
            <a:off x="4530868" y="3672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09</a:t>
            </a:r>
            <a:endParaRPr lang="zh-CN" altLang="en-US" dirty="0">
              <a:latin typeface="Arial"/>
              <a:ea typeface="微软雅黑"/>
              <a:sym typeface="Arial"/>
            </a:endParaRPr>
          </a:p>
        </p:txBody>
      </p:sp>
      <p:sp>
        <p:nvSpPr>
          <p:cNvPr id="17" name="矩形 18">
            <a:extLst>
              <a:ext uri="{FF2B5EF4-FFF2-40B4-BE49-F238E27FC236}">
                <a16:creationId xmlns:a16="http://schemas.microsoft.com/office/drawing/2014/main" id="{0DFE4971-247C-691D-0FD5-EBAB1A7D34EB}"/>
              </a:ext>
            </a:extLst>
          </p:cNvPr>
          <p:cNvSpPr/>
          <p:nvPr/>
        </p:nvSpPr>
        <p:spPr>
          <a:xfrm>
            <a:off x="744826"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10</a:t>
            </a:r>
            <a:endParaRPr lang="zh-CN" altLang="en-US" dirty="0">
              <a:latin typeface="Arial"/>
              <a:ea typeface="微软雅黑"/>
              <a:sym typeface="Arial"/>
            </a:endParaRPr>
          </a:p>
        </p:txBody>
      </p:sp>
      <p:sp>
        <p:nvSpPr>
          <p:cNvPr id="18" name="矩形 23">
            <a:extLst>
              <a:ext uri="{FF2B5EF4-FFF2-40B4-BE49-F238E27FC236}">
                <a16:creationId xmlns:a16="http://schemas.microsoft.com/office/drawing/2014/main" id="{66B788B7-2665-C336-13E3-07F1F4815143}"/>
              </a:ext>
            </a:extLst>
          </p:cNvPr>
          <p:cNvSpPr/>
          <p:nvPr/>
        </p:nvSpPr>
        <p:spPr>
          <a:xfrm>
            <a:off x="2689538"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11</a:t>
            </a:r>
            <a:endParaRPr lang="zh-CN" altLang="en-US" dirty="0">
              <a:latin typeface="Arial"/>
              <a:ea typeface="微软雅黑"/>
              <a:sym typeface="Arial"/>
            </a:endParaRPr>
          </a:p>
        </p:txBody>
      </p:sp>
      <p:sp>
        <p:nvSpPr>
          <p:cNvPr id="19" name="矩形 23">
            <a:extLst>
              <a:ext uri="{FF2B5EF4-FFF2-40B4-BE49-F238E27FC236}">
                <a16:creationId xmlns:a16="http://schemas.microsoft.com/office/drawing/2014/main" id="{4AAE68E4-9497-1926-3D43-1FDAFBB22751}"/>
              </a:ext>
            </a:extLst>
          </p:cNvPr>
          <p:cNvSpPr/>
          <p:nvPr/>
        </p:nvSpPr>
        <p:spPr>
          <a:xfrm>
            <a:off x="4517084" y="5196244"/>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12</a:t>
            </a:r>
            <a:endParaRPr lang="zh-CN" altLang="en-US" dirty="0">
              <a:latin typeface="Arial"/>
              <a:ea typeface="微软雅黑"/>
              <a:sym typeface="Arial"/>
            </a:endParaRPr>
          </a:p>
        </p:txBody>
      </p:sp>
      <p:sp>
        <p:nvSpPr>
          <p:cNvPr id="15" name="矩形 23">
            <a:extLst>
              <a:ext uri="{FF2B5EF4-FFF2-40B4-BE49-F238E27FC236}">
                <a16:creationId xmlns:a16="http://schemas.microsoft.com/office/drawing/2014/main" id="{D7977FF1-B5F8-958E-97ED-68C0EE4AD46D}"/>
              </a:ext>
            </a:extLst>
          </p:cNvPr>
          <p:cNvSpPr/>
          <p:nvPr/>
        </p:nvSpPr>
        <p:spPr>
          <a:xfrm>
            <a:off x="6335484" y="5196243"/>
            <a:ext cx="2166835" cy="975957"/>
          </a:xfrm>
          <a:prstGeom prst="rect">
            <a:avLst/>
          </a:prstGeom>
          <a:gradFill>
            <a:gsLst>
              <a:gs pos="0">
                <a:srgbClr val="FE2B56"/>
              </a:gs>
              <a:gs pos="100000">
                <a:srgbClr val="FE6F3F"/>
              </a:gs>
            </a:gsLst>
            <a:lin ang="7200000" scaled="0"/>
          </a:gradFill>
          <a:ln>
            <a:noFill/>
          </a:ln>
          <a:effectLst>
            <a:outerShdw blurRad="254000" sx="102000" sy="102000" algn="ctr" rotWithShape="0">
              <a:prstClr val="black">
                <a:alpha val="30000"/>
              </a:prstClr>
            </a:out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pt-BR" altLang="zh-CN" dirty="0">
                <a:latin typeface="Arial"/>
                <a:ea typeface="微软雅黑"/>
                <a:sym typeface="Arial"/>
              </a:rPr>
              <a:t>Passo 13</a:t>
            </a:r>
            <a:endParaRPr lang="zh-CN" altLang="en-US" dirty="0">
              <a:latin typeface="Arial"/>
              <a:ea typeface="微软雅黑"/>
              <a:sym typeface="Arial"/>
            </a:endParaRPr>
          </a:p>
        </p:txBody>
      </p:sp>
      <p:pic>
        <p:nvPicPr>
          <p:cNvPr id="3" name="Imagem 2" descr="Uma imagem contendo Texto&#10;&#10;Descrição gerada automaticamente">
            <a:extLst>
              <a:ext uri="{FF2B5EF4-FFF2-40B4-BE49-F238E27FC236}">
                <a16:creationId xmlns:a16="http://schemas.microsoft.com/office/drawing/2014/main" id="{664347D4-562E-7FE2-3EA2-00B4CB435C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106" y="100788"/>
            <a:ext cx="1859979" cy="522531"/>
          </a:xfrm>
          <a:prstGeom prst="rect">
            <a:avLst/>
          </a:prstGeom>
        </p:spPr>
      </p:pic>
    </p:spTree>
    <p:extLst>
      <p:ext uri="{BB962C8B-B14F-4D97-AF65-F5344CB8AC3E}">
        <p14:creationId xmlns:p14="http://schemas.microsoft.com/office/powerpoint/2010/main" val="945241331"/>
      </p:ext>
    </p:extLst>
  </p:cSld>
  <p:clrMapOvr>
    <a:masterClrMapping/>
  </p:clrMapOvr>
  <mc:AlternateContent xmlns:mc="http://schemas.openxmlformats.org/markup-compatibility/2006" xmlns:p14="http://schemas.microsoft.com/office/powerpoint/2010/main">
    <mc:Choice Requires="p14">
      <p:transition spd="slow" p14:dur="1250" advClick="0" advTm="6500">
        <p14:switch dir="r"/>
      </p:transition>
    </mc:Choice>
    <mc:Fallback xmlns="" xmlns:a14="http://schemas.microsoft.com/office/drawing/2010/main" xmlns:a16="http://schemas.microsoft.com/office/drawing/2014/main">
      <p:transition spd="slow" advClick="0" advTm="6500">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enalidades de SST: saiba como proteger sua empresa - SELF Engenharia">
            <a:extLst>
              <a:ext uri="{FF2B5EF4-FFF2-40B4-BE49-F238E27FC236}">
                <a16:creationId xmlns:a16="http://schemas.microsoft.com/office/drawing/2014/main" id="{B91C3B08-6AB6-ED07-32EB-38CB240B0DBA}"/>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12192000" cy="6842121"/>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0" y="0"/>
            <a:ext cx="12192000" cy="6842120"/>
          </a:xfrm>
          <a:prstGeom prst="rect">
            <a:avLst/>
          </a:prstGeom>
          <a:solidFill>
            <a:srgbClr val="140F2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11" name="圆角矩形 10"/>
          <p:cNvSpPr/>
          <p:nvPr/>
        </p:nvSpPr>
        <p:spPr>
          <a:xfrm>
            <a:off x="10683290" y="6308781"/>
            <a:ext cx="856463" cy="45719"/>
          </a:xfrm>
          <a:prstGeom prst="roundRect">
            <a:avLst>
              <a:gd name="adj" fmla="val 50000"/>
            </a:avLst>
          </a:prstGeom>
          <a:gradFill>
            <a:gsLst>
              <a:gs pos="0">
                <a:srgbClr val="FE2B56"/>
              </a:gs>
              <a:gs pos="100000">
                <a:srgbClr val="FE6F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a:ea typeface="微软雅黑"/>
              <a:sym typeface="Arial"/>
            </a:endParaRPr>
          </a:p>
        </p:txBody>
      </p:sp>
      <p:sp>
        <p:nvSpPr>
          <p:cNvPr id="15" name="矩形 14"/>
          <p:cNvSpPr/>
          <p:nvPr/>
        </p:nvSpPr>
        <p:spPr>
          <a:xfrm>
            <a:off x="1803400" y="3528414"/>
            <a:ext cx="10388600" cy="2425700"/>
          </a:xfrm>
          <a:prstGeom prst="rect">
            <a:avLst/>
          </a:prstGeom>
          <a:gradFill>
            <a:gsLst>
              <a:gs pos="0">
                <a:srgbClr val="FE2B56">
                  <a:alpha val="80000"/>
                </a:srgbClr>
              </a:gs>
              <a:gs pos="100000">
                <a:srgbClr val="FE6F3F">
                  <a:alpha val="70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24" name="Subtitle 2">
            <a:extLst>
              <a:ext uri="{FF2B5EF4-FFF2-40B4-BE49-F238E27FC236}">
                <a16:creationId xmlns:a16="http://schemas.microsoft.com/office/drawing/2014/main" id="{360062CF-4239-4286-B703-132EC1F0E32B}"/>
              </a:ext>
            </a:extLst>
          </p:cNvPr>
          <p:cNvSpPr txBox="1">
            <a:spLocks/>
          </p:cNvSpPr>
          <p:nvPr/>
        </p:nvSpPr>
        <p:spPr>
          <a:xfrm>
            <a:off x="1924050" y="3528414"/>
            <a:ext cx="9893300" cy="24257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0"/>
              </a:spcBef>
              <a:defRPr/>
            </a:pPr>
            <a:r>
              <a:rPr lang="pt-BR" altLang="zh-CN" sz="2000" b="1" dirty="0">
                <a:solidFill>
                  <a:schemeClr val="bg1"/>
                </a:solidFill>
                <a:latin typeface="Arial"/>
                <a:ea typeface="微软雅黑"/>
                <a:cs typeface="Lato" panose="020F0502020204030203" pitchFamily="34" charset="0"/>
                <a:sym typeface="Arial"/>
              </a:rPr>
              <a:t>Passo 6) Prepare o local de trabalho. </a:t>
            </a:r>
          </a:p>
          <a:p>
            <a:pPr algn="l">
              <a:lnSpc>
                <a:spcPct val="150000"/>
              </a:lnSpc>
              <a:spcBef>
                <a:spcPts val="0"/>
              </a:spcBef>
              <a:defRPr/>
            </a:pPr>
            <a:r>
              <a:rPr lang="pt-BR" altLang="zh-CN" sz="2000" dirty="0">
                <a:solidFill>
                  <a:schemeClr val="bg1"/>
                </a:solidFill>
                <a:latin typeface="Arial"/>
                <a:ea typeface="微软雅黑"/>
                <a:cs typeface="Lato" panose="020F0502020204030203" pitchFamily="34" charset="0"/>
                <a:sym typeface="Arial"/>
              </a:rPr>
              <a:t>Para a devida movimentação da carga, é preciso isolar o espaço onde a carga será deslocada para que não haja qualquer chance de alguma pessoa ser atingida tanto pela queda acidental, como pelo impacto da carga suspensa. Cones, cordas e outros objetos específicos de isolamento podem ser usados.</a:t>
            </a:r>
            <a:endParaRPr lang="id-ID" sz="2000" dirty="0">
              <a:solidFill>
                <a:schemeClr val="bg1"/>
              </a:solidFill>
              <a:latin typeface="Arial"/>
              <a:ea typeface="微软雅黑"/>
              <a:cs typeface="Lato" panose="020F0502020204030203" pitchFamily="34" charset="0"/>
              <a:sym typeface="Arial"/>
            </a:endParaRPr>
          </a:p>
        </p:txBody>
      </p:sp>
      <p:pic>
        <p:nvPicPr>
          <p:cNvPr id="3" name="Imagem 2" descr="Texto&#10;&#10;Descrição gerada automaticamente com confiança baixa">
            <a:extLst>
              <a:ext uri="{FF2B5EF4-FFF2-40B4-BE49-F238E27FC236}">
                <a16:creationId xmlns:a16="http://schemas.microsoft.com/office/drawing/2014/main" id="{F9D527C2-D1E1-A2B8-F5E1-6639279E41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3042" y="259216"/>
            <a:ext cx="1759790" cy="488567"/>
          </a:xfrm>
          <a:prstGeom prst="rect">
            <a:avLst/>
          </a:prstGeom>
        </p:spPr>
      </p:pic>
    </p:spTree>
    <p:extLst>
      <p:ext uri="{BB962C8B-B14F-4D97-AF65-F5344CB8AC3E}">
        <p14:creationId xmlns:p14="http://schemas.microsoft.com/office/powerpoint/2010/main" val="2221294206"/>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xmlns:a14="http://schemas.microsoft.com/office/drawing/2010/main" xmlns:a16="http://schemas.microsoft.com/office/drawing/2014/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43AF447F-104D-4C1C-924C-F1CB9AA18317"/>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商业计划书"/>
  <p:tag name="ISPRING_SCORM_ENDPOINT" val="&lt;endpoint&gt;&lt;enable&gt;0&lt;/enable&gt;&lt;lrs&gt;http://&lt;/lrs&gt;&lt;auth&gt;0&lt;/auth&gt;&lt;login&gt;&lt;/login&gt;&lt;password&gt;&lt;/password&gt;&lt;key&gt;&lt;/key&gt;&lt;name&gt;&lt;/name&gt;&lt;email&gt;&lt;/email&gt;&lt;/endpoint&gt;&#10;"/>
</p:tagLst>
</file>

<file path=ppt/tags/tag2.xml><?xml version="1.0" encoding="utf-8"?>
<p:tagLst xmlns:a="http://schemas.openxmlformats.org/drawingml/2006/main" xmlns:r="http://schemas.openxmlformats.org/officeDocument/2006/relationships" xmlns:p="http://schemas.openxmlformats.org/presentationml/2006/main">
  <p:tag name="PA" val="v5.0.2"/>
  <p:tag name="RESOURCELIBID" val="432"/>
</p:tagLst>
</file>

<file path=ppt/theme/theme1.xml><?xml version="1.0" encoding="utf-8"?>
<a:theme xmlns:a="http://schemas.openxmlformats.org/drawingml/2006/main" name="www.freeppt7.com">
  <a:themeElements>
    <a:clrScheme name="自定义 2">
      <a:dk1>
        <a:srgbClr val="000000"/>
      </a:dk1>
      <a:lt1>
        <a:srgbClr val="FFFFFF"/>
      </a:lt1>
      <a:dk2>
        <a:srgbClr val="768395"/>
      </a:dk2>
      <a:lt2>
        <a:srgbClr val="F0F0F0"/>
      </a:lt2>
      <a:accent1>
        <a:srgbClr val="B37654"/>
      </a:accent1>
      <a:accent2>
        <a:srgbClr val="D8D8D8"/>
      </a:accent2>
      <a:accent3>
        <a:srgbClr val="BFBFBF"/>
      </a:accent3>
      <a:accent4>
        <a:srgbClr val="A5A5A5"/>
      </a:accent4>
      <a:accent5>
        <a:srgbClr val="7F7F7F"/>
      </a:accent5>
      <a:accent6>
        <a:srgbClr val="595959"/>
      </a:accent6>
      <a:hlink>
        <a:srgbClr val="B37654"/>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4003</TotalTime>
  <Words>6122</Words>
  <Application>Microsoft Office PowerPoint</Application>
  <PresentationFormat>Widescreen</PresentationFormat>
  <Paragraphs>792</Paragraphs>
  <Slides>120</Slides>
  <Notes>120</Notes>
  <HiddenSlides>0</HiddenSlides>
  <MMClips>0</MMClips>
  <ScaleCrop>false</ScaleCrop>
  <HeadingPairs>
    <vt:vector size="6" baseType="variant">
      <vt:variant>
        <vt:lpstr>Fontes usadas</vt:lpstr>
      </vt:variant>
      <vt:variant>
        <vt:i4>5</vt:i4>
      </vt:variant>
      <vt:variant>
        <vt:lpstr>Tema</vt:lpstr>
      </vt:variant>
      <vt:variant>
        <vt:i4>3</vt:i4>
      </vt:variant>
      <vt:variant>
        <vt:lpstr>Títulos de slides</vt:lpstr>
      </vt:variant>
      <vt:variant>
        <vt:i4>120</vt:i4>
      </vt:variant>
    </vt:vector>
  </HeadingPairs>
  <TitlesOfParts>
    <vt:vector size="128" baseType="lpstr">
      <vt:lpstr>微软雅黑</vt:lpstr>
      <vt:lpstr>Arial</vt:lpstr>
      <vt:lpstr>Calibri</vt:lpstr>
      <vt:lpstr>Calibri Light</vt:lpstr>
      <vt:lpstr>Gisha</vt:lpstr>
      <vt:lpstr>www.freeppt7.com</vt:lpstr>
      <vt:lpstr>www.jpppt.com</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Treinamentos</dc:title>
  <dc:subject>Normas Regulamentadoras</dc:subject>
  <dc:creator>Herbert Bento - Escola da Prevenção</dc:creator>
  <cp:lastModifiedBy>RODRIGO GARCIA</cp:lastModifiedBy>
  <cp:revision>2</cp:revision>
  <dcterms:created xsi:type="dcterms:W3CDTF">2017-08-18T03:02:00Z</dcterms:created>
  <dcterms:modified xsi:type="dcterms:W3CDTF">2024-03-08T00:09:45Z</dcterms:modified>
</cp:coreProperties>
</file>