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691" r:id="rId4"/>
  </p:sldMasterIdLst>
  <p:notesMasterIdLst>
    <p:notesMasterId r:id="rId142"/>
  </p:notesMasterIdLst>
  <p:sldIdLst>
    <p:sldId id="1183" r:id="rId5"/>
    <p:sldId id="458" r:id="rId6"/>
    <p:sldId id="459" r:id="rId7"/>
    <p:sldId id="460" r:id="rId8"/>
    <p:sldId id="461" r:id="rId9"/>
    <p:sldId id="462" r:id="rId10"/>
    <p:sldId id="463" r:id="rId11"/>
    <p:sldId id="307" r:id="rId12"/>
    <p:sldId id="329" r:id="rId13"/>
    <p:sldId id="464" r:id="rId14"/>
    <p:sldId id="469" r:id="rId15"/>
    <p:sldId id="470" r:id="rId16"/>
    <p:sldId id="471" r:id="rId17"/>
    <p:sldId id="473" r:id="rId18"/>
    <p:sldId id="474" r:id="rId19"/>
    <p:sldId id="472" r:id="rId20"/>
    <p:sldId id="475" r:id="rId21"/>
    <p:sldId id="476" r:id="rId22"/>
    <p:sldId id="478" r:id="rId23"/>
    <p:sldId id="477" r:id="rId24"/>
    <p:sldId id="465" r:id="rId25"/>
    <p:sldId id="466" r:id="rId26"/>
    <p:sldId id="479" r:id="rId27"/>
    <p:sldId id="467" r:id="rId28"/>
    <p:sldId id="480" r:id="rId29"/>
    <p:sldId id="481" r:id="rId30"/>
    <p:sldId id="489" r:id="rId31"/>
    <p:sldId id="490" r:id="rId32"/>
    <p:sldId id="491" r:id="rId33"/>
    <p:sldId id="492" r:id="rId34"/>
    <p:sldId id="493" r:id="rId35"/>
    <p:sldId id="494" r:id="rId36"/>
    <p:sldId id="495" r:id="rId37"/>
    <p:sldId id="496" r:id="rId38"/>
    <p:sldId id="497" r:id="rId39"/>
    <p:sldId id="498" r:id="rId40"/>
    <p:sldId id="499" r:id="rId41"/>
    <p:sldId id="500" r:id="rId42"/>
    <p:sldId id="501" r:id="rId43"/>
    <p:sldId id="468" r:id="rId44"/>
    <p:sldId id="502" r:id="rId45"/>
    <p:sldId id="503" r:id="rId46"/>
    <p:sldId id="504" r:id="rId47"/>
    <p:sldId id="505" r:id="rId48"/>
    <p:sldId id="506" r:id="rId49"/>
    <p:sldId id="507" r:id="rId50"/>
    <p:sldId id="508" r:id="rId51"/>
    <p:sldId id="509" r:id="rId52"/>
    <p:sldId id="510" r:id="rId53"/>
    <p:sldId id="511" r:id="rId54"/>
    <p:sldId id="513" r:id="rId55"/>
    <p:sldId id="512" r:id="rId56"/>
    <p:sldId id="514" r:id="rId57"/>
    <p:sldId id="482" r:id="rId58"/>
    <p:sldId id="515" r:id="rId59"/>
    <p:sldId id="483" r:id="rId60"/>
    <p:sldId id="516" r:id="rId61"/>
    <p:sldId id="484" r:id="rId62"/>
    <p:sldId id="517" r:id="rId63"/>
    <p:sldId id="518" r:id="rId64"/>
    <p:sldId id="519" r:id="rId65"/>
    <p:sldId id="520" r:id="rId66"/>
    <p:sldId id="521" r:id="rId67"/>
    <p:sldId id="522" r:id="rId68"/>
    <p:sldId id="485" r:id="rId69"/>
    <p:sldId id="524" r:id="rId70"/>
    <p:sldId id="523" r:id="rId71"/>
    <p:sldId id="525" r:id="rId72"/>
    <p:sldId id="526" r:id="rId73"/>
    <p:sldId id="527" r:id="rId74"/>
    <p:sldId id="528" r:id="rId75"/>
    <p:sldId id="529" r:id="rId76"/>
    <p:sldId id="530" r:id="rId77"/>
    <p:sldId id="531" r:id="rId78"/>
    <p:sldId id="532" r:id="rId79"/>
    <p:sldId id="304" r:id="rId80"/>
    <p:sldId id="533" r:id="rId81"/>
    <p:sldId id="534" r:id="rId82"/>
    <p:sldId id="535" r:id="rId83"/>
    <p:sldId id="536" r:id="rId84"/>
    <p:sldId id="537" r:id="rId85"/>
    <p:sldId id="538" r:id="rId86"/>
    <p:sldId id="539" r:id="rId87"/>
    <p:sldId id="540" r:id="rId88"/>
    <p:sldId id="541" r:id="rId89"/>
    <p:sldId id="542" r:id="rId90"/>
    <p:sldId id="543" r:id="rId91"/>
    <p:sldId id="544" r:id="rId92"/>
    <p:sldId id="545" r:id="rId93"/>
    <p:sldId id="546" r:id="rId94"/>
    <p:sldId id="547" r:id="rId95"/>
    <p:sldId id="548" r:id="rId96"/>
    <p:sldId id="549" r:id="rId97"/>
    <p:sldId id="550" r:id="rId98"/>
    <p:sldId id="551" r:id="rId99"/>
    <p:sldId id="316" r:id="rId100"/>
    <p:sldId id="553" r:id="rId101"/>
    <p:sldId id="554" r:id="rId102"/>
    <p:sldId id="552" r:id="rId103"/>
    <p:sldId id="556" r:id="rId104"/>
    <p:sldId id="557" r:id="rId105"/>
    <p:sldId id="558" r:id="rId106"/>
    <p:sldId id="559" r:id="rId107"/>
    <p:sldId id="560" r:id="rId108"/>
    <p:sldId id="561" r:id="rId109"/>
    <p:sldId id="562" r:id="rId110"/>
    <p:sldId id="563" r:id="rId111"/>
    <p:sldId id="564" r:id="rId112"/>
    <p:sldId id="565" r:id="rId113"/>
    <p:sldId id="566" r:id="rId114"/>
    <p:sldId id="567" r:id="rId115"/>
    <p:sldId id="568" r:id="rId116"/>
    <p:sldId id="569" r:id="rId117"/>
    <p:sldId id="570" r:id="rId118"/>
    <p:sldId id="571" r:id="rId119"/>
    <p:sldId id="572" r:id="rId120"/>
    <p:sldId id="573" r:id="rId121"/>
    <p:sldId id="574" r:id="rId122"/>
    <p:sldId id="575" r:id="rId123"/>
    <p:sldId id="576" r:id="rId124"/>
    <p:sldId id="577" r:id="rId125"/>
    <p:sldId id="578" r:id="rId126"/>
    <p:sldId id="579" r:id="rId127"/>
    <p:sldId id="580" r:id="rId128"/>
    <p:sldId id="582" r:id="rId129"/>
    <p:sldId id="581" r:id="rId130"/>
    <p:sldId id="583" r:id="rId131"/>
    <p:sldId id="584" r:id="rId132"/>
    <p:sldId id="585" r:id="rId133"/>
    <p:sldId id="587" r:id="rId134"/>
    <p:sldId id="586" r:id="rId135"/>
    <p:sldId id="588" r:id="rId136"/>
    <p:sldId id="589" r:id="rId137"/>
    <p:sldId id="590" r:id="rId138"/>
    <p:sldId id="591" r:id="rId139"/>
    <p:sldId id="592" r:id="rId140"/>
    <p:sldId id="1182"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guide id="3" pos="168" userDrawn="1">
          <p15:clr>
            <a:srgbClr val="A4A3A4"/>
          </p15:clr>
        </p15:guide>
        <p15:guide id="4" pos="7512" userDrawn="1">
          <p15:clr>
            <a:srgbClr val="A4A3A4"/>
          </p15:clr>
        </p15:guide>
        <p15:guide id="5" orient="horz" pos="552" userDrawn="1">
          <p15:clr>
            <a:srgbClr val="A4A3A4"/>
          </p15:clr>
        </p15:guide>
        <p15:guide id="6" orient="horz" pos="391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o Luiz Nicelatchi" initials="BLN" lastIdx="2" clrIdx="0">
    <p:extLst>
      <p:ext uri="{19B8F6BF-5375-455C-9EA6-DF929625EA0E}">
        <p15:presenceInfo xmlns:p15="http://schemas.microsoft.com/office/powerpoint/2012/main" userId="364116c18e48236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500"/>
    <a:srgbClr val="444444"/>
    <a:srgbClr val="616161"/>
    <a:srgbClr val="383838"/>
    <a:srgbClr val="26262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783" autoAdjust="0"/>
    <p:restoredTop sz="69444" autoAdjust="0"/>
  </p:normalViewPr>
  <p:slideViewPr>
    <p:cSldViewPr snapToGrid="0" showGuides="1">
      <p:cViewPr varScale="1">
        <p:scale>
          <a:sx n="68" d="100"/>
          <a:sy n="68" d="100"/>
        </p:scale>
        <p:origin x="282" y="48"/>
      </p:cViewPr>
      <p:guideLst>
        <p:guide orient="horz" pos="2232"/>
        <p:guide pos="3840"/>
        <p:guide pos="168"/>
        <p:guide pos="7512"/>
        <p:guide orient="horz" pos="552"/>
        <p:guide orient="horz" pos="39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21822-D768-4E48-82D8-844806F1B533}"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2F1BA-718C-46C7-8F24-1C406E344596}" type="slidenum">
              <a:rPr lang="en-US" smtClean="0"/>
              <a:t>‹nº›</a:t>
            </a:fld>
            <a:endParaRPr lang="en-US"/>
          </a:p>
        </p:txBody>
      </p:sp>
    </p:spTree>
    <p:extLst>
      <p:ext uri="{BB962C8B-B14F-4D97-AF65-F5344CB8AC3E}">
        <p14:creationId xmlns:p14="http://schemas.microsoft.com/office/powerpoint/2010/main" val="2452237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355897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73781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50113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753267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pt-BR" altLang="zh-CN"/>
              <a:t>Clique para editar o título Mestre</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A5E1A6-557F-46DB-B554-CC4A3332FE6C}" type="datetimeFigureOut">
              <a:rPr lang="en-US" smtClean="0"/>
              <a:t>3/7/2024</a:t>
            </a:fld>
            <a:endParaRPr 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223475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pt-BR" altLang="zh-CN"/>
              <a:t>Clique para editar o título Mestre</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A5E1A6-557F-46DB-B554-CC4A3332FE6C}" type="datetimeFigureOut">
              <a:rPr lang="en-US" smtClean="0"/>
              <a:t>3/7/2024</a:t>
            </a:fld>
            <a:endParaRPr 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2641383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171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A61B37-4698-4206-B552-586171D41379}"/>
              </a:ext>
            </a:extLst>
          </p:cNvPr>
          <p:cNvSpPr>
            <a:spLocks noGrp="1"/>
          </p:cNvSpPr>
          <p:nvPr>
            <p:ph type="dt" sz="half" idx="10"/>
          </p:nvPr>
        </p:nvSpPr>
        <p:spPr/>
        <p:txBody>
          <a:bodyPr/>
          <a:lstStyle/>
          <a:p>
            <a:fld id="{2EA5E1A6-557F-46DB-B554-CC4A3332FE6C}" type="datetimeFigureOut">
              <a:rPr lang="en-US" smtClean="0"/>
              <a:t>3/7/2024</a:t>
            </a:fld>
            <a:endParaRPr lang="en-US"/>
          </a:p>
        </p:txBody>
      </p:sp>
      <p:sp>
        <p:nvSpPr>
          <p:cNvPr id="3" name="Footer Placeholder 2">
            <a:extLst>
              <a:ext uri="{FF2B5EF4-FFF2-40B4-BE49-F238E27FC236}">
                <a16:creationId xmlns:a16="http://schemas.microsoft.com/office/drawing/2014/main" id="{5A5E9BE7-B994-443F-AA68-BDE2A1A9CA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B5CF6-B678-47DF-B88D-225273DC673E}"/>
              </a:ext>
            </a:extLst>
          </p:cNvPr>
          <p:cNvSpPr>
            <a:spLocks noGrp="1"/>
          </p:cNvSpPr>
          <p:nvPr>
            <p:ph type="sldNum" sz="quarter" idx="12"/>
          </p:nvPr>
        </p:nvSpPr>
        <p:spPr/>
        <p:txBody>
          <a:bodyPr/>
          <a:lstStyle/>
          <a:p>
            <a:fld id="{54834EA4-EAB6-48DE-AF59-ED8862BEC808}" type="slidenum">
              <a:rPr lang="en-US" smtClean="0"/>
              <a:t>‹nº›</a:t>
            </a:fld>
            <a:endParaRPr lang="en-US"/>
          </a:p>
        </p:txBody>
      </p:sp>
    </p:spTree>
    <p:extLst>
      <p:ext uri="{BB962C8B-B14F-4D97-AF65-F5344CB8AC3E}">
        <p14:creationId xmlns:p14="http://schemas.microsoft.com/office/powerpoint/2010/main" val="2992847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128457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546611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ltLang="zh-CN"/>
              <a:t>Clique para editar os estilos de texto Mestres</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9626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3655602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pt-BR" altLang="zh-CN"/>
              <a:t>Clique para editar o título Mestre</a:t>
            </a:r>
            <a:endParaRPr lang="zh-CN" altLang="en-US"/>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101985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551483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pt-BR" altLang="zh-CN"/>
              <a:t>Clique para editar o título Mestre</a:t>
            </a:r>
            <a:endParaRPr lang="zh-CN" altLang="en-US"/>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ltLang="zh-CN"/>
              <a:t>Clique para editar os estilos de texto Mestres</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1566541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pt-BR" altLang="zh-CN"/>
              <a:t>Clique para editar o título Mestre</a:t>
            </a:r>
            <a:endParaRPr lang="zh-CN" altLang="en-US"/>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290784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3386805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pt-BR" altLang="zh-CN"/>
              <a:t>Clique para editar o título Mestre</a:t>
            </a:r>
            <a:endParaRPr lang="zh-CN" altLang="en-US"/>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ltLang="zh-CN"/>
              <a:t>Clique para editar os estilos de texto Mestres</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433897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5F94A-0402-4883-A95F-D19BCB9996C4}"/>
              </a:ext>
            </a:extLst>
          </p:cNvPr>
          <p:cNvSpPr>
            <a:spLocks noGrp="1"/>
          </p:cNvSpPr>
          <p:nvPr>
            <p:ph type="title"/>
          </p:nvPr>
        </p:nvSpPr>
        <p:spPr>
          <a:xfrm>
            <a:off x="839788" y="457200"/>
            <a:ext cx="3932237" cy="1600200"/>
          </a:xfrm>
        </p:spPr>
        <p:txBody>
          <a:bodyPr anchor="b"/>
          <a:lstStyle>
            <a:lvl1pPr>
              <a:defRPr sz="3200"/>
            </a:lvl1pPr>
          </a:lstStyle>
          <a:p>
            <a:r>
              <a:rPr lang="pt-BR" altLang="zh-CN"/>
              <a:t>Clique para editar o título Mestre</a:t>
            </a:r>
            <a:endParaRPr lang="zh-CN" altLang="en-US"/>
          </a:p>
        </p:txBody>
      </p:sp>
      <p:sp>
        <p:nvSpPr>
          <p:cNvPr id="3" name="图片占位符 2">
            <a:extLst>
              <a:ext uri="{FF2B5EF4-FFF2-40B4-BE49-F238E27FC236}">
                <a16:creationId xmlns:a16="http://schemas.microsoft.com/office/drawing/2014/main" id="{1B744A79-1E73-4163-82DE-250F3E9A3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ltLang="zh-CN"/>
              <a:t>Clique no ícone para adicionar uma imagem</a:t>
            </a:r>
            <a:endParaRPr lang="zh-CN" altLang="en-US"/>
          </a:p>
        </p:txBody>
      </p:sp>
      <p:sp>
        <p:nvSpPr>
          <p:cNvPr id="4" name="文本占位符 3">
            <a:extLst>
              <a:ext uri="{FF2B5EF4-FFF2-40B4-BE49-F238E27FC236}">
                <a16:creationId xmlns:a16="http://schemas.microsoft.com/office/drawing/2014/main" id="{80E22FDA-E717-49DB-909C-232C70AD6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ltLang="zh-CN"/>
              <a:t>Clique para editar os estilos de texto Mestres</a:t>
            </a:r>
          </a:p>
        </p:txBody>
      </p:sp>
      <p:sp>
        <p:nvSpPr>
          <p:cNvPr id="5" name="日期占位符 4">
            <a:extLst>
              <a:ext uri="{FF2B5EF4-FFF2-40B4-BE49-F238E27FC236}">
                <a16:creationId xmlns:a16="http://schemas.microsoft.com/office/drawing/2014/main" id="{27797381-C0A4-452D-8BC2-556B67794864}"/>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1AC1B53F-68DD-4BA8-A1FE-E62462FC2E9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1D7E0B-DDE6-4D83-867C-BB942FE1C75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105514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06983-35A8-42AE-B002-27D9CF90C446}"/>
              </a:ext>
            </a:extLst>
          </p:cNvPr>
          <p:cNvSpPr>
            <a:spLocks noGrp="1"/>
          </p:cNvSpPr>
          <p:nvPr>
            <p:ph type="title"/>
          </p:nvPr>
        </p:nvSpPr>
        <p:spPr/>
        <p:txBody>
          <a:bodyPr/>
          <a:lstStyle/>
          <a:p>
            <a:r>
              <a:rPr lang="pt-BR" altLang="zh-CN"/>
              <a:t>Clique para editar o título Mestre</a:t>
            </a:r>
            <a:endParaRPr lang="zh-CN" altLang="en-US"/>
          </a:p>
        </p:txBody>
      </p:sp>
      <p:sp>
        <p:nvSpPr>
          <p:cNvPr id="3" name="竖排文字占位符 2">
            <a:extLst>
              <a:ext uri="{FF2B5EF4-FFF2-40B4-BE49-F238E27FC236}">
                <a16:creationId xmlns:a16="http://schemas.microsoft.com/office/drawing/2014/main" id="{7C17407F-AB74-42D0-89BA-9BC8E95EEB1F}"/>
              </a:ext>
            </a:extLst>
          </p:cNvPr>
          <p:cNvSpPr>
            <a:spLocks noGrp="1"/>
          </p:cNvSpPr>
          <p:nvPr>
            <p:ph type="body" orient="vert" idx="1"/>
          </p:nvPr>
        </p:nvSpPr>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a:extLst>
              <a:ext uri="{FF2B5EF4-FFF2-40B4-BE49-F238E27FC236}">
                <a16:creationId xmlns:a16="http://schemas.microsoft.com/office/drawing/2014/main" id="{B473A247-160F-4C3B-803A-74FE34079ADF}"/>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AA314980-77B6-4893-98D3-E5A2FB74B7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D731BA-64E8-41D1-8E97-3B65B3B0ED5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815876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296F8C4-A206-4C44-9B6E-1AADC57C9E9A}"/>
              </a:ext>
            </a:extLst>
          </p:cNvPr>
          <p:cNvSpPr>
            <a:spLocks noGrp="1"/>
          </p:cNvSpPr>
          <p:nvPr>
            <p:ph type="title" orient="vert"/>
          </p:nvPr>
        </p:nvSpPr>
        <p:spPr>
          <a:xfrm>
            <a:off x="8724900" y="365125"/>
            <a:ext cx="2628900" cy="5811838"/>
          </a:xfrm>
        </p:spPr>
        <p:txBody>
          <a:bodyPr vert="eaVert"/>
          <a:lstStyle/>
          <a:p>
            <a:r>
              <a:rPr lang="pt-BR" altLang="zh-CN"/>
              <a:t>Clique para editar o título Mestre</a:t>
            </a:r>
            <a:endParaRPr lang="zh-CN" altLang="en-US"/>
          </a:p>
        </p:txBody>
      </p:sp>
      <p:sp>
        <p:nvSpPr>
          <p:cNvPr id="3" name="竖排文字占位符 2">
            <a:extLst>
              <a:ext uri="{FF2B5EF4-FFF2-40B4-BE49-F238E27FC236}">
                <a16:creationId xmlns:a16="http://schemas.microsoft.com/office/drawing/2014/main" id="{9542C44F-6568-4A0D-BCD1-878DF2DAA6DC}"/>
              </a:ext>
            </a:extLst>
          </p:cNvPr>
          <p:cNvSpPr>
            <a:spLocks noGrp="1"/>
          </p:cNvSpPr>
          <p:nvPr>
            <p:ph type="body" orient="vert" idx="1"/>
          </p:nvPr>
        </p:nvSpPr>
        <p:spPr>
          <a:xfrm>
            <a:off x="838200" y="365125"/>
            <a:ext cx="7734300" cy="5811838"/>
          </a:xfrm>
        </p:spPr>
        <p:txBody>
          <a:bodyPr vert="eaVert"/>
          <a:lstStyle/>
          <a:p>
            <a:pPr lvl="0"/>
            <a:r>
              <a:rPr lang="pt-BR" altLang="zh-CN"/>
              <a:t>Clique para editar os estilos de texto Mestres</a:t>
            </a:r>
          </a:p>
          <a:p>
            <a:pPr lvl="1"/>
            <a:r>
              <a:rPr lang="pt-BR" altLang="zh-CN"/>
              <a:t>Segundo nível</a:t>
            </a:r>
          </a:p>
          <a:p>
            <a:pPr lvl="2"/>
            <a:r>
              <a:rPr lang="pt-BR" altLang="zh-CN"/>
              <a:t>Terceiro nível</a:t>
            </a:r>
          </a:p>
          <a:p>
            <a:pPr lvl="3"/>
            <a:r>
              <a:rPr lang="pt-BR" altLang="zh-CN"/>
              <a:t>Quarto nível</a:t>
            </a:r>
          </a:p>
          <a:p>
            <a:pPr lvl="4"/>
            <a:r>
              <a:rPr lang="pt-BR" altLang="zh-CN"/>
              <a:t>Quinto nível</a:t>
            </a:r>
            <a:endParaRPr lang="zh-CN" altLang="en-US"/>
          </a:p>
        </p:txBody>
      </p:sp>
      <p:sp>
        <p:nvSpPr>
          <p:cNvPr id="4" name="日期占位符 3">
            <a:extLst>
              <a:ext uri="{FF2B5EF4-FFF2-40B4-BE49-F238E27FC236}">
                <a16:creationId xmlns:a16="http://schemas.microsoft.com/office/drawing/2014/main" id="{8CB4AA2A-056E-4584-91CB-E19AA4E27304}"/>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F995391F-40CA-4D45-84B0-D00B7F7D2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AA89F1-9E43-4FFA-B107-C430670BE4FE}"/>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000862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380225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05FA1-2606-4914-948F-860304F724C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084FCC-73BD-4612-87A7-0590A505F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2F91842-C731-47A6-95C4-2781D5FEA54E}"/>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688347C5-E2EE-4D0A-B2C3-13FC12F14C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8CB5CD-9ED8-4B20-BC6D-A56BB4EBEDF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4271730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2419260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109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CED28-7ADF-4948-B88F-412DD04339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9C2EC02-0402-4EF3-AE6C-870BC316C0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C53976A-23F2-4278-8DA6-C180A51B6C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A27A350-1C54-40CA-9E8A-6393AC69956F}"/>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73CDBABF-DA6D-442B-9AB1-9628B1CC61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EE0D17-AFA1-4BA7-A141-B81CAC842BD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50931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50812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6340C8-7355-4CD0-A815-13067B7A7E4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0ECFD76-AB60-48D9-A607-6F14FAB99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76D8FBD-CF70-4167-9632-05EA8E4EDEF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899EC8-18FB-4922-ADA1-D09D61056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535E99-FA0F-4313-B87D-8B9CCF4F0E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0AA0998-34FC-4810-B0FB-98B232CF9AC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8" name="页脚占位符 7">
            <a:extLst>
              <a:ext uri="{FF2B5EF4-FFF2-40B4-BE49-F238E27FC236}">
                <a16:creationId xmlns:a16="http://schemas.microsoft.com/office/drawing/2014/main" id="{E8CA42B4-9D3B-45F1-9816-2E2B738C45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F10E97E-A1E7-4FAF-AC1D-5DCA9240C220}"/>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
        <p:nvSpPr>
          <p:cNvPr id="11" name="TextBox 10"/>
          <p:cNvSpPr txBox="1"/>
          <p:nvPr userDrawn="1"/>
        </p:nvSpPr>
        <p:spPr>
          <a:xfrm>
            <a:off x="16283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extLst>
      <p:ext uri="{BB962C8B-B14F-4D97-AF65-F5344CB8AC3E}">
        <p14:creationId xmlns:p14="http://schemas.microsoft.com/office/powerpoint/2010/main" val="390452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733DE-6342-480A-9074-5AE34C8ED2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5D50150-3066-49BF-AF59-D6B0A6966073}"/>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4" name="页脚占位符 3">
            <a:extLst>
              <a:ext uri="{FF2B5EF4-FFF2-40B4-BE49-F238E27FC236}">
                <a16:creationId xmlns:a16="http://schemas.microsoft.com/office/drawing/2014/main" id="{B07ADFC5-DC01-428E-B55F-F0B5F095563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D28FAF-4C32-4444-A0D1-0A7046B5714F}"/>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0070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Group 12">
            <a:extLst>
              <a:ext uri="{FF2B5EF4-FFF2-40B4-BE49-F238E27FC236}">
                <a16:creationId xmlns:a16="http://schemas.microsoft.com/office/drawing/2014/main" id="{B24EBF0D-F326-48AA-AD72-D120EE0B7F57}"/>
              </a:ext>
            </a:extLst>
          </p:cNvPr>
          <p:cNvGrpSpPr/>
          <p:nvPr userDrawn="1"/>
        </p:nvGrpSpPr>
        <p:grpSpPr>
          <a:xfrm>
            <a:off x="10836650" y="360791"/>
            <a:ext cx="909520" cy="197589"/>
            <a:chOff x="9475619" y="5793834"/>
            <a:chExt cx="648944" cy="140980"/>
          </a:xfrm>
          <a:solidFill>
            <a:schemeClr val="bg1">
              <a:lumMod val="85000"/>
            </a:schemeClr>
          </a:solidFill>
        </p:grpSpPr>
        <p:sp>
          <p:nvSpPr>
            <p:cNvPr id="7" name="Freeform 74">
              <a:extLst>
                <a:ext uri="{FF2B5EF4-FFF2-40B4-BE49-F238E27FC236}">
                  <a16:creationId xmlns:a16="http://schemas.microsoft.com/office/drawing/2014/main" id="{CE6930E2-B666-48F8-87E3-142350FD7B6E}"/>
                </a:ext>
              </a:extLst>
            </p:cNvPr>
            <p:cNvSpPr>
              <a:spLocks noChangeArrowheads="1"/>
            </p:cNvSpPr>
            <p:nvPr userDrawn="1"/>
          </p:nvSpPr>
          <p:spPr bwMode="auto">
            <a:xfrm>
              <a:off x="9987197" y="5796545"/>
              <a:ext cx="137366" cy="135558"/>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8" name="Freeform 75">
              <a:extLst>
                <a:ext uri="{FF2B5EF4-FFF2-40B4-BE49-F238E27FC236}">
                  <a16:creationId xmlns:a16="http://schemas.microsoft.com/office/drawing/2014/main" id="{CB7C9A83-C7DC-42B6-8F82-063A550CCC10}"/>
                </a:ext>
              </a:extLst>
            </p:cNvPr>
            <p:cNvSpPr>
              <a:spLocks noChangeArrowheads="1"/>
            </p:cNvSpPr>
            <p:nvPr userDrawn="1"/>
          </p:nvSpPr>
          <p:spPr bwMode="auto">
            <a:xfrm>
              <a:off x="9475619" y="5793834"/>
              <a:ext cx="75912" cy="14098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sp>
          <p:nvSpPr>
            <p:cNvPr id="9" name="Freeform 85">
              <a:extLst>
                <a:ext uri="{FF2B5EF4-FFF2-40B4-BE49-F238E27FC236}">
                  <a16:creationId xmlns:a16="http://schemas.microsoft.com/office/drawing/2014/main" id="{3E52416F-D52D-490F-A808-4113194F7EDC}"/>
                </a:ext>
              </a:extLst>
            </p:cNvPr>
            <p:cNvSpPr>
              <a:spLocks noChangeArrowheads="1"/>
            </p:cNvSpPr>
            <p:nvPr userDrawn="1"/>
          </p:nvSpPr>
          <p:spPr bwMode="auto">
            <a:xfrm>
              <a:off x="9697970" y="5806938"/>
              <a:ext cx="142788" cy="114772"/>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dirty="0">
                <a:solidFill>
                  <a:schemeClr val="bg1">
                    <a:lumMod val="85000"/>
                  </a:schemeClr>
                </a:solidFill>
              </a:endParaRPr>
            </a:p>
          </p:txBody>
        </p:sp>
      </p:grpSp>
    </p:spTree>
    <p:extLst>
      <p:ext uri="{BB962C8B-B14F-4D97-AF65-F5344CB8AC3E}">
        <p14:creationId xmlns:p14="http://schemas.microsoft.com/office/powerpoint/2010/main" val="412439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9EBA54-C208-4AFA-A14E-E742E6C5B08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1354BD9-8478-4B0C-985E-C4C1E501D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6C5185-133C-4D5C-8437-7BA30DF9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2EDDB2B-177D-4F67-930B-7FECEB6FB448}"/>
              </a:ext>
            </a:extLst>
          </p:cNvPr>
          <p:cNvSpPr>
            <a:spLocks noGrp="1"/>
          </p:cNvSpPr>
          <p:nvPr>
            <p:ph type="dt" sz="half" idx="10"/>
          </p:nvPr>
        </p:nvSpPr>
        <p:spPr/>
        <p:txBody>
          <a:bodyPr/>
          <a:lstStyle/>
          <a:p>
            <a:fld id="{D37ECFDE-47B5-468B-93A2-C567C7788EFA}" type="datetimeFigureOut">
              <a:rPr lang="zh-CN" altLang="en-US" smtClean="0"/>
              <a:t>2024/3/7</a:t>
            </a:fld>
            <a:endParaRPr lang="zh-CN" altLang="en-US"/>
          </a:p>
        </p:txBody>
      </p:sp>
      <p:sp>
        <p:nvSpPr>
          <p:cNvPr id="6" name="页脚占位符 5">
            <a:extLst>
              <a:ext uri="{FF2B5EF4-FFF2-40B4-BE49-F238E27FC236}">
                <a16:creationId xmlns:a16="http://schemas.microsoft.com/office/drawing/2014/main" id="{5FCBDF18-2536-49DE-AACA-A3889C29A9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209A6B-55D3-4138-B6D8-1D7DD1C697C2}"/>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42004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42838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535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4008F9-FBDE-4FE5-96FA-0B479FB7E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59E05A-7BBD-4628-8430-C5AD6657E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5B6011-7970-41D6-91EF-40E60E80A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2024/3/7</a:t>
            </a:fld>
            <a:endParaRPr lang="zh-CN" altLang="en-US"/>
          </a:p>
        </p:txBody>
      </p:sp>
      <p:sp>
        <p:nvSpPr>
          <p:cNvPr id="5" name="页脚占位符 4">
            <a:extLst>
              <a:ext uri="{FF2B5EF4-FFF2-40B4-BE49-F238E27FC236}">
                <a16:creationId xmlns:a16="http://schemas.microsoft.com/office/drawing/2014/main" id="{2337CB54-E835-4300-89FB-A893C99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DA6F2DA-FFE1-41B3-8392-664DBF048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9807861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96DAC541-7B7A-43D3-8B79-37D633B846F1}">
                <asvg:svgBlip xmlns:asvg="http://schemas.microsoft.com/office/drawing/2016/SVG/main" r:embed="rId6"/>
              </a:ext>
            </a:extLst>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7530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1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11.png"/><Relationship Id="rId4" Type="http://schemas.microsoft.com/office/2007/relationships/hdphoto" Target="../media/hdphoto2.wdp"/></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11.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11.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16.xml"/><Relationship Id="rId5" Type="http://schemas.openxmlformats.org/officeDocument/2006/relationships/image" Target="../media/image11.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png"/><Relationship Id="rId1" Type="http://schemas.openxmlformats.org/officeDocument/2006/relationships/slideLayout" Target="../slideLayouts/slideLayout16.xml"/><Relationship Id="rId5" Type="http://schemas.openxmlformats.org/officeDocument/2006/relationships/image" Target="../media/image11.png"/><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11.png"/><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2DA7B-38E4-B49C-FA74-A0CF496B5500}"/>
            </a:ext>
          </a:extLst>
        </p:cNvPr>
        <p:cNvGrpSpPr/>
        <p:nvPr/>
      </p:nvGrpSpPr>
      <p:grpSpPr>
        <a:xfrm>
          <a:off x="0" y="0"/>
          <a:ext cx="0" cy="0"/>
          <a:chOff x="0" y="0"/>
          <a:chExt cx="0" cy="0"/>
        </a:xfrm>
      </p:grpSpPr>
      <p:sp>
        <p:nvSpPr>
          <p:cNvPr id="3" name="Elipse 2">
            <a:extLst>
              <a:ext uri="{FF2B5EF4-FFF2-40B4-BE49-F238E27FC236}">
                <a16:creationId xmlns:a16="http://schemas.microsoft.com/office/drawing/2014/main" id="{920B9668-D2F8-14C1-6A81-3A41D972B414}"/>
              </a:ext>
            </a:extLst>
          </p:cNvPr>
          <p:cNvSpPr/>
          <p:nvPr/>
        </p:nvSpPr>
        <p:spPr>
          <a:xfrm>
            <a:off x="1268114" y="762850"/>
            <a:ext cx="2225702" cy="2147498"/>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字魂59号-创粗黑"/>
              <a:cs typeface="+mn-cs"/>
            </a:endParaRPr>
          </a:p>
        </p:txBody>
      </p:sp>
      <p:pic>
        <p:nvPicPr>
          <p:cNvPr id="2" name="Imagem 1" descr="Porta de madeira com cortina&#10;&#10;Descrição gerada automaticamente com confiança média">
            <a:extLst>
              <a:ext uri="{FF2B5EF4-FFF2-40B4-BE49-F238E27FC236}">
                <a16:creationId xmlns:a16="http://schemas.microsoft.com/office/drawing/2014/main" id="{D0DD002C-FF06-3C6D-2815-99EEE6916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55" y="0"/>
            <a:ext cx="12564955" cy="7200517"/>
          </a:xfrm>
          <a:prstGeom prst="rect">
            <a:avLst/>
          </a:prstGeom>
        </p:spPr>
      </p:pic>
      <p:pic>
        <p:nvPicPr>
          <p:cNvPr id="8" name="Imagem 7" descr="Texto&#10;&#10;Descrição gerada automaticamente com confiança baixa">
            <a:extLst>
              <a:ext uri="{FF2B5EF4-FFF2-40B4-BE49-F238E27FC236}">
                <a16:creationId xmlns:a16="http://schemas.microsoft.com/office/drawing/2014/main" id="{F0AC48C4-11CC-A773-8CEA-F012F2F3D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
        <p:nvSpPr>
          <p:cNvPr id="9" name="Rectangle 3">
            <a:extLst>
              <a:ext uri="{FF2B5EF4-FFF2-40B4-BE49-F238E27FC236}">
                <a16:creationId xmlns:a16="http://schemas.microsoft.com/office/drawing/2014/main" id="{E5312D8B-3206-C062-B427-07CFCC5A4EE8}"/>
              </a:ext>
            </a:extLst>
          </p:cNvPr>
          <p:cNvSpPr/>
          <p:nvPr/>
        </p:nvSpPr>
        <p:spPr>
          <a:xfrm>
            <a:off x="-372955" y="796979"/>
            <a:ext cx="12472688" cy="1275996"/>
          </a:xfrm>
          <a:prstGeom prst="rect">
            <a:avLst/>
          </a:prstGeom>
          <a:solidFill>
            <a:srgbClr val="23253D">
              <a:alpha val="8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575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5" name="Title 5" descr="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
            <a:extLst>
              <a:ext uri="{FF2B5EF4-FFF2-40B4-BE49-F238E27FC236}">
                <a16:creationId xmlns:a16="http://schemas.microsoft.com/office/drawing/2014/main" id="{AF34077E-83E3-C66D-BF4A-B15314997DEF}"/>
              </a:ext>
            </a:extLst>
          </p:cNvPr>
          <p:cNvSpPr txBox="1"/>
          <p:nvPr/>
        </p:nvSpPr>
        <p:spPr>
          <a:xfrm>
            <a:off x="1818880" y="1045220"/>
            <a:ext cx="8242778" cy="7795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600" b="1" dirty="0">
                <a:solidFill>
                  <a:schemeClr val="accent4">
                    <a:lumMod val="40000"/>
                    <a:lumOff val="60000"/>
                  </a:schemeClr>
                </a:solidFill>
                <a:effectLst>
                  <a:outerShdw blurRad="38100" dist="38100" dir="2700000" algn="tl">
                    <a:srgbClr val="000000">
                      <a:alpha val="43137"/>
                    </a:srgbClr>
                  </a:outerShdw>
                </a:effectLst>
              </a:rPr>
              <a:t>Mineração</a:t>
            </a:r>
            <a:endParaRPr lang="en-US" sz="4000" dirty="0">
              <a:solidFill>
                <a:schemeClr val="accent4">
                  <a:lumMod val="40000"/>
                  <a:lumOff val="60000"/>
                </a:schemeClr>
              </a:solidFill>
              <a:effectLst>
                <a:outerShdw blurRad="38100" dist="38100" dir="2700000" algn="tl">
                  <a:srgbClr val="000000">
                    <a:alpha val="43137"/>
                  </a:srgbClr>
                </a:outerShdw>
              </a:effectLst>
            </a:endParaRPr>
          </a:p>
        </p:txBody>
      </p:sp>
      <p:pic>
        <p:nvPicPr>
          <p:cNvPr id="17" name="Imagem 16" descr="Homem de terno e gravata com chapéu na mão&#10;&#10;Descrição gerada automaticamente">
            <a:extLst>
              <a:ext uri="{FF2B5EF4-FFF2-40B4-BE49-F238E27FC236}">
                <a16:creationId xmlns:a16="http://schemas.microsoft.com/office/drawing/2014/main" id="{40758D7C-B6DE-059D-155C-553332B2B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257" y="1222557"/>
            <a:ext cx="6020475" cy="5635444"/>
          </a:xfrm>
          <a:prstGeom prst="rect">
            <a:avLst/>
          </a:prstGeom>
        </p:spPr>
      </p:pic>
      <p:pic>
        <p:nvPicPr>
          <p:cNvPr id="7" name="Imagem 6">
            <a:extLst>
              <a:ext uri="{FF2B5EF4-FFF2-40B4-BE49-F238E27FC236}">
                <a16:creationId xmlns:a16="http://schemas.microsoft.com/office/drawing/2014/main" id="{CEC21A01-9F64-F9AF-2ECA-3B6617C25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667" y="244525"/>
            <a:ext cx="2374022" cy="2375789"/>
          </a:xfrm>
          <a:prstGeom prst="rect">
            <a:avLst/>
          </a:prstGeom>
        </p:spPr>
      </p:pic>
    </p:spTree>
    <p:extLst>
      <p:ext uri="{BB962C8B-B14F-4D97-AF65-F5344CB8AC3E}">
        <p14:creationId xmlns:p14="http://schemas.microsoft.com/office/powerpoint/2010/main" val="317317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a:t>
            </a:fld>
            <a:endParaRPr lang="en-US"/>
          </a:p>
        </p:txBody>
      </p:sp>
      <p:sp>
        <p:nvSpPr>
          <p:cNvPr id="7" name="TextBox 61">
            <a:extLst>
              <a:ext uri="{FF2B5EF4-FFF2-40B4-BE49-F238E27FC236}">
                <a16:creationId xmlns:a16="http://schemas.microsoft.com/office/drawing/2014/main" id="{45469753-7881-2F3E-C0E0-315BC3F206A3}"/>
              </a:ext>
            </a:extLst>
          </p:cNvPr>
          <p:cNvSpPr txBox="1"/>
          <p:nvPr/>
        </p:nvSpPr>
        <p:spPr>
          <a:xfrm>
            <a:off x="2194673" y="1038438"/>
            <a:ext cx="5272927" cy="4928722"/>
          </a:xfrm>
          <a:prstGeom prst="rect">
            <a:avLst/>
          </a:prstGeom>
          <a:solidFill>
            <a:srgbClr val="EEB500"/>
          </a:solidFill>
        </p:spPr>
        <p:txBody>
          <a:bodyPr wrap="square" lIns="0" tIns="0" rIns="0" bIns="0" rtlCol="0">
            <a:spAutoFit/>
          </a:bodyPr>
          <a:lstStyle/>
          <a:p>
            <a:pPr>
              <a:lnSpc>
                <a:spcPct val="150000"/>
              </a:lnSpc>
            </a:pPr>
            <a:r>
              <a:rPr lang="pt-BR" sz="2400" dirty="0"/>
              <a:t>A mineração é a atividade de extração de minerais e recursos minerais valiosos da Terra. </a:t>
            </a:r>
          </a:p>
          <a:p>
            <a:pPr>
              <a:lnSpc>
                <a:spcPct val="150000"/>
              </a:lnSpc>
            </a:pPr>
            <a:endParaRPr lang="pt-BR" sz="2400" dirty="0"/>
          </a:p>
          <a:p>
            <a:pPr>
              <a:lnSpc>
                <a:spcPct val="150000"/>
              </a:lnSpc>
            </a:pPr>
            <a:r>
              <a:rPr lang="pt-BR" sz="2400" dirty="0"/>
              <a:t>Ela desempenha um papel crucial na indústria global, fornecendo matérias-primas essenciais para uma ampla gama de setores econômicos, como construção, manufatura, energia e tecnologia.</a:t>
            </a:r>
            <a:endParaRPr lang="en-US" sz="2400" b="1" dirty="0"/>
          </a:p>
        </p:txBody>
      </p:sp>
      <p:pic>
        <p:nvPicPr>
          <p:cNvPr id="10" name="Imagem 9">
            <a:extLst>
              <a:ext uri="{FF2B5EF4-FFF2-40B4-BE49-F238E27FC236}">
                <a16:creationId xmlns:a16="http://schemas.microsoft.com/office/drawing/2014/main" id="{E6346A09-9D56-F14F-6A63-CCB285F15AEF}"/>
              </a:ext>
            </a:extLst>
          </p:cNvPr>
          <p:cNvPicPr>
            <a:picLocks noChangeAspect="1"/>
          </p:cNvPicPr>
          <p:nvPr/>
        </p:nvPicPr>
        <p:blipFill>
          <a:blip r:embed="rId2"/>
          <a:stretch>
            <a:fillRect/>
          </a:stretch>
        </p:blipFill>
        <p:spPr>
          <a:xfrm>
            <a:off x="7384373" y="1727200"/>
            <a:ext cx="4553628" cy="2895600"/>
          </a:xfrm>
          <a:prstGeom prst="rect">
            <a:avLst/>
          </a:prstGeom>
        </p:spPr>
      </p:pic>
      <p:sp>
        <p:nvSpPr>
          <p:cNvPr id="14" name="矩形: 圆角 40">
            <a:extLst>
              <a:ext uri="{FF2B5EF4-FFF2-40B4-BE49-F238E27FC236}">
                <a16:creationId xmlns:a16="http://schemas.microsoft.com/office/drawing/2014/main" id="{2C893BC3-8783-8050-6F69-8E12D8B04A2A}"/>
              </a:ext>
            </a:extLst>
          </p:cNvPr>
          <p:cNvSpPr/>
          <p:nvPr/>
        </p:nvSpPr>
        <p:spPr>
          <a:xfrm>
            <a:off x="963496" y="4051998"/>
            <a:ext cx="698080" cy="69808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5" name="矩形: 圆角 40">
            <a:extLst>
              <a:ext uri="{FF2B5EF4-FFF2-40B4-BE49-F238E27FC236}">
                <a16:creationId xmlns:a16="http://schemas.microsoft.com/office/drawing/2014/main" id="{CDD3CDAF-8D49-8667-EBC9-FDD01B0F9D17}"/>
              </a:ext>
            </a:extLst>
          </p:cNvPr>
          <p:cNvSpPr/>
          <p:nvPr/>
        </p:nvSpPr>
        <p:spPr>
          <a:xfrm>
            <a:off x="938280" y="1671598"/>
            <a:ext cx="698080" cy="69808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6" name="椭圆 13">
            <a:extLst>
              <a:ext uri="{FF2B5EF4-FFF2-40B4-BE49-F238E27FC236}">
                <a16:creationId xmlns:a16="http://schemas.microsoft.com/office/drawing/2014/main" id="{6D3517CD-9E6E-9990-D97C-57FEE64921AA}"/>
              </a:ext>
            </a:extLst>
          </p:cNvPr>
          <p:cNvSpPr/>
          <p:nvPr/>
        </p:nvSpPr>
        <p:spPr>
          <a:xfrm>
            <a:off x="1029613" y="1837161"/>
            <a:ext cx="490016" cy="396230"/>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7" name="椭圆 19">
            <a:extLst>
              <a:ext uri="{FF2B5EF4-FFF2-40B4-BE49-F238E27FC236}">
                <a16:creationId xmlns:a16="http://schemas.microsoft.com/office/drawing/2014/main" id="{9DDEC9EA-30CF-E3D5-075A-6DC8504E48B9}"/>
              </a:ext>
            </a:extLst>
          </p:cNvPr>
          <p:cNvSpPr/>
          <p:nvPr/>
        </p:nvSpPr>
        <p:spPr>
          <a:xfrm>
            <a:off x="1083905" y="4156030"/>
            <a:ext cx="432232" cy="490016"/>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0CF6CA23-B4C0-0940-B5E2-C03B60B54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392199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40">
            <a:extLst>
              <a:ext uri="{FF2B5EF4-FFF2-40B4-BE49-F238E27FC236}">
                <a16:creationId xmlns:a16="http://schemas.microsoft.com/office/drawing/2014/main" id="{14C44ABB-90A7-BA46-F1A8-16F0F4E8529C}"/>
              </a:ext>
            </a:extLst>
          </p:cNvPr>
          <p:cNvSpPr/>
          <p:nvPr/>
        </p:nvSpPr>
        <p:spPr>
          <a:xfrm>
            <a:off x="711386" y="1909786"/>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8" name="矩形: 圆角 40">
            <a:extLst>
              <a:ext uri="{FF2B5EF4-FFF2-40B4-BE49-F238E27FC236}">
                <a16:creationId xmlns:a16="http://schemas.microsoft.com/office/drawing/2014/main" id="{3A30231F-5205-812F-4894-DCC541A393B7}"/>
              </a:ext>
            </a:extLst>
          </p:cNvPr>
          <p:cNvSpPr/>
          <p:nvPr/>
        </p:nvSpPr>
        <p:spPr>
          <a:xfrm>
            <a:off x="737522" y="4440744"/>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100</a:t>
            </a:fld>
            <a:endParaRPr lang="en-US"/>
          </a:p>
        </p:txBody>
      </p:sp>
      <p:sp>
        <p:nvSpPr>
          <p:cNvPr id="6" name="椭圆 13">
            <a:extLst>
              <a:ext uri="{FF2B5EF4-FFF2-40B4-BE49-F238E27FC236}">
                <a16:creationId xmlns:a16="http://schemas.microsoft.com/office/drawing/2014/main" id="{91B7BCB6-0CB8-726F-F56E-E356169D3803}"/>
              </a:ext>
            </a:extLst>
          </p:cNvPr>
          <p:cNvSpPr/>
          <p:nvPr/>
        </p:nvSpPr>
        <p:spPr>
          <a:xfrm>
            <a:off x="885781" y="4738441"/>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 name="椭圆 19">
            <a:extLst>
              <a:ext uri="{FF2B5EF4-FFF2-40B4-BE49-F238E27FC236}">
                <a16:creationId xmlns:a16="http://schemas.microsoft.com/office/drawing/2014/main" id="{A52745E7-E01E-649C-62B2-9DFA3B3FF290}"/>
              </a:ext>
            </a:extLst>
          </p:cNvPr>
          <p:cNvSpPr/>
          <p:nvPr/>
        </p:nvSpPr>
        <p:spPr>
          <a:xfrm>
            <a:off x="886185" y="2121544"/>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 name="TextBox 61">
            <a:extLst>
              <a:ext uri="{FF2B5EF4-FFF2-40B4-BE49-F238E27FC236}">
                <a16:creationId xmlns:a16="http://schemas.microsoft.com/office/drawing/2014/main" id="{31139B9B-F3E4-9049-F0FF-F6219799A6DC}"/>
              </a:ext>
            </a:extLst>
          </p:cNvPr>
          <p:cNvSpPr txBox="1"/>
          <p:nvPr/>
        </p:nvSpPr>
        <p:spPr>
          <a:xfrm>
            <a:off x="2456255" y="775341"/>
            <a:ext cx="4644149" cy="5030608"/>
          </a:xfrm>
          <a:prstGeom prst="rect">
            <a:avLst/>
          </a:prstGeom>
          <a:solidFill>
            <a:srgbClr val="EEB500"/>
          </a:solidFill>
        </p:spPr>
        <p:txBody>
          <a:bodyPr wrap="square" lIns="0" tIns="0" rIns="0" bIns="0" rtlCol="0">
            <a:spAutoFit/>
          </a:bodyPr>
          <a:lstStyle/>
          <a:p>
            <a:pPr>
              <a:lnSpc>
                <a:spcPct val="150000"/>
              </a:lnSpc>
            </a:pPr>
            <a:r>
              <a:rPr lang="pt-BR" sz="2000" b="1" dirty="0"/>
              <a:t>Circulação e transporte de pessoas e materiais</a:t>
            </a:r>
          </a:p>
          <a:p>
            <a:pPr>
              <a:lnSpc>
                <a:spcPct val="150000"/>
              </a:lnSpc>
            </a:pPr>
            <a:endParaRPr lang="pt-BR" sz="2000" dirty="0"/>
          </a:p>
          <a:p>
            <a:pPr>
              <a:lnSpc>
                <a:spcPct val="150000"/>
              </a:lnSpc>
            </a:pPr>
            <a:r>
              <a:rPr lang="pt-BR" sz="2000" dirty="0"/>
              <a:t>A norma também estabelece diretrizes para o transporte de cargas e pessoas nas minas. </a:t>
            </a:r>
          </a:p>
          <a:p>
            <a:pPr>
              <a:lnSpc>
                <a:spcPct val="150000"/>
              </a:lnSpc>
            </a:pPr>
            <a:endParaRPr lang="pt-BR" sz="2000" dirty="0"/>
          </a:p>
          <a:p>
            <a:pPr>
              <a:lnSpc>
                <a:spcPct val="150000"/>
              </a:lnSpc>
            </a:pPr>
            <a:r>
              <a:rPr lang="pt-BR" sz="2000" dirty="0"/>
              <a:t>Os veículos utilizados devem estar em boas condições de conservação, garantindo completa segurança, inclusive em relação à sinalização, e devem passar por inspeções rotineiras. Algumas especificações incluem:</a:t>
            </a:r>
            <a:endParaRPr lang="en-US" sz="2000" b="1" dirty="0"/>
          </a:p>
        </p:txBody>
      </p:sp>
      <p:pic>
        <p:nvPicPr>
          <p:cNvPr id="4" name="Imagem 3">
            <a:extLst>
              <a:ext uri="{FF2B5EF4-FFF2-40B4-BE49-F238E27FC236}">
                <a16:creationId xmlns:a16="http://schemas.microsoft.com/office/drawing/2014/main" id="{DAE3E231-C5F9-5566-5FC2-6493994FA7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0" b="94934" l="7787" r="95697">
                        <a14:foregroundMark x1="73975" y1="96916" x2="88525" y2="91189"/>
                        <a14:foregroundMark x1="88525" y1="91189" x2="93648" y2="76872"/>
                        <a14:foregroundMark x1="93648" y1="76872" x2="90574" y2="64537"/>
                        <a14:foregroundMark x1="90574" y1="64537" x2="89549" y2="62996"/>
                        <a14:foregroundMark x1="64344" y1="86784" x2="72951" y2="95154"/>
                        <a14:foregroundMark x1="72951" y1="95154" x2="88525" y2="88767"/>
                        <a14:foregroundMark x1="88525" y1="88767" x2="88525" y2="88767"/>
                        <a14:foregroundMark x1="89754" y1="84581" x2="92828" y2="72907"/>
                        <a14:foregroundMark x1="95697" y1="72026" x2="95697" y2="76211"/>
                        <a14:foregroundMark x1="11066" y1="52423" x2="7787" y2="46035"/>
                        <a14:foregroundMark x1="67008" y1="16079" x2="75615" y2="7930"/>
                      </a14:backgroundRemoval>
                    </a14:imgEffect>
                  </a14:imgLayer>
                </a14:imgProps>
              </a:ext>
            </a:extLst>
          </a:blip>
          <a:stretch>
            <a:fillRect/>
          </a:stretch>
        </p:blipFill>
        <p:spPr>
          <a:xfrm>
            <a:off x="7568631" y="1295400"/>
            <a:ext cx="4289337" cy="3990490"/>
          </a:xfrm>
          <a:prstGeom prst="rect">
            <a:avLst/>
          </a:prstGeom>
        </p:spPr>
      </p:pic>
      <p:pic>
        <p:nvPicPr>
          <p:cNvPr id="5" name="Imagem 4">
            <a:extLst>
              <a:ext uri="{FF2B5EF4-FFF2-40B4-BE49-F238E27FC236}">
                <a16:creationId xmlns:a16="http://schemas.microsoft.com/office/drawing/2014/main" id="{74655E45-867B-4F98-4675-163677BAC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52638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101</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437982" y="813919"/>
            <a:ext cx="9492215" cy="5030608"/>
          </a:xfrm>
          <a:prstGeom prst="rect">
            <a:avLst/>
          </a:prstGeom>
          <a:solidFill>
            <a:srgbClr val="EEB500"/>
          </a:solidFill>
        </p:spPr>
        <p:txBody>
          <a:bodyPr wrap="square" lIns="0" tIns="0" rIns="0" bIns="0" rtlCol="0">
            <a:spAutoFit/>
          </a:bodyPr>
          <a:lstStyle/>
          <a:p>
            <a:pPr marL="342900" indent="-342900">
              <a:lnSpc>
                <a:spcPct val="150000"/>
              </a:lnSpc>
              <a:buClr>
                <a:srgbClr val="FFC000"/>
              </a:buClr>
              <a:buFont typeface="Wingdings" panose="05000000000000000000" pitchFamily="2" charset="2"/>
              <a:buChar char="§"/>
            </a:pPr>
            <a:r>
              <a:rPr lang="pt-BR" sz="2000" dirty="0"/>
              <a:t>Deve existir um plano de trânsito que estabeleça regras de preferência, distâncias mínimas entre máquinas e velocidades permitidas.</a:t>
            </a:r>
          </a:p>
          <a:p>
            <a:pPr marL="342900" indent="-342900">
              <a:lnSpc>
                <a:spcPct val="150000"/>
              </a:lnSpc>
              <a:buClr>
                <a:srgbClr val="FFC000"/>
              </a:buClr>
              <a:buFont typeface="Wingdings" panose="05000000000000000000" pitchFamily="2" charset="2"/>
              <a:buChar char="§"/>
            </a:pPr>
            <a:endParaRPr lang="pt-BR" sz="2000" dirty="0"/>
          </a:p>
          <a:p>
            <a:pPr marL="342900" indent="-342900">
              <a:lnSpc>
                <a:spcPct val="150000"/>
              </a:lnSpc>
              <a:buClr>
                <a:srgbClr val="FFC000"/>
              </a:buClr>
              <a:buFont typeface="Wingdings" panose="05000000000000000000" pitchFamily="2" charset="2"/>
              <a:buChar char="§"/>
            </a:pPr>
            <a:r>
              <a:rPr lang="pt-BR" sz="2000" dirty="0"/>
              <a:t>Os equipamentos de transporte devem ter dispositivos de bloqueio para impedir acionamento por pessoas não autorizadas.</a:t>
            </a:r>
          </a:p>
          <a:p>
            <a:pPr marL="342900" indent="-342900">
              <a:lnSpc>
                <a:spcPct val="150000"/>
              </a:lnSpc>
              <a:buClr>
                <a:srgbClr val="FFC000"/>
              </a:buClr>
              <a:buFont typeface="Wingdings" panose="05000000000000000000" pitchFamily="2" charset="2"/>
              <a:buChar char="§"/>
            </a:pPr>
            <a:endParaRPr lang="pt-BR" sz="2000" dirty="0"/>
          </a:p>
          <a:p>
            <a:pPr marL="342900" indent="-342900">
              <a:lnSpc>
                <a:spcPct val="150000"/>
              </a:lnSpc>
              <a:buClr>
                <a:srgbClr val="FFC000"/>
              </a:buClr>
              <a:buFont typeface="Wingdings" panose="05000000000000000000" pitchFamily="2" charset="2"/>
              <a:buChar char="§"/>
            </a:pPr>
            <a:r>
              <a:rPr lang="pt-BR" sz="2000" dirty="0"/>
              <a:t>Equipamentos de transporte sobre pneus devem possuir faróis, luz e sinal sonoro de ré, buzina, sinal de indicação de mudança de direção e espelhos retrovisores.</a:t>
            </a:r>
          </a:p>
          <a:p>
            <a:pPr marL="342900" indent="-342900">
              <a:lnSpc>
                <a:spcPct val="150000"/>
              </a:lnSpc>
              <a:buClr>
                <a:srgbClr val="FFC000"/>
              </a:buClr>
              <a:buFont typeface="Wingdings" panose="05000000000000000000" pitchFamily="2" charset="2"/>
              <a:buChar char="§"/>
            </a:pPr>
            <a:endParaRPr lang="pt-BR" sz="2000" dirty="0"/>
          </a:p>
          <a:p>
            <a:pPr marL="342900" indent="-342900">
              <a:lnSpc>
                <a:spcPct val="150000"/>
              </a:lnSpc>
              <a:buClr>
                <a:srgbClr val="FFC000"/>
              </a:buClr>
              <a:buFont typeface="Wingdings" panose="05000000000000000000" pitchFamily="2" charset="2"/>
              <a:buChar char="§"/>
            </a:pPr>
            <a:r>
              <a:rPr lang="pt-BR" sz="2000" dirty="0"/>
              <a:t>As vias de trânsito devem ser demarcadas, sinalizadas, ter largura adequada e leiras laterais para prevenir quedas de veículos.</a:t>
            </a:r>
          </a:p>
        </p:txBody>
      </p:sp>
      <p:grpSp>
        <p:nvGrpSpPr>
          <p:cNvPr id="53" name="组合 4">
            <a:extLst>
              <a:ext uri="{FF2B5EF4-FFF2-40B4-BE49-F238E27FC236}">
                <a16:creationId xmlns:a16="http://schemas.microsoft.com/office/drawing/2014/main" id="{AE439867-9ED9-21E0-C229-A0913DE24E64}"/>
              </a:ext>
            </a:extLst>
          </p:cNvPr>
          <p:cNvGrpSpPr/>
          <p:nvPr/>
        </p:nvGrpSpPr>
        <p:grpSpPr bwMode="auto">
          <a:xfrm rot="16200000">
            <a:off x="10186989" y="787401"/>
            <a:ext cx="2435225" cy="1574797"/>
            <a:chOff x="0" y="0"/>
            <a:chExt cx="5623072" cy="3649932"/>
          </a:xfrm>
        </p:grpSpPr>
        <p:sp>
          <p:nvSpPr>
            <p:cNvPr id="55" name="Rectangle 6">
              <a:extLst>
                <a:ext uri="{FF2B5EF4-FFF2-40B4-BE49-F238E27FC236}">
                  <a16:creationId xmlns:a16="http://schemas.microsoft.com/office/drawing/2014/main" id="{87FD1A3A-0151-2129-A806-13FB56A4DC7A}"/>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56" name="Rectangle 7">
              <a:extLst>
                <a:ext uri="{FF2B5EF4-FFF2-40B4-BE49-F238E27FC236}">
                  <a16:creationId xmlns:a16="http://schemas.microsoft.com/office/drawing/2014/main" id="{4E2B2EB5-067A-2E1D-606F-B2BA6BA7922E}"/>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Rectangle 8">
              <a:extLst>
                <a:ext uri="{FF2B5EF4-FFF2-40B4-BE49-F238E27FC236}">
                  <a16:creationId xmlns:a16="http://schemas.microsoft.com/office/drawing/2014/main" id="{4503EED3-89BF-B168-60EE-9B07E2B97E8D}"/>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Rectangle 9">
              <a:extLst>
                <a:ext uri="{FF2B5EF4-FFF2-40B4-BE49-F238E27FC236}">
                  <a16:creationId xmlns:a16="http://schemas.microsoft.com/office/drawing/2014/main" id="{8D91D421-70A4-69F8-FF0B-FF7FEB6DF0EE}"/>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Rectangle 10">
              <a:extLst>
                <a:ext uri="{FF2B5EF4-FFF2-40B4-BE49-F238E27FC236}">
                  <a16:creationId xmlns:a16="http://schemas.microsoft.com/office/drawing/2014/main" id="{A0299E36-ED75-6A38-28CA-B9CFA5C68A4A}"/>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Rectangle 11">
              <a:extLst>
                <a:ext uri="{FF2B5EF4-FFF2-40B4-BE49-F238E27FC236}">
                  <a16:creationId xmlns:a16="http://schemas.microsoft.com/office/drawing/2014/main" id="{CC72F8BA-F9DD-6088-E4E7-2CDDDB3646A7}"/>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Rectangle 12">
              <a:extLst>
                <a:ext uri="{FF2B5EF4-FFF2-40B4-BE49-F238E27FC236}">
                  <a16:creationId xmlns:a16="http://schemas.microsoft.com/office/drawing/2014/main" id="{ED84C607-1701-6575-CA6B-D4BF9F184BA4}"/>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Rectangle 13">
              <a:extLst>
                <a:ext uri="{FF2B5EF4-FFF2-40B4-BE49-F238E27FC236}">
                  <a16:creationId xmlns:a16="http://schemas.microsoft.com/office/drawing/2014/main" id="{7D2A53D2-7D18-0A46-0342-59A39F87CE54}"/>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Rectangle 14">
              <a:extLst>
                <a:ext uri="{FF2B5EF4-FFF2-40B4-BE49-F238E27FC236}">
                  <a16:creationId xmlns:a16="http://schemas.microsoft.com/office/drawing/2014/main" id="{71E78A26-DC91-F80A-B73F-A9A04DBCE487}"/>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Rectangle 15">
              <a:extLst>
                <a:ext uri="{FF2B5EF4-FFF2-40B4-BE49-F238E27FC236}">
                  <a16:creationId xmlns:a16="http://schemas.microsoft.com/office/drawing/2014/main" id="{9AC6B41A-08EC-1637-7FE3-A7C366599144}"/>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Rectangle 16">
              <a:extLst>
                <a:ext uri="{FF2B5EF4-FFF2-40B4-BE49-F238E27FC236}">
                  <a16:creationId xmlns:a16="http://schemas.microsoft.com/office/drawing/2014/main" id="{211FDA5A-E006-87A5-AFAB-3AF6DE07B87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Rectangle 17">
              <a:extLst>
                <a:ext uri="{FF2B5EF4-FFF2-40B4-BE49-F238E27FC236}">
                  <a16:creationId xmlns:a16="http://schemas.microsoft.com/office/drawing/2014/main" id="{ADCD4762-DABE-164C-BCA8-07BB43521F50}"/>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Rectangle 18">
              <a:extLst>
                <a:ext uri="{FF2B5EF4-FFF2-40B4-BE49-F238E27FC236}">
                  <a16:creationId xmlns:a16="http://schemas.microsoft.com/office/drawing/2014/main" id="{99A663D4-B209-BE32-3AFB-A3480F2F4BA7}"/>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Rectangle 19">
              <a:extLst>
                <a:ext uri="{FF2B5EF4-FFF2-40B4-BE49-F238E27FC236}">
                  <a16:creationId xmlns:a16="http://schemas.microsoft.com/office/drawing/2014/main" id="{4F38A2A7-B9AF-AA76-FE0A-27826913ACA8}"/>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Rectangle 20">
              <a:extLst>
                <a:ext uri="{FF2B5EF4-FFF2-40B4-BE49-F238E27FC236}">
                  <a16:creationId xmlns:a16="http://schemas.microsoft.com/office/drawing/2014/main" id="{B33ECB68-294A-89A9-0347-B1B187863F12}"/>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Rectangle 21">
              <a:extLst>
                <a:ext uri="{FF2B5EF4-FFF2-40B4-BE49-F238E27FC236}">
                  <a16:creationId xmlns:a16="http://schemas.microsoft.com/office/drawing/2014/main" id="{A6E52E2D-53FE-7A70-8E67-AD2C05258723}"/>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Rectangle 22">
              <a:extLst>
                <a:ext uri="{FF2B5EF4-FFF2-40B4-BE49-F238E27FC236}">
                  <a16:creationId xmlns:a16="http://schemas.microsoft.com/office/drawing/2014/main" id="{E00224DB-D901-99B0-BC7A-CC55DA23C40A}"/>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Rectangle 23">
              <a:extLst>
                <a:ext uri="{FF2B5EF4-FFF2-40B4-BE49-F238E27FC236}">
                  <a16:creationId xmlns:a16="http://schemas.microsoft.com/office/drawing/2014/main" id="{F27B254E-D174-9DED-F8AE-8CBC152F48D3}"/>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Rectangle 24">
              <a:extLst>
                <a:ext uri="{FF2B5EF4-FFF2-40B4-BE49-F238E27FC236}">
                  <a16:creationId xmlns:a16="http://schemas.microsoft.com/office/drawing/2014/main" id="{4775958A-6529-D1D5-1613-3947BE180652}"/>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Rectangle 25">
              <a:extLst>
                <a:ext uri="{FF2B5EF4-FFF2-40B4-BE49-F238E27FC236}">
                  <a16:creationId xmlns:a16="http://schemas.microsoft.com/office/drawing/2014/main" id="{81C83909-F7DA-70BF-4A51-21E66C42D737}"/>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Freeform 26">
              <a:extLst>
                <a:ext uri="{FF2B5EF4-FFF2-40B4-BE49-F238E27FC236}">
                  <a16:creationId xmlns:a16="http://schemas.microsoft.com/office/drawing/2014/main" id="{9E1B749D-D59C-C86A-0D33-7A1E3974C0BC}"/>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Freeform 27">
              <a:extLst>
                <a:ext uri="{FF2B5EF4-FFF2-40B4-BE49-F238E27FC236}">
                  <a16:creationId xmlns:a16="http://schemas.microsoft.com/office/drawing/2014/main" id="{10DF004B-28B4-58C6-2B90-978F8F36BFF3}"/>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Freeform 28">
              <a:extLst>
                <a:ext uri="{FF2B5EF4-FFF2-40B4-BE49-F238E27FC236}">
                  <a16:creationId xmlns:a16="http://schemas.microsoft.com/office/drawing/2014/main" id="{B199572E-737E-DD8F-60D1-BC19B986C043}"/>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Freeform 29">
              <a:extLst>
                <a:ext uri="{FF2B5EF4-FFF2-40B4-BE49-F238E27FC236}">
                  <a16:creationId xmlns:a16="http://schemas.microsoft.com/office/drawing/2014/main" id="{C62B1509-BA92-6D61-CC50-6B2083C1797F}"/>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30">
              <a:extLst>
                <a:ext uri="{FF2B5EF4-FFF2-40B4-BE49-F238E27FC236}">
                  <a16:creationId xmlns:a16="http://schemas.microsoft.com/office/drawing/2014/main" id="{5A6EDD2C-B22B-C308-1358-838A9CC71F1C}"/>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Freeform 31">
              <a:extLst>
                <a:ext uri="{FF2B5EF4-FFF2-40B4-BE49-F238E27FC236}">
                  <a16:creationId xmlns:a16="http://schemas.microsoft.com/office/drawing/2014/main" id="{EEDFCE1D-84B4-F5CE-F2C2-346BD837017B}"/>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Freeform 32">
              <a:extLst>
                <a:ext uri="{FF2B5EF4-FFF2-40B4-BE49-F238E27FC236}">
                  <a16:creationId xmlns:a16="http://schemas.microsoft.com/office/drawing/2014/main" id="{8BEA52BF-E5B0-DD9C-0634-A7096E33138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Freeform 33">
              <a:extLst>
                <a:ext uri="{FF2B5EF4-FFF2-40B4-BE49-F238E27FC236}">
                  <a16:creationId xmlns:a16="http://schemas.microsoft.com/office/drawing/2014/main" id="{96CC37AC-6A08-4407-4E0B-7E54855F7A02}"/>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34">
              <a:extLst>
                <a:ext uri="{FF2B5EF4-FFF2-40B4-BE49-F238E27FC236}">
                  <a16:creationId xmlns:a16="http://schemas.microsoft.com/office/drawing/2014/main" id="{C2A7061A-E17E-FD3D-4272-C9DEEEFC30D9}"/>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35">
              <a:extLst>
                <a:ext uri="{FF2B5EF4-FFF2-40B4-BE49-F238E27FC236}">
                  <a16:creationId xmlns:a16="http://schemas.microsoft.com/office/drawing/2014/main" id="{199061C1-0FB9-BE1E-D59C-35B87DE21D2D}"/>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Freeform 36">
              <a:extLst>
                <a:ext uri="{FF2B5EF4-FFF2-40B4-BE49-F238E27FC236}">
                  <a16:creationId xmlns:a16="http://schemas.microsoft.com/office/drawing/2014/main" id="{FBCD5D83-EBDF-E052-47B3-FFD6B022BB92}"/>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37">
              <a:extLst>
                <a:ext uri="{FF2B5EF4-FFF2-40B4-BE49-F238E27FC236}">
                  <a16:creationId xmlns:a16="http://schemas.microsoft.com/office/drawing/2014/main" id="{B62264C0-82D2-8996-7BF6-425025FF62ED}"/>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Freeform 38">
              <a:extLst>
                <a:ext uri="{FF2B5EF4-FFF2-40B4-BE49-F238E27FC236}">
                  <a16:creationId xmlns:a16="http://schemas.microsoft.com/office/drawing/2014/main" id="{96C31EE6-BFF1-05BE-016B-6DA14166D636}"/>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39">
              <a:extLst>
                <a:ext uri="{FF2B5EF4-FFF2-40B4-BE49-F238E27FC236}">
                  <a16:creationId xmlns:a16="http://schemas.microsoft.com/office/drawing/2014/main" id="{5E5C51DB-B14F-F666-A457-32A54CC9FD96}"/>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Freeform 40">
              <a:extLst>
                <a:ext uri="{FF2B5EF4-FFF2-40B4-BE49-F238E27FC236}">
                  <a16:creationId xmlns:a16="http://schemas.microsoft.com/office/drawing/2014/main" id="{C74B6709-3326-F5CE-23A4-F07603AF46EC}"/>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41">
              <a:extLst>
                <a:ext uri="{FF2B5EF4-FFF2-40B4-BE49-F238E27FC236}">
                  <a16:creationId xmlns:a16="http://schemas.microsoft.com/office/drawing/2014/main" id="{6000C228-F19C-0436-314F-83D8661A5E26}"/>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42">
              <a:extLst>
                <a:ext uri="{FF2B5EF4-FFF2-40B4-BE49-F238E27FC236}">
                  <a16:creationId xmlns:a16="http://schemas.microsoft.com/office/drawing/2014/main" id="{24334033-4161-4F06-F367-36449E694256}"/>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Freeform 43">
              <a:extLst>
                <a:ext uri="{FF2B5EF4-FFF2-40B4-BE49-F238E27FC236}">
                  <a16:creationId xmlns:a16="http://schemas.microsoft.com/office/drawing/2014/main" id="{21E2BFF6-E2BD-4B61-B887-D8307A2F6597}"/>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Freeform 44">
              <a:extLst>
                <a:ext uri="{FF2B5EF4-FFF2-40B4-BE49-F238E27FC236}">
                  <a16:creationId xmlns:a16="http://schemas.microsoft.com/office/drawing/2014/main" id="{1280D603-5743-6AD0-28DF-B2E4B3013F0E}"/>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Freeform 45">
              <a:extLst>
                <a:ext uri="{FF2B5EF4-FFF2-40B4-BE49-F238E27FC236}">
                  <a16:creationId xmlns:a16="http://schemas.microsoft.com/office/drawing/2014/main" id="{9030C5DC-4CD3-8393-4100-757D61941CCE}"/>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Freeform 46">
              <a:extLst>
                <a:ext uri="{FF2B5EF4-FFF2-40B4-BE49-F238E27FC236}">
                  <a16:creationId xmlns:a16="http://schemas.microsoft.com/office/drawing/2014/main" id="{3A44F9A1-9F3D-8CC4-EE19-929EE16A9410}"/>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47">
              <a:extLst>
                <a:ext uri="{FF2B5EF4-FFF2-40B4-BE49-F238E27FC236}">
                  <a16:creationId xmlns:a16="http://schemas.microsoft.com/office/drawing/2014/main" id="{50B3E77F-9515-9012-DA13-C6A8369E3D9C}"/>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Freeform 48">
              <a:extLst>
                <a:ext uri="{FF2B5EF4-FFF2-40B4-BE49-F238E27FC236}">
                  <a16:creationId xmlns:a16="http://schemas.microsoft.com/office/drawing/2014/main" id="{9FA85ADE-80EA-69E2-FCED-C9BA18527DB1}"/>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Freeform 49">
              <a:extLst>
                <a:ext uri="{FF2B5EF4-FFF2-40B4-BE49-F238E27FC236}">
                  <a16:creationId xmlns:a16="http://schemas.microsoft.com/office/drawing/2014/main" id="{8D845173-2700-87FD-65BF-0BB8F164A52C}"/>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任意多边形 75">
              <a:extLst>
                <a:ext uri="{FF2B5EF4-FFF2-40B4-BE49-F238E27FC236}">
                  <a16:creationId xmlns:a16="http://schemas.microsoft.com/office/drawing/2014/main" id="{0B7BAD42-C9C7-ADCE-06C4-4C56F4368989}"/>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Freeform 51">
              <a:extLst>
                <a:ext uri="{FF2B5EF4-FFF2-40B4-BE49-F238E27FC236}">
                  <a16:creationId xmlns:a16="http://schemas.microsoft.com/office/drawing/2014/main" id="{E91742D8-38CB-1D69-5A57-1B9F9DFBF20D}"/>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任意多边形 74">
              <a:extLst>
                <a:ext uri="{FF2B5EF4-FFF2-40B4-BE49-F238E27FC236}">
                  <a16:creationId xmlns:a16="http://schemas.microsoft.com/office/drawing/2014/main" id="{2521C507-E64C-3207-783D-21E0215A98A3}"/>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 name="Imagem 4">
            <a:extLst>
              <a:ext uri="{FF2B5EF4-FFF2-40B4-BE49-F238E27FC236}">
                <a16:creationId xmlns:a16="http://schemas.microsoft.com/office/drawing/2014/main" id="{1542EF5D-FD0F-F87A-8050-2038A22DF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5548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102</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360866" y="275451"/>
            <a:ext cx="9755733" cy="5953938"/>
          </a:xfrm>
          <a:prstGeom prst="rect">
            <a:avLst/>
          </a:prstGeom>
          <a:solidFill>
            <a:srgbClr val="EEB500"/>
          </a:solidFill>
        </p:spPr>
        <p:txBody>
          <a:bodyPr wrap="square" lIns="0" tIns="0" rIns="0" bIns="0" rtlCol="0">
            <a:spAutoFit/>
          </a:bodyPr>
          <a:lstStyle/>
          <a:p>
            <a:pPr marL="342900" indent="-342900">
              <a:lnSpc>
                <a:spcPct val="150000"/>
              </a:lnSpc>
              <a:buClr>
                <a:srgbClr val="FFC000"/>
              </a:buClr>
              <a:buFont typeface="Wingdings" panose="05000000000000000000" pitchFamily="2" charset="2"/>
              <a:buChar char="§"/>
            </a:pPr>
            <a:r>
              <a:rPr lang="pt-BR" sz="2000" dirty="0"/>
              <a:t>Veículos de pequeno porte devem ter sinalização visível, bandeira ou dispositivo de visualização, e manter os faróis acesos durante o dia.</a:t>
            </a:r>
          </a:p>
          <a:p>
            <a:pPr>
              <a:lnSpc>
                <a:spcPct val="150000"/>
              </a:lnSpc>
              <a:buClr>
                <a:srgbClr val="FFC000"/>
              </a:buClr>
            </a:pPr>
            <a:endParaRPr lang="pt-BR" sz="2000" dirty="0"/>
          </a:p>
          <a:p>
            <a:pPr marL="342900" indent="-342900">
              <a:lnSpc>
                <a:spcPct val="150000"/>
              </a:lnSpc>
              <a:buClr>
                <a:srgbClr val="FFC000"/>
              </a:buClr>
              <a:buFont typeface="Wingdings" panose="05000000000000000000" pitchFamily="2" charset="2"/>
              <a:buChar char="§"/>
            </a:pPr>
            <a:r>
              <a:rPr lang="pt-BR" sz="2000" dirty="0"/>
              <a:t>É obrigatória a umidificação das vias não pavimentadas para reduzir a geração de poeira.</a:t>
            </a:r>
          </a:p>
          <a:p>
            <a:pPr>
              <a:lnSpc>
                <a:spcPct val="150000"/>
              </a:lnSpc>
              <a:buClr>
                <a:srgbClr val="FFC000"/>
              </a:buClr>
            </a:pPr>
            <a:endParaRPr lang="pt-BR" sz="2000" dirty="0"/>
          </a:p>
          <a:p>
            <a:pPr marL="342900" indent="-342900">
              <a:lnSpc>
                <a:spcPct val="150000"/>
              </a:lnSpc>
              <a:buClr>
                <a:srgbClr val="FFC000"/>
              </a:buClr>
              <a:buFont typeface="Wingdings" panose="05000000000000000000" pitchFamily="2" charset="2"/>
              <a:buChar char="§"/>
            </a:pPr>
            <a:r>
              <a:rPr lang="pt-BR" sz="2000" dirty="0"/>
              <a:t>O transporte de trabalhadores deve ser realizado em veículos adequados, com assento, cinto de segurança, proteção contra intempéries e escada de embarque.</a:t>
            </a:r>
          </a:p>
          <a:p>
            <a:pPr>
              <a:lnSpc>
                <a:spcPct val="150000"/>
              </a:lnSpc>
              <a:buClr>
                <a:srgbClr val="FFC000"/>
              </a:buClr>
            </a:pPr>
            <a:endParaRPr lang="pt-BR" sz="2000" dirty="0"/>
          </a:p>
          <a:p>
            <a:pPr marL="342900" indent="-342900">
              <a:lnSpc>
                <a:spcPct val="150000"/>
              </a:lnSpc>
              <a:buClr>
                <a:srgbClr val="FFC000"/>
              </a:buClr>
              <a:buFont typeface="Wingdings" panose="05000000000000000000" pitchFamily="2" charset="2"/>
              <a:buChar char="§"/>
            </a:pPr>
            <a:r>
              <a:rPr lang="pt-BR" sz="2000" dirty="0"/>
              <a:t>O transporte conjunto de pessoas e materiais só é permitido em quantidades seguras e devidamente acondicionados.</a:t>
            </a:r>
          </a:p>
          <a:p>
            <a:pPr>
              <a:lnSpc>
                <a:spcPct val="150000"/>
              </a:lnSpc>
              <a:buClr>
                <a:srgbClr val="FFC000"/>
              </a:buClr>
            </a:pPr>
            <a:endParaRPr lang="pt-BR" sz="2000" dirty="0"/>
          </a:p>
          <a:p>
            <a:pPr marL="342900" indent="-342900">
              <a:lnSpc>
                <a:spcPct val="150000"/>
              </a:lnSpc>
              <a:buClr>
                <a:srgbClr val="FFC000"/>
              </a:buClr>
              <a:buFont typeface="Wingdings" panose="05000000000000000000" pitchFamily="2" charset="2"/>
              <a:buChar char="§"/>
            </a:pPr>
            <a:r>
              <a:rPr lang="pt-BR" sz="2000" dirty="0"/>
              <a:t>O transporte vertical de pessoas deve ocorrer em cabines ou gaiolas com características específicas de segurança.</a:t>
            </a:r>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16200000">
            <a:off x="10186989" y="2387601"/>
            <a:ext cx="2435225" cy="1574797"/>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04E44151-0CCF-E174-5D62-4DB48C089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9718" y="-15126"/>
            <a:ext cx="2168801" cy="602120"/>
          </a:xfrm>
          <a:prstGeom prst="rect">
            <a:avLst/>
          </a:prstGeom>
        </p:spPr>
      </p:pic>
    </p:spTree>
    <p:extLst>
      <p:ext uri="{BB962C8B-B14F-4D97-AF65-F5344CB8AC3E}">
        <p14:creationId xmlns:p14="http://schemas.microsoft.com/office/powerpoint/2010/main" val="414525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103</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857560" y="1272560"/>
            <a:ext cx="8795753" cy="4107278"/>
          </a:xfrm>
          <a:prstGeom prst="rect">
            <a:avLst/>
          </a:prstGeom>
          <a:solidFill>
            <a:srgbClr val="EEB500"/>
          </a:solidFill>
        </p:spPr>
        <p:txBody>
          <a:bodyPr wrap="square" lIns="0" tIns="0" rIns="0" bIns="0" rtlCol="0">
            <a:spAutoFit/>
          </a:bodyPr>
          <a:lstStyle/>
          <a:p>
            <a:pPr marL="342900" indent="-342900">
              <a:lnSpc>
                <a:spcPct val="150000"/>
              </a:lnSpc>
              <a:buClr>
                <a:srgbClr val="FFC000"/>
              </a:buClr>
              <a:buFont typeface="Wingdings" panose="05000000000000000000" pitchFamily="2" charset="2"/>
              <a:buChar char="§"/>
            </a:pPr>
            <a:r>
              <a:rPr lang="pt-BR" sz="2000" dirty="0"/>
              <a:t>Devem existir sinalizações, proteções, limites de carga e velocidade nos transportes em rampas ou planos inclinados sobre trilhos.</a:t>
            </a:r>
          </a:p>
          <a:p>
            <a:pPr marL="342900" indent="-342900">
              <a:lnSpc>
                <a:spcPct val="150000"/>
              </a:lnSpc>
              <a:buClr>
                <a:srgbClr val="FFC000"/>
              </a:buClr>
              <a:buFont typeface="Wingdings" panose="05000000000000000000" pitchFamily="2" charset="2"/>
              <a:buChar char="§"/>
            </a:pPr>
            <a:endParaRPr lang="pt-BR" sz="2000" dirty="0"/>
          </a:p>
          <a:p>
            <a:pPr marL="342900" indent="-342900">
              <a:lnSpc>
                <a:spcPct val="150000"/>
              </a:lnSpc>
              <a:buClr>
                <a:srgbClr val="FFC000"/>
              </a:buClr>
              <a:buFont typeface="Wingdings" panose="05000000000000000000" pitchFamily="2" charset="2"/>
              <a:buChar char="§"/>
            </a:pPr>
            <a:r>
              <a:rPr lang="pt-BR" sz="2000" dirty="0"/>
              <a:t>O transporte de material por movimentação manual de vagonetas é proibido, exceto em operações específicas de manobra em distâncias curtas e inclinações suaves.</a:t>
            </a:r>
          </a:p>
          <a:p>
            <a:pPr marL="342900" indent="-342900">
              <a:lnSpc>
                <a:spcPct val="150000"/>
              </a:lnSpc>
              <a:buClr>
                <a:srgbClr val="FFC000"/>
              </a:buClr>
              <a:buFont typeface="Wingdings" panose="05000000000000000000" pitchFamily="2" charset="2"/>
              <a:buChar char="§"/>
            </a:pPr>
            <a:endParaRPr lang="pt-BR" sz="2000" dirty="0"/>
          </a:p>
          <a:p>
            <a:pPr marL="342900" indent="-342900">
              <a:lnSpc>
                <a:spcPct val="150000"/>
              </a:lnSpc>
              <a:buClr>
                <a:srgbClr val="FFC000"/>
              </a:buClr>
              <a:buFont typeface="Wingdings" panose="05000000000000000000" pitchFamily="2" charset="2"/>
              <a:buChar char="§"/>
            </a:pPr>
            <a:r>
              <a:rPr lang="pt-BR" sz="2000" dirty="0"/>
              <a:t>São estabelecidos requisitos para o acoplamento, movimentação e tombamento de vagonetas, incluindo dispositivos de segurança e proteções adequadas.</a:t>
            </a:r>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16200000">
            <a:off x="10186989" y="3771901"/>
            <a:ext cx="2435225" cy="1574797"/>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F9D57BFC-B566-2549-49AE-079C135A3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3918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104</a:t>
            </a:fld>
            <a:endParaRPr lang="en-US"/>
          </a:p>
        </p:txBody>
      </p:sp>
      <p:pic>
        <p:nvPicPr>
          <p:cNvPr id="5" name="Imagem 4">
            <a:extLst>
              <a:ext uri="{FF2B5EF4-FFF2-40B4-BE49-F238E27FC236}">
                <a16:creationId xmlns:a16="http://schemas.microsoft.com/office/drawing/2014/main" id="{0F26CDEC-E416-50F6-8747-26B80BB0945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FE99FEBE-3906-5E6E-DA9F-786EA9EAFA5D}"/>
              </a:ext>
            </a:extLst>
          </p:cNvPr>
          <p:cNvSpPr txBox="1"/>
          <p:nvPr/>
        </p:nvSpPr>
        <p:spPr>
          <a:xfrm>
            <a:off x="6397311" y="1795636"/>
            <a:ext cx="5053914" cy="3266728"/>
          </a:xfrm>
          <a:prstGeom prst="rect">
            <a:avLst/>
          </a:prstGeom>
          <a:noFill/>
        </p:spPr>
        <p:txBody>
          <a:bodyPr wrap="square" lIns="0" tIns="0" rIns="0" bIns="0" rtlCol="0">
            <a:spAutoFit/>
          </a:bodyPr>
          <a:lstStyle/>
          <a:p>
            <a:pPr>
              <a:lnSpc>
                <a:spcPct val="150000"/>
              </a:lnSpc>
            </a:pPr>
            <a:r>
              <a:rPr lang="pt-BR" sz="2400" dirty="0"/>
              <a:t>O cumprimento dessas medidas contribui para a segurança dos trabalhadores e a prevenção de acidentes durante a circulação e transporte em minas, contribuindo para um ambiente mais seguro.</a:t>
            </a:r>
            <a:endParaRPr lang="en-US" sz="2400" b="1" dirty="0"/>
          </a:p>
        </p:txBody>
      </p:sp>
      <p:pic>
        <p:nvPicPr>
          <p:cNvPr id="4" name="Imagem 3">
            <a:extLst>
              <a:ext uri="{FF2B5EF4-FFF2-40B4-BE49-F238E27FC236}">
                <a16:creationId xmlns:a16="http://schemas.microsoft.com/office/drawing/2014/main" id="{9763E09E-D2F1-A1EB-B02E-F705BA849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22902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105</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92100" y="1428452"/>
            <a:ext cx="6159500" cy="4001095"/>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13</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Máquinas, Equipamentos, Instalações Auxiliares e Elétricas</a:t>
            </a:r>
          </a:p>
        </p:txBody>
      </p:sp>
      <p:pic>
        <p:nvPicPr>
          <p:cNvPr id="4" name="Imagem 3">
            <a:extLst>
              <a:ext uri="{FF2B5EF4-FFF2-40B4-BE49-F238E27FC236}">
                <a16:creationId xmlns:a16="http://schemas.microsoft.com/office/drawing/2014/main" id="{F045A984-54FE-6315-7AAE-C2BC57AE8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32213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901700" y="1409700"/>
            <a:ext cx="43688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IOP Assessoria">
            <a:extLst>
              <a:ext uri="{FF2B5EF4-FFF2-40B4-BE49-F238E27FC236}">
                <a16:creationId xmlns:a16="http://schemas.microsoft.com/office/drawing/2014/main" id="{9AAEA495-079A-8668-887C-D1D0216C9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74" y="3009900"/>
            <a:ext cx="4837125" cy="3835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106</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6138534" y="1273601"/>
            <a:ext cx="5571468" cy="4928722"/>
          </a:xfrm>
          <a:prstGeom prst="rect">
            <a:avLst/>
          </a:prstGeom>
          <a:noFill/>
        </p:spPr>
        <p:txBody>
          <a:bodyPr wrap="square" lIns="0" tIns="0" rIns="0" bIns="0" rtlCol="0">
            <a:spAutoFit/>
          </a:bodyPr>
          <a:lstStyle/>
          <a:p>
            <a:pPr>
              <a:lnSpc>
                <a:spcPct val="150000"/>
              </a:lnSpc>
            </a:pPr>
            <a:r>
              <a:rPr lang="pt-BR" sz="2400" dirty="0">
                <a:solidFill>
                  <a:schemeClr val="bg1"/>
                </a:solidFill>
              </a:rPr>
              <a:t>No que diz respeito à utilização de máquinas e equipamentos, é crucial que todos os componentes estejam em conformidade com as normas técnicas. Isso implica que os dispositivos utilizados na extração e beneficiamento de minérios devem obedecer a regulamentos específicos e serem operados de acordo com as instruções fornecidas pelos fabricantes</a:t>
            </a:r>
            <a:r>
              <a:rPr lang="pt-BR" sz="2400" dirty="0"/>
              <a:t>.</a:t>
            </a:r>
            <a:endParaRPr lang="en-US" sz="2000" dirty="0"/>
          </a:p>
        </p:txBody>
      </p:sp>
      <p:pic>
        <p:nvPicPr>
          <p:cNvPr id="3" name="Imagem 2">
            <a:extLst>
              <a:ext uri="{FF2B5EF4-FFF2-40B4-BE49-F238E27FC236}">
                <a16:creationId xmlns:a16="http://schemas.microsoft.com/office/drawing/2014/main" id="{36C5DBE2-D8DF-915B-F1AE-B46324CDD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47589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107</a:t>
            </a:fld>
            <a:endParaRPr lang="en-US"/>
          </a:p>
        </p:txBody>
      </p:sp>
      <p:sp>
        <p:nvSpPr>
          <p:cNvPr id="4" name="Retângulo 3">
            <a:extLst>
              <a:ext uri="{FF2B5EF4-FFF2-40B4-BE49-F238E27FC236}">
                <a16:creationId xmlns:a16="http://schemas.microsoft.com/office/drawing/2014/main" id="{C92E6045-59CE-DF46-1DA3-30B9E3DFEED7}"/>
              </a:ext>
            </a:extLst>
          </p:cNvPr>
          <p:cNvSpPr/>
          <p:nvPr/>
        </p:nvSpPr>
        <p:spPr>
          <a:xfrm>
            <a:off x="0" y="1139064"/>
            <a:ext cx="12192000" cy="56998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61">
            <a:extLst>
              <a:ext uri="{FF2B5EF4-FFF2-40B4-BE49-F238E27FC236}">
                <a16:creationId xmlns:a16="http://schemas.microsoft.com/office/drawing/2014/main" id="{E859AD2D-0FA1-2074-2570-C974D4FC7194}"/>
              </a:ext>
            </a:extLst>
          </p:cNvPr>
          <p:cNvSpPr txBox="1"/>
          <p:nvPr/>
        </p:nvSpPr>
        <p:spPr>
          <a:xfrm>
            <a:off x="5962416" y="2365423"/>
            <a:ext cx="5545600" cy="4568943"/>
          </a:xfrm>
          <a:prstGeom prst="rect">
            <a:avLst/>
          </a:prstGeom>
          <a:noFill/>
        </p:spPr>
        <p:txBody>
          <a:bodyPr wrap="square" lIns="0" tIns="0" rIns="0" bIns="0" rtlCol="0">
            <a:spAutoFit/>
          </a:bodyPr>
          <a:lstStyle/>
          <a:p>
            <a:pPr>
              <a:lnSpc>
                <a:spcPct val="150000"/>
              </a:lnSpc>
            </a:pPr>
            <a:r>
              <a:rPr lang="pt-BR" sz="2000" dirty="0"/>
              <a:t>Também é fundamental que as máquinas possuam mecanismos de desligamento em caso de emergências, mesmo que sejam automáticas, e que sejam equipadas com outras formas de proteção, como alertas sonoros. </a:t>
            </a:r>
          </a:p>
          <a:p>
            <a:pPr>
              <a:lnSpc>
                <a:spcPct val="150000"/>
              </a:lnSpc>
            </a:pPr>
            <a:endParaRPr lang="pt-BR" sz="2000" dirty="0"/>
          </a:p>
          <a:p>
            <a:pPr>
              <a:lnSpc>
                <a:spcPct val="150000"/>
              </a:lnSpc>
            </a:pPr>
            <a:r>
              <a:rPr lang="pt-BR" sz="2000" dirty="0"/>
              <a:t>A manutenção preditiva também desempenha um papel essencial na garantia da segurança das operações.</a:t>
            </a:r>
          </a:p>
          <a:p>
            <a:pPr>
              <a:lnSpc>
                <a:spcPct val="150000"/>
              </a:lnSpc>
            </a:pPr>
            <a:endParaRPr lang="pt-BR" sz="2000" b="1" dirty="0"/>
          </a:p>
        </p:txBody>
      </p:sp>
      <p:sp>
        <p:nvSpPr>
          <p:cNvPr id="8" name="Teardrop 30">
            <a:extLst>
              <a:ext uri="{FF2B5EF4-FFF2-40B4-BE49-F238E27FC236}">
                <a16:creationId xmlns:a16="http://schemas.microsoft.com/office/drawing/2014/main" id="{36FC5F2F-5091-FE2D-01FA-369619B6B44E}"/>
              </a:ext>
            </a:extLst>
          </p:cNvPr>
          <p:cNvSpPr/>
          <p:nvPr/>
        </p:nvSpPr>
        <p:spPr>
          <a:xfrm rot="8100000">
            <a:off x="7856168" y="470187"/>
            <a:ext cx="1078992" cy="10789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2">
            <a:extLst>
              <a:ext uri="{FF2B5EF4-FFF2-40B4-BE49-F238E27FC236}">
                <a16:creationId xmlns:a16="http://schemas.microsoft.com/office/drawing/2014/main" id="{ADDFB58E-2BEE-B3AF-C981-B0FEEEED17B6}"/>
              </a:ext>
            </a:extLst>
          </p:cNvPr>
          <p:cNvSpPr/>
          <p:nvPr/>
        </p:nvSpPr>
        <p:spPr>
          <a:xfrm>
            <a:off x="8000745" y="618555"/>
            <a:ext cx="797248" cy="797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79">
            <a:extLst>
              <a:ext uri="{FF2B5EF4-FFF2-40B4-BE49-F238E27FC236}">
                <a16:creationId xmlns:a16="http://schemas.microsoft.com/office/drawing/2014/main" id="{ED90AB94-37AF-8BFC-B1C5-D03501ABF23D}"/>
              </a:ext>
            </a:extLst>
          </p:cNvPr>
          <p:cNvGrpSpPr/>
          <p:nvPr/>
        </p:nvGrpSpPr>
        <p:grpSpPr>
          <a:xfrm>
            <a:off x="8251995" y="880302"/>
            <a:ext cx="287338" cy="258762"/>
            <a:chOff x="879475" y="817563"/>
            <a:chExt cx="287338" cy="258762"/>
          </a:xfrm>
          <a:solidFill>
            <a:schemeClr val="tx1">
              <a:lumMod val="85000"/>
              <a:lumOff val="15000"/>
            </a:schemeClr>
          </a:solidFill>
        </p:grpSpPr>
        <p:sp>
          <p:nvSpPr>
            <p:cNvPr id="11" name="Freeform 1593">
              <a:extLst>
                <a:ext uri="{FF2B5EF4-FFF2-40B4-BE49-F238E27FC236}">
                  <a16:creationId xmlns:a16="http://schemas.microsoft.com/office/drawing/2014/main" id="{08ADED58-7D14-19DF-1D38-69736A9C4B20}"/>
                </a:ext>
              </a:extLst>
            </p:cNvPr>
            <p:cNvSpPr>
              <a:spLocks/>
            </p:cNvSpPr>
            <p:nvPr/>
          </p:nvSpPr>
          <p:spPr bwMode="auto">
            <a:xfrm>
              <a:off x="879475" y="817563"/>
              <a:ext cx="287338" cy="171450"/>
            </a:xfrm>
            <a:custGeom>
              <a:avLst/>
              <a:gdLst>
                <a:gd name="T0" fmla="*/ 829 w 904"/>
                <a:gd name="T1" fmla="*/ 0 h 544"/>
                <a:gd name="T2" fmla="*/ 75 w 904"/>
                <a:gd name="T3" fmla="*/ 0 h 544"/>
                <a:gd name="T4" fmla="*/ 67 w 904"/>
                <a:gd name="T5" fmla="*/ 2 h 544"/>
                <a:gd name="T6" fmla="*/ 59 w 904"/>
                <a:gd name="T7" fmla="*/ 3 h 544"/>
                <a:gd name="T8" fmla="*/ 53 w 904"/>
                <a:gd name="T9" fmla="*/ 4 h 544"/>
                <a:gd name="T10" fmla="*/ 46 w 904"/>
                <a:gd name="T11" fmla="*/ 7 h 544"/>
                <a:gd name="T12" fmla="*/ 40 w 904"/>
                <a:gd name="T13" fmla="*/ 10 h 544"/>
                <a:gd name="T14" fmla="*/ 33 w 904"/>
                <a:gd name="T15" fmla="*/ 14 h 544"/>
                <a:gd name="T16" fmla="*/ 27 w 904"/>
                <a:gd name="T17" fmla="*/ 18 h 544"/>
                <a:gd name="T18" fmla="*/ 22 w 904"/>
                <a:gd name="T19" fmla="*/ 23 h 544"/>
                <a:gd name="T20" fmla="*/ 16 w 904"/>
                <a:gd name="T21" fmla="*/ 28 h 544"/>
                <a:gd name="T22" fmla="*/ 12 w 904"/>
                <a:gd name="T23" fmla="*/ 34 h 544"/>
                <a:gd name="T24" fmla="*/ 9 w 904"/>
                <a:gd name="T25" fmla="*/ 40 h 544"/>
                <a:gd name="T26" fmla="*/ 5 w 904"/>
                <a:gd name="T27" fmla="*/ 47 h 544"/>
                <a:gd name="T28" fmla="*/ 3 w 904"/>
                <a:gd name="T29" fmla="*/ 54 h 544"/>
                <a:gd name="T30" fmla="*/ 1 w 904"/>
                <a:gd name="T31" fmla="*/ 61 h 544"/>
                <a:gd name="T32" fmla="*/ 0 w 904"/>
                <a:gd name="T33" fmla="*/ 69 h 544"/>
                <a:gd name="T34" fmla="*/ 0 w 904"/>
                <a:gd name="T35" fmla="*/ 77 h 544"/>
                <a:gd name="T36" fmla="*/ 0 w 904"/>
                <a:gd name="T37" fmla="*/ 544 h 544"/>
                <a:gd name="T38" fmla="*/ 904 w 904"/>
                <a:gd name="T39" fmla="*/ 544 h 544"/>
                <a:gd name="T40" fmla="*/ 904 w 904"/>
                <a:gd name="T41" fmla="*/ 77 h 544"/>
                <a:gd name="T42" fmla="*/ 904 w 904"/>
                <a:gd name="T43" fmla="*/ 69 h 544"/>
                <a:gd name="T44" fmla="*/ 903 w 904"/>
                <a:gd name="T45" fmla="*/ 61 h 544"/>
                <a:gd name="T46" fmla="*/ 901 w 904"/>
                <a:gd name="T47" fmla="*/ 54 h 544"/>
                <a:gd name="T48" fmla="*/ 899 w 904"/>
                <a:gd name="T49" fmla="*/ 47 h 544"/>
                <a:gd name="T50" fmla="*/ 896 w 904"/>
                <a:gd name="T51" fmla="*/ 40 h 544"/>
                <a:gd name="T52" fmla="*/ 892 w 904"/>
                <a:gd name="T53" fmla="*/ 34 h 544"/>
                <a:gd name="T54" fmla="*/ 888 w 904"/>
                <a:gd name="T55" fmla="*/ 28 h 544"/>
                <a:gd name="T56" fmla="*/ 882 w 904"/>
                <a:gd name="T57" fmla="*/ 23 h 544"/>
                <a:gd name="T58" fmla="*/ 877 w 904"/>
                <a:gd name="T59" fmla="*/ 18 h 544"/>
                <a:gd name="T60" fmla="*/ 871 w 904"/>
                <a:gd name="T61" fmla="*/ 14 h 544"/>
                <a:gd name="T62" fmla="*/ 866 w 904"/>
                <a:gd name="T63" fmla="*/ 10 h 544"/>
                <a:gd name="T64" fmla="*/ 859 w 904"/>
                <a:gd name="T65" fmla="*/ 7 h 544"/>
                <a:gd name="T66" fmla="*/ 851 w 904"/>
                <a:gd name="T67" fmla="*/ 4 h 544"/>
                <a:gd name="T68" fmla="*/ 845 w 904"/>
                <a:gd name="T69" fmla="*/ 3 h 544"/>
                <a:gd name="T70" fmla="*/ 837 w 904"/>
                <a:gd name="T71" fmla="*/ 2 h 544"/>
                <a:gd name="T72" fmla="*/ 829 w 904"/>
                <a:gd name="T73"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544">
                  <a:moveTo>
                    <a:pt x="829" y="0"/>
                  </a:moveTo>
                  <a:lnTo>
                    <a:pt x="75" y="0"/>
                  </a:lnTo>
                  <a:lnTo>
                    <a:pt x="67" y="2"/>
                  </a:lnTo>
                  <a:lnTo>
                    <a:pt x="59" y="3"/>
                  </a:lnTo>
                  <a:lnTo>
                    <a:pt x="53" y="4"/>
                  </a:lnTo>
                  <a:lnTo>
                    <a:pt x="46" y="7"/>
                  </a:lnTo>
                  <a:lnTo>
                    <a:pt x="40" y="10"/>
                  </a:lnTo>
                  <a:lnTo>
                    <a:pt x="33" y="14"/>
                  </a:lnTo>
                  <a:lnTo>
                    <a:pt x="27" y="18"/>
                  </a:lnTo>
                  <a:lnTo>
                    <a:pt x="22" y="23"/>
                  </a:lnTo>
                  <a:lnTo>
                    <a:pt x="16" y="28"/>
                  </a:lnTo>
                  <a:lnTo>
                    <a:pt x="12" y="34"/>
                  </a:lnTo>
                  <a:lnTo>
                    <a:pt x="9" y="40"/>
                  </a:lnTo>
                  <a:lnTo>
                    <a:pt x="5" y="47"/>
                  </a:lnTo>
                  <a:lnTo>
                    <a:pt x="3" y="54"/>
                  </a:lnTo>
                  <a:lnTo>
                    <a:pt x="1" y="61"/>
                  </a:lnTo>
                  <a:lnTo>
                    <a:pt x="0" y="69"/>
                  </a:lnTo>
                  <a:lnTo>
                    <a:pt x="0" y="77"/>
                  </a:lnTo>
                  <a:lnTo>
                    <a:pt x="0" y="544"/>
                  </a:lnTo>
                  <a:lnTo>
                    <a:pt x="904" y="544"/>
                  </a:lnTo>
                  <a:lnTo>
                    <a:pt x="904" y="77"/>
                  </a:lnTo>
                  <a:lnTo>
                    <a:pt x="904" y="69"/>
                  </a:lnTo>
                  <a:lnTo>
                    <a:pt x="903" y="61"/>
                  </a:lnTo>
                  <a:lnTo>
                    <a:pt x="901" y="54"/>
                  </a:lnTo>
                  <a:lnTo>
                    <a:pt x="899" y="47"/>
                  </a:lnTo>
                  <a:lnTo>
                    <a:pt x="896" y="40"/>
                  </a:lnTo>
                  <a:lnTo>
                    <a:pt x="892" y="34"/>
                  </a:lnTo>
                  <a:lnTo>
                    <a:pt x="888" y="28"/>
                  </a:lnTo>
                  <a:lnTo>
                    <a:pt x="882" y="23"/>
                  </a:lnTo>
                  <a:lnTo>
                    <a:pt x="877" y="18"/>
                  </a:lnTo>
                  <a:lnTo>
                    <a:pt x="871" y="14"/>
                  </a:lnTo>
                  <a:lnTo>
                    <a:pt x="866" y="10"/>
                  </a:lnTo>
                  <a:lnTo>
                    <a:pt x="859" y="7"/>
                  </a:lnTo>
                  <a:lnTo>
                    <a:pt x="851" y="4"/>
                  </a:lnTo>
                  <a:lnTo>
                    <a:pt x="845" y="3"/>
                  </a:lnTo>
                  <a:lnTo>
                    <a:pt x="837" y="2"/>
                  </a:lnTo>
                  <a:lnTo>
                    <a:pt x="8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94">
              <a:extLst>
                <a:ext uri="{FF2B5EF4-FFF2-40B4-BE49-F238E27FC236}">
                  <a16:creationId xmlns:a16="http://schemas.microsoft.com/office/drawing/2014/main" id="{1698C4E5-CCE2-BA4F-E257-C1DDBD0FB35A}"/>
                </a:ext>
              </a:extLst>
            </p:cNvPr>
            <p:cNvSpPr>
              <a:spLocks noEditPoints="1"/>
            </p:cNvSpPr>
            <p:nvPr/>
          </p:nvSpPr>
          <p:spPr bwMode="auto">
            <a:xfrm>
              <a:off x="879475" y="1000125"/>
              <a:ext cx="287338" cy="76200"/>
            </a:xfrm>
            <a:custGeom>
              <a:avLst/>
              <a:gdLst>
                <a:gd name="T0" fmla="*/ 459 w 904"/>
                <a:gd name="T1" fmla="*/ 29 h 241"/>
                <a:gd name="T2" fmla="*/ 469 w 904"/>
                <a:gd name="T3" fmla="*/ 35 h 241"/>
                <a:gd name="T4" fmla="*/ 478 w 904"/>
                <a:gd name="T5" fmla="*/ 43 h 241"/>
                <a:gd name="T6" fmla="*/ 482 w 904"/>
                <a:gd name="T7" fmla="*/ 54 h 241"/>
                <a:gd name="T8" fmla="*/ 482 w 904"/>
                <a:gd name="T9" fmla="*/ 66 h 241"/>
                <a:gd name="T10" fmla="*/ 478 w 904"/>
                <a:gd name="T11" fmla="*/ 77 h 241"/>
                <a:gd name="T12" fmla="*/ 469 w 904"/>
                <a:gd name="T13" fmla="*/ 85 h 241"/>
                <a:gd name="T14" fmla="*/ 459 w 904"/>
                <a:gd name="T15" fmla="*/ 89 h 241"/>
                <a:gd name="T16" fmla="*/ 447 w 904"/>
                <a:gd name="T17" fmla="*/ 89 h 241"/>
                <a:gd name="T18" fmla="*/ 436 w 904"/>
                <a:gd name="T19" fmla="*/ 85 h 241"/>
                <a:gd name="T20" fmla="*/ 427 w 904"/>
                <a:gd name="T21" fmla="*/ 77 h 241"/>
                <a:gd name="T22" fmla="*/ 422 w 904"/>
                <a:gd name="T23" fmla="*/ 66 h 241"/>
                <a:gd name="T24" fmla="*/ 422 w 904"/>
                <a:gd name="T25" fmla="*/ 54 h 241"/>
                <a:gd name="T26" fmla="*/ 427 w 904"/>
                <a:gd name="T27" fmla="*/ 43 h 241"/>
                <a:gd name="T28" fmla="*/ 436 w 904"/>
                <a:gd name="T29" fmla="*/ 35 h 241"/>
                <a:gd name="T30" fmla="*/ 447 w 904"/>
                <a:gd name="T31" fmla="*/ 31 h 241"/>
                <a:gd name="T32" fmla="*/ 452 w 904"/>
                <a:gd name="T33" fmla="*/ 29 h 241"/>
                <a:gd name="T34" fmla="*/ 0 w 904"/>
                <a:gd name="T35" fmla="*/ 83 h 241"/>
                <a:gd name="T36" fmla="*/ 3 w 904"/>
                <a:gd name="T37" fmla="*/ 97 h 241"/>
                <a:gd name="T38" fmla="*/ 9 w 904"/>
                <a:gd name="T39" fmla="*/ 110 h 241"/>
                <a:gd name="T40" fmla="*/ 16 w 904"/>
                <a:gd name="T41" fmla="*/ 122 h 241"/>
                <a:gd name="T42" fmla="*/ 27 w 904"/>
                <a:gd name="T43" fmla="*/ 132 h 241"/>
                <a:gd name="T44" fmla="*/ 40 w 904"/>
                <a:gd name="T45" fmla="*/ 141 h 241"/>
                <a:gd name="T46" fmla="*/ 53 w 904"/>
                <a:gd name="T47" fmla="*/ 147 h 241"/>
                <a:gd name="T48" fmla="*/ 67 w 904"/>
                <a:gd name="T49" fmla="*/ 150 h 241"/>
                <a:gd name="T50" fmla="*/ 437 w 904"/>
                <a:gd name="T51" fmla="*/ 150 h 241"/>
                <a:gd name="T52" fmla="*/ 195 w 904"/>
                <a:gd name="T53" fmla="*/ 211 h 241"/>
                <a:gd name="T54" fmla="*/ 190 w 904"/>
                <a:gd name="T55" fmla="*/ 212 h 241"/>
                <a:gd name="T56" fmla="*/ 186 w 904"/>
                <a:gd name="T57" fmla="*/ 215 h 241"/>
                <a:gd name="T58" fmla="*/ 182 w 904"/>
                <a:gd name="T59" fmla="*/ 220 h 241"/>
                <a:gd name="T60" fmla="*/ 181 w 904"/>
                <a:gd name="T61" fmla="*/ 225 h 241"/>
                <a:gd name="T62" fmla="*/ 182 w 904"/>
                <a:gd name="T63" fmla="*/ 232 h 241"/>
                <a:gd name="T64" fmla="*/ 186 w 904"/>
                <a:gd name="T65" fmla="*/ 236 h 241"/>
                <a:gd name="T66" fmla="*/ 190 w 904"/>
                <a:gd name="T67" fmla="*/ 240 h 241"/>
                <a:gd name="T68" fmla="*/ 195 w 904"/>
                <a:gd name="T69" fmla="*/ 241 h 241"/>
                <a:gd name="T70" fmla="*/ 742 w 904"/>
                <a:gd name="T71" fmla="*/ 241 h 241"/>
                <a:gd name="T72" fmla="*/ 747 w 904"/>
                <a:gd name="T73" fmla="*/ 239 h 241"/>
                <a:gd name="T74" fmla="*/ 752 w 904"/>
                <a:gd name="T75" fmla="*/ 234 h 241"/>
                <a:gd name="T76" fmla="*/ 754 w 904"/>
                <a:gd name="T77" fmla="*/ 229 h 241"/>
                <a:gd name="T78" fmla="*/ 754 w 904"/>
                <a:gd name="T79" fmla="*/ 223 h 241"/>
                <a:gd name="T80" fmla="*/ 752 w 904"/>
                <a:gd name="T81" fmla="*/ 218 h 241"/>
                <a:gd name="T82" fmla="*/ 747 w 904"/>
                <a:gd name="T83" fmla="*/ 213 h 241"/>
                <a:gd name="T84" fmla="*/ 742 w 904"/>
                <a:gd name="T85" fmla="*/ 211 h 241"/>
                <a:gd name="T86" fmla="*/ 468 w 904"/>
                <a:gd name="T87" fmla="*/ 211 h 241"/>
                <a:gd name="T88" fmla="*/ 829 w 904"/>
                <a:gd name="T89" fmla="*/ 150 h 241"/>
                <a:gd name="T90" fmla="*/ 845 w 904"/>
                <a:gd name="T91" fmla="*/ 149 h 241"/>
                <a:gd name="T92" fmla="*/ 859 w 904"/>
                <a:gd name="T93" fmla="*/ 145 h 241"/>
                <a:gd name="T94" fmla="*/ 871 w 904"/>
                <a:gd name="T95" fmla="*/ 137 h 241"/>
                <a:gd name="T96" fmla="*/ 882 w 904"/>
                <a:gd name="T97" fmla="*/ 128 h 241"/>
                <a:gd name="T98" fmla="*/ 892 w 904"/>
                <a:gd name="T99" fmla="*/ 117 h 241"/>
                <a:gd name="T100" fmla="*/ 899 w 904"/>
                <a:gd name="T101" fmla="*/ 104 h 241"/>
                <a:gd name="T102" fmla="*/ 903 w 904"/>
                <a:gd name="T103" fmla="*/ 90 h 241"/>
                <a:gd name="T104" fmla="*/ 904 w 904"/>
                <a:gd name="T105" fmla="*/ 75 h 241"/>
                <a:gd name="T106" fmla="*/ 0 w 904"/>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4" h="241">
                  <a:moveTo>
                    <a:pt x="452" y="29"/>
                  </a:moveTo>
                  <a:lnTo>
                    <a:pt x="459" y="29"/>
                  </a:lnTo>
                  <a:lnTo>
                    <a:pt x="464" y="32"/>
                  </a:lnTo>
                  <a:lnTo>
                    <a:pt x="469" y="35"/>
                  </a:lnTo>
                  <a:lnTo>
                    <a:pt x="473" y="38"/>
                  </a:lnTo>
                  <a:lnTo>
                    <a:pt x="478" y="43"/>
                  </a:lnTo>
                  <a:lnTo>
                    <a:pt x="480" y="48"/>
                  </a:lnTo>
                  <a:lnTo>
                    <a:pt x="482" y="54"/>
                  </a:lnTo>
                  <a:lnTo>
                    <a:pt x="482" y="59"/>
                  </a:lnTo>
                  <a:lnTo>
                    <a:pt x="482" y="66"/>
                  </a:lnTo>
                  <a:lnTo>
                    <a:pt x="480" y="71"/>
                  </a:lnTo>
                  <a:lnTo>
                    <a:pt x="478" y="77"/>
                  </a:lnTo>
                  <a:lnTo>
                    <a:pt x="473" y="81"/>
                  </a:lnTo>
                  <a:lnTo>
                    <a:pt x="469" y="85"/>
                  </a:lnTo>
                  <a:lnTo>
                    <a:pt x="464" y="87"/>
                  </a:lnTo>
                  <a:lnTo>
                    <a:pt x="459" y="89"/>
                  </a:lnTo>
                  <a:lnTo>
                    <a:pt x="452" y="90"/>
                  </a:lnTo>
                  <a:lnTo>
                    <a:pt x="447" y="89"/>
                  </a:lnTo>
                  <a:lnTo>
                    <a:pt x="440" y="87"/>
                  </a:lnTo>
                  <a:lnTo>
                    <a:pt x="436" y="85"/>
                  </a:lnTo>
                  <a:lnTo>
                    <a:pt x="431" y="81"/>
                  </a:lnTo>
                  <a:lnTo>
                    <a:pt x="427" y="77"/>
                  </a:lnTo>
                  <a:lnTo>
                    <a:pt x="424" y="71"/>
                  </a:lnTo>
                  <a:lnTo>
                    <a:pt x="422" y="66"/>
                  </a:lnTo>
                  <a:lnTo>
                    <a:pt x="422" y="59"/>
                  </a:lnTo>
                  <a:lnTo>
                    <a:pt x="422" y="54"/>
                  </a:lnTo>
                  <a:lnTo>
                    <a:pt x="424" y="48"/>
                  </a:lnTo>
                  <a:lnTo>
                    <a:pt x="427" y="43"/>
                  </a:lnTo>
                  <a:lnTo>
                    <a:pt x="431" y="38"/>
                  </a:lnTo>
                  <a:lnTo>
                    <a:pt x="436" y="35"/>
                  </a:lnTo>
                  <a:lnTo>
                    <a:pt x="440" y="32"/>
                  </a:lnTo>
                  <a:lnTo>
                    <a:pt x="447" y="31"/>
                  </a:lnTo>
                  <a:lnTo>
                    <a:pt x="452" y="29"/>
                  </a:lnTo>
                  <a:lnTo>
                    <a:pt x="452" y="29"/>
                  </a:lnTo>
                  <a:close/>
                  <a:moveTo>
                    <a:pt x="0" y="75"/>
                  </a:moveTo>
                  <a:lnTo>
                    <a:pt x="0" y="83"/>
                  </a:lnTo>
                  <a:lnTo>
                    <a:pt x="1" y="90"/>
                  </a:lnTo>
                  <a:lnTo>
                    <a:pt x="3" y="97"/>
                  </a:lnTo>
                  <a:lnTo>
                    <a:pt x="5" y="104"/>
                  </a:lnTo>
                  <a:lnTo>
                    <a:pt x="9" y="110"/>
                  </a:lnTo>
                  <a:lnTo>
                    <a:pt x="12" y="117"/>
                  </a:lnTo>
                  <a:lnTo>
                    <a:pt x="16" y="122"/>
                  </a:lnTo>
                  <a:lnTo>
                    <a:pt x="22" y="128"/>
                  </a:lnTo>
                  <a:lnTo>
                    <a:pt x="27" y="132"/>
                  </a:lnTo>
                  <a:lnTo>
                    <a:pt x="33" y="137"/>
                  </a:lnTo>
                  <a:lnTo>
                    <a:pt x="40" y="141"/>
                  </a:lnTo>
                  <a:lnTo>
                    <a:pt x="46" y="145"/>
                  </a:lnTo>
                  <a:lnTo>
                    <a:pt x="53" y="147"/>
                  </a:lnTo>
                  <a:lnTo>
                    <a:pt x="59" y="149"/>
                  </a:lnTo>
                  <a:lnTo>
                    <a:pt x="67" y="150"/>
                  </a:lnTo>
                  <a:lnTo>
                    <a:pt x="75" y="150"/>
                  </a:lnTo>
                  <a:lnTo>
                    <a:pt x="437" y="150"/>
                  </a:lnTo>
                  <a:lnTo>
                    <a:pt x="437" y="211"/>
                  </a:lnTo>
                  <a:lnTo>
                    <a:pt x="195" y="211"/>
                  </a:lnTo>
                  <a:lnTo>
                    <a:pt x="192" y="211"/>
                  </a:lnTo>
                  <a:lnTo>
                    <a:pt x="190" y="212"/>
                  </a:lnTo>
                  <a:lnTo>
                    <a:pt x="188" y="213"/>
                  </a:lnTo>
                  <a:lnTo>
                    <a:pt x="186" y="215"/>
                  </a:lnTo>
                  <a:lnTo>
                    <a:pt x="183" y="218"/>
                  </a:lnTo>
                  <a:lnTo>
                    <a:pt x="182" y="220"/>
                  </a:lnTo>
                  <a:lnTo>
                    <a:pt x="181" y="223"/>
                  </a:lnTo>
                  <a:lnTo>
                    <a:pt x="181" y="225"/>
                  </a:lnTo>
                  <a:lnTo>
                    <a:pt x="181" y="229"/>
                  </a:lnTo>
                  <a:lnTo>
                    <a:pt x="182" y="232"/>
                  </a:lnTo>
                  <a:lnTo>
                    <a:pt x="183" y="234"/>
                  </a:lnTo>
                  <a:lnTo>
                    <a:pt x="186" y="236"/>
                  </a:lnTo>
                  <a:lnTo>
                    <a:pt x="188" y="239"/>
                  </a:lnTo>
                  <a:lnTo>
                    <a:pt x="190" y="240"/>
                  </a:lnTo>
                  <a:lnTo>
                    <a:pt x="192" y="241"/>
                  </a:lnTo>
                  <a:lnTo>
                    <a:pt x="195" y="241"/>
                  </a:lnTo>
                  <a:lnTo>
                    <a:pt x="739" y="241"/>
                  </a:lnTo>
                  <a:lnTo>
                    <a:pt x="742" y="241"/>
                  </a:lnTo>
                  <a:lnTo>
                    <a:pt x="745" y="240"/>
                  </a:lnTo>
                  <a:lnTo>
                    <a:pt x="747" y="239"/>
                  </a:lnTo>
                  <a:lnTo>
                    <a:pt x="750" y="236"/>
                  </a:lnTo>
                  <a:lnTo>
                    <a:pt x="752" y="234"/>
                  </a:lnTo>
                  <a:lnTo>
                    <a:pt x="753" y="232"/>
                  </a:lnTo>
                  <a:lnTo>
                    <a:pt x="754" y="229"/>
                  </a:lnTo>
                  <a:lnTo>
                    <a:pt x="754" y="225"/>
                  </a:lnTo>
                  <a:lnTo>
                    <a:pt x="754" y="223"/>
                  </a:lnTo>
                  <a:lnTo>
                    <a:pt x="753" y="220"/>
                  </a:lnTo>
                  <a:lnTo>
                    <a:pt x="752" y="218"/>
                  </a:lnTo>
                  <a:lnTo>
                    <a:pt x="750" y="215"/>
                  </a:lnTo>
                  <a:lnTo>
                    <a:pt x="747" y="213"/>
                  </a:lnTo>
                  <a:lnTo>
                    <a:pt x="745" y="212"/>
                  </a:lnTo>
                  <a:lnTo>
                    <a:pt x="742" y="211"/>
                  </a:lnTo>
                  <a:lnTo>
                    <a:pt x="739" y="211"/>
                  </a:lnTo>
                  <a:lnTo>
                    <a:pt x="468" y="211"/>
                  </a:lnTo>
                  <a:lnTo>
                    <a:pt x="468" y="150"/>
                  </a:lnTo>
                  <a:lnTo>
                    <a:pt x="829" y="150"/>
                  </a:lnTo>
                  <a:lnTo>
                    <a:pt x="837" y="150"/>
                  </a:lnTo>
                  <a:lnTo>
                    <a:pt x="845" y="149"/>
                  </a:lnTo>
                  <a:lnTo>
                    <a:pt x="851" y="147"/>
                  </a:lnTo>
                  <a:lnTo>
                    <a:pt x="859" y="145"/>
                  </a:lnTo>
                  <a:lnTo>
                    <a:pt x="866" y="141"/>
                  </a:lnTo>
                  <a:lnTo>
                    <a:pt x="871" y="137"/>
                  </a:lnTo>
                  <a:lnTo>
                    <a:pt x="877" y="132"/>
                  </a:lnTo>
                  <a:lnTo>
                    <a:pt x="882" y="128"/>
                  </a:lnTo>
                  <a:lnTo>
                    <a:pt x="888" y="122"/>
                  </a:lnTo>
                  <a:lnTo>
                    <a:pt x="892" y="117"/>
                  </a:lnTo>
                  <a:lnTo>
                    <a:pt x="896" y="110"/>
                  </a:lnTo>
                  <a:lnTo>
                    <a:pt x="899" y="104"/>
                  </a:lnTo>
                  <a:lnTo>
                    <a:pt x="901" y="97"/>
                  </a:lnTo>
                  <a:lnTo>
                    <a:pt x="903" y="90"/>
                  </a:lnTo>
                  <a:lnTo>
                    <a:pt x="904" y="83"/>
                  </a:lnTo>
                  <a:lnTo>
                    <a:pt x="904" y="75"/>
                  </a:lnTo>
                  <a:lnTo>
                    <a:pt x="904" y="0"/>
                  </a:lnTo>
                  <a:lnTo>
                    <a:pt x="0" y="0"/>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 name="Imagem 12">
            <a:extLst>
              <a:ext uri="{FF2B5EF4-FFF2-40B4-BE49-F238E27FC236}">
                <a16:creationId xmlns:a16="http://schemas.microsoft.com/office/drawing/2014/main" id="{66A1CFFE-5BA3-5D5C-97D1-5F185805F5C9}"/>
              </a:ext>
            </a:extLst>
          </p:cNvPr>
          <p:cNvPicPr>
            <a:picLocks noChangeAspect="1"/>
          </p:cNvPicPr>
          <p:nvPr/>
        </p:nvPicPr>
        <p:blipFill>
          <a:blip r:embed="rId2"/>
          <a:stretch>
            <a:fillRect/>
          </a:stretch>
        </p:blipFill>
        <p:spPr>
          <a:xfrm>
            <a:off x="0" y="1702266"/>
            <a:ext cx="5545600" cy="5156032"/>
          </a:xfrm>
          <a:prstGeom prst="rect">
            <a:avLst/>
          </a:prstGeom>
        </p:spPr>
      </p:pic>
      <p:pic>
        <p:nvPicPr>
          <p:cNvPr id="5" name="Imagem 4">
            <a:extLst>
              <a:ext uri="{FF2B5EF4-FFF2-40B4-BE49-F238E27FC236}">
                <a16:creationId xmlns:a16="http://schemas.microsoft.com/office/drawing/2014/main" id="{0B3E30AF-0874-0C6F-B981-C53A8B632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6981436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108</a:t>
            </a:fld>
            <a:endParaRPr lang="en-US"/>
          </a:p>
        </p:txBody>
      </p:sp>
      <p:pic>
        <p:nvPicPr>
          <p:cNvPr id="2050" name="Picture 2" descr="Norma de periculosidade no ambiente de trabalho: tudo sobre a NR-16">
            <a:extLst>
              <a:ext uri="{FF2B5EF4-FFF2-40B4-BE49-F238E27FC236}">
                <a16:creationId xmlns:a16="http://schemas.microsoft.com/office/drawing/2014/main" id="{BC7F5D27-6FB9-BA18-FEA5-BBA526B3B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50"/>
            <a:ext cx="12192000" cy="68782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490396" y="890449"/>
            <a:ext cx="4607207" cy="5588000"/>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471924" y="2221939"/>
            <a:ext cx="4644149" cy="3266728"/>
          </a:xfrm>
          <a:prstGeom prst="rect">
            <a:avLst/>
          </a:prstGeom>
          <a:noFill/>
        </p:spPr>
        <p:txBody>
          <a:bodyPr wrap="square" lIns="0" tIns="0" rIns="0" bIns="0" rtlCol="0">
            <a:spAutoFit/>
          </a:bodyPr>
          <a:lstStyle/>
          <a:p>
            <a:pPr>
              <a:lnSpc>
                <a:spcPct val="150000"/>
              </a:lnSpc>
            </a:pPr>
            <a:r>
              <a:rPr lang="pt-BR" sz="2400" dirty="0"/>
              <a:t>Essas informações se referem a normas de segurança presentes na parte de máquinas, equipamentos, ferramentas e instalações da NR-22. Aqui estão as principais orientações contidas também neste trecho:</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2214563" y="796260"/>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2603500" y="1164560"/>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8888A5D5-1318-4696-3743-241308038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7945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109</a:t>
            </a:fld>
            <a:endParaRPr lang="en-US"/>
          </a:p>
        </p:txBody>
      </p:sp>
      <p:pic>
        <p:nvPicPr>
          <p:cNvPr id="5" name="Imagem 4">
            <a:extLst>
              <a:ext uri="{FF2B5EF4-FFF2-40B4-BE49-F238E27FC236}">
                <a16:creationId xmlns:a16="http://schemas.microsoft.com/office/drawing/2014/main" id="{B38E94DF-F694-B49B-CC07-82BF92C2FE4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1A18F05B-74B3-9503-AB4F-69AC4E230903}"/>
              </a:ext>
            </a:extLst>
          </p:cNvPr>
          <p:cNvSpPr txBox="1"/>
          <p:nvPr/>
        </p:nvSpPr>
        <p:spPr>
          <a:xfrm>
            <a:off x="5927405" y="719604"/>
            <a:ext cx="5740063" cy="5482719"/>
          </a:xfrm>
          <a:prstGeom prst="rect">
            <a:avLst/>
          </a:prstGeom>
          <a:noFill/>
        </p:spPr>
        <p:txBody>
          <a:bodyPr wrap="square" lIns="0" tIns="0" rIns="0" bIns="0" rtlCol="0">
            <a:spAutoFit/>
          </a:bodyPr>
          <a:lstStyle/>
          <a:p>
            <a:pPr>
              <a:lnSpc>
                <a:spcPct val="150000"/>
              </a:lnSpc>
            </a:pPr>
            <a:r>
              <a:rPr lang="pt-BR" sz="2400" dirty="0"/>
              <a:t>Todos os equipamentos devem ser projetados, montados, operados e mantidos de acordo com as normas técnicas e instruções dos fabricantes, bem como com as melhorias desenvolvidas por profissional habilitado.</a:t>
            </a:r>
          </a:p>
          <a:p>
            <a:pPr>
              <a:lnSpc>
                <a:spcPct val="150000"/>
              </a:lnSpc>
            </a:pPr>
            <a:endParaRPr lang="pt-BR" sz="2400" dirty="0"/>
          </a:p>
          <a:p>
            <a:pPr>
              <a:lnSpc>
                <a:spcPct val="150000"/>
              </a:lnSpc>
            </a:pPr>
            <a:r>
              <a:rPr lang="pt-BR" sz="2400" dirty="0"/>
              <a:t>As máquinas e equipamentos devem possuir dispositivos de acionamento e parada que permitam ao operador controlar sua operação de forma segura, evitando acidentes.</a:t>
            </a:r>
            <a:endParaRPr lang="en-US" sz="2400" b="1" dirty="0"/>
          </a:p>
        </p:txBody>
      </p:sp>
      <p:pic>
        <p:nvPicPr>
          <p:cNvPr id="4" name="Imagem 3">
            <a:extLst>
              <a:ext uri="{FF2B5EF4-FFF2-40B4-BE49-F238E27FC236}">
                <a16:creationId xmlns:a16="http://schemas.microsoft.com/office/drawing/2014/main" id="{F351919E-E7E5-A590-C76B-2BEA8B776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66" y="73416"/>
            <a:ext cx="2168801" cy="474738"/>
          </a:xfrm>
          <a:prstGeom prst="rect">
            <a:avLst/>
          </a:prstGeom>
        </p:spPr>
      </p:pic>
    </p:spTree>
    <p:extLst>
      <p:ext uri="{BB962C8B-B14F-4D97-AF65-F5344CB8AC3E}">
        <p14:creationId xmlns:p14="http://schemas.microsoft.com/office/powerpoint/2010/main" val="272822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3336637" y="592690"/>
            <a:ext cx="8331243" cy="5103833"/>
          </a:xfrm>
          <a:prstGeom prst="rect">
            <a:avLst/>
          </a:prstGeom>
          <a:solidFill>
            <a:srgbClr val="EEB500"/>
          </a:solidFill>
        </p:spPr>
        <p:txBody>
          <a:bodyPr wrap="square" lIns="0" tIns="0" rIns="0" bIns="0" rtlCol="0">
            <a:spAutoFit/>
          </a:bodyPr>
          <a:lstStyle/>
          <a:p>
            <a:pPr>
              <a:lnSpc>
                <a:spcPct val="150000"/>
              </a:lnSpc>
              <a:buClr>
                <a:srgbClr val="EEB500"/>
              </a:buClr>
            </a:pPr>
            <a:r>
              <a:rPr lang="pt-BR" sz="2800" dirty="0"/>
              <a:t>Para falar especificamente do tema do artigo de hoje, a Norma Regulamentadora NR-22 é uma legislação brasileira que estabelece as diretrizes para a saúde e segurança ocupacional na indústria da mineração. </a:t>
            </a:r>
          </a:p>
          <a:p>
            <a:pPr>
              <a:lnSpc>
                <a:spcPct val="150000"/>
              </a:lnSpc>
              <a:buClr>
                <a:srgbClr val="EEB500"/>
              </a:buClr>
            </a:pPr>
            <a:endParaRPr lang="pt-BR" sz="2800" dirty="0"/>
          </a:p>
          <a:p>
            <a:pPr>
              <a:lnSpc>
                <a:spcPct val="150000"/>
              </a:lnSpc>
              <a:buClr>
                <a:srgbClr val="EEB500"/>
              </a:buClr>
            </a:pPr>
            <a:r>
              <a:rPr lang="pt-BR" sz="2800" dirty="0"/>
              <a:t>Ela foi criada com o objetivo de garantir a proteção dos trabalhadores e prevenir acidentes, lesões e doenças relacionadas ao trabalho nesse setor.</a:t>
            </a:r>
            <a:endParaRPr lang="pt-BR" dirty="0"/>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5400000">
            <a:off x="-583943" y="1941589"/>
            <a:ext cx="3130777" cy="1962891"/>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4CC310AD-D30C-40E9-041B-358ED70C6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412830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110</a:t>
            </a:fld>
            <a:endParaRPr lang="en-US"/>
          </a:p>
        </p:txBody>
      </p:sp>
      <p:sp>
        <p:nvSpPr>
          <p:cNvPr id="13" name="Retângulo 12">
            <a:extLst>
              <a:ext uri="{FF2B5EF4-FFF2-40B4-BE49-F238E27FC236}">
                <a16:creationId xmlns:a16="http://schemas.microsoft.com/office/drawing/2014/main" id="{FDE7EBC7-843B-AF57-FB78-88A02890982E}"/>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5A38B5CC-EAE1-0E19-6AD4-F9D2FBF0B8F8}"/>
              </a:ext>
            </a:extLst>
          </p:cNvPr>
          <p:cNvSpPr/>
          <p:nvPr/>
        </p:nvSpPr>
        <p:spPr>
          <a:xfrm>
            <a:off x="-12700" y="2386072"/>
            <a:ext cx="12204700" cy="19613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70618" y="1699479"/>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423081" y="4252179"/>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334181" y="4469666"/>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423081" y="4687154"/>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54843" y="4904641"/>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72331" y="2605941"/>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92956" y="2523391"/>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399115" y="355719"/>
            <a:ext cx="8385300" cy="6036717"/>
          </a:xfrm>
          <a:prstGeom prst="rect">
            <a:avLst/>
          </a:prstGeom>
          <a:noFill/>
        </p:spPr>
        <p:txBody>
          <a:bodyPr wrap="square" lIns="0" tIns="0" rIns="0" bIns="0" rtlCol="0">
            <a:spAutoFit/>
          </a:bodyPr>
          <a:lstStyle/>
          <a:p>
            <a:pPr>
              <a:lnSpc>
                <a:spcPct val="150000"/>
              </a:lnSpc>
            </a:pPr>
            <a:r>
              <a:rPr lang="pt-BR" sz="2400" dirty="0">
                <a:solidFill>
                  <a:schemeClr val="bg1"/>
                </a:solidFill>
              </a:rPr>
              <a:t>As máquinas e equipamentos que funcionam automaticamente devem ter dispositivos de fácil acesso que possibilitem interromper seu funcionamento quando necessário.</a:t>
            </a:r>
          </a:p>
          <a:p>
            <a:pPr>
              <a:lnSpc>
                <a:spcPct val="150000"/>
              </a:lnSpc>
            </a:pPr>
            <a:endParaRPr lang="pt-BR" sz="2400" dirty="0">
              <a:solidFill>
                <a:schemeClr val="bg1"/>
              </a:solidFill>
            </a:endParaRPr>
          </a:p>
          <a:p>
            <a:pPr>
              <a:lnSpc>
                <a:spcPct val="150000"/>
              </a:lnSpc>
            </a:pPr>
            <a:r>
              <a:rPr lang="pt-BR" sz="2400" b="1" dirty="0"/>
              <a:t>Após serem paralisadas, as máquinas e sistemas de comando automático só podem voltar a funcionar após sinalização sonora de advertência.</a:t>
            </a:r>
          </a:p>
          <a:p>
            <a:pPr>
              <a:lnSpc>
                <a:spcPct val="150000"/>
              </a:lnSpc>
            </a:pPr>
            <a:endParaRPr lang="pt-BR" sz="2400" dirty="0">
              <a:solidFill>
                <a:schemeClr val="bg1"/>
              </a:solidFill>
            </a:endParaRPr>
          </a:p>
          <a:p>
            <a:pPr>
              <a:lnSpc>
                <a:spcPct val="150000"/>
              </a:lnSpc>
            </a:pPr>
            <a:r>
              <a:rPr lang="pt-BR" sz="2400" dirty="0">
                <a:solidFill>
                  <a:schemeClr val="bg1"/>
                </a:solidFill>
              </a:rPr>
              <a:t>As máquinas e equipamentos de grande porte devem possuir sinal sonoro para indicar o início de sua operação e inversão de seu sentido de deslocamento.</a:t>
            </a:r>
          </a:p>
        </p:txBody>
      </p:sp>
      <p:pic>
        <p:nvPicPr>
          <p:cNvPr id="14" name="Imagem 13">
            <a:extLst>
              <a:ext uri="{FF2B5EF4-FFF2-40B4-BE49-F238E27FC236}">
                <a16:creationId xmlns:a16="http://schemas.microsoft.com/office/drawing/2014/main" id="{CA66F397-BE8B-7E62-0A36-9529AF80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03" y="509459"/>
            <a:ext cx="2168801" cy="602120"/>
          </a:xfrm>
          <a:prstGeom prst="rect">
            <a:avLst/>
          </a:prstGeom>
        </p:spPr>
      </p:pic>
    </p:spTree>
    <p:extLst>
      <p:ext uri="{BB962C8B-B14F-4D97-AF65-F5344CB8AC3E}">
        <p14:creationId xmlns:p14="http://schemas.microsoft.com/office/powerpoint/2010/main" val="225410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111</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270125" y="811182"/>
            <a:ext cx="7651750" cy="5029838"/>
          </a:xfrm>
          <a:prstGeom prst="rect">
            <a:avLst/>
          </a:prstGeom>
          <a:noFill/>
        </p:spPr>
        <p:txBody>
          <a:bodyPr wrap="square" lIns="0" tIns="0" rIns="0" bIns="0" rtlCol="0">
            <a:spAutoFit/>
          </a:bodyPr>
          <a:lstStyle/>
          <a:p>
            <a:pPr algn="ctr">
              <a:lnSpc>
                <a:spcPct val="150000"/>
              </a:lnSpc>
            </a:pPr>
            <a:r>
              <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Máquinas e equipamentos que operam em locais com risco de queda de objetos devem ter proteção adequada para evitar que os operadores sejam atingidos.</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000" b="1" dirty="0">
                <a:latin typeface="Gisha" panose="020B0502040204020203" pitchFamily="34" charset="-79"/>
                <a:cs typeface="Gisha" panose="020B0502040204020203" pitchFamily="34" charset="-79"/>
              </a:rPr>
              <a:t>As máquinas e equipamentos devem ser protegidos contra exposição ao sol e chuva quando operados ao ar livre.</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No subsolo, os motores de combustão interna utilizados devem seguir condições específicas relacionadas à ventilação, filtragem do ar aspirado pelo motor, prevenção de chamas e faíscas, e amostragem periódica dos gases exauridos.</a:t>
            </a:r>
            <a:endParaRPr lang="en-US" dirty="0"/>
          </a:p>
        </p:txBody>
      </p:sp>
      <p:pic>
        <p:nvPicPr>
          <p:cNvPr id="4" name="Imagem 3">
            <a:extLst>
              <a:ext uri="{FF2B5EF4-FFF2-40B4-BE49-F238E27FC236}">
                <a16:creationId xmlns:a16="http://schemas.microsoft.com/office/drawing/2014/main" id="{545CB8AB-DEE8-B79D-D707-A12A8BA23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6340596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112</a:t>
            </a:fld>
            <a:endParaRPr lang="en-US"/>
          </a:p>
        </p:txBody>
      </p:sp>
      <p:pic>
        <p:nvPicPr>
          <p:cNvPr id="5" name="Imagem 4">
            <a:extLst>
              <a:ext uri="{FF2B5EF4-FFF2-40B4-BE49-F238E27FC236}">
                <a16:creationId xmlns:a16="http://schemas.microsoft.com/office/drawing/2014/main" id="{78425A0C-8C2C-3707-CB2C-E75DD3CC43A8}"/>
              </a:ext>
            </a:extLst>
          </p:cNvPr>
          <p:cNvPicPr>
            <a:picLocks noChangeAspect="1"/>
          </p:cNvPicPr>
          <p:nvPr/>
        </p:nvPicPr>
        <p:blipFill>
          <a:blip r:embed="rId2"/>
          <a:stretch>
            <a:fillRect/>
          </a:stretch>
        </p:blipFill>
        <p:spPr>
          <a:xfrm>
            <a:off x="0" y="0"/>
            <a:ext cx="12192000" cy="6868372"/>
          </a:xfrm>
          <a:prstGeom prst="rect">
            <a:avLst/>
          </a:prstGeom>
        </p:spPr>
      </p:pic>
      <p:sp>
        <p:nvSpPr>
          <p:cNvPr id="6" name="TextBox 61">
            <a:extLst>
              <a:ext uri="{FF2B5EF4-FFF2-40B4-BE49-F238E27FC236}">
                <a16:creationId xmlns:a16="http://schemas.microsoft.com/office/drawing/2014/main" id="{E614363A-7657-7879-292E-25B2B124EEDA}"/>
              </a:ext>
            </a:extLst>
          </p:cNvPr>
          <p:cNvSpPr txBox="1"/>
          <p:nvPr/>
        </p:nvSpPr>
        <p:spPr>
          <a:xfrm>
            <a:off x="2432494" y="594270"/>
            <a:ext cx="5967242" cy="6036717"/>
          </a:xfrm>
          <a:prstGeom prst="rect">
            <a:avLst/>
          </a:prstGeom>
          <a:noFill/>
        </p:spPr>
        <p:txBody>
          <a:bodyPr wrap="square" lIns="0" tIns="0" rIns="0" bIns="0" rtlCol="0">
            <a:spAutoFit/>
          </a:bodyPr>
          <a:lstStyle/>
          <a:p>
            <a:pPr lvl="3">
              <a:lnSpc>
                <a:spcPct val="150000"/>
              </a:lnSpc>
            </a:pPr>
            <a:r>
              <a:rPr lang="pt-BR" sz="2400" b="1" dirty="0">
                <a:solidFill>
                  <a:schemeClr val="tx1">
                    <a:lumMod val="75000"/>
                    <a:lumOff val="25000"/>
                  </a:schemeClr>
                </a:solidFill>
              </a:rPr>
              <a:t>Ao iniciar furos com marteletes pneumáticos, é necessário usar dispositivos adequados para firmar a haste, não sendo permitido o uso exclusivo das mãos.</a:t>
            </a:r>
          </a:p>
          <a:p>
            <a:pPr lvl="3">
              <a:lnSpc>
                <a:spcPct val="150000"/>
              </a:lnSpc>
            </a:pPr>
            <a:endParaRPr lang="pt-BR" sz="2400" b="1" dirty="0">
              <a:solidFill>
                <a:schemeClr val="tx1">
                  <a:lumMod val="75000"/>
                  <a:lumOff val="25000"/>
                </a:schemeClr>
              </a:solidFill>
            </a:endParaRPr>
          </a:p>
          <a:p>
            <a:pPr lvl="3">
              <a:lnSpc>
                <a:spcPct val="150000"/>
              </a:lnSpc>
            </a:pPr>
            <a:r>
              <a:rPr lang="pt-BR" sz="2400" b="1" dirty="0">
                <a:solidFill>
                  <a:schemeClr val="tx1">
                    <a:lumMod val="75000"/>
                    <a:lumOff val="25000"/>
                  </a:schemeClr>
                </a:solidFill>
              </a:rPr>
              <a:t>As máquinas e equipamentos que ofereçam risco de tombamento, ruptura de partes ou projeção de materiais devem possuir dispositivos de proteção para o operador.</a:t>
            </a:r>
            <a:endParaRPr lang="pt-BR" sz="2400" dirty="0">
              <a:solidFill>
                <a:schemeClr val="tx1">
                  <a:lumMod val="75000"/>
                  <a:lumOff val="25000"/>
                </a:schemeClr>
              </a:solidFill>
            </a:endParaRPr>
          </a:p>
        </p:txBody>
      </p:sp>
      <p:sp>
        <p:nvSpPr>
          <p:cNvPr id="7" name="矩形: 圆角 40">
            <a:extLst>
              <a:ext uri="{FF2B5EF4-FFF2-40B4-BE49-F238E27FC236}">
                <a16:creationId xmlns:a16="http://schemas.microsoft.com/office/drawing/2014/main" id="{258701DF-43AC-46F3-8EA5-E9900BA9E4DA}"/>
              </a:ext>
            </a:extLst>
          </p:cNvPr>
          <p:cNvSpPr/>
          <p:nvPr/>
        </p:nvSpPr>
        <p:spPr>
          <a:xfrm>
            <a:off x="2254694" y="941974"/>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8" name="椭圆 13">
            <a:extLst>
              <a:ext uri="{FF2B5EF4-FFF2-40B4-BE49-F238E27FC236}">
                <a16:creationId xmlns:a16="http://schemas.microsoft.com/office/drawing/2014/main" id="{D22D07DA-F9C0-F710-A4C4-D101679FF012}"/>
              </a:ext>
            </a:extLst>
          </p:cNvPr>
          <p:cNvSpPr/>
          <p:nvPr/>
        </p:nvSpPr>
        <p:spPr>
          <a:xfrm>
            <a:off x="2402953" y="1239671"/>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4" name="矩形: 圆角 40">
            <a:extLst>
              <a:ext uri="{FF2B5EF4-FFF2-40B4-BE49-F238E27FC236}">
                <a16:creationId xmlns:a16="http://schemas.microsoft.com/office/drawing/2014/main" id="{0010366F-8FFF-5471-737E-5F49FBED7A36}"/>
              </a:ext>
            </a:extLst>
          </p:cNvPr>
          <p:cNvSpPr/>
          <p:nvPr/>
        </p:nvSpPr>
        <p:spPr>
          <a:xfrm>
            <a:off x="8645179" y="4849702"/>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9" name="椭圆 13">
            <a:extLst>
              <a:ext uri="{FF2B5EF4-FFF2-40B4-BE49-F238E27FC236}">
                <a16:creationId xmlns:a16="http://schemas.microsoft.com/office/drawing/2014/main" id="{31528C7A-9A81-3EDD-50CC-2218E387A3B0}"/>
              </a:ext>
            </a:extLst>
          </p:cNvPr>
          <p:cNvSpPr/>
          <p:nvPr/>
        </p:nvSpPr>
        <p:spPr>
          <a:xfrm>
            <a:off x="8793438" y="5147399"/>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10" name="Imagem 9">
            <a:extLst>
              <a:ext uri="{FF2B5EF4-FFF2-40B4-BE49-F238E27FC236}">
                <a16:creationId xmlns:a16="http://schemas.microsoft.com/office/drawing/2014/main" id="{2997EA2C-D60F-5E67-DB7E-DC6627620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520" y="1937925"/>
            <a:ext cx="2168801" cy="602120"/>
          </a:xfrm>
          <a:prstGeom prst="rect">
            <a:avLst/>
          </a:prstGeom>
        </p:spPr>
      </p:pic>
    </p:spTree>
    <p:extLst>
      <p:ext uri="{BB962C8B-B14F-4D97-AF65-F5344CB8AC3E}">
        <p14:creationId xmlns:p14="http://schemas.microsoft.com/office/powerpoint/2010/main" val="9781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113</a:t>
            </a:fld>
            <a:endParaRPr lang="en-US"/>
          </a:p>
        </p:txBody>
      </p:sp>
      <p:pic>
        <p:nvPicPr>
          <p:cNvPr id="5" name="Imagem 4">
            <a:extLst>
              <a:ext uri="{FF2B5EF4-FFF2-40B4-BE49-F238E27FC236}">
                <a16:creationId xmlns:a16="http://schemas.microsoft.com/office/drawing/2014/main" id="{B38E94DF-F694-B49B-CC07-82BF92C2FE4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1A18F05B-74B3-9503-AB4F-69AC4E230903}"/>
              </a:ext>
            </a:extLst>
          </p:cNvPr>
          <p:cNvSpPr txBox="1"/>
          <p:nvPr/>
        </p:nvSpPr>
        <p:spPr>
          <a:xfrm>
            <a:off x="6392534" y="843677"/>
            <a:ext cx="5317468" cy="5170646"/>
          </a:xfrm>
          <a:prstGeom prst="rect">
            <a:avLst/>
          </a:prstGeom>
          <a:noFill/>
        </p:spPr>
        <p:txBody>
          <a:bodyPr wrap="square" lIns="0" tIns="0" rIns="0" bIns="0" rtlCol="0">
            <a:spAutoFit/>
          </a:bodyPr>
          <a:lstStyle/>
          <a:p>
            <a:r>
              <a:rPr lang="pt-BR" sz="2400" dirty="0"/>
              <a:t>É obrigatória a proteção de todas as partes móveis de máquinas e equipamentos ao alcance dos trabalhadores que possam representar riscos. Em caso de remoção das proteções para manutenção ou testes, as áreas próximas devem ser isoladas e sinalizadas até a recolocação das proteções.</a:t>
            </a:r>
          </a:p>
          <a:p>
            <a:endParaRPr lang="pt-BR" sz="2400" dirty="0"/>
          </a:p>
          <a:p>
            <a:r>
              <a:rPr lang="pt-BR" sz="2400" dirty="0"/>
              <a:t>As instalações, máquinas e equipamentos em locais com possibilidade de atmosfera explosiva devem ser à prova de explosão, seguindo as especificações das normas técnicas.</a:t>
            </a:r>
          </a:p>
        </p:txBody>
      </p:sp>
      <p:pic>
        <p:nvPicPr>
          <p:cNvPr id="9" name="Imagem 8" descr="Uma imagem contendo ao ar livre, água, de madeira, pássaro&#10;&#10;Descrição gerada automaticamente">
            <a:extLst>
              <a:ext uri="{FF2B5EF4-FFF2-40B4-BE49-F238E27FC236}">
                <a16:creationId xmlns:a16="http://schemas.microsoft.com/office/drawing/2014/main" id="{90B85F7D-DF43-CCED-2CEC-5BD4F9ECC301}"/>
              </a:ext>
            </a:extLst>
          </p:cNvPr>
          <p:cNvPicPr>
            <a:picLocks noChangeAspect="1"/>
          </p:cNvPicPr>
          <p:nvPr/>
        </p:nvPicPr>
        <p:blipFill rotWithShape="1">
          <a:blip r:embed="rId3">
            <a:extLst>
              <a:ext uri="{28A0092B-C50C-407E-A947-70E740481C1C}">
                <a14:useLocalDpi xmlns:a14="http://schemas.microsoft.com/office/drawing/2010/main" val="0"/>
              </a:ext>
            </a:extLst>
          </a:blip>
          <a:srcRect l="40511"/>
          <a:stretch/>
        </p:blipFill>
        <p:spPr>
          <a:xfrm>
            <a:off x="914400" y="939800"/>
            <a:ext cx="5067300" cy="4851399"/>
          </a:xfrm>
          <a:prstGeom prst="rect">
            <a:avLst/>
          </a:prstGeom>
        </p:spPr>
      </p:pic>
      <p:sp>
        <p:nvSpPr>
          <p:cNvPr id="4" name="Retângulo 3">
            <a:extLst>
              <a:ext uri="{FF2B5EF4-FFF2-40B4-BE49-F238E27FC236}">
                <a16:creationId xmlns:a16="http://schemas.microsoft.com/office/drawing/2014/main" id="{260DE2BE-5E37-BB97-6C8B-BDE7ADCE9B02}"/>
              </a:ext>
            </a:extLst>
          </p:cNvPr>
          <p:cNvSpPr/>
          <p:nvPr/>
        </p:nvSpPr>
        <p:spPr>
          <a:xfrm>
            <a:off x="1981200" y="1600199"/>
            <a:ext cx="2933700" cy="3530600"/>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57D0315D-3DA4-2AF4-97E4-6771D19AD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99" y="139292"/>
            <a:ext cx="2168801" cy="602120"/>
          </a:xfrm>
          <a:prstGeom prst="rect">
            <a:avLst/>
          </a:prstGeom>
        </p:spPr>
      </p:pic>
    </p:spTree>
    <p:extLst>
      <p:ext uri="{BB962C8B-B14F-4D97-AF65-F5344CB8AC3E}">
        <p14:creationId xmlns:p14="http://schemas.microsoft.com/office/powerpoint/2010/main" val="186877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Segurança do Trabalho – Conheça bons exemplos e suas aplicações">
            <a:extLst>
              <a:ext uri="{FF2B5EF4-FFF2-40B4-BE49-F238E27FC236}">
                <a16:creationId xmlns:a16="http://schemas.microsoft.com/office/drawing/2014/main" id="{FDCCB6A6-947F-C1C7-F977-31544117AF2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30992" b="13105"/>
          <a:stretch/>
        </p:blipFill>
        <p:spPr bwMode="auto">
          <a:xfrm>
            <a:off x="0" y="0"/>
            <a:ext cx="12192000" cy="371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114</a:t>
            </a:fld>
            <a:endParaRPr lang="en-US"/>
          </a:p>
        </p:txBody>
      </p:sp>
      <p:sp>
        <p:nvSpPr>
          <p:cNvPr id="8" name="TextBox 61">
            <a:extLst>
              <a:ext uri="{FF2B5EF4-FFF2-40B4-BE49-F238E27FC236}">
                <a16:creationId xmlns:a16="http://schemas.microsoft.com/office/drawing/2014/main" id="{2C165C41-F8EA-3A07-50D9-AB421779BCF2}"/>
              </a:ext>
            </a:extLst>
          </p:cNvPr>
          <p:cNvSpPr txBox="1"/>
          <p:nvPr/>
        </p:nvSpPr>
        <p:spPr>
          <a:xfrm>
            <a:off x="498036" y="4365744"/>
            <a:ext cx="11290300" cy="1846659"/>
          </a:xfrm>
          <a:prstGeom prst="rect">
            <a:avLst/>
          </a:prstGeom>
          <a:noFill/>
        </p:spPr>
        <p:txBody>
          <a:bodyPr wrap="square" lIns="0" tIns="0" rIns="0" bIns="0" rtlCol="0">
            <a:spAutoFit/>
          </a:bodyPr>
          <a:lstStyle/>
          <a:p>
            <a:r>
              <a:rPr lang="pt-BR" sz="2000" dirty="0">
                <a:solidFill>
                  <a:schemeClr val="bg1"/>
                </a:solidFill>
              </a:rPr>
              <a:t>A manutenção e o abastecimento de veículos e equipamentos devem ser realizados por trabalhadores treinados, utilizando técnicas e dispositivos que garantam a segurança da operação.</a:t>
            </a:r>
          </a:p>
          <a:p>
            <a:endParaRPr lang="pt-BR" sz="2000" dirty="0">
              <a:solidFill>
                <a:schemeClr val="bg1"/>
              </a:solidFill>
            </a:endParaRPr>
          </a:p>
          <a:p>
            <a:r>
              <a:rPr lang="pt-BR" sz="2000" dirty="0">
                <a:solidFill>
                  <a:schemeClr val="bg1"/>
                </a:solidFill>
              </a:rPr>
              <a:t>Todo equipamento ou veículo de transporte deve possuir um registro disponível no estabelecimento, contendo informações como características técnicas, periodicidade das inspeções, acidentes e medidas corretivas adotadas.</a:t>
            </a:r>
          </a:p>
        </p:txBody>
      </p:sp>
      <p:grpSp>
        <p:nvGrpSpPr>
          <p:cNvPr id="13" name="组合 28">
            <a:extLst>
              <a:ext uri="{FF2B5EF4-FFF2-40B4-BE49-F238E27FC236}">
                <a16:creationId xmlns:a16="http://schemas.microsoft.com/office/drawing/2014/main" id="{4CA53CF7-5CB7-1BB5-6785-66A206DBE681}"/>
              </a:ext>
            </a:extLst>
          </p:cNvPr>
          <p:cNvGrpSpPr/>
          <p:nvPr/>
        </p:nvGrpSpPr>
        <p:grpSpPr>
          <a:xfrm>
            <a:off x="5402453" y="2939090"/>
            <a:ext cx="1143000" cy="1143000"/>
            <a:chOff x="2051084" y="3619500"/>
            <a:chExt cx="1143000" cy="1143000"/>
          </a:xfrm>
        </p:grpSpPr>
        <p:sp>
          <p:nvSpPr>
            <p:cNvPr id="14" name="矩形: 圆角 3">
              <a:extLst>
                <a:ext uri="{FF2B5EF4-FFF2-40B4-BE49-F238E27FC236}">
                  <a16:creationId xmlns:a16="http://schemas.microsoft.com/office/drawing/2014/main" id="{D5B6FF08-B99F-D77A-5F49-9917EAA6E822}"/>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椭圆 8">
              <a:extLst>
                <a:ext uri="{FF2B5EF4-FFF2-40B4-BE49-F238E27FC236}">
                  <a16:creationId xmlns:a16="http://schemas.microsoft.com/office/drawing/2014/main" id="{B25C64FD-4212-A2E6-7B48-37142925F9C8}"/>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4" name="Imagem 3">
            <a:extLst>
              <a:ext uri="{FF2B5EF4-FFF2-40B4-BE49-F238E27FC236}">
                <a16:creationId xmlns:a16="http://schemas.microsoft.com/office/drawing/2014/main" id="{EEF00BFE-807A-4023-CB5A-9ACE51476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03131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gistro anual de la autoevaluación del SG-SST - Novasoft">
            <a:extLst>
              <a:ext uri="{FF2B5EF4-FFF2-40B4-BE49-F238E27FC236}">
                <a16:creationId xmlns:a16="http://schemas.microsoft.com/office/drawing/2014/main" id="{EDA34348-0D75-0072-09EC-81589FAC2134}"/>
              </a:ext>
            </a:extLst>
          </p:cNvPr>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t="13715"/>
          <a:stretch/>
        </p:blipFill>
        <p:spPr bwMode="auto">
          <a:xfrm>
            <a:off x="-19050" y="430890"/>
            <a:ext cx="12211050" cy="2168859"/>
          </a:xfrm>
          <a:prstGeom prst="rect">
            <a:avLst/>
          </a:prstGeom>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115</a:t>
            </a:fld>
            <a:endParaRPr lang="en-US" dirty="0"/>
          </a:p>
        </p:txBody>
      </p:sp>
      <p:grpSp>
        <p:nvGrpSpPr>
          <p:cNvPr id="7" name="Group 6">
            <a:extLst>
              <a:ext uri="{FF2B5EF4-FFF2-40B4-BE49-F238E27FC236}">
                <a16:creationId xmlns:a16="http://schemas.microsoft.com/office/drawing/2014/main" id="{F8A5F0F0-2C76-414A-94C9-6E85AFE4802A}"/>
              </a:ext>
            </a:extLst>
          </p:cNvPr>
          <p:cNvGrpSpPr/>
          <p:nvPr/>
        </p:nvGrpSpPr>
        <p:grpSpPr>
          <a:xfrm>
            <a:off x="2946400" y="2931945"/>
            <a:ext cx="6261100" cy="3306574"/>
            <a:chOff x="261942" y="3640796"/>
            <a:chExt cx="2784924" cy="1379475"/>
          </a:xfrm>
        </p:grpSpPr>
        <p:sp>
          <p:nvSpPr>
            <p:cNvPr id="32" name="Freeform 22">
              <a:extLst>
                <a:ext uri="{FF2B5EF4-FFF2-40B4-BE49-F238E27FC236}">
                  <a16:creationId xmlns:a16="http://schemas.microsoft.com/office/drawing/2014/main" id="{A37CF93C-6C79-419A-9809-DF05B1B054C4}"/>
                </a:ext>
              </a:extLst>
            </p:cNvPr>
            <p:cNvSpPr>
              <a:spLocks/>
            </p:cNvSpPr>
            <p:nvPr/>
          </p:nvSpPr>
          <p:spPr bwMode="auto">
            <a:xfrm>
              <a:off x="261942" y="3640796"/>
              <a:ext cx="2784924" cy="1378108"/>
            </a:xfrm>
            <a:custGeom>
              <a:avLst/>
              <a:gdLst>
                <a:gd name="T0" fmla="*/ 6096 w 6096"/>
                <a:gd name="T1" fmla="*/ 2325 h 3016"/>
                <a:gd name="T2" fmla="*/ 6096 w 6096"/>
                <a:gd name="T3" fmla="*/ 0 h 3016"/>
                <a:gd name="T4" fmla="*/ 0 w 6096"/>
                <a:gd name="T5" fmla="*/ 0 h 3016"/>
                <a:gd name="T6" fmla="*/ 0 w 6096"/>
                <a:gd name="T7" fmla="*/ 2854 h 3016"/>
                <a:gd name="T8" fmla="*/ 193 w 6096"/>
                <a:gd name="T9" fmla="*/ 3016 h 3016"/>
                <a:gd name="T10" fmla="*/ 5384 w 6096"/>
                <a:gd name="T11" fmla="*/ 3016 h 3016"/>
                <a:gd name="T12" fmla="*/ 6096 w 6096"/>
                <a:gd name="T13" fmla="*/ 2325 h 3016"/>
              </a:gdLst>
              <a:ahLst/>
              <a:cxnLst>
                <a:cxn ang="0">
                  <a:pos x="T0" y="T1"/>
                </a:cxn>
                <a:cxn ang="0">
                  <a:pos x="T2" y="T3"/>
                </a:cxn>
                <a:cxn ang="0">
                  <a:pos x="T4" y="T5"/>
                </a:cxn>
                <a:cxn ang="0">
                  <a:pos x="T6" y="T7"/>
                </a:cxn>
                <a:cxn ang="0">
                  <a:pos x="T8" y="T9"/>
                </a:cxn>
                <a:cxn ang="0">
                  <a:pos x="T10" y="T11"/>
                </a:cxn>
                <a:cxn ang="0">
                  <a:pos x="T12" y="T13"/>
                </a:cxn>
              </a:cxnLst>
              <a:rect l="0" t="0" r="r" b="b"/>
              <a:pathLst>
                <a:path w="6096" h="3016">
                  <a:moveTo>
                    <a:pt x="6096" y="2325"/>
                  </a:moveTo>
                  <a:cubicBezTo>
                    <a:pt x="6096" y="0"/>
                    <a:pt x="6096" y="0"/>
                    <a:pt x="6096" y="0"/>
                  </a:cubicBezTo>
                  <a:cubicBezTo>
                    <a:pt x="0" y="0"/>
                    <a:pt x="0" y="0"/>
                    <a:pt x="0" y="0"/>
                  </a:cubicBezTo>
                  <a:cubicBezTo>
                    <a:pt x="0" y="2854"/>
                    <a:pt x="0" y="2854"/>
                    <a:pt x="0" y="2854"/>
                  </a:cubicBezTo>
                  <a:cubicBezTo>
                    <a:pt x="0" y="2989"/>
                    <a:pt x="36" y="3016"/>
                    <a:pt x="193" y="3016"/>
                  </a:cubicBezTo>
                  <a:cubicBezTo>
                    <a:pt x="5384" y="3016"/>
                    <a:pt x="5384" y="3016"/>
                    <a:pt x="5384" y="3016"/>
                  </a:cubicBezTo>
                  <a:lnTo>
                    <a:pt x="6096" y="232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F051F697-8638-4803-8555-C951A8333547}"/>
                </a:ext>
              </a:extLst>
            </p:cNvPr>
            <p:cNvSpPr>
              <a:spLocks/>
            </p:cNvSpPr>
            <p:nvPr/>
          </p:nvSpPr>
          <p:spPr bwMode="auto">
            <a:xfrm>
              <a:off x="2720113" y="4703088"/>
              <a:ext cx="326753" cy="317183"/>
            </a:xfrm>
            <a:custGeom>
              <a:avLst/>
              <a:gdLst>
                <a:gd name="T0" fmla="*/ 1 w 714"/>
                <a:gd name="T1" fmla="*/ 692 h 693"/>
                <a:gd name="T2" fmla="*/ 72 w 714"/>
                <a:gd name="T3" fmla="*/ 228 h 693"/>
                <a:gd name="T4" fmla="*/ 257 w 714"/>
                <a:gd name="T5" fmla="*/ 64 h 693"/>
                <a:gd name="T6" fmla="*/ 714 w 714"/>
                <a:gd name="T7" fmla="*/ 0 h 693"/>
                <a:gd name="T8" fmla="*/ 1 w 714"/>
                <a:gd name="T9" fmla="*/ 692 h 693"/>
              </a:gdLst>
              <a:ahLst/>
              <a:cxnLst>
                <a:cxn ang="0">
                  <a:pos x="T0" y="T1"/>
                </a:cxn>
                <a:cxn ang="0">
                  <a:pos x="T2" y="T3"/>
                </a:cxn>
                <a:cxn ang="0">
                  <a:pos x="T4" y="T5"/>
                </a:cxn>
                <a:cxn ang="0">
                  <a:pos x="T6" y="T7"/>
                </a:cxn>
                <a:cxn ang="0">
                  <a:pos x="T8" y="T9"/>
                </a:cxn>
              </a:cxnLst>
              <a:rect l="0" t="0" r="r" b="b"/>
              <a:pathLst>
                <a:path w="714" h="693">
                  <a:moveTo>
                    <a:pt x="1" y="692"/>
                  </a:moveTo>
                  <a:cubicBezTo>
                    <a:pt x="122" y="384"/>
                    <a:pt x="72" y="228"/>
                    <a:pt x="72" y="228"/>
                  </a:cubicBezTo>
                  <a:cubicBezTo>
                    <a:pt x="69" y="133"/>
                    <a:pt x="125" y="94"/>
                    <a:pt x="257" y="64"/>
                  </a:cubicBezTo>
                  <a:cubicBezTo>
                    <a:pt x="714" y="0"/>
                    <a:pt x="714" y="0"/>
                    <a:pt x="714" y="0"/>
                  </a:cubicBezTo>
                  <a:cubicBezTo>
                    <a:pt x="714" y="0"/>
                    <a:pt x="0" y="693"/>
                    <a:pt x="1" y="692"/>
                  </a:cubicBezTo>
                  <a:close/>
                </a:path>
              </a:pathLst>
            </a:custGeom>
            <a:solidFill>
              <a:schemeClr val="accent4">
                <a:lumMod val="60000"/>
                <a:lumOff val="40000"/>
              </a:schemeClr>
            </a:solidFill>
            <a:ln>
              <a:noFill/>
            </a:ln>
            <a:effectLst/>
          </p:spPr>
          <p:txBody>
            <a:bodyPr vert="horz" wrap="square" lIns="91440" tIns="45720" rIns="91440" bIns="45720" numCol="1" anchor="t" anchorCtr="0" compatLnSpc="1">
              <a:prstTxWarp prst="textNoShape">
                <a:avLst/>
              </a:prstTxWarp>
            </a:bodyPr>
            <a:lstStyle/>
            <a:p>
              <a:endParaRPr lang="en-US"/>
            </a:p>
          </p:txBody>
        </p:sp>
      </p:grpSp>
      <p:sp>
        <p:nvSpPr>
          <p:cNvPr id="51" name="TextBox 61">
            <a:extLst>
              <a:ext uri="{FF2B5EF4-FFF2-40B4-BE49-F238E27FC236}">
                <a16:creationId xmlns:a16="http://schemas.microsoft.com/office/drawing/2014/main" id="{6CEA76D8-0E7C-4BDD-8E68-8C5FAD859E2A}"/>
              </a:ext>
            </a:extLst>
          </p:cNvPr>
          <p:cNvSpPr txBox="1"/>
          <p:nvPr/>
        </p:nvSpPr>
        <p:spPr>
          <a:xfrm>
            <a:off x="3561743" y="3227228"/>
            <a:ext cx="5278452" cy="2712730"/>
          </a:xfrm>
          <a:prstGeom prst="rect">
            <a:avLst/>
          </a:prstGeom>
          <a:noFill/>
        </p:spPr>
        <p:txBody>
          <a:bodyPr wrap="square" lIns="0" tIns="0" rIns="0" bIns="0" rtlCol="0">
            <a:spAutoFit/>
          </a:bodyPr>
          <a:lstStyle/>
          <a:p>
            <a:pPr>
              <a:lnSpc>
                <a:spcPct val="150000"/>
              </a:lnSpc>
            </a:pPr>
            <a:r>
              <a:rPr lang="pt-BR" sz="2400" dirty="0"/>
              <a:t>As ferramentas devem ser apropriadas ao uso a que se destinam, não sendo permitido o uso de ferramentas defeituosas, danificadas ou inadequadamente improvisadas.</a:t>
            </a:r>
            <a:endParaRPr lang="en-US" sz="2000" dirty="0"/>
          </a:p>
        </p:txBody>
      </p:sp>
      <p:pic>
        <p:nvPicPr>
          <p:cNvPr id="4" name="Imagem 3">
            <a:extLst>
              <a:ext uri="{FF2B5EF4-FFF2-40B4-BE49-F238E27FC236}">
                <a16:creationId xmlns:a16="http://schemas.microsoft.com/office/drawing/2014/main" id="{5A047648-EC38-BCDD-92CA-B5D70DC01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41119852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116</a:t>
            </a:fld>
            <a:endParaRPr lang="en-US"/>
          </a:p>
        </p:txBody>
      </p:sp>
      <p:sp>
        <p:nvSpPr>
          <p:cNvPr id="3" name="Retângulo 2">
            <a:extLst>
              <a:ext uri="{FF2B5EF4-FFF2-40B4-BE49-F238E27FC236}">
                <a16:creationId xmlns:a16="http://schemas.microsoft.com/office/drawing/2014/main" id="{BB0F9CB5-D4E8-FB86-A3B0-6B21330F22E7}"/>
              </a:ext>
            </a:extLst>
          </p:cNvPr>
          <p:cNvSpPr/>
          <p:nvPr/>
        </p:nvSpPr>
        <p:spPr>
          <a:xfrm>
            <a:off x="0" y="0"/>
            <a:ext cx="12192000" cy="687291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469900" y="1435100"/>
            <a:ext cx="4470400" cy="5435600"/>
          </a:xfrm>
          <a:prstGeom prst="roundRect">
            <a:avLst>
              <a:gd name="adj" fmla="val 3004"/>
            </a:avLst>
          </a:prstGeom>
          <a:gradFill>
            <a:gsLst>
              <a:gs pos="100000">
                <a:schemeClr val="tx1">
                  <a:lumMod val="85000"/>
                  <a:lumOff val="15000"/>
                </a:schemeClr>
              </a:gs>
              <a:gs pos="54000">
                <a:schemeClr val="tx1">
                  <a:lumMod val="65000"/>
                  <a:lumOff val="35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61">
            <a:extLst>
              <a:ext uri="{FF2B5EF4-FFF2-40B4-BE49-F238E27FC236}">
                <a16:creationId xmlns:a16="http://schemas.microsoft.com/office/drawing/2014/main" id="{4011ADA2-CEA4-4CDA-7367-48A8B40EC7B6}"/>
              </a:ext>
            </a:extLst>
          </p:cNvPr>
          <p:cNvSpPr txBox="1"/>
          <p:nvPr/>
        </p:nvSpPr>
        <p:spPr>
          <a:xfrm>
            <a:off x="5907416" y="1539636"/>
            <a:ext cx="5916284" cy="2712730"/>
          </a:xfrm>
          <a:prstGeom prst="rect">
            <a:avLst/>
          </a:prstGeom>
          <a:noFill/>
        </p:spPr>
        <p:txBody>
          <a:bodyPr wrap="square" lIns="0" tIns="0" rIns="0" bIns="0" rtlCol="0">
            <a:spAutoFit/>
          </a:bodyPr>
          <a:lstStyle/>
          <a:p>
            <a:pPr>
              <a:lnSpc>
                <a:spcPct val="150000"/>
              </a:lnSpc>
            </a:pPr>
            <a:r>
              <a:rPr lang="pt-BR" sz="2400" dirty="0"/>
              <a:t>Esses são os principais pontos relacionados à segurança no trabalho com máquinas, equipamentos, ferramentas e instalações. Consulte a Norma Regulamentadora 22, a partir do trecho 22.11 para saber mais.</a:t>
            </a:r>
            <a:endParaRPr lang="en-US" sz="2000" dirty="0"/>
          </a:p>
        </p:txBody>
      </p:sp>
      <p:pic>
        <p:nvPicPr>
          <p:cNvPr id="9" name="Imagem 8">
            <a:extLst>
              <a:ext uri="{FF2B5EF4-FFF2-40B4-BE49-F238E27FC236}">
                <a16:creationId xmlns:a16="http://schemas.microsoft.com/office/drawing/2014/main" id="{AD49A5AC-CEE4-BC93-1446-3E498B68207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40743" y="212149"/>
            <a:ext cx="4470400" cy="6660768"/>
          </a:xfrm>
          <a:prstGeom prst="rect">
            <a:avLst/>
          </a:prstGeom>
        </p:spPr>
      </p:pic>
      <p:pic>
        <p:nvPicPr>
          <p:cNvPr id="8" name="Imagem 7">
            <a:extLst>
              <a:ext uri="{FF2B5EF4-FFF2-40B4-BE49-F238E27FC236}">
                <a16:creationId xmlns:a16="http://schemas.microsoft.com/office/drawing/2014/main" id="{895B1566-BBDB-006A-93D9-8B7BD782F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90832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117</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92100" y="1428452"/>
            <a:ext cx="6159500" cy="4678204"/>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14</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Fiscalização e penalidades relacionadas ao descumprimento da NR-22</a:t>
            </a:r>
          </a:p>
        </p:txBody>
      </p:sp>
      <p:pic>
        <p:nvPicPr>
          <p:cNvPr id="4" name="Imagem 3">
            <a:extLst>
              <a:ext uri="{FF2B5EF4-FFF2-40B4-BE49-F238E27FC236}">
                <a16:creationId xmlns:a16="http://schemas.microsoft.com/office/drawing/2014/main" id="{FD92F51E-F10D-3AE8-6F88-FD3A44604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42741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118</a:t>
            </a:fld>
            <a:endParaRPr lang="en-US"/>
          </a:p>
        </p:txBody>
      </p:sp>
      <p:sp>
        <p:nvSpPr>
          <p:cNvPr id="13" name="Retângulo 12">
            <a:extLst>
              <a:ext uri="{FF2B5EF4-FFF2-40B4-BE49-F238E27FC236}">
                <a16:creationId xmlns:a16="http://schemas.microsoft.com/office/drawing/2014/main" id="{FDE7EBC7-843B-AF57-FB78-88A02890982E}"/>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5A38B5CC-EAE1-0E19-6AD4-F9D2FBF0B8F8}"/>
              </a:ext>
            </a:extLst>
          </p:cNvPr>
          <p:cNvSpPr/>
          <p:nvPr/>
        </p:nvSpPr>
        <p:spPr>
          <a:xfrm>
            <a:off x="-12700" y="2360672"/>
            <a:ext cx="12204700" cy="19613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70618" y="1699479"/>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423081" y="4252179"/>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334181" y="4469666"/>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423081" y="4687154"/>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54843" y="4904641"/>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72331" y="2605941"/>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92956" y="2523391"/>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244068" y="596751"/>
            <a:ext cx="8423400" cy="5847755"/>
          </a:xfrm>
          <a:prstGeom prst="rect">
            <a:avLst/>
          </a:prstGeom>
          <a:noFill/>
        </p:spPr>
        <p:txBody>
          <a:bodyPr wrap="square" lIns="0" tIns="0" rIns="0" bIns="0" rtlCol="0">
            <a:spAutoFit/>
          </a:bodyPr>
          <a:lstStyle/>
          <a:p>
            <a:endParaRPr lang="pt-BR" sz="2000" dirty="0">
              <a:solidFill>
                <a:schemeClr val="bg1"/>
              </a:solidFill>
            </a:endParaRPr>
          </a:p>
          <a:p>
            <a:r>
              <a:rPr lang="pt-BR" sz="2000" dirty="0">
                <a:solidFill>
                  <a:schemeClr val="bg1"/>
                </a:solidFill>
              </a:rPr>
              <a:t>O descumprimento das disposições da NR-22 pode acarretar em fiscalizações e aplicação de penalidades, visando a proteção dos trabalhadores e o cumprimento das normas de segurança.</a:t>
            </a:r>
          </a:p>
          <a:p>
            <a:endParaRPr lang="pt-BR" sz="2000" dirty="0">
              <a:solidFill>
                <a:schemeClr val="bg1"/>
              </a:solidFill>
            </a:endParaRPr>
          </a:p>
          <a:p>
            <a:endParaRPr lang="pt-BR" sz="2000" dirty="0">
              <a:solidFill>
                <a:schemeClr val="bg1"/>
              </a:solidFill>
            </a:endParaRPr>
          </a:p>
          <a:p>
            <a:r>
              <a:rPr lang="pt-BR" sz="2000" dirty="0"/>
              <a:t>A fiscalização do cumprimento da NR-22 é realizada pelo MTE, por meio de auditorias e inspeções em empresas que desenvolvem atividades mineradoras. Os auditores verificam se as medidas de segurança exigidas estão sendo implementadas, se os equipamentos de proteção individual (EPIs) estão disponíveis e em bom estado, se os trabalhadores recebem treinamentos adequados, entre outros aspectos relacionados à segurança e saúde ocupacional.</a:t>
            </a:r>
          </a:p>
          <a:p>
            <a:endParaRPr lang="pt-BR" sz="2000" dirty="0">
              <a:solidFill>
                <a:schemeClr val="bg1"/>
              </a:solidFill>
            </a:endParaRPr>
          </a:p>
          <a:p>
            <a:endParaRPr lang="pt-BR" sz="2000" dirty="0">
              <a:solidFill>
                <a:schemeClr val="bg1"/>
              </a:solidFill>
            </a:endParaRPr>
          </a:p>
          <a:p>
            <a:r>
              <a:rPr lang="pt-BR" sz="2000" dirty="0">
                <a:solidFill>
                  <a:schemeClr val="bg1"/>
                </a:solidFill>
              </a:rPr>
              <a:t>Caso sejam identificadas infrações às normas da NR-22 durante a fiscalização, podem ser aplicadas penalidades às empresas infratoras. As penalidades podem variar de acordo com a gravidade da infração, a reincidência, o número de trabalhadores envolvidos e outros fatores relevantes. Entre as penalidades mais comuns estão:</a:t>
            </a:r>
          </a:p>
        </p:txBody>
      </p:sp>
      <p:pic>
        <p:nvPicPr>
          <p:cNvPr id="14" name="Imagem 13">
            <a:extLst>
              <a:ext uri="{FF2B5EF4-FFF2-40B4-BE49-F238E27FC236}">
                <a16:creationId xmlns:a16="http://schemas.microsoft.com/office/drawing/2014/main" id="{348A4BE3-0067-048C-B2E5-4E8DD2FE1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22199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119</a:t>
            </a:fld>
            <a:endParaRPr lang="en-US"/>
          </a:p>
        </p:txBody>
      </p:sp>
      <p:pic>
        <p:nvPicPr>
          <p:cNvPr id="5" name="Imagem 4">
            <a:extLst>
              <a:ext uri="{FF2B5EF4-FFF2-40B4-BE49-F238E27FC236}">
                <a16:creationId xmlns:a16="http://schemas.microsoft.com/office/drawing/2014/main" id="{EBA4E465-E74B-E057-417D-ACCFBDEDFD53}"/>
              </a:ext>
            </a:extLst>
          </p:cNvPr>
          <p:cNvPicPr>
            <a:picLocks noChangeAspect="1"/>
          </p:cNvPicPr>
          <p:nvPr/>
        </p:nvPicPr>
        <p:blipFill>
          <a:blip r:embed="rId2"/>
          <a:stretch>
            <a:fillRect/>
          </a:stretch>
        </p:blipFill>
        <p:spPr>
          <a:xfrm>
            <a:off x="9079817" y="2490121"/>
            <a:ext cx="2908983" cy="1877757"/>
          </a:xfrm>
          <a:prstGeom prst="rect">
            <a:avLst/>
          </a:prstGeom>
        </p:spPr>
      </p:pic>
      <p:sp>
        <p:nvSpPr>
          <p:cNvPr id="6" name="TextBox 61">
            <a:extLst>
              <a:ext uri="{FF2B5EF4-FFF2-40B4-BE49-F238E27FC236}">
                <a16:creationId xmlns:a16="http://schemas.microsoft.com/office/drawing/2014/main" id="{676A7358-7C2D-1BAE-F26D-2D37AAF3504C}"/>
              </a:ext>
            </a:extLst>
          </p:cNvPr>
          <p:cNvSpPr txBox="1"/>
          <p:nvPr/>
        </p:nvSpPr>
        <p:spPr>
          <a:xfrm>
            <a:off x="2197100" y="884129"/>
            <a:ext cx="6858000" cy="4708981"/>
          </a:xfrm>
          <a:prstGeom prst="rect">
            <a:avLst/>
          </a:prstGeom>
          <a:solidFill>
            <a:srgbClr val="EEB500"/>
          </a:solidFill>
        </p:spPr>
        <p:txBody>
          <a:bodyPr wrap="square" lIns="0" tIns="0" rIns="0" bIns="0" rtlCol="0">
            <a:spAutoFit/>
          </a:bodyPr>
          <a:lstStyle/>
          <a:p>
            <a:r>
              <a:rPr lang="pt-BR" b="1" dirty="0"/>
              <a:t>Advertência:</a:t>
            </a:r>
            <a:r>
              <a:rPr lang="pt-BR" dirty="0"/>
              <a:t> A empresa é notificada formalmente sobre as irregularidades encontradas, e é concedido um prazo para a correção das mesmas.</a:t>
            </a:r>
          </a:p>
          <a:p>
            <a:endParaRPr lang="pt-BR" dirty="0"/>
          </a:p>
          <a:p>
            <a:r>
              <a:rPr lang="pt-BR" b="1" dirty="0"/>
              <a:t>Multas:</a:t>
            </a:r>
            <a:r>
              <a:rPr lang="pt-BR" dirty="0"/>
              <a:t> As multas podem ser aplicadas de forma isolada ou cumulativa, e seu valor varia de acordo com a gravidade da infração. As multas podem ser diárias, quando há o descumprimento de uma determinada obrigação por um período prolongado, ou por infração específica.</a:t>
            </a:r>
          </a:p>
          <a:p>
            <a:endParaRPr lang="pt-BR" dirty="0"/>
          </a:p>
          <a:p>
            <a:r>
              <a:rPr lang="pt-BR" b="1" dirty="0"/>
              <a:t>Embargo ou interdição:</a:t>
            </a:r>
            <a:r>
              <a:rPr lang="pt-BR" dirty="0"/>
              <a:t> Em casos mais graves, nos quais é constatado um risco iminente à segurança dos trabalhadores, pode ser determinado o embargo ou interdição das atividades. Isso implica na suspensão temporária das operações até que as irregularidades sejam sanadas.</a:t>
            </a:r>
          </a:p>
          <a:p>
            <a:endParaRPr lang="pt-BR" dirty="0"/>
          </a:p>
          <a:p>
            <a:r>
              <a:rPr lang="pt-BR" b="1" dirty="0"/>
              <a:t>Processo judicial:</a:t>
            </a:r>
            <a:r>
              <a:rPr lang="pt-BR" dirty="0"/>
              <a:t> Em situações de reincidência ou infrações graves, a empresa pode ser alvo de processos judiciais, podendo resultar em sanções ainda mais severas, como a interdição definitiva das atividades ou a responsabilização penal dos gestores.</a:t>
            </a:r>
          </a:p>
        </p:txBody>
      </p:sp>
      <p:grpSp>
        <p:nvGrpSpPr>
          <p:cNvPr id="7" name="组合 42">
            <a:extLst>
              <a:ext uri="{FF2B5EF4-FFF2-40B4-BE49-F238E27FC236}">
                <a16:creationId xmlns:a16="http://schemas.microsoft.com/office/drawing/2014/main" id="{5B3392A3-7678-D8F3-04B7-57F41A94AD11}"/>
              </a:ext>
            </a:extLst>
          </p:cNvPr>
          <p:cNvGrpSpPr/>
          <p:nvPr/>
        </p:nvGrpSpPr>
        <p:grpSpPr>
          <a:xfrm>
            <a:off x="608026" y="2676218"/>
            <a:ext cx="1143000" cy="1143000"/>
            <a:chOff x="1319052" y="1848757"/>
            <a:chExt cx="1143000" cy="1143000"/>
          </a:xfrm>
        </p:grpSpPr>
        <p:sp>
          <p:nvSpPr>
            <p:cNvPr id="8" name="矩形: 圆角 43">
              <a:extLst>
                <a:ext uri="{FF2B5EF4-FFF2-40B4-BE49-F238E27FC236}">
                  <a16:creationId xmlns:a16="http://schemas.microsoft.com/office/drawing/2014/main" id="{DCCFE0A9-19B7-BBBF-4022-E98E34673634}"/>
                </a:ext>
              </a:extLst>
            </p:cNvPr>
            <p:cNvSpPr/>
            <p:nvPr/>
          </p:nvSpPr>
          <p:spPr>
            <a:xfrm>
              <a:off x="1319052" y="1848757"/>
              <a:ext cx="1143000" cy="1143000"/>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9" name="椭圆 24">
              <a:extLst>
                <a:ext uri="{FF2B5EF4-FFF2-40B4-BE49-F238E27FC236}">
                  <a16:creationId xmlns:a16="http://schemas.microsoft.com/office/drawing/2014/main" id="{047EDF87-EB4C-354F-16BA-FDF2FF672F1D}"/>
                </a:ext>
              </a:extLst>
            </p:cNvPr>
            <p:cNvSpPr/>
            <p:nvPr/>
          </p:nvSpPr>
          <p:spPr>
            <a:xfrm>
              <a:off x="1741015" y="2180774"/>
              <a:ext cx="299073" cy="478966"/>
            </a:xfrm>
            <a:custGeom>
              <a:avLst/>
              <a:gdLst>
                <a:gd name="connsiteX0" fmla="*/ 105569 w 211138"/>
                <a:gd name="connsiteY0" fmla="*/ 50801 h 338138"/>
                <a:gd name="connsiteX1" fmla="*/ 49212 w 211138"/>
                <a:gd name="connsiteY1" fmla="*/ 107158 h 338138"/>
                <a:gd name="connsiteX2" fmla="*/ 105569 w 211138"/>
                <a:gd name="connsiteY2" fmla="*/ 163515 h 338138"/>
                <a:gd name="connsiteX3" fmla="*/ 161926 w 211138"/>
                <a:gd name="connsiteY3" fmla="*/ 107158 h 338138"/>
                <a:gd name="connsiteX4" fmla="*/ 105569 w 211138"/>
                <a:gd name="connsiteY4" fmla="*/ 50801 h 338138"/>
                <a:gd name="connsiteX5" fmla="*/ 105569 w 211138"/>
                <a:gd name="connsiteY5" fmla="*/ 0 h 338138"/>
                <a:gd name="connsiteX6" fmla="*/ 211138 w 211138"/>
                <a:gd name="connsiteY6" fmla="*/ 105668 h 338138"/>
                <a:gd name="connsiteX7" fmla="*/ 105569 w 211138"/>
                <a:gd name="connsiteY7" fmla="*/ 338138 h 338138"/>
                <a:gd name="connsiteX8" fmla="*/ 0 w 211138"/>
                <a:gd name="connsiteY8" fmla="*/ 105668 h 338138"/>
                <a:gd name="connsiteX9" fmla="*/ 105569 w 211138"/>
                <a:gd name="connsiteY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38" h="338138">
                  <a:moveTo>
                    <a:pt x="105569" y="50801"/>
                  </a:moveTo>
                  <a:cubicBezTo>
                    <a:pt x="74444" y="50801"/>
                    <a:pt x="49212" y="76033"/>
                    <a:pt x="49212" y="107158"/>
                  </a:cubicBezTo>
                  <a:cubicBezTo>
                    <a:pt x="49212" y="138283"/>
                    <a:pt x="74444" y="163515"/>
                    <a:pt x="105569" y="163515"/>
                  </a:cubicBezTo>
                  <a:cubicBezTo>
                    <a:pt x="136694" y="163515"/>
                    <a:pt x="161926" y="138283"/>
                    <a:pt x="161926" y="107158"/>
                  </a:cubicBezTo>
                  <a:cubicBezTo>
                    <a:pt x="161926" y="76033"/>
                    <a:pt x="136694" y="50801"/>
                    <a:pt x="105569" y="50801"/>
                  </a:cubicBezTo>
                  <a:close/>
                  <a:moveTo>
                    <a:pt x="105569" y="0"/>
                  </a:moveTo>
                  <a:cubicBezTo>
                    <a:pt x="163632" y="0"/>
                    <a:pt x="211138" y="47551"/>
                    <a:pt x="211138" y="105668"/>
                  </a:cubicBezTo>
                  <a:cubicBezTo>
                    <a:pt x="211138" y="206053"/>
                    <a:pt x="105569" y="338138"/>
                    <a:pt x="105569" y="338138"/>
                  </a:cubicBezTo>
                  <a:cubicBezTo>
                    <a:pt x="105569" y="338138"/>
                    <a:pt x="0" y="206053"/>
                    <a:pt x="0" y="105668"/>
                  </a:cubicBezTo>
                  <a:cubicBezTo>
                    <a:pt x="0" y="47551"/>
                    <a:pt x="47506" y="0"/>
                    <a:pt x="1055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4" name="Imagem 3">
            <a:extLst>
              <a:ext uri="{FF2B5EF4-FFF2-40B4-BE49-F238E27FC236}">
                <a16:creationId xmlns:a16="http://schemas.microsoft.com/office/drawing/2014/main" id="{C838159E-1ABA-44B0-B86C-47CAF3F30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68429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a:t>
            </a:fld>
            <a:endParaRPr lang="en-US"/>
          </a:p>
        </p:txBody>
      </p:sp>
      <p:sp>
        <p:nvSpPr>
          <p:cNvPr id="4" name="Rektangel 56">
            <a:extLst>
              <a:ext uri="{FF2B5EF4-FFF2-40B4-BE49-F238E27FC236}">
                <a16:creationId xmlns:a16="http://schemas.microsoft.com/office/drawing/2014/main" id="{955314DA-E6BB-DB26-5271-13C6266E74F0}"/>
              </a:ext>
            </a:extLst>
          </p:cNvPr>
          <p:cNvSpPr>
            <a:spLocks noChangeArrowheads="1"/>
          </p:cNvSpPr>
          <p:nvPr/>
        </p:nvSpPr>
        <p:spPr bwMode="auto">
          <a:xfrm>
            <a:off x="2195924" y="944592"/>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dirty="0">
              <a:latin typeface="+mn-lt"/>
              <a:ea typeface="ＭＳ Ｐゴシック" panose="020B0600070205080204" pitchFamily="34" charset="-128"/>
            </a:endParaRPr>
          </a:p>
        </p:txBody>
      </p:sp>
      <p:sp>
        <p:nvSpPr>
          <p:cNvPr id="5" name="TextBox 89">
            <a:extLst>
              <a:ext uri="{FF2B5EF4-FFF2-40B4-BE49-F238E27FC236}">
                <a16:creationId xmlns:a16="http://schemas.microsoft.com/office/drawing/2014/main" id="{F383F632-6A6A-D2DB-9B60-ECD8AB584C23}"/>
              </a:ext>
            </a:extLst>
          </p:cNvPr>
          <p:cNvSpPr txBox="1"/>
          <p:nvPr/>
        </p:nvSpPr>
        <p:spPr>
          <a:xfrm>
            <a:off x="2098558" y="4119415"/>
            <a:ext cx="4826000" cy="2260619"/>
          </a:xfrm>
          <a:prstGeom prst="rect">
            <a:avLst/>
          </a:prstGeom>
          <a:noFill/>
        </p:spPr>
        <p:txBody>
          <a:bodyPr wrap="square" lIns="0" tIns="0" rIns="0" bIns="0" rtlCol="0">
            <a:spAutoFit/>
          </a:bodyPr>
          <a:lstStyle/>
          <a:p>
            <a:pPr algn="ctr">
              <a:lnSpc>
                <a:spcPct val="150000"/>
              </a:lnSpc>
            </a:pPr>
            <a:r>
              <a:rPr lang="pt-BR" sz="2000" dirty="0"/>
              <a:t>A NR-22 é de extrema importância na indústria da mineração, pois essa atividade envolve diversos riscos ocupacionais, como quedas, explosões, desabamentos, exposição a substâncias tóxicas, entre outros. </a:t>
            </a:r>
            <a:endParaRPr lang="en-US" sz="2000" dirty="0"/>
          </a:p>
        </p:txBody>
      </p:sp>
      <p:pic>
        <p:nvPicPr>
          <p:cNvPr id="6" name="Imagem 5" descr="Imagem digital fictícia de personagem de desenho animado&#10;&#10;Descrição gerada automaticamente com confiança média">
            <a:extLst>
              <a:ext uri="{FF2B5EF4-FFF2-40B4-BE49-F238E27FC236}">
                <a16:creationId xmlns:a16="http://schemas.microsoft.com/office/drawing/2014/main" id="{5D50FAC7-CCB5-08C1-8D5D-30AF662EA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930" y="1207415"/>
            <a:ext cx="4825999" cy="2395411"/>
          </a:xfrm>
          <a:prstGeom prst="rect">
            <a:avLst/>
          </a:prstGeom>
        </p:spPr>
      </p:pic>
      <p:sp>
        <p:nvSpPr>
          <p:cNvPr id="8" name="Oval 4">
            <a:extLst>
              <a:ext uri="{FF2B5EF4-FFF2-40B4-BE49-F238E27FC236}">
                <a16:creationId xmlns:a16="http://schemas.microsoft.com/office/drawing/2014/main" id="{0A4D7068-99DC-B980-0CC7-C9DFF5243DFC}"/>
              </a:ext>
            </a:extLst>
          </p:cNvPr>
          <p:cNvSpPr/>
          <p:nvPr/>
        </p:nvSpPr>
        <p:spPr>
          <a:xfrm>
            <a:off x="3383205" y="409878"/>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56">
            <a:extLst>
              <a:ext uri="{FF2B5EF4-FFF2-40B4-BE49-F238E27FC236}">
                <a16:creationId xmlns:a16="http://schemas.microsoft.com/office/drawing/2014/main" id="{5BCCBD48-CB21-87F5-004D-8F8A46049DDA}"/>
              </a:ext>
            </a:extLst>
          </p:cNvPr>
          <p:cNvSpPr>
            <a:spLocks noChangeArrowheads="1"/>
          </p:cNvSpPr>
          <p:nvPr/>
        </p:nvSpPr>
        <p:spPr bwMode="auto">
          <a:xfrm>
            <a:off x="7176160" y="569275"/>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9" name="TextBox 89">
            <a:extLst>
              <a:ext uri="{FF2B5EF4-FFF2-40B4-BE49-F238E27FC236}">
                <a16:creationId xmlns:a16="http://schemas.microsoft.com/office/drawing/2014/main" id="{46C6E0BE-46D5-E391-BF76-D3B6D79D970E}"/>
              </a:ext>
            </a:extLst>
          </p:cNvPr>
          <p:cNvSpPr txBox="1"/>
          <p:nvPr/>
        </p:nvSpPr>
        <p:spPr>
          <a:xfrm>
            <a:off x="7162800" y="3637548"/>
            <a:ext cx="4826000" cy="2260619"/>
          </a:xfrm>
          <a:prstGeom prst="rect">
            <a:avLst/>
          </a:prstGeom>
          <a:noFill/>
        </p:spPr>
        <p:txBody>
          <a:bodyPr wrap="square" lIns="0" tIns="0" rIns="0" bIns="0" rtlCol="0">
            <a:spAutoFit/>
          </a:bodyPr>
          <a:lstStyle/>
          <a:p>
            <a:pPr algn="ctr">
              <a:lnSpc>
                <a:spcPct val="150000"/>
              </a:lnSpc>
            </a:pPr>
            <a:r>
              <a:rPr lang="pt-BR" sz="2000" dirty="0"/>
              <a:t>A norma define os requisitos que as empresas devem seguir para criar um ambiente de trabalho seguro e saudável, promovendo a preservação da vida e da integridade física dos trabalhadores.</a:t>
            </a:r>
            <a:endParaRPr lang="en-US" sz="2000" dirty="0"/>
          </a:p>
        </p:txBody>
      </p:sp>
      <p:pic>
        <p:nvPicPr>
          <p:cNvPr id="1026" name="Picture 2" descr="NR-22 Mineração">
            <a:extLst>
              <a:ext uri="{FF2B5EF4-FFF2-40B4-BE49-F238E27FC236}">
                <a16:creationId xmlns:a16="http://schemas.microsoft.com/office/drawing/2014/main" id="{1FDC23D0-2A4A-B034-D972-9DDF51E55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377" y="768726"/>
            <a:ext cx="4851398" cy="237788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a:extLst>
              <a:ext uri="{FF2B5EF4-FFF2-40B4-BE49-F238E27FC236}">
                <a16:creationId xmlns:a16="http://schemas.microsoft.com/office/drawing/2014/main" id="{C980BE87-6309-3F05-56E9-0EFBDCCF1814}"/>
              </a:ext>
            </a:extLst>
          </p:cNvPr>
          <p:cNvSpPr/>
          <p:nvPr/>
        </p:nvSpPr>
        <p:spPr>
          <a:xfrm>
            <a:off x="8768006" y="409878"/>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m 9">
            <a:extLst>
              <a:ext uri="{FF2B5EF4-FFF2-40B4-BE49-F238E27FC236}">
                <a16:creationId xmlns:a16="http://schemas.microsoft.com/office/drawing/2014/main" id="{523AD71B-8F9E-F9ED-313B-CDB6E00B7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36555533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120</a:t>
            </a:fld>
            <a:endParaRPr lang="en-US"/>
          </a:p>
        </p:txBody>
      </p:sp>
      <p:sp>
        <p:nvSpPr>
          <p:cNvPr id="4" name="Retângulo 3">
            <a:extLst>
              <a:ext uri="{FF2B5EF4-FFF2-40B4-BE49-F238E27FC236}">
                <a16:creationId xmlns:a16="http://schemas.microsoft.com/office/drawing/2014/main" id="{C92E6045-59CE-DF46-1DA3-30B9E3DFEED7}"/>
              </a:ext>
            </a:extLst>
          </p:cNvPr>
          <p:cNvSpPr/>
          <p:nvPr/>
        </p:nvSpPr>
        <p:spPr>
          <a:xfrm>
            <a:off x="0" y="1426914"/>
            <a:ext cx="12192000" cy="5412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61">
            <a:extLst>
              <a:ext uri="{FF2B5EF4-FFF2-40B4-BE49-F238E27FC236}">
                <a16:creationId xmlns:a16="http://schemas.microsoft.com/office/drawing/2014/main" id="{E859AD2D-0FA1-2074-2570-C974D4FC7194}"/>
              </a:ext>
            </a:extLst>
          </p:cNvPr>
          <p:cNvSpPr txBox="1"/>
          <p:nvPr/>
        </p:nvSpPr>
        <p:spPr>
          <a:xfrm>
            <a:off x="5962416" y="2365423"/>
            <a:ext cx="5545600" cy="3645613"/>
          </a:xfrm>
          <a:prstGeom prst="rect">
            <a:avLst/>
          </a:prstGeom>
          <a:noFill/>
        </p:spPr>
        <p:txBody>
          <a:bodyPr wrap="square" lIns="0" tIns="0" rIns="0" bIns="0" rtlCol="0">
            <a:spAutoFit/>
          </a:bodyPr>
          <a:lstStyle/>
          <a:p>
            <a:pPr>
              <a:lnSpc>
                <a:spcPct val="150000"/>
              </a:lnSpc>
            </a:pPr>
            <a:r>
              <a:rPr lang="pt-BR" sz="2000" dirty="0"/>
              <a:t>É importante ressaltar que as penalidades não se limitam apenas às sanções aplicadas pelo MTE. </a:t>
            </a:r>
          </a:p>
          <a:p>
            <a:pPr>
              <a:lnSpc>
                <a:spcPct val="150000"/>
              </a:lnSpc>
            </a:pPr>
            <a:endParaRPr lang="pt-BR" sz="2000" dirty="0"/>
          </a:p>
          <a:p>
            <a:pPr>
              <a:lnSpc>
                <a:spcPct val="150000"/>
              </a:lnSpc>
            </a:pPr>
            <a:r>
              <a:rPr lang="pt-BR" sz="2000" dirty="0"/>
              <a:t>Caso ocorra um acidente de trabalho grave ou fatalidade em decorrência do descumprimento da NR-22, a empresa pode ser processada civil e criminalmente pelos danos causados aos trabalhadores e suas famílias.</a:t>
            </a:r>
            <a:endParaRPr lang="en-US" sz="2000" dirty="0"/>
          </a:p>
        </p:txBody>
      </p:sp>
      <p:sp>
        <p:nvSpPr>
          <p:cNvPr id="8" name="Teardrop 30">
            <a:extLst>
              <a:ext uri="{FF2B5EF4-FFF2-40B4-BE49-F238E27FC236}">
                <a16:creationId xmlns:a16="http://schemas.microsoft.com/office/drawing/2014/main" id="{36FC5F2F-5091-FE2D-01FA-369619B6B44E}"/>
              </a:ext>
            </a:extLst>
          </p:cNvPr>
          <p:cNvSpPr/>
          <p:nvPr/>
        </p:nvSpPr>
        <p:spPr>
          <a:xfrm rot="8100000">
            <a:off x="7856168" y="470187"/>
            <a:ext cx="1078992" cy="10789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2">
            <a:extLst>
              <a:ext uri="{FF2B5EF4-FFF2-40B4-BE49-F238E27FC236}">
                <a16:creationId xmlns:a16="http://schemas.microsoft.com/office/drawing/2014/main" id="{ADDFB58E-2BEE-B3AF-C981-B0FEEEED17B6}"/>
              </a:ext>
            </a:extLst>
          </p:cNvPr>
          <p:cNvSpPr/>
          <p:nvPr/>
        </p:nvSpPr>
        <p:spPr>
          <a:xfrm>
            <a:off x="8000745" y="618555"/>
            <a:ext cx="797248" cy="797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79">
            <a:extLst>
              <a:ext uri="{FF2B5EF4-FFF2-40B4-BE49-F238E27FC236}">
                <a16:creationId xmlns:a16="http://schemas.microsoft.com/office/drawing/2014/main" id="{ED90AB94-37AF-8BFC-B1C5-D03501ABF23D}"/>
              </a:ext>
            </a:extLst>
          </p:cNvPr>
          <p:cNvGrpSpPr/>
          <p:nvPr/>
        </p:nvGrpSpPr>
        <p:grpSpPr>
          <a:xfrm>
            <a:off x="8251995" y="880302"/>
            <a:ext cx="287338" cy="258762"/>
            <a:chOff x="879475" y="817563"/>
            <a:chExt cx="287338" cy="258762"/>
          </a:xfrm>
          <a:solidFill>
            <a:schemeClr val="tx1">
              <a:lumMod val="85000"/>
              <a:lumOff val="15000"/>
            </a:schemeClr>
          </a:solidFill>
        </p:grpSpPr>
        <p:sp>
          <p:nvSpPr>
            <p:cNvPr id="11" name="Freeform 1593">
              <a:extLst>
                <a:ext uri="{FF2B5EF4-FFF2-40B4-BE49-F238E27FC236}">
                  <a16:creationId xmlns:a16="http://schemas.microsoft.com/office/drawing/2014/main" id="{08ADED58-7D14-19DF-1D38-69736A9C4B20}"/>
                </a:ext>
              </a:extLst>
            </p:cNvPr>
            <p:cNvSpPr>
              <a:spLocks/>
            </p:cNvSpPr>
            <p:nvPr/>
          </p:nvSpPr>
          <p:spPr bwMode="auto">
            <a:xfrm>
              <a:off x="879475" y="817563"/>
              <a:ext cx="287338" cy="171450"/>
            </a:xfrm>
            <a:custGeom>
              <a:avLst/>
              <a:gdLst>
                <a:gd name="T0" fmla="*/ 829 w 904"/>
                <a:gd name="T1" fmla="*/ 0 h 544"/>
                <a:gd name="T2" fmla="*/ 75 w 904"/>
                <a:gd name="T3" fmla="*/ 0 h 544"/>
                <a:gd name="T4" fmla="*/ 67 w 904"/>
                <a:gd name="T5" fmla="*/ 2 h 544"/>
                <a:gd name="T6" fmla="*/ 59 w 904"/>
                <a:gd name="T7" fmla="*/ 3 h 544"/>
                <a:gd name="T8" fmla="*/ 53 w 904"/>
                <a:gd name="T9" fmla="*/ 4 h 544"/>
                <a:gd name="T10" fmla="*/ 46 w 904"/>
                <a:gd name="T11" fmla="*/ 7 h 544"/>
                <a:gd name="T12" fmla="*/ 40 w 904"/>
                <a:gd name="T13" fmla="*/ 10 h 544"/>
                <a:gd name="T14" fmla="*/ 33 w 904"/>
                <a:gd name="T15" fmla="*/ 14 h 544"/>
                <a:gd name="T16" fmla="*/ 27 w 904"/>
                <a:gd name="T17" fmla="*/ 18 h 544"/>
                <a:gd name="T18" fmla="*/ 22 w 904"/>
                <a:gd name="T19" fmla="*/ 23 h 544"/>
                <a:gd name="T20" fmla="*/ 16 w 904"/>
                <a:gd name="T21" fmla="*/ 28 h 544"/>
                <a:gd name="T22" fmla="*/ 12 w 904"/>
                <a:gd name="T23" fmla="*/ 34 h 544"/>
                <a:gd name="T24" fmla="*/ 9 w 904"/>
                <a:gd name="T25" fmla="*/ 40 h 544"/>
                <a:gd name="T26" fmla="*/ 5 w 904"/>
                <a:gd name="T27" fmla="*/ 47 h 544"/>
                <a:gd name="T28" fmla="*/ 3 w 904"/>
                <a:gd name="T29" fmla="*/ 54 h 544"/>
                <a:gd name="T30" fmla="*/ 1 w 904"/>
                <a:gd name="T31" fmla="*/ 61 h 544"/>
                <a:gd name="T32" fmla="*/ 0 w 904"/>
                <a:gd name="T33" fmla="*/ 69 h 544"/>
                <a:gd name="T34" fmla="*/ 0 w 904"/>
                <a:gd name="T35" fmla="*/ 77 h 544"/>
                <a:gd name="T36" fmla="*/ 0 w 904"/>
                <a:gd name="T37" fmla="*/ 544 h 544"/>
                <a:gd name="T38" fmla="*/ 904 w 904"/>
                <a:gd name="T39" fmla="*/ 544 h 544"/>
                <a:gd name="T40" fmla="*/ 904 w 904"/>
                <a:gd name="T41" fmla="*/ 77 h 544"/>
                <a:gd name="T42" fmla="*/ 904 w 904"/>
                <a:gd name="T43" fmla="*/ 69 h 544"/>
                <a:gd name="T44" fmla="*/ 903 w 904"/>
                <a:gd name="T45" fmla="*/ 61 h 544"/>
                <a:gd name="T46" fmla="*/ 901 w 904"/>
                <a:gd name="T47" fmla="*/ 54 h 544"/>
                <a:gd name="T48" fmla="*/ 899 w 904"/>
                <a:gd name="T49" fmla="*/ 47 h 544"/>
                <a:gd name="T50" fmla="*/ 896 w 904"/>
                <a:gd name="T51" fmla="*/ 40 h 544"/>
                <a:gd name="T52" fmla="*/ 892 w 904"/>
                <a:gd name="T53" fmla="*/ 34 h 544"/>
                <a:gd name="T54" fmla="*/ 888 w 904"/>
                <a:gd name="T55" fmla="*/ 28 h 544"/>
                <a:gd name="T56" fmla="*/ 882 w 904"/>
                <a:gd name="T57" fmla="*/ 23 h 544"/>
                <a:gd name="T58" fmla="*/ 877 w 904"/>
                <a:gd name="T59" fmla="*/ 18 h 544"/>
                <a:gd name="T60" fmla="*/ 871 w 904"/>
                <a:gd name="T61" fmla="*/ 14 h 544"/>
                <a:gd name="T62" fmla="*/ 866 w 904"/>
                <a:gd name="T63" fmla="*/ 10 h 544"/>
                <a:gd name="T64" fmla="*/ 859 w 904"/>
                <a:gd name="T65" fmla="*/ 7 h 544"/>
                <a:gd name="T66" fmla="*/ 851 w 904"/>
                <a:gd name="T67" fmla="*/ 4 h 544"/>
                <a:gd name="T68" fmla="*/ 845 w 904"/>
                <a:gd name="T69" fmla="*/ 3 h 544"/>
                <a:gd name="T70" fmla="*/ 837 w 904"/>
                <a:gd name="T71" fmla="*/ 2 h 544"/>
                <a:gd name="T72" fmla="*/ 829 w 904"/>
                <a:gd name="T73"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544">
                  <a:moveTo>
                    <a:pt x="829" y="0"/>
                  </a:moveTo>
                  <a:lnTo>
                    <a:pt x="75" y="0"/>
                  </a:lnTo>
                  <a:lnTo>
                    <a:pt x="67" y="2"/>
                  </a:lnTo>
                  <a:lnTo>
                    <a:pt x="59" y="3"/>
                  </a:lnTo>
                  <a:lnTo>
                    <a:pt x="53" y="4"/>
                  </a:lnTo>
                  <a:lnTo>
                    <a:pt x="46" y="7"/>
                  </a:lnTo>
                  <a:lnTo>
                    <a:pt x="40" y="10"/>
                  </a:lnTo>
                  <a:lnTo>
                    <a:pt x="33" y="14"/>
                  </a:lnTo>
                  <a:lnTo>
                    <a:pt x="27" y="18"/>
                  </a:lnTo>
                  <a:lnTo>
                    <a:pt x="22" y="23"/>
                  </a:lnTo>
                  <a:lnTo>
                    <a:pt x="16" y="28"/>
                  </a:lnTo>
                  <a:lnTo>
                    <a:pt x="12" y="34"/>
                  </a:lnTo>
                  <a:lnTo>
                    <a:pt x="9" y="40"/>
                  </a:lnTo>
                  <a:lnTo>
                    <a:pt x="5" y="47"/>
                  </a:lnTo>
                  <a:lnTo>
                    <a:pt x="3" y="54"/>
                  </a:lnTo>
                  <a:lnTo>
                    <a:pt x="1" y="61"/>
                  </a:lnTo>
                  <a:lnTo>
                    <a:pt x="0" y="69"/>
                  </a:lnTo>
                  <a:lnTo>
                    <a:pt x="0" y="77"/>
                  </a:lnTo>
                  <a:lnTo>
                    <a:pt x="0" y="544"/>
                  </a:lnTo>
                  <a:lnTo>
                    <a:pt x="904" y="544"/>
                  </a:lnTo>
                  <a:lnTo>
                    <a:pt x="904" y="77"/>
                  </a:lnTo>
                  <a:lnTo>
                    <a:pt x="904" y="69"/>
                  </a:lnTo>
                  <a:lnTo>
                    <a:pt x="903" y="61"/>
                  </a:lnTo>
                  <a:lnTo>
                    <a:pt x="901" y="54"/>
                  </a:lnTo>
                  <a:lnTo>
                    <a:pt x="899" y="47"/>
                  </a:lnTo>
                  <a:lnTo>
                    <a:pt x="896" y="40"/>
                  </a:lnTo>
                  <a:lnTo>
                    <a:pt x="892" y="34"/>
                  </a:lnTo>
                  <a:lnTo>
                    <a:pt x="888" y="28"/>
                  </a:lnTo>
                  <a:lnTo>
                    <a:pt x="882" y="23"/>
                  </a:lnTo>
                  <a:lnTo>
                    <a:pt x="877" y="18"/>
                  </a:lnTo>
                  <a:lnTo>
                    <a:pt x="871" y="14"/>
                  </a:lnTo>
                  <a:lnTo>
                    <a:pt x="866" y="10"/>
                  </a:lnTo>
                  <a:lnTo>
                    <a:pt x="859" y="7"/>
                  </a:lnTo>
                  <a:lnTo>
                    <a:pt x="851" y="4"/>
                  </a:lnTo>
                  <a:lnTo>
                    <a:pt x="845" y="3"/>
                  </a:lnTo>
                  <a:lnTo>
                    <a:pt x="837" y="2"/>
                  </a:lnTo>
                  <a:lnTo>
                    <a:pt x="8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94">
              <a:extLst>
                <a:ext uri="{FF2B5EF4-FFF2-40B4-BE49-F238E27FC236}">
                  <a16:creationId xmlns:a16="http://schemas.microsoft.com/office/drawing/2014/main" id="{1698C4E5-CCE2-BA4F-E257-C1DDBD0FB35A}"/>
                </a:ext>
              </a:extLst>
            </p:cNvPr>
            <p:cNvSpPr>
              <a:spLocks noEditPoints="1"/>
            </p:cNvSpPr>
            <p:nvPr/>
          </p:nvSpPr>
          <p:spPr bwMode="auto">
            <a:xfrm>
              <a:off x="879475" y="1000125"/>
              <a:ext cx="287338" cy="76200"/>
            </a:xfrm>
            <a:custGeom>
              <a:avLst/>
              <a:gdLst>
                <a:gd name="T0" fmla="*/ 459 w 904"/>
                <a:gd name="T1" fmla="*/ 29 h 241"/>
                <a:gd name="T2" fmla="*/ 469 w 904"/>
                <a:gd name="T3" fmla="*/ 35 h 241"/>
                <a:gd name="T4" fmla="*/ 478 w 904"/>
                <a:gd name="T5" fmla="*/ 43 h 241"/>
                <a:gd name="T6" fmla="*/ 482 w 904"/>
                <a:gd name="T7" fmla="*/ 54 h 241"/>
                <a:gd name="T8" fmla="*/ 482 w 904"/>
                <a:gd name="T9" fmla="*/ 66 h 241"/>
                <a:gd name="T10" fmla="*/ 478 w 904"/>
                <a:gd name="T11" fmla="*/ 77 h 241"/>
                <a:gd name="T12" fmla="*/ 469 w 904"/>
                <a:gd name="T13" fmla="*/ 85 h 241"/>
                <a:gd name="T14" fmla="*/ 459 w 904"/>
                <a:gd name="T15" fmla="*/ 89 h 241"/>
                <a:gd name="T16" fmla="*/ 447 w 904"/>
                <a:gd name="T17" fmla="*/ 89 h 241"/>
                <a:gd name="T18" fmla="*/ 436 w 904"/>
                <a:gd name="T19" fmla="*/ 85 h 241"/>
                <a:gd name="T20" fmla="*/ 427 w 904"/>
                <a:gd name="T21" fmla="*/ 77 h 241"/>
                <a:gd name="T22" fmla="*/ 422 w 904"/>
                <a:gd name="T23" fmla="*/ 66 h 241"/>
                <a:gd name="T24" fmla="*/ 422 w 904"/>
                <a:gd name="T25" fmla="*/ 54 h 241"/>
                <a:gd name="T26" fmla="*/ 427 w 904"/>
                <a:gd name="T27" fmla="*/ 43 h 241"/>
                <a:gd name="T28" fmla="*/ 436 w 904"/>
                <a:gd name="T29" fmla="*/ 35 h 241"/>
                <a:gd name="T30" fmla="*/ 447 w 904"/>
                <a:gd name="T31" fmla="*/ 31 h 241"/>
                <a:gd name="T32" fmla="*/ 452 w 904"/>
                <a:gd name="T33" fmla="*/ 29 h 241"/>
                <a:gd name="T34" fmla="*/ 0 w 904"/>
                <a:gd name="T35" fmla="*/ 83 h 241"/>
                <a:gd name="T36" fmla="*/ 3 w 904"/>
                <a:gd name="T37" fmla="*/ 97 h 241"/>
                <a:gd name="T38" fmla="*/ 9 w 904"/>
                <a:gd name="T39" fmla="*/ 110 h 241"/>
                <a:gd name="T40" fmla="*/ 16 w 904"/>
                <a:gd name="T41" fmla="*/ 122 h 241"/>
                <a:gd name="T42" fmla="*/ 27 w 904"/>
                <a:gd name="T43" fmla="*/ 132 h 241"/>
                <a:gd name="T44" fmla="*/ 40 w 904"/>
                <a:gd name="T45" fmla="*/ 141 h 241"/>
                <a:gd name="T46" fmla="*/ 53 w 904"/>
                <a:gd name="T47" fmla="*/ 147 h 241"/>
                <a:gd name="T48" fmla="*/ 67 w 904"/>
                <a:gd name="T49" fmla="*/ 150 h 241"/>
                <a:gd name="T50" fmla="*/ 437 w 904"/>
                <a:gd name="T51" fmla="*/ 150 h 241"/>
                <a:gd name="T52" fmla="*/ 195 w 904"/>
                <a:gd name="T53" fmla="*/ 211 h 241"/>
                <a:gd name="T54" fmla="*/ 190 w 904"/>
                <a:gd name="T55" fmla="*/ 212 h 241"/>
                <a:gd name="T56" fmla="*/ 186 w 904"/>
                <a:gd name="T57" fmla="*/ 215 h 241"/>
                <a:gd name="T58" fmla="*/ 182 w 904"/>
                <a:gd name="T59" fmla="*/ 220 h 241"/>
                <a:gd name="T60" fmla="*/ 181 w 904"/>
                <a:gd name="T61" fmla="*/ 225 h 241"/>
                <a:gd name="T62" fmla="*/ 182 w 904"/>
                <a:gd name="T63" fmla="*/ 232 h 241"/>
                <a:gd name="T64" fmla="*/ 186 w 904"/>
                <a:gd name="T65" fmla="*/ 236 h 241"/>
                <a:gd name="T66" fmla="*/ 190 w 904"/>
                <a:gd name="T67" fmla="*/ 240 h 241"/>
                <a:gd name="T68" fmla="*/ 195 w 904"/>
                <a:gd name="T69" fmla="*/ 241 h 241"/>
                <a:gd name="T70" fmla="*/ 742 w 904"/>
                <a:gd name="T71" fmla="*/ 241 h 241"/>
                <a:gd name="T72" fmla="*/ 747 w 904"/>
                <a:gd name="T73" fmla="*/ 239 h 241"/>
                <a:gd name="T74" fmla="*/ 752 w 904"/>
                <a:gd name="T75" fmla="*/ 234 h 241"/>
                <a:gd name="T76" fmla="*/ 754 w 904"/>
                <a:gd name="T77" fmla="*/ 229 h 241"/>
                <a:gd name="T78" fmla="*/ 754 w 904"/>
                <a:gd name="T79" fmla="*/ 223 h 241"/>
                <a:gd name="T80" fmla="*/ 752 w 904"/>
                <a:gd name="T81" fmla="*/ 218 h 241"/>
                <a:gd name="T82" fmla="*/ 747 w 904"/>
                <a:gd name="T83" fmla="*/ 213 h 241"/>
                <a:gd name="T84" fmla="*/ 742 w 904"/>
                <a:gd name="T85" fmla="*/ 211 h 241"/>
                <a:gd name="T86" fmla="*/ 468 w 904"/>
                <a:gd name="T87" fmla="*/ 211 h 241"/>
                <a:gd name="T88" fmla="*/ 829 w 904"/>
                <a:gd name="T89" fmla="*/ 150 h 241"/>
                <a:gd name="T90" fmla="*/ 845 w 904"/>
                <a:gd name="T91" fmla="*/ 149 h 241"/>
                <a:gd name="T92" fmla="*/ 859 w 904"/>
                <a:gd name="T93" fmla="*/ 145 h 241"/>
                <a:gd name="T94" fmla="*/ 871 w 904"/>
                <a:gd name="T95" fmla="*/ 137 h 241"/>
                <a:gd name="T96" fmla="*/ 882 w 904"/>
                <a:gd name="T97" fmla="*/ 128 h 241"/>
                <a:gd name="T98" fmla="*/ 892 w 904"/>
                <a:gd name="T99" fmla="*/ 117 h 241"/>
                <a:gd name="T100" fmla="*/ 899 w 904"/>
                <a:gd name="T101" fmla="*/ 104 h 241"/>
                <a:gd name="T102" fmla="*/ 903 w 904"/>
                <a:gd name="T103" fmla="*/ 90 h 241"/>
                <a:gd name="T104" fmla="*/ 904 w 904"/>
                <a:gd name="T105" fmla="*/ 75 h 241"/>
                <a:gd name="T106" fmla="*/ 0 w 904"/>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4" h="241">
                  <a:moveTo>
                    <a:pt x="452" y="29"/>
                  </a:moveTo>
                  <a:lnTo>
                    <a:pt x="459" y="29"/>
                  </a:lnTo>
                  <a:lnTo>
                    <a:pt x="464" y="32"/>
                  </a:lnTo>
                  <a:lnTo>
                    <a:pt x="469" y="35"/>
                  </a:lnTo>
                  <a:lnTo>
                    <a:pt x="473" y="38"/>
                  </a:lnTo>
                  <a:lnTo>
                    <a:pt x="478" y="43"/>
                  </a:lnTo>
                  <a:lnTo>
                    <a:pt x="480" y="48"/>
                  </a:lnTo>
                  <a:lnTo>
                    <a:pt x="482" y="54"/>
                  </a:lnTo>
                  <a:lnTo>
                    <a:pt x="482" y="59"/>
                  </a:lnTo>
                  <a:lnTo>
                    <a:pt x="482" y="66"/>
                  </a:lnTo>
                  <a:lnTo>
                    <a:pt x="480" y="71"/>
                  </a:lnTo>
                  <a:lnTo>
                    <a:pt x="478" y="77"/>
                  </a:lnTo>
                  <a:lnTo>
                    <a:pt x="473" y="81"/>
                  </a:lnTo>
                  <a:lnTo>
                    <a:pt x="469" y="85"/>
                  </a:lnTo>
                  <a:lnTo>
                    <a:pt x="464" y="87"/>
                  </a:lnTo>
                  <a:lnTo>
                    <a:pt x="459" y="89"/>
                  </a:lnTo>
                  <a:lnTo>
                    <a:pt x="452" y="90"/>
                  </a:lnTo>
                  <a:lnTo>
                    <a:pt x="447" y="89"/>
                  </a:lnTo>
                  <a:lnTo>
                    <a:pt x="440" y="87"/>
                  </a:lnTo>
                  <a:lnTo>
                    <a:pt x="436" y="85"/>
                  </a:lnTo>
                  <a:lnTo>
                    <a:pt x="431" y="81"/>
                  </a:lnTo>
                  <a:lnTo>
                    <a:pt x="427" y="77"/>
                  </a:lnTo>
                  <a:lnTo>
                    <a:pt x="424" y="71"/>
                  </a:lnTo>
                  <a:lnTo>
                    <a:pt x="422" y="66"/>
                  </a:lnTo>
                  <a:lnTo>
                    <a:pt x="422" y="59"/>
                  </a:lnTo>
                  <a:lnTo>
                    <a:pt x="422" y="54"/>
                  </a:lnTo>
                  <a:lnTo>
                    <a:pt x="424" y="48"/>
                  </a:lnTo>
                  <a:lnTo>
                    <a:pt x="427" y="43"/>
                  </a:lnTo>
                  <a:lnTo>
                    <a:pt x="431" y="38"/>
                  </a:lnTo>
                  <a:lnTo>
                    <a:pt x="436" y="35"/>
                  </a:lnTo>
                  <a:lnTo>
                    <a:pt x="440" y="32"/>
                  </a:lnTo>
                  <a:lnTo>
                    <a:pt x="447" y="31"/>
                  </a:lnTo>
                  <a:lnTo>
                    <a:pt x="452" y="29"/>
                  </a:lnTo>
                  <a:lnTo>
                    <a:pt x="452" y="29"/>
                  </a:lnTo>
                  <a:close/>
                  <a:moveTo>
                    <a:pt x="0" y="75"/>
                  </a:moveTo>
                  <a:lnTo>
                    <a:pt x="0" y="83"/>
                  </a:lnTo>
                  <a:lnTo>
                    <a:pt x="1" y="90"/>
                  </a:lnTo>
                  <a:lnTo>
                    <a:pt x="3" y="97"/>
                  </a:lnTo>
                  <a:lnTo>
                    <a:pt x="5" y="104"/>
                  </a:lnTo>
                  <a:lnTo>
                    <a:pt x="9" y="110"/>
                  </a:lnTo>
                  <a:lnTo>
                    <a:pt x="12" y="117"/>
                  </a:lnTo>
                  <a:lnTo>
                    <a:pt x="16" y="122"/>
                  </a:lnTo>
                  <a:lnTo>
                    <a:pt x="22" y="128"/>
                  </a:lnTo>
                  <a:lnTo>
                    <a:pt x="27" y="132"/>
                  </a:lnTo>
                  <a:lnTo>
                    <a:pt x="33" y="137"/>
                  </a:lnTo>
                  <a:lnTo>
                    <a:pt x="40" y="141"/>
                  </a:lnTo>
                  <a:lnTo>
                    <a:pt x="46" y="145"/>
                  </a:lnTo>
                  <a:lnTo>
                    <a:pt x="53" y="147"/>
                  </a:lnTo>
                  <a:lnTo>
                    <a:pt x="59" y="149"/>
                  </a:lnTo>
                  <a:lnTo>
                    <a:pt x="67" y="150"/>
                  </a:lnTo>
                  <a:lnTo>
                    <a:pt x="75" y="150"/>
                  </a:lnTo>
                  <a:lnTo>
                    <a:pt x="437" y="150"/>
                  </a:lnTo>
                  <a:lnTo>
                    <a:pt x="437" y="211"/>
                  </a:lnTo>
                  <a:lnTo>
                    <a:pt x="195" y="211"/>
                  </a:lnTo>
                  <a:lnTo>
                    <a:pt x="192" y="211"/>
                  </a:lnTo>
                  <a:lnTo>
                    <a:pt x="190" y="212"/>
                  </a:lnTo>
                  <a:lnTo>
                    <a:pt x="188" y="213"/>
                  </a:lnTo>
                  <a:lnTo>
                    <a:pt x="186" y="215"/>
                  </a:lnTo>
                  <a:lnTo>
                    <a:pt x="183" y="218"/>
                  </a:lnTo>
                  <a:lnTo>
                    <a:pt x="182" y="220"/>
                  </a:lnTo>
                  <a:lnTo>
                    <a:pt x="181" y="223"/>
                  </a:lnTo>
                  <a:lnTo>
                    <a:pt x="181" y="225"/>
                  </a:lnTo>
                  <a:lnTo>
                    <a:pt x="181" y="229"/>
                  </a:lnTo>
                  <a:lnTo>
                    <a:pt x="182" y="232"/>
                  </a:lnTo>
                  <a:lnTo>
                    <a:pt x="183" y="234"/>
                  </a:lnTo>
                  <a:lnTo>
                    <a:pt x="186" y="236"/>
                  </a:lnTo>
                  <a:lnTo>
                    <a:pt x="188" y="239"/>
                  </a:lnTo>
                  <a:lnTo>
                    <a:pt x="190" y="240"/>
                  </a:lnTo>
                  <a:lnTo>
                    <a:pt x="192" y="241"/>
                  </a:lnTo>
                  <a:lnTo>
                    <a:pt x="195" y="241"/>
                  </a:lnTo>
                  <a:lnTo>
                    <a:pt x="739" y="241"/>
                  </a:lnTo>
                  <a:lnTo>
                    <a:pt x="742" y="241"/>
                  </a:lnTo>
                  <a:lnTo>
                    <a:pt x="745" y="240"/>
                  </a:lnTo>
                  <a:lnTo>
                    <a:pt x="747" y="239"/>
                  </a:lnTo>
                  <a:lnTo>
                    <a:pt x="750" y="236"/>
                  </a:lnTo>
                  <a:lnTo>
                    <a:pt x="752" y="234"/>
                  </a:lnTo>
                  <a:lnTo>
                    <a:pt x="753" y="232"/>
                  </a:lnTo>
                  <a:lnTo>
                    <a:pt x="754" y="229"/>
                  </a:lnTo>
                  <a:lnTo>
                    <a:pt x="754" y="225"/>
                  </a:lnTo>
                  <a:lnTo>
                    <a:pt x="754" y="223"/>
                  </a:lnTo>
                  <a:lnTo>
                    <a:pt x="753" y="220"/>
                  </a:lnTo>
                  <a:lnTo>
                    <a:pt x="752" y="218"/>
                  </a:lnTo>
                  <a:lnTo>
                    <a:pt x="750" y="215"/>
                  </a:lnTo>
                  <a:lnTo>
                    <a:pt x="747" y="213"/>
                  </a:lnTo>
                  <a:lnTo>
                    <a:pt x="745" y="212"/>
                  </a:lnTo>
                  <a:lnTo>
                    <a:pt x="742" y="211"/>
                  </a:lnTo>
                  <a:lnTo>
                    <a:pt x="739" y="211"/>
                  </a:lnTo>
                  <a:lnTo>
                    <a:pt x="468" y="211"/>
                  </a:lnTo>
                  <a:lnTo>
                    <a:pt x="468" y="150"/>
                  </a:lnTo>
                  <a:lnTo>
                    <a:pt x="829" y="150"/>
                  </a:lnTo>
                  <a:lnTo>
                    <a:pt x="837" y="150"/>
                  </a:lnTo>
                  <a:lnTo>
                    <a:pt x="845" y="149"/>
                  </a:lnTo>
                  <a:lnTo>
                    <a:pt x="851" y="147"/>
                  </a:lnTo>
                  <a:lnTo>
                    <a:pt x="859" y="145"/>
                  </a:lnTo>
                  <a:lnTo>
                    <a:pt x="866" y="141"/>
                  </a:lnTo>
                  <a:lnTo>
                    <a:pt x="871" y="137"/>
                  </a:lnTo>
                  <a:lnTo>
                    <a:pt x="877" y="132"/>
                  </a:lnTo>
                  <a:lnTo>
                    <a:pt x="882" y="128"/>
                  </a:lnTo>
                  <a:lnTo>
                    <a:pt x="888" y="122"/>
                  </a:lnTo>
                  <a:lnTo>
                    <a:pt x="892" y="117"/>
                  </a:lnTo>
                  <a:lnTo>
                    <a:pt x="896" y="110"/>
                  </a:lnTo>
                  <a:lnTo>
                    <a:pt x="899" y="104"/>
                  </a:lnTo>
                  <a:lnTo>
                    <a:pt x="901" y="97"/>
                  </a:lnTo>
                  <a:lnTo>
                    <a:pt x="903" y="90"/>
                  </a:lnTo>
                  <a:lnTo>
                    <a:pt x="904" y="83"/>
                  </a:lnTo>
                  <a:lnTo>
                    <a:pt x="904" y="75"/>
                  </a:lnTo>
                  <a:lnTo>
                    <a:pt x="904" y="0"/>
                  </a:lnTo>
                  <a:lnTo>
                    <a:pt x="0" y="0"/>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 name="Imagem 12">
            <a:extLst>
              <a:ext uri="{FF2B5EF4-FFF2-40B4-BE49-F238E27FC236}">
                <a16:creationId xmlns:a16="http://schemas.microsoft.com/office/drawing/2014/main" id="{66A1CFFE-5BA3-5D5C-97D1-5F185805F5C9}"/>
              </a:ext>
            </a:extLst>
          </p:cNvPr>
          <p:cNvPicPr>
            <a:picLocks noChangeAspect="1"/>
          </p:cNvPicPr>
          <p:nvPr/>
        </p:nvPicPr>
        <p:blipFill>
          <a:blip r:embed="rId2"/>
          <a:stretch>
            <a:fillRect/>
          </a:stretch>
        </p:blipFill>
        <p:spPr>
          <a:xfrm>
            <a:off x="0" y="1702266"/>
            <a:ext cx="5545600" cy="5156032"/>
          </a:xfrm>
          <a:prstGeom prst="rect">
            <a:avLst/>
          </a:prstGeom>
        </p:spPr>
      </p:pic>
      <p:pic>
        <p:nvPicPr>
          <p:cNvPr id="6" name="Imagem 5">
            <a:extLst>
              <a:ext uri="{FF2B5EF4-FFF2-40B4-BE49-F238E27FC236}">
                <a16:creationId xmlns:a16="http://schemas.microsoft.com/office/drawing/2014/main" id="{6F0EF1CE-C3F9-DBFD-254D-A89B0C918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6880780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121</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92100" y="1428452"/>
            <a:ext cx="6159500" cy="3323987"/>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15</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A influência da NR-22 em outras normas Regulamentadoras</a:t>
            </a:r>
          </a:p>
        </p:txBody>
      </p:sp>
      <p:pic>
        <p:nvPicPr>
          <p:cNvPr id="4" name="Imagem 3">
            <a:extLst>
              <a:ext uri="{FF2B5EF4-FFF2-40B4-BE49-F238E27FC236}">
                <a16:creationId xmlns:a16="http://schemas.microsoft.com/office/drawing/2014/main" id="{4C86FFAC-D1FD-50E2-0F9F-377B11856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72097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122</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660649" y="1344932"/>
            <a:ext cx="6870701" cy="3819828"/>
          </a:xfrm>
          <a:prstGeom prst="rect">
            <a:avLst/>
          </a:prstGeom>
          <a:noFill/>
        </p:spPr>
        <p:txBody>
          <a:bodyPr wrap="square" lIns="0" tIns="0" rIns="0" bIns="0" rtlCol="0">
            <a:spAutoFit/>
          </a:bodyPr>
          <a:lstStyle/>
          <a:p>
            <a:pPr algn="ctr">
              <a:lnSpc>
                <a:spcPct val="150000"/>
              </a:lnSpc>
            </a:pPr>
            <a:r>
              <a:rPr lang="pt-BR" sz="2400"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 NR-22, como norma específica para a indústria de mineração, possui influência em outras Normas Regulamentadoras (</a:t>
            </a:r>
            <a:r>
              <a:rPr lang="pt-BR" sz="2400" dirty="0" err="1">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NRs</a:t>
            </a:r>
            <a:r>
              <a:rPr lang="pt-BR" sz="2400"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 relacionadas à segurança e saúde no trabalho. </a:t>
            </a:r>
          </a:p>
          <a:p>
            <a:pPr algn="ctr">
              <a:lnSpc>
                <a:spcPct val="150000"/>
              </a:lnSpc>
            </a:pPr>
            <a:endParaRPr lang="pt-BR" sz="2400"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endParaRPr lang="pt-BR" sz="2400"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4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Alguns exemplos incluem:</a:t>
            </a:r>
            <a:endParaRPr lang="en-US" sz="1600" dirty="0">
              <a:solidFill>
                <a:schemeClr val="accent4">
                  <a:lumMod val="60000"/>
                  <a:lumOff val="40000"/>
                </a:schemeClr>
              </a:solidFill>
            </a:endParaRPr>
          </a:p>
        </p:txBody>
      </p:sp>
      <p:pic>
        <p:nvPicPr>
          <p:cNvPr id="4" name="Imagem 3">
            <a:extLst>
              <a:ext uri="{FF2B5EF4-FFF2-40B4-BE49-F238E27FC236}">
                <a16:creationId xmlns:a16="http://schemas.microsoft.com/office/drawing/2014/main" id="{7F065439-4637-EB98-2DDE-D9AB13BA0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7078548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0345949-184B-377F-58F9-997771D55E3A}"/>
              </a:ext>
            </a:extLst>
          </p:cNvPr>
          <p:cNvSpPr/>
          <p:nvPr/>
        </p:nvSpPr>
        <p:spPr>
          <a:xfrm>
            <a:off x="1031973" y="2667506"/>
            <a:ext cx="11160027" cy="130835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a:extLst>
              <a:ext uri="{FF2B5EF4-FFF2-40B4-BE49-F238E27FC236}">
                <a16:creationId xmlns:a16="http://schemas.microsoft.com/office/drawing/2014/main" id="{2A058210-591F-2B75-8881-71BA50340EDF}"/>
              </a:ext>
            </a:extLst>
          </p:cNvPr>
          <p:cNvSpPr/>
          <p:nvPr/>
        </p:nvSpPr>
        <p:spPr>
          <a:xfrm>
            <a:off x="1031973" y="4275352"/>
            <a:ext cx="11160027" cy="130835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123</a:t>
            </a:fld>
            <a:endParaRPr lang="en-US"/>
          </a:p>
        </p:txBody>
      </p:sp>
      <p:sp>
        <p:nvSpPr>
          <p:cNvPr id="12" name="Retângulo 11">
            <a:extLst>
              <a:ext uri="{FF2B5EF4-FFF2-40B4-BE49-F238E27FC236}">
                <a16:creationId xmlns:a16="http://schemas.microsoft.com/office/drawing/2014/main" id="{1E9D21E2-203C-87B8-4535-4D3AEDE027B2}"/>
              </a:ext>
            </a:extLst>
          </p:cNvPr>
          <p:cNvSpPr/>
          <p:nvPr/>
        </p:nvSpPr>
        <p:spPr>
          <a:xfrm>
            <a:off x="1031973" y="1019920"/>
            <a:ext cx="11160027" cy="130835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Elipse 12">
            <a:extLst>
              <a:ext uri="{FF2B5EF4-FFF2-40B4-BE49-F238E27FC236}">
                <a16:creationId xmlns:a16="http://schemas.microsoft.com/office/drawing/2014/main" id="{2E430254-0C44-1CA2-B4B0-9D83E8F80809}"/>
              </a:ext>
            </a:extLst>
          </p:cNvPr>
          <p:cNvSpPr/>
          <p:nvPr/>
        </p:nvSpPr>
        <p:spPr>
          <a:xfrm>
            <a:off x="306319" y="963437"/>
            <a:ext cx="1385812" cy="137754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1</a:t>
            </a:r>
          </a:p>
        </p:txBody>
      </p:sp>
      <p:sp>
        <p:nvSpPr>
          <p:cNvPr id="15" name="Elipse 14">
            <a:extLst>
              <a:ext uri="{FF2B5EF4-FFF2-40B4-BE49-F238E27FC236}">
                <a16:creationId xmlns:a16="http://schemas.microsoft.com/office/drawing/2014/main" id="{3C5FE3C5-E5F3-7879-526C-A745DF3492AB}"/>
              </a:ext>
            </a:extLst>
          </p:cNvPr>
          <p:cNvSpPr/>
          <p:nvPr/>
        </p:nvSpPr>
        <p:spPr>
          <a:xfrm>
            <a:off x="406192" y="1054101"/>
            <a:ext cx="1186066" cy="119711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extBox 61">
            <a:extLst>
              <a:ext uri="{FF2B5EF4-FFF2-40B4-BE49-F238E27FC236}">
                <a16:creationId xmlns:a16="http://schemas.microsoft.com/office/drawing/2014/main" id="{993D131E-A797-5A78-4E70-BE0D88B728AF}"/>
              </a:ext>
            </a:extLst>
          </p:cNvPr>
          <p:cNvSpPr txBox="1"/>
          <p:nvPr/>
        </p:nvSpPr>
        <p:spPr>
          <a:xfrm>
            <a:off x="1792004" y="1281189"/>
            <a:ext cx="10196796" cy="4308872"/>
          </a:xfrm>
          <a:prstGeom prst="rect">
            <a:avLst/>
          </a:prstGeom>
          <a:noFill/>
        </p:spPr>
        <p:txBody>
          <a:bodyPr wrap="square" lIns="0" tIns="0" rIns="0" bIns="0" rtlCol="0">
            <a:spAutoFit/>
          </a:bodyPr>
          <a:lstStyle/>
          <a:p>
            <a:r>
              <a:rPr lang="pt-BR" sz="2000" dirty="0"/>
              <a:t>NR-6: A NR-22 menciona a necessidade de observar os requisitos da NR-6, que trata dos Equipamentos de Proteção Individual (EPIs) de uso obrigatório. Isso significa que as exigências de proteção individual descritas na NR-6 devem ser consideradas e seguidas no âmbito da mineração.</a:t>
            </a:r>
          </a:p>
          <a:p>
            <a:endParaRPr lang="pt-BR" sz="2000" dirty="0"/>
          </a:p>
          <a:p>
            <a:endParaRPr lang="pt-BR" sz="2000" dirty="0"/>
          </a:p>
          <a:p>
            <a:r>
              <a:rPr lang="pt-BR" sz="2000" dirty="0"/>
              <a:t>NR-15: A NR-15, que trata das Atividades e Operações Insalubres, também pode ser influenciada pela NR-22. A análise de riscos biológicos, químicos e físicos presentes na mineração pode levar à identificação de atividades insalubres, conforme os critérios estabelecidos na NR-15.</a:t>
            </a:r>
          </a:p>
          <a:p>
            <a:endParaRPr lang="pt-BR" sz="2000" dirty="0"/>
          </a:p>
          <a:p>
            <a:endParaRPr lang="pt-BR" sz="2000" dirty="0"/>
          </a:p>
          <a:p>
            <a:r>
              <a:rPr lang="pt-BR" sz="2000" dirty="0"/>
              <a:t>NR-35: A NR-35, que aborda o Trabalho em Altura, pode ter interseção com a NR-22, já que a mineração envolve atividades em altura. Assim, é necessário observar e cumprir as exigências tanto da NR-22 quanto da NR-35 no que se refere à prevenção de riscos e segurança dos trabalhadores em atividades realizadas em locais elevados.</a:t>
            </a:r>
            <a:endParaRPr lang="en-US" dirty="0"/>
          </a:p>
        </p:txBody>
      </p:sp>
      <p:sp>
        <p:nvSpPr>
          <p:cNvPr id="6" name="Elipse 5">
            <a:extLst>
              <a:ext uri="{FF2B5EF4-FFF2-40B4-BE49-F238E27FC236}">
                <a16:creationId xmlns:a16="http://schemas.microsoft.com/office/drawing/2014/main" id="{4D34254F-1B43-821B-E5EE-EF3C2DFD7345}"/>
              </a:ext>
            </a:extLst>
          </p:cNvPr>
          <p:cNvSpPr/>
          <p:nvPr/>
        </p:nvSpPr>
        <p:spPr>
          <a:xfrm>
            <a:off x="306319" y="2611023"/>
            <a:ext cx="1385812" cy="137754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2</a:t>
            </a:r>
          </a:p>
        </p:txBody>
      </p:sp>
      <p:sp>
        <p:nvSpPr>
          <p:cNvPr id="7" name="Elipse 6">
            <a:extLst>
              <a:ext uri="{FF2B5EF4-FFF2-40B4-BE49-F238E27FC236}">
                <a16:creationId xmlns:a16="http://schemas.microsoft.com/office/drawing/2014/main" id="{5069ED3F-4ED4-7DD9-A6C9-DEAE1B2C453E}"/>
              </a:ext>
            </a:extLst>
          </p:cNvPr>
          <p:cNvSpPr/>
          <p:nvPr/>
        </p:nvSpPr>
        <p:spPr>
          <a:xfrm>
            <a:off x="406192" y="2701687"/>
            <a:ext cx="1186066" cy="119711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a:extLst>
              <a:ext uri="{FF2B5EF4-FFF2-40B4-BE49-F238E27FC236}">
                <a16:creationId xmlns:a16="http://schemas.microsoft.com/office/drawing/2014/main" id="{A72C375B-05A9-7416-D130-61CD151CFF5E}"/>
              </a:ext>
            </a:extLst>
          </p:cNvPr>
          <p:cNvSpPr/>
          <p:nvPr/>
        </p:nvSpPr>
        <p:spPr>
          <a:xfrm>
            <a:off x="306319" y="4218869"/>
            <a:ext cx="1385812" cy="137754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3</a:t>
            </a:r>
          </a:p>
        </p:txBody>
      </p:sp>
      <p:sp>
        <p:nvSpPr>
          <p:cNvPr id="11" name="Elipse 10">
            <a:extLst>
              <a:ext uri="{FF2B5EF4-FFF2-40B4-BE49-F238E27FC236}">
                <a16:creationId xmlns:a16="http://schemas.microsoft.com/office/drawing/2014/main" id="{E642DC31-024D-7AE5-A0DA-0575EFA35270}"/>
              </a:ext>
            </a:extLst>
          </p:cNvPr>
          <p:cNvSpPr/>
          <p:nvPr/>
        </p:nvSpPr>
        <p:spPr>
          <a:xfrm>
            <a:off x="406192" y="4309533"/>
            <a:ext cx="1186066" cy="119711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95B21F9B-62BE-C71C-314C-AE75AAF53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95349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124</a:t>
            </a:fld>
            <a:endParaRPr lang="en-US"/>
          </a:p>
        </p:txBody>
      </p:sp>
      <p:pic>
        <p:nvPicPr>
          <p:cNvPr id="1026" name="Picture 2" descr="El modelo SG-SST, fundamento de la sostenibilidad empresarial - ccs.org.co">
            <a:extLst>
              <a:ext uri="{FF2B5EF4-FFF2-40B4-BE49-F238E27FC236}">
                <a16:creationId xmlns:a16="http://schemas.microsoft.com/office/drawing/2014/main" id="{3A53984F-4D1A-08F6-8728-41E396054B5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flipV="1">
            <a:off x="5953595" y="625008"/>
            <a:ext cx="6858002" cy="5607986"/>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6965174" y="1977424"/>
            <a:ext cx="4965481" cy="3820726"/>
          </a:xfrm>
          <a:prstGeom prst="rect">
            <a:avLst/>
          </a:prstGeom>
          <a:noFill/>
        </p:spPr>
        <p:txBody>
          <a:bodyPr wrap="square" lIns="0" tIns="0" rIns="0" bIns="0" rtlCol="0">
            <a:spAutoFit/>
          </a:bodyPr>
          <a:lstStyle/>
          <a:p>
            <a:pPr>
              <a:lnSpc>
                <a:spcPct val="150000"/>
              </a:lnSpc>
            </a:pPr>
            <a:r>
              <a:rPr lang="pt-BR" sz="2400" dirty="0"/>
              <a:t>Esses são apenas alguns exemplos de como a NR-22 pode influenciar e se relacionar com outras Normas Regulamentadoras, garantindo uma abordagem abrangente da segurança e saúde no trabalho na indústria de mineração.</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8749415" y="275451"/>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9138352" y="643751"/>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2857837A-B21F-2142-BD85-AECF6238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7788" y="231002"/>
            <a:ext cx="2168801" cy="602120"/>
          </a:xfrm>
          <a:prstGeom prst="rect">
            <a:avLst/>
          </a:prstGeom>
        </p:spPr>
      </p:pic>
    </p:spTree>
    <p:extLst>
      <p:ext uri="{BB962C8B-B14F-4D97-AF65-F5344CB8AC3E}">
        <p14:creationId xmlns:p14="http://schemas.microsoft.com/office/powerpoint/2010/main" val="6641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125</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92100" y="1428452"/>
            <a:ext cx="6159500" cy="2646878"/>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16</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Perspectivas futuras da NR-22</a:t>
            </a:r>
          </a:p>
        </p:txBody>
      </p:sp>
      <p:pic>
        <p:nvPicPr>
          <p:cNvPr id="4" name="Imagem 3">
            <a:extLst>
              <a:ext uri="{FF2B5EF4-FFF2-40B4-BE49-F238E27FC236}">
                <a16:creationId xmlns:a16="http://schemas.microsoft.com/office/drawing/2014/main" id="{3435AB5C-F62A-CD0D-BCE6-CFAB3AB64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8296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C35A9935-4878-71C0-4708-2D8EC1199B2D}"/>
              </a:ext>
            </a:extLst>
          </p:cNvPr>
          <p:cNvSpPr>
            <a:spLocks/>
          </p:cNvSpPr>
          <p:nvPr/>
        </p:nvSpPr>
        <p:spPr bwMode="auto">
          <a:xfrm rot="11297442">
            <a:off x="9504308" y="3803990"/>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3" name="Freeform 11">
            <a:extLst>
              <a:ext uri="{FF2B5EF4-FFF2-40B4-BE49-F238E27FC236}">
                <a16:creationId xmlns:a16="http://schemas.microsoft.com/office/drawing/2014/main" id="{27AF28EE-1CEE-13D8-B11B-DEE042873FD9}"/>
              </a:ext>
            </a:extLst>
          </p:cNvPr>
          <p:cNvSpPr>
            <a:spLocks/>
          </p:cNvSpPr>
          <p:nvPr/>
        </p:nvSpPr>
        <p:spPr bwMode="auto">
          <a:xfrm rot="11297442">
            <a:off x="8123450" y="3452213"/>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126</a:t>
            </a:fld>
            <a:endParaRPr lang="en-US"/>
          </a:p>
        </p:txBody>
      </p:sp>
      <p:sp>
        <p:nvSpPr>
          <p:cNvPr id="5" name="Freeform 9">
            <a:extLst>
              <a:ext uri="{FF2B5EF4-FFF2-40B4-BE49-F238E27FC236}">
                <a16:creationId xmlns:a16="http://schemas.microsoft.com/office/drawing/2014/main" id="{BE7CBB99-D14E-CABC-9573-A6AFA797C62E}"/>
              </a:ext>
            </a:extLst>
          </p:cNvPr>
          <p:cNvSpPr>
            <a:spLocks/>
          </p:cNvSpPr>
          <p:nvPr/>
        </p:nvSpPr>
        <p:spPr bwMode="auto">
          <a:xfrm rot="18935783" flipH="1" flipV="1">
            <a:off x="11444236" y="2109120"/>
            <a:ext cx="1522980" cy="152356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6" name="Freeform 10">
            <a:extLst>
              <a:ext uri="{FF2B5EF4-FFF2-40B4-BE49-F238E27FC236}">
                <a16:creationId xmlns:a16="http://schemas.microsoft.com/office/drawing/2014/main" id="{2B3698AE-AA7E-124F-85B4-3A9520B70DD1}"/>
              </a:ext>
            </a:extLst>
          </p:cNvPr>
          <p:cNvSpPr>
            <a:spLocks/>
          </p:cNvSpPr>
          <p:nvPr/>
        </p:nvSpPr>
        <p:spPr bwMode="auto">
          <a:xfrm rot="18935783" flipH="1" flipV="1">
            <a:off x="8407604" y="875663"/>
            <a:ext cx="1668652" cy="166929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7" name="Freeform 11">
            <a:extLst>
              <a:ext uri="{FF2B5EF4-FFF2-40B4-BE49-F238E27FC236}">
                <a16:creationId xmlns:a16="http://schemas.microsoft.com/office/drawing/2014/main" id="{69D25C90-4B30-9269-21E1-74681F6239DB}"/>
              </a:ext>
            </a:extLst>
          </p:cNvPr>
          <p:cNvSpPr>
            <a:spLocks/>
          </p:cNvSpPr>
          <p:nvPr/>
        </p:nvSpPr>
        <p:spPr bwMode="auto">
          <a:xfrm rot="18935783" flipH="1" flipV="1">
            <a:off x="10365226" y="511728"/>
            <a:ext cx="1508564" cy="150914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8" name="TextBox 61">
            <a:extLst>
              <a:ext uri="{FF2B5EF4-FFF2-40B4-BE49-F238E27FC236}">
                <a16:creationId xmlns:a16="http://schemas.microsoft.com/office/drawing/2014/main" id="{025E7AFD-9190-9F29-BCC1-B10BC6CB8133}"/>
              </a:ext>
            </a:extLst>
          </p:cNvPr>
          <p:cNvSpPr txBox="1"/>
          <p:nvPr/>
        </p:nvSpPr>
        <p:spPr>
          <a:xfrm>
            <a:off x="460414" y="824124"/>
            <a:ext cx="7325701" cy="4928722"/>
          </a:xfrm>
          <a:prstGeom prst="rect">
            <a:avLst/>
          </a:prstGeom>
          <a:solidFill>
            <a:srgbClr val="EEB500"/>
          </a:solidFill>
        </p:spPr>
        <p:txBody>
          <a:bodyPr wrap="square" lIns="0" tIns="0" rIns="0" bIns="0" rtlCol="0">
            <a:spAutoFit/>
          </a:bodyPr>
          <a:lstStyle/>
          <a:p>
            <a:pPr>
              <a:lnSpc>
                <a:spcPct val="150000"/>
              </a:lnSpc>
              <a:buClr>
                <a:schemeClr val="accent4"/>
              </a:buClr>
            </a:pPr>
            <a:r>
              <a:rPr lang="pt-BR" sz="2400" dirty="0"/>
              <a:t>As perspectivas futuras da NR-22, assim como de outras normas regulamentadoras, visam aprimorar ainda mais a segurança e saúde no ambiente de trabalho, acompanhando as mudanças tecnológicas, científicas e sociais. </a:t>
            </a:r>
          </a:p>
          <a:p>
            <a:pPr>
              <a:lnSpc>
                <a:spcPct val="150000"/>
              </a:lnSpc>
              <a:buClr>
                <a:schemeClr val="accent4"/>
              </a:buClr>
            </a:pPr>
            <a:endParaRPr lang="pt-BR" sz="2400" dirty="0"/>
          </a:p>
          <a:p>
            <a:pPr>
              <a:lnSpc>
                <a:spcPct val="150000"/>
              </a:lnSpc>
              <a:buClr>
                <a:schemeClr val="accent4"/>
              </a:buClr>
            </a:pPr>
            <a:r>
              <a:rPr lang="pt-BR" sz="2400" dirty="0"/>
              <a:t>Embora eu não possa prever especificamente como a NR-22 será atualizada, posso mencionar algumas tendências gerais que podem influenciar seu desenvolvimento:</a:t>
            </a:r>
            <a:endParaRPr lang="en-US" sz="2400" b="1" dirty="0"/>
          </a:p>
        </p:txBody>
      </p:sp>
      <p:sp>
        <p:nvSpPr>
          <p:cNvPr id="9" name="Freeform 9">
            <a:extLst>
              <a:ext uri="{FF2B5EF4-FFF2-40B4-BE49-F238E27FC236}">
                <a16:creationId xmlns:a16="http://schemas.microsoft.com/office/drawing/2014/main" id="{A9E90791-DB09-6282-33AA-E522546B4E22}"/>
              </a:ext>
            </a:extLst>
          </p:cNvPr>
          <p:cNvSpPr>
            <a:spLocks/>
          </p:cNvSpPr>
          <p:nvPr/>
        </p:nvSpPr>
        <p:spPr bwMode="auto">
          <a:xfrm rot="11297442">
            <a:off x="11586893" y="3859959"/>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0" name="Freeform 10">
            <a:extLst>
              <a:ext uri="{FF2B5EF4-FFF2-40B4-BE49-F238E27FC236}">
                <a16:creationId xmlns:a16="http://schemas.microsoft.com/office/drawing/2014/main" id="{0859AD94-2A0E-EB3A-0D75-E833BDFAF004}"/>
              </a:ext>
            </a:extLst>
          </p:cNvPr>
          <p:cNvSpPr>
            <a:spLocks/>
          </p:cNvSpPr>
          <p:nvPr/>
        </p:nvSpPr>
        <p:spPr bwMode="auto">
          <a:xfrm rot="11297442">
            <a:off x="8224914" y="4152741"/>
            <a:ext cx="1389654" cy="1320758"/>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1" name="Freeform 11">
            <a:extLst>
              <a:ext uri="{FF2B5EF4-FFF2-40B4-BE49-F238E27FC236}">
                <a16:creationId xmlns:a16="http://schemas.microsoft.com/office/drawing/2014/main" id="{0BF796D9-083D-8F90-F0B8-22396CF034F2}"/>
              </a:ext>
            </a:extLst>
          </p:cNvPr>
          <p:cNvSpPr>
            <a:spLocks/>
          </p:cNvSpPr>
          <p:nvPr/>
        </p:nvSpPr>
        <p:spPr bwMode="auto">
          <a:xfrm rot="11297442">
            <a:off x="10206035" y="3508182"/>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4" name="Freeform 8">
            <a:extLst>
              <a:ext uri="{FF2B5EF4-FFF2-40B4-BE49-F238E27FC236}">
                <a16:creationId xmlns:a16="http://schemas.microsoft.com/office/drawing/2014/main" id="{DB0E94BD-7AA1-7DF8-AC84-DC76ECC35E70}"/>
              </a:ext>
            </a:extLst>
          </p:cNvPr>
          <p:cNvSpPr>
            <a:spLocks/>
          </p:cNvSpPr>
          <p:nvPr/>
        </p:nvSpPr>
        <p:spPr bwMode="auto">
          <a:xfrm rot="18935783" flipH="1" flipV="1">
            <a:off x="9173448" y="1570670"/>
            <a:ext cx="2500452" cy="2501410"/>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pic>
        <p:nvPicPr>
          <p:cNvPr id="14" name="Imagem 13">
            <a:extLst>
              <a:ext uri="{FF2B5EF4-FFF2-40B4-BE49-F238E27FC236}">
                <a16:creationId xmlns:a16="http://schemas.microsoft.com/office/drawing/2014/main" id="{ECE1397D-6932-08AB-4EB4-31757EEB4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71746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P spid="7" grpId="0" animBg="1"/>
      <p:bldP spid="8" grpId="0" animBg="1"/>
      <p:bldP spid="9" grpId="0" animBg="1"/>
      <p:bldP spid="10" grpId="0" animBg="1"/>
      <p:bldP spid="11" grpId="0" animBg="1"/>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127</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270125" y="644074"/>
            <a:ext cx="7651750" cy="5773375"/>
          </a:xfrm>
          <a:prstGeom prst="rect">
            <a:avLst/>
          </a:prstGeom>
          <a:noFill/>
        </p:spPr>
        <p:txBody>
          <a:bodyPr wrap="square" lIns="0" tIns="0" rIns="0" bIns="0" rtlCol="0">
            <a:spAutoFit/>
          </a:bodyPr>
          <a:lstStyle/>
          <a:p>
            <a:pPr algn="ctr">
              <a:lnSpc>
                <a:spcPct val="150000"/>
              </a:lnSpc>
            </a:pPr>
            <a:r>
              <a:rPr lang="pt-BR"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Avanços tecnológicos</a:t>
            </a:r>
          </a:p>
          <a:p>
            <a:pPr algn="ctr">
              <a:lnSpc>
                <a:spcPct val="150000"/>
              </a:lnSpc>
            </a:pPr>
            <a:r>
              <a:rPr lang="pt-BR" dirty="0">
                <a:latin typeface="Gisha" panose="020B0502040204020203" pitchFamily="34" charset="-79"/>
                <a:cs typeface="Gisha" panose="020B0502040204020203" pitchFamily="34" charset="-79"/>
              </a:rPr>
              <a:t>Com o rápido avanço da tecnologia, novos equipamentos, sistemas e métodos de prevenção e combate a incêndios e explosões acidentais podem ser desenvolvidos. A NR-22 poderá incorporar diretrizes atualizadas que abranjam o uso de tecnologias mais eficientes e seguras, como sistemas automatizados de detecção e extinção de incêndios, sensores de gases mais avançados e sistemas de comunicação aprimorados.</a:t>
            </a:r>
          </a:p>
          <a:p>
            <a:pPr algn="ctr">
              <a:lnSpc>
                <a:spcPct val="150000"/>
              </a:lnSpc>
            </a:pPr>
            <a:endParaRPr lang="pt-BR" dirty="0">
              <a:solidFill>
                <a:schemeClr val="bg1"/>
              </a:solidFill>
              <a:latin typeface="Gisha" panose="020B0502040204020203" pitchFamily="34" charset="-79"/>
              <a:cs typeface="Gisha" panose="020B0502040204020203" pitchFamily="34" charset="-79"/>
            </a:endParaRPr>
          </a:p>
          <a:p>
            <a:pPr algn="ctr">
              <a:lnSpc>
                <a:spcPct val="150000"/>
              </a:lnSpc>
            </a:pPr>
            <a:r>
              <a:rPr lang="pt-BR"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Adaptação a setores específicos</a:t>
            </a:r>
          </a:p>
          <a:p>
            <a:pPr algn="ctr">
              <a:lnSpc>
                <a:spcPct val="150000"/>
              </a:lnSpc>
            </a:pPr>
            <a:r>
              <a:rPr lang="pt-BR" dirty="0">
                <a:latin typeface="Gisha" panose="020B0502040204020203" pitchFamily="34" charset="-79"/>
                <a:cs typeface="Gisha" panose="020B0502040204020203" pitchFamily="34" charset="-79"/>
              </a:rPr>
              <a:t>A NR-22 pode se tornar mais específica para setores ou atividades que apresentam riscos específicos relacionados a incêndios e explosões. Isso pode incluir orientações mais detalhadas para indústrias específicas, como mineração, petróleo e gás, química e outras que lidam com substâncias inflamáveis ou explosivas.</a:t>
            </a:r>
            <a:endParaRPr lang="en-US" sz="1600" dirty="0"/>
          </a:p>
        </p:txBody>
      </p:sp>
      <p:pic>
        <p:nvPicPr>
          <p:cNvPr id="4" name="Imagem 3">
            <a:extLst>
              <a:ext uri="{FF2B5EF4-FFF2-40B4-BE49-F238E27FC236}">
                <a16:creationId xmlns:a16="http://schemas.microsoft.com/office/drawing/2014/main" id="{50146548-907D-7BA4-E43B-D077C3EB5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16619767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128</a:t>
            </a:fld>
            <a:endParaRPr lang="en-US"/>
          </a:p>
        </p:txBody>
      </p:sp>
      <p:pic>
        <p:nvPicPr>
          <p:cNvPr id="5" name="Imagem 4">
            <a:extLst>
              <a:ext uri="{FF2B5EF4-FFF2-40B4-BE49-F238E27FC236}">
                <a16:creationId xmlns:a16="http://schemas.microsoft.com/office/drawing/2014/main" id="{B38E94DF-F694-B49B-CC07-82BF92C2FE4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1A18F05B-74B3-9503-AB4F-69AC4E230903}"/>
              </a:ext>
            </a:extLst>
          </p:cNvPr>
          <p:cNvSpPr txBox="1"/>
          <p:nvPr/>
        </p:nvSpPr>
        <p:spPr>
          <a:xfrm>
            <a:off x="5927405" y="719604"/>
            <a:ext cx="5740063" cy="5232202"/>
          </a:xfrm>
          <a:prstGeom prst="rect">
            <a:avLst/>
          </a:prstGeom>
          <a:noFill/>
        </p:spPr>
        <p:txBody>
          <a:bodyPr wrap="square" lIns="0" tIns="0" rIns="0" bIns="0" rtlCol="0">
            <a:spAutoFit/>
          </a:bodyPr>
          <a:lstStyle/>
          <a:p>
            <a:r>
              <a:rPr lang="pt-BR" sz="2000" b="1" dirty="0"/>
              <a:t>Ênfase na prevenção</a:t>
            </a:r>
          </a:p>
          <a:p>
            <a:r>
              <a:rPr lang="pt-BR" sz="2000" dirty="0"/>
              <a:t>A prevenção de acidentes sempre será uma prioridade, e a NR-22 pode se concentrar ainda mais em medidas preventivas, como inspeções mais frequentes, avaliações de risco mais abrangentes, treinamento aprimorado e campanhas de conscientização. O objetivo será identificar e mitigar os riscos antes que ocorram incidentes.</a:t>
            </a:r>
          </a:p>
          <a:p>
            <a:endParaRPr lang="pt-BR" sz="2000" dirty="0"/>
          </a:p>
          <a:p>
            <a:r>
              <a:rPr lang="pt-BR" sz="2000" b="1" dirty="0"/>
              <a:t>Sustentabilidade e impacto ambiental</a:t>
            </a:r>
          </a:p>
          <a:p>
            <a:r>
              <a:rPr lang="pt-BR" sz="2000" dirty="0"/>
              <a:t>O contexto atual de preocupações ambientais e sustentabilidade também pode influenciar a evolução da NR-22. A norma pode incorporar diretrizes relacionadas à gestão de resíduos, redução de emissões e impactos ambientais, além de promover a utilização de tecnologias mais sustentáveis ​​na prevenção e combate a incêndios.</a:t>
            </a:r>
            <a:endParaRPr lang="en-US" sz="2000" b="1" dirty="0"/>
          </a:p>
        </p:txBody>
      </p:sp>
      <p:pic>
        <p:nvPicPr>
          <p:cNvPr id="4" name="Imagem 3">
            <a:extLst>
              <a:ext uri="{FF2B5EF4-FFF2-40B4-BE49-F238E27FC236}">
                <a16:creationId xmlns:a16="http://schemas.microsoft.com/office/drawing/2014/main" id="{32EB39DC-D8B0-741C-CB28-7CACF05CA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32" y="275451"/>
            <a:ext cx="2168801" cy="602120"/>
          </a:xfrm>
          <a:prstGeom prst="rect">
            <a:avLst/>
          </a:prstGeom>
        </p:spPr>
      </p:pic>
    </p:spTree>
    <p:extLst>
      <p:ext uri="{BB962C8B-B14F-4D97-AF65-F5344CB8AC3E}">
        <p14:creationId xmlns:p14="http://schemas.microsoft.com/office/powerpoint/2010/main" val="250079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129</a:t>
            </a:fld>
            <a:endParaRPr lang="en-US"/>
          </a:p>
        </p:txBody>
      </p:sp>
      <p:sp>
        <p:nvSpPr>
          <p:cNvPr id="4" name="Retângulo 3">
            <a:extLst>
              <a:ext uri="{FF2B5EF4-FFF2-40B4-BE49-F238E27FC236}">
                <a16:creationId xmlns:a16="http://schemas.microsoft.com/office/drawing/2014/main" id="{515A5651-1179-BED5-7344-7F7699AA8FD1}"/>
              </a:ext>
            </a:extLst>
          </p:cNvPr>
          <p:cNvSpPr/>
          <p:nvPr/>
        </p:nvSpPr>
        <p:spPr>
          <a:xfrm>
            <a:off x="0" y="0"/>
            <a:ext cx="12192000" cy="6872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872868CB-3BE3-DFC2-A4C0-92AAE411A4DA}"/>
              </a:ext>
            </a:extLst>
          </p:cNvPr>
          <p:cNvPicPr>
            <a:picLocks noChangeAspect="1"/>
          </p:cNvPicPr>
          <p:nvPr/>
        </p:nvPicPr>
        <p:blipFill>
          <a:blip r:embed="rId2"/>
          <a:stretch>
            <a:fillRect/>
          </a:stretch>
        </p:blipFill>
        <p:spPr>
          <a:xfrm>
            <a:off x="0" y="0"/>
            <a:ext cx="12192000" cy="6872917"/>
          </a:xfrm>
          <a:prstGeom prst="rect">
            <a:avLst/>
          </a:prstGeom>
        </p:spPr>
      </p:pic>
      <p:sp>
        <p:nvSpPr>
          <p:cNvPr id="7" name="TextBox 61">
            <a:extLst>
              <a:ext uri="{FF2B5EF4-FFF2-40B4-BE49-F238E27FC236}">
                <a16:creationId xmlns:a16="http://schemas.microsoft.com/office/drawing/2014/main" id="{E794A032-9705-525A-A755-0F5F427D4559}"/>
              </a:ext>
            </a:extLst>
          </p:cNvPr>
          <p:cNvSpPr txBox="1"/>
          <p:nvPr/>
        </p:nvSpPr>
        <p:spPr>
          <a:xfrm>
            <a:off x="3018166" y="908447"/>
            <a:ext cx="5253968" cy="5847755"/>
          </a:xfrm>
          <a:prstGeom prst="rect">
            <a:avLst/>
          </a:prstGeom>
          <a:noFill/>
        </p:spPr>
        <p:txBody>
          <a:bodyPr wrap="square" lIns="0" tIns="0" rIns="0" bIns="0" rtlCol="0">
            <a:spAutoFit/>
          </a:bodyPr>
          <a:lstStyle/>
          <a:p>
            <a:r>
              <a:rPr lang="pt-BR" sz="2000" b="1" dirty="0"/>
              <a:t>Globalização e harmonização de normas</a:t>
            </a:r>
          </a:p>
          <a:p>
            <a:endParaRPr lang="pt-BR" sz="2000" b="1" dirty="0"/>
          </a:p>
          <a:p>
            <a:r>
              <a:rPr lang="pt-BR" sz="2000" dirty="0"/>
              <a:t>Com a crescente globalização e intercâmbio de informações, é possível que a NR-22 se alinhe a padrões internacionais de segurança. Isso facilitaria a harmonização de práticas e regulamentos entre diferentes países, proporcionando maior cooperação e compartilhamento de melhores práticas no campo da segurança contra incêndios e explosões acidentais.</a:t>
            </a:r>
          </a:p>
          <a:p>
            <a:endParaRPr lang="pt-BR" sz="2000" dirty="0"/>
          </a:p>
          <a:p>
            <a:r>
              <a:rPr lang="pt-BR" sz="2000" dirty="0"/>
              <a:t>As atualizações futuras desta norma dependerão das demandas e necessidades identificadas pelos órgãos reguladores, das mudanças na legislação e das contribuições de especialistas, trabalhadores e empresas envolvidas na área. Portanto, é fundamental acompanhar as mudanças e revisões para garantir a conformidade e a segurança no ambiente de trabalho.</a:t>
            </a:r>
            <a:endParaRPr lang="pt-BR" sz="1200" dirty="0"/>
          </a:p>
        </p:txBody>
      </p:sp>
      <p:pic>
        <p:nvPicPr>
          <p:cNvPr id="8" name="Picture 83">
            <a:extLst>
              <a:ext uri="{FF2B5EF4-FFF2-40B4-BE49-F238E27FC236}">
                <a16:creationId xmlns:a16="http://schemas.microsoft.com/office/drawing/2014/main" id="{28D7D0CA-71C0-0485-91BA-9BC633F6EBF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1001339" y="821895"/>
            <a:ext cx="1469860" cy="14698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9" name="Oval 102">
            <a:extLst>
              <a:ext uri="{FF2B5EF4-FFF2-40B4-BE49-F238E27FC236}">
                <a16:creationId xmlns:a16="http://schemas.microsoft.com/office/drawing/2014/main" id="{13F41269-8BA1-1B90-3A13-CFCE74CEAFD4}"/>
              </a:ext>
            </a:extLst>
          </p:cNvPr>
          <p:cNvSpPr/>
          <p:nvPr/>
        </p:nvSpPr>
        <p:spPr>
          <a:xfrm>
            <a:off x="1087241" y="907797"/>
            <a:ext cx="1298056" cy="1298056"/>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NR 22</a:t>
            </a:r>
          </a:p>
        </p:txBody>
      </p:sp>
      <p:pic>
        <p:nvPicPr>
          <p:cNvPr id="5" name="Imagem 4">
            <a:extLst>
              <a:ext uri="{FF2B5EF4-FFF2-40B4-BE49-F238E27FC236}">
                <a16:creationId xmlns:a16="http://schemas.microsoft.com/office/drawing/2014/main" id="{A48967E5-9C11-E3DF-46C4-F2570235F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201" y="606737"/>
            <a:ext cx="2168801" cy="602120"/>
          </a:xfrm>
          <a:prstGeom prst="rect">
            <a:avLst/>
          </a:prstGeom>
        </p:spPr>
      </p:pic>
    </p:spTree>
    <p:extLst>
      <p:ext uri="{BB962C8B-B14F-4D97-AF65-F5344CB8AC3E}">
        <p14:creationId xmlns:p14="http://schemas.microsoft.com/office/powerpoint/2010/main" val="37040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Pessoa cozinhando na churrasqueira&#10;&#10;Descrição gerada automaticamente com confiança baixa">
            <a:extLst>
              <a:ext uri="{FF2B5EF4-FFF2-40B4-BE49-F238E27FC236}">
                <a16:creationId xmlns:a16="http://schemas.microsoft.com/office/drawing/2014/main" id="{800F5DE6-43DD-CEBC-F5D5-3706FAB45249}"/>
              </a:ext>
            </a:extLst>
          </p:cNvPr>
          <p:cNvPicPr>
            <a:picLocks noChangeAspect="1"/>
          </p:cNvPicPr>
          <p:nvPr/>
        </p:nvPicPr>
        <p:blipFill rotWithShape="1">
          <a:blip r:embed="rId2">
            <a:extLst>
              <a:ext uri="{28A0092B-C50C-407E-A947-70E740481C1C}">
                <a14:useLocalDpi xmlns:a14="http://schemas.microsoft.com/office/drawing/2010/main" val="0"/>
              </a:ext>
            </a:extLst>
          </a:blip>
          <a:srcRect t="17131" b="24462"/>
          <a:stretch/>
        </p:blipFill>
        <p:spPr>
          <a:xfrm>
            <a:off x="0" y="0"/>
            <a:ext cx="12192000" cy="39878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a:t>
            </a:fld>
            <a:endParaRPr lang="en-US"/>
          </a:p>
        </p:txBody>
      </p:sp>
      <p:grpSp>
        <p:nvGrpSpPr>
          <p:cNvPr id="4" name="组合 28">
            <a:extLst>
              <a:ext uri="{FF2B5EF4-FFF2-40B4-BE49-F238E27FC236}">
                <a16:creationId xmlns:a16="http://schemas.microsoft.com/office/drawing/2014/main" id="{3AA8BE09-6A56-690E-854B-DED49ECDA890}"/>
              </a:ext>
            </a:extLst>
          </p:cNvPr>
          <p:cNvGrpSpPr/>
          <p:nvPr/>
        </p:nvGrpSpPr>
        <p:grpSpPr>
          <a:xfrm>
            <a:off x="5778500" y="3563258"/>
            <a:ext cx="685800" cy="685800"/>
            <a:chOff x="2279684" y="3848100"/>
            <a:chExt cx="685800" cy="685800"/>
          </a:xfrm>
        </p:grpSpPr>
        <p:sp>
          <p:nvSpPr>
            <p:cNvPr id="5" name="矩形: 圆角 3">
              <a:extLst>
                <a:ext uri="{FF2B5EF4-FFF2-40B4-BE49-F238E27FC236}">
                  <a16:creationId xmlns:a16="http://schemas.microsoft.com/office/drawing/2014/main" id="{21AFDE79-347E-ECA8-564C-4F60240FBEA6}"/>
                </a:ext>
              </a:extLst>
            </p:cNvPr>
            <p:cNvSpPr/>
            <p:nvPr/>
          </p:nvSpPr>
          <p:spPr>
            <a:xfrm>
              <a:off x="2279684" y="3848100"/>
              <a:ext cx="685800" cy="6858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椭圆 8">
              <a:extLst>
                <a:ext uri="{FF2B5EF4-FFF2-40B4-BE49-F238E27FC236}">
                  <a16:creationId xmlns:a16="http://schemas.microsoft.com/office/drawing/2014/main" id="{3FAFA81F-589F-6410-3FF7-B8969CB37116}"/>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7" name="TextBox 61">
            <a:extLst>
              <a:ext uri="{FF2B5EF4-FFF2-40B4-BE49-F238E27FC236}">
                <a16:creationId xmlns:a16="http://schemas.microsoft.com/office/drawing/2014/main" id="{338C6121-A14D-F255-A9C0-FD5EC6EAE8A5}"/>
              </a:ext>
            </a:extLst>
          </p:cNvPr>
          <p:cNvSpPr txBox="1"/>
          <p:nvPr/>
        </p:nvSpPr>
        <p:spPr>
          <a:xfrm>
            <a:off x="304800" y="4398310"/>
            <a:ext cx="11582400" cy="1798954"/>
          </a:xfrm>
          <a:prstGeom prst="rect">
            <a:avLst/>
          </a:prstGeom>
          <a:solidFill>
            <a:srgbClr val="EEB500"/>
          </a:solidFill>
        </p:spPr>
        <p:txBody>
          <a:bodyPr wrap="square" lIns="0" tIns="0" rIns="0" bIns="0" rtlCol="0">
            <a:spAutoFit/>
          </a:bodyPr>
          <a:lstStyle/>
          <a:p>
            <a:pPr>
              <a:lnSpc>
                <a:spcPct val="150000"/>
              </a:lnSpc>
            </a:pPr>
            <a:r>
              <a:rPr lang="pt-BR" sz="2000" dirty="0"/>
              <a:t>Ao implementar as diretrizes da NR-22, as empresas de mineração demonstram seu compromisso com a saúde e segurança ocupacional, reduzindo os riscos de acidentes graves e impactos negativos na saúde dos trabalhadores. </a:t>
            </a:r>
          </a:p>
          <a:p>
            <a:pPr>
              <a:lnSpc>
                <a:spcPct val="150000"/>
              </a:lnSpc>
            </a:pPr>
            <a:r>
              <a:rPr lang="pt-BR" sz="2000" dirty="0"/>
              <a:t>Além disso, a conformidade com a norma também contribui para o aumento da produtividade, a melhoria da imagem corporativa e a redução de custos associados a acidentes de trabalho.</a:t>
            </a:r>
            <a:endParaRPr lang="en-US" sz="2000" b="1" dirty="0"/>
          </a:p>
        </p:txBody>
      </p:sp>
      <p:pic>
        <p:nvPicPr>
          <p:cNvPr id="9" name="Imagem 8">
            <a:extLst>
              <a:ext uri="{FF2B5EF4-FFF2-40B4-BE49-F238E27FC236}">
                <a16:creationId xmlns:a16="http://schemas.microsoft.com/office/drawing/2014/main" id="{B2E483E6-C538-8572-9C30-DF91B964B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168903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130</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92100" y="1428452"/>
            <a:ext cx="6159500" cy="1969770"/>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17</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Conclusão</a:t>
            </a:r>
          </a:p>
        </p:txBody>
      </p:sp>
      <p:pic>
        <p:nvPicPr>
          <p:cNvPr id="4" name="Imagem 3">
            <a:extLst>
              <a:ext uri="{FF2B5EF4-FFF2-40B4-BE49-F238E27FC236}">
                <a16:creationId xmlns:a16="http://schemas.microsoft.com/office/drawing/2014/main" id="{8A64E2EC-3577-A6C2-F694-DC41E6F44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449" y="112106"/>
            <a:ext cx="2168801" cy="602120"/>
          </a:xfrm>
          <a:prstGeom prst="rect">
            <a:avLst/>
          </a:prstGeom>
        </p:spPr>
      </p:pic>
    </p:spTree>
    <p:extLst>
      <p:ext uri="{BB962C8B-B14F-4D97-AF65-F5344CB8AC3E}">
        <p14:creationId xmlns:p14="http://schemas.microsoft.com/office/powerpoint/2010/main" val="324008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131</a:t>
            </a:fld>
            <a:endParaRPr lang="en-US"/>
          </a:p>
        </p:txBody>
      </p:sp>
      <p:pic>
        <p:nvPicPr>
          <p:cNvPr id="5" name="Imagem 4">
            <a:extLst>
              <a:ext uri="{FF2B5EF4-FFF2-40B4-BE49-F238E27FC236}">
                <a16:creationId xmlns:a16="http://schemas.microsoft.com/office/drawing/2014/main" id="{0F26CDEC-E416-50F6-8747-26B80BB0945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FE99FEBE-3906-5E6E-DA9F-786EA9EAFA5D}"/>
              </a:ext>
            </a:extLst>
          </p:cNvPr>
          <p:cNvSpPr txBox="1"/>
          <p:nvPr/>
        </p:nvSpPr>
        <p:spPr>
          <a:xfrm>
            <a:off x="5851036" y="861596"/>
            <a:ext cx="6137764" cy="4928722"/>
          </a:xfrm>
          <a:prstGeom prst="rect">
            <a:avLst/>
          </a:prstGeom>
          <a:noFill/>
        </p:spPr>
        <p:txBody>
          <a:bodyPr wrap="square" lIns="0" tIns="0" rIns="0" bIns="0" rtlCol="0">
            <a:spAutoFit/>
          </a:bodyPr>
          <a:lstStyle/>
          <a:p>
            <a:pPr>
              <a:lnSpc>
                <a:spcPct val="150000"/>
              </a:lnSpc>
            </a:pPr>
            <a:r>
              <a:rPr lang="pt-BR" sz="2400" dirty="0"/>
              <a:t>Nesta apresentação, abordamos os aspectos fundamentais da NR-22, ressaltando sua importância para a segurança e saúde no trabalho no contexto da mineração. Foram explorados temas como a origem histórica e o propósito da norma, além dos requisitos legais, inspeções de segurança e a necessidade de profissionais qualificados para garantir a conformidade adequada com a NR-22.</a:t>
            </a:r>
            <a:endParaRPr lang="en-US" sz="2400" dirty="0"/>
          </a:p>
        </p:txBody>
      </p:sp>
      <p:pic>
        <p:nvPicPr>
          <p:cNvPr id="4" name="Imagem 3">
            <a:extLst>
              <a:ext uri="{FF2B5EF4-FFF2-40B4-BE49-F238E27FC236}">
                <a16:creationId xmlns:a16="http://schemas.microsoft.com/office/drawing/2014/main" id="{4119818D-64E9-DA74-075D-A51E86C0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32" y="178369"/>
            <a:ext cx="2168801" cy="602120"/>
          </a:xfrm>
          <a:prstGeom prst="rect">
            <a:avLst/>
          </a:prstGeom>
        </p:spPr>
      </p:pic>
    </p:spTree>
    <p:extLst>
      <p:ext uri="{BB962C8B-B14F-4D97-AF65-F5344CB8AC3E}">
        <p14:creationId xmlns:p14="http://schemas.microsoft.com/office/powerpoint/2010/main" val="256352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132</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92100" y="1428452"/>
            <a:ext cx="6159500" cy="3570208"/>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18</a:t>
            </a:r>
          </a:p>
          <a:p>
            <a:pPr algn="ctr">
              <a:lnSpc>
                <a:spcPct val="150000"/>
              </a:lnSpc>
            </a:pPr>
            <a:endParaRPr lang="pt-BR" sz="4000" b="1" dirty="0">
              <a:latin typeface="Poppins" panose="00000500000000000000" pitchFamily="2" charset="0"/>
              <a:cs typeface="Poppins" panose="00000500000000000000" pitchFamily="2" charset="0"/>
            </a:endParaRP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Perguntas Frequentes</a:t>
            </a:r>
          </a:p>
        </p:txBody>
      </p:sp>
    </p:spTree>
    <p:extLst>
      <p:ext uri="{BB962C8B-B14F-4D97-AF65-F5344CB8AC3E}">
        <p14:creationId xmlns:p14="http://schemas.microsoft.com/office/powerpoint/2010/main" val="28491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133</a:t>
            </a:fld>
            <a:endParaRPr lang="en-US"/>
          </a:p>
        </p:txBody>
      </p:sp>
      <p:pic>
        <p:nvPicPr>
          <p:cNvPr id="4" name="Group 17">
            <a:extLst>
              <a:ext uri="{FF2B5EF4-FFF2-40B4-BE49-F238E27FC236}">
                <a16:creationId xmlns:a16="http://schemas.microsoft.com/office/drawing/2014/main" id="{90632A2F-60AE-683A-998B-48A51F59E11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087" y="2346325"/>
            <a:ext cx="309721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1">
            <a:extLst>
              <a:ext uri="{FF2B5EF4-FFF2-40B4-BE49-F238E27FC236}">
                <a16:creationId xmlns:a16="http://schemas.microsoft.com/office/drawing/2014/main" id="{A929E227-4C1F-F7A8-7CA1-4047F9803019}"/>
              </a:ext>
            </a:extLst>
          </p:cNvPr>
          <p:cNvSpPr txBox="1"/>
          <p:nvPr/>
        </p:nvSpPr>
        <p:spPr>
          <a:xfrm>
            <a:off x="433435" y="2565399"/>
            <a:ext cx="7199266" cy="2722284"/>
          </a:xfrm>
          <a:prstGeom prst="rect">
            <a:avLst/>
          </a:prstGeom>
          <a:solidFill>
            <a:srgbClr val="EEB500"/>
          </a:solidFill>
        </p:spPr>
        <p:txBody>
          <a:bodyPr wrap="square" lIns="0" tIns="0" rIns="0" bIns="0" rtlCol="0">
            <a:spAutoFit/>
          </a:bodyPr>
          <a:lstStyle/>
          <a:p>
            <a:pPr>
              <a:lnSpc>
                <a:spcPct val="150000"/>
              </a:lnSpc>
            </a:pPr>
            <a:r>
              <a:rPr lang="pt-BR" sz="2000" dirty="0"/>
              <a:t>Esperamos que este artigo tenha te oferecido todas as informações necessárias para o entendimento da Norma Regulamentadora 22. Deixamos também algumas perguntas e respostas objetivas para tirar todas as possíveis dúvidas pendentes relacionadas ao tema. </a:t>
            </a:r>
          </a:p>
          <a:p>
            <a:pPr>
              <a:lnSpc>
                <a:spcPct val="150000"/>
              </a:lnSpc>
            </a:pPr>
            <a:endParaRPr lang="pt-BR" sz="2000" dirty="0"/>
          </a:p>
          <a:p>
            <a:pPr algn="r">
              <a:lnSpc>
                <a:spcPct val="150000"/>
              </a:lnSpc>
            </a:pPr>
            <a:r>
              <a:rPr lang="pt-BR" sz="2000" b="1" dirty="0"/>
              <a:t>Confira:</a:t>
            </a:r>
          </a:p>
        </p:txBody>
      </p:sp>
      <p:pic>
        <p:nvPicPr>
          <p:cNvPr id="6" name="Picture 83">
            <a:extLst>
              <a:ext uri="{FF2B5EF4-FFF2-40B4-BE49-F238E27FC236}">
                <a16:creationId xmlns:a16="http://schemas.microsoft.com/office/drawing/2014/main" id="{47EFE8C3-6C10-F5B4-375D-DC0374ED351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2695740" y="245052"/>
            <a:ext cx="2054060" cy="20540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7" name="Oval 102">
            <a:extLst>
              <a:ext uri="{FF2B5EF4-FFF2-40B4-BE49-F238E27FC236}">
                <a16:creationId xmlns:a16="http://schemas.microsoft.com/office/drawing/2014/main" id="{A8013852-B581-FF8D-375F-0CBE4B53EE65}"/>
              </a:ext>
            </a:extLst>
          </p:cNvPr>
          <p:cNvSpPr/>
          <p:nvPr/>
        </p:nvSpPr>
        <p:spPr>
          <a:xfrm>
            <a:off x="2815784" y="365096"/>
            <a:ext cx="1813972" cy="1813972"/>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NR 22</a:t>
            </a:r>
          </a:p>
        </p:txBody>
      </p:sp>
      <p:pic>
        <p:nvPicPr>
          <p:cNvPr id="8" name="Imagem 7">
            <a:extLst>
              <a:ext uri="{FF2B5EF4-FFF2-40B4-BE49-F238E27FC236}">
                <a16:creationId xmlns:a16="http://schemas.microsoft.com/office/drawing/2014/main" id="{2B2B659A-8BDC-34A7-E747-4E648EE32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374043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134</a:t>
            </a:fld>
            <a:endParaRPr lang="en-US"/>
          </a:p>
        </p:txBody>
      </p:sp>
      <p:sp>
        <p:nvSpPr>
          <p:cNvPr id="7" name="TextBox 61">
            <a:extLst>
              <a:ext uri="{FF2B5EF4-FFF2-40B4-BE49-F238E27FC236}">
                <a16:creationId xmlns:a16="http://schemas.microsoft.com/office/drawing/2014/main" id="{22E2BBF0-347F-31A3-9ABD-39BCC8B90BCA}"/>
              </a:ext>
            </a:extLst>
          </p:cNvPr>
          <p:cNvSpPr txBox="1"/>
          <p:nvPr/>
        </p:nvSpPr>
        <p:spPr>
          <a:xfrm>
            <a:off x="553357" y="1470442"/>
            <a:ext cx="5542643" cy="3600986"/>
          </a:xfrm>
          <a:prstGeom prst="rect">
            <a:avLst/>
          </a:prstGeom>
          <a:solidFill>
            <a:srgbClr val="EEB500"/>
          </a:solidFill>
        </p:spPr>
        <p:txBody>
          <a:bodyPr wrap="square" lIns="0" tIns="0" rIns="0" bIns="0" rtlCol="0">
            <a:spAutoFit/>
          </a:bodyPr>
          <a:lstStyle/>
          <a:p>
            <a:r>
              <a:rPr lang="pt-BR" b="1" dirty="0"/>
              <a:t>O que é a NR-22?</a:t>
            </a:r>
          </a:p>
          <a:p>
            <a:r>
              <a:rPr lang="pt-BR" dirty="0"/>
              <a:t>A NR-22 é uma norma regulamentadora emitida pelo Ministério do Trabalho e Emprego do Brasil, que estabelece as medidas de segurança e saúde ocupacional para as atividades de mineração.</a:t>
            </a:r>
          </a:p>
          <a:p>
            <a:endParaRPr lang="pt-BR" dirty="0"/>
          </a:p>
          <a:p>
            <a:r>
              <a:rPr lang="pt-BR" b="1" dirty="0"/>
              <a:t>Qual é o objetivo da NR-22?</a:t>
            </a:r>
          </a:p>
          <a:p>
            <a:r>
              <a:rPr lang="pt-BR" dirty="0"/>
              <a:t>O objetivo da NR-22 é estabelecer diretrizes e medidas de segurança e saúde no trabalho nesse setor. Ela busca prevenir acidentes, doenças ocupacionais e promover a proteção dos trabalhadores por meio de requisitos, orientações e fiscalização das condições de trabalho na mineração.</a:t>
            </a:r>
          </a:p>
        </p:txBody>
      </p:sp>
      <p:pic>
        <p:nvPicPr>
          <p:cNvPr id="5" name="Imagem 4">
            <a:extLst>
              <a:ext uri="{FF2B5EF4-FFF2-40B4-BE49-F238E27FC236}">
                <a16:creationId xmlns:a16="http://schemas.microsoft.com/office/drawing/2014/main" id="{E17FD9CA-D3E1-7E5E-2AD3-709E23832730}"/>
              </a:ext>
            </a:extLst>
          </p:cNvPr>
          <p:cNvPicPr>
            <a:picLocks noChangeAspect="1"/>
          </p:cNvPicPr>
          <p:nvPr/>
        </p:nvPicPr>
        <p:blipFill>
          <a:blip r:embed="rId2"/>
          <a:stretch>
            <a:fillRect/>
          </a:stretch>
        </p:blipFill>
        <p:spPr>
          <a:xfrm>
            <a:off x="6426175" y="673100"/>
            <a:ext cx="5717346" cy="5334000"/>
          </a:xfrm>
          <a:prstGeom prst="rect">
            <a:avLst/>
          </a:prstGeom>
        </p:spPr>
      </p:pic>
      <p:pic>
        <p:nvPicPr>
          <p:cNvPr id="4" name="Imagem 3">
            <a:extLst>
              <a:ext uri="{FF2B5EF4-FFF2-40B4-BE49-F238E27FC236}">
                <a16:creationId xmlns:a16="http://schemas.microsoft.com/office/drawing/2014/main" id="{6B6CA9AA-9369-1172-7A3A-B89C84051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3799" y="141039"/>
            <a:ext cx="2168801" cy="602120"/>
          </a:xfrm>
          <a:prstGeom prst="rect">
            <a:avLst/>
          </a:prstGeom>
        </p:spPr>
      </p:pic>
    </p:spTree>
    <p:extLst>
      <p:ext uri="{BB962C8B-B14F-4D97-AF65-F5344CB8AC3E}">
        <p14:creationId xmlns:p14="http://schemas.microsoft.com/office/powerpoint/2010/main" val="77549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135</a:t>
            </a:fld>
            <a:endParaRPr lang="en-US"/>
          </a:p>
        </p:txBody>
      </p:sp>
      <p:sp>
        <p:nvSpPr>
          <p:cNvPr id="3" name="Retângulo 2">
            <a:extLst>
              <a:ext uri="{FF2B5EF4-FFF2-40B4-BE49-F238E27FC236}">
                <a16:creationId xmlns:a16="http://schemas.microsoft.com/office/drawing/2014/main" id="{BB0F9CB5-D4E8-FB86-A3B0-6B21330F22E7}"/>
              </a:ext>
            </a:extLst>
          </p:cNvPr>
          <p:cNvSpPr/>
          <p:nvPr/>
        </p:nvSpPr>
        <p:spPr>
          <a:xfrm>
            <a:off x="0" y="0"/>
            <a:ext cx="12192000" cy="687291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469900" y="1435100"/>
            <a:ext cx="4470400" cy="5435600"/>
          </a:xfrm>
          <a:prstGeom prst="roundRect">
            <a:avLst>
              <a:gd name="adj" fmla="val 3004"/>
            </a:avLst>
          </a:prstGeom>
          <a:gradFill>
            <a:gsLst>
              <a:gs pos="100000">
                <a:schemeClr val="tx1">
                  <a:lumMod val="85000"/>
                  <a:lumOff val="15000"/>
                </a:schemeClr>
              </a:gs>
              <a:gs pos="54000">
                <a:schemeClr val="tx1">
                  <a:lumMod val="65000"/>
                  <a:lumOff val="35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61">
            <a:extLst>
              <a:ext uri="{FF2B5EF4-FFF2-40B4-BE49-F238E27FC236}">
                <a16:creationId xmlns:a16="http://schemas.microsoft.com/office/drawing/2014/main" id="{4011ADA2-CEA4-4CDA-7367-48A8B40EC7B6}"/>
              </a:ext>
            </a:extLst>
          </p:cNvPr>
          <p:cNvSpPr txBox="1"/>
          <p:nvPr/>
        </p:nvSpPr>
        <p:spPr>
          <a:xfrm>
            <a:off x="5907416" y="1539636"/>
            <a:ext cx="5916284" cy="4708981"/>
          </a:xfrm>
          <a:prstGeom prst="rect">
            <a:avLst/>
          </a:prstGeom>
          <a:noFill/>
        </p:spPr>
        <p:txBody>
          <a:bodyPr wrap="square" lIns="0" tIns="0" rIns="0" bIns="0" rtlCol="0">
            <a:spAutoFit/>
          </a:bodyPr>
          <a:lstStyle/>
          <a:p>
            <a:r>
              <a:rPr lang="pt-BR" b="1" dirty="0"/>
              <a:t>Quais são os principais requisitos da NR-22?</a:t>
            </a:r>
          </a:p>
          <a:p>
            <a:r>
              <a:rPr lang="pt-BR" dirty="0"/>
              <a:t>Alguns dos principais requisitos da NR-22 incluem: elaboração de um Programa de Gerenciamento de Riscos, fornecimento de equipamentos de proteção individual adequados, treinamento dos trabalhadores, realização de inspeções periódicas, implementação de medidas de prevenção de acidentes e doenças ocupacionais, entre outras diretrizes voltadas para a segurança e saúde na mineração.</a:t>
            </a:r>
          </a:p>
          <a:p>
            <a:endParaRPr lang="pt-BR" dirty="0"/>
          </a:p>
          <a:p>
            <a:r>
              <a:rPr lang="pt-BR" b="1" dirty="0"/>
              <a:t>Quais os riscos abordados pela NR-22?</a:t>
            </a:r>
          </a:p>
          <a:p>
            <a:r>
              <a:rPr lang="pt-BR" dirty="0"/>
              <a:t>A NR-22 aborda diversos riscos presentes nas atividades de mineração, tais como: riscos de queda de materiais, desmoronamentos, explosões, incêndios, soterramentos, intoxicações, doenças ocupacionais, exposição a agentes químicos, físicos e biológicos, vibrações, ruídos, entre outros. Essa norma tem o objetivo de prevenir acidentes e garantir a segurança e saúde dos trabalhadores nesse setor.</a:t>
            </a:r>
          </a:p>
        </p:txBody>
      </p:sp>
      <p:pic>
        <p:nvPicPr>
          <p:cNvPr id="9" name="Imagem 8">
            <a:extLst>
              <a:ext uri="{FF2B5EF4-FFF2-40B4-BE49-F238E27FC236}">
                <a16:creationId xmlns:a16="http://schemas.microsoft.com/office/drawing/2014/main" id="{AD49A5AC-CEE4-BC93-1446-3E498B68207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40743" y="212149"/>
            <a:ext cx="4470400" cy="6660768"/>
          </a:xfrm>
          <a:prstGeom prst="rect">
            <a:avLst/>
          </a:prstGeom>
        </p:spPr>
      </p:pic>
      <p:pic>
        <p:nvPicPr>
          <p:cNvPr id="8" name="Imagem 7">
            <a:extLst>
              <a:ext uri="{FF2B5EF4-FFF2-40B4-BE49-F238E27FC236}">
                <a16:creationId xmlns:a16="http://schemas.microsoft.com/office/drawing/2014/main" id="{70E638D0-492A-7A40-47CE-8A5C8BBC9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35595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136</a:t>
            </a:fld>
            <a:endParaRPr lang="en-US"/>
          </a:p>
        </p:txBody>
      </p:sp>
      <p:sp>
        <p:nvSpPr>
          <p:cNvPr id="13" name="矩形 41">
            <a:extLst>
              <a:ext uri="{FF2B5EF4-FFF2-40B4-BE49-F238E27FC236}">
                <a16:creationId xmlns:a16="http://schemas.microsoft.com/office/drawing/2014/main" id="{B7D62EDC-E1CF-C19E-B912-59DF7AF36808}"/>
              </a:ext>
            </a:extLst>
          </p:cNvPr>
          <p:cNvSpPr/>
          <p:nvPr/>
        </p:nvSpPr>
        <p:spPr>
          <a:xfrm>
            <a:off x="-56050" y="3283338"/>
            <a:ext cx="12248050" cy="35746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27075" y="1636307"/>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379538" y="4189007"/>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290638" y="4406494"/>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379538" y="4623982"/>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11300" y="4841469"/>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28788" y="2542769"/>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49413" y="2460219"/>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407103" y="941387"/>
            <a:ext cx="7733643" cy="4924425"/>
          </a:xfrm>
          <a:prstGeom prst="rect">
            <a:avLst/>
          </a:prstGeom>
          <a:noFill/>
        </p:spPr>
        <p:txBody>
          <a:bodyPr wrap="square" lIns="0" tIns="0" rIns="0" bIns="0" rtlCol="0">
            <a:spAutoFit/>
          </a:bodyPr>
          <a:lstStyle/>
          <a:p>
            <a:r>
              <a:rPr lang="pt-BR" sz="2000" b="1" dirty="0"/>
              <a:t>Quem é responsável por cumprir a NR-22?</a:t>
            </a:r>
          </a:p>
          <a:p>
            <a:r>
              <a:rPr lang="pt-BR" sz="2000" dirty="0"/>
              <a:t>A Norma Regulamentadora 22 é de responsabilidade tanto dos empregadores quanto dos trabalhadores envolvidos nessa atividade. Os empregadores devem garantir a implementação das medidas de segurança, treinamento adequado e fornecimento de equipamentos de proteção, enquanto os trabalhadores devem seguir as normas de segurança e utilizar corretamente os equipamentos disponibilizados.</a:t>
            </a:r>
          </a:p>
          <a:p>
            <a:endParaRPr lang="pt-BR" sz="2000" dirty="0"/>
          </a:p>
          <a:p>
            <a:endParaRPr lang="pt-BR" sz="2000" dirty="0"/>
          </a:p>
          <a:p>
            <a:r>
              <a:rPr lang="pt-BR" sz="2000" b="1" dirty="0"/>
              <a:t>A NR-22 se aplica a quais setores da indústria?</a:t>
            </a:r>
          </a:p>
          <a:p>
            <a:r>
              <a:rPr lang="pt-BR" sz="2000" dirty="0"/>
              <a:t>A NR-22 se aplica especificamente ao setor da indústria mineral, abrangendo atividades de mineração, incluindo a extração de minérios metálicos, não metálicos e minerais energéticos. Ela engloba desde a exploração, produção, beneficiamento, transporte até o armazenamento desses materiais, visando garantir a segurança e saúde dos trabalhadores nessa área.</a:t>
            </a:r>
          </a:p>
        </p:txBody>
      </p:sp>
      <p:pic>
        <p:nvPicPr>
          <p:cNvPr id="11" name="Imagem 10">
            <a:extLst>
              <a:ext uri="{FF2B5EF4-FFF2-40B4-BE49-F238E27FC236}">
                <a16:creationId xmlns:a16="http://schemas.microsoft.com/office/drawing/2014/main" id="{8A3B9717-5AE5-E61D-4454-DB8DF36EF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23533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CA228B-D636-1F51-6FBE-01DE2EFD2398}"/>
              </a:ext>
            </a:extLst>
          </p:cNvPr>
          <p:cNvSpPr/>
          <p:nvPr/>
        </p:nvSpPr>
        <p:spPr>
          <a:xfrm>
            <a:off x="-90742" y="0"/>
            <a:ext cx="1225561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11" name="Content Placeholder 6">
            <a:extLst>
              <a:ext uri="{FF2B5EF4-FFF2-40B4-BE49-F238E27FC236}">
                <a16:creationId xmlns:a16="http://schemas.microsoft.com/office/drawing/2014/main" id="{8E7C29AA-89D2-3078-236E-A0D899084727}"/>
              </a:ext>
            </a:extLst>
          </p:cNvPr>
          <p:cNvSpPr txBox="1">
            <a:spLocks/>
          </p:cNvSpPr>
          <p:nvPr/>
        </p:nvSpPr>
        <p:spPr>
          <a:xfrm>
            <a:off x="5977108" y="6029447"/>
            <a:ext cx="5941471" cy="673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微软雅黑" panose="020F0502020204030204"/>
                <a:ea typeface="微软雅黑"/>
                <a:cs typeface="+mn-cs"/>
              </a:rPr>
              <a:t>contato@centraldecursosdobrasil.com.br</a:t>
            </a:r>
          </a:p>
        </p:txBody>
      </p:sp>
      <p:sp>
        <p:nvSpPr>
          <p:cNvPr id="13" name="Rectangle 2">
            <a:extLst>
              <a:ext uri="{FF2B5EF4-FFF2-40B4-BE49-F238E27FC236}">
                <a16:creationId xmlns:a16="http://schemas.microsoft.com/office/drawing/2014/main" id="{213E900B-9D94-E952-8D15-8085105CCA9F}"/>
              </a:ext>
            </a:extLst>
          </p:cNvPr>
          <p:cNvSpPr/>
          <p:nvPr/>
        </p:nvSpPr>
        <p:spPr>
          <a:xfrm>
            <a:off x="-63610" y="2333200"/>
            <a:ext cx="12255610" cy="100485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7" name="Title 4">
            <a:extLst>
              <a:ext uri="{FF2B5EF4-FFF2-40B4-BE49-F238E27FC236}">
                <a16:creationId xmlns:a16="http://schemas.microsoft.com/office/drawing/2014/main" id="{96A125D6-65C1-BF8D-453E-799F9ADB303D}"/>
              </a:ext>
            </a:extLst>
          </p:cNvPr>
          <p:cNvSpPr txBox="1">
            <a:spLocks/>
          </p:cNvSpPr>
          <p:nvPr/>
        </p:nvSpPr>
        <p:spPr>
          <a:xfrm>
            <a:off x="5481700" y="2485769"/>
            <a:ext cx="6212115" cy="95066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lumMod val="95000"/>
                  </a:prstClr>
                </a:solidFill>
                <a:effectLst/>
                <a:uLnTx/>
                <a:uFillTx/>
                <a:latin typeface="微软雅黑" panose="020F0502020204030204"/>
                <a:ea typeface="微软雅黑"/>
                <a:cs typeface="+mj-cs"/>
              </a:rPr>
              <a:t>Central de Cursos</a:t>
            </a:r>
          </a:p>
        </p:txBody>
      </p:sp>
      <p:sp>
        <p:nvSpPr>
          <p:cNvPr id="21" name="Rectangle 11">
            <a:extLst>
              <a:ext uri="{FF2B5EF4-FFF2-40B4-BE49-F238E27FC236}">
                <a16:creationId xmlns:a16="http://schemas.microsoft.com/office/drawing/2014/main" id="{1CED3AE6-3962-F1AB-664D-5B90E33F5889}"/>
              </a:ext>
            </a:extLst>
          </p:cNvPr>
          <p:cNvSpPr/>
          <p:nvPr/>
        </p:nvSpPr>
        <p:spPr>
          <a:xfrm>
            <a:off x="-63610" y="2333200"/>
            <a:ext cx="2655735" cy="100485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2" name="Picture 5">
            <a:extLst>
              <a:ext uri="{FF2B5EF4-FFF2-40B4-BE49-F238E27FC236}">
                <a16:creationId xmlns:a16="http://schemas.microsoft.com/office/drawing/2014/main" id="{1D274DA4-3F8B-BA30-24C5-AD4A1E06F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9" y="753221"/>
            <a:ext cx="7135410" cy="5351557"/>
          </a:xfrm>
          <a:prstGeom prst="rect">
            <a:avLst/>
          </a:prstGeom>
        </p:spPr>
      </p:pic>
      <p:pic>
        <p:nvPicPr>
          <p:cNvPr id="26" name="Imagem 25" descr="Fundo preto com letras brancas&#10;&#10;Descrição gerada automaticamente com confiança média">
            <a:extLst>
              <a:ext uri="{FF2B5EF4-FFF2-40B4-BE49-F238E27FC236}">
                <a16:creationId xmlns:a16="http://schemas.microsoft.com/office/drawing/2014/main" id="{A236C3B0-EDEC-0962-D595-3FF02FE21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719" y="3165413"/>
            <a:ext cx="2676149" cy="1252731"/>
          </a:xfrm>
          <a:prstGeom prst="rect">
            <a:avLst/>
          </a:prstGeom>
        </p:spPr>
      </p:pic>
      <p:pic>
        <p:nvPicPr>
          <p:cNvPr id="27" name="Picture 8">
            <a:extLst>
              <a:ext uri="{FF2B5EF4-FFF2-40B4-BE49-F238E27FC236}">
                <a16:creationId xmlns:a16="http://schemas.microsoft.com/office/drawing/2014/main" id="{013BB10D-4DD7-3B9F-21CC-E60A6D5AE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526" y="128448"/>
            <a:ext cx="903053" cy="981630"/>
          </a:xfrm>
          <a:prstGeom prst="rect">
            <a:avLst/>
          </a:prstGeom>
        </p:spPr>
      </p:pic>
      <p:sp>
        <p:nvSpPr>
          <p:cNvPr id="28" name="Content Placeholder 6">
            <a:extLst>
              <a:ext uri="{FF2B5EF4-FFF2-40B4-BE49-F238E27FC236}">
                <a16:creationId xmlns:a16="http://schemas.microsoft.com/office/drawing/2014/main" id="{27CCE978-E7F1-D85C-5C23-BA48134C9A39}"/>
              </a:ext>
            </a:extLst>
          </p:cNvPr>
          <p:cNvSpPr txBox="1">
            <a:spLocks/>
          </p:cNvSpPr>
          <p:nvPr/>
        </p:nvSpPr>
        <p:spPr>
          <a:xfrm>
            <a:off x="5938075" y="5016211"/>
            <a:ext cx="6521407" cy="3152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Av. Floriano Peixoto, 615 - Centro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CEP 38402-100 – Uberlândia/MG</a:t>
            </a:r>
          </a:p>
        </p:txBody>
      </p:sp>
      <p:sp>
        <p:nvSpPr>
          <p:cNvPr id="29" name="Subtitle 5">
            <a:extLst>
              <a:ext uri="{FF2B5EF4-FFF2-40B4-BE49-F238E27FC236}">
                <a16:creationId xmlns:a16="http://schemas.microsoft.com/office/drawing/2014/main" id="{3271064F-9A18-70E0-9B66-53DFBC1FA54A}"/>
              </a:ext>
            </a:extLst>
          </p:cNvPr>
          <p:cNvSpPr txBox="1">
            <a:spLocks/>
          </p:cNvSpPr>
          <p:nvPr/>
        </p:nvSpPr>
        <p:spPr>
          <a:xfrm>
            <a:off x="8627676" y="1712610"/>
            <a:ext cx="4496463" cy="5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cs"/>
              </a:rPr>
              <a:t>FALE CONOSCO</a:t>
            </a:r>
          </a:p>
        </p:txBody>
      </p:sp>
    </p:spTree>
    <p:extLst>
      <p:ext uri="{BB962C8B-B14F-4D97-AF65-F5344CB8AC3E}">
        <p14:creationId xmlns:p14="http://schemas.microsoft.com/office/powerpoint/2010/main" val="273186827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1000">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14:bounceEnd="41000">
                                          <p:cBhvr additive="base">
                                            <p:cTn id="7" dur="1300" fill="hold"/>
                                            <p:tgtEl>
                                              <p:spTgt spid="17"/>
                                            </p:tgtEl>
                                            <p:attrNameLst>
                                              <p:attrName>ppt_x</p:attrName>
                                            </p:attrNameLst>
                                          </p:cBhvr>
                                          <p:tavLst>
                                            <p:tav tm="0">
                                              <p:val>
                                                <p:strVal val="0-#ppt_w/2"/>
                                              </p:val>
                                            </p:tav>
                                            <p:tav tm="100000">
                                              <p:val>
                                                <p:strVal val="#ppt_x"/>
                                              </p:val>
                                            </p:tav>
                                          </p:tavLst>
                                        </p:anim>
                                        <p:anim calcmode="lin" valueType="num" p14:bounceEnd="41000">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14</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425734" y="869424"/>
            <a:ext cx="5362949" cy="4893647"/>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02</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5400" b="1" dirty="0">
                <a:solidFill>
                  <a:schemeClr val="bg1"/>
                </a:solidFill>
                <a:latin typeface="Poppins" panose="00000500000000000000" pitchFamily="2" charset="0"/>
              </a:rPr>
              <a:t>Contexto histórico e evolução da NR-22</a:t>
            </a:r>
          </a:p>
        </p:txBody>
      </p:sp>
      <p:pic>
        <p:nvPicPr>
          <p:cNvPr id="4" name="Imagem 3">
            <a:extLst>
              <a:ext uri="{FF2B5EF4-FFF2-40B4-BE49-F238E27FC236}">
                <a16:creationId xmlns:a16="http://schemas.microsoft.com/office/drawing/2014/main" id="{7C2BE7DC-462B-98E2-E562-44A64503C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940" y="275451"/>
            <a:ext cx="2168801" cy="602120"/>
          </a:xfrm>
          <a:prstGeom prst="rect">
            <a:avLst/>
          </a:prstGeom>
        </p:spPr>
      </p:pic>
    </p:spTree>
    <p:extLst>
      <p:ext uri="{BB962C8B-B14F-4D97-AF65-F5344CB8AC3E}">
        <p14:creationId xmlns:p14="http://schemas.microsoft.com/office/powerpoint/2010/main" val="85802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1">
            <a:extLst>
              <a:ext uri="{FF2B5EF4-FFF2-40B4-BE49-F238E27FC236}">
                <a16:creationId xmlns:a16="http://schemas.microsoft.com/office/drawing/2014/main" id="{D41332A2-AF66-5658-2E8C-C1D204C27006}"/>
              </a:ext>
            </a:extLst>
          </p:cNvPr>
          <p:cNvSpPr/>
          <p:nvPr/>
        </p:nvSpPr>
        <p:spPr>
          <a:xfrm>
            <a:off x="0" y="3168450"/>
            <a:ext cx="12192000" cy="5365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15</a:t>
            </a:fld>
            <a:endParaRPr lang="en-US"/>
          </a:p>
        </p:txBody>
      </p:sp>
      <p:sp>
        <p:nvSpPr>
          <p:cNvPr id="5" name="Teardrop 30">
            <a:extLst>
              <a:ext uri="{FF2B5EF4-FFF2-40B4-BE49-F238E27FC236}">
                <a16:creationId xmlns:a16="http://schemas.microsoft.com/office/drawing/2014/main" id="{395C0717-BEC7-1A00-3E58-C186271B8C53}"/>
              </a:ext>
            </a:extLst>
          </p:cNvPr>
          <p:cNvSpPr/>
          <p:nvPr/>
        </p:nvSpPr>
        <p:spPr>
          <a:xfrm rot="8100000">
            <a:off x="477546" y="432129"/>
            <a:ext cx="2040588" cy="2040588"/>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52">
            <a:extLst>
              <a:ext uri="{FF2B5EF4-FFF2-40B4-BE49-F238E27FC236}">
                <a16:creationId xmlns:a16="http://schemas.microsoft.com/office/drawing/2014/main" id="{159583D6-82CB-B284-1053-3BCCEBC85FB2}"/>
              </a:ext>
            </a:extLst>
          </p:cNvPr>
          <p:cNvSpPr/>
          <p:nvPr/>
        </p:nvSpPr>
        <p:spPr>
          <a:xfrm>
            <a:off x="747668" y="706042"/>
            <a:ext cx="1507754" cy="150775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rPr>
              <a:t>1970</a:t>
            </a:r>
          </a:p>
        </p:txBody>
      </p:sp>
      <p:cxnSp>
        <p:nvCxnSpPr>
          <p:cNvPr id="15" name="Straight Connector 11">
            <a:extLst>
              <a:ext uri="{FF2B5EF4-FFF2-40B4-BE49-F238E27FC236}">
                <a16:creationId xmlns:a16="http://schemas.microsoft.com/office/drawing/2014/main" id="{043050A6-A5CA-549D-BB74-DE8BF9F469A6}"/>
              </a:ext>
            </a:extLst>
          </p:cNvPr>
          <p:cNvCxnSpPr/>
          <p:nvPr/>
        </p:nvCxnSpPr>
        <p:spPr>
          <a:xfrm flipV="1">
            <a:off x="1497840" y="2374637"/>
            <a:ext cx="0" cy="104140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16" name="TextBox 61">
            <a:extLst>
              <a:ext uri="{FF2B5EF4-FFF2-40B4-BE49-F238E27FC236}">
                <a16:creationId xmlns:a16="http://schemas.microsoft.com/office/drawing/2014/main" id="{76023AFC-932C-BDCB-0E21-E14D159A2451}"/>
              </a:ext>
            </a:extLst>
          </p:cNvPr>
          <p:cNvSpPr txBox="1"/>
          <p:nvPr/>
        </p:nvSpPr>
        <p:spPr>
          <a:xfrm>
            <a:off x="1698305" y="3905858"/>
            <a:ext cx="9591995" cy="2158732"/>
          </a:xfrm>
          <a:prstGeom prst="rect">
            <a:avLst/>
          </a:prstGeom>
          <a:solidFill>
            <a:srgbClr val="EEB500"/>
          </a:solidFill>
        </p:spPr>
        <p:txBody>
          <a:bodyPr wrap="square" lIns="0" tIns="0" rIns="0" bIns="0" rtlCol="0">
            <a:spAutoFit/>
          </a:bodyPr>
          <a:lstStyle/>
          <a:p>
            <a:pPr>
              <a:lnSpc>
                <a:spcPct val="150000"/>
              </a:lnSpc>
            </a:pPr>
            <a:r>
              <a:rPr lang="pt-BR" sz="2400" dirty="0"/>
              <a:t>A norma regulamentadora 22 teve sua origem na década de 1970, quando foram estabelecidos os primeiros regulamentos específicos para a indústria mineradora no Brasil. Desde então, a norma passou por várias atualizações e aprimoramentos para se adequar às demandas e realidades da indústria.</a:t>
            </a:r>
            <a:endParaRPr lang="en-US" sz="2400" b="1" dirty="0"/>
          </a:p>
        </p:txBody>
      </p:sp>
      <p:pic>
        <p:nvPicPr>
          <p:cNvPr id="6" name="Imagem 5" descr="Foto em preto e branco de homem andando de skate&#10;&#10;Descrição gerada automaticamente">
            <a:extLst>
              <a:ext uri="{FF2B5EF4-FFF2-40B4-BE49-F238E27FC236}">
                <a16:creationId xmlns:a16="http://schemas.microsoft.com/office/drawing/2014/main" id="{A00895D4-FAD8-F323-1C7A-8DB691AAA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550" y="306353"/>
            <a:ext cx="4654548" cy="3116642"/>
          </a:xfrm>
          <a:prstGeom prst="rect">
            <a:avLst/>
          </a:prstGeom>
        </p:spPr>
      </p:pic>
      <p:pic>
        <p:nvPicPr>
          <p:cNvPr id="4" name="Imagem 3">
            <a:extLst>
              <a:ext uri="{FF2B5EF4-FFF2-40B4-BE49-F238E27FC236}">
                <a16:creationId xmlns:a16="http://schemas.microsoft.com/office/drawing/2014/main" id="{A1575552-26BC-7ADA-AC12-D3A023352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894" y="462376"/>
            <a:ext cx="2168801" cy="602120"/>
          </a:xfrm>
          <a:prstGeom prst="rect">
            <a:avLst/>
          </a:prstGeom>
        </p:spPr>
      </p:pic>
    </p:spTree>
    <p:extLst>
      <p:ext uri="{BB962C8B-B14F-4D97-AF65-F5344CB8AC3E}">
        <p14:creationId xmlns:p14="http://schemas.microsoft.com/office/powerpoint/2010/main" val="309538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7"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16</a:t>
            </a:fld>
            <a:endParaRPr lang="en-US"/>
          </a:p>
        </p:txBody>
      </p:sp>
      <p:pic>
        <p:nvPicPr>
          <p:cNvPr id="4" name="Group 17">
            <a:extLst>
              <a:ext uri="{FF2B5EF4-FFF2-40B4-BE49-F238E27FC236}">
                <a16:creationId xmlns:a16="http://schemas.microsoft.com/office/drawing/2014/main" id="{90632A2F-60AE-683A-998B-48A51F59E11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087" y="2346325"/>
            <a:ext cx="309721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1">
            <a:extLst>
              <a:ext uri="{FF2B5EF4-FFF2-40B4-BE49-F238E27FC236}">
                <a16:creationId xmlns:a16="http://schemas.microsoft.com/office/drawing/2014/main" id="{A929E227-4C1F-F7A8-7CA1-4047F9803019}"/>
              </a:ext>
            </a:extLst>
          </p:cNvPr>
          <p:cNvSpPr txBox="1"/>
          <p:nvPr/>
        </p:nvSpPr>
        <p:spPr>
          <a:xfrm>
            <a:off x="433435" y="2565399"/>
            <a:ext cx="7199266" cy="3183949"/>
          </a:xfrm>
          <a:prstGeom prst="rect">
            <a:avLst/>
          </a:prstGeom>
          <a:solidFill>
            <a:srgbClr val="EEB500"/>
          </a:solidFill>
        </p:spPr>
        <p:txBody>
          <a:bodyPr wrap="square" lIns="0" tIns="0" rIns="0" bIns="0" rtlCol="0">
            <a:spAutoFit/>
          </a:bodyPr>
          <a:lstStyle/>
          <a:p>
            <a:pPr>
              <a:lnSpc>
                <a:spcPct val="150000"/>
              </a:lnSpc>
            </a:pPr>
            <a:r>
              <a:rPr lang="pt-BR" sz="2000" dirty="0"/>
              <a:t>No início, as regulamentações focavam principalmente em questões de segurança, como prevenção de acidentes e proteção contra riscos físicos e químicos presentes nos ambientes de mineração. </a:t>
            </a:r>
          </a:p>
          <a:p>
            <a:pPr>
              <a:lnSpc>
                <a:spcPct val="150000"/>
              </a:lnSpc>
            </a:pPr>
            <a:endParaRPr lang="pt-BR" sz="2000" dirty="0"/>
          </a:p>
          <a:p>
            <a:pPr>
              <a:lnSpc>
                <a:spcPct val="150000"/>
              </a:lnSpc>
            </a:pPr>
            <a:r>
              <a:rPr lang="pt-BR" sz="2000" dirty="0"/>
              <a:t>Com o tempo, a NR-22 evoluiu para abranger também a saúde ocupacional, incluindo a prevenção de doenças ocupacionais e a promoção do bem-estar dos trabalhadores.</a:t>
            </a:r>
          </a:p>
        </p:txBody>
      </p:sp>
      <p:pic>
        <p:nvPicPr>
          <p:cNvPr id="6" name="Picture 83">
            <a:extLst>
              <a:ext uri="{FF2B5EF4-FFF2-40B4-BE49-F238E27FC236}">
                <a16:creationId xmlns:a16="http://schemas.microsoft.com/office/drawing/2014/main" id="{47EFE8C3-6C10-F5B4-375D-DC0374ED351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2695740" y="245052"/>
            <a:ext cx="2054060" cy="20540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7" name="Oval 102">
            <a:extLst>
              <a:ext uri="{FF2B5EF4-FFF2-40B4-BE49-F238E27FC236}">
                <a16:creationId xmlns:a16="http://schemas.microsoft.com/office/drawing/2014/main" id="{A8013852-B581-FF8D-375F-0CBE4B53EE65}"/>
              </a:ext>
            </a:extLst>
          </p:cNvPr>
          <p:cNvSpPr/>
          <p:nvPr/>
        </p:nvSpPr>
        <p:spPr>
          <a:xfrm>
            <a:off x="2815784" y="365096"/>
            <a:ext cx="1813972" cy="1813972"/>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NR 22</a:t>
            </a:r>
          </a:p>
        </p:txBody>
      </p:sp>
      <p:pic>
        <p:nvPicPr>
          <p:cNvPr id="8" name="Imagem 7">
            <a:extLst>
              <a:ext uri="{FF2B5EF4-FFF2-40B4-BE49-F238E27FC236}">
                <a16:creationId xmlns:a16="http://schemas.microsoft.com/office/drawing/2014/main" id="{044075D1-D2EB-45AF-FF95-280E0AD47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3821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17</a:t>
            </a:fld>
            <a:endParaRPr lang="en-US"/>
          </a:p>
        </p:txBody>
      </p:sp>
      <p:sp>
        <p:nvSpPr>
          <p:cNvPr id="7" name="TextBox 61">
            <a:extLst>
              <a:ext uri="{FF2B5EF4-FFF2-40B4-BE49-F238E27FC236}">
                <a16:creationId xmlns:a16="http://schemas.microsoft.com/office/drawing/2014/main" id="{22E2BBF0-347F-31A3-9ABD-39BCC8B90BCA}"/>
              </a:ext>
            </a:extLst>
          </p:cNvPr>
          <p:cNvSpPr txBox="1"/>
          <p:nvPr/>
        </p:nvSpPr>
        <p:spPr>
          <a:xfrm>
            <a:off x="553357" y="1470442"/>
            <a:ext cx="5542643" cy="4107278"/>
          </a:xfrm>
          <a:prstGeom prst="rect">
            <a:avLst/>
          </a:prstGeom>
          <a:solidFill>
            <a:srgbClr val="EEB500"/>
          </a:solidFill>
        </p:spPr>
        <p:txBody>
          <a:bodyPr wrap="square" lIns="0" tIns="0" rIns="0" bIns="0" rtlCol="0">
            <a:spAutoFit/>
          </a:bodyPr>
          <a:lstStyle/>
          <a:p>
            <a:pPr>
              <a:lnSpc>
                <a:spcPct val="150000"/>
              </a:lnSpc>
            </a:pPr>
            <a:r>
              <a:rPr lang="pt-BR" sz="2000" dirty="0"/>
              <a:t>A evolução da NR-22 reflete avanços na compreensão dos riscos e na implementação de medidas preventivas na indústria da mineração. </a:t>
            </a:r>
          </a:p>
          <a:p>
            <a:pPr>
              <a:lnSpc>
                <a:spcPct val="150000"/>
              </a:lnSpc>
            </a:pPr>
            <a:endParaRPr lang="pt-BR" sz="2000" dirty="0"/>
          </a:p>
          <a:p>
            <a:pPr>
              <a:lnSpc>
                <a:spcPct val="150000"/>
              </a:lnSpc>
            </a:pPr>
            <a:r>
              <a:rPr lang="pt-BR" sz="2000" dirty="0"/>
              <a:t>Ela incorporou diretrizes mais abrangentes, como avaliação de riscos, treinamento dos trabalhadores, uso adequado de equipamentos de proteção individual (EPIs) e sistemas de gestão de segurança e saúde ocupacional.</a:t>
            </a:r>
            <a:endParaRPr lang="en-US" dirty="0"/>
          </a:p>
        </p:txBody>
      </p:sp>
      <p:pic>
        <p:nvPicPr>
          <p:cNvPr id="5" name="Imagem 4">
            <a:extLst>
              <a:ext uri="{FF2B5EF4-FFF2-40B4-BE49-F238E27FC236}">
                <a16:creationId xmlns:a16="http://schemas.microsoft.com/office/drawing/2014/main" id="{E17FD9CA-D3E1-7E5E-2AD3-709E23832730}"/>
              </a:ext>
            </a:extLst>
          </p:cNvPr>
          <p:cNvPicPr>
            <a:picLocks noChangeAspect="1"/>
          </p:cNvPicPr>
          <p:nvPr/>
        </p:nvPicPr>
        <p:blipFill>
          <a:blip r:embed="rId2"/>
          <a:stretch>
            <a:fillRect/>
          </a:stretch>
        </p:blipFill>
        <p:spPr>
          <a:xfrm>
            <a:off x="6426175" y="673100"/>
            <a:ext cx="5717346" cy="5334000"/>
          </a:xfrm>
          <a:prstGeom prst="rect">
            <a:avLst/>
          </a:prstGeom>
        </p:spPr>
      </p:pic>
      <p:pic>
        <p:nvPicPr>
          <p:cNvPr id="4" name="Imagem 3">
            <a:extLst>
              <a:ext uri="{FF2B5EF4-FFF2-40B4-BE49-F238E27FC236}">
                <a16:creationId xmlns:a16="http://schemas.microsoft.com/office/drawing/2014/main" id="{EAC33672-9A48-B922-BC99-4D6A6E37F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9915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18</a:t>
            </a:fld>
            <a:endParaRPr lang="en-US"/>
          </a:p>
        </p:txBody>
      </p:sp>
      <p:sp>
        <p:nvSpPr>
          <p:cNvPr id="3" name="Retângulo 2">
            <a:extLst>
              <a:ext uri="{FF2B5EF4-FFF2-40B4-BE49-F238E27FC236}">
                <a16:creationId xmlns:a16="http://schemas.microsoft.com/office/drawing/2014/main" id="{BB0F9CB5-D4E8-FB86-A3B0-6B21330F22E7}"/>
              </a:ext>
            </a:extLst>
          </p:cNvPr>
          <p:cNvSpPr/>
          <p:nvPr/>
        </p:nvSpPr>
        <p:spPr>
          <a:xfrm>
            <a:off x="0" y="0"/>
            <a:ext cx="12192000" cy="687291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469900" y="1435100"/>
            <a:ext cx="4470400" cy="5435600"/>
          </a:xfrm>
          <a:prstGeom prst="roundRect">
            <a:avLst>
              <a:gd name="adj" fmla="val 3004"/>
            </a:avLst>
          </a:prstGeom>
          <a:gradFill>
            <a:gsLst>
              <a:gs pos="100000">
                <a:schemeClr val="tx1">
                  <a:lumMod val="85000"/>
                  <a:lumOff val="15000"/>
                </a:schemeClr>
              </a:gs>
              <a:gs pos="54000">
                <a:schemeClr val="tx1">
                  <a:lumMod val="65000"/>
                  <a:lumOff val="35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61">
            <a:extLst>
              <a:ext uri="{FF2B5EF4-FFF2-40B4-BE49-F238E27FC236}">
                <a16:creationId xmlns:a16="http://schemas.microsoft.com/office/drawing/2014/main" id="{4011ADA2-CEA4-4CDA-7367-48A8B40EC7B6}"/>
              </a:ext>
            </a:extLst>
          </p:cNvPr>
          <p:cNvSpPr txBox="1"/>
          <p:nvPr/>
        </p:nvSpPr>
        <p:spPr>
          <a:xfrm>
            <a:off x="5907416" y="1539636"/>
            <a:ext cx="5916284" cy="4928722"/>
          </a:xfrm>
          <a:prstGeom prst="rect">
            <a:avLst/>
          </a:prstGeom>
          <a:noFill/>
        </p:spPr>
        <p:txBody>
          <a:bodyPr wrap="square" lIns="0" tIns="0" rIns="0" bIns="0" rtlCol="0">
            <a:spAutoFit/>
          </a:bodyPr>
          <a:lstStyle/>
          <a:p>
            <a:pPr>
              <a:lnSpc>
                <a:spcPct val="150000"/>
              </a:lnSpc>
            </a:pPr>
            <a:r>
              <a:rPr lang="pt-BR" sz="2400" dirty="0"/>
              <a:t>A norma é constantemente atualizada para acompanhar novas descobertas científicas, avanços tecnológicos e mudanças nas práticas de mineração. </a:t>
            </a:r>
          </a:p>
          <a:p>
            <a:pPr>
              <a:lnSpc>
                <a:spcPct val="150000"/>
              </a:lnSpc>
            </a:pPr>
            <a:endParaRPr lang="pt-BR" sz="2400" dirty="0"/>
          </a:p>
          <a:p>
            <a:pPr>
              <a:lnSpc>
                <a:spcPct val="150000"/>
              </a:lnSpc>
            </a:pPr>
            <a:r>
              <a:rPr lang="pt-BR" sz="2400" dirty="0"/>
              <a:t>Essas atualizações visam aprimorar a proteção dos trabalhadores, promovendo um ambiente de trabalho seguro e saudável na indústria da mineração.</a:t>
            </a:r>
            <a:endParaRPr lang="en-US" sz="2000" dirty="0"/>
          </a:p>
        </p:txBody>
      </p:sp>
      <p:pic>
        <p:nvPicPr>
          <p:cNvPr id="9" name="Imagem 8">
            <a:extLst>
              <a:ext uri="{FF2B5EF4-FFF2-40B4-BE49-F238E27FC236}">
                <a16:creationId xmlns:a16="http://schemas.microsoft.com/office/drawing/2014/main" id="{AD49A5AC-CEE4-BC93-1446-3E498B68207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745591" y="209933"/>
            <a:ext cx="4470400" cy="6660768"/>
          </a:xfrm>
          <a:prstGeom prst="rect">
            <a:avLst/>
          </a:prstGeom>
        </p:spPr>
      </p:pic>
      <p:pic>
        <p:nvPicPr>
          <p:cNvPr id="8" name="Imagem 7">
            <a:extLst>
              <a:ext uri="{FF2B5EF4-FFF2-40B4-BE49-F238E27FC236}">
                <a16:creationId xmlns:a16="http://schemas.microsoft.com/office/drawing/2014/main" id="{6243A753-E236-4B31-110F-5FEDCD835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40951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19</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524532" y="518259"/>
            <a:ext cx="5362949" cy="5863144"/>
          </a:xfrm>
          <a:prstGeom prst="rect">
            <a:avLst/>
          </a:prstGeom>
          <a:noFill/>
        </p:spPr>
        <p:txBody>
          <a:bodyPr wrap="square" lIns="0" tIns="0" rIns="0" bIns="0" rtlCol="0">
            <a:spAutoFit/>
          </a:bodyPr>
          <a:lstStyle/>
          <a:p>
            <a:pPr algn="ctr">
              <a:lnSpc>
                <a:spcPct val="150000"/>
              </a:lnSpc>
            </a:pPr>
            <a:r>
              <a:rPr lang="pt-BR" sz="4400" b="1" dirty="0">
                <a:latin typeface="Poppins" panose="00000500000000000000" pitchFamily="2" charset="0"/>
                <a:cs typeface="Poppins" panose="00000500000000000000" pitchFamily="2" charset="0"/>
              </a:rPr>
              <a:t>PARTE 03</a:t>
            </a:r>
          </a:p>
          <a:p>
            <a:pPr algn="ctr">
              <a:lnSpc>
                <a:spcPct val="150000"/>
              </a:lnSpc>
            </a:pPr>
            <a:endParaRPr lang="pt-BR"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800" b="1" dirty="0">
                <a:solidFill>
                  <a:schemeClr val="bg1"/>
                </a:solidFill>
                <a:latin typeface="Poppins" panose="00000500000000000000" pitchFamily="2" charset="0"/>
              </a:rPr>
              <a:t>Abrangência da NR-22: empresas e atividades sujeitas a essa norma</a:t>
            </a:r>
          </a:p>
        </p:txBody>
      </p:sp>
      <p:pic>
        <p:nvPicPr>
          <p:cNvPr id="4" name="Imagem 3">
            <a:extLst>
              <a:ext uri="{FF2B5EF4-FFF2-40B4-BE49-F238E27FC236}">
                <a16:creationId xmlns:a16="http://schemas.microsoft.com/office/drawing/2014/main" id="{B81B6139-D6F6-7BC6-3600-FA8A804C6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467" y="518259"/>
            <a:ext cx="2168801" cy="602120"/>
          </a:xfrm>
          <a:prstGeom prst="rect">
            <a:avLst/>
          </a:prstGeom>
        </p:spPr>
      </p:pic>
    </p:spTree>
    <p:extLst>
      <p:ext uri="{BB962C8B-B14F-4D97-AF65-F5344CB8AC3E}">
        <p14:creationId xmlns:p14="http://schemas.microsoft.com/office/powerpoint/2010/main" val="19467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23" name="Retângulo 22">
            <a:extLst>
              <a:ext uri="{FF2B5EF4-FFF2-40B4-BE49-F238E27FC236}">
                <a16:creationId xmlns:a16="http://schemas.microsoft.com/office/drawing/2014/main" id="{BCA463C8-C2E6-8D3F-2333-6DB0B5B82D62}"/>
              </a:ext>
            </a:extLst>
          </p:cNvPr>
          <p:cNvSpPr/>
          <p:nvPr/>
        </p:nvSpPr>
        <p:spPr>
          <a:xfrm>
            <a:off x="5482174" y="6008034"/>
            <a:ext cx="1366622" cy="184764"/>
          </a:xfrm>
          <a:prstGeom prst="rect">
            <a:avLst/>
          </a:prstGeom>
          <a:solidFill>
            <a:srgbClr val="44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61">
            <a:extLst>
              <a:ext uri="{FF2B5EF4-FFF2-40B4-BE49-F238E27FC236}">
                <a16:creationId xmlns:a16="http://schemas.microsoft.com/office/drawing/2014/main" id="{45A85397-7077-12A6-14CF-56D07F4C9885}"/>
              </a:ext>
            </a:extLst>
          </p:cNvPr>
          <p:cNvSpPr txBox="1"/>
          <p:nvPr/>
        </p:nvSpPr>
        <p:spPr>
          <a:xfrm>
            <a:off x="-2078225" y="66709"/>
            <a:ext cx="6620249" cy="574709"/>
          </a:xfrm>
          <a:prstGeom prst="rect">
            <a:avLst/>
          </a:prstGeom>
          <a:noFill/>
        </p:spPr>
        <p:txBody>
          <a:bodyPr wrap="square" lIns="0" tIns="0" rIns="0" bIns="0" rtlCol="0">
            <a:spAutoFit/>
          </a:bodyPr>
          <a:lstStyle/>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Conteúdo</a:t>
            </a:r>
            <a:endParaRPr lang="pt-BR" sz="2800" b="1"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p:txBody>
      </p:sp>
      <p:sp>
        <p:nvSpPr>
          <p:cNvPr id="4" name="矩形: 圆角 40">
            <a:extLst>
              <a:ext uri="{FF2B5EF4-FFF2-40B4-BE49-F238E27FC236}">
                <a16:creationId xmlns:a16="http://schemas.microsoft.com/office/drawing/2014/main" id="{CE4DEDE2-7517-F920-614B-CA2BD478D8BE}"/>
              </a:ext>
            </a:extLst>
          </p:cNvPr>
          <p:cNvSpPr/>
          <p:nvPr/>
        </p:nvSpPr>
        <p:spPr>
          <a:xfrm>
            <a:off x="2808069" y="161195"/>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01</a:t>
            </a:r>
            <a:endParaRPr lang="zh-CN" altLang="en-US" sz="2000" b="1" dirty="0">
              <a:effectLst>
                <a:outerShdw blurRad="38100" dist="38100" dir="2700000" algn="tl">
                  <a:srgbClr val="000000">
                    <a:alpha val="43137"/>
                  </a:srgbClr>
                </a:outerShdw>
              </a:effectLst>
              <a:cs typeface="+mn-ea"/>
              <a:sym typeface="+mn-lt"/>
            </a:endParaRPr>
          </a:p>
        </p:txBody>
      </p:sp>
      <p:sp>
        <p:nvSpPr>
          <p:cNvPr id="7" name="矩形: 圆角 40">
            <a:extLst>
              <a:ext uri="{FF2B5EF4-FFF2-40B4-BE49-F238E27FC236}">
                <a16:creationId xmlns:a16="http://schemas.microsoft.com/office/drawing/2014/main" id="{36D412B1-250A-6014-0B4C-9E1F0721BDCA}"/>
              </a:ext>
            </a:extLst>
          </p:cNvPr>
          <p:cNvSpPr/>
          <p:nvPr/>
        </p:nvSpPr>
        <p:spPr>
          <a:xfrm>
            <a:off x="2808069" y="882586"/>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02</a:t>
            </a:r>
            <a:endParaRPr lang="zh-CN" altLang="en-US" sz="2000" b="1" dirty="0">
              <a:effectLst>
                <a:outerShdw blurRad="38100" dist="38100" dir="2700000" algn="tl">
                  <a:srgbClr val="000000">
                    <a:alpha val="43137"/>
                  </a:srgbClr>
                </a:outerShdw>
              </a:effectLst>
              <a:cs typeface="+mn-ea"/>
              <a:sym typeface="+mn-lt"/>
            </a:endParaRPr>
          </a:p>
        </p:txBody>
      </p:sp>
      <p:sp>
        <p:nvSpPr>
          <p:cNvPr id="8" name="矩形: 圆角 40">
            <a:extLst>
              <a:ext uri="{FF2B5EF4-FFF2-40B4-BE49-F238E27FC236}">
                <a16:creationId xmlns:a16="http://schemas.microsoft.com/office/drawing/2014/main" id="{43A4D56E-0CC9-7135-4CFF-D3118720A015}"/>
              </a:ext>
            </a:extLst>
          </p:cNvPr>
          <p:cNvSpPr/>
          <p:nvPr/>
        </p:nvSpPr>
        <p:spPr>
          <a:xfrm>
            <a:off x="2808069" y="1603977"/>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03</a:t>
            </a:r>
            <a:endParaRPr lang="zh-CN" altLang="en-US" sz="2000" b="1" dirty="0">
              <a:effectLst>
                <a:outerShdw blurRad="38100" dist="38100" dir="2700000" algn="tl">
                  <a:srgbClr val="000000">
                    <a:alpha val="43137"/>
                  </a:srgbClr>
                </a:outerShdw>
              </a:effectLst>
              <a:cs typeface="+mn-ea"/>
              <a:sym typeface="+mn-lt"/>
            </a:endParaRPr>
          </a:p>
        </p:txBody>
      </p:sp>
      <p:sp>
        <p:nvSpPr>
          <p:cNvPr id="9" name="矩形: 圆角 40">
            <a:extLst>
              <a:ext uri="{FF2B5EF4-FFF2-40B4-BE49-F238E27FC236}">
                <a16:creationId xmlns:a16="http://schemas.microsoft.com/office/drawing/2014/main" id="{963A36E8-B758-9725-D790-F1910DCD2CDE}"/>
              </a:ext>
            </a:extLst>
          </p:cNvPr>
          <p:cNvSpPr/>
          <p:nvPr/>
        </p:nvSpPr>
        <p:spPr>
          <a:xfrm>
            <a:off x="2808069" y="2325368"/>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04</a:t>
            </a:r>
            <a:endParaRPr lang="zh-CN" altLang="en-US" sz="2000" b="1" dirty="0">
              <a:effectLst>
                <a:outerShdw blurRad="38100" dist="38100" dir="2700000" algn="tl">
                  <a:srgbClr val="000000">
                    <a:alpha val="43137"/>
                  </a:srgbClr>
                </a:outerShdw>
              </a:effectLst>
              <a:cs typeface="+mn-ea"/>
              <a:sym typeface="+mn-lt"/>
            </a:endParaRPr>
          </a:p>
        </p:txBody>
      </p:sp>
      <p:sp>
        <p:nvSpPr>
          <p:cNvPr id="10" name="矩形: 圆角 40">
            <a:extLst>
              <a:ext uri="{FF2B5EF4-FFF2-40B4-BE49-F238E27FC236}">
                <a16:creationId xmlns:a16="http://schemas.microsoft.com/office/drawing/2014/main" id="{340E2D46-CC1B-1B29-BEF5-E40CB1DB16A9}"/>
              </a:ext>
            </a:extLst>
          </p:cNvPr>
          <p:cNvSpPr/>
          <p:nvPr/>
        </p:nvSpPr>
        <p:spPr>
          <a:xfrm>
            <a:off x="2808069" y="3046759"/>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05</a:t>
            </a:r>
            <a:endParaRPr lang="zh-CN" altLang="en-US" sz="2000" b="1" dirty="0">
              <a:effectLst>
                <a:outerShdw blurRad="38100" dist="38100" dir="2700000" algn="tl">
                  <a:srgbClr val="000000">
                    <a:alpha val="43137"/>
                  </a:srgbClr>
                </a:outerShdw>
              </a:effectLst>
              <a:cs typeface="+mn-ea"/>
              <a:sym typeface="+mn-lt"/>
            </a:endParaRPr>
          </a:p>
        </p:txBody>
      </p:sp>
      <p:sp>
        <p:nvSpPr>
          <p:cNvPr id="11" name="矩形: 圆角 40">
            <a:extLst>
              <a:ext uri="{FF2B5EF4-FFF2-40B4-BE49-F238E27FC236}">
                <a16:creationId xmlns:a16="http://schemas.microsoft.com/office/drawing/2014/main" id="{0A6F79BD-4904-F902-B2E4-6DA99DC6826C}"/>
              </a:ext>
            </a:extLst>
          </p:cNvPr>
          <p:cNvSpPr/>
          <p:nvPr/>
        </p:nvSpPr>
        <p:spPr>
          <a:xfrm>
            <a:off x="2808069" y="3768150"/>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06</a:t>
            </a:r>
            <a:endParaRPr lang="zh-CN" altLang="en-US" sz="2000" b="1" dirty="0">
              <a:effectLst>
                <a:outerShdw blurRad="38100" dist="38100" dir="2700000" algn="tl">
                  <a:srgbClr val="000000">
                    <a:alpha val="43137"/>
                  </a:srgbClr>
                </a:outerShdw>
              </a:effectLst>
              <a:cs typeface="+mn-ea"/>
              <a:sym typeface="+mn-lt"/>
            </a:endParaRPr>
          </a:p>
        </p:txBody>
      </p:sp>
      <p:sp>
        <p:nvSpPr>
          <p:cNvPr id="12" name="矩形: 圆角 40">
            <a:extLst>
              <a:ext uri="{FF2B5EF4-FFF2-40B4-BE49-F238E27FC236}">
                <a16:creationId xmlns:a16="http://schemas.microsoft.com/office/drawing/2014/main" id="{98193173-D96A-D7D1-E82B-C27E08AEBCCC}"/>
              </a:ext>
            </a:extLst>
          </p:cNvPr>
          <p:cNvSpPr/>
          <p:nvPr/>
        </p:nvSpPr>
        <p:spPr>
          <a:xfrm>
            <a:off x="2808069" y="4489541"/>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07</a:t>
            </a:r>
            <a:endParaRPr lang="zh-CN" altLang="en-US" sz="2000" b="1" dirty="0">
              <a:effectLst>
                <a:outerShdw blurRad="38100" dist="38100" dir="2700000" algn="tl">
                  <a:srgbClr val="000000">
                    <a:alpha val="43137"/>
                  </a:srgbClr>
                </a:outerShdw>
              </a:effectLst>
              <a:cs typeface="+mn-ea"/>
              <a:sym typeface="+mn-lt"/>
            </a:endParaRPr>
          </a:p>
        </p:txBody>
      </p:sp>
      <p:sp>
        <p:nvSpPr>
          <p:cNvPr id="13" name="矩形: 圆角 40">
            <a:extLst>
              <a:ext uri="{FF2B5EF4-FFF2-40B4-BE49-F238E27FC236}">
                <a16:creationId xmlns:a16="http://schemas.microsoft.com/office/drawing/2014/main" id="{6F5CB271-46DA-5017-8AC7-9ECBDB84015D}"/>
              </a:ext>
            </a:extLst>
          </p:cNvPr>
          <p:cNvSpPr/>
          <p:nvPr/>
        </p:nvSpPr>
        <p:spPr>
          <a:xfrm>
            <a:off x="2808069" y="5210934"/>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08</a:t>
            </a:r>
            <a:endParaRPr lang="zh-CN" altLang="en-US" sz="2000" b="1" dirty="0">
              <a:effectLst>
                <a:outerShdw blurRad="38100" dist="38100" dir="2700000" algn="tl">
                  <a:srgbClr val="000000">
                    <a:alpha val="43137"/>
                  </a:srgbClr>
                </a:outerShdw>
              </a:effectLst>
              <a:cs typeface="+mn-ea"/>
              <a:sym typeface="+mn-lt"/>
            </a:endParaRPr>
          </a:p>
        </p:txBody>
      </p:sp>
      <p:sp>
        <p:nvSpPr>
          <p:cNvPr id="22" name="TextBox 61">
            <a:extLst>
              <a:ext uri="{FF2B5EF4-FFF2-40B4-BE49-F238E27FC236}">
                <a16:creationId xmlns:a16="http://schemas.microsoft.com/office/drawing/2014/main" id="{E992540B-209B-0E4A-5DEB-424AF676120A}"/>
              </a:ext>
            </a:extLst>
          </p:cNvPr>
          <p:cNvSpPr txBox="1"/>
          <p:nvPr/>
        </p:nvSpPr>
        <p:spPr>
          <a:xfrm>
            <a:off x="3606758" y="224808"/>
            <a:ext cx="8382041" cy="6290183"/>
          </a:xfrm>
          <a:prstGeom prst="rect">
            <a:avLst/>
          </a:prstGeom>
          <a:noFill/>
        </p:spPr>
        <p:txBody>
          <a:bodyPr wrap="square" lIns="0" tIns="0" rIns="0" bIns="0" rtlCol="0">
            <a:spAutoFit/>
          </a:bodyPr>
          <a:lstStyle/>
          <a:p>
            <a:pPr>
              <a:lnSpc>
                <a:spcPts val="2860"/>
              </a:lnSpc>
            </a:pPr>
            <a:r>
              <a:rPr lang="pt-BR" dirty="0">
                <a:solidFill>
                  <a:schemeClr val="bg1"/>
                </a:solidFill>
              </a:rPr>
              <a:t>Introdução à NR-22: O que é e qual sua importância na indústria da mineração</a:t>
            </a:r>
          </a:p>
          <a:p>
            <a:pPr>
              <a:lnSpc>
                <a:spcPts val="2860"/>
              </a:lnSpc>
            </a:pPr>
            <a:endParaRPr lang="pt-BR" dirty="0">
              <a:solidFill>
                <a:schemeClr val="bg1"/>
              </a:solidFill>
            </a:endParaRPr>
          </a:p>
          <a:p>
            <a:pPr>
              <a:lnSpc>
                <a:spcPts val="2860"/>
              </a:lnSpc>
            </a:pPr>
            <a:r>
              <a:rPr lang="pt-BR" dirty="0">
                <a:solidFill>
                  <a:schemeClr val="bg1"/>
                </a:solidFill>
              </a:rPr>
              <a:t>Contexto histórico e evolução da NR-22</a:t>
            </a:r>
          </a:p>
          <a:p>
            <a:pPr>
              <a:lnSpc>
                <a:spcPts val="2860"/>
              </a:lnSpc>
            </a:pPr>
            <a:endParaRPr lang="pt-BR" dirty="0">
              <a:solidFill>
                <a:schemeClr val="bg1"/>
              </a:solidFill>
            </a:endParaRPr>
          </a:p>
          <a:p>
            <a:pPr>
              <a:lnSpc>
                <a:spcPts val="2860"/>
              </a:lnSpc>
            </a:pPr>
            <a:r>
              <a:rPr lang="pt-BR" dirty="0">
                <a:solidFill>
                  <a:schemeClr val="bg1"/>
                </a:solidFill>
              </a:rPr>
              <a:t>Abrangência da NR-22: empresas e atividades sujeitas a essa norma</a:t>
            </a:r>
          </a:p>
          <a:p>
            <a:pPr>
              <a:lnSpc>
                <a:spcPts val="2860"/>
              </a:lnSpc>
            </a:pPr>
            <a:endParaRPr lang="pt-BR" dirty="0">
              <a:solidFill>
                <a:schemeClr val="bg1"/>
              </a:solidFill>
            </a:endParaRPr>
          </a:p>
          <a:p>
            <a:pPr>
              <a:lnSpc>
                <a:spcPts val="2860"/>
              </a:lnSpc>
            </a:pPr>
            <a:r>
              <a:rPr lang="pt-BR" dirty="0">
                <a:solidFill>
                  <a:schemeClr val="bg1"/>
                </a:solidFill>
              </a:rPr>
              <a:t>Responsabilidades dos empregadores e dos trabalhadores conforme a NR-22</a:t>
            </a:r>
          </a:p>
          <a:p>
            <a:pPr>
              <a:lnSpc>
                <a:spcPts val="2860"/>
              </a:lnSpc>
            </a:pPr>
            <a:endParaRPr lang="pt-BR" dirty="0">
              <a:solidFill>
                <a:schemeClr val="bg1"/>
              </a:solidFill>
            </a:endParaRPr>
          </a:p>
          <a:p>
            <a:pPr>
              <a:lnSpc>
                <a:spcPts val="2860"/>
              </a:lnSpc>
            </a:pPr>
            <a:r>
              <a:rPr lang="pt-BR" dirty="0">
                <a:solidFill>
                  <a:schemeClr val="bg1"/>
                </a:solidFill>
              </a:rPr>
              <a:t>Requisitos gerais da NR-22: O que é preciso para estar em conformidade com a norma?</a:t>
            </a:r>
          </a:p>
          <a:p>
            <a:pPr>
              <a:lnSpc>
                <a:spcPts val="2860"/>
              </a:lnSpc>
            </a:pPr>
            <a:endParaRPr lang="pt-BR" dirty="0">
              <a:solidFill>
                <a:schemeClr val="bg1"/>
              </a:solidFill>
            </a:endParaRPr>
          </a:p>
          <a:p>
            <a:pPr>
              <a:lnSpc>
                <a:spcPts val="2860"/>
              </a:lnSpc>
            </a:pPr>
            <a:r>
              <a:rPr lang="pt-BR" dirty="0">
                <a:solidFill>
                  <a:schemeClr val="bg1"/>
                </a:solidFill>
              </a:rPr>
              <a:t>Programa de Gerenciamento de Riscos (PGR)</a:t>
            </a:r>
          </a:p>
          <a:p>
            <a:pPr>
              <a:lnSpc>
                <a:spcPts val="2860"/>
              </a:lnSpc>
            </a:pPr>
            <a:endParaRPr lang="pt-BR" dirty="0">
              <a:solidFill>
                <a:schemeClr val="bg1"/>
              </a:solidFill>
            </a:endParaRPr>
          </a:p>
          <a:p>
            <a:pPr>
              <a:lnSpc>
                <a:spcPts val="2860"/>
              </a:lnSpc>
            </a:pPr>
            <a:r>
              <a:rPr lang="pt-BR" dirty="0">
                <a:solidFill>
                  <a:schemeClr val="bg1"/>
                </a:solidFill>
              </a:rPr>
              <a:t>Exposição aos riscos na mineração</a:t>
            </a:r>
          </a:p>
          <a:p>
            <a:pPr>
              <a:lnSpc>
                <a:spcPts val="2860"/>
              </a:lnSpc>
            </a:pPr>
            <a:endParaRPr lang="pt-BR" dirty="0">
              <a:solidFill>
                <a:schemeClr val="bg1"/>
              </a:solidFill>
            </a:endParaRPr>
          </a:p>
          <a:p>
            <a:pPr>
              <a:lnSpc>
                <a:spcPts val="2860"/>
              </a:lnSpc>
            </a:pPr>
            <a:r>
              <a:rPr lang="pt-BR" dirty="0">
                <a:solidFill>
                  <a:schemeClr val="bg1"/>
                </a:solidFill>
              </a:rPr>
              <a:t>Equipamentos de proteção coletiva (</a:t>
            </a:r>
            <a:r>
              <a:rPr lang="pt-BR" dirty="0" err="1">
                <a:solidFill>
                  <a:schemeClr val="bg1"/>
                </a:solidFill>
              </a:rPr>
              <a:t>EPCs</a:t>
            </a:r>
            <a:r>
              <a:rPr lang="pt-BR" dirty="0">
                <a:solidFill>
                  <a:schemeClr val="bg1"/>
                </a:solidFill>
              </a:rPr>
              <a:t>) na mineração</a:t>
            </a:r>
          </a:p>
          <a:p>
            <a:pPr>
              <a:lnSpc>
                <a:spcPts val="2860"/>
              </a:lnSpc>
            </a:pPr>
            <a:endParaRPr lang="pt-BR" dirty="0">
              <a:solidFill>
                <a:schemeClr val="bg1"/>
              </a:solidFill>
            </a:endParaRPr>
          </a:p>
          <a:p>
            <a:pPr>
              <a:lnSpc>
                <a:spcPts val="2860"/>
              </a:lnSpc>
            </a:pPr>
            <a:r>
              <a:rPr lang="pt-BR" dirty="0">
                <a:solidFill>
                  <a:schemeClr val="bg1"/>
                </a:solidFill>
              </a:rPr>
              <a:t>Equipamentos de proteção individual (EPIs) na mineração</a:t>
            </a:r>
            <a:endParaRPr lang="en-US" sz="1600" dirty="0">
              <a:solidFill>
                <a:schemeClr val="bg1"/>
              </a:solidFill>
            </a:endParaRPr>
          </a:p>
        </p:txBody>
      </p:sp>
      <p:sp>
        <p:nvSpPr>
          <p:cNvPr id="14" name="矩形: 圆角 40">
            <a:extLst>
              <a:ext uri="{FF2B5EF4-FFF2-40B4-BE49-F238E27FC236}">
                <a16:creationId xmlns:a16="http://schemas.microsoft.com/office/drawing/2014/main" id="{CE8CDB78-61E8-65E7-838D-EB64FA137415}"/>
              </a:ext>
            </a:extLst>
          </p:cNvPr>
          <p:cNvSpPr/>
          <p:nvPr/>
        </p:nvSpPr>
        <p:spPr>
          <a:xfrm>
            <a:off x="2808069" y="5932327"/>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09</a:t>
            </a:r>
            <a:endParaRPr lang="zh-CN" altLang="en-US" sz="2000" b="1" dirty="0">
              <a:effectLst>
                <a:outerShdw blurRad="38100" dist="38100" dir="2700000" algn="tl">
                  <a:srgbClr val="000000">
                    <a:alpha val="43137"/>
                  </a:srgbClr>
                </a:outerShdw>
              </a:effectLst>
              <a:cs typeface="+mn-ea"/>
              <a:sym typeface="+mn-lt"/>
            </a:endParaRPr>
          </a:p>
        </p:txBody>
      </p:sp>
      <p:pic>
        <p:nvPicPr>
          <p:cNvPr id="15" name="Imagem 14">
            <a:extLst>
              <a:ext uri="{FF2B5EF4-FFF2-40B4-BE49-F238E27FC236}">
                <a16:creationId xmlns:a16="http://schemas.microsoft.com/office/drawing/2014/main" id="{6F4EECD1-D5C7-D3B3-7D20-104701C92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00" y="5870653"/>
            <a:ext cx="2168801" cy="602120"/>
          </a:xfrm>
          <a:prstGeom prst="rect">
            <a:avLst/>
          </a:prstGeom>
        </p:spPr>
      </p:pic>
    </p:spTree>
    <p:extLst>
      <p:ext uri="{BB962C8B-B14F-4D97-AF65-F5344CB8AC3E}">
        <p14:creationId xmlns:p14="http://schemas.microsoft.com/office/powerpoint/2010/main" val="27207280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20</a:t>
            </a:fld>
            <a:endParaRPr lang="en-US"/>
          </a:p>
        </p:txBody>
      </p:sp>
      <p:sp>
        <p:nvSpPr>
          <p:cNvPr id="25" name="TextBox 61">
            <a:extLst>
              <a:ext uri="{FF2B5EF4-FFF2-40B4-BE49-F238E27FC236}">
                <a16:creationId xmlns:a16="http://schemas.microsoft.com/office/drawing/2014/main" id="{89299C5D-6FD8-47A2-92D9-ECD7AB4447B0}"/>
              </a:ext>
            </a:extLst>
          </p:cNvPr>
          <p:cNvSpPr txBox="1"/>
          <p:nvPr/>
        </p:nvSpPr>
        <p:spPr>
          <a:xfrm>
            <a:off x="404906" y="2999065"/>
            <a:ext cx="6262594" cy="3266728"/>
          </a:xfrm>
          <a:prstGeom prst="rect">
            <a:avLst/>
          </a:prstGeom>
          <a:solidFill>
            <a:srgbClr val="EEB500"/>
          </a:solidFill>
        </p:spPr>
        <p:txBody>
          <a:bodyPr wrap="square" lIns="0" tIns="0" rIns="0" bIns="0" rtlCol="0">
            <a:spAutoFit/>
          </a:bodyPr>
          <a:lstStyle/>
          <a:p>
            <a:pPr>
              <a:lnSpc>
                <a:spcPct val="150000"/>
              </a:lnSpc>
            </a:pPr>
            <a:r>
              <a:rPr lang="pt-BR" sz="2400" dirty="0"/>
              <a:t>A NR-22 possui uma abrangência específica para empresas e atividades relacionadas ao setor. Ela se aplica a todas as empresas que realizam atividades de pesquisa, exploração, lavra e beneficiamento mineral, incluindo minas subterrâneas e a céu aberto.</a:t>
            </a:r>
            <a:endParaRPr lang="en-US" sz="2400" dirty="0"/>
          </a:p>
        </p:txBody>
      </p:sp>
      <p:pic>
        <p:nvPicPr>
          <p:cNvPr id="26" name="Picture 83">
            <a:extLst>
              <a:ext uri="{FF2B5EF4-FFF2-40B4-BE49-F238E27FC236}">
                <a16:creationId xmlns:a16="http://schemas.microsoft.com/office/drawing/2014/main" id="{18A9B2B1-C696-499B-A2D4-E91C0986960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2620935" y="699603"/>
            <a:ext cx="1466852" cy="1466852"/>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27" name="Oval 102">
            <a:extLst>
              <a:ext uri="{FF2B5EF4-FFF2-40B4-BE49-F238E27FC236}">
                <a16:creationId xmlns:a16="http://schemas.microsoft.com/office/drawing/2014/main" id="{64B6ED03-A299-4D79-8D83-93ABC3149C11}"/>
              </a:ext>
            </a:extLst>
          </p:cNvPr>
          <p:cNvSpPr/>
          <p:nvPr/>
        </p:nvSpPr>
        <p:spPr>
          <a:xfrm>
            <a:off x="2706661" y="785329"/>
            <a:ext cx="1295400" cy="1295400"/>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NR 22</a:t>
            </a:r>
          </a:p>
        </p:txBody>
      </p:sp>
      <p:cxnSp>
        <p:nvCxnSpPr>
          <p:cNvPr id="28" name="Straight Connector 11">
            <a:extLst>
              <a:ext uri="{FF2B5EF4-FFF2-40B4-BE49-F238E27FC236}">
                <a16:creationId xmlns:a16="http://schemas.microsoft.com/office/drawing/2014/main" id="{0AC4DEFE-EA07-4DB2-86DE-6FE1C1204EC5}"/>
              </a:ext>
            </a:extLst>
          </p:cNvPr>
          <p:cNvCxnSpPr/>
          <p:nvPr/>
        </p:nvCxnSpPr>
        <p:spPr>
          <a:xfrm flipV="1">
            <a:off x="3349095" y="1796514"/>
            <a:ext cx="0" cy="1041400"/>
          </a:xfrm>
          <a:prstGeom prst="line">
            <a:avLst/>
          </a:prstGeom>
          <a:ln w="127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29" name="Oval 16">
            <a:extLst>
              <a:ext uri="{FF2B5EF4-FFF2-40B4-BE49-F238E27FC236}">
                <a16:creationId xmlns:a16="http://schemas.microsoft.com/office/drawing/2014/main" id="{2653B7C9-68FA-432C-A34D-CF1D3A4F6061}"/>
              </a:ext>
            </a:extLst>
          </p:cNvPr>
          <p:cNvSpPr/>
          <p:nvPr/>
        </p:nvSpPr>
        <p:spPr>
          <a:xfrm>
            <a:off x="3215744" y="2704564"/>
            <a:ext cx="266700" cy="2667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13">
            <a:extLst>
              <a:ext uri="{FF2B5EF4-FFF2-40B4-BE49-F238E27FC236}">
                <a16:creationId xmlns:a16="http://schemas.microsoft.com/office/drawing/2014/main" id="{F5CC6A41-584A-68FF-FE40-870B59CA8861}"/>
              </a:ext>
            </a:extLst>
          </p:cNvPr>
          <p:cNvSpPr/>
          <p:nvPr/>
        </p:nvSpPr>
        <p:spPr>
          <a:xfrm>
            <a:off x="8649982" y="3321600"/>
            <a:ext cx="2595000" cy="25688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 name="矩形 13">
            <a:extLst>
              <a:ext uri="{FF2B5EF4-FFF2-40B4-BE49-F238E27FC236}">
                <a16:creationId xmlns:a16="http://schemas.microsoft.com/office/drawing/2014/main" id="{67E8455D-DDCC-CB0A-0733-F9F1A1AD14F3}"/>
              </a:ext>
            </a:extLst>
          </p:cNvPr>
          <p:cNvSpPr/>
          <p:nvPr/>
        </p:nvSpPr>
        <p:spPr>
          <a:xfrm>
            <a:off x="8662682" y="326853"/>
            <a:ext cx="2595000" cy="256889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050" name="Picture 2" descr="NR 22: o que diz a lei e como aplicar? - Mérito Comercial Blog">
            <a:extLst>
              <a:ext uri="{FF2B5EF4-FFF2-40B4-BE49-F238E27FC236}">
                <a16:creationId xmlns:a16="http://schemas.microsoft.com/office/drawing/2014/main" id="{CCA3BDF1-B548-3AEA-F79E-F1CDE17CB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375" y="480856"/>
            <a:ext cx="2908300" cy="25677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rtaria Nº 210: altera a Norma Regulamentadora nº 22 (NR-22) - Nith  Treinamentos">
            <a:extLst>
              <a:ext uri="{FF2B5EF4-FFF2-40B4-BE49-F238E27FC236}">
                <a16:creationId xmlns:a16="http://schemas.microsoft.com/office/drawing/2014/main" id="{F396FFA1-782C-A79D-69AE-577B093D0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6376" y="3474998"/>
            <a:ext cx="2908300" cy="25989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87A761F9-078F-1E92-5D8D-734568D5F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1171287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21</a:t>
            </a:fld>
            <a:endParaRPr lang="en-US"/>
          </a:p>
        </p:txBody>
      </p:sp>
      <p:sp>
        <p:nvSpPr>
          <p:cNvPr id="4" name="Retângulo 3">
            <a:extLst>
              <a:ext uri="{FF2B5EF4-FFF2-40B4-BE49-F238E27FC236}">
                <a16:creationId xmlns:a16="http://schemas.microsoft.com/office/drawing/2014/main" id="{515A5651-1179-BED5-7344-7F7699AA8FD1}"/>
              </a:ext>
            </a:extLst>
          </p:cNvPr>
          <p:cNvSpPr/>
          <p:nvPr/>
        </p:nvSpPr>
        <p:spPr>
          <a:xfrm>
            <a:off x="0" y="0"/>
            <a:ext cx="12192000" cy="6872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a:extLst>
              <a:ext uri="{FF2B5EF4-FFF2-40B4-BE49-F238E27FC236}">
                <a16:creationId xmlns:a16="http://schemas.microsoft.com/office/drawing/2014/main" id="{872868CB-3BE3-DFC2-A4C0-92AAE411A4DA}"/>
              </a:ext>
            </a:extLst>
          </p:cNvPr>
          <p:cNvPicPr>
            <a:picLocks noChangeAspect="1"/>
          </p:cNvPicPr>
          <p:nvPr/>
        </p:nvPicPr>
        <p:blipFill>
          <a:blip r:embed="rId2"/>
          <a:stretch>
            <a:fillRect/>
          </a:stretch>
        </p:blipFill>
        <p:spPr>
          <a:xfrm>
            <a:off x="0" y="0"/>
            <a:ext cx="12192000" cy="6872917"/>
          </a:xfrm>
          <a:prstGeom prst="rect">
            <a:avLst/>
          </a:prstGeom>
        </p:spPr>
      </p:pic>
      <p:sp>
        <p:nvSpPr>
          <p:cNvPr id="7" name="TextBox 61">
            <a:extLst>
              <a:ext uri="{FF2B5EF4-FFF2-40B4-BE49-F238E27FC236}">
                <a16:creationId xmlns:a16="http://schemas.microsoft.com/office/drawing/2014/main" id="{E794A032-9705-525A-A755-0F5F427D4559}"/>
              </a:ext>
            </a:extLst>
          </p:cNvPr>
          <p:cNvSpPr txBox="1"/>
          <p:nvPr/>
        </p:nvSpPr>
        <p:spPr>
          <a:xfrm>
            <a:off x="3086100" y="181388"/>
            <a:ext cx="5253968" cy="6590715"/>
          </a:xfrm>
          <a:prstGeom prst="rect">
            <a:avLst/>
          </a:prstGeom>
          <a:noFill/>
        </p:spPr>
        <p:txBody>
          <a:bodyPr wrap="square" lIns="0" tIns="0" rIns="0" bIns="0" rtlCol="0">
            <a:spAutoFit/>
          </a:bodyPr>
          <a:lstStyle/>
          <a:p>
            <a:pPr>
              <a:lnSpc>
                <a:spcPct val="150000"/>
              </a:lnSpc>
            </a:pPr>
            <a:r>
              <a:rPr lang="pt-BR" sz="2400" dirty="0"/>
              <a:t>Dessa forma, estão sujeitas à NR-22 empresas mineradoras, independentemente de seu porte, que atuem na extração de minérios como carvão, minério de ferro, ouro, cobre, alumínio, entre outros. </a:t>
            </a:r>
          </a:p>
          <a:p>
            <a:pPr>
              <a:lnSpc>
                <a:spcPct val="150000"/>
              </a:lnSpc>
            </a:pPr>
            <a:endParaRPr lang="pt-BR" sz="2400" dirty="0"/>
          </a:p>
          <a:p>
            <a:pPr>
              <a:lnSpc>
                <a:spcPct val="150000"/>
              </a:lnSpc>
            </a:pPr>
            <a:r>
              <a:rPr lang="pt-BR" sz="2400" dirty="0"/>
              <a:t>A norma também se estende a empresas terceirizadas ou contratadas que prestam serviços de mineração, desde que estejam envolvidas nas atividades abrangidas pela NR-22. </a:t>
            </a:r>
            <a:endParaRPr lang="pt-BR" sz="1400" dirty="0"/>
          </a:p>
        </p:txBody>
      </p:sp>
      <p:pic>
        <p:nvPicPr>
          <p:cNvPr id="8" name="Picture 83">
            <a:extLst>
              <a:ext uri="{FF2B5EF4-FFF2-40B4-BE49-F238E27FC236}">
                <a16:creationId xmlns:a16="http://schemas.microsoft.com/office/drawing/2014/main" id="{28D7D0CA-71C0-0485-91BA-9BC633F6EBF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1001339" y="821895"/>
            <a:ext cx="1469860" cy="14698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9" name="Oval 102">
            <a:extLst>
              <a:ext uri="{FF2B5EF4-FFF2-40B4-BE49-F238E27FC236}">
                <a16:creationId xmlns:a16="http://schemas.microsoft.com/office/drawing/2014/main" id="{13F41269-8BA1-1B90-3A13-CFCE74CEAFD4}"/>
              </a:ext>
            </a:extLst>
          </p:cNvPr>
          <p:cNvSpPr/>
          <p:nvPr/>
        </p:nvSpPr>
        <p:spPr>
          <a:xfrm>
            <a:off x="1087241" y="907797"/>
            <a:ext cx="1298056" cy="1298056"/>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NR 22</a:t>
            </a:r>
          </a:p>
        </p:txBody>
      </p:sp>
      <p:pic>
        <p:nvPicPr>
          <p:cNvPr id="5" name="Imagem 4">
            <a:extLst>
              <a:ext uri="{FF2B5EF4-FFF2-40B4-BE49-F238E27FC236}">
                <a16:creationId xmlns:a16="http://schemas.microsoft.com/office/drawing/2014/main" id="{88E2AB29-621B-CFD6-6113-14ECC3C79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4268" y="1255765"/>
            <a:ext cx="2168801" cy="602120"/>
          </a:xfrm>
          <a:prstGeom prst="rect">
            <a:avLst/>
          </a:prstGeom>
        </p:spPr>
      </p:pic>
    </p:spTree>
    <p:extLst>
      <p:ext uri="{BB962C8B-B14F-4D97-AF65-F5344CB8AC3E}">
        <p14:creationId xmlns:p14="http://schemas.microsoft.com/office/powerpoint/2010/main" val="150010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22</a:t>
            </a:fld>
            <a:endParaRPr lang="en-US"/>
          </a:p>
        </p:txBody>
      </p:sp>
      <p:pic>
        <p:nvPicPr>
          <p:cNvPr id="5" name="Imagem 4">
            <a:extLst>
              <a:ext uri="{FF2B5EF4-FFF2-40B4-BE49-F238E27FC236}">
                <a16:creationId xmlns:a16="http://schemas.microsoft.com/office/drawing/2014/main" id="{0F26CDEC-E416-50F6-8747-26B80BB0945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FE99FEBE-3906-5E6E-DA9F-786EA9EAFA5D}"/>
              </a:ext>
            </a:extLst>
          </p:cNvPr>
          <p:cNvSpPr txBox="1"/>
          <p:nvPr/>
        </p:nvSpPr>
        <p:spPr>
          <a:xfrm>
            <a:off x="5855386" y="671096"/>
            <a:ext cx="6137764" cy="5539978"/>
          </a:xfrm>
          <a:prstGeom prst="rect">
            <a:avLst/>
          </a:prstGeom>
          <a:noFill/>
        </p:spPr>
        <p:txBody>
          <a:bodyPr wrap="square" lIns="0" tIns="0" rIns="0" bIns="0" rtlCol="0">
            <a:spAutoFit/>
          </a:bodyPr>
          <a:lstStyle/>
          <a:p>
            <a:r>
              <a:rPr lang="pt-BR" sz="2000" dirty="0"/>
              <a:t>“22.2.1 Esta norma se aplica a:</a:t>
            </a:r>
          </a:p>
          <a:p>
            <a:endParaRPr lang="pt-BR" sz="2000" dirty="0"/>
          </a:p>
          <a:p>
            <a:r>
              <a:rPr lang="pt-BR" sz="2000" b="1" dirty="0"/>
              <a:t>a)</a:t>
            </a:r>
            <a:r>
              <a:rPr lang="pt-BR" sz="2000" dirty="0"/>
              <a:t> minerações subterrâneas;</a:t>
            </a:r>
          </a:p>
          <a:p>
            <a:r>
              <a:rPr lang="pt-BR" sz="2000" b="1" dirty="0"/>
              <a:t>b)</a:t>
            </a:r>
            <a:r>
              <a:rPr lang="pt-BR" sz="2000" dirty="0"/>
              <a:t> minerações a céu aberto;</a:t>
            </a:r>
          </a:p>
          <a:p>
            <a:r>
              <a:rPr lang="pt-BR" sz="2000" b="1" dirty="0"/>
              <a:t>c)</a:t>
            </a:r>
            <a:r>
              <a:rPr lang="pt-BR" sz="2000" dirty="0"/>
              <a:t> garimpos, no que couber;</a:t>
            </a:r>
          </a:p>
          <a:p>
            <a:r>
              <a:rPr lang="pt-BR" sz="2000" b="1" dirty="0"/>
              <a:t>d)</a:t>
            </a:r>
            <a:r>
              <a:rPr lang="pt-BR" sz="2000" dirty="0"/>
              <a:t> beneficiamentos minerais e</a:t>
            </a:r>
          </a:p>
          <a:p>
            <a:r>
              <a:rPr lang="pt-BR" sz="2000" b="1" dirty="0"/>
              <a:t>e) </a:t>
            </a:r>
            <a:r>
              <a:rPr lang="pt-BR" sz="2000" dirty="0"/>
              <a:t>pesquisa mineral”</a:t>
            </a:r>
          </a:p>
          <a:p>
            <a:endParaRPr lang="pt-BR" sz="2000" dirty="0"/>
          </a:p>
          <a:p>
            <a:endParaRPr lang="pt-BR" sz="2000" b="1" dirty="0"/>
          </a:p>
          <a:p>
            <a:r>
              <a:rPr lang="pt-BR" sz="2000" b="1" dirty="0"/>
              <a:t>Vale ressaltar que a abrangência da norma não se limita apenas às empresas em si, mas também abarca os trabalhadores que desempenham funções relacionadas à mineração. </a:t>
            </a:r>
          </a:p>
          <a:p>
            <a:endParaRPr lang="pt-BR" sz="2000" dirty="0"/>
          </a:p>
          <a:p>
            <a:r>
              <a:rPr lang="pt-BR" sz="2000" dirty="0"/>
              <a:t>Isso inclui operadores de máquinas, perfuradores, mineradores, técnicos de segurança, engenheiros de minas, entre outros profissionais envolvidos nas etapas de pesquisa, extração e beneficiamento mineral.</a:t>
            </a:r>
            <a:endParaRPr lang="en-US" sz="2000" b="1" dirty="0"/>
          </a:p>
        </p:txBody>
      </p:sp>
      <p:pic>
        <p:nvPicPr>
          <p:cNvPr id="4" name="Imagem 3">
            <a:extLst>
              <a:ext uri="{FF2B5EF4-FFF2-40B4-BE49-F238E27FC236}">
                <a16:creationId xmlns:a16="http://schemas.microsoft.com/office/drawing/2014/main" id="{70C91229-5FA0-AD5E-E14A-D69D65B8C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21634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23</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5900" y="1292959"/>
            <a:ext cx="6159500" cy="4001095"/>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04</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Responsabilidades dos empregadores e dos trabalhadores conforme a NR-22</a:t>
            </a:r>
          </a:p>
        </p:txBody>
      </p:sp>
      <p:pic>
        <p:nvPicPr>
          <p:cNvPr id="4" name="Imagem 3">
            <a:extLst>
              <a:ext uri="{FF2B5EF4-FFF2-40B4-BE49-F238E27FC236}">
                <a16:creationId xmlns:a16="http://schemas.microsoft.com/office/drawing/2014/main" id="{A2A6DBE3-3FD2-518B-E538-0330901EC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999" y="66675"/>
            <a:ext cx="2168801" cy="602120"/>
          </a:xfrm>
          <a:prstGeom prst="rect">
            <a:avLst/>
          </a:prstGeom>
        </p:spPr>
      </p:pic>
    </p:spTree>
    <p:extLst>
      <p:ext uri="{BB962C8B-B14F-4D97-AF65-F5344CB8AC3E}">
        <p14:creationId xmlns:p14="http://schemas.microsoft.com/office/powerpoint/2010/main" val="48534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24</a:t>
            </a:fld>
            <a:endParaRPr lang="en-US"/>
          </a:p>
        </p:txBody>
      </p:sp>
      <p:pic>
        <p:nvPicPr>
          <p:cNvPr id="5" name="Imagem 4">
            <a:extLst>
              <a:ext uri="{FF2B5EF4-FFF2-40B4-BE49-F238E27FC236}">
                <a16:creationId xmlns:a16="http://schemas.microsoft.com/office/drawing/2014/main" id="{EBA4E465-E74B-E057-417D-ACCFBDEDFD53}"/>
              </a:ext>
            </a:extLst>
          </p:cNvPr>
          <p:cNvPicPr>
            <a:picLocks noChangeAspect="1"/>
          </p:cNvPicPr>
          <p:nvPr/>
        </p:nvPicPr>
        <p:blipFill>
          <a:blip r:embed="rId2"/>
          <a:stretch>
            <a:fillRect/>
          </a:stretch>
        </p:blipFill>
        <p:spPr>
          <a:xfrm>
            <a:off x="564695" y="2320484"/>
            <a:ext cx="5531305" cy="3570473"/>
          </a:xfrm>
          <a:prstGeom prst="rect">
            <a:avLst/>
          </a:prstGeom>
        </p:spPr>
      </p:pic>
      <p:sp>
        <p:nvSpPr>
          <p:cNvPr id="6" name="TextBox 61">
            <a:extLst>
              <a:ext uri="{FF2B5EF4-FFF2-40B4-BE49-F238E27FC236}">
                <a16:creationId xmlns:a16="http://schemas.microsoft.com/office/drawing/2014/main" id="{676A7358-7C2D-1BAE-F26D-2D37AAF3504C}"/>
              </a:ext>
            </a:extLst>
          </p:cNvPr>
          <p:cNvSpPr txBox="1"/>
          <p:nvPr/>
        </p:nvSpPr>
        <p:spPr>
          <a:xfrm>
            <a:off x="6794500" y="1119700"/>
            <a:ext cx="4635500" cy="4457502"/>
          </a:xfrm>
          <a:prstGeom prst="rect">
            <a:avLst/>
          </a:prstGeom>
          <a:solidFill>
            <a:srgbClr val="EEB500"/>
          </a:solidFill>
        </p:spPr>
        <p:txBody>
          <a:bodyPr wrap="square" lIns="0" tIns="0" rIns="0" bIns="0" rtlCol="0">
            <a:spAutoFit/>
          </a:bodyPr>
          <a:lstStyle/>
          <a:p>
            <a:pPr>
              <a:lnSpc>
                <a:spcPct val="150000"/>
              </a:lnSpc>
            </a:pPr>
            <a:r>
              <a:rPr lang="pt-BR" sz="2800" dirty="0"/>
              <a:t>A NR-22 estabelece responsabilidades tanto para os empregadores quanto para os trabalhadores, visando promover um ambiente de trabalho seguro e saudável na indústria da mineração. </a:t>
            </a:r>
            <a:endParaRPr lang="pt-BR" dirty="0"/>
          </a:p>
        </p:txBody>
      </p:sp>
      <p:grpSp>
        <p:nvGrpSpPr>
          <p:cNvPr id="7" name="组合 42">
            <a:extLst>
              <a:ext uri="{FF2B5EF4-FFF2-40B4-BE49-F238E27FC236}">
                <a16:creationId xmlns:a16="http://schemas.microsoft.com/office/drawing/2014/main" id="{5B3392A3-7678-D8F3-04B7-57F41A94AD11}"/>
              </a:ext>
            </a:extLst>
          </p:cNvPr>
          <p:cNvGrpSpPr/>
          <p:nvPr/>
        </p:nvGrpSpPr>
        <p:grpSpPr>
          <a:xfrm>
            <a:off x="5029201" y="1182235"/>
            <a:ext cx="1143000" cy="1143000"/>
            <a:chOff x="1319052" y="1848757"/>
            <a:chExt cx="1143000" cy="1143000"/>
          </a:xfrm>
        </p:grpSpPr>
        <p:sp>
          <p:nvSpPr>
            <p:cNvPr id="8" name="矩形: 圆角 43">
              <a:extLst>
                <a:ext uri="{FF2B5EF4-FFF2-40B4-BE49-F238E27FC236}">
                  <a16:creationId xmlns:a16="http://schemas.microsoft.com/office/drawing/2014/main" id="{DCCFE0A9-19B7-BBBF-4022-E98E34673634}"/>
                </a:ext>
              </a:extLst>
            </p:cNvPr>
            <p:cNvSpPr/>
            <p:nvPr/>
          </p:nvSpPr>
          <p:spPr>
            <a:xfrm>
              <a:off x="1319052" y="1848757"/>
              <a:ext cx="1143000" cy="1143000"/>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9" name="椭圆 24">
              <a:extLst>
                <a:ext uri="{FF2B5EF4-FFF2-40B4-BE49-F238E27FC236}">
                  <a16:creationId xmlns:a16="http://schemas.microsoft.com/office/drawing/2014/main" id="{047EDF87-EB4C-354F-16BA-FDF2FF672F1D}"/>
                </a:ext>
              </a:extLst>
            </p:cNvPr>
            <p:cNvSpPr/>
            <p:nvPr/>
          </p:nvSpPr>
          <p:spPr>
            <a:xfrm>
              <a:off x="1741015" y="2180774"/>
              <a:ext cx="299073" cy="478966"/>
            </a:xfrm>
            <a:custGeom>
              <a:avLst/>
              <a:gdLst>
                <a:gd name="connsiteX0" fmla="*/ 105569 w 211138"/>
                <a:gd name="connsiteY0" fmla="*/ 50801 h 338138"/>
                <a:gd name="connsiteX1" fmla="*/ 49212 w 211138"/>
                <a:gd name="connsiteY1" fmla="*/ 107158 h 338138"/>
                <a:gd name="connsiteX2" fmla="*/ 105569 w 211138"/>
                <a:gd name="connsiteY2" fmla="*/ 163515 h 338138"/>
                <a:gd name="connsiteX3" fmla="*/ 161926 w 211138"/>
                <a:gd name="connsiteY3" fmla="*/ 107158 h 338138"/>
                <a:gd name="connsiteX4" fmla="*/ 105569 w 211138"/>
                <a:gd name="connsiteY4" fmla="*/ 50801 h 338138"/>
                <a:gd name="connsiteX5" fmla="*/ 105569 w 211138"/>
                <a:gd name="connsiteY5" fmla="*/ 0 h 338138"/>
                <a:gd name="connsiteX6" fmla="*/ 211138 w 211138"/>
                <a:gd name="connsiteY6" fmla="*/ 105668 h 338138"/>
                <a:gd name="connsiteX7" fmla="*/ 105569 w 211138"/>
                <a:gd name="connsiteY7" fmla="*/ 338138 h 338138"/>
                <a:gd name="connsiteX8" fmla="*/ 0 w 211138"/>
                <a:gd name="connsiteY8" fmla="*/ 105668 h 338138"/>
                <a:gd name="connsiteX9" fmla="*/ 105569 w 211138"/>
                <a:gd name="connsiteY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38" h="338138">
                  <a:moveTo>
                    <a:pt x="105569" y="50801"/>
                  </a:moveTo>
                  <a:cubicBezTo>
                    <a:pt x="74444" y="50801"/>
                    <a:pt x="49212" y="76033"/>
                    <a:pt x="49212" y="107158"/>
                  </a:cubicBezTo>
                  <a:cubicBezTo>
                    <a:pt x="49212" y="138283"/>
                    <a:pt x="74444" y="163515"/>
                    <a:pt x="105569" y="163515"/>
                  </a:cubicBezTo>
                  <a:cubicBezTo>
                    <a:pt x="136694" y="163515"/>
                    <a:pt x="161926" y="138283"/>
                    <a:pt x="161926" y="107158"/>
                  </a:cubicBezTo>
                  <a:cubicBezTo>
                    <a:pt x="161926" y="76033"/>
                    <a:pt x="136694" y="50801"/>
                    <a:pt x="105569" y="50801"/>
                  </a:cubicBezTo>
                  <a:close/>
                  <a:moveTo>
                    <a:pt x="105569" y="0"/>
                  </a:moveTo>
                  <a:cubicBezTo>
                    <a:pt x="163632" y="0"/>
                    <a:pt x="211138" y="47551"/>
                    <a:pt x="211138" y="105668"/>
                  </a:cubicBezTo>
                  <a:cubicBezTo>
                    <a:pt x="211138" y="206053"/>
                    <a:pt x="105569" y="338138"/>
                    <a:pt x="105569" y="338138"/>
                  </a:cubicBezTo>
                  <a:cubicBezTo>
                    <a:pt x="105569" y="338138"/>
                    <a:pt x="0" y="206053"/>
                    <a:pt x="0" y="105668"/>
                  </a:cubicBezTo>
                  <a:cubicBezTo>
                    <a:pt x="0" y="47551"/>
                    <a:pt x="47506" y="0"/>
                    <a:pt x="1055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4" name="Imagem 3">
            <a:extLst>
              <a:ext uri="{FF2B5EF4-FFF2-40B4-BE49-F238E27FC236}">
                <a16:creationId xmlns:a16="http://schemas.microsoft.com/office/drawing/2014/main" id="{B6E6D0F6-6326-F89B-BD2E-31E0B1526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358486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BA8EFB-23DF-7487-5D56-38186277AA34}"/>
              </a:ext>
            </a:extLst>
          </p:cNvPr>
          <p:cNvSpPr/>
          <p:nvPr/>
        </p:nvSpPr>
        <p:spPr>
          <a:xfrm>
            <a:off x="520700" y="0"/>
            <a:ext cx="11671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17709274-4199-DF8A-9692-308B61516469}"/>
              </a:ext>
            </a:extLst>
          </p:cNvPr>
          <p:cNvPicPr>
            <a:picLocks noChangeAspect="1"/>
          </p:cNvPicPr>
          <p:nvPr/>
        </p:nvPicPr>
        <p:blipFill rotWithShape="1">
          <a:blip r:embed="rId2"/>
          <a:srcRect l="38385" r="7070"/>
          <a:stretch/>
        </p:blipFill>
        <p:spPr>
          <a:xfrm>
            <a:off x="0" y="-13635"/>
            <a:ext cx="4156383" cy="68580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25</a:t>
            </a:fld>
            <a:endParaRPr lang="en-US"/>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0" name="TextBox 61">
            <a:extLst>
              <a:ext uri="{FF2B5EF4-FFF2-40B4-BE49-F238E27FC236}">
                <a16:creationId xmlns:a16="http://schemas.microsoft.com/office/drawing/2014/main" id="{7C7C7169-AEB2-CF4F-C37E-6E4B419E90FC}"/>
              </a:ext>
            </a:extLst>
          </p:cNvPr>
          <p:cNvSpPr txBox="1"/>
          <p:nvPr/>
        </p:nvSpPr>
        <p:spPr>
          <a:xfrm>
            <a:off x="6250214" y="2239394"/>
            <a:ext cx="5319486" cy="2139688"/>
          </a:xfrm>
          <a:prstGeom prst="rect">
            <a:avLst/>
          </a:prstGeom>
          <a:noFill/>
        </p:spPr>
        <p:txBody>
          <a:bodyPr wrap="square" lIns="0" tIns="0" rIns="0" bIns="0" rtlCol="0">
            <a:spAutoFit/>
          </a:bodyPr>
          <a:lstStyle/>
          <a:p>
            <a:pPr>
              <a:lnSpc>
                <a:spcPct val="150000"/>
              </a:lnSpc>
            </a:pPr>
            <a:r>
              <a:rPr lang="pt-BR" sz="3200" dirty="0"/>
              <a:t>A começar pelas responsabilidades dos empregadores incluem:</a:t>
            </a:r>
            <a:endParaRPr lang="en-US" sz="2800" dirty="0"/>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pic>
        <p:nvPicPr>
          <p:cNvPr id="4" name="Imagem 3">
            <a:extLst>
              <a:ext uri="{FF2B5EF4-FFF2-40B4-BE49-F238E27FC236}">
                <a16:creationId xmlns:a16="http://schemas.microsoft.com/office/drawing/2014/main" id="{F22F3244-5DB9-D2F4-B698-1292C18E8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359444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BA8EFB-23DF-7487-5D56-38186277AA34}"/>
              </a:ext>
            </a:extLst>
          </p:cNvPr>
          <p:cNvSpPr/>
          <p:nvPr/>
        </p:nvSpPr>
        <p:spPr>
          <a:xfrm>
            <a:off x="520700" y="0"/>
            <a:ext cx="11671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34BA637B-A149-5728-963A-E0493F82D556}"/>
              </a:ext>
            </a:extLst>
          </p:cNvPr>
          <p:cNvPicPr>
            <a:picLocks noChangeAspect="1"/>
          </p:cNvPicPr>
          <p:nvPr/>
        </p:nvPicPr>
        <p:blipFill rotWithShape="1">
          <a:blip r:embed="rId2"/>
          <a:srcRect l="38385" r="7070"/>
          <a:stretch/>
        </p:blipFill>
        <p:spPr>
          <a:xfrm>
            <a:off x="0" y="-13635"/>
            <a:ext cx="4156383" cy="68580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26</a:t>
            </a:fld>
            <a:endParaRPr lang="en-US"/>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tx1">
              <a:lumMod val="85000"/>
              <a:lumOff val="15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10" name="TextBox 61">
            <a:extLst>
              <a:ext uri="{FF2B5EF4-FFF2-40B4-BE49-F238E27FC236}">
                <a16:creationId xmlns:a16="http://schemas.microsoft.com/office/drawing/2014/main" id="{7C7C7169-AEB2-CF4F-C37E-6E4B419E90FC}"/>
              </a:ext>
            </a:extLst>
          </p:cNvPr>
          <p:cNvSpPr txBox="1"/>
          <p:nvPr/>
        </p:nvSpPr>
        <p:spPr>
          <a:xfrm>
            <a:off x="6220982" y="2511862"/>
            <a:ext cx="4345418" cy="1604735"/>
          </a:xfrm>
          <a:prstGeom prst="rect">
            <a:avLst/>
          </a:prstGeom>
          <a:noFill/>
        </p:spPr>
        <p:txBody>
          <a:bodyPr wrap="square" lIns="0" tIns="0" rIns="0" bIns="0" rtlCol="0">
            <a:spAutoFit/>
          </a:bodyPr>
          <a:lstStyle/>
          <a:p>
            <a:pPr>
              <a:lnSpc>
                <a:spcPct val="150000"/>
              </a:lnSpc>
            </a:pPr>
            <a:r>
              <a:rPr lang="pt-BR" sz="2400" dirty="0"/>
              <a:t>Garantir a implementação e o cumprimento das diretrizes da NR-22 em suas instalações.</a:t>
            </a:r>
            <a:endParaRPr lang="en-US" sz="2000" dirty="0"/>
          </a:p>
        </p:txBody>
      </p:sp>
      <p:sp>
        <p:nvSpPr>
          <p:cNvPr id="17" name="矩形: 圆角 40">
            <a:extLst>
              <a:ext uri="{FF2B5EF4-FFF2-40B4-BE49-F238E27FC236}">
                <a16:creationId xmlns:a16="http://schemas.microsoft.com/office/drawing/2014/main" id="{EFFEF1F1-A867-6614-D173-4F8F0CC8AE5B}"/>
              </a:ext>
            </a:extLst>
          </p:cNvPr>
          <p:cNvSpPr/>
          <p:nvPr/>
        </p:nvSpPr>
        <p:spPr>
          <a:xfrm>
            <a:off x="7737262" y="743960"/>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8" name="椭圆 19">
            <a:extLst>
              <a:ext uri="{FF2B5EF4-FFF2-40B4-BE49-F238E27FC236}">
                <a16:creationId xmlns:a16="http://schemas.microsoft.com/office/drawing/2014/main" id="{463CDCD6-899B-301C-DF5B-12229E46224D}"/>
              </a:ext>
            </a:extLst>
          </p:cNvPr>
          <p:cNvSpPr/>
          <p:nvPr/>
        </p:nvSpPr>
        <p:spPr>
          <a:xfrm>
            <a:off x="7912061" y="955718"/>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790D66C1-E47F-8709-4A8B-8EF227C63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161032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BA8EFB-23DF-7487-5D56-38186277AA34}"/>
              </a:ext>
            </a:extLst>
          </p:cNvPr>
          <p:cNvSpPr/>
          <p:nvPr/>
        </p:nvSpPr>
        <p:spPr>
          <a:xfrm>
            <a:off x="520700" y="0"/>
            <a:ext cx="11671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34BA637B-A149-5728-963A-E0493F82D556}"/>
              </a:ext>
            </a:extLst>
          </p:cNvPr>
          <p:cNvPicPr>
            <a:picLocks noChangeAspect="1"/>
          </p:cNvPicPr>
          <p:nvPr/>
        </p:nvPicPr>
        <p:blipFill rotWithShape="1">
          <a:blip r:embed="rId2"/>
          <a:srcRect l="38385" r="7070"/>
          <a:stretch/>
        </p:blipFill>
        <p:spPr>
          <a:xfrm>
            <a:off x="0" y="-13635"/>
            <a:ext cx="4156383" cy="68580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27</a:t>
            </a:fld>
            <a:endParaRPr lang="en-US"/>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tx1">
              <a:lumMod val="85000"/>
              <a:lumOff val="15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10" name="TextBox 61">
            <a:extLst>
              <a:ext uri="{FF2B5EF4-FFF2-40B4-BE49-F238E27FC236}">
                <a16:creationId xmlns:a16="http://schemas.microsoft.com/office/drawing/2014/main" id="{7C7C7169-AEB2-CF4F-C37E-6E4B419E90FC}"/>
              </a:ext>
            </a:extLst>
          </p:cNvPr>
          <p:cNvSpPr txBox="1"/>
          <p:nvPr/>
        </p:nvSpPr>
        <p:spPr>
          <a:xfrm>
            <a:off x="6220982" y="2511862"/>
            <a:ext cx="4345418" cy="2158732"/>
          </a:xfrm>
          <a:prstGeom prst="rect">
            <a:avLst/>
          </a:prstGeom>
          <a:noFill/>
        </p:spPr>
        <p:txBody>
          <a:bodyPr wrap="square" lIns="0" tIns="0" rIns="0" bIns="0" rtlCol="0">
            <a:spAutoFit/>
          </a:bodyPr>
          <a:lstStyle/>
          <a:p>
            <a:pPr>
              <a:lnSpc>
                <a:spcPct val="150000"/>
              </a:lnSpc>
            </a:pPr>
            <a:r>
              <a:rPr lang="pt-BR" sz="2400" dirty="0"/>
              <a:t>Realizar avaliações de riscos e implementar medidas preventivas para controlar os perigos presentes nas atividades de mineração.</a:t>
            </a:r>
            <a:endParaRPr lang="en-US" sz="2000" dirty="0"/>
          </a:p>
        </p:txBody>
      </p:sp>
      <p:sp>
        <p:nvSpPr>
          <p:cNvPr id="17" name="矩形: 圆角 40">
            <a:extLst>
              <a:ext uri="{FF2B5EF4-FFF2-40B4-BE49-F238E27FC236}">
                <a16:creationId xmlns:a16="http://schemas.microsoft.com/office/drawing/2014/main" id="{EFFEF1F1-A867-6614-D173-4F8F0CC8AE5B}"/>
              </a:ext>
            </a:extLst>
          </p:cNvPr>
          <p:cNvSpPr/>
          <p:nvPr/>
        </p:nvSpPr>
        <p:spPr>
          <a:xfrm>
            <a:off x="7737262" y="743960"/>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8" name="椭圆 19">
            <a:extLst>
              <a:ext uri="{FF2B5EF4-FFF2-40B4-BE49-F238E27FC236}">
                <a16:creationId xmlns:a16="http://schemas.microsoft.com/office/drawing/2014/main" id="{463CDCD6-899B-301C-DF5B-12229E46224D}"/>
              </a:ext>
            </a:extLst>
          </p:cNvPr>
          <p:cNvSpPr/>
          <p:nvPr/>
        </p:nvSpPr>
        <p:spPr>
          <a:xfrm>
            <a:off x="7912061" y="955718"/>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EDFF1CF0-EB5E-B5A1-698F-AC2F668B5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136651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BA8EFB-23DF-7487-5D56-38186277AA34}"/>
              </a:ext>
            </a:extLst>
          </p:cNvPr>
          <p:cNvSpPr/>
          <p:nvPr/>
        </p:nvSpPr>
        <p:spPr>
          <a:xfrm>
            <a:off x="520700" y="0"/>
            <a:ext cx="11671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34BA637B-A149-5728-963A-E0493F82D556}"/>
              </a:ext>
            </a:extLst>
          </p:cNvPr>
          <p:cNvPicPr>
            <a:picLocks noChangeAspect="1"/>
          </p:cNvPicPr>
          <p:nvPr/>
        </p:nvPicPr>
        <p:blipFill rotWithShape="1">
          <a:blip r:embed="rId2"/>
          <a:srcRect l="38385" r="7070"/>
          <a:stretch/>
        </p:blipFill>
        <p:spPr>
          <a:xfrm>
            <a:off x="0" y="-13635"/>
            <a:ext cx="4156383" cy="68580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28</a:t>
            </a:fld>
            <a:endParaRPr lang="en-US"/>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tx1">
              <a:lumMod val="85000"/>
              <a:lumOff val="15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10" name="TextBox 61">
            <a:extLst>
              <a:ext uri="{FF2B5EF4-FFF2-40B4-BE49-F238E27FC236}">
                <a16:creationId xmlns:a16="http://schemas.microsoft.com/office/drawing/2014/main" id="{7C7C7169-AEB2-CF4F-C37E-6E4B419E90FC}"/>
              </a:ext>
            </a:extLst>
          </p:cNvPr>
          <p:cNvSpPr txBox="1"/>
          <p:nvPr/>
        </p:nvSpPr>
        <p:spPr>
          <a:xfrm>
            <a:off x="6220982" y="2511862"/>
            <a:ext cx="4345418" cy="2158732"/>
          </a:xfrm>
          <a:prstGeom prst="rect">
            <a:avLst/>
          </a:prstGeom>
          <a:noFill/>
        </p:spPr>
        <p:txBody>
          <a:bodyPr wrap="square" lIns="0" tIns="0" rIns="0" bIns="0" rtlCol="0">
            <a:spAutoFit/>
          </a:bodyPr>
          <a:lstStyle/>
          <a:p>
            <a:pPr>
              <a:lnSpc>
                <a:spcPct val="150000"/>
              </a:lnSpc>
            </a:pPr>
            <a:r>
              <a:rPr lang="pt-BR" sz="2400" dirty="0"/>
              <a:t>Fornecer e garantir o uso adequado de equipamentos de proteção individual (EPIs) adequados para cada função.</a:t>
            </a:r>
            <a:endParaRPr lang="en-US" sz="2000" dirty="0"/>
          </a:p>
        </p:txBody>
      </p:sp>
      <p:sp>
        <p:nvSpPr>
          <p:cNvPr id="17" name="矩形: 圆角 40">
            <a:extLst>
              <a:ext uri="{FF2B5EF4-FFF2-40B4-BE49-F238E27FC236}">
                <a16:creationId xmlns:a16="http://schemas.microsoft.com/office/drawing/2014/main" id="{EFFEF1F1-A867-6614-D173-4F8F0CC8AE5B}"/>
              </a:ext>
            </a:extLst>
          </p:cNvPr>
          <p:cNvSpPr/>
          <p:nvPr/>
        </p:nvSpPr>
        <p:spPr>
          <a:xfrm>
            <a:off x="7737262" y="743960"/>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8" name="椭圆 19">
            <a:extLst>
              <a:ext uri="{FF2B5EF4-FFF2-40B4-BE49-F238E27FC236}">
                <a16:creationId xmlns:a16="http://schemas.microsoft.com/office/drawing/2014/main" id="{463CDCD6-899B-301C-DF5B-12229E46224D}"/>
              </a:ext>
            </a:extLst>
          </p:cNvPr>
          <p:cNvSpPr/>
          <p:nvPr/>
        </p:nvSpPr>
        <p:spPr>
          <a:xfrm>
            <a:off x="7912061" y="955718"/>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EAF4313A-C8AB-EA3A-E6EC-AE492FC3E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94182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BA8EFB-23DF-7487-5D56-38186277AA34}"/>
              </a:ext>
            </a:extLst>
          </p:cNvPr>
          <p:cNvSpPr/>
          <p:nvPr/>
        </p:nvSpPr>
        <p:spPr>
          <a:xfrm>
            <a:off x="520700" y="0"/>
            <a:ext cx="11671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34BA637B-A149-5728-963A-E0493F82D556}"/>
              </a:ext>
            </a:extLst>
          </p:cNvPr>
          <p:cNvPicPr>
            <a:picLocks noChangeAspect="1"/>
          </p:cNvPicPr>
          <p:nvPr/>
        </p:nvPicPr>
        <p:blipFill rotWithShape="1">
          <a:blip r:embed="rId2"/>
          <a:srcRect l="38385" r="7070"/>
          <a:stretch/>
        </p:blipFill>
        <p:spPr>
          <a:xfrm>
            <a:off x="0" y="-13635"/>
            <a:ext cx="4156383" cy="68580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29</a:t>
            </a:fld>
            <a:endParaRPr lang="en-US"/>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tx1">
              <a:lumMod val="85000"/>
              <a:lumOff val="15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10" name="TextBox 61">
            <a:extLst>
              <a:ext uri="{FF2B5EF4-FFF2-40B4-BE49-F238E27FC236}">
                <a16:creationId xmlns:a16="http://schemas.microsoft.com/office/drawing/2014/main" id="{7C7C7169-AEB2-CF4F-C37E-6E4B419E90FC}"/>
              </a:ext>
            </a:extLst>
          </p:cNvPr>
          <p:cNvSpPr txBox="1"/>
          <p:nvPr/>
        </p:nvSpPr>
        <p:spPr>
          <a:xfrm>
            <a:off x="6220982" y="2511862"/>
            <a:ext cx="4345418" cy="2712730"/>
          </a:xfrm>
          <a:prstGeom prst="rect">
            <a:avLst/>
          </a:prstGeom>
          <a:noFill/>
        </p:spPr>
        <p:txBody>
          <a:bodyPr wrap="square" lIns="0" tIns="0" rIns="0" bIns="0" rtlCol="0">
            <a:spAutoFit/>
          </a:bodyPr>
          <a:lstStyle/>
          <a:p>
            <a:pPr>
              <a:lnSpc>
                <a:spcPct val="150000"/>
              </a:lnSpc>
            </a:pPr>
            <a:r>
              <a:rPr lang="pt-BR" sz="2400" dirty="0"/>
              <a:t>Capacitar e treinar os trabalhadores sobre os riscos envolvidos nas atividades de mineração e sobre as medidas de prevenção.</a:t>
            </a:r>
            <a:endParaRPr lang="en-US" sz="2000" dirty="0"/>
          </a:p>
        </p:txBody>
      </p:sp>
      <p:sp>
        <p:nvSpPr>
          <p:cNvPr id="17" name="矩形: 圆角 40">
            <a:extLst>
              <a:ext uri="{FF2B5EF4-FFF2-40B4-BE49-F238E27FC236}">
                <a16:creationId xmlns:a16="http://schemas.microsoft.com/office/drawing/2014/main" id="{EFFEF1F1-A867-6614-D173-4F8F0CC8AE5B}"/>
              </a:ext>
            </a:extLst>
          </p:cNvPr>
          <p:cNvSpPr/>
          <p:nvPr/>
        </p:nvSpPr>
        <p:spPr>
          <a:xfrm>
            <a:off x="7737262" y="743960"/>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8" name="椭圆 19">
            <a:extLst>
              <a:ext uri="{FF2B5EF4-FFF2-40B4-BE49-F238E27FC236}">
                <a16:creationId xmlns:a16="http://schemas.microsoft.com/office/drawing/2014/main" id="{463CDCD6-899B-301C-DF5B-12229E46224D}"/>
              </a:ext>
            </a:extLst>
          </p:cNvPr>
          <p:cNvSpPr/>
          <p:nvPr/>
        </p:nvSpPr>
        <p:spPr>
          <a:xfrm>
            <a:off x="7912061" y="955718"/>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BA002DAD-564F-6AE4-CAB0-FDD8B32A4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261829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23" name="Retângulo 22">
            <a:extLst>
              <a:ext uri="{FF2B5EF4-FFF2-40B4-BE49-F238E27FC236}">
                <a16:creationId xmlns:a16="http://schemas.microsoft.com/office/drawing/2014/main" id="{BCA463C8-C2E6-8D3F-2333-6DB0B5B82D62}"/>
              </a:ext>
            </a:extLst>
          </p:cNvPr>
          <p:cNvSpPr/>
          <p:nvPr/>
        </p:nvSpPr>
        <p:spPr>
          <a:xfrm>
            <a:off x="5482174" y="6008034"/>
            <a:ext cx="1366622" cy="184764"/>
          </a:xfrm>
          <a:prstGeom prst="rect">
            <a:avLst/>
          </a:prstGeom>
          <a:solidFill>
            <a:srgbClr val="44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61">
            <a:extLst>
              <a:ext uri="{FF2B5EF4-FFF2-40B4-BE49-F238E27FC236}">
                <a16:creationId xmlns:a16="http://schemas.microsoft.com/office/drawing/2014/main" id="{45A85397-7077-12A6-14CF-56D07F4C9885}"/>
              </a:ext>
            </a:extLst>
          </p:cNvPr>
          <p:cNvSpPr txBox="1"/>
          <p:nvPr/>
        </p:nvSpPr>
        <p:spPr>
          <a:xfrm>
            <a:off x="-2078225" y="66709"/>
            <a:ext cx="6620249" cy="574709"/>
          </a:xfrm>
          <a:prstGeom prst="rect">
            <a:avLst/>
          </a:prstGeom>
          <a:noFill/>
        </p:spPr>
        <p:txBody>
          <a:bodyPr wrap="square" lIns="0" tIns="0" rIns="0" bIns="0" rtlCol="0">
            <a:spAutoFit/>
          </a:bodyPr>
          <a:lstStyle/>
          <a:p>
            <a:pPr algn="ctr">
              <a:lnSpc>
                <a:spcPct val="150000"/>
              </a:lnSpc>
            </a:pPr>
            <a:r>
              <a:rPr lang="pt-BR" sz="28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Conteúdo</a:t>
            </a:r>
            <a:endParaRPr lang="pt-BR" sz="2800" b="1" dirty="0">
              <a:solidFill>
                <a:schemeClr val="accent4">
                  <a:lumMod val="60000"/>
                  <a:lumOff val="4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p:txBody>
      </p:sp>
      <p:sp>
        <p:nvSpPr>
          <p:cNvPr id="4" name="矩形: 圆角 40">
            <a:extLst>
              <a:ext uri="{FF2B5EF4-FFF2-40B4-BE49-F238E27FC236}">
                <a16:creationId xmlns:a16="http://schemas.microsoft.com/office/drawing/2014/main" id="{CE4DEDE2-7517-F920-614B-CA2BD478D8BE}"/>
              </a:ext>
            </a:extLst>
          </p:cNvPr>
          <p:cNvSpPr/>
          <p:nvPr/>
        </p:nvSpPr>
        <p:spPr>
          <a:xfrm>
            <a:off x="2808069" y="161195"/>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10</a:t>
            </a:r>
            <a:endParaRPr lang="zh-CN" altLang="en-US" sz="2000" b="1" dirty="0">
              <a:effectLst>
                <a:outerShdw blurRad="38100" dist="38100" dir="2700000" algn="tl">
                  <a:srgbClr val="000000">
                    <a:alpha val="43137"/>
                  </a:srgbClr>
                </a:outerShdw>
              </a:effectLst>
              <a:cs typeface="+mn-ea"/>
              <a:sym typeface="+mn-lt"/>
            </a:endParaRPr>
          </a:p>
        </p:txBody>
      </p:sp>
      <p:sp>
        <p:nvSpPr>
          <p:cNvPr id="7" name="矩形: 圆角 40">
            <a:extLst>
              <a:ext uri="{FF2B5EF4-FFF2-40B4-BE49-F238E27FC236}">
                <a16:creationId xmlns:a16="http://schemas.microsoft.com/office/drawing/2014/main" id="{36D412B1-250A-6014-0B4C-9E1F0721BDCA}"/>
              </a:ext>
            </a:extLst>
          </p:cNvPr>
          <p:cNvSpPr/>
          <p:nvPr/>
        </p:nvSpPr>
        <p:spPr>
          <a:xfrm>
            <a:off x="2808069" y="882586"/>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11</a:t>
            </a:r>
            <a:endParaRPr lang="zh-CN" altLang="en-US" sz="2000" b="1" dirty="0">
              <a:effectLst>
                <a:outerShdw blurRad="38100" dist="38100" dir="2700000" algn="tl">
                  <a:srgbClr val="000000">
                    <a:alpha val="43137"/>
                  </a:srgbClr>
                </a:outerShdw>
              </a:effectLst>
              <a:cs typeface="+mn-ea"/>
              <a:sym typeface="+mn-lt"/>
            </a:endParaRPr>
          </a:p>
        </p:txBody>
      </p:sp>
      <p:sp>
        <p:nvSpPr>
          <p:cNvPr id="8" name="矩形: 圆角 40">
            <a:extLst>
              <a:ext uri="{FF2B5EF4-FFF2-40B4-BE49-F238E27FC236}">
                <a16:creationId xmlns:a16="http://schemas.microsoft.com/office/drawing/2014/main" id="{43A4D56E-0CC9-7135-4CFF-D3118720A015}"/>
              </a:ext>
            </a:extLst>
          </p:cNvPr>
          <p:cNvSpPr/>
          <p:nvPr/>
        </p:nvSpPr>
        <p:spPr>
          <a:xfrm>
            <a:off x="2808069" y="1603977"/>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12</a:t>
            </a:r>
            <a:endParaRPr lang="zh-CN" altLang="en-US" sz="2000" b="1" dirty="0">
              <a:effectLst>
                <a:outerShdw blurRad="38100" dist="38100" dir="2700000" algn="tl">
                  <a:srgbClr val="000000">
                    <a:alpha val="43137"/>
                  </a:srgbClr>
                </a:outerShdw>
              </a:effectLst>
              <a:cs typeface="+mn-ea"/>
              <a:sym typeface="+mn-lt"/>
            </a:endParaRPr>
          </a:p>
        </p:txBody>
      </p:sp>
      <p:sp>
        <p:nvSpPr>
          <p:cNvPr id="9" name="矩形: 圆角 40">
            <a:extLst>
              <a:ext uri="{FF2B5EF4-FFF2-40B4-BE49-F238E27FC236}">
                <a16:creationId xmlns:a16="http://schemas.microsoft.com/office/drawing/2014/main" id="{963A36E8-B758-9725-D790-F1910DCD2CDE}"/>
              </a:ext>
            </a:extLst>
          </p:cNvPr>
          <p:cNvSpPr/>
          <p:nvPr/>
        </p:nvSpPr>
        <p:spPr>
          <a:xfrm>
            <a:off x="2808069" y="2325368"/>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13</a:t>
            </a:r>
            <a:endParaRPr lang="zh-CN" altLang="en-US" sz="2000" b="1" dirty="0">
              <a:effectLst>
                <a:outerShdw blurRad="38100" dist="38100" dir="2700000" algn="tl">
                  <a:srgbClr val="000000">
                    <a:alpha val="43137"/>
                  </a:srgbClr>
                </a:outerShdw>
              </a:effectLst>
              <a:cs typeface="+mn-ea"/>
              <a:sym typeface="+mn-lt"/>
            </a:endParaRPr>
          </a:p>
        </p:txBody>
      </p:sp>
      <p:sp>
        <p:nvSpPr>
          <p:cNvPr id="10" name="矩形: 圆角 40">
            <a:extLst>
              <a:ext uri="{FF2B5EF4-FFF2-40B4-BE49-F238E27FC236}">
                <a16:creationId xmlns:a16="http://schemas.microsoft.com/office/drawing/2014/main" id="{340E2D46-CC1B-1B29-BEF5-E40CB1DB16A9}"/>
              </a:ext>
            </a:extLst>
          </p:cNvPr>
          <p:cNvSpPr/>
          <p:nvPr/>
        </p:nvSpPr>
        <p:spPr>
          <a:xfrm>
            <a:off x="2808069" y="3046759"/>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14</a:t>
            </a:r>
            <a:endParaRPr lang="zh-CN" altLang="en-US" sz="2000" b="1" dirty="0">
              <a:effectLst>
                <a:outerShdw blurRad="38100" dist="38100" dir="2700000" algn="tl">
                  <a:srgbClr val="000000">
                    <a:alpha val="43137"/>
                  </a:srgbClr>
                </a:outerShdw>
              </a:effectLst>
              <a:cs typeface="+mn-ea"/>
              <a:sym typeface="+mn-lt"/>
            </a:endParaRPr>
          </a:p>
        </p:txBody>
      </p:sp>
      <p:sp>
        <p:nvSpPr>
          <p:cNvPr id="11" name="矩形: 圆角 40">
            <a:extLst>
              <a:ext uri="{FF2B5EF4-FFF2-40B4-BE49-F238E27FC236}">
                <a16:creationId xmlns:a16="http://schemas.microsoft.com/office/drawing/2014/main" id="{0A6F79BD-4904-F902-B2E4-6DA99DC6826C}"/>
              </a:ext>
            </a:extLst>
          </p:cNvPr>
          <p:cNvSpPr/>
          <p:nvPr/>
        </p:nvSpPr>
        <p:spPr>
          <a:xfrm>
            <a:off x="2808069" y="3768150"/>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15</a:t>
            </a:r>
            <a:endParaRPr lang="zh-CN" altLang="en-US" sz="2000" b="1" dirty="0">
              <a:effectLst>
                <a:outerShdw blurRad="38100" dist="38100" dir="2700000" algn="tl">
                  <a:srgbClr val="000000">
                    <a:alpha val="43137"/>
                  </a:srgbClr>
                </a:outerShdw>
              </a:effectLst>
              <a:cs typeface="+mn-ea"/>
              <a:sym typeface="+mn-lt"/>
            </a:endParaRPr>
          </a:p>
        </p:txBody>
      </p:sp>
      <p:sp>
        <p:nvSpPr>
          <p:cNvPr id="12" name="矩形: 圆角 40">
            <a:extLst>
              <a:ext uri="{FF2B5EF4-FFF2-40B4-BE49-F238E27FC236}">
                <a16:creationId xmlns:a16="http://schemas.microsoft.com/office/drawing/2014/main" id="{98193173-D96A-D7D1-E82B-C27E08AEBCCC}"/>
              </a:ext>
            </a:extLst>
          </p:cNvPr>
          <p:cNvSpPr/>
          <p:nvPr/>
        </p:nvSpPr>
        <p:spPr>
          <a:xfrm>
            <a:off x="2808069" y="4489541"/>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16</a:t>
            </a:r>
            <a:endParaRPr lang="zh-CN" altLang="en-US" sz="2000" b="1" dirty="0">
              <a:effectLst>
                <a:outerShdw blurRad="38100" dist="38100" dir="2700000" algn="tl">
                  <a:srgbClr val="000000">
                    <a:alpha val="43137"/>
                  </a:srgbClr>
                </a:outerShdw>
              </a:effectLst>
              <a:cs typeface="+mn-ea"/>
              <a:sym typeface="+mn-lt"/>
            </a:endParaRPr>
          </a:p>
        </p:txBody>
      </p:sp>
      <p:sp>
        <p:nvSpPr>
          <p:cNvPr id="13" name="矩形: 圆角 40">
            <a:extLst>
              <a:ext uri="{FF2B5EF4-FFF2-40B4-BE49-F238E27FC236}">
                <a16:creationId xmlns:a16="http://schemas.microsoft.com/office/drawing/2014/main" id="{6F5CB271-46DA-5017-8AC7-9ECBDB84015D}"/>
              </a:ext>
            </a:extLst>
          </p:cNvPr>
          <p:cNvSpPr/>
          <p:nvPr/>
        </p:nvSpPr>
        <p:spPr>
          <a:xfrm>
            <a:off x="2808069" y="5210934"/>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17</a:t>
            </a:r>
            <a:endParaRPr lang="zh-CN" altLang="en-US" sz="2000" b="1" dirty="0">
              <a:effectLst>
                <a:outerShdw blurRad="38100" dist="38100" dir="2700000" algn="tl">
                  <a:srgbClr val="000000">
                    <a:alpha val="43137"/>
                  </a:srgbClr>
                </a:outerShdw>
              </a:effectLst>
              <a:cs typeface="+mn-ea"/>
              <a:sym typeface="+mn-lt"/>
            </a:endParaRPr>
          </a:p>
        </p:txBody>
      </p:sp>
      <p:sp>
        <p:nvSpPr>
          <p:cNvPr id="22" name="TextBox 61">
            <a:extLst>
              <a:ext uri="{FF2B5EF4-FFF2-40B4-BE49-F238E27FC236}">
                <a16:creationId xmlns:a16="http://schemas.microsoft.com/office/drawing/2014/main" id="{E992540B-209B-0E4A-5DEB-424AF676120A}"/>
              </a:ext>
            </a:extLst>
          </p:cNvPr>
          <p:cNvSpPr txBox="1"/>
          <p:nvPr/>
        </p:nvSpPr>
        <p:spPr>
          <a:xfrm>
            <a:off x="3606758" y="224808"/>
            <a:ext cx="8382041" cy="6290183"/>
          </a:xfrm>
          <a:prstGeom prst="rect">
            <a:avLst/>
          </a:prstGeom>
          <a:noFill/>
        </p:spPr>
        <p:txBody>
          <a:bodyPr wrap="square" lIns="0" tIns="0" rIns="0" bIns="0" rtlCol="0">
            <a:spAutoFit/>
          </a:bodyPr>
          <a:lstStyle/>
          <a:p>
            <a:pPr>
              <a:lnSpc>
                <a:spcPts val="2860"/>
              </a:lnSpc>
            </a:pPr>
            <a:r>
              <a:rPr lang="pt-BR" dirty="0">
                <a:solidFill>
                  <a:schemeClr val="bg1"/>
                </a:solidFill>
              </a:rPr>
              <a:t>Proteção contra Incêndios e Explosões Acidentais</a:t>
            </a:r>
          </a:p>
          <a:p>
            <a:pPr>
              <a:lnSpc>
                <a:spcPts val="2860"/>
              </a:lnSpc>
            </a:pPr>
            <a:endParaRPr lang="pt-BR" dirty="0">
              <a:solidFill>
                <a:schemeClr val="bg1"/>
              </a:solidFill>
            </a:endParaRPr>
          </a:p>
          <a:p>
            <a:pPr>
              <a:lnSpc>
                <a:spcPts val="2860"/>
              </a:lnSpc>
            </a:pPr>
            <a:r>
              <a:rPr lang="pt-BR" dirty="0">
                <a:solidFill>
                  <a:schemeClr val="bg1"/>
                </a:solidFill>
              </a:rPr>
              <a:t>Plano de Atendimento de Emergência (PAE)</a:t>
            </a:r>
          </a:p>
          <a:p>
            <a:pPr>
              <a:lnSpc>
                <a:spcPts val="2860"/>
              </a:lnSpc>
            </a:pPr>
            <a:endParaRPr lang="pt-BR" dirty="0">
              <a:solidFill>
                <a:schemeClr val="bg1"/>
              </a:solidFill>
            </a:endParaRPr>
          </a:p>
          <a:p>
            <a:pPr>
              <a:lnSpc>
                <a:spcPts val="2860"/>
              </a:lnSpc>
            </a:pPr>
            <a:r>
              <a:rPr lang="pt-BR" dirty="0">
                <a:solidFill>
                  <a:schemeClr val="bg1"/>
                </a:solidFill>
              </a:rPr>
              <a:t>Documentação e registros exigidos pela NR-22: Manter a conformidade e a transparência</a:t>
            </a:r>
          </a:p>
          <a:p>
            <a:pPr>
              <a:lnSpc>
                <a:spcPts val="2860"/>
              </a:lnSpc>
            </a:pPr>
            <a:endParaRPr lang="pt-BR" dirty="0">
              <a:solidFill>
                <a:schemeClr val="bg1"/>
              </a:solidFill>
            </a:endParaRPr>
          </a:p>
          <a:p>
            <a:pPr>
              <a:lnSpc>
                <a:spcPts val="2860"/>
              </a:lnSpc>
            </a:pPr>
            <a:r>
              <a:rPr lang="pt-BR" dirty="0">
                <a:solidFill>
                  <a:schemeClr val="bg1"/>
                </a:solidFill>
              </a:rPr>
              <a:t>Máquinas, Equipamentos, Instalações Auxiliares e Elétricas</a:t>
            </a:r>
          </a:p>
          <a:p>
            <a:pPr>
              <a:lnSpc>
                <a:spcPts val="2860"/>
              </a:lnSpc>
            </a:pPr>
            <a:endParaRPr lang="pt-BR" dirty="0">
              <a:solidFill>
                <a:schemeClr val="bg1"/>
              </a:solidFill>
            </a:endParaRPr>
          </a:p>
          <a:p>
            <a:pPr>
              <a:lnSpc>
                <a:spcPts val="2860"/>
              </a:lnSpc>
            </a:pPr>
            <a:r>
              <a:rPr lang="pt-BR" dirty="0">
                <a:solidFill>
                  <a:schemeClr val="bg1"/>
                </a:solidFill>
              </a:rPr>
              <a:t>Fiscalização e penalidades relacionadas ao descumprimento da NR-22</a:t>
            </a:r>
          </a:p>
          <a:p>
            <a:pPr>
              <a:lnSpc>
                <a:spcPts val="2860"/>
              </a:lnSpc>
            </a:pPr>
            <a:endParaRPr lang="pt-BR" dirty="0">
              <a:solidFill>
                <a:schemeClr val="bg1"/>
              </a:solidFill>
            </a:endParaRPr>
          </a:p>
          <a:p>
            <a:pPr>
              <a:lnSpc>
                <a:spcPts val="2860"/>
              </a:lnSpc>
            </a:pPr>
            <a:r>
              <a:rPr lang="pt-BR" dirty="0">
                <a:solidFill>
                  <a:schemeClr val="bg1"/>
                </a:solidFill>
              </a:rPr>
              <a:t>A influência da NR-22 em outras normas Regulamentadoras</a:t>
            </a:r>
          </a:p>
          <a:p>
            <a:pPr>
              <a:lnSpc>
                <a:spcPts val="2860"/>
              </a:lnSpc>
            </a:pPr>
            <a:endParaRPr lang="pt-BR" dirty="0">
              <a:solidFill>
                <a:schemeClr val="bg1"/>
              </a:solidFill>
            </a:endParaRPr>
          </a:p>
          <a:p>
            <a:pPr>
              <a:lnSpc>
                <a:spcPts val="2860"/>
              </a:lnSpc>
            </a:pPr>
            <a:r>
              <a:rPr lang="pt-BR" dirty="0">
                <a:solidFill>
                  <a:schemeClr val="bg1"/>
                </a:solidFill>
              </a:rPr>
              <a:t>Perspectivas futuras da NR-22</a:t>
            </a:r>
          </a:p>
          <a:p>
            <a:pPr>
              <a:lnSpc>
                <a:spcPts val="2860"/>
              </a:lnSpc>
            </a:pPr>
            <a:endParaRPr lang="pt-BR" dirty="0">
              <a:solidFill>
                <a:schemeClr val="bg1"/>
              </a:solidFill>
            </a:endParaRPr>
          </a:p>
          <a:p>
            <a:pPr>
              <a:lnSpc>
                <a:spcPts val="2860"/>
              </a:lnSpc>
            </a:pPr>
            <a:r>
              <a:rPr lang="pt-BR" dirty="0">
                <a:solidFill>
                  <a:schemeClr val="bg1"/>
                </a:solidFill>
              </a:rPr>
              <a:t>Conclusão</a:t>
            </a:r>
          </a:p>
          <a:p>
            <a:pPr>
              <a:lnSpc>
                <a:spcPts val="2860"/>
              </a:lnSpc>
            </a:pPr>
            <a:endParaRPr lang="pt-BR" dirty="0">
              <a:solidFill>
                <a:schemeClr val="bg1"/>
              </a:solidFill>
            </a:endParaRPr>
          </a:p>
          <a:p>
            <a:pPr>
              <a:lnSpc>
                <a:spcPts val="2860"/>
              </a:lnSpc>
            </a:pPr>
            <a:r>
              <a:rPr lang="pt-BR" dirty="0">
                <a:solidFill>
                  <a:schemeClr val="bg1"/>
                </a:solidFill>
              </a:rPr>
              <a:t>Perguntas Frequentes</a:t>
            </a:r>
            <a:endParaRPr lang="en-US" dirty="0">
              <a:solidFill>
                <a:schemeClr val="bg1"/>
              </a:solidFill>
            </a:endParaRPr>
          </a:p>
        </p:txBody>
      </p:sp>
      <p:sp>
        <p:nvSpPr>
          <p:cNvPr id="14" name="矩形: 圆角 40">
            <a:extLst>
              <a:ext uri="{FF2B5EF4-FFF2-40B4-BE49-F238E27FC236}">
                <a16:creationId xmlns:a16="http://schemas.microsoft.com/office/drawing/2014/main" id="{CE8CDB78-61E8-65E7-838D-EB64FA137415}"/>
              </a:ext>
            </a:extLst>
          </p:cNvPr>
          <p:cNvSpPr/>
          <p:nvPr/>
        </p:nvSpPr>
        <p:spPr>
          <a:xfrm>
            <a:off x="2808069" y="5932327"/>
            <a:ext cx="593735" cy="589392"/>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000" b="1" dirty="0">
                <a:effectLst>
                  <a:outerShdw blurRad="38100" dist="38100" dir="2700000" algn="tl">
                    <a:srgbClr val="000000">
                      <a:alpha val="43137"/>
                    </a:srgbClr>
                  </a:outerShdw>
                </a:effectLst>
                <a:cs typeface="+mn-ea"/>
                <a:sym typeface="+mn-lt"/>
              </a:rPr>
              <a:t>18</a:t>
            </a:r>
            <a:endParaRPr lang="zh-CN" altLang="en-US" sz="2000" b="1" dirty="0">
              <a:effectLst>
                <a:outerShdw blurRad="38100" dist="38100" dir="2700000" algn="tl">
                  <a:srgbClr val="000000">
                    <a:alpha val="43137"/>
                  </a:srgbClr>
                </a:outerShdw>
              </a:effectLst>
              <a:cs typeface="+mn-ea"/>
              <a:sym typeface="+mn-lt"/>
            </a:endParaRPr>
          </a:p>
        </p:txBody>
      </p:sp>
      <p:pic>
        <p:nvPicPr>
          <p:cNvPr id="15" name="Imagem 14">
            <a:extLst>
              <a:ext uri="{FF2B5EF4-FFF2-40B4-BE49-F238E27FC236}">
                <a16:creationId xmlns:a16="http://schemas.microsoft.com/office/drawing/2014/main" id="{1852E64E-A855-616E-07B6-0519EA26C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342" y="5870653"/>
            <a:ext cx="2168801" cy="602120"/>
          </a:xfrm>
          <a:prstGeom prst="rect">
            <a:avLst/>
          </a:prstGeom>
        </p:spPr>
      </p:pic>
    </p:spTree>
    <p:extLst>
      <p:ext uri="{BB962C8B-B14F-4D97-AF65-F5344CB8AC3E}">
        <p14:creationId xmlns:p14="http://schemas.microsoft.com/office/powerpoint/2010/main" val="14239374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BA8EFB-23DF-7487-5D56-38186277AA34}"/>
              </a:ext>
            </a:extLst>
          </p:cNvPr>
          <p:cNvSpPr/>
          <p:nvPr/>
        </p:nvSpPr>
        <p:spPr>
          <a:xfrm>
            <a:off x="520700" y="0"/>
            <a:ext cx="11671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34BA637B-A149-5728-963A-E0493F82D556}"/>
              </a:ext>
            </a:extLst>
          </p:cNvPr>
          <p:cNvPicPr>
            <a:picLocks noChangeAspect="1"/>
          </p:cNvPicPr>
          <p:nvPr/>
        </p:nvPicPr>
        <p:blipFill rotWithShape="1">
          <a:blip r:embed="rId2"/>
          <a:srcRect l="38385" r="7070"/>
          <a:stretch/>
        </p:blipFill>
        <p:spPr>
          <a:xfrm>
            <a:off x="0" y="-13635"/>
            <a:ext cx="4156383" cy="68580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30</a:t>
            </a:fld>
            <a:endParaRPr lang="en-US"/>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tx1">
              <a:lumMod val="85000"/>
              <a:lumOff val="15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10" name="TextBox 61">
            <a:extLst>
              <a:ext uri="{FF2B5EF4-FFF2-40B4-BE49-F238E27FC236}">
                <a16:creationId xmlns:a16="http://schemas.microsoft.com/office/drawing/2014/main" id="{7C7C7169-AEB2-CF4F-C37E-6E4B419E90FC}"/>
              </a:ext>
            </a:extLst>
          </p:cNvPr>
          <p:cNvSpPr txBox="1"/>
          <p:nvPr/>
        </p:nvSpPr>
        <p:spPr>
          <a:xfrm>
            <a:off x="6220982" y="2511862"/>
            <a:ext cx="4345418" cy="2158732"/>
          </a:xfrm>
          <a:prstGeom prst="rect">
            <a:avLst/>
          </a:prstGeom>
          <a:noFill/>
        </p:spPr>
        <p:txBody>
          <a:bodyPr wrap="square" lIns="0" tIns="0" rIns="0" bIns="0" rtlCol="0">
            <a:spAutoFit/>
          </a:bodyPr>
          <a:lstStyle/>
          <a:p>
            <a:pPr>
              <a:lnSpc>
                <a:spcPct val="150000"/>
              </a:lnSpc>
            </a:pPr>
            <a:r>
              <a:rPr lang="pt-BR" sz="2400" dirty="0"/>
              <a:t>Estabelecer programas de manutenção e inspeção regular dos equipamentos utilizados na mineração.</a:t>
            </a:r>
            <a:endParaRPr lang="en-US" sz="2000" dirty="0"/>
          </a:p>
        </p:txBody>
      </p:sp>
      <p:sp>
        <p:nvSpPr>
          <p:cNvPr id="17" name="矩形: 圆角 40">
            <a:extLst>
              <a:ext uri="{FF2B5EF4-FFF2-40B4-BE49-F238E27FC236}">
                <a16:creationId xmlns:a16="http://schemas.microsoft.com/office/drawing/2014/main" id="{EFFEF1F1-A867-6614-D173-4F8F0CC8AE5B}"/>
              </a:ext>
            </a:extLst>
          </p:cNvPr>
          <p:cNvSpPr/>
          <p:nvPr/>
        </p:nvSpPr>
        <p:spPr>
          <a:xfrm>
            <a:off x="7737262" y="743960"/>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8" name="椭圆 19">
            <a:extLst>
              <a:ext uri="{FF2B5EF4-FFF2-40B4-BE49-F238E27FC236}">
                <a16:creationId xmlns:a16="http://schemas.microsoft.com/office/drawing/2014/main" id="{463CDCD6-899B-301C-DF5B-12229E46224D}"/>
              </a:ext>
            </a:extLst>
          </p:cNvPr>
          <p:cNvSpPr/>
          <p:nvPr/>
        </p:nvSpPr>
        <p:spPr>
          <a:xfrm>
            <a:off x="7912061" y="955718"/>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27886B6A-8804-D865-BB34-04477FF90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288998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BA8EFB-23DF-7487-5D56-38186277AA34}"/>
              </a:ext>
            </a:extLst>
          </p:cNvPr>
          <p:cNvSpPr/>
          <p:nvPr/>
        </p:nvSpPr>
        <p:spPr>
          <a:xfrm>
            <a:off x="520700" y="0"/>
            <a:ext cx="11671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34BA637B-A149-5728-963A-E0493F82D556}"/>
              </a:ext>
            </a:extLst>
          </p:cNvPr>
          <p:cNvPicPr>
            <a:picLocks noChangeAspect="1"/>
          </p:cNvPicPr>
          <p:nvPr/>
        </p:nvPicPr>
        <p:blipFill rotWithShape="1">
          <a:blip r:embed="rId2"/>
          <a:srcRect l="38385" r="7070"/>
          <a:stretch/>
        </p:blipFill>
        <p:spPr>
          <a:xfrm>
            <a:off x="0" y="-13635"/>
            <a:ext cx="4156383" cy="68580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31</a:t>
            </a:fld>
            <a:endParaRPr lang="en-US"/>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tx1">
              <a:lumMod val="85000"/>
              <a:lumOff val="15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06</a:t>
            </a:r>
          </a:p>
        </p:txBody>
      </p:sp>
      <p:sp>
        <p:nvSpPr>
          <p:cNvPr id="10" name="TextBox 61">
            <a:extLst>
              <a:ext uri="{FF2B5EF4-FFF2-40B4-BE49-F238E27FC236}">
                <a16:creationId xmlns:a16="http://schemas.microsoft.com/office/drawing/2014/main" id="{7C7C7169-AEB2-CF4F-C37E-6E4B419E90FC}"/>
              </a:ext>
            </a:extLst>
          </p:cNvPr>
          <p:cNvSpPr txBox="1"/>
          <p:nvPr/>
        </p:nvSpPr>
        <p:spPr>
          <a:xfrm>
            <a:off x="6220982" y="2511862"/>
            <a:ext cx="4345418" cy="1604735"/>
          </a:xfrm>
          <a:prstGeom prst="rect">
            <a:avLst/>
          </a:prstGeom>
          <a:noFill/>
        </p:spPr>
        <p:txBody>
          <a:bodyPr wrap="square" lIns="0" tIns="0" rIns="0" bIns="0" rtlCol="0">
            <a:spAutoFit/>
          </a:bodyPr>
          <a:lstStyle/>
          <a:p>
            <a:pPr>
              <a:lnSpc>
                <a:spcPct val="150000"/>
              </a:lnSpc>
            </a:pPr>
            <a:r>
              <a:rPr lang="pt-BR" sz="2400" dirty="0"/>
              <a:t>Fornecer acesso a serviços de saúde ocupacional e realizar exames médicos periódicos.</a:t>
            </a:r>
            <a:endParaRPr lang="en-US" sz="2000" dirty="0"/>
          </a:p>
        </p:txBody>
      </p:sp>
      <p:sp>
        <p:nvSpPr>
          <p:cNvPr id="17" name="矩形: 圆角 40">
            <a:extLst>
              <a:ext uri="{FF2B5EF4-FFF2-40B4-BE49-F238E27FC236}">
                <a16:creationId xmlns:a16="http://schemas.microsoft.com/office/drawing/2014/main" id="{EFFEF1F1-A867-6614-D173-4F8F0CC8AE5B}"/>
              </a:ext>
            </a:extLst>
          </p:cNvPr>
          <p:cNvSpPr/>
          <p:nvPr/>
        </p:nvSpPr>
        <p:spPr>
          <a:xfrm>
            <a:off x="7737262" y="743960"/>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8" name="椭圆 19">
            <a:extLst>
              <a:ext uri="{FF2B5EF4-FFF2-40B4-BE49-F238E27FC236}">
                <a16:creationId xmlns:a16="http://schemas.microsoft.com/office/drawing/2014/main" id="{463CDCD6-899B-301C-DF5B-12229E46224D}"/>
              </a:ext>
            </a:extLst>
          </p:cNvPr>
          <p:cNvSpPr/>
          <p:nvPr/>
        </p:nvSpPr>
        <p:spPr>
          <a:xfrm>
            <a:off x="7912061" y="955718"/>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718A97A7-856D-AE2F-DECE-31DC0EA69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427684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6BA8EFB-23DF-7487-5D56-38186277AA34}"/>
              </a:ext>
            </a:extLst>
          </p:cNvPr>
          <p:cNvSpPr/>
          <p:nvPr/>
        </p:nvSpPr>
        <p:spPr>
          <a:xfrm>
            <a:off x="520700" y="0"/>
            <a:ext cx="11671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34BA637B-A149-5728-963A-E0493F82D556}"/>
              </a:ext>
            </a:extLst>
          </p:cNvPr>
          <p:cNvPicPr>
            <a:picLocks noChangeAspect="1"/>
          </p:cNvPicPr>
          <p:nvPr/>
        </p:nvPicPr>
        <p:blipFill rotWithShape="1">
          <a:blip r:embed="rId2"/>
          <a:srcRect l="38385" r="7070"/>
          <a:stretch/>
        </p:blipFill>
        <p:spPr>
          <a:xfrm>
            <a:off x="0" y="-13635"/>
            <a:ext cx="4156383" cy="6858000"/>
          </a:xfrm>
          <a:prstGeom prst="rect">
            <a:avLst/>
          </a:prstGeom>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32</a:t>
            </a:fld>
            <a:endParaRPr lang="en-US"/>
          </a:p>
        </p:txBody>
      </p:sp>
      <p:sp>
        <p:nvSpPr>
          <p:cNvPr id="6" name="Arrow: Chevron 4">
            <a:extLst>
              <a:ext uri="{FF2B5EF4-FFF2-40B4-BE49-F238E27FC236}">
                <a16:creationId xmlns:a16="http://schemas.microsoft.com/office/drawing/2014/main" id="{765C813A-9AAE-5C9F-EE5E-CBFD49AFD2A3}"/>
              </a:ext>
            </a:extLst>
          </p:cNvPr>
          <p:cNvSpPr/>
          <p:nvPr/>
        </p:nvSpPr>
        <p:spPr>
          <a:xfrm>
            <a:off x="2677541" y="3100061"/>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04</a:t>
            </a:r>
          </a:p>
        </p:txBody>
      </p:sp>
      <p:sp>
        <p:nvSpPr>
          <p:cNvPr id="7" name="Arrow: Chevron 4">
            <a:extLst>
              <a:ext uri="{FF2B5EF4-FFF2-40B4-BE49-F238E27FC236}">
                <a16:creationId xmlns:a16="http://schemas.microsoft.com/office/drawing/2014/main" id="{BB63048B-7DE3-E323-51F3-E937FF80DE0F}"/>
              </a:ext>
            </a:extLst>
          </p:cNvPr>
          <p:cNvSpPr/>
          <p:nvPr/>
        </p:nvSpPr>
        <p:spPr>
          <a:xfrm>
            <a:off x="2677541" y="1095385"/>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02</a:t>
            </a:r>
          </a:p>
        </p:txBody>
      </p:sp>
      <p:sp>
        <p:nvSpPr>
          <p:cNvPr id="11" name="Arrow: Chevron 4">
            <a:extLst>
              <a:ext uri="{FF2B5EF4-FFF2-40B4-BE49-F238E27FC236}">
                <a16:creationId xmlns:a16="http://schemas.microsoft.com/office/drawing/2014/main" id="{C65FB5AE-8CC3-784D-3D87-B03F7050C7B9}"/>
              </a:ext>
            </a:extLst>
          </p:cNvPr>
          <p:cNvSpPr/>
          <p:nvPr/>
        </p:nvSpPr>
        <p:spPr>
          <a:xfrm>
            <a:off x="2677541" y="4102399"/>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05</a:t>
            </a:r>
          </a:p>
        </p:txBody>
      </p:sp>
      <p:sp>
        <p:nvSpPr>
          <p:cNvPr id="12" name="Arrow: Chevron 4">
            <a:extLst>
              <a:ext uri="{FF2B5EF4-FFF2-40B4-BE49-F238E27FC236}">
                <a16:creationId xmlns:a16="http://schemas.microsoft.com/office/drawing/2014/main" id="{7C106230-1438-936F-71D7-1E6C9678AFBE}"/>
              </a:ext>
            </a:extLst>
          </p:cNvPr>
          <p:cNvSpPr/>
          <p:nvPr/>
        </p:nvSpPr>
        <p:spPr>
          <a:xfrm>
            <a:off x="2677541" y="2097723"/>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03</a:t>
            </a:r>
          </a:p>
        </p:txBody>
      </p:sp>
      <p:sp>
        <p:nvSpPr>
          <p:cNvPr id="13" name="Arrow: Chevron 4">
            <a:extLst>
              <a:ext uri="{FF2B5EF4-FFF2-40B4-BE49-F238E27FC236}">
                <a16:creationId xmlns:a16="http://schemas.microsoft.com/office/drawing/2014/main" id="{A8DC9ADF-4070-7CD5-8874-8CA239C12FBB}"/>
              </a:ext>
            </a:extLst>
          </p:cNvPr>
          <p:cNvSpPr/>
          <p:nvPr/>
        </p:nvSpPr>
        <p:spPr>
          <a:xfrm>
            <a:off x="2677541" y="6107073"/>
            <a:ext cx="2433246" cy="650913"/>
          </a:xfrm>
          <a:prstGeom prst="chevron">
            <a:avLst/>
          </a:prstGeom>
          <a:solidFill>
            <a:schemeClr val="tx1">
              <a:lumMod val="85000"/>
              <a:lumOff val="15000"/>
            </a:schemeClr>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07</a:t>
            </a:r>
          </a:p>
        </p:txBody>
      </p:sp>
      <p:sp>
        <p:nvSpPr>
          <p:cNvPr id="14" name="Arrow: Chevron 4">
            <a:extLst>
              <a:ext uri="{FF2B5EF4-FFF2-40B4-BE49-F238E27FC236}">
                <a16:creationId xmlns:a16="http://schemas.microsoft.com/office/drawing/2014/main" id="{3B0BCAA7-D0AB-5FC7-0902-24A7D3E018C2}"/>
              </a:ext>
            </a:extLst>
          </p:cNvPr>
          <p:cNvSpPr/>
          <p:nvPr/>
        </p:nvSpPr>
        <p:spPr>
          <a:xfrm>
            <a:off x="2677541" y="9304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01</a:t>
            </a:r>
          </a:p>
        </p:txBody>
      </p:sp>
      <p:sp>
        <p:nvSpPr>
          <p:cNvPr id="15" name="Arrow: Chevron 4">
            <a:extLst>
              <a:ext uri="{FF2B5EF4-FFF2-40B4-BE49-F238E27FC236}">
                <a16:creationId xmlns:a16="http://schemas.microsoft.com/office/drawing/2014/main" id="{C22F20F1-C181-5B03-A2E8-F5F8A4C5FE6A}"/>
              </a:ext>
            </a:extLst>
          </p:cNvPr>
          <p:cNvSpPr/>
          <p:nvPr/>
        </p:nvSpPr>
        <p:spPr>
          <a:xfrm>
            <a:off x="2677541" y="5104737"/>
            <a:ext cx="2433246" cy="65091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06</a:t>
            </a:r>
          </a:p>
        </p:txBody>
      </p:sp>
      <p:sp>
        <p:nvSpPr>
          <p:cNvPr id="10" name="TextBox 61">
            <a:extLst>
              <a:ext uri="{FF2B5EF4-FFF2-40B4-BE49-F238E27FC236}">
                <a16:creationId xmlns:a16="http://schemas.microsoft.com/office/drawing/2014/main" id="{7C7C7169-AEB2-CF4F-C37E-6E4B419E90FC}"/>
              </a:ext>
            </a:extLst>
          </p:cNvPr>
          <p:cNvSpPr txBox="1"/>
          <p:nvPr/>
        </p:nvSpPr>
        <p:spPr>
          <a:xfrm>
            <a:off x="6220982" y="2511862"/>
            <a:ext cx="4345418" cy="1604735"/>
          </a:xfrm>
          <a:prstGeom prst="rect">
            <a:avLst/>
          </a:prstGeom>
          <a:noFill/>
        </p:spPr>
        <p:txBody>
          <a:bodyPr wrap="square" lIns="0" tIns="0" rIns="0" bIns="0" rtlCol="0">
            <a:spAutoFit/>
          </a:bodyPr>
          <a:lstStyle/>
          <a:p>
            <a:pPr>
              <a:lnSpc>
                <a:spcPct val="150000"/>
              </a:lnSpc>
            </a:pPr>
            <a:r>
              <a:rPr lang="pt-BR" sz="2400" dirty="0"/>
              <a:t>Manter registros atualizados de acidentes, doenças ocupacionais e ações preventivas.</a:t>
            </a:r>
            <a:endParaRPr lang="en-US" sz="2000" dirty="0"/>
          </a:p>
        </p:txBody>
      </p:sp>
      <p:sp>
        <p:nvSpPr>
          <p:cNvPr id="17" name="矩形: 圆角 40">
            <a:extLst>
              <a:ext uri="{FF2B5EF4-FFF2-40B4-BE49-F238E27FC236}">
                <a16:creationId xmlns:a16="http://schemas.microsoft.com/office/drawing/2014/main" id="{EFFEF1F1-A867-6614-D173-4F8F0CC8AE5B}"/>
              </a:ext>
            </a:extLst>
          </p:cNvPr>
          <p:cNvSpPr/>
          <p:nvPr/>
        </p:nvSpPr>
        <p:spPr>
          <a:xfrm>
            <a:off x="7737262" y="743960"/>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18" name="椭圆 19">
            <a:extLst>
              <a:ext uri="{FF2B5EF4-FFF2-40B4-BE49-F238E27FC236}">
                <a16:creationId xmlns:a16="http://schemas.microsoft.com/office/drawing/2014/main" id="{463CDCD6-899B-301C-DF5B-12229E46224D}"/>
              </a:ext>
            </a:extLst>
          </p:cNvPr>
          <p:cNvSpPr/>
          <p:nvPr/>
        </p:nvSpPr>
        <p:spPr>
          <a:xfrm>
            <a:off x="7912061" y="955718"/>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AB262E20-A9AA-9DE7-B0B9-86C68BE4D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400463"/>
            <a:ext cx="2168801" cy="602120"/>
          </a:xfrm>
          <a:prstGeom prst="rect">
            <a:avLst/>
          </a:prstGeom>
        </p:spPr>
      </p:pic>
    </p:spTree>
    <p:extLst>
      <p:ext uri="{BB962C8B-B14F-4D97-AF65-F5344CB8AC3E}">
        <p14:creationId xmlns:p14="http://schemas.microsoft.com/office/powerpoint/2010/main" val="13236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33</a:t>
            </a:fld>
            <a:endParaRPr lang="en-US"/>
          </a:p>
        </p:txBody>
      </p:sp>
      <p:pic>
        <p:nvPicPr>
          <p:cNvPr id="1026" name="Picture 2" descr="El modelo SG-SST, fundamento de la sostenibilidad empresarial - ccs.org.co">
            <a:extLst>
              <a:ext uri="{FF2B5EF4-FFF2-40B4-BE49-F238E27FC236}">
                <a16:creationId xmlns:a16="http://schemas.microsoft.com/office/drawing/2014/main" id="{3A53984F-4D1A-08F6-8728-41E396054B5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flipV="1">
            <a:off x="7108826" y="705021"/>
            <a:ext cx="4607207" cy="5548318"/>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7023319" y="1784261"/>
            <a:ext cx="4965481" cy="3820726"/>
          </a:xfrm>
          <a:prstGeom prst="rect">
            <a:avLst/>
          </a:prstGeom>
          <a:noFill/>
        </p:spPr>
        <p:txBody>
          <a:bodyPr wrap="square" lIns="0" tIns="0" rIns="0" bIns="0" rtlCol="0">
            <a:spAutoFit/>
          </a:bodyPr>
          <a:lstStyle/>
          <a:p>
            <a:pPr>
              <a:lnSpc>
                <a:spcPct val="150000"/>
              </a:lnSpc>
            </a:pPr>
            <a:r>
              <a:rPr lang="pt-BR" sz="2400" dirty="0"/>
              <a:t>Assim como os empregadores têm seu papel na promoção da segurança ocupacional, os trabalhadores devem ser agentes ativos de prevenção de acidentes e adoção de melhores práticas de trabalho. </a:t>
            </a:r>
            <a:r>
              <a:rPr lang="pt-BR" sz="2400" b="1" dirty="0"/>
              <a:t>Suas responsabilidades envolvem: </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9066915" y="590990"/>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9455852" y="959290"/>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40C6BF3C-FD3E-7AF5-93EE-458F9C8D2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944" y="223256"/>
            <a:ext cx="2168801" cy="602120"/>
          </a:xfrm>
          <a:prstGeom prst="rect">
            <a:avLst/>
          </a:prstGeom>
        </p:spPr>
      </p:pic>
    </p:spTree>
    <p:extLst>
      <p:ext uri="{BB962C8B-B14F-4D97-AF65-F5344CB8AC3E}">
        <p14:creationId xmlns:p14="http://schemas.microsoft.com/office/powerpoint/2010/main" val="310679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34</a:t>
            </a:fld>
            <a:endParaRPr lang="en-US"/>
          </a:p>
        </p:txBody>
      </p:sp>
      <p:sp>
        <p:nvSpPr>
          <p:cNvPr id="16" name="TextBox 61">
            <a:extLst>
              <a:ext uri="{FF2B5EF4-FFF2-40B4-BE49-F238E27FC236}">
                <a16:creationId xmlns:a16="http://schemas.microsoft.com/office/drawing/2014/main" id="{DF068557-0887-64B9-A6B4-EB0763DC5903}"/>
              </a:ext>
            </a:extLst>
          </p:cNvPr>
          <p:cNvSpPr txBox="1"/>
          <p:nvPr/>
        </p:nvSpPr>
        <p:spPr>
          <a:xfrm>
            <a:off x="2007876" y="1038266"/>
            <a:ext cx="9447524" cy="4154984"/>
          </a:xfrm>
          <a:prstGeom prst="rect">
            <a:avLst/>
          </a:prstGeom>
          <a:solidFill>
            <a:srgbClr val="EEB500"/>
          </a:solidFill>
        </p:spPr>
        <p:txBody>
          <a:bodyPr wrap="square" lIns="0" tIns="0" rIns="0" bIns="0" rtlCol="0">
            <a:spAutoFit/>
          </a:bodyPr>
          <a:lstStyle/>
          <a:p>
            <a:endParaRPr lang="pt-BR" dirty="0"/>
          </a:p>
          <a:p>
            <a:r>
              <a:rPr lang="pt-BR" dirty="0"/>
              <a:t>Cumprir as normas e procedimentos de segurança estabelecidos pela empresa.</a:t>
            </a:r>
          </a:p>
          <a:p>
            <a:endParaRPr lang="pt-BR" dirty="0"/>
          </a:p>
          <a:p>
            <a:r>
              <a:rPr lang="pt-BR" dirty="0"/>
              <a:t>Utilizar corretamente os equipamentos de proteção individual (EPIs) fornecidos e participar de treinamentos de uso adequado.</a:t>
            </a:r>
          </a:p>
          <a:p>
            <a:endParaRPr lang="pt-BR" dirty="0"/>
          </a:p>
          <a:p>
            <a:r>
              <a:rPr lang="pt-BR" dirty="0"/>
              <a:t>Reportar qualquer condição de trabalho insegura ou incidente à supervisão imediatamente.</a:t>
            </a:r>
          </a:p>
          <a:p>
            <a:endParaRPr lang="pt-BR" dirty="0"/>
          </a:p>
          <a:p>
            <a:r>
              <a:rPr lang="pt-BR" dirty="0"/>
              <a:t>Cooperar com a empresa na identificação e controle de riscos ocupacionais.</a:t>
            </a:r>
          </a:p>
          <a:p>
            <a:endParaRPr lang="pt-BR" dirty="0"/>
          </a:p>
          <a:p>
            <a:r>
              <a:rPr lang="pt-BR" dirty="0"/>
              <a:t>Participar dos programas de treinamento e capacitação oferecidos pela empresa.</a:t>
            </a:r>
          </a:p>
          <a:p>
            <a:endParaRPr lang="pt-BR" dirty="0"/>
          </a:p>
          <a:p>
            <a:r>
              <a:rPr lang="pt-BR" dirty="0"/>
              <a:t>Cuidar da própria saúde e seguir as recomendações médicas.</a:t>
            </a:r>
          </a:p>
          <a:p>
            <a:endParaRPr lang="pt-BR" dirty="0"/>
          </a:p>
          <a:p>
            <a:r>
              <a:rPr lang="pt-BR" dirty="0"/>
              <a:t>Contribuir ativamente para a manutenção de um ambiente de trabalho seguro e saudável.</a:t>
            </a:r>
            <a:endParaRPr lang="pt-BR" sz="1200" dirty="0"/>
          </a:p>
        </p:txBody>
      </p:sp>
      <p:sp>
        <p:nvSpPr>
          <p:cNvPr id="20" name="Arrow: Chevron 4">
            <a:extLst>
              <a:ext uri="{FF2B5EF4-FFF2-40B4-BE49-F238E27FC236}">
                <a16:creationId xmlns:a16="http://schemas.microsoft.com/office/drawing/2014/main" id="{5663A57C-5222-1EDA-2E5A-62E53E05F896}"/>
              </a:ext>
            </a:extLst>
          </p:cNvPr>
          <p:cNvSpPr/>
          <p:nvPr/>
        </p:nvSpPr>
        <p:spPr>
          <a:xfrm>
            <a:off x="390061" y="1298422"/>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Arrow: Chevron 4">
            <a:extLst>
              <a:ext uri="{FF2B5EF4-FFF2-40B4-BE49-F238E27FC236}">
                <a16:creationId xmlns:a16="http://schemas.microsoft.com/office/drawing/2014/main" id="{6BA577CE-48ED-3F85-87EE-91C25B4EC1A8}"/>
              </a:ext>
            </a:extLst>
          </p:cNvPr>
          <p:cNvSpPr/>
          <p:nvPr/>
        </p:nvSpPr>
        <p:spPr>
          <a:xfrm>
            <a:off x="390061" y="4780697"/>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Arrow: Chevron 4">
            <a:extLst>
              <a:ext uri="{FF2B5EF4-FFF2-40B4-BE49-F238E27FC236}">
                <a16:creationId xmlns:a16="http://schemas.microsoft.com/office/drawing/2014/main" id="{8FEB129C-B226-831A-7A8E-C289FCB2FB60}"/>
              </a:ext>
            </a:extLst>
          </p:cNvPr>
          <p:cNvSpPr/>
          <p:nvPr/>
        </p:nvSpPr>
        <p:spPr>
          <a:xfrm>
            <a:off x="390061" y="2734758"/>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Arrow: Chevron 4">
            <a:extLst>
              <a:ext uri="{FF2B5EF4-FFF2-40B4-BE49-F238E27FC236}">
                <a16:creationId xmlns:a16="http://schemas.microsoft.com/office/drawing/2014/main" id="{077B6A2C-A5F7-2715-04B6-593E6BDFA34F}"/>
              </a:ext>
            </a:extLst>
          </p:cNvPr>
          <p:cNvSpPr/>
          <p:nvPr/>
        </p:nvSpPr>
        <p:spPr>
          <a:xfrm>
            <a:off x="390061" y="3757728"/>
            <a:ext cx="1265854" cy="3175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Arrow: Chevron 4">
            <a:extLst>
              <a:ext uri="{FF2B5EF4-FFF2-40B4-BE49-F238E27FC236}">
                <a16:creationId xmlns:a16="http://schemas.microsoft.com/office/drawing/2014/main" id="{EA1D7CF0-B164-67BF-ABA1-37A20B8BD9C3}"/>
              </a:ext>
            </a:extLst>
          </p:cNvPr>
          <p:cNvSpPr/>
          <p:nvPr/>
        </p:nvSpPr>
        <p:spPr>
          <a:xfrm>
            <a:off x="390061" y="2019456"/>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Arrow: Chevron 4">
            <a:extLst>
              <a:ext uri="{FF2B5EF4-FFF2-40B4-BE49-F238E27FC236}">
                <a16:creationId xmlns:a16="http://schemas.microsoft.com/office/drawing/2014/main" id="{17419AA7-F0A2-0141-EF2E-954A7B5462CA}"/>
              </a:ext>
            </a:extLst>
          </p:cNvPr>
          <p:cNvSpPr/>
          <p:nvPr/>
        </p:nvSpPr>
        <p:spPr>
          <a:xfrm>
            <a:off x="390061" y="3246243"/>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Arrow: Chevron 4">
            <a:extLst>
              <a:ext uri="{FF2B5EF4-FFF2-40B4-BE49-F238E27FC236}">
                <a16:creationId xmlns:a16="http://schemas.microsoft.com/office/drawing/2014/main" id="{DB7CA96B-06B7-46FB-D0A8-E9153A25AA14}"/>
              </a:ext>
            </a:extLst>
          </p:cNvPr>
          <p:cNvSpPr/>
          <p:nvPr/>
        </p:nvSpPr>
        <p:spPr>
          <a:xfrm>
            <a:off x="390061" y="4269213"/>
            <a:ext cx="1265854" cy="317500"/>
          </a:xfrm>
          <a:prstGeom prst="chevr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Imagem 3">
            <a:extLst>
              <a:ext uri="{FF2B5EF4-FFF2-40B4-BE49-F238E27FC236}">
                <a16:creationId xmlns:a16="http://schemas.microsoft.com/office/drawing/2014/main" id="{B5D1D925-69F0-0617-8F85-3A2F3B6D7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95730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469900" y="1409700"/>
            <a:ext cx="44704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35</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6089230" y="1488894"/>
            <a:ext cx="5440114" cy="4107278"/>
          </a:xfrm>
          <a:prstGeom prst="rect">
            <a:avLst/>
          </a:prstGeom>
          <a:solidFill>
            <a:srgbClr val="EEB500"/>
          </a:solidFill>
        </p:spPr>
        <p:txBody>
          <a:bodyPr wrap="square" lIns="0" tIns="0" rIns="0" bIns="0" rtlCol="0">
            <a:spAutoFit/>
          </a:bodyPr>
          <a:lstStyle/>
          <a:p>
            <a:pPr>
              <a:lnSpc>
                <a:spcPct val="150000"/>
              </a:lnSpc>
            </a:pPr>
            <a:r>
              <a:rPr lang="pt-BR" sz="2000" dirty="0"/>
              <a:t>“22.4.1 Cumpre aos trabalhadores:</a:t>
            </a:r>
          </a:p>
          <a:p>
            <a:pPr>
              <a:lnSpc>
                <a:spcPct val="150000"/>
              </a:lnSpc>
            </a:pPr>
            <a:endParaRPr lang="pt-BR" sz="2000" dirty="0"/>
          </a:p>
          <a:p>
            <a:pPr>
              <a:lnSpc>
                <a:spcPct val="150000"/>
              </a:lnSpc>
            </a:pPr>
            <a:r>
              <a:rPr lang="pt-BR" sz="2000" b="1" dirty="0"/>
              <a:t>a) </a:t>
            </a:r>
            <a:r>
              <a:rPr lang="pt-BR" sz="2000" dirty="0"/>
              <a:t>zelar pela sua segurança e saúde ou de terceiros que possam ser afetados por suas ações ou omissões no trabalho, colaborando com a empresa ou Permissionário de Lavra Garimpeira para o cumprimento das disposições legais e regulamentares, inclusive das normas internas de segurança e saúde</a:t>
            </a:r>
            <a:endParaRPr lang="en-US" dirty="0"/>
          </a:p>
        </p:txBody>
      </p:sp>
      <p:pic>
        <p:nvPicPr>
          <p:cNvPr id="9" name="Imagem 8">
            <a:extLst>
              <a:ext uri="{FF2B5EF4-FFF2-40B4-BE49-F238E27FC236}">
                <a16:creationId xmlns:a16="http://schemas.microsoft.com/office/drawing/2014/main" id="{AD49A5AC-CEE4-BC93-1446-3E498B68207A}"/>
              </a:ext>
            </a:extLst>
          </p:cNvPr>
          <p:cNvPicPr>
            <a:picLocks noChangeAspect="1"/>
          </p:cNvPicPr>
          <p:nvPr/>
        </p:nvPicPr>
        <p:blipFill>
          <a:blip r:embed="rId2"/>
          <a:stretch>
            <a:fillRect/>
          </a:stretch>
        </p:blipFill>
        <p:spPr>
          <a:xfrm>
            <a:off x="1140743" y="212149"/>
            <a:ext cx="4470400" cy="6660768"/>
          </a:xfrm>
          <a:prstGeom prst="rect">
            <a:avLst/>
          </a:prstGeom>
        </p:spPr>
      </p:pic>
      <p:pic>
        <p:nvPicPr>
          <p:cNvPr id="3" name="Imagem 2">
            <a:extLst>
              <a:ext uri="{FF2B5EF4-FFF2-40B4-BE49-F238E27FC236}">
                <a16:creationId xmlns:a16="http://schemas.microsoft.com/office/drawing/2014/main" id="{3EF5DFAC-EB69-2926-A93C-F270FEFCC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77963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6896101" y="1473002"/>
            <a:ext cx="4013199"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36</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727994" y="2936694"/>
            <a:ext cx="4428206" cy="1798954"/>
          </a:xfrm>
          <a:prstGeom prst="rect">
            <a:avLst/>
          </a:prstGeom>
          <a:solidFill>
            <a:srgbClr val="EEB500"/>
          </a:solidFill>
        </p:spPr>
        <p:txBody>
          <a:bodyPr wrap="square" lIns="0" tIns="0" rIns="0" bIns="0" rtlCol="0">
            <a:spAutoFit/>
          </a:bodyPr>
          <a:lstStyle/>
          <a:p>
            <a:pPr>
              <a:lnSpc>
                <a:spcPct val="150000"/>
              </a:lnSpc>
            </a:pPr>
            <a:r>
              <a:rPr lang="pt-BR" sz="2000" b="1" dirty="0"/>
              <a:t>b) </a:t>
            </a:r>
            <a:r>
              <a:rPr lang="pt-BR" sz="2000" dirty="0"/>
              <a:t>comunicar, imediatamente, ao seu superior hierárquico as situações que considerar representar risco para sua segurança e saúde ou de terceiros.”</a:t>
            </a:r>
            <a:endParaRPr lang="en-US" dirty="0"/>
          </a:p>
        </p:txBody>
      </p:sp>
      <p:pic>
        <p:nvPicPr>
          <p:cNvPr id="4098" name="Picture 2" descr="Engenheiro transparente - PNG All">
            <a:extLst>
              <a:ext uri="{FF2B5EF4-FFF2-40B4-BE49-F238E27FC236}">
                <a16:creationId xmlns:a16="http://schemas.microsoft.com/office/drawing/2014/main" id="{F7842746-4ED6-D0CB-EDE4-9828159E2E3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24814"/>
          <a:stretch/>
        </p:blipFill>
        <p:spPr bwMode="auto">
          <a:xfrm flipH="1">
            <a:off x="6210300" y="246882"/>
            <a:ext cx="3786187" cy="666172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7C078C01-BA26-9E0F-0CF4-0A814961A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899" y="257822"/>
            <a:ext cx="2168801" cy="602120"/>
          </a:xfrm>
          <a:prstGeom prst="rect">
            <a:avLst/>
          </a:prstGeom>
        </p:spPr>
      </p:pic>
    </p:spTree>
    <p:extLst>
      <p:ext uri="{BB962C8B-B14F-4D97-AF65-F5344CB8AC3E}">
        <p14:creationId xmlns:p14="http://schemas.microsoft.com/office/powerpoint/2010/main" val="395015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41">
            <a:extLst>
              <a:ext uri="{FF2B5EF4-FFF2-40B4-BE49-F238E27FC236}">
                <a16:creationId xmlns:a16="http://schemas.microsoft.com/office/drawing/2014/main" id="{B7D62EDC-E1CF-C19E-B912-59DF7AF36808}"/>
              </a:ext>
            </a:extLst>
          </p:cNvPr>
          <p:cNvSpPr/>
          <p:nvPr/>
        </p:nvSpPr>
        <p:spPr>
          <a:xfrm>
            <a:off x="3728244" y="1533524"/>
            <a:ext cx="2196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37</a:t>
            </a:fld>
            <a:endParaRPr lang="en-US"/>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27075" y="1636307"/>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379538" y="4189007"/>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290638" y="4406494"/>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379538" y="4623982"/>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11300" y="4841469"/>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28788" y="2542769"/>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49413" y="2460219"/>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785256" y="1110273"/>
            <a:ext cx="7733643" cy="4355680"/>
          </a:xfrm>
          <a:prstGeom prst="rect">
            <a:avLst/>
          </a:prstGeom>
          <a:solidFill>
            <a:srgbClr val="EEB500"/>
          </a:solidFill>
        </p:spPr>
        <p:txBody>
          <a:bodyPr wrap="square" lIns="0" tIns="0" rIns="0" bIns="0" rtlCol="0">
            <a:spAutoFit/>
          </a:bodyPr>
          <a:lstStyle/>
          <a:p>
            <a:pPr>
              <a:lnSpc>
                <a:spcPct val="150000"/>
              </a:lnSpc>
            </a:pPr>
            <a:r>
              <a:rPr lang="pt-BR" sz="3200" dirty="0"/>
              <a:t>É importante que tanto os empregadores quanto os trabalhadores estejam cientes de suas responsabilidades e trabalhem em conjunto para garantir a saúde e segurança ocupacional na indústria da mineração, conforme estabelecido pela NR-22.</a:t>
            </a:r>
            <a:endParaRPr lang="pt-BR" sz="2000" dirty="0"/>
          </a:p>
        </p:txBody>
      </p:sp>
    </p:spTree>
    <p:extLst>
      <p:ext uri="{BB962C8B-B14F-4D97-AF65-F5344CB8AC3E}">
        <p14:creationId xmlns:p14="http://schemas.microsoft.com/office/powerpoint/2010/main" val="184592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38</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5900" y="1292959"/>
            <a:ext cx="6159500" cy="4678204"/>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05</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Requisitos gerais da NR-22: O que é preciso para estar em conformidade com a norma?</a:t>
            </a:r>
          </a:p>
        </p:txBody>
      </p:sp>
      <p:pic>
        <p:nvPicPr>
          <p:cNvPr id="4" name="Imagem 3">
            <a:extLst>
              <a:ext uri="{FF2B5EF4-FFF2-40B4-BE49-F238E27FC236}">
                <a16:creationId xmlns:a16="http://schemas.microsoft.com/office/drawing/2014/main" id="{8AB60D02-6ACD-F3DD-9C9A-364EC008B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94841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39</a:t>
            </a:fld>
            <a:endParaRPr lang="en-US"/>
          </a:p>
        </p:txBody>
      </p:sp>
      <p:grpSp>
        <p:nvGrpSpPr>
          <p:cNvPr id="4" name="组合 28">
            <a:extLst>
              <a:ext uri="{FF2B5EF4-FFF2-40B4-BE49-F238E27FC236}">
                <a16:creationId xmlns:a16="http://schemas.microsoft.com/office/drawing/2014/main" id="{3AA8BE09-6A56-690E-854B-DED49ECDA890}"/>
              </a:ext>
            </a:extLst>
          </p:cNvPr>
          <p:cNvGrpSpPr/>
          <p:nvPr/>
        </p:nvGrpSpPr>
        <p:grpSpPr>
          <a:xfrm>
            <a:off x="7815691" y="1374859"/>
            <a:ext cx="1143000" cy="1143000"/>
            <a:chOff x="2051084" y="3619500"/>
            <a:chExt cx="1143000" cy="1143000"/>
          </a:xfrm>
        </p:grpSpPr>
        <p:sp>
          <p:nvSpPr>
            <p:cNvPr id="5" name="矩形: 圆角 3">
              <a:extLst>
                <a:ext uri="{FF2B5EF4-FFF2-40B4-BE49-F238E27FC236}">
                  <a16:creationId xmlns:a16="http://schemas.microsoft.com/office/drawing/2014/main" id="{21AFDE79-347E-ECA8-564C-4F60240FBEA6}"/>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椭圆 8">
              <a:extLst>
                <a:ext uri="{FF2B5EF4-FFF2-40B4-BE49-F238E27FC236}">
                  <a16:creationId xmlns:a16="http://schemas.microsoft.com/office/drawing/2014/main" id="{3FAFA81F-589F-6410-3FF7-B8969CB37116}"/>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7" name="TextBox 61">
            <a:extLst>
              <a:ext uri="{FF2B5EF4-FFF2-40B4-BE49-F238E27FC236}">
                <a16:creationId xmlns:a16="http://schemas.microsoft.com/office/drawing/2014/main" id="{338C6121-A14D-F255-A9C0-FD5EC6EAE8A5}"/>
              </a:ext>
            </a:extLst>
          </p:cNvPr>
          <p:cNvSpPr txBox="1"/>
          <p:nvPr/>
        </p:nvSpPr>
        <p:spPr>
          <a:xfrm>
            <a:off x="5998031" y="2713522"/>
            <a:ext cx="5306783" cy="2712730"/>
          </a:xfrm>
          <a:prstGeom prst="rect">
            <a:avLst/>
          </a:prstGeom>
          <a:solidFill>
            <a:srgbClr val="EEB500"/>
          </a:solidFill>
        </p:spPr>
        <p:txBody>
          <a:bodyPr wrap="square" lIns="0" tIns="0" rIns="0" bIns="0" rtlCol="0">
            <a:spAutoFit/>
          </a:bodyPr>
          <a:lstStyle/>
          <a:p>
            <a:pPr>
              <a:lnSpc>
                <a:spcPct val="150000"/>
              </a:lnSpc>
            </a:pPr>
            <a:r>
              <a:rPr lang="pt-BR" sz="2400" dirty="0"/>
              <a:t>Para estar em conformidade com a NR-22 e garantir o cumprimento adequado da legislação, é necessário atender aos requisitos gerais estabelecidos pela norma. Alguns dos principais requisitos são:</a:t>
            </a:r>
            <a:endParaRPr lang="en-US" sz="2400" b="1" dirty="0"/>
          </a:p>
        </p:txBody>
      </p:sp>
      <p:pic>
        <p:nvPicPr>
          <p:cNvPr id="8" name="图片 19">
            <a:extLst>
              <a:ext uri="{FF2B5EF4-FFF2-40B4-BE49-F238E27FC236}">
                <a16:creationId xmlns:a16="http://schemas.microsoft.com/office/drawing/2014/main" id="{51EC248C-63E0-2844-8F89-ECEA2CDD8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68" y="3200400"/>
            <a:ext cx="6331654"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9" descr="Pessoa cozinhando na churrasqueira&#10;&#10;Descrição gerada automaticamente com confiança baixa">
            <a:extLst>
              <a:ext uri="{FF2B5EF4-FFF2-40B4-BE49-F238E27FC236}">
                <a16:creationId xmlns:a16="http://schemas.microsoft.com/office/drawing/2014/main" id="{6F3D2991-BE44-4D45-4A1E-D8C9F594A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77" y="3511222"/>
            <a:ext cx="4231923" cy="2414876"/>
          </a:xfrm>
          <a:prstGeom prst="rect">
            <a:avLst/>
          </a:prstGeom>
        </p:spPr>
      </p:pic>
      <p:pic>
        <p:nvPicPr>
          <p:cNvPr id="9" name="Imagem 8">
            <a:extLst>
              <a:ext uri="{FF2B5EF4-FFF2-40B4-BE49-F238E27FC236}">
                <a16:creationId xmlns:a16="http://schemas.microsoft.com/office/drawing/2014/main" id="{6BF17907-1B24-0DF1-FE6C-480A10DDE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70988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170BEB86-B645-A682-BB46-FD08304E16D6}"/>
              </a:ext>
            </a:extLst>
          </p:cNvPr>
          <p:cNvSpPr/>
          <p:nvPr/>
        </p:nvSpPr>
        <p:spPr>
          <a:xfrm>
            <a:off x="2623930" y="1958002"/>
            <a:ext cx="7097919" cy="3462137"/>
          </a:xfrm>
          <a:prstGeom prst="roundRect">
            <a:avLst/>
          </a:prstGeom>
          <a:solidFill>
            <a:srgbClr val="EEB5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a:t>
            </a:fld>
            <a:endParaRPr lang="en-US"/>
          </a:p>
        </p:txBody>
      </p:sp>
      <p:sp>
        <p:nvSpPr>
          <p:cNvPr id="6" name="TextBox 61">
            <a:extLst>
              <a:ext uri="{FF2B5EF4-FFF2-40B4-BE49-F238E27FC236}">
                <a16:creationId xmlns:a16="http://schemas.microsoft.com/office/drawing/2014/main" id="{45A85397-7077-12A6-14CF-56D07F4C9885}"/>
              </a:ext>
            </a:extLst>
          </p:cNvPr>
          <p:cNvSpPr txBox="1"/>
          <p:nvPr/>
        </p:nvSpPr>
        <p:spPr>
          <a:xfrm>
            <a:off x="2470150" y="1958002"/>
            <a:ext cx="7251699" cy="3160032"/>
          </a:xfrm>
          <a:prstGeom prst="rect">
            <a:avLst/>
          </a:prstGeom>
          <a:noFill/>
        </p:spPr>
        <p:txBody>
          <a:bodyPr wrap="square" lIns="0" tIns="0" rIns="0" bIns="0" rtlCol="0">
            <a:spAutoFit/>
          </a:bodyPr>
          <a:lstStyle/>
          <a:p>
            <a:pPr algn="ctr">
              <a:lnSpc>
                <a:spcPct val="150000"/>
              </a:lnSpc>
            </a:pPr>
            <a:r>
              <a:rPr lang="pt-BR" sz="2800" dirty="0">
                <a:latin typeface="Gisha" panose="020B0502040204020203" pitchFamily="34" charset="-79"/>
                <a:cs typeface="Gisha" panose="020B0502040204020203" pitchFamily="34" charset="-79"/>
              </a:rPr>
              <a:t>A indústria da mineração é uma das atividades mais importantes para o desenvolvimento econômico de um país, fornecendo matérias-primas essenciais para diversos setores produtivos. </a:t>
            </a:r>
          </a:p>
        </p:txBody>
      </p:sp>
      <p:pic>
        <p:nvPicPr>
          <p:cNvPr id="7" name="Imagem 6">
            <a:extLst>
              <a:ext uri="{FF2B5EF4-FFF2-40B4-BE49-F238E27FC236}">
                <a16:creationId xmlns:a16="http://schemas.microsoft.com/office/drawing/2014/main" id="{28D79620-02F0-0974-C0EB-A35E4367E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1837032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40</a:t>
            </a:fld>
            <a:endParaRPr lang="en-US"/>
          </a:p>
        </p:txBody>
      </p:sp>
      <p:pic>
        <p:nvPicPr>
          <p:cNvPr id="4" name="组合 1">
            <a:extLst>
              <a:ext uri="{FF2B5EF4-FFF2-40B4-BE49-F238E27FC236}">
                <a16:creationId xmlns:a16="http://schemas.microsoft.com/office/drawing/2014/main" id="{6B0F0BB4-E25C-D2B8-8DCB-79BD254BCE95}"/>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6097" y="3151574"/>
            <a:ext cx="986831"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圆角 46">
            <a:extLst>
              <a:ext uri="{FF2B5EF4-FFF2-40B4-BE49-F238E27FC236}">
                <a16:creationId xmlns:a16="http://schemas.microsoft.com/office/drawing/2014/main" id="{FCABCA41-0EF6-D46A-AC9A-F12855FD3696}"/>
              </a:ext>
            </a:extLst>
          </p:cNvPr>
          <p:cNvSpPr/>
          <p:nvPr/>
        </p:nvSpPr>
        <p:spPr>
          <a:xfrm>
            <a:off x="1288256" y="5010014"/>
            <a:ext cx="885031" cy="52251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01</a:t>
            </a:r>
            <a:endParaRPr lang="zh-CN" altLang="en-US" sz="2400" b="1" dirty="0">
              <a:cs typeface="+mn-ea"/>
              <a:sym typeface="+mn-lt"/>
            </a:endParaRPr>
          </a:p>
        </p:txBody>
      </p:sp>
      <p:sp>
        <p:nvSpPr>
          <p:cNvPr id="6" name="矩形: 圆角 46">
            <a:extLst>
              <a:ext uri="{FF2B5EF4-FFF2-40B4-BE49-F238E27FC236}">
                <a16:creationId xmlns:a16="http://schemas.microsoft.com/office/drawing/2014/main" id="{E9BF67AB-BA4B-D1FA-505D-57FC17EEAB36}"/>
              </a:ext>
            </a:extLst>
          </p:cNvPr>
          <p:cNvSpPr/>
          <p:nvPr/>
        </p:nvSpPr>
        <p:spPr>
          <a:xfrm>
            <a:off x="1730771" y="4487498"/>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02</a:t>
            </a:r>
            <a:endParaRPr lang="zh-CN" altLang="en-US" sz="2400" b="1" dirty="0">
              <a:cs typeface="+mn-ea"/>
              <a:sym typeface="+mn-lt"/>
            </a:endParaRPr>
          </a:p>
        </p:txBody>
      </p:sp>
      <p:sp>
        <p:nvSpPr>
          <p:cNvPr id="7" name="矩形: 圆角 46">
            <a:extLst>
              <a:ext uri="{FF2B5EF4-FFF2-40B4-BE49-F238E27FC236}">
                <a16:creationId xmlns:a16="http://schemas.microsoft.com/office/drawing/2014/main" id="{2804A0DB-9511-5534-1407-F48C2F74CFB2}"/>
              </a:ext>
            </a:extLst>
          </p:cNvPr>
          <p:cNvSpPr/>
          <p:nvPr/>
        </p:nvSpPr>
        <p:spPr>
          <a:xfrm>
            <a:off x="2173286" y="3964982"/>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03</a:t>
            </a:r>
            <a:endParaRPr lang="zh-CN" altLang="en-US" sz="2400" b="1" dirty="0">
              <a:cs typeface="+mn-ea"/>
              <a:sym typeface="+mn-lt"/>
            </a:endParaRPr>
          </a:p>
        </p:txBody>
      </p:sp>
      <p:sp>
        <p:nvSpPr>
          <p:cNvPr id="8" name="矩形: 圆角 46">
            <a:extLst>
              <a:ext uri="{FF2B5EF4-FFF2-40B4-BE49-F238E27FC236}">
                <a16:creationId xmlns:a16="http://schemas.microsoft.com/office/drawing/2014/main" id="{EC38E9E2-89E4-C22A-F345-CE6E618491FD}"/>
              </a:ext>
            </a:extLst>
          </p:cNvPr>
          <p:cNvSpPr/>
          <p:nvPr/>
        </p:nvSpPr>
        <p:spPr>
          <a:xfrm>
            <a:off x="2642788" y="3442466"/>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04</a:t>
            </a:r>
            <a:endParaRPr lang="zh-CN" altLang="en-US" sz="2400" b="1" dirty="0">
              <a:cs typeface="+mn-ea"/>
              <a:sym typeface="+mn-lt"/>
            </a:endParaRPr>
          </a:p>
        </p:txBody>
      </p:sp>
      <p:sp>
        <p:nvSpPr>
          <p:cNvPr id="9" name="矩形: 圆角 46">
            <a:extLst>
              <a:ext uri="{FF2B5EF4-FFF2-40B4-BE49-F238E27FC236}">
                <a16:creationId xmlns:a16="http://schemas.microsoft.com/office/drawing/2014/main" id="{53881833-8173-B114-6FF6-79AD4E5503CC}"/>
              </a:ext>
            </a:extLst>
          </p:cNvPr>
          <p:cNvSpPr/>
          <p:nvPr/>
        </p:nvSpPr>
        <p:spPr>
          <a:xfrm>
            <a:off x="3085303" y="291995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05</a:t>
            </a:r>
            <a:endParaRPr lang="zh-CN" altLang="en-US" sz="2400" b="1" dirty="0">
              <a:cs typeface="+mn-ea"/>
              <a:sym typeface="+mn-lt"/>
            </a:endParaRPr>
          </a:p>
        </p:txBody>
      </p:sp>
      <p:sp>
        <p:nvSpPr>
          <p:cNvPr id="10" name="矩形: 圆角 46">
            <a:extLst>
              <a:ext uri="{FF2B5EF4-FFF2-40B4-BE49-F238E27FC236}">
                <a16:creationId xmlns:a16="http://schemas.microsoft.com/office/drawing/2014/main" id="{88B0E039-D2B3-1543-9BBD-EF44D8D06DAC}"/>
              </a:ext>
            </a:extLst>
          </p:cNvPr>
          <p:cNvSpPr/>
          <p:nvPr/>
        </p:nvSpPr>
        <p:spPr>
          <a:xfrm>
            <a:off x="3527818" y="239743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06</a:t>
            </a:r>
            <a:endParaRPr lang="zh-CN" altLang="en-US" sz="2400" b="1" dirty="0">
              <a:cs typeface="+mn-ea"/>
              <a:sym typeface="+mn-lt"/>
            </a:endParaRPr>
          </a:p>
        </p:txBody>
      </p:sp>
      <p:sp>
        <p:nvSpPr>
          <p:cNvPr id="11" name="矩形: 圆角 46">
            <a:extLst>
              <a:ext uri="{FF2B5EF4-FFF2-40B4-BE49-F238E27FC236}">
                <a16:creationId xmlns:a16="http://schemas.microsoft.com/office/drawing/2014/main" id="{5E4025DB-62AB-D7FE-FCF5-CE01DEB87D62}"/>
              </a:ext>
            </a:extLst>
          </p:cNvPr>
          <p:cNvSpPr/>
          <p:nvPr/>
        </p:nvSpPr>
        <p:spPr>
          <a:xfrm>
            <a:off x="3970333" y="189230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07</a:t>
            </a:r>
            <a:endParaRPr lang="zh-CN" altLang="en-US" sz="2400" b="1" dirty="0">
              <a:cs typeface="+mn-ea"/>
              <a:sym typeface="+mn-lt"/>
            </a:endParaRPr>
          </a:p>
        </p:txBody>
      </p:sp>
      <p:sp>
        <p:nvSpPr>
          <p:cNvPr id="12" name="矩形 41">
            <a:extLst>
              <a:ext uri="{FF2B5EF4-FFF2-40B4-BE49-F238E27FC236}">
                <a16:creationId xmlns:a16="http://schemas.microsoft.com/office/drawing/2014/main" id="{005BCD4D-F13F-2B44-1BD4-DEF0C9252EC8}"/>
              </a:ext>
            </a:extLst>
          </p:cNvPr>
          <p:cNvSpPr/>
          <p:nvPr/>
        </p:nvSpPr>
        <p:spPr>
          <a:xfrm>
            <a:off x="6096000" y="2117724"/>
            <a:ext cx="2484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TextBox 61">
            <a:extLst>
              <a:ext uri="{FF2B5EF4-FFF2-40B4-BE49-F238E27FC236}">
                <a16:creationId xmlns:a16="http://schemas.microsoft.com/office/drawing/2014/main" id="{AD2116D3-DDD6-3A0A-199F-6C8AF296F9FD}"/>
              </a:ext>
            </a:extLst>
          </p:cNvPr>
          <p:cNvSpPr txBox="1"/>
          <p:nvPr/>
        </p:nvSpPr>
        <p:spPr>
          <a:xfrm>
            <a:off x="6090053" y="1786845"/>
            <a:ext cx="5306783" cy="3266728"/>
          </a:xfrm>
          <a:prstGeom prst="rect">
            <a:avLst/>
          </a:prstGeom>
          <a:solidFill>
            <a:srgbClr val="EEB500"/>
          </a:solidFill>
        </p:spPr>
        <p:txBody>
          <a:bodyPr wrap="square" lIns="0" tIns="0" rIns="0" bIns="0" rtlCol="0">
            <a:spAutoFit/>
          </a:bodyPr>
          <a:lstStyle/>
          <a:p>
            <a:pPr>
              <a:lnSpc>
                <a:spcPct val="150000"/>
              </a:lnSpc>
            </a:pPr>
            <a:r>
              <a:rPr lang="pt-BR" sz="2400" b="1" dirty="0"/>
              <a:t>Avaliação de Riscos: </a:t>
            </a:r>
          </a:p>
          <a:p>
            <a:pPr>
              <a:lnSpc>
                <a:spcPct val="150000"/>
              </a:lnSpc>
            </a:pPr>
            <a:endParaRPr lang="pt-BR" sz="2400" dirty="0"/>
          </a:p>
          <a:p>
            <a:pPr>
              <a:lnSpc>
                <a:spcPct val="150000"/>
              </a:lnSpc>
            </a:pPr>
            <a:r>
              <a:rPr lang="pt-BR" sz="2400" dirty="0"/>
              <a:t>Realizar uma análise completa dos riscos presentes nas atividades de mineração e adotar medidas preventivas adequadas para controlá-los.</a:t>
            </a:r>
            <a:endParaRPr lang="en-US" sz="2400" b="1" dirty="0"/>
          </a:p>
        </p:txBody>
      </p:sp>
      <p:pic>
        <p:nvPicPr>
          <p:cNvPr id="14" name="Imagem 13">
            <a:extLst>
              <a:ext uri="{FF2B5EF4-FFF2-40B4-BE49-F238E27FC236}">
                <a16:creationId xmlns:a16="http://schemas.microsoft.com/office/drawing/2014/main" id="{4F0E665E-FF86-DDB5-3B36-961524567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98819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41</a:t>
            </a:fld>
            <a:endParaRPr lang="en-US"/>
          </a:p>
        </p:txBody>
      </p:sp>
      <p:sp>
        <p:nvSpPr>
          <p:cNvPr id="5" name="矩形: 圆角 46">
            <a:extLst>
              <a:ext uri="{FF2B5EF4-FFF2-40B4-BE49-F238E27FC236}">
                <a16:creationId xmlns:a16="http://schemas.microsoft.com/office/drawing/2014/main" id="{FCABCA41-0EF6-D46A-AC9A-F12855FD3696}"/>
              </a:ext>
            </a:extLst>
          </p:cNvPr>
          <p:cNvSpPr/>
          <p:nvPr/>
        </p:nvSpPr>
        <p:spPr>
          <a:xfrm>
            <a:off x="1288256" y="501001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01</a:t>
            </a:r>
            <a:endParaRPr lang="zh-CN" altLang="en-US" sz="2400" b="1" dirty="0">
              <a:cs typeface="+mn-ea"/>
              <a:sym typeface="+mn-lt"/>
            </a:endParaRPr>
          </a:p>
        </p:txBody>
      </p:sp>
      <p:sp>
        <p:nvSpPr>
          <p:cNvPr id="6" name="矩形: 圆角 46">
            <a:extLst>
              <a:ext uri="{FF2B5EF4-FFF2-40B4-BE49-F238E27FC236}">
                <a16:creationId xmlns:a16="http://schemas.microsoft.com/office/drawing/2014/main" id="{E9BF67AB-BA4B-D1FA-505D-57FC17EEAB36}"/>
              </a:ext>
            </a:extLst>
          </p:cNvPr>
          <p:cNvSpPr/>
          <p:nvPr/>
        </p:nvSpPr>
        <p:spPr>
          <a:xfrm>
            <a:off x="1730771" y="4487498"/>
            <a:ext cx="885031" cy="52251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02</a:t>
            </a:r>
            <a:endParaRPr lang="zh-CN" altLang="en-US" sz="2400" b="1" dirty="0">
              <a:cs typeface="+mn-ea"/>
              <a:sym typeface="+mn-lt"/>
            </a:endParaRPr>
          </a:p>
        </p:txBody>
      </p:sp>
      <p:sp>
        <p:nvSpPr>
          <p:cNvPr id="7" name="矩形: 圆角 46">
            <a:extLst>
              <a:ext uri="{FF2B5EF4-FFF2-40B4-BE49-F238E27FC236}">
                <a16:creationId xmlns:a16="http://schemas.microsoft.com/office/drawing/2014/main" id="{2804A0DB-9511-5534-1407-F48C2F74CFB2}"/>
              </a:ext>
            </a:extLst>
          </p:cNvPr>
          <p:cNvSpPr/>
          <p:nvPr/>
        </p:nvSpPr>
        <p:spPr>
          <a:xfrm>
            <a:off x="2173286" y="3964982"/>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03</a:t>
            </a:r>
            <a:endParaRPr lang="zh-CN" altLang="en-US" sz="2400" b="1" dirty="0">
              <a:cs typeface="+mn-ea"/>
              <a:sym typeface="+mn-lt"/>
            </a:endParaRPr>
          </a:p>
        </p:txBody>
      </p:sp>
      <p:sp>
        <p:nvSpPr>
          <p:cNvPr id="8" name="矩形: 圆角 46">
            <a:extLst>
              <a:ext uri="{FF2B5EF4-FFF2-40B4-BE49-F238E27FC236}">
                <a16:creationId xmlns:a16="http://schemas.microsoft.com/office/drawing/2014/main" id="{EC38E9E2-89E4-C22A-F345-CE6E618491FD}"/>
              </a:ext>
            </a:extLst>
          </p:cNvPr>
          <p:cNvSpPr/>
          <p:nvPr/>
        </p:nvSpPr>
        <p:spPr>
          <a:xfrm>
            <a:off x="2642788" y="3442466"/>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04</a:t>
            </a:r>
            <a:endParaRPr lang="zh-CN" altLang="en-US" sz="2400" b="1" dirty="0">
              <a:cs typeface="+mn-ea"/>
              <a:sym typeface="+mn-lt"/>
            </a:endParaRPr>
          </a:p>
        </p:txBody>
      </p:sp>
      <p:sp>
        <p:nvSpPr>
          <p:cNvPr id="9" name="矩形: 圆角 46">
            <a:extLst>
              <a:ext uri="{FF2B5EF4-FFF2-40B4-BE49-F238E27FC236}">
                <a16:creationId xmlns:a16="http://schemas.microsoft.com/office/drawing/2014/main" id="{53881833-8173-B114-6FF6-79AD4E5503CC}"/>
              </a:ext>
            </a:extLst>
          </p:cNvPr>
          <p:cNvSpPr/>
          <p:nvPr/>
        </p:nvSpPr>
        <p:spPr>
          <a:xfrm>
            <a:off x="3085303" y="291995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05</a:t>
            </a:r>
            <a:endParaRPr lang="zh-CN" altLang="en-US" sz="2400" b="1" dirty="0">
              <a:cs typeface="+mn-ea"/>
              <a:sym typeface="+mn-lt"/>
            </a:endParaRPr>
          </a:p>
        </p:txBody>
      </p:sp>
      <p:sp>
        <p:nvSpPr>
          <p:cNvPr id="10" name="矩形: 圆角 46">
            <a:extLst>
              <a:ext uri="{FF2B5EF4-FFF2-40B4-BE49-F238E27FC236}">
                <a16:creationId xmlns:a16="http://schemas.microsoft.com/office/drawing/2014/main" id="{88B0E039-D2B3-1543-9BBD-EF44D8D06DAC}"/>
              </a:ext>
            </a:extLst>
          </p:cNvPr>
          <p:cNvSpPr/>
          <p:nvPr/>
        </p:nvSpPr>
        <p:spPr>
          <a:xfrm>
            <a:off x="3527818" y="239743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06</a:t>
            </a:r>
            <a:endParaRPr lang="zh-CN" altLang="en-US" sz="2400" b="1" dirty="0">
              <a:cs typeface="+mn-ea"/>
              <a:sym typeface="+mn-lt"/>
            </a:endParaRPr>
          </a:p>
        </p:txBody>
      </p:sp>
      <p:sp>
        <p:nvSpPr>
          <p:cNvPr id="11" name="矩形: 圆角 46">
            <a:extLst>
              <a:ext uri="{FF2B5EF4-FFF2-40B4-BE49-F238E27FC236}">
                <a16:creationId xmlns:a16="http://schemas.microsoft.com/office/drawing/2014/main" id="{5E4025DB-62AB-D7FE-FCF5-CE01DEB87D62}"/>
              </a:ext>
            </a:extLst>
          </p:cNvPr>
          <p:cNvSpPr/>
          <p:nvPr/>
        </p:nvSpPr>
        <p:spPr>
          <a:xfrm>
            <a:off x="3970333" y="189230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07</a:t>
            </a:r>
            <a:endParaRPr lang="zh-CN" altLang="en-US" sz="2400" b="1" dirty="0">
              <a:cs typeface="+mn-ea"/>
              <a:sym typeface="+mn-lt"/>
            </a:endParaRPr>
          </a:p>
        </p:txBody>
      </p:sp>
      <p:sp>
        <p:nvSpPr>
          <p:cNvPr id="12" name="矩形 41">
            <a:extLst>
              <a:ext uri="{FF2B5EF4-FFF2-40B4-BE49-F238E27FC236}">
                <a16:creationId xmlns:a16="http://schemas.microsoft.com/office/drawing/2014/main" id="{005BCD4D-F13F-2B44-1BD4-DEF0C9252EC8}"/>
              </a:ext>
            </a:extLst>
          </p:cNvPr>
          <p:cNvSpPr/>
          <p:nvPr/>
        </p:nvSpPr>
        <p:spPr>
          <a:xfrm>
            <a:off x="6096000" y="2117724"/>
            <a:ext cx="2484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TextBox 61">
            <a:extLst>
              <a:ext uri="{FF2B5EF4-FFF2-40B4-BE49-F238E27FC236}">
                <a16:creationId xmlns:a16="http://schemas.microsoft.com/office/drawing/2014/main" id="{AD2116D3-DDD6-3A0A-199F-6C8AF296F9FD}"/>
              </a:ext>
            </a:extLst>
          </p:cNvPr>
          <p:cNvSpPr txBox="1"/>
          <p:nvPr/>
        </p:nvSpPr>
        <p:spPr>
          <a:xfrm>
            <a:off x="5926608" y="1803400"/>
            <a:ext cx="5306783" cy="3266728"/>
          </a:xfrm>
          <a:prstGeom prst="rect">
            <a:avLst/>
          </a:prstGeom>
          <a:solidFill>
            <a:srgbClr val="EEB500"/>
          </a:solidFill>
        </p:spPr>
        <p:txBody>
          <a:bodyPr wrap="square" lIns="0" tIns="0" rIns="0" bIns="0" rtlCol="0">
            <a:spAutoFit/>
          </a:bodyPr>
          <a:lstStyle/>
          <a:p>
            <a:pPr>
              <a:lnSpc>
                <a:spcPct val="150000"/>
              </a:lnSpc>
            </a:pPr>
            <a:r>
              <a:rPr lang="pt-BR" sz="2400" b="1" dirty="0"/>
              <a:t>Programas de Prevenção: </a:t>
            </a:r>
          </a:p>
          <a:p>
            <a:pPr>
              <a:lnSpc>
                <a:spcPct val="150000"/>
              </a:lnSpc>
            </a:pPr>
            <a:endParaRPr lang="pt-BR" sz="2400" b="1" dirty="0"/>
          </a:p>
          <a:p>
            <a:pPr>
              <a:lnSpc>
                <a:spcPct val="150000"/>
              </a:lnSpc>
            </a:pPr>
            <a:r>
              <a:rPr lang="pt-BR" sz="2400" dirty="0"/>
              <a:t>Implementar programas de prevenção de acidentes, como planos de emergência, prevenção de incêndios e procedimentos de evacuação.</a:t>
            </a:r>
            <a:endParaRPr lang="en-US" sz="2400" dirty="0"/>
          </a:p>
        </p:txBody>
      </p:sp>
      <p:pic>
        <p:nvPicPr>
          <p:cNvPr id="14" name="组合 1">
            <a:extLst>
              <a:ext uri="{FF2B5EF4-FFF2-40B4-BE49-F238E27FC236}">
                <a16:creationId xmlns:a16="http://schemas.microsoft.com/office/drawing/2014/main" id="{CB49A919-904E-6348-1C73-A7BBF927055C}"/>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9513" y="2632271"/>
            <a:ext cx="986831"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a:extLst>
              <a:ext uri="{FF2B5EF4-FFF2-40B4-BE49-F238E27FC236}">
                <a16:creationId xmlns:a16="http://schemas.microsoft.com/office/drawing/2014/main" id="{480D9CAF-65FC-A267-F62B-3CFFCDE3A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86799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42</a:t>
            </a:fld>
            <a:endParaRPr lang="en-US"/>
          </a:p>
        </p:txBody>
      </p:sp>
      <p:sp>
        <p:nvSpPr>
          <p:cNvPr id="5" name="矩形: 圆角 46">
            <a:extLst>
              <a:ext uri="{FF2B5EF4-FFF2-40B4-BE49-F238E27FC236}">
                <a16:creationId xmlns:a16="http://schemas.microsoft.com/office/drawing/2014/main" id="{FCABCA41-0EF6-D46A-AC9A-F12855FD3696}"/>
              </a:ext>
            </a:extLst>
          </p:cNvPr>
          <p:cNvSpPr/>
          <p:nvPr/>
        </p:nvSpPr>
        <p:spPr>
          <a:xfrm>
            <a:off x="1288256" y="501001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01</a:t>
            </a:r>
            <a:endParaRPr lang="zh-CN" altLang="en-US" sz="2400" b="1" dirty="0">
              <a:cs typeface="+mn-ea"/>
              <a:sym typeface="+mn-lt"/>
            </a:endParaRPr>
          </a:p>
        </p:txBody>
      </p:sp>
      <p:sp>
        <p:nvSpPr>
          <p:cNvPr id="6" name="矩形: 圆角 46">
            <a:extLst>
              <a:ext uri="{FF2B5EF4-FFF2-40B4-BE49-F238E27FC236}">
                <a16:creationId xmlns:a16="http://schemas.microsoft.com/office/drawing/2014/main" id="{E9BF67AB-BA4B-D1FA-505D-57FC17EEAB36}"/>
              </a:ext>
            </a:extLst>
          </p:cNvPr>
          <p:cNvSpPr/>
          <p:nvPr/>
        </p:nvSpPr>
        <p:spPr>
          <a:xfrm>
            <a:off x="1730771" y="4487498"/>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02</a:t>
            </a:r>
            <a:endParaRPr lang="zh-CN" altLang="en-US" sz="2400" b="1" dirty="0">
              <a:cs typeface="+mn-ea"/>
              <a:sym typeface="+mn-lt"/>
            </a:endParaRPr>
          </a:p>
        </p:txBody>
      </p:sp>
      <p:sp>
        <p:nvSpPr>
          <p:cNvPr id="7" name="矩形: 圆角 46">
            <a:extLst>
              <a:ext uri="{FF2B5EF4-FFF2-40B4-BE49-F238E27FC236}">
                <a16:creationId xmlns:a16="http://schemas.microsoft.com/office/drawing/2014/main" id="{2804A0DB-9511-5534-1407-F48C2F74CFB2}"/>
              </a:ext>
            </a:extLst>
          </p:cNvPr>
          <p:cNvSpPr/>
          <p:nvPr/>
        </p:nvSpPr>
        <p:spPr>
          <a:xfrm>
            <a:off x="2173286" y="3964982"/>
            <a:ext cx="885031" cy="52251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03</a:t>
            </a:r>
            <a:endParaRPr lang="zh-CN" altLang="en-US" sz="2400" b="1" dirty="0">
              <a:cs typeface="+mn-ea"/>
              <a:sym typeface="+mn-lt"/>
            </a:endParaRPr>
          </a:p>
        </p:txBody>
      </p:sp>
      <p:sp>
        <p:nvSpPr>
          <p:cNvPr id="8" name="矩形: 圆角 46">
            <a:extLst>
              <a:ext uri="{FF2B5EF4-FFF2-40B4-BE49-F238E27FC236}">
                <a16:creationId xmlns:a16="http://schemas.microsoft.com/office/drawing/2014/main" id="{EC38E9E2-89E4-C22A-F345-CE6E618491FD}"/>
              </a:ext>
            </a:extLst>
          </p:cNvPr>
          <p:cNvSpPr/>
          <p:nvPr/>
        </p:nvSpPr>
        <p:spPr>
          <a:xfrm>
            <a:off x="2642788" y="3442466"/>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04</a:t>
            </a:r>
            <a:endParaRPr lang="zh-CN" altLang="en-US" sz="2400" b="1" dirty="0">
              <a:cs typeface="+mn-ea"/>
              <a:sym typeface="+mn-lt"/>
            </a:endParaRPr>
          </a:p>
        </p:txBody>
      </p:sp>
      <p:sp>
        <p:nvSpPr>
          <p:cNvPr id="9" name="矩形: 圆角 46">
            <a:extLst>
              <a:ext uri="{FF2B5EF4-FFF2-40B4-BE49-F238E27FC236}">
                <a16:creationId xmlns:a16="http://schemas.microsoft.com/office/drawing/2014/main" id="{53881833-8173-B114-6FF6-79AD4E5503CC}"/>
              </a:ext>
            </a:extLst>
          </p:cNvPr>
          <p:cNvSpPr/>
          <p:nvPr/>
        </p:nvSpPr>
        <p:spPr>
          <a:xfrm>
            <a:off x="3085303" y="291995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05</a:t>
            </a:r>
            <a:endParaRPr lang="zh-CN" altLang="en-US" sz="2400" b="1" dirty="0">
              <a:cs typeface="+mn-ea"/>
              <a:sym typeface="+mn-lt"/>
            </a:endParaRPr>
          </a:p>
        </p:txBody>
      </p:sp>
      <p:sp>
        <p:nvSpPr>
          <p:cNvPr id="10" name="矩形: 圆角 46">
            <a:extLst>
              <a:ext uri="{FF2B5EF4-FFF2-40B4-BE49-F238E27FC236}">
                <a16:creationId xmlns:a16="http://schemas.microsoft.com/office/drawing/2014/main" id="{88B0E039-D2B3-1543-9BBD-EF44D8D06DAC}"/>
              </a:ext>
            </a:extLst>
          </p:cNvPr>
          <p:cNvSpPr/>
          <p:nvPr/>
        </p:nvSpPr>
        <p:spPr>
          <a:xfrm>
            <a:off x="3527818" y="239743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06</a:t>
            </a:r>
            <a:endParaRPr lang="zh-CN" altLang="en-US" sz="2400" b="1" dirty="0">
              <a:cs typeface="+mn-ea"/>
              <a:sym typeface="+mn-lt"/>
            </a:endParaRPr>
          </a:p>
        </p:txBody>
      </p:sp>
      <p:sp>
        <p:nvSpPr>
          <p:cNvPr id="11" name="矩形: 圆角 46">
            <a:extLst>
              <a:ext uri="{FF2B5EF4-FFF2-40B4-BE49-F238E27FC236}">
                <a16:creationId xmlns:a16="http://schemas.microsoft.com/office/drawing/2014/main" id="{5E4025DB-62AB-D7FE-FCF5-CE01DEB87D62}"/>
              </a:ext>
            </a:extLst>
          </p:cNvPr>
          <p:cNvSpPr/>
          <p:nvPr/>
        </p:nvSpPr>
        <p:spPr>
          <a:xfrm>
            <a:off x="3970333" y="189230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07</a:t>
            </a:r>
            <a:endParaRPr lang="zh-CN" altLang="en-US" sz="2400" b="1" dirty="0">
              <a:cs typeface="+mn-ea"/>
              <a:sym typeface="+mn-lt"/>
            </a:endParaRPr>
          </a:p>
        </p:txBody>
      </p:sp>
      <p:sp>
        <p:nvSpPr>
          <p:cNvPr id="12" name="矩形 41">
            <a:extLst>
              <a:ext uri="{FF2B5EF4-FFF2-40B4-BE49-F238E27FC236}">
                <a16:creationId xmlns:a16="http://schemas.microsoft.com/office/drawing/2014/main" id="{005BCD4D-F13F-2B44-1BD4-DEF0C9252EC8}"/>
              </a:ext>
            </a:extLst>
          </p:cNvPr>
          <p:cNvSpPr/>
          <p:nvPr/>
        </p:nvSpPr>
        <p:spPr>
          <a:xfrm>
            <a:off x="6096000" y="2117724"/>
            <a:ext cx="5400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TextBox 61">
            <a:extLst>
              <a:ext uri="{FF2B5EF4-FFF2-40B4-BE49-F238E27FC236}">
                <a16:creationId xmlns:a16="http://schemas.microsoft.com/office/drawing/2014/main" id="{AD2116D3-DDD6-3A0A-199F-6C8AF296F9FD}"/>
              </a:ext>
            </a:extLst>
          </p:cNvPr>
          <p:cNvSpPr txBox="1"/>
          <p:nvPr/>
        </p:nvSpPr>
        <p:spPr>
          <a:xfrm>
            <a:off x="6090053" y="1786845"/>
            <a:ext cx="5306783" cy="3266728"/>
          </a:xfrm>
          <a:prstGeom prst="rect">
            <a:avLst/>
          </a:prstGeom>
          <a:solidFill>
            <a:srgbClr val="EEB500"/>
          </a:solidFill>
        </p:spPr>
        <p:txBody>
          <a:bodyPr wrap="square" lIns="0" tIns="0" rIns="0" bIns="0" rtlCol="0">
            <a:spAutoFit/>
          </a:bodyPr>
          <a:lstStyle/>
          <a:p>
            <a:pPr>
              <a:lnSpc>
                <a:spcPct val="150000"/>
              </a:lnSpc>
            </a:pPr>
            <a:r>
              <a:rPr lang="pt-BR" sz="2400" b="1" dirty="0"/>
              <a:t>Equipamentos de Proteção Individual (EPIs): </a:t>
            </a:r>
          </a:p>
          <a:p>
            <a:pPr>
              <a:lnSpc>
                <a:spcPct val="150000"/>
              </a:lnSpc>
            </a:pPr>
            <a:endParaRPr lang="pt-BR" sz="2400" b="1" dirty="0"/>
          </a:p>
          <a:p>
            <a:pPr>
              <a:lnSpc>
                <a:spcPct val="150000"/>
              </a:lnSpc>
            </a:pPr>
            <a:r>
              <a:rPr lang="pt-BR" sz="2400" dirty="0"/>
              <a:t>Fornecer aos trabalhadores os EPIs necessários e garantir que sejam adequados, utilizados corretamente e estejam em bom estado de conservação.</a:t>
            </a:r>
            <a:endParaRPr lang="en-US" sz="2400" dirty="0"/>
          </a:p>
        </p:txBody>
      </p:sp>
      <p:pic>
        <p:nvPicPr>
          <p:cNvPr id="14" name="组合 1">
            <a:extLst>
              <a:ext uri="{FF2B5EF4-FFF2-40B4-BE49-F238E27FC236}">
                <a16:creationId xmlns:a16="http://schemas.microsoft.com/office/drawing/2014/main" id="{303389D6-F8C5-54F7-9513-6CDD95ADD851}"/>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2083" y="2092640"/>
            <a:ext cx="986831"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a:extLst>
              <a:ext uri="{FF2B5EF4-FFF2-40B4-BE49-F238E27FC236}">
                <a16:creationId xmlns:a16="http://schemas.microsoft.com/office/drawing/2014/main" id="{D8D249D6-AAC2-974F-0BD8-E57EC160E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9227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43</a:t>
            </a:fld>
            <a:endParaRPr lang="en-US"/>
          </a:p>
        </p:txBody>
      </p:sp>
      <p:sp>
        <p:nvSpPr>
          <p:cNvPr id="5" name="矩形: 圆角 46">
            <a:extLst>
              <a:ext uri="{FF2B5EF4-FFF2-40B4-BE49-F238E27FC236}">
                <a16:creationId xmlns:a16="http://schemas.microsoft.com/office/drawing/2014/main" id="{FCABCA41-0EF6-D46A-AC9A-F12855FD3696}"/>
              </a:ext>
            </a:extLst>
          </p:cNvPr>
          <p:cNvSpPr/>
          <p:nvPr/>
        </p:nvSpPr>
        <p:spPr>
          <a:xfrm>
            <a:off x="1288256" y="501001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01</a:t>
            </a:r>
            <a:endParaRPr lang="zh-CN" altLang="en-US" sz="2400" b="1" dirty="0">
              <a:cs typeface="+mn-ea"/>
              <a:sym typeface="+mn-lt"/>
            </a:endParaRPr>
          </a:p>
        </p:txBody>
      </p:sp>
      <p:sp>
        <p:nvSpPr>
          <p:cNvPr id="6" name="矩形: 圆角 46">
            <a:extLst>
              <a:ext uri="{FF2B5EF4-FFF2-40B4-BE49-F238E27FC236}">
                <a16:creationId xmlns:a16="http://schemas.microsoft.com/office/drawing/2014/main" id="{E9BF67AB-BA4B-D1FA-505D-57FC17EEAB36}"/>
              </a:ext>
            </a:extLst>
          </p:cNvPr>
          <p:cNvSpPr/>
          <p:nvPr/>
        </p:nvSpPr>
        <p:spPr>
          <a:xfrm>
            <a:off x="1730771" y="4487498"/>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02</a:t>
            </a:r>
            <a:endParaRPr lang="zh-CN" altLang="en-US" sz="2400" b="1" dirty="0">
              <a:cs typeface="+mn-ea"/>
              <a:sym typeface="+mn-lt"/>
            </a:endParaRPr>
          </a:p>
        </p:txBody>
      </p:sp>
      <p:sp>
        <p:nvSpPr>
          <p:cNvPr id="7" name="矩形: 圆角 46">
            <a:extLst>
              <a:ext uri="{FF2B5EF4-FFF2-40B4-BE49-F238E27FC236}">
                <a16:creationId xmlns:a16="http://schemas.microsoft.com/office/drawing/2014/main" id="{2804A0DB-9511-5534-1407-F48C2F74CFB2}"/>
              </a:ext>
            </a:extLst>
          </p:cNvPr>
          <p:cNvSpPr/>
          <p:nvPr/>
        </p:nvSpPr>
        <p:spPr>
          <a:xfrm>
            <a:off x="2173286" y="3964982"/>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03</a:t>
            </a:r>
            <a:endParaRPr lang="zh-CN" altLang="en-US" sz="2400" b="1" dirty="0">
              <a:cs typeface="+mn-ea"/>
              <a:sym typeface="+mn-lt"/>
            </a:endParaRPr>
          </a:p>
        </p:txBody>
      </p:sp>
      <p:sp>
        <p:nvSpPr>
          <p:cNvPr id="8" name="矩形: 圆角 46">
            <a:extLst>
              <a:ext uri="{FF2B5EF4-FFF2-40B4-BE49-F238E27FC236}">
                <a16:creationId xmlns:a16="http://schemas.microsoft.com/office/drawing/2014/main" id="{EC38E9E2-89E4-C22A-F345-CE6E618491FD}"/>
              </a:ext>
            </a:extLst>
          </p:cNvPr>
          <p:cNvSpPr/>
          <p:nvPr/>
        </p:nvSpPr>
        <p:spPr>
          <a:xfrm>
            <a:off x="2642788" y="3442466"/>
            <a:ext cx="885031" cy="52251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04</a:t>
            </a:r>
            <a:endParaRPr lang="zh-CN" altLang="en-US" sz="2400" b="1" dirty="0">
              <a:cs typeface="+mn-ea"/>
              <a:sym typeface="+mn-lt"/>
            </a:endParaRPr>
          </a:p>
        </p:txBody>
      </p:sp>
      <p:sp>
        <p:nvSpPr>
          <p:cNvPr id="9" name="矩形: 圆角 46">
            <a:extLst>
              <a:ext uri="{FF2B5EF4-FFF2-40B4-BE49-F238E27FC236}">
                <a16:creationId xmlns:a16="http://schemas.microsoft.com/office/drawing/2014/main" id="{53881833-8173-B114-6FF6-79AD4E5503CC}"/>
              </a:ext>
            </a:extLst>
          </p:cNvPr>
          <p:cNvSpPr/>
          <p:nvPr/>
        </p:nvSpPr>
        <p:spPr>
          <a:xfrm>
            <a:off x="3085303" y="291995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05</a:t>
            </a:r>
            <a:endParaRPr lang="zh-CN" altLang="en-US" sz="2400" b="1" dirty="0">
              <a:cs typeface="+mn-ea"/>
              <a:sym typeface="+mn-lt"/>
            </a:endParaRPr>
          </a:p>
        </p:txBody>
      </p:sp>
      <p:sp>
        <p:nvSpPr>
          <p:cNvPr id="10" name="矩形: 圆角 46">
            <a:extLst>
              <a:ext uri="{FF2B5EF4-FFF2-40B4-BE49-F238E27FC236}">
                <a16:creationId xmlns:a16="http://schemas.microsoft.com/office/drawing/2014/main" id="{88B0E039-D2B3-1543-9BBD-EF44D8D06DAC}"/>
              </a:ext>
            </a:extLst>
          </p:cNvPr>
          <p:cNvSpPr/>
          <p:nvPr/>
        </p:nvSpPr>
        <p:spPr>
          <a:xfrm>
            <a:off x="3527818" y="239743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06</a:t>
            </a:r>
            <a:endParaRPr lang="zh-CN" altLang="en-US" sz="2400" b="1" dirty="0">
              <a:cs typeface="+mn-ea"/>
              <a:sym typeface="+mn-lt"/>
            </a:endParaRPr>
          </a:p>
        </p:txBody>
      </p:sp>
      <p:sp>
        <p:nvSpPr>
          <p:cNvPr id="11" name="矩形: 圆角 46">
            <a:extLst>
              <a:ext uri="{FF2B5EF4-FFF2-40B4-BE49-F238E27FC236}">
                <a16:creationId xmlns:a16="http://schemas.microsoft.com/office/drawing/2014/main" id="{5E4025DB-62AB-D7FE-FCF5-CE01DEB87D62}"/>
              </a:ext>
            </a:extLst>
          </p:cNvPr>
          <p:cNvSpPr/>
          <p:nvPr/>
        </p:nvSpPr>
        <p:spPr>
          <a:xfrm>
            <a:off x="3970333" y="189230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07</a:t>
            </a:r>
            <a:endParaRPr lang="zh-CN" altLang="en-US" sz="2400" b="1" dirty="0">
              <a:cs typeface="+mn-ea"/>
              <a:sym typeface="+mn-lt"/>
            </a:endParaRPr>
          </a:p>
        </p:txBody>
      </p:sp>
      <p:sp>
        <p:nvSpPr>
          <p:cNvPr id="12" name="矩形 41">
            <a:extLst>
              <a:ext uri="{FF2B5EF4-FFF2-40B4-BE49-F238E27FC236}">
                <a16:creationId xmlns:a16="http://schemas.microsoft.com/office/drawing/2014/main" id="{005BCD4D-F13F-2B44-1BD4-DEF0C9252EC8}"/>
              </a:ext>
            </a:extLst>
          </p:cNvPr>
          <p:cNvSpPr/>
          <p:nvPr/>
        </p:nvSpPr>
        <p:spPr>
          <a:xfrm>
            <a:off x="6096000" y="2117724"/>
            <a:ext cx="3600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TextBox 61">
            <a:extLst>
              <a:ext uri="{FF2B5EF4-FFF2-40B4-BE49-F238E27FC236}">
                <a16:creationId xmlns:a16="http://schemas.microsoft.com/office/drawing/2014/main" id="{AD2116D3-DDD6-3A0A-199F-6C8AF296F9FD}"/>
              </a:ext>
            </a:extLst>
          </p:cNvPr>
          <p:cNvSpPr txBox="1"/>
          <p:nvPr/>
        </p:nvSpPr>
        <p:spPr>
          <a:xfrm>
            <a:off x="6090053" y="1786845"/>
            <a:ext cx="5306783" cy="3820726"/>
          </a:xfrm>
          <a:prstGeom prst="rect">
            <a:avLst/>
          </a:prstGeom>
          <a:solidFill>
            <a:srgbClr val="EEB500"/>
          </a:solidFill>
        </p:spPr>
        <p:txBody>
          <a:bodyPr wrap="square" lIns="0" tIns="0" rIns="0" bIns="0" rtlCol="0">
            <a:spAutoFit/>
          </a:bodyPr>
          <a:lstStyle/>
          <a:p>
            <a:pPr>
              <a:lnSpc>
                <a:spcPct val="150000"/>
              </a:lnSpc>
            </a:pPr>
            <a:r>
              <a:rPr lang="pt-BR" sz="2400" b="1" dirty="0"/>
              <a:t>Treinamento e Capacitação: </a:t>
            </a:r>
          </a:p>
          <a:p>
            <a:pPr>
              <a:lnSpc>
                <a:spcPct val="150000"/>
              </a:lnSpc>
            </a:pPr>
            <a:endParaRPr lang="pt-BR" sz="2400" b="1" dirty="0"/>
          </a:p>
          <a:p>
            <a:pPr>
              <a:lnSpc>
                <a:spcPct val="150000"/>
              </a:lnSpc>
            </a:pPr>
            <a:r>
              <a:rPr lang="pt-BR" sz="2400" dirty="0"/>
              <a:t>Oferecer treinamento adequado aos trabalhadores, abordando os riscos da mineração, o uso correto dos equipamentos, procedimentos de segurança e primeiros socorros.</a:t>
            </a:r>
            <a:endParaRPr lang="en-US" sz="2400" dirty="0"/>
          </a:p>
        </p:txBody>
      </p:sp>
      <p:pic>
        <p:nvPicPr>
          <p:cNvPr id="14" name="组合 1">
            <a:extLst>
              <a:ext uri="{FF2B5EF4-FFF2-40B4-BE49-F238E27FC236}">
                <a16:creationId xmlns:a16="http://schemas.microsoft.com/office/drawing/2014/main" id="{DA76226B-27CE-5A8B-DAFC-0F1EAF8273D6}"/>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44598" y="1584414"/>
            <a:ext cx="986831"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a:extLst>
              <a:ext uri="{FF2B5EF4-FFF2-40B4-BE49-F238E27FC236}">
                <a16:creationId xmlns:a16="http://schemas.microsoft.com/office/drawing/2014/main" id="{35F12EFB-8694-49DF-9BDE-1ED5FABBA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97769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44</a:t>
            </a:fld>
            <a:endParaRPr lang="en-US"/>
          </a:p>
        </p:txBody>
      </p:sp>
      <p:sp>
        <p:nvSpPr>
          <p:cNvPr id="5" name="矩形: 圆角 46">
            <a:extLst>
              <a:ext uri="{FF2B5EF4-FFF2-40B4-BE49-F238E27FC236}">
                <a16:creationId xmlns:a16="http://schemas.microsoft.com/office/drawing/2014/main" id="{FCABCA41-0EF6-D46A-AC9A-F12855FD3696}"/>
              </a:ext>
            </a:extLst>
          </p:cNvPr>
          <p:cNvSpPr/>
          <p:nvPr/>
        </p:nvSpPr>
        <p:spPr>
          <a:xfrm>
            <a:off x="1288256" y="501001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01</a:t>
            </a:r>
            <a:endParaRPr lang="zh-CN" altLang="en-US" sz="2400" b="1" dirty="0">
              <a:cs typeface="+mn-ea"/>
              <a:sym typeface="+mn-lt"/>
            </a:endParaRPr>
          </a:p>
        </p:txBody>
      </p:sp>
      <p:sp>
        <p:nvSpPr>
          <p:cNvPr id="6" name="矩形: 圆角 46">
            <a:extLst>
              <a:ext uri="{FF2B5EF4-FFF2-40B4-BE49-F238E27FC236}">
                <a16:creationId xmlns:a16="http://schemas.microsoft.com/office/drawing/2014/main" id="{E9BF67AB-BA4B-D1FA-505D-57FC17EEAB36}"/>
              </a:ext>
            </a:extLst>
          </p:cNvPr>
          <p:cNvSpPr/>
          <p:nvPr/>
        </p:nvSpPr>
        <p:spPr>
          <a:xfrm>
            <a:off x="1730771" y="4487498"/>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02</a:t>
            </a:r>
            <a:endParaRPr lang="zh-CN" altLang="en-US" sz="2400" b="1" dirty="0">
              <a:cs typeface="+mn-ea"/>
              <a:sym typeface="+mn-lt"/>
            </a:endParaRPr>
          </a:p>
        </p:txBody>
      </p:sp>
      <p:sp>
        <p:nvSpPr>
          <p:cNvPr id="7" name="矩形: 圆角 46">
            <a:extLst>
              <a:ext uri="{FF2B5EF4-FFF2-40B4-BE49-F238E27FC236}">
                <a16:creationId xmlns:a16="http://schemas.microsoft.com/office/drawing/2014/main" id="{2804A0DB-9511-5534-1407-F48C2F74CFB2}"/>
              </a:ext>
            </a:extLst>
          </p:cNvPr>
          <p:cNvSpPr/>
          <p:nvPr/>
        </p:nvSpPr>
        <p:spPr>
          <a:xfrm>
            <a:off x="2173286" y="3964982"/>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03</a:t>
            </a:r>
            <a:endParaRPr lang="zh-CN" altLang="en-US" sz="2400" b="1" dirty="0">
              <a:cs typeface="+mn-ea"/>
              <a:sym typeface="+mn-lt"/>
            </a:endParaRPr>
          </a:p>
        </p:txBody>
      </p:sp>
      <p:sp>
        <p:nvSpPr>
          <p:cNvPr id="8" name="矩形: 圆角 46">
            <a:extLst>
              <a:ext uri="{FF2B5EF4-FFF2-40B4-BE49-F238E27FC236}">
                <a16:creationId xmlns:a16="http://schemas.microsoft.com/office/drawing/2014/main" id="{EC38E9E2-89E4-C22A-F345-CE6E618491FD}"/>
              </a:ext>
            </a:extLst>
          </p:cNvPr>
          <p:cNvSpPr/>
          <p:nvPr/>
        </p:nvSpPr>
        <p:spPr>
          <a:xfrm>
            <a:off x="2642788" y="3442466"/>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04</a:t>
            </a:r>
            <a:endParaRPr lang="zh-CN" altLang="en-US" sz="2400" b="1" dirty="0">
              <a:cs typeface="+mn-ea"/>
              <a:sym typeface="+mn-lt"/>
            </a:endParaRPr>
          </a:p>
        </p:txBody>
      </p:sp>
      <p:sp>
        <p:nvSpPr>
          <p:cNvPr id="9" name="矩形: 圆角 46">
            <a:extLst>
              <a:ext uri="{FF2B5EF4-FFF2-40B4-BE49-F238E27FC236}">
                <a16:creationId xmlns:a16="http://schemas.microsoft.com/office/drawing/2014/main" id="{53881833-8173-B114-6FF6-79AD4E5503CC}"/>
              </a:ext>
            </a:extLst>
          </p:cNvPr>
          <p:cNvSpPr/>
          <p:nvPr/>
        </p:nvSpPr>
        <p:spPr>
          <a:xfrm>
            <a:off x="3085303" y="2919950"/>
            <a:ext cx="885031" cy="52251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05</a:t>
            </a:r>
            <a:endParaRPr lang="zh-CN" altLang="en-US" sz="2400" b="1" dirty="0">
              <a:cs typeface="+mn-ea"/>
              <a:sym typeface="+mn-lt"/>
            </a:endParaRPr>
          </a:p>
        </p:txBody>
      </p:sp>
      <p:sp>
        <p:nvSpPr>
          <p:cNvPr id="10" name="矩形: 圆角 46">
            <a:extLst>
              <a:ext uri="{FF2B5EF4-FFF2-40B4-BE49-F238E27FC236}">
                <a16:creationId xmlns:a16="http://schemas.microsoft.com/office/drawing/2014/main" id="{88B0E039-D2B3-1543-9BBD-EF44D8D06DAC}"/>
              </a:ext>
            </a:extLst>
          </p:cNvPr>
          <p:cNvSpPr/>
          <p:nvPr/>
        </p:nvSpPr>
        <p:spPr>
          <a:xfrm>
            <a:off x="3527818" y="239743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06</a:t>
            </a:r>
            <a:endParaRPr lang="zh-CN" altLang="en-US" sz="2400" b="1" dirty="0">
              <a:cs typeface="+mn-ea"/>
              <a:sym typeface="+mn-lt"/>
            </a:endParaRPr>
          </a:p>
        </p:txBody>
      </p:sp>
      <p:sp>
        <p:nvSpPr>
          <p:cNvPr id="11" name="矩形: 圆角 46">
            <a:extLst>
              <a:ext uri="{FF2B5EF4-FFF2-40B4-BE49-F238E27FC236}">
                <a16:creationId xmlns:a16="http://schemas.microsoft.com/office/drawing/2014/main" id="{5E4025DB-62AB-D7FE-FCF5-CE01DEB87D62}"/>
              </a:ext>
            </a:extLst>
          </p:cNvPr>
          <p:cNvSpPr/>
          <p:nvPr/>
        </p:nvSpPr>
        <p:spPr>
          <a:xfrm>
            <a:off x="3970333" y="189230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07</a:t>
            </a:r>
            <a:endParaRPr lang="zh-CN" altLang="en-US" sz="2400" b="1" dirty="0">
              <a:cs typeface="+mn-ea"/>
              <a:sym typeface="+mn-lt"/>
            </a:endParaRPr>
          </a:p>
        </p:txBody>
      </p:sp>
      <p:sp>
        <p:nvSpPr>
          <p:cNvPr id="12" name="矩形 41">
            <a:extLst>
              <a:ext uri="{FF2B5EF4-FFF2-40B4-BE49-F238E27FC236}">
                <a16:creationId xmlns:a16="http://schemas.microsoft.com/office/drawing/2014/main" id="{005BCD4D-F13F-2B44-1BD4-DEF0C9252EC8}"/>
              </a:ext>
            </a:extLst>
          </p:cNvPr>
          <p:cNvSpPr/>
          <p:nvPr/>
        </p:nvSpPr>
        <p:spPr>
          <a:xfrm>
            <a:off x="6096000" y="2117724"/>
            <a:ext cx="2988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TextBox 61">
            <a:extLst>
              <a:ext uri="{FF2B5EF4-FFF2-40B4-BE49-F238E27FC236}">
                <a16:creationId xmlns:a16="http://schemas.microsoft.com/office/drawing/2014/main" id="{AD2116D3-DDD6-3A0A-199F-6C8AF296F9FD}"/>
              </a:ext>
            </a:extLst>
          </p:cNvPr>
          <p:cNvSpPr txBox="1"/>
          <p:nvPr/>
        </p:nvSpPr>
        <p:spPr>
          <a:xfrm>
            <a:off x="6090053" y="1786845"/>
            <a:ext cx="5306783" cy="3820726"/>
          </a:xfrm>
          <a:prstGeom prst="rect">
            <a:avLst/>
          </a:prstGeom>
          <a:solidFill>
            <a:srgbClr val="EEB500"/>
          </a:solidFill>
        </p:spPr>
        <p:txBody>
          <a:bodyPr wrap="square" lIns="0" tIns="0" rIns="0" bIns="0" rtlCol="0">
            <a:spAutoFit/>
          </a:bodyPr>
          <a:lstStyle/>
          <a:p>
            <a:pPr>
              <a:lnSpc>
                <a:spcPct val="150000"/>
              </a:lnSpc>
            </a:pPr>
            <a:r>
              <a:rPr lang="pt-BR" sz="2400" b="1" dirty="0"/>
              <a:t>Condições de Trabalho: </a:t>
            </a:r>
          </a:p>
          <a:p>
            <a:pPr>
              <a:lnSpc>
                <a:spcPct val="150000"/>
              </a:lnSpc>
            </a:pPr>
            <a:endParaRPr lang="pt-BR" sz="2400" b="1" dirty="0"/>
          </a:p>
          <a:p>
            <a:pPr>
              <a:lnSpc>
                <a:spcPct val="150000"/>
              </a:lnSpc>
            </a:pPr>
            <a:r>
              <a:rPr lang="pt-BR" sz="2400" dirty="0"/>
              <a:t>Manter um ambiente de trabalho seguro, com iluminação adequada, ventilação adequada, prevenção de riscos ergonômicos e organização adequada dos espaços de trabalho.</a:t>
            </a:r>
            <a:endParaRPr lang="en-US" sz="2400" dirty="0"/>
          </a:p>
        </p:txBody>
      </p:sp>
      <p:pic>
        <p:nvPicPr>
          <p:cNvPr id="14" name="组合 1">
            <a:extLst>
              <a:ext uri="{FF2B5EF4-FFF2-40B4-BE49-F238E27FC236}">
                <a16:creationId xmlns:a16="http://schemas.microsoft.com/office/drawing/2014/main" id="{791AA535-AA95-14BE-DDDC-45D0E136887B}"/>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87113" y="1053056"/>
            <a:ext cx="986831"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a:extLst>
              <a:ext uri="{FF2B5EF4-FFF2-40B4-BE49-F238E27FC236}">
                <a16:creationId xmlns:a16="http://schemas.microsoft.com/office/drawing/2014/main" id="{1A57CBCF-4067-2D64-4D49-5C11EC4E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32606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45</a:t>
            </a:fld>
            <a:endParaRPr lang="en-US"/>
          </a:p>
        </p:txBody>
      </p:sp>
      <p:sp>
        <p:nvSpPr>
          <p:cNvPr id="5" name="矩形: 圆角 46">
            <a:extLst>
              <a:ext uri="{FF2B5EF4-FFF2-40B4-BE49-F238E27FC236}">
                <a16:creationId xmlns:a16="http://schemas.microsoft.com/office/drawing/2014/main" id="{FCABCA41-0EF6-D46A-AC9A-F12855FD3696}"/>
              </a:ext>
            </a:extLst>
          </p:cNvPr>
          <p:cNvSpPr/>
          <p:nvPr/>
        </p:nvSpPr>
        <p:spPr>
          <a:xfrm>
            <a:off x="1288256" y="501001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01</a:t>
            </a:r>
            <a:endParaRPr lang="zh-CN" altLang="en-US" sz="2400" b="1" dirty="0">
              <a:cs typeface="+mn-ea"/>
              <a:sym typeface="+mn-lt"/>
            </a:endParaRPr>
          </a:p>
        </p:txBody>
      </p:sp>
      <p:sp>
        <p:nvSpPr>
          <p:cNvPr id="6" name="矩形: 圆角 46">
            <a:extLst>
              <a:ext uri="{FF2B5EF4-FFF2-40B4-BE49-F238E27FC236}">
                <a16:creationId xmlns:a16="http://schemas.microsoft.com/office/drawing/2014/main" id="{E9BF67AB-BA4B-D1FA-505D-57FC17EEAB36}"/>
              </a:ext>
            </a:extLst>
          </p:cNvPr>
          <p:cNvSpPr/>
          <p:nvPr/>
        </p:nvSpPr>
        <p:spPr>
          <a:xfrm>
            <a:off x="1730771" y="4487498"/>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02</a:t>
            </a:r>
            <a:endParaRPr lang="zh-CN" altLang="en-US" sz="2400" b="1" dirty="0">
              <a:cs typeface="+mn-ea"/>
              <a:sym typeface="+mn-lt"/>
            </a:endParaRPr>
          </a:p>
        </p:txBody>
      </p:sp>
      <p:sp>
        <p:nvSpPr>
          <p:cNvPr id="7" name="矩形: 圆角 46">
            <a:extLst>
              <a:ext uri="{FF2B5EF4-FFF2-40B4-BE49-F238E27FC236}">
                <a16:creationId xmlns:a16="http://schemas.microsoft.com/office/drawing/2014/main" id="{2804A0DB-9511-5534-1407-F48C2F74CFB2}"/>
              </a:ext>
            </a:extLst>
          </p:cNvPr>
          <p:cNvSpPr/>
          <p:nvPr/>
        </p:nvSpPr>
        <p:spPr>
          <a:xfrm>
            <a:off x="2173286" y="3964982"/>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03</a:t>
            </a:r>
            <a:endParaRPr lang="zh-CN" altLang="en-US" sz="2400" b="1" dirty="0">
              <a:cs typeface="+mn-ea"/>
              <a:sym typeface="+mn-lt"/>
            </a:endParaRPr>
          </a:p>
        </p:txBody>
      </p:sp>
      <p:sp>
        <p:nvSpPr>
          <p:cNvPr id="8" name="矩形: 圆角 46">
            <a:extLst>
              <a:ext uri="{FF2B5EF4-FFF2-40B4-BE49-F238E27FC236}">
                <a16:creationId xmlns:a16="http://schemas.microsoft.com/office/drawing/2014/main" id="{EC38E9E2-89E4-C22A-F345-CE6E618491FD}"/>
              </a:ext>
            </a:extLst>
          </p:cNvPr>
          <p:cNvSpPr/>
          <p:nvPr/>
        </p:nvSpPr>
        <p:spPr>
          <a:xfrm>
            <a:off x="2642788" y="3442466"/>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04</a:t>
            </a:r>
            <a:endParaRPr lang="zh-CN" altLang="en-US" sz="2400" b="1" dirty="0">
              <a:cs typeface="+mn-ea"/>
              <a:sym typeface="+mn-lt"/>
            </a:endParaRPr>
          </a:p>
        </p:txBody>
      </p:sp>
      <p:sp>
        <p:nvSpPr>
          <p:cNvPr id="9" name="矩形: 圆角 46">
            <a:extLst>
              <a:ext uri="{FF2B5EF4-FFF2-40B4-BE49-F238E27FC236}">
                <a16:creationId xmlns:a16="http://schemas.microsoft.com/office/drawing/2014/main" id="{53881833-8173-B114-6FF6-79AD4E5503CC}"/>
              </a:ext>
            </a:extLst>
          </p:cNvPr>
          <p:cNvSpPr/>
          <p:nvPr/>
        </p:nvSpPr>
        <p:spPr>
          <a:xfrm>
            <a:off x="3085303" y="291995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05</a:t>
            </a:r>
            <a:endParaRPr lang="zh-CN" altLang="en-US" sz="2400" b="1" dirty="0">
              <a:cs typeface="+mn-ea"/>
              <a:sym typeface="+mn-lt"/>
            </a:endParaRPr>
          </a:p>
        </p:txBody>
      </p:sp>
      <p:sp>
        <p:nvSpPr>
          <p:cNvPr id="10" name="矩形: 圆角 46">
            <a:extLst>
              <a:ext uri="{FF2B5EF4-FFF2-40B4-BE49-F238E27FC236}">
                <a16:creationId xmlns:a16="http://schemas.microsoft.com/office/drawing/2014/main" id="{88B0E039-D2B3-1543-9BBD-EF44D8D06DAC}"/>
              </a:ext>
            </a:extLst>
          </p:cNvPr>
          <p:cNvSpPr/>
          <p:nvPr/>
        </p:nvSpPr>
        <p:spPr>
          <a:xfrm>
            <a:off x="3527818" y="2397434"/>
            <a:ext cx="885031" cy="52251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06</a:t>
            </a:r>
            <a:endParaRPr lang="zh-CN" altLang="en-US" sz="2400" b="1" dirty="0">
              <a:cs typeface="+mn-ea"/>
              <a:sym typeface="+mn-lt"/>
            </a:endParaRPr>
          </a:p>
        </p:txBody>
      </p:sp>
      <p:sp>
        <p:nvSpPr>
          <p:cNvPr id="11" name="矩形: 圆角 46">
            <a:extLst>
              <a:ext uri="{FF2B5EF4-FFF2-40B4-BE49-F238E27FC236}">
                <a16:creationId xmlns:a16="http://schemas.microsoft.com/office/drawing/2014/main" id="{5E4025DB-62AB-D7FE-FCF5-CE01DEB87D62}"/>
              </a:ext>
            </a:extLst>
          </p:cNvPr>
          <p:cNvSpPr/>
          <p:nvPr/>
        </p:nvSpPr>
        <p:spPr>
          <a:xfrm>
            <a:off x="3970333" y="189230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07</a:t>
            </a:r>
            <a:endParaRPr lang="zh-CN" altLang="en-US" sz="2400" b="1" dirty="0">
              <a:cs typeface="+mn-ea"/>
              <a:sym typeface="+mn-lt"/>
            </a:endParaRPr>
          </a:p>
        </p:txBody>
      </p:sp>
      <p:sp>
        <p:nvSpPr>
          <p:cNvPr id="12" name="矩形 41">
            <a:extLst>
              <a:ext uri="{FF2B5EF4-FFF2-40B4-BE49-F238E27FC236}">
                <a16:creationId xmlns:a16="http://schemas.microsoft.com/office/drawing/2014/main" id="{005BCD4D-F13F-2B44-1BD4-DEF0C9252EC8}"/>
              </a:ext>
            </a:extLst>
          </p:cNvPr>
          <p:cNvSpPr/>
          <p:nvPr/>
        </p:nvSpPr>
        <p:spPr>
          <a:xfrm>
            <a:off x="6096000" y="2117724"/>
            <a:ext cx="2484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TextBox 61">
            <a:extLst>
              <a:ext uri="{FF2B5EF4-FFF2-40B4-BE49-F238E27FC236}">
                <a16:creationId xmlns:a16="http://schemas.microsoft.com/office/drawing/2014/main" id="{AD2116D3-DDD6-3A0A-199F-6C8AF296F9FD}"/>
              </a:ext>
            </a:extLst>
          </p:cNvPr>
          <p:cNvSpPr txBox="1"/>
          <p:nvPr/>
        </p:nvSpPr>
        <p:spPr>
          <a:xfrm>
            <a:off x="6090053" y="1786845"/>
            <a:ext cx="5306783" cy="3266728"/>
          </a:xfrm>
          <a:prstGeom prst="rect">
            <a:avLst/>
          </a:prstGeom>
          <a:solidFill>
            <a:srgbClr val="EEB500"/>
          </a:solidFill>
        </p:spPr>
        <p:txBody>
          <a:bodyPr wrap="square" lIns="0" tIns="0" rIns="0" bIns="0" rtlCol="0">
            <a:spAutoFit/>
          </a:bodyPr>
          <a:lstStyle/>
          <a:p>
            <a:pPr>
              <a:lnSpc>
                <a:spcPct val="150000"/>
              </a:lnSpc>
            </a:pPr>
            <a:r>
              <a:rPr lang="pt-BR" sz="2400" b="1" dirty="0"/>
              <a:t>Saúde Ocupacional: </a:t>
            </a:r>
          </a:p>
          <a:p>
            <a:pPr>
              <a:lnSpc>
                <a:spcPct val="150000"/>
              </a:lnSpc>
            </a:pPr>
            <a:endParaRPr lang="pt-BR" sz="2400" b="1" dirty="0"/>
          </a:p>
          <a:p>
            <a:pPr>
              <a:lnSpc>
                <a:spcPct val="150000"/>
              </a:lnSpc>
            </a:pPr>
            <a:r>
              <a:rPr lang="pt-BR" sz="2400" dirty="0"/>
              <a:t>Realizar exames médicos periódicos, fornecer acesso a serviços de saúde ocupacional e adotar medidas para prevenir doenças ocupacionais.</a:t>
            </a:r>
            <a:endParaRPr lang="en-US" sz="2400" dirty="0"/>
          </a:p>
        </p:txBody>
      </p:sp>
      <p:pic>
        <p:nvPicPr>
          <p:cNvPr id="14" name="组合 1">
            <a:extLst>
              <a:ext uri="{FF2B5EF4-FFF2-40B4-BE49-F238E27FC236}">
                <a16:creationId xmlns:a16="http://schemas.microsoft.com/office/drawing/2014/main" id="{93843787-8958-9042-D6F2-B1B806FF8045}"/>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2681" y="539382"/>
            <a:ext cx="986831"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a:extLst>
              <a:ext uri="{FF2B5EF4-FFF2-40B4-BE49-F238E27FC236}">
                <a16:creationId xmlns:a16="http://schemas.microsoft.com/office/drawing/2014/main" id="{023EC484-1E61-5D33-B4E2-12C3CDB8F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33393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46</a:t>
            </a:fld>
            <a:endParaRPr lang="en-US"/>
          </a:p>
        </p:txBody>
      </p:sp>
      <p:sp>
        <p:nvSpPr>
          <p:cNvPr id="5" name="矩形: 圆角 46">
            <a:extLst>
              <a:ext uri="{FF2B5EF4-FFF2-40B4-BE49-F238E27FC236}">
                <a16:creationId xmlns:a16="http://schemas.microsoft.com/office/drawing/2014/main" id="{FCABCA41-0EF6-D46A-AC9A-F12855FD3696}"/>
              </a:ext>
            </a:extLst>
          </p:cNvPr>
          <p:cNvSpPr/>
          <p:nvPr/>
        </p:nvSpPr>
        <p:spPr>
          <a:xfrm>
            <a:off x="1288256" y="501001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01</a:t>
            </a:r>
            <a:endParaRPr lang="zh-CN" altLang="en-US" sz="2400" b="1" dirty="0">
              <a:cs typeface="+mn-ea"/>
              <a:sym typeface="+mn-lt"/>
            </a:endParaRPr>
          </a:p>
        </p:txBody>
      </p:sp>
      <p:sp>
        <p:nvSpPr>
          <p:cNvPr id="6" name="矩形: 圆角 46">
            <a:extLst>
              <a:ext uri="{FF2B5EF4-FFF2-40B4-BE49-F238E27FC236}">
                <a16:creationId xmlns:a16="http://schemas.microsoft.com/office/drawing/2014/main" id="{E9BF67AB-BA4B-D1FA-505D-57FC17EEAB36}"/>
              </a:ext>
            </a:extLst>
          </p:cNvPr>
          <p:cNvSpPr/>
          <p:nvPr/>
        </p:nvSpPr>
        <p:spPr>
          <a:xfrm>
            <a:off x="1730771" y="4487498"/>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02</a:t>
            </a:r>
            <a:endParaRPr lang="zh-CN" altLang="en-US" sz="2400" b="1" dirty="0">
              <a:cs typeface="+mn-ea"/>
              <a:sym typeface="+mn-lt"/>
            </a:endParaRPr>
          </a:p>
        </p:txBody>
      </p:sp>
      <p:sp>
        <p:nvSpPr>
          <p:cNvPr id="7" name="矩形: 圆角 46">
            <a:extLst>
              <a:ext uri="{FF2B5EF4-FFF2-40B4-BE49-F238E27FC236}">
                <a16:creationId xmlns:a16="http://schemas.microsoft.com/office/drawing/2014/main" id="{2804A0DB-9511-5534-1407-F48C2F74CFB2}"/>
              </a:ext>
            </a:extLst>
          </p:cNvPr>
          <p:cNvSpPr/>
          <p:nvPr/>
        </p:nvSpPr>
        <p:spPr>
          <a:xfrm>
            <a:off x="2173286" y="3964982"/>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03</a:t>
            </a:r>
            <a:endParaRPr lang="zh-CN" altLang="en-US" sz="2400" b="1" dirty="0">
              <a:cs typeface="+mn-ea"/>
              <a:sym typeface="+mn-lt"/>
            </a:endParaRPr>
          </a:p>
        </p:txBody>
      </p:sp>
      <p:sp>
        <p:nvSpPr>
          <p:cNvPr id="8" name="矩形: 圆角 46">
            <a:extLst>
              <a:ext uri="{FF2B5EF4-FFF2-40B4-BE49-F238E27FC236}">
                <a16:creationId xmlns:a16="http://schemas.microsoft.com/office/drawing/2014/main" id="{EC38E9E2-89E4-C22A-F345-CE6E618491FD}"/>
              </a:ext>
            </a:extLst>
          </p:cNvPr>
          <p:cNvSpPr/>
          <p:nvPr/>
        </p:nvSpPr>
        <p:spPr>
          <a:xfrm>
            <a:off x="2642788" y="3442466"/>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04</a:t>
            </a:r>
            <a:endParaRPr lang="zh-CN" altLang="en-US" sz="2400" b="1" dirty="0">
              <a:cs typeface="+mn-ea"/>
              <a:sym typeface="+mn-lt"/>
            </a:endParaRPr>
          </a:p>
        </p:txBody>
      </p:sp>
      <p:sp>
        <p:nvSpPr>
          <p:cNvPr id="9" name="矩形: 圆角 46">
            <a:extLst>
              <a:ext uri="{FF2B5EF4-FFF2-40B4-BE49-F238E27FC236}">
                <a16:creationId xmlns:a16="http://schemas.microsoft.com/office/drawing/2014/main" id="{53881833-8173-B114-6FF6-79AD4E5503CC}"/>
              </a:ext>
            </a:extLst>
          </p:cNvPr>
          <p:cNvSpPr/>
          <p:nvPr/>
        </p:nvSpPr>
        <p:spPr>
          <a:xfrm>
            <a:off x="3085303" y="2919950"/>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05</a:t>
            </a:r>
            <a:endParaRPr lang="zh-CN" altLang="en-US" sz="2400" b="1" dirty="0">
              <a:cs typeface="+mn-ea"/>
              <a:sym typeface="+mn-lt"/>
            </a:endParaRPr>
          </a:p>
        </p:txBody>
      </p:sp>
      <p:sp>
        <p:nvSpPr>
          <p:cNvPr id="10" name="矩形: 圆角 46">
            <a:extLst>
              <a:ext uri="{FF2B5EF4-FFF2-40B4-BE49-F238E27FC236}">
                <a16:creationId xmlns:a16="http://schemas.microsoft.com/office/drawing/2014/main" id="{88B0E039-D2B3-1543-9BBD-EF44D8D06DAC}"/>
              </a:ext>
            </a:extLst>
          </p:cNvPr>
          <p:cNvSpPr/>
          <p:nvPr/>
        </p:nvSpPr>
        <p:spPr>
          <a:xfrm>
            <a:off x="3527818" y="2397434"/>
            <a:ext cx="885031" cy="52251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dirty="0">
                <a:cs typeface="+mn-ea"/>
                <a:sym typeface="+mn-lt"/>
              </a:rPr>
              <a:t>06</a:t>
            </a:r>
            <a:endParaRPr lang="zh-CN" altLang="en-US" sz="2400" b="1" dirty="0">
              <a:cs typeface="+mn-ea"/>
              <a:sym typeface="+mn-lt"/>
            </a:endParaRPr>
          </a:p>
        </p:txBody>
      </p:sp>
      <p:sp>
        <p:nvSpPr>
          <p:cNvPr id="11" name="矩形: 圆角 46">
            <a:extLst>
              <a:ext uri="{FF2B5EF4-FFF2-40B4-BE49-F238E27FC236}">
                <a16:creationId xmlns:a16="http://schemas.microsoft.com/office/drawing/2014/main" id="{5E4025DB-62AB-D7FE-FCF5-CE01DEB87D62}"/>
              </a:ext>
            </a:extLst>
          </p:cNvPr>
          <p:cNvSpPr/>
          <p:nvPr/>
        </p:nvSpPr>
        <p:spPr>
          <a:xfrm>
            <a:off x="3970333" y="1892300"/>
            <a:ext cx="885031" cy="52251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ltLang="zh-CN" sz="2400" b="1">
                <a:cs typeface="+mn-ea"/>
                <a:sym typeface="+mn-lt"/>
              </a:rPr>
              <a:t>07</a:t>
            </a:r>
            <a:endParaRPr lang="zh-CN" altLang="en-US" sz="2400" b="1" dirty="0">
              <a:cs typeface="+mn-ea"/>
              <a:sym typeface="+mn-lt"/>
            </a:endParaRPr>
          </a:p>
        </p:txBody>
      </p:sp>
      <p:sp>
        <p:nvSpPr>
          <p:cNvPr id="12" name="矩形 41">
            <a:extLst>
              <a:ext uri="{FF2B5EF4-FFF2-40B4-BE49-F238E27FC236}">
                <a16:creationId xmlns:a16="http://schemas.microsoft.com/office/drawing/2014/main" id="{005BCD4D-F13F-2B44-1BD4-DEF0C9252EC8}"/>
              </a:ext>
            </a:extLst>
          </p:cNvPr>
          <p:cNvSpPr/>
          <p:nvPr/>
        </p:nvSpPr>
        <p:spPr>
          <a:xfrm>
            <a:off x="6096000" y="2117724"/>
            <a:ext cx="3384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TextBox 61">
            <a:extLst>
              <a:ext uri="{FF2B5EF4-FFF2-40B4-BE49-F238E27FC236}">
                <a16:creationId xmlns:a16="http://schemas.microsoft.com/office/drawing/2014/main" id="{AD2116D3-DDD6-3A0A-199F-6C8AF296F9FD}"/>
              </a:ext>
            </a:extLst>
          </p:cNvPr>
          <p:cNvSpPr txBox="1"/>
          <p:nvPr/>
        </p:nvSpPr>
        <p:spPr>
          <a:xfrm>
            <a:off x="6090053" y="1786845"/>
            <a:ext cx="5306783" cy="3266728"/>
          </a:xfrm>
          <a:prstGeom prst="rect">
            <a:avLst/>
          </a:prstGeom>
          <a:solidFill>
            <a:srgbClr val="EEB500"/>
          </a:solidFill>
        </p:spPr>
        <p:txBody>
          <a:bodyPr wrap="square" lIns="0" tIns="0" rIns="0" bIns="0" rtlCol="0">
            <a:spAutoFit/>
          </a:bodyPr>
          <a:lstStyle/>
          <a:p>
            <a:pPr>
              <a:lnSpc>
                <a:spcPct val="150000"/>
              </a:lnSpc>
            </a:pPr>
            <a:r>
              <a:rPr lang="pt-BR" sz="2400" b="1" dirty="0"/>
              <a:t>Documentação e Registros: </a:t>
            </a:r>
          </a:p>
          <a:p>
            <a:pPr>
              <a:lnSpc>
                <a:spcPct val="150000"/>
              </a:lnSpc>
            </a:pPr>
            <a:endParaRPr lang="pt-BR" sz="2400" b="1" dirty="0"/>
          </a:p>
          <a:p>
            <a:pPr>
              <a:lnSpc>
                <a:spcPct val="150000"/>
              </a:lnSpc>
            </a:pPr>
            <a:r>
              <a:rPr lang="pt-BR" sz="2400" dirty="0"/>
              <a:t>Manter registros atualizados de acidentes, doenças ocupacionais, inspeções, treinamentos, exames médicos e ações preventivas realizadas.</a:t>
            </a:r>
            <a:endParaRPr lang="en-US" sz="2400" dirty="0"/>
          </a:p>
        </p:txBody>
      </p:sp>
      <p:pic>
        <p:nvPicPr>
          <p:cNvPr id="14" name="组合 1">
            <a:extLst>
              <a:ext uri="{FF2B5EF4-FFF2-40B4-BE49-F238E27FC236}">
                <a16:creationId xmlns:a16="http://schemas.microsoft.com/office/drawing/2014/main" id="{2BFAB0ED-CD31-ACE8-2F2E-03A10167EDAF}"/>
              </a:ext>
            </a:extLst>
          </p:cNvPr>
          <p:cNvPicPr>
            <a:picLocks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6896" y="-2866"/>
            <a:ext cx="986831"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a:extLst>
              <a:ext uri="{FF2B5EF4-FFF2-40B4-BE49-F238E27FC236}">
                <a16:creationId xmlns:a16="http://schemas.microsoft.com/office/drawing/2014/main" id="{17C6AD64-A3AD-2DA8-B066-3374D80B6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05539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C39536D6-9516-0382-2F2F-8BE0A2B88C9E}"/>
              </a:ext>
            </a:extLst>
          </p:cNvPr>
          <p:cNvSpPr>
            <a:spLocks/>
          </p:cNvSpPr>
          <p:nvPr/>
        </p:nvSpPr>
        <p:spPr bwMode="auto">
          <a:xfrm>
            <a:off x="524532" y="1930729"/>
            <a:ext cx="2863850" cy="2772994"/>
          </a:xfrm>
          <a:custGeom>
            <a:avLst/>
            <a:gdLst>
              <a:gd name="T0" fmla="*/ 1115 w 4500"/>
              <a:gd name="T1" fmla="*/ 3524 h 4497"/>
              <a:gd name="T2" fmla="*/ 1229 w 4500"/>
              <a:gd name="T3" fmla="*/ 3586 h 4497"/>
              <a:gd name="T4" fmla="*/ 1351 w 4500"/>
              <a:gd name="T5" fmla="*/ 3620 h 4497"/>
              <a:gd name="T6" fmla="*/ 1477 w 4500"/>
              <a:gd name="T7" fmla="*/ 3622 h 4497"/>
              <a:gd name="T8" fmla="*/ 1601 w 4500"/>
              <a:gd name="T9" fmla="*/ 3596 h 4497"/>
              <a:gd name="T10" fmla="*/ 1716 w 4500"/>
              <a:gd name="T11" fmla="*/ 3538 h 4497"/>
              <a:gd name="T12" fmla="*/ 1817 w 4500"/>
              <a:gd name="T13" fmla="*/ 3451 h 4497"/>
              <a:gd name="T14" fmla="*/ 1893 w 4500"/>
              <a:gd name="T15" fmla="*/ 3343 h 4497"/>
              <a:gd name="T16" fmla="*/ 1938 w 4500"/>
              <a:gd name="T17" fmla="*/ 3224 h 4497"/>
              <a:gd name="T18" fmla="*/ 1952 w 4500"/>
              <a:gd name="T19" fmla="*/ 3099 h 4497"/>
              <a:gd name="T20" fmla="*/ 1938 w 4500"/>
              <a:gd name="T21" fmla="*/ 2974 h 4497"/>
              <a:gd name="T22" fmla="*/ 1893 w 4500"/>
              <a:gd name="T23" fmla="*/ 2854 h 4497"/>
              <a:gd name="T24" fmla="*/ 1817 w 4500"/>
              <a:gd name="T25" fmla="*/ 2747 h 4497"/>
              <a:gd name="T26" fmla="*/ 1716 w 4500"/>
              <a:gd name="T27" fmla="*/ 2659 h 4497"/>
              <a:gd name="T28" fmla="*/ 1601 w 4500"/>
              <a:gd name="T29" fmla="*/ 2602 h 4497"/>
              <a:gd name="T30" fmla="*/ 1477 w 4500"/>
              <a:gd name="T31" fmla="*/ 2575 h 4497"/>
              <a:gd name="T32" fmla="*/ 1351 w 4500"/>
              <a:gd name="T33" fmla="*/ 2579 h 4497"/>
              <a:gd name="T34" fmla="*/ 1229 w 4500"/>
              <a:gd name="T35" fmla="*/ 2612 h 4497"/>
              <a:gd name="T36" fmla="*/ 1115 w 4500"/>
              <a:gd name="T37" fmla="*/ 2675 h 4497"/>
              <a:gd name="T38" fmla="*/ 1018 w 4500"/>
              <a:gd name="T39" fmla="*/ 2767 h 4497"/>
              <a:gd name="T40" fmla="*/ 948 w 4500"/>
              <a:gd name="T41" fmla="*/ 2878 h 4497"/>
              <a:gd name="T42" fmla="*/ 910 w 4500"/>
              <a:gd name="T43" fmla="*/ 2999 h 4497"/>
              <a:gd name="T44" fmla="*/ 901 w 4500"/>
              <a:gd name="T45" fmla="*/ 3125 h 4497"/>
              <a:gd name="T46" fmla="*/ 922 w 4500"/>
              <a:gd name="T47" fmla="*/ 3249 h 4497"/>
              <a:gd name="T48" fmla="*/ 973 w 4500"/>
              <a:gd name="T49" fmla="*/ 3367 h 4497"/>
              <a:gd name="T50" fmla="*/ 1054 w 4500"/>
              <a:gd name="T51" fmla="*/ 3471 h 4497"/>
              <a:gd name="T52" fmla="*/ 2026 w 4500"/>
              <a:gd name="T53" fmla="*/ 4431 h 4497"/>
              <a:gd name="T54" fmla="*/ 2115 w 4500"/>
              <a:gd name="T55" fmla="*/ 4474 h 4497"/>
              <a:gd name="T56" fmla="*/ 2211 w 4500"/>
              <a:gd name="T57" fmla="*/ 4495 h 4497"/>
              <a:gd name="T58" fmla="*/ 2309 w 4500"/>
              <a:gd name="T59" fmla="*/ 4492 h 4497"/>
              <a:gd name="T60" fmla="*/ 2404 w 4500"/>
              <a:gd name="T61" fmla="*/ 4467 h 4497"/>
              <a:gd name="T62" fmla="*/ 2490 w 4500"/>
              <a:gd name="T63" fmla="*/ 4419 h 4497"/>
              <a:gd name="T64" fmla="*/ 4396 w 4500"/>
              <a:gd name="T65" fmla="*/ 2520 h 4497"/>
              <a:gd name="T66" fmla="*/ 4454 w 4500"/>
              <a:gd name="T67" fmla="*/ 2437 h 4497"/>
              <a:gd name="T68" fmla="*/ 4489 w 4500"/>
              <a:gd name="T69" fmla="*/ 2346 h 4497"/>
              <a:gd name="T70" fmla="*/ 4500 w 4500"/>
              <a:gd name="T71" fmla="*/ 2249 h 4497"/>
              <a:gd name="T72" fmla="*/ 4489 w 4500"/>
              <a:gd name="T73" fmla="*/ 2151 h 4497"/>
              <a:gd name="T74" fmla="*/ 4454 w 4500"/>
              <a:gd name="T75" fmla="*/ 2060 h 4497"/>
              <a:gd name="T76" fmla="*/ 4396 w 4500"/>
              <a:gd name="T77" fmla="*/ 1977 h 4497"/>
              <a:gd name="T78" fmla="*/ 2490 w 4500"/>
              <a:gd name="T79" fmla="*/ 78 h 4497"/>
              <a:gd name="T80" fmla="*/ 2404 w 4500"/>
              <a:gd name="T81" fmla="*/ 30 h 4497"/>
              <a:gd name="T82" fmla="*/ 2309 w 4500"/>
              <a:gd name="T83" fmla="*/ 5 h 4497"/>
              <a:gd name="T84" fmla="*/ 2211 w 4500"/>
              <a:gd name="T85" fmla="*/ 2 h 4497"/>
              <a:gd name="T86" fmla="*/ 2115 w 4500"/>
              <a:gd name="T87" fmla="*/ 23 h 4497"/>
              <a:gd name="T88" fmla="*/ 2026 w 4500"/>
              <a:gd name="T89" fmla="*/ 66 h 4497"/>
              <a:gd name="T90" fmla="*/ 119 w 4500"/>
              <a:gd name="T91" fmla="*/ 1961 h 4497"/>
              <a:gd name="T92" fmla="*/ 56 w 4500"/>
              <a:gd name="T93" fmla="*/ 2042 h 4497"/>
              <a:gd name="T94" fmla="*/ 17 w 4500"/>
              <a:gd name="T95" fmla="*/ 2132 h 4497"/>
              <a:gd name="T96" fmla="*/ 0 w 4500"/>
              <a:gd name="T97" fmla="*/ 2230 h 4497"/>
              <a:gd name="T98" fmla="*/ 7 w 4500"/>
              <a:gd name="T99" fmla="*/ 2326 h 4497"/>
              <a:gd name="T100" fmla="*/ 37 w 4500"/>
              <a:gd name="T101" fmla="*/ 2419 h 4497"/>
              <a:gd name="T102" fmla="*/ 91 w 4500"/>
              <a:gd name="T103" fmla="*/ 2505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00" h="4497">
                <a:moveTo>
                  <a:pt x="119" y="2536"/>
                </a:moveTo>
                <a:lnTo>
                  <a:pt x="1054" y="3471"/>
                </a:lnTo>
                <a:lnTo>
                  <a:pt x="1074" y="3489"/>
                </a:lnTo>
                <a:lnTo>
                  <a:pt x="1094" y="3507"/>
                </a:lnTo>
                <a:lnTo>
                  <a:pt x="1115" y="3524"/>
                </a:lnTo>
                <a:lnTo>
                  <a:pt x="1137" y="3538"/>
                </a:lnTo>
                <a:lnTo>
                  <a:pt x="1159" y="3552"/>
                </a:lnTo>
                <a:lnTo>
                  <a:pt x="1181" y="3565"/>
                </a:lnTo>
                <a:lnTo>
                  <a:pt x="1205" y="3576"/>
                </a:lnTo>
                <a:lnTo>
                  <a:pt x="1229" y="3586"/>
                </a:lnTo>
                <a:lnTo>
                  <a:pt x="1253" y="3596"/>
                </a:lnTo>
                <a:lnTo>
                  <a:pt x="1276" y="3603"/>
                </a:lnTo>
                <a:lnTo>
                  <a:pt x="1301" y="3610"/>
                </a:lnTo>
                <a:lnTo>
                  <a:pt x="1326" y="3615"/>
                </a:lnTo>
                <a:lnTo>
                  <a:pt x="1351" y="3620"/>
                </a:lnTo>
                <a:lnTo>
                  <a:pt x="1376" y="3622"/>
                </a:lnTo>
                <a:lnTo>
                  <a:pt x="1401" y="3624"/>
                </a:lnTo>
                <a:lnTo>
                  <a:pt x="1426" y="3624"/>
                </a:lnTo>
                <a:lnTo>
                  <a:pt x="1452" y="3624"/>
                </a:lnTo>
                <a:lnTo>
                  <a:pt x="1477" y="3622"/>
                </a:lnTo>
                <a:lnTo>
                  <a:pt x="1502" y="3620"/>
                </a:lnTo>
                <a:lnTo>
                  <a:pt x="1527" y="3615"/>
                </a:lnTo>
                <a:lnTo>
                  <a:pt x="1552" y="3610"/>
                </a:lnTo>
                <a:lnTo>
                  <a:pt x="1576" y="3603"/>
                </a:lnTo>
                <a:lnTo>
                  <a:pt x="1601" y="3596"/>
                </a:lnTo>
                <a:lnTo>
                  <a:pt x="1624" y="3586"/>
                </a:lnTo>
                <a:lnTo>
                  <a:pt x="1648" y="3576"/>
                </a:lnTo>
                <a:lnTo>
                  <a:pt x="1671" y="3565"/>
                </a:lnTo>
                <a:lnTo>
                  <a:pt x="1693" y="3552"/>
                </a:lnTo>
                <a:lnTo>
                  <a:pt x="1716" y="3538"/>
                </a:lnTo>
                <a:lnTo>
                  <a:pt x="1737" y="3524"/>
                </a:lnTo>
                <a:lnTo>
                  <a:pt x="1759" y="3507"/>
                </a:lnTo>
                <a:lnTo>
                  <a:pt x="1779" y="3489"/>
                </a:lnTo>
                <a:lnTo>
                  <a:pt x="1799" y="3471"/>
                </a:lnTo>
                <a:lnTo>
                  <a:pt x="1817" y="3451"/>
                </a:lnTo>
                <a:lnTo>
                  <a:pt x="1835" y="3431"/>
                </a:lnTo>
                <a:lnTo>
                  <a:pt x="1851" y="3410"/>
                </a:lnTo>
                <a:lnTo>
                  <a:pt x="1866" y="3388"/>
                </a:lnTo>
                <a:lnTo>
                  <a:pt x="1880" y="3367"/>
                </a:lnTo>
                <a:lnTo>
                  <a:pt x="1893" y="3343"/>
                </a:lnTo>
                <a:lnTo>
                  <a:pt x="1904" y="3321"/>
                </a:lnTo>
                <a:lnTo>
                  <a:pt x="1914" y="3297"/>
                </a:lnTo>
                <a:lnTo>
                  <a:pt x="1924" y="3273"/>
                </a:lnTo>
                <a:lnTo>
                  <a:pt x="1931" y="3249"/>
                </a:lnTo>
                <a:lnTo>
                  <a:pt x="1938" y="3224"/>
                </a:lnTo>
                <a:lnTo>
                  <a:pt x="1943" y="3199"/>
                </a:lnTo>
                <a:lnTo>
                  <a:pt x="1947" y="3174"/>
                </a:lnTo>
                <a:lnTo>
                  <a:pt x="1950" y="3150"/>
                </a:lnTo>
                <a:lnTo>
                  <a:pt x="1952" y="3125"/>
                </a:lnTo>
                <a:lnTo>
                  <a:pt x="1952" y="3099"/>
                </a:lnTo>
                <a:lnTo>
                  <a:pt x="1952" y="3074"/>
                </a:lnTo>
                <a:lnTo>
                  <a:pt x="1950" y="3049"/>
                </a:lnTo>
                <a:lnTo>
                  <a:pt x="1947" y="3024"/>
                </a:lnTo>
                <a:lnTo>
                  <a:pt x="1943" y="2999"/>
                </a:lnTo>
                <a:lnTo>
                  <a:pt x="1938" y="2974"/>
                </a:lnTo>
                <a:lnTo>
                  <a:pt x="1931" y="2949"/>
                </a:lnTo>
                <a:lnTo>
                  <a:pt x="1924" y="2925"/>
                </a:lnTo>
                <a:lnTo>
                  <a:pt x="1914" y="2901"/>
                </a:lnTo>
                <a:lnTo>
                  <a:pt x="1904" y="2878"/>
                </a:lnTo>
                <a:lnTo>
                  <a:pt x="1893" y="2854"/>
                </a:lnTo>
                <a:lnTo>
                  <a:pt x="1880" y="2831"/>
                </a:lnTo>
                <a:lnTo>
                  <a:pt x="1866" y="2810"/>
                </a:lnTo>
                <a:lnTo>
                  <a:pt x="1851" y="2787"/>
                </a:lnTo>
                <a:lnTo>
                  <a:pt x="1835" y="2767"/>
                </a:lnTo>
                <a:lnTo>
                  <a:pt x="1817" y="2747"/>
                </a:lnTo>
                <a:lnTo>
                  <a:pt x="1799" y="2727"/>
                </a:lnTo>
                <a:lnTo>
                  <a:pt x="1779" y="2708"/>
                </a:lnTo>
                <a:lnTo>
                  <a:pt x="1759" y="2691"/>
                </a:lnTo>
                <a:lnTo>
                  <a:pt x="1737" y="2675"/>
                </a:lnTo>
                <a:lnTo>
                  <a:pt x="1716" y="2659"/>
                </a:lnTo>
                <a:lnTo>
                  <a:pt x="1693" y="2646"/>
                </a:lnTo>
                <a:lnTo>
                  <a:pt x="1671" y="2633"/>
                </a:lnTo>
                <a:lnTo>
                  <a:pt x="1648" y="2621"/>
                </a:lnTo>
                <a:lnTo>
                  <a:pt x="1624" y="2612"/>
                </a:lnTo>
                <a:lnTo>
                  <a:pt x="1601" y="2602"/>
                </a:lnTo>
                <a:lnTo>
                  <a:pt x="1576" y="2595"/>
                </a:lnTo>
                <a:lnTo>
                  <a:pt x="1552" y="2588"/>
                </a:lnTo>
                <a:lnTo>
                  <a:pt x="1527" y="2583"/>
                </a:lnTo>
                <a:lnTo>
                  <a:pt x="1502" y="2579"/>
                </a:lnTo>
                <a:lnTo>
                  <a:pt x="1477" y="2575"/>
                </a:lnTo>
                <a:lnTo>
                  <a:pt x="1452" y="2574"/>
                </a:lnTo>
                <a:lnTo>
                  <a:pt x="1426" y="2573"/>
                </a:lnTo>
                <a:lnTo>
                  <a:pt x="1401" y="2574"/>
                </a:lnTo>
                <a:lnTo>
                  <a:pt x="1376" y="2575"/>
                </a:lnTo>
                <a:lnTo>
                  <a:pt x="1351" y="2579"/>
                </a:lnTo>
                <a:lnTo>
                  <a:pt x="1326" y="2583"/>
                </a:lnTo>
                <a:lnTo>
                  <a:pt x="1301" y="2588"/>
                </a:lnTo>
                <a:lnTo>
                  <a:pt x="1276" y="2595"/>
                </a:lnTo>
                <a:lnTo>
                  <a:pt x="1253" y="2602"/>
                </a:lnTo>
                <a:lnTo>
                  <a:pt x="1229" y="2612"/>
                </a:lnTo>
                <a:lnTo>
                  <a:pt x="1205" y="2621"/>
                </a:lnTo>
                <a:lnTo>
                  <a:pt x="1181" y="2633"/>
                </a:lnTo>
                <a:lnTo>
                  <a:pt x="1159" y="2646"/>
                </a:lnTo>
                <a:lnTo>
                  <a:pt x="1137" y="2659"/>
                </a:lnTo>
                <a:lnTo>
                  <a:pt x="1115" y="2675"/>
                </a:lnTo>
                <a:lnTo>
                  <a:pt x="1094" y="2691"/>
                </a:lnTo>
                <a:lnTo>
                  <a:pt x="1074" y="2708"/>
                </a:lnTo>
                <a:lnTo>
                  <a:pt x="1054" y="2727"/>
                </a:lnTo>
                <a:lnTo>
                  <a:pt x="1035" y="2747"/>
                </a:lnTo>
                <a:lnTo>
                  <a:pt x="1018" y="2767"/>
                </a:lnTo>
                <a:lnTo>
                  <a:pt x="1002" y="2787"/>
                </a:lnTo>
                <a:lnTo>
                  <a:pt x="986" y="2810"/>
                </a:lnTo>
                <a:lnTo>
                  <a:pt x="973" y="2831"/>
                </a:lnTo>
                <a:lnTo>
                  <a:pt x="960" y="2854"/>
                </a:lnTo>
                <a:lnTo>
                  <a:pt x="948" y="2878"/>
                </a:lnTo>
                <a:lnTo>
                  <a:pt x="939" y="2901"/>
                </a:lnTo>
                <a:lnTo>
                  <a:pt x="929" y="2925"/>
                </a:lnTo>
                <a:lnTo>
                  <a:pt x="922" y="2949"/>
                </a:lnTo>
                <a:lnTo>
                  <a:pt x="915" y="2974"/>
                </a:lnTo>
                <a:lnTo>
                  <a:pt x="910" y="2999"/>
                </a:lnTo>
                <a:lnTo>
                  <a:pt x="906" y="3024"/>
                </a:lnTo>
                <a:lnTo>
                  <a:pt x="902" y="3049"/>
                </a:lnTo>
                <a:lnTo>
                  <a:pt x="901" y="3074"/>
                </a:lnTo>
                <a:lnTo>
                  <a:pt x="900" y="3099"/>
                </a:lnTo>
                <a:lnTo>
                  <a:pt x="901" y="3125"/>
                </a:lnTo>
                <a:lnTo>
                  <a:pt x="902" y="3150"/>
                </a:lnTo>
                <a:lnTo>
                  <a:pt x="906" y="3174"/>
                </a:lnTo>
                <a:lnTo>
                  <a:pt x="910" y="3199"/>
                </a:lnTo>
                <a:lnTo>
                  <a:pt x="915" y="3224"/>
                </a:lnTo>
                <a:lnTo>
                  <a:pt x="922" y="3249"/>
                </a:lnTo>
                <a:lnTo>
                  <a:pt x="929" y="3273"/>
                </a:lnTo>
                <a:lnTo>
                  <a:pt x="939" y="3297"/>
                </a:lnTo>
                <a:lnTo>
                  <a:pt x="948" y="3321"/>
                </a:lnTo>
                <a:lnTo>
                  <a:pt x="960" y="3343"/>
                </a:lnTo>
                <a:lnTo>
                  <a:pt x="973" y="3367"/>
                </a:lnTo>
                <a:lnTo>
                  <a:pt x="986" y="3388"/>
                </a:lnTo>
                <a:lnTo>
                  <a:pt x="1002" y="3410"/>
                </a:lnTo>
                <a:lnTo>
                  <a:pt x="1018" y="3431"/>
                </a:lnTo>
                <a:lnTo>
                  <a:pt x="1035" y="3451"/>
                </a:lnTo>
                <a:lnTo>
                  <a:pt x="1054" y="3471"/>
                </a:lnTo>
                <a:lnTo>
                  <a:pt x="1963" y="4378"/>
                </a:lnTo>
                <a:lnTo>
                  <a:pt x="1977" y="4393"/>
                </a:lnTo>
                <a:lnTo>
                  <a:pt x="1994" y="4407"/>
                </a:lnTo>
                <a:lnTo>
                  <a:pt x="2009" y="4419"/>
                </a:lnTo>
                <a:lnTo>
                  <a:pt x="2026" y="4431"/>
                </a:lnTo>
                <a:lnTo>
                  <a:pt x="2044" y="4441"/>
                </a:lnTo>
                <a:lnTo>
                  <a:pt x="2060" y="4451"/>
                </a:lnTo>
                <a:lnTo>
                  <a:pt x="2078" y="4459"/>
                </a:lnTo>
                <a:lnTo>
                  <a:pt x="2097" y="4467"/>
                </a:lnTo>
                <a:lnTo>
                  <a:pt x="2115" y="4474"/>
                </a:lnTo>
                <a:lnTo>
                  <a:pt x="2134" y="4480"/>
                </a:lnTo>
                <a:lnTo>
                  <a:pt x="2153" y="4485"/>
                </a:lnTo>
                <a:lnTo>
                  <a:pt x="2172" y="4490"/>
                </a:lnTo>
                <a:lnTo>
                  <a:pt x="2191" y="4492"/>
                </a:lnTo>
                <a:lnTo>
                  <a:pt x="2211" y="4495"/>
                </a:lnTo>
                <a:lnTo>
                  <a:pt x="2230" y="4497"/>
                </a:lnTo>
                <a:lnTo>
                  <a:pt x="2250" y="4497"/>
                </a:lnTo>
                <a:lnTo>
                  <a:pt x="2269" y="4497"/>
                </a:lnTo>
                <a:lnTo>
                  <a:pt x="2288" y="4495"/>
                </a:lnTo>
                <a:lnTo>
                  <a:pt x="2309" y="4492"/>
                </a:lnTo>
                <a:lnTo>
                  <a:pt x="2328" y="4490"/>
                </a:lnTo>
                <a:lnTo>
                  <a:pt x="2347" y="4485"/>
                </a:lnTo>
                <a:lnTo>
                  <a:pt x="2366" y="4480"/>
                </a:lnTo>
                <a:lnTo>
                  <a:pt x="2385" y="4474"/>
                </a:lnTo>
                <a:lnTo>
                  <a:pt x="2404" y="4467"/>
                </a:lnTo>
                <a:lnTo>
                  <a:pt x="2421" y="4459"/>
                </a:lnTo>
                <a:lnTo>
                  <a:pt x="2439" y="4451"/>
                </a:lnTo>
                <a:lnTo>
                  <a:pt x="2457" y="4441"/>
                </a:lnTo>
                <a:lnTo>
                  <a:pt x="2474" y="4431"/>
                </a:lnTo>
                <a:lnTo>
                  <a:pt x="2490" y="4419"/>
                </a:lnTo>
                <a:lnTo>
                  <a:pt x="2507" y="4407"/>
                </a:lnTo>
                <a:lnTo>
                  <a:pt x="2522" y="4393"/>
                </a:lnTo>
                <a:lnTo>
                  <a:pt x="2538" y="4378"/>
                </a:lnTo>
                <a:lnTo>
                  <a:pt x="4382" y="2536"/>
                </a:lnTo>
                <a:lnTo>
                  <a:pt x="4396" y="2520"/>
                </a:lnTo>
                <a:lnTo>
                  <a:pt x="4409" y="2505"/>
                </a:lnTo>
                <a:lnTo>
                  <a:pt x="4422" y="2488"/>
                </a:lnTo>
                <a:lnTo>
                  <a:pt x="4433" y="2472"/>
                </a:lnTo>
                <a:lnTo>
                  <a:pt x="4443" y="2455"/>
                </a:lnTo>
                <a:lnTo>
                  <a:pt x="4454" y="2437"/>
                </a:lnTo>
                <a:lnTo>
                  <a:pt x="4462" y="2419"/>
                </a:lnTo>
                <a:lnTo>
                  <a:pt x="4471" y="2402"/>
                </a:lnTo>
                <a:lnTo>
                  <a:pt x="4477" y="2383"/>
                </a:lnTo>
                <a:lnTo>
                  <a:pt x="4483" y="2365"/>
                </a:lnTo>
                <a:lnTo>
                  <a:pt x="4489" y="2346"/>
                </a:lnTo>
                <a:lnTo>
                  <a:pt x="4492" y="2326"/>
                </a:lnTo>
                <a:lnTo>
                  <a:pt x="4496" y="2307"/>
                </a:lnTo>
                <a:lnTo>
                  <a:pt x="4498" y="2288"/>
                </a:lnTo>
                <a:lnTo>
                  <a:pt x="4499" y="2267"/>
                </a:lnTo>
                <a:lnTo>
                  <a:pt x="4500" y="2249"/>
                </a:lnTo>
                <a:lnTo>
                  <a:pt x="4499" y="2230"/>
                </a:lnTo>
                <a:lnTo>
                  <a:pt x="4498" y="2209"/>
                </a:lnTo>
                <a:lnTo>
                  <a:pt x="4496" y="2190"/>
                </a:lnTo>
                <a:lnTo>
                  <a:pt x="4492" y="2171"/>
                </a:lnTo>
                <a:lnTo>
                  <a:pt x="4489" y="2151"/>
                </a:lnTo>
                <a:lnTo>
                  <a:pt x="4483" y="2132"/>
                </a:lnTo>
                <a:lnTo>
                  <a:pt x="4477" y="2114"/>
                </a:lnTo>
                <a:lnTo>
                  <a:pt x="4471" y="2095"/>
                </a:lnTo>
                <a:lnTo>
                  <a:pt x="4462" y="2078"/>
                </a:lnTo>
                <a:lnTo>
                  <a:pt x="4454" y="2060"/>
                </a:lnTo>
                <a:lnTo>
                  <a:pt x="4443" y="2042"/>
                </a:lnTo>
                <a:lnTo>
                  <a:pt x="4433" y="2025"/>
                </a:lnTo>
                <a:lnTo>
                  <a:pt x="4422" y="2009"/>
                </a:lnTo>
                <a:lnTo>
                  <a:pt x="4409" y="1992"/>
                </a:lnTo>
                <a:lnTo>
                  <a:pt x="4396" y="1977"/>
                </a:lnTo>
                <a:lnTo>
                  <a:pt x="4382" y="1961"/>
                </a:lnTo>
                <a:lnTo>
                  <a:pt x="2538" y="119"/>
                </a:lnTo>
                <a:lnTo>
                  <a:pt x="2522" y="104"/>
                </a:lnTo>
                <a:lnTo>
                  <a:pt x="2507" y="90"/>
                </a:lnTo>
                <a:lnTo>
                  <a:pt x="2490" y="78"/>
                </a:lnTo>
                <a:lnTo>
                  <a:pt x="2474" y="66"/>
                </a:lnTo>
                <a:lnTo>
                  <a:pt x="2457" y="56"/>
                </a:lnTo>
                <a:lnTo>
                  <a:pt x="2439" y="46"/>
                </a:lnTo>
                <a:lnTo>
                  <a:pt x="2421" y="38"/>
                </a:lnTo>
                <a:lnTo>
                  <a:pt x="2404" y="30"/>
                </a:lnTo>
                <a:lnTo>
                  <a:pt x="2385" y="23"/>
                </a:lnTo>
                <a:lnTo>
                  <a:pt x="2366" y="17"/>
                </a:lnTo>
                <a:lnTo>
                  <a:pt x="2347" y="12"/>
                </a:lnTo>
                <a:lnTo>
                  <a:pt x="2328" y="7"/>
                </a:lnTo>
                <a:lnTo>
                  <a:pt x="2309" y="5"/>
                </a:lnTo>
                <a:lnTo>
                  <a:pt x="2288" y="2"/>
                </a:lnTo>
                <a:lnTo>
                  <a:pt x="2269" y="0"/>
                </a:lnTo>
                <a:lnTo>
                  <a:pt x="2250" y="0"/>
                </a:lnTo>
                <a:lnTo>
                  <a:pt x="2230" y="0"/>
                </a:lnTo>
                <a:lnTo>
                  <a:pt x="2211" y="2"/>
                </a:lnTo>
                <a:lnTo>
                  <a:pt x="2191" y="5"/>
                </a:lnTo>
                <a:lnTo>
                  <a:pt x="2172" y="7"/>
                </a:lnTo>
                <a:lnTo>
                  <a:pt x="2153" y="12"/>
                </a:lnTo>
                <a:lnTo>
                  <a:pt x="2134" y="17"/>
                </a:lnTo>
                <a:lnTo>
                  <a:pt x="2115" y="23"/>
                </a:lnTo>
                <a:lnTo>
                  <a:pt x="2097" y="30"/>
                </a:lnTo>
                <a:lnTo>
                  <a:pt x="2078" y="38"/>
                </a:lnTo>
                <a:lnTo>
                  <a:pt x="2060" y="46"/>
                </a:lnTo>
                <a:lnTo>
                  <a:pt x="2044" y="56"/>
                </a:lnTo>
                <a:lnTo>
                  <a:pt x="2026" y="66"/>
                </a:lnTo>
                <a:lnTo>
                  <a:pt x="2009" y="78"/>
                </a:lnTo>
                <a:lnTo>
                  <a:pt x="1994" y="90"/>
                </a:lnTo>
                <a:lnTo>
                  <a:pt x="1977" y="104"/>
                </a:lnTo>
                <a:lnTo>
                  <a:pt x="1963" y="119"/>
                </a:lnTo>
                <a:lnTo>
                  <a:pt x="119" y="1961"/>
                </a:lnTo>
                <a:lnTo>
                  <a:pt x="104" y="1977"/>
                </a:lnTo>
                <a:lnTo>
                  <a:pt x="91" y="1992"/>
                </a:lnTo>
                <a:lnTo>
                  <a:pt x="79" y="2009"/>
                </a:lnTo>
                <a:lnTo>
                  <a:pt x="67" y="2025"/>
                </a:lnTo>
                <a:lnTo>
                  <a:pt x="56" y="2042"/>
                </a:lnTo>
                <a:lnTo>
                  <a:pt x="47" y="2060"/>
                </a:lnTo>
                <a:lnTo>
                  <a:pt x="37" y="2078"/>
                </a:lnTo>
                <a:lnTo>
                  <a:pt x="30" y="2095"/>
                </a:lnTo>
                <a:lnTo>
                  <a:pt x="23" y="2114"/>
                </a:lnTo>
                <a:lnTo>
                  <a:pt x="17" y="2132"/>
                </a:lnTo>
                <a:lnTo>
                  <a:pt x="11" y="2151"/>
                </a:lnTo>
                <a:lnTo>
                  <a:pt x="7" y="2171"/>
                </a:lnTo>
                <a:lnTo>
                  <a:pt x="4" y="2190"/>
                </a:lnTo>
                <a:lnTo>
                  <a:pt x="2" y="2209"/>
                </a:lnTo>
                <a:lnTo>
                  <a:pt x="0" y="2230"/>
                </a:lnTo>
                <a:lnTo>
                  <a:pt x="0" y="2249"/>
                </a:lnTo>
                <a:lnTo>
                  <a:pt x="0" y="2267"/>
                </a:lnTo>
                <a:lnTo>
                  <a:pt x="2" y="2288"/>
                </a:lnTo>
                <a:lnTo>
                  <a:pt x="4" y="2307"/>
                </a:lnTo>
                <a:lnTo>
                  <a:pt x="7" y="2326"/>
                </a:lnTo>
                <a:lnTo>
                  <a:pt x="11" y="2346"/>
                </a:lnTo>
                <a:lnTo>
                  <a:pt x="17" y="2365"/>
                </a:lnTo>
                <a:lnTo>
                  <a:pt x="23" y="2383"/>
                </a:lnTo>
                <a:lnTo>
                  <a:pt x="30" y="2402"/>
                </a:lnTo>
                <a:lnTo>
                  <a:pt x="37" y="2419"/>
                </a:lnTo>
                <a:lnTo>
                  <a:pt x="47" y="2437"/>
                </a:lnTo>
                <a:lnTo>
                  <a:pt x="56" y="2455"/>
                </a:lnTo>
                <a:lnTo>
                  <a:pt x="67" y="2472"/>
                </a:lnTo>
                <a:lnTo>
                  <a:pt x="79" y="2488"/>
                </a:lnTo>
                <a:lnTo>
                  <a:pt x="91" y="2505"/>
                </a:lnTo>
                <a:lnTo>
                  <a:pt x="104" y="2520"/>
                </a:lnTo>
                <a:lnTo>
                  <a:pt x="119" y="253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47</a:t>
            </a:fld>
            <a:endParaRPr lang="en-US"/>
          </a:p>
        </p:txBody>
      </p:sp>
      <p:sp>
        <p:nvSpPr>
          <p:cNvPr id="6" name="Freeform 9">
            <a:extLst>
              <a:ext uri="{FF2B5EF4-FFF2-40B4-BE49-F238E27FC236}">
                <a16:creationId xmlns:a16="http://schemas.microsoft.com/office/drawing/2014/main" id="{612FE8CD-5436-62B4-6CDC-2B64C4ADB0F1}"/>
              </a:ext>
            </a:extLst>
          </p:cNvPr>
          <p:cNvSpPr>
            <a:spLocks/>
          </p:cNvSpPr>
          <p:nvPr/>
        </p:nvSpPr>
        <p:spPr bwMode="auto">
          <a:xfrm>
            <a:off x="967306" y="2939848"/>
            <a:ext cx="1286152" cy="1286152"/>
          </a:xfrm>
          <a:custGeom>
            <a:avLst/>
            <a:gdLst>
              <a:gd name="T0" fmla="*/ 2553 w 2821"/>
              <a:gd name="T1" fmla="*/ 2236 h 2820"/>
              <a:gd name="T2" fmla="*/ 2417 w 2821"/>
              <a:gd name="T3" fmla="*/ 2397 h 2820"/>
              <a:gd name="T4" fmla="*/ 2261 w 2821"/>
              <a:gd name="T5" fmla="*/ 2535 h 2820"/>
              <a:gd name="T6" fmla="*/ 2090 w 2821"/>
              <a:gd name="T7" fmla="*/ 2645 h 2820"/>
              <a:gd name="T8" fmla="*/ 1905 w 2821"/>
              <a:gd name="T9" fmla="*/ 2731 h 2820"/>
              <a:gd name="T10" fmla="*/ 1710 w 2821"/>
              <a:gd name="T11" fmla="*/ 2787 h 2820"/>
              <a:gd name="T12" fmla="*/ 1509 w 2821"/>
              <a:gd name="T13" fmla="*/ 2816 h 2820"/>
              <a:gd name="T14" fmla="*/ 1304 w 2821"/>
              <a:gd name="T15" fmla="*/ 2816 h 2820"/>
              <a:gd name="T16" fmla="*/ 1101 w 2821"/>
              <a:gd name="T17" fmla="*/ 2785 h 2820"/>
              <a:gd name="T18" fmla="*/ 899 w 2821"/>
              <a:gd name="T19" fmla="*/ 2724 h 2820"/>
              <a:gd name="T20" fmla="*/ 705 w 2821"/>
              <a:gd name="T21" fmla="*/ 2631 h 2820"/>
              <a:gd name="T22" fmla="*/ 528 w 2821"/>
              <a:gd name="T23" fmla="*/ 2509 h 2820"/>
              <a:gd name="T24" fmla="*/ 374 w 2821"/>
              <a:gd name="T25" fmla="*/ 2366 h 2820"/>
              <a:gd name="T26" fmla="*/ 245 w 2821"/>
              <a:gd name="T27" fmla="*/ 2205 h 2820"/>
              <a:gd name="T28" fmla="*/ 143 w 2821"/>
              <a:gd name="T29" fmla="*/ 2028 h 2820"/>
              <a:gd name="T30" fmla="*/ 67 w 2821"/>
              <a:gd name="T31" fmla="*/ 1840 h 2820"/>
              <a:gd name="T32" fmla="*/ 20 w 2821"/>
              <a:gd name="T33" fmla="*/ 1643 h 2820"/>
              <a:gd name="T34" fmla="*/ 0 w 2821"/>
              <a:gd name="T35" fmla="*/ 1440 h 2820"/>
              <a:gd name="T36" fmla="*/ 11 w 2821"/>
              <a:gd name="T37" fmla="*/ 1236 h 2820"/>
              <a:gd name="T38" fmla="*/ 51 w 2821"/>
              <a:gd name="T39" fmla="*/ 1032 h 2820"/>
              <a:gd name="T40" fmla="*/ 124 w 2821"/>
              <a:gd name="T41" fmla="*/ 834 h 2820"/>
              <a:gd name="T42" fmla="*/ 227 w 2821"/>
              <a:gd name="T43" fmla="*/ 643 h 2820"/>
              <a:gd name="T44" fmla="*/ 357 w 2821"/>
              <a:gd name="T45" fmla="*/ 473 h 2820"/>
              <a:gd name="T46" fmla="*/ 506 w 2821"/>
              <a:gd name="T47" fmla="*/ 328 h 2820"/>
              <a:gd name="T48" fmla="*/ 673 w 2821"/>
              <a:gd name="T49" fmla="*/ 208 h 2820"/>
              <a:gd name="T50" fmla="*/ 854 w 2821"/>
              <a:gd name="T51" fmla="*/ 115 h 2820"/>
              <a:gd name="T52" fmla="*/ 1046 w 2821"/>
              <a:gd name="T53" fmla="*/ 49 h 2820"/>
              <a:gd name="T54" fmla="*/ 1245 w 2821"/>
              <a:gd name="T55" fmla="*/ 10 h 2820"/>
              <a:gd name="T56" fmla="*/ 1449 w 2821"/>
              <a:gd name="T57" fmla="*/ 0 h 2820"/>
              <a:gd name="T58" fmla="*/ 1653 w 2821"/>
              <a:gd name="T59" fmla="*/ 21 h 2820"/>
              <a:gd name="T60" fmla="*/ 1855 w 2821"/>
              <a:gd name="T61" fmla="*/ 71 h 2820"/>
              <a:gd name="T62" fmla="*/ 2052 w 2821"/>
              <a:gd name="T63" fmla="*/ 155 h 2820"/>
              <a:gd name="T64" fmla="*/ 2237 w 2821"/>
              <a:gd name="T65" fmla="*/ 267 h 2820"/>
              <a:gd name="T66" fmla="*/ 2399 w 2821"/>
              <a:gd name="T67" fmla="*/ 404 h 2820"/>
              <a:gd name="T68" fmla="*/ 2536 w 2821"/>
              <a:gd name="T69" fmla="*/ 560 h 2820"/>
              <a:gd name="T70" fmla="*/ 2647 w 2821"/>
              <a:gd name="T71" fmla="*/ 731 h 2820"/>
              <a:gd name="T72" fmla="*/ 2731 w 2821"/>
              <a:gd name="T73" fmla="*/ 916 h 2820"/>
              <a:gd name="T74" fmla="*/ 2789 w 2821"/>
              <a:gd name="T75" fmla="*/ 1111 h 2820"/>
              <a:gd name="T76" fmla="*/ 2818 w 2821"/>
              <a:gd name="T77" fmla="*/ 1311 h 2820"/>
              <a:gd name="T78" fmla="*/ 2817 w 2821"/>
              <a:gd name="T79" fmla="*/ 1516 h 2820"/>
              <a:gd name="T80" fmla="*/ 2786 w 2821"/>
              <a:gd name="T81" fmla="*/ 1720 h 2820"/>
              <a:gd name="T82" fmla="*/ 2725 w 2821"/>
              <a:gd name="T83" fmla="*/ 1921 h 2820"/>
              <a:gd name="T84" fmla="*/ 2631 w 2821"/>
              <a:gd name="T85" fmla="*/ 2115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1" h="2820">
                <a:moveTo>
                  <a:pt x="2631" y="2115"/>
                </a:moveTo>
                <a:lnTo>
                  <a:pt x="2594" y="2176"/>
                </a:lnTo>
                <a:lnTo>
                  <a:pt x="2553" y="2236"/>
                </a:lnTo>
                <a:lnTo>
                  <a:pt x="2510" y="2292"/>
                </a:lnTo>
                <a:lnTo>
                  <a:pt x="2465" y="2346"/>
                </a:lnTo>
                <a:lnTo>
                  <a:pt x="2417" y="2397"/>
                </a:lnTo>
                <a:lnTo>
                  <a:pt x="2367" y="2446"/>
                </a:lnTo>
                <a:lnTo>
                  <a:pt x="2315" y="2492"/>
                </a:lnTo>
                <a:lnTo>
                  <a:pt x="2261" y="2535"/>
                </a:lnTo>
                <a:lnTo>
                  <a:pt x="2206" y="2575"/>
                </a:lnTo>
                <a:lnTo>
                  <a:pt x="2148" y="2612"/>
                </a:lnTo>
                <a:lnTo>
                  <a:pt x="2090" y="2645"/>
                </a:lnTo>
                <a:lnTo>
                  <a:pt x="2029" y="2677"/>
                </a:lnTo>
                <a:lnTo>
                  <a:pt x="1967" y="2705"/>
                </a:lnTo>
                <a:lnTo>
                  <a:pt x="1905" y="2731"/>
                </a:lnTo>
                <a:lnTo>
                  <a:pt x="1841" y="2753"/>
                </a:lnTo>
                <a:lnTo>
                  <a:pt x="1776" y="2772"/>
                </a:lnTo>
                <a:lnTo>
                  <a:pt x="1710" y="2787"/>
                </a:lnTo>
                <a:lnTo>
                  <a:pt x="1644" y="2800"/>
                </a:lnTo>
                <a:lnTo>
                  <a:pt x="1576" y="2810"/>
                </a:lnTo>
                <a:lnTo>
                  <a:pt x="1509" y="2816"/>
                </a:lnTo>
                <a:lnTo>
                  <a:pt x="1441" y="2820"/>
                </a:lnTo>
                <a:lnTo>
                  <a:pt x="1373" y="2820"/>
                </a:lnTo>
                <a:lnTo>
                  <a:pt x="1304" y="2816"/>
                </a:lnTo>
                <a:lnTo>
                  <a:pt x="1236" y="2809"/>
                </a:lnTo>
                <a:lnTo>
                  <a:pt x="1168" y="2799"/>
                </a:lnTo>
                <a:lnTo>
                  <a:pt x="1101" y="2785"/>
                </a:lnTo>
                <a:lnTo>
                  <a:pt x="1033" y="2769"/>
                </a:lnTo>
                <a:lnTo>
                  <a:pt x="965" y="2748"/>
                </a:lnTo>
                <a:lnTo>
                  <a:pt x="899" y="2724"/>
                </a:lnTo>
                <a:lnTo>
                  <a:pt x="834" y="2696"/>
                </a:lnTo>
                <a:lnTo>
                  <a:pt x="769" y="2666"/>
                </a:lnTo>
                <a:lnTo>
                  <a:pt x="705" y="2631"/>
                </a:lnTo>
                <a:lnTo>
                  <a:pt x="644" y="2593"/>
                </a:lnTo>
                <a:lnTo>
                  <a:pt x="584" y="2552"/>
                </a:lnTo>
                <a:lnTo>
                  <a:pt x="528" y="2509"/>
                </a:lnTo>
                <a:lnTo>
                  <a:pt x="474" y="2463"/>
                </a:lnTo>
                <a:lnTo>
                  <a:pt x="423" y="2416"/>
                </a:lnTo>
                <a:lnTo>
                  <a:pt x="374" y="2366"/>
                </a:lnTo>
                <a:lnTo>
                  <a:pt x="329" y="2314"/>
                </a:lnTo>
                <a:lnTo>
                  <a:pt x="285" y="2261"/>
                </a:lnTo>
                <a:lnTo>
                  <a:pt x="245" y="2205"/>
                </a:lnTo>
                <a:lnTo>
                  <a:pt x="208" y="2147"/>
                </a:lnTo>
                <a:lnTo>
                  <a:pt x="175" y="2089"/>
                </a:lnTo>
                <a:lnTo>
                  <a:pt x="143" y="2028"/>
                </a:lnTo>
                <a:lnTo>
                  <a:pt x="115" y="1966"/>
                </a:lnTo>
                <a:lnTo>
                  <a:pt x="89" y="1904"/>
                </a:lnTo>
                <a:lnTo>
                  <a:pt x="67" y="1840"/>
                </a:lnTo>
                <a:lnTo>
                  <a:pt x="48" y="1775"/>
                </a:lnTo>
                <a:lnTo>
                  <a:pt x="33" y="1709"/>
                </a:lnTo>
                <a:lnTo>
                  <a:pt x="20" y="1643"/>
                </a:lnTo>
                <a:lnTo>
                  <a:pt x="10" y="1576"/>
                </a:lnTo>
                <a:lnTo>
                  <a:pt x="4" y="1508"/>
                </a:lnTo>
                <a:lnTo>
                  <a:pt x="0" y="1440"/>
                </a:lnTo>
                <a:lnTo>
                  <a:pt x="0" y="1372"/>
                </a:lnTo>
                <a:lnTo>
                  <a:pt x="4" y="1304"/>
                </a:lnTo>
                <a:lnTo>
                  <a:pt x="11" y="1236"/>
                </a:lnTo>
                <a:lnTo>
                  <a:pt x="21" y="1167"/>
                </a:lnTo>
                <a:lnTo>
                  <a:pt x="35" y="1100"/>
                </a:lnTo>
                <a:lnTo>
                  <a:pt x="51" y="1032"/>
                </a:lnTo>
                <a:lnTo>
                  <a:pt x="72" y="966"/>
                </a:lnTo>
                <a:lnTo>
                  <a:pt x="96" y="899"/>
                </a:lnTo>
                <a:lnTo>
                  <a:pt x="124" y="834"/>
                </a:lnTo>
                <a:lnTo>
                  <a:pt x="154" y="769"/>
                </a:lnTo>
                <a:lnTo>
                  <a:pt x="189" y="705"/>
                </a:lnTo>
                <a:lnTo>
                  <a:pt x="227" y="643"/>
                </a:lnTo>
                <a:lnTo>
                  <a:pt x="268" y="584"/>
                </a:lnTo>
                <a:lnTo>
                  <a:pt x="311" y="527"/>
                </a:lnTo>
                <a:lnTo>
                  <a:pt x="357" y="473"/>
                </a:lnTo>
                <a:lnTo>
                  <a:pt x="404" y="422"/>
                </a:lnTo>
                <a:lnTo>
                  <a:pt x="454" y="374"/>
                </a:lnTo>
                <a:lnTo>
                  <a:pt x="506" y="328"/>
                </a:lnTo>
                <a:lnTo>
                  <a:pt x="559" y="285"/>
                </a:lnTo>
                <a:lnTo>
                  <a:pt x="616" y="246"/>
                </a:lnTo>
                <a:lnTo>
                  <a:pt x="673" y="208"/>
                </a:lnTo>
                <a:lnTo>
                  <a:pt x="731" y="174"/>
                </a:lnTo>
                <a:lnTo>
                  <a:pt x="792" y="143"/>
                </a:lnTo>
                <a:lnTo>
                  <a:pt x="854" y="115"/>
                </a:lnTo>
                <a:lnTo>
                  <a:pt x="917" y="90"/>
                </a:lnTo>
                <a:lnTo>
                  <a:pt x="981" y="67"/>
                </a:lnTo>
                <a:lnTo>
                  <a:pt x="1046" y="49"/>
                </a:lnTo>
                <a:lnTo>
                  <a:pt x="1112" y="33"/>
                </a:lnTo>
                <a:lnTo>
                  <a:pt x="1178" y="20"/>
                </a:lnTo>
                <a:lnTo>
                  <a:pt x="1245" y="10"/>
                </a:lnTo>
                <a:lnTo>
                  <a:pt x="1312" y="3"/>
                </a:lnTo>
                <a:lnTo>
                  <a:pt x="1380" y="0"/>
                </a:lnTo>
                <a:lnTo>
                  <a:pt x="1449" y="0"/>
                </a:lnTo>
                <a:lnTo>
                  <a:pt x="1517" y="4"/>
                </a:lnTo>
                <a:lnTo>
                  <a:pt x="1585" y="11"/>
                </a:lnTo>
                <a:lnTo>
                  <a:pt x="1653" y="21"/>
                </a:lnTo>
                <a:lnTo>
                  <a:pt x="1720" y="35"/>
                </a:lnTo>
                <a:lnTo>
                  <a:pt x="1789" y="51"/>
                </a:lnTo>
                <a:lnTo>
                  <a:pt x="1855" y="71"/>
                </a:lnTo>
                <a:lnTo>
                  <a:pt x="1922" y="96"/>
                </a:lnTo>
                <a:lnTo>
                  <a:pt x="1987" y="123"/>
                </a:lnTo>
                <a:lnTo>
                  <a:pt x="2052" y="155"/>
                </a:lnTo>
                <a:lnTo>
                  <a:pt x="2116" y="190"/>
                </a:lnTo>
                <a:lnTo>
                  <a:pt x="2178" y="227"/>
                </a:lnTo>
                <a:lnTo>
                  <a:pt x="2237" y="267"/>
                </a:lnTo>
                <a:lnTo>
                  <a:pt x="2293" y="311"/>
                </a:lnTo>
                <a:lnTo>
                  <a:pt x="2348" y="356"/>
                </a:lnTo>
                <a:lnTo>
                  <a:pt x="2399" y="404"/>
                </a:lnTo>
                <a:lnTo>
                  <a:pt x="2447" y="454"/>
                </a:lnTo>
                <a:lnTo>
                  <a:pt x="2493" y="506"/>
                </a:lnTo>
                <a:lnTo>
                  <a:pt x="2536" y="560"/>
                </a:lnTo>
                <a:lnTo>
                  <a:pt x="2575" y="615"/>
                </a:lnTo>
                <a:lnTo>
                  <a:pt x="2613" y="672"/>
                </a:lnTo>
                <a:lnTo>
                  <a:pt x="2647" y="731"/>
                </a:lnTo>
                <a:lnTo>
                  <a:pt x="2678" y="792"/>
                </a:lnTo>
                <a:lnTo>
                  <a:pt x="2706" y="853"/>
                </a:lnTo>
                <a:lnTo>
                  <a:pt x="2731" y="916"/>
                </a:lnTo>
                <a:lnTo>
                  <a:pt x="2754" y="980"/>
                </a:lnTo>
                <a:lnTo>
                  <a:pt x="2772" y="1045"/>
                </a:lnTo>
                <a:lnTo>
                  <a:pt x="2789" y="1111"/>
                </a:lnTo>
                <a:lnTo>
                  <a:pt x="2802" y="1177"/>
                </a:lnTo>
                <a:lnTo>
                  <a:pt x="2811" y="1244"/>
                </a:lnTo>
                <a:lnTo>
                  <a:pt x="2818" y="1311"/>
                </a:lnTo>
                <a:lnTo>
                  <a:pt x="2821" y="1380"/>
                </a:lnTo>
                <a:lnTo>
                  <a:pt x="2821" y="1448"/>
                </a:lnTo>
                <a:lnTo>
                  <a:pt x="2817" y="1516"/>
                </a:lnTo>
                <a:lnTo>
                  <a:pt x="2810" y="1584"/>
                </a:lnTo>
                <a:lnTo>
                  <a:pt x="2800" y="1652"/>
                </a:lnTo>
                <a:lnTo>
                  <a:pt x="2786" y="1720"/>
                </a:lnTo>
                <a:lnTo>
                  <a:pt x="2770" y="1788"/>
                </a:lnTo>
                <a:lnTo>
                  <a:pt x="2750" y="1855"/>
                </a:lnTo>
                <a:lnTo>
                  <a:pt x="2725" y="1921"/>
                </a:lnTo>
                <a:lnTo>
                  <a:pt x="2698" y="1986"/>
                </a:lnTo>
                <a:lnTo>
                  <a:pt x="2666" y="2051"/>
                </a:lnTo>
                <a:lnTo>
                  <a:pt x="2631" y="211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3" name="TextBox 61">
            <a:extLst>
              <a:ext uri="{FF2B5EF4-FFF2-40B4-BE49-F238E27FC236}">
                <a16:creationId xmlns:a16="http://schemas.microsoft.com/office/drawing/2014/main" id="{EF79625E-E511-508F-3291-565CD1EF634E}"/>
              </a:ext>
            </a:extLst>
          </p:cNvPr>
          <p:cNvSpPr txBox="1"/>
          <p:nvPr/>
        </p:nvSpPr>
        <p:spPr>
          <a:xfrm>
            <a:off x="3847650" y="2237860"/>
            <a:ext cx="7819818" cy="2158732"/>
          </a:xfrm>
          <a:prstGeom prst="rect">
            <a:avLst/>
          </a:prstGeom>
          <a:solidFill>
            <a:srgbClr val="EEB500"/>
          </a:solidFill>
        </p:spPr>
        <p:txBody>
          <a:bodyPr wrap="square" lIns="0" tIns="0" rIns="0" bIns="0" rtlCol="0">
            <a:spAutoFit/>
          </a:bodyPr>
          <a:lstStyle/>
          <a:p>
            <a:pPr>
              <a:lnSpc>
                <a:spcPct val="150000"/>
              </a:lnSpc>
            </a:pPr>
            <a:r>
              <a:rPr lang="pt-BR" sz="2400" dirty="0"/>
              <a:t>As empresas de mineração devem estar familiarizadas com todos os requisitos específicos da NR-22 e os implementem de forma eficaz, buscando sempre a melhoria contínua da saúde e segurança ocupacional.</a:t>
            </a:r>
            <a:endParaRPr lang="pt-BR" sz="1600" dirty="0"/>
          </a:p>
        </p:txBody>
      </p:sp>
      <p:pic>
        <p:nvPicPr>
          <p:cNvPr id="14" name="Gráfico 13" descr="Aviso estrutura de tópicos">
            <a:extLst>
              <a:ext uri="{FF2B5EF4-FFF2-40B4-BE49-F238E27FC236}">
                <a16:creationId xmlns:a16="http://schemas.microsoft.com/office/drawing/2014/main" id="{F3DA4A96-5FBF-4528-CF06-2D8FB65D4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3182" y="3085648"/>
            <a:ext cx="914400" cy="914400"/>
          </a:xfrm>
          <a:prstGeom prst="rect">
            <a:avLst/>
          </a:prstGeom>
        </p:spPr>
      </p:pic>
      <p:pic>
        <p:nvPicPr>
          <p:cNvPr id="4" name="Imagem 3">
            <a:extLst>
              <a:ext uri="{FF2B5EF4-FFF2-40B4-BE49-F238E27FC236}">
                <a16:creationId xmlns:a16="http://schemas.microsoft.com/office/drawing/2014/main" id="{6CF203B4-E584-7F55-0B8B-72FC088B1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7630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48</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5900" y="1292959"/>
            <a:ext cx="6159500" cy="4062651"/>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06</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5400" b="1" dirty="0">
                <a:solidFill>
                  <a:schemeClr val="bg1"/>
                </a:solidFill>
                <a:latin typeface="Poppins" panose="00000500000000000000" pitchFamily="2" charset="0"/>
              </a:rPr>
              <a:t>Programa de Gerenciamento de Riscos (PGR)</a:t>
            </a:r>
          </a:p>
        </p:txBody>
      </p:sp>
      <p:pic>
        <p:nvPicPr>
          <p:cNvPr id="4" name="Imagem 3">
            <a:extLst>
              <a:ext uri="{FF2B5EF4-FFF2-40B4-BE49-F238E27FC236}">
                <a16:creationId xmlns:a16="http://schemas.microsoft.com/office/drawing/2014/main" id="{0E084477-D82F-7D8B-CD90-8A83B773C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74088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49</a:t>
            </a:fld>
            <a:endParaRPr lang="en-US"/>
          </a:p>
        </p:txBody>
      </p:sp>
      <p:sp>
        <p:nvSpPr>
          <p:cNvPr id="15" name="Retângulo 14">
            <a:extLst>
              <a:ext uri="{FF2B5EF4-FFF2-40B4-BE49-F238E27FC236}">
                <a16:creationId xmlns:a16="http://schemas.microsoft.com/office/drawing/2014/main" id="{83518CB5-5628-6F2A-A268-2200B2671BEE}"/>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Fluxograma: Entrada Manual 13">
            <a:extLst>
              <a:ext uri="{FF2B5EF4-FFF2-40B4-BE49-F238E27FC236}">
                <a16:creationId xmlns:a16="http://schemas.microsoft.com/office/drawing/2014/main" id="{793F4E38-2C68-7813-953D-8287721A1C73}"/>
              </a:ext>
            </a:extLst>
          </p:cNvPr>
          <p:cNvSpPr/>
          <p:nvPr/>
        </p:nvSpPr>
        <p:spPr>
          <a:xfrm rot="5400000">
            <a:off x="-1099799" y="1099799"/>
            <a:ext cx="6858000" cy="4658402"/>
          </a:xfrm>
          <a:prstGeom prst="flowChartManualInput">
            <a:avLst/>
          </a:prstGeom>
          <a:gradFill flip="none" rotWithShape="1">
            <a:gsLst>
              <a:gs pos="0">
                <a:schemeClr val="accent4">
                  <a:lumMod val="40000"/>
                  <a:lumOff val="60000"/>
                </a:schemeClr>
              </a:gs>
              <a:gs pos="87000">
                <a:schemeClr val="accent4">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矩形 41">
            <a:extLst>
              <a:ext uri="{FF2B5EF4-FFF2-40B4-BE49-F238E27FC236}">
                <a16:creationId xmlns:a16="http://schemas.microsoft.com/office/drawing/2014/main" id="{562FE9C8-2A69-90FF-0364-B47505C7FF59}"/>
              </a:ext>
            </a:extLst>
          </p:cNvPr>
          <p:cNvSpPr/>
          <p:nvPr/>
        </p:nvSpPr>
        <p:spPr>
          <a:xfrm>
            <a:off x="6379242" y="2467381"/>
            <a:ext cx="5040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TextBox 61">
            <a:extLst>
              <a:ext uri="{FF2B5EF4-FFF2-40B4-BE49-F238E27FC236}">
                <a16:creationId xmlns:a16="http://schemas.microsoft.com/office/drawing/2014/main" id="{E8070E15-A6A1-A6A6-195F-0271FBDE73A0}"/>
              </a:ext>
            </a:extLst>
          </p:cNvPr>
          <p:cNvSpPr txBox="1"/>
          <p:nvPr/>
        </p:nvSpPr>
        <p:spPr>
          <a:xfrm>
            <a:off x="6438900" y="2162581"/>
            <a:ext cx="5063468" cy="2712730"/>
          </a:xfrm>
          <a:prstGeom prst="rect">
            <a:avLst/>
          </a:prstGeom>
          <a:noFill/>
        </p:spPr>
        <p:txBody>
          <a:bodyPr wrap="square" lIns="0" tIns="0" rIns="0" bIns="0" rtlCol="0">
            <a:spAutoFit/>
          </a:bodyPr>
          <a:lstStyle/>
          <a:p>
            <a:pPr>
              <a:lnSpc>
                <a:spcPct val="150000"/>
              </a:lnSpc>
            </a:pPr>
            <a:r>
              <a:rPr lang="pt-BR" sz="2400" dirty="0"/>
              <a:t>O Programa de Gerenciamento de Riscos (PGR) é um conjunto de ações e medidas adotadas por uma organização para identificar, avaliar, controlar e monitorar os riscos aos quais está exposta. </a:t>
            </a:r>
            <a:endParaRPr lang="en-US" sz="2400" b="1" dirty="0"/>
          </a:p>
        </p:txBody>
      </p:sp>
      <p:pic>
        <p:nvPicPr>
          <p:cNvPr id="12290" name="Picture 2" descr="Mineração: Riscos Químicos e Higiene Ocupacional">
            <a:extLst>
              <a:ext uri="{FF2B5EF4-FFF2-40B4-BE49-F238E27FC236}">
                <a16:creationId xmlns:a16="http://schemas.microsoft.com/office/drawing/2014/main" id="{32631CBC-B313-5239-6679-8E8407F5F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599" y="1641881"/>
            <a:ext cx="3797301" cy="3730219"/>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E519082B-A821-F2E9-0998-366ED6BF9A23}"/>
              </a:ext>
            </a:extLst>
          </p:cNvPr>
          <p:cNvSpPr/>
          <p:nvPr/>
        </p:nvSpPr>
        <p:spPr>
          <a:xfrm>
            <a:off x="2440212" y="2120899"/>
            <a:ext cx="2768600" cy="2832101"/>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E6B1640A-9442-FEA1-121C-EF586D613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32" y="301822"/>
            <a:ext cx="2168801" cy="602120"/>
          </a:xfrm>
          <a:prstGeom prst="rect">
            <a:avLst/>
          </a:prstGeom>
        </p:spPr>
      </p:pic>
    </p:spTree>
    <p:extLst>
      <p:ext uri="{BB962C8B-B14F-4D97-AF65-F5344CB8AC3E}">
        <p14:creationId xmlns:p14="http://schemas.microsoft.com/office/powerpoint/2010/main" val="15382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901700" y="1409700"/>
            <a:ext cx="11290300" cy="5435600"/>
          </a:xfrm>
          <a:prstGeom prst="roundRect">
            <a:avLst>
              <a:gd name="adj" fmla="val 3004"/>
            </a:avLst>
          </a:prstGeom>
          <a:solidFill>
            <a:srgbClr val="EEB500"/>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IOP Assessoria">
            <a:extLst>
              <a:ext uri="{FF2B5EF4-FFF2-40B4-BE49-F238E27FC236}">
                <a16:creationId xmlns:a16="http://schemas.microsoft.com/office/drawing/2014/main" id="{9AAEA495-079A-8668-887C-D1D0216C9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74" y="3009900"/>
            <a:ext cx="4837125" cy="38354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6172199" y="2128157"/>
            <a:ext cx="5571468" cy="3266728"/>
          </a:xfrm>
          <a:prstGeom prst="rect">
            <a:avLst/>
          </a:prstGeom>
          <a:noFill/>
        </p:spPr>
        <p:txBody>
          <a:bodyPr wrap="square" lIns="0" tIns="0" rIns="0" bIns="0" rtlCol="0">
            <a:spAutoFit/>
          </a:bodyPr>
          <a:lstStyle/>
          <a:p>
            <a:pPr>
              <a:lnSpc>
                <a:spcPct val="150000"/>
              </a:lnSpc>
            </a:pPr>
            <a:r>
              <a:rPr lang="pt-BR" sz="2400" dirty="0"/>
              <a:t>No entanto, os trabalhadores envolvidos nesta indústria enfrentam desafios significativos relacionados à saúde e segurança ocupacional devido às condições de trabalho complexas e aos riscos inerentes às atividades mineradoras.</a:t>
            </a:r>
            <a:endParaRPr lang="en-US" sz="2000" dirty="0"/>
          </a:p>
        </p:txBody>
      </p:sp>
      <p:pic>
        <p:nvPicPr>
          <p:cNvPr id="3" name="Imagem 2">
            <a:extLst>
              <a:ext uri="{FF2B5EF4-FFF2-40B4-BE49-F238E27FC236}">
                <a16:creationId xmlns:a16="http://schemas.microsoft.com/office/drawing/2014/main" id="{C0C53C89-5DFE-8A00-13B8-D19BAB982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47023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50</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660649" y="875032"/>
            <a:ext cx="6870701" cy="4373826"/>
          </a:xfrm>
          <a:prstGeom prst="rect">
            <a:avLst/>
          </a:prstGeom>
          <a:noFill/>
        </p:spPr>
        <p:txBody>
          <a:bodyPr wrap="square" lIns="0" tIns="0" rIns="0" bIns="0" rtlCol="0">
            <a:spAutoFit/>
          </a:bodyPr>
          <a:lstStyle/>
          <a:p>
            <a:pPr algn="ctr">
              <a:lnSpc>
                <a:spcPct val="150000"/>
              </a:lnSpc>
            </a:pPr>
            <a:r>
              <a:rPr lang="pt-BR" sz="24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O objetivo principal do PGR é garantir a segurança dos colaboradores, das instalações, do meio ambiente e da comunidade envolvida, minimizando os impactos negativos de acidentes, incidentes ou eventos indesejados.</a:t>
            </a:r>
          </a:p>
          <a:p>
            <a:pPr algn="ctr">
              <a:lnSpc>
                <a:spcPct val="150000"/>
              </a:lnSpc>
            </a:pPr>
            <a:endParaRPr lang="pt-BR" sz="24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4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No contexto da NR-22, deve abranger diversas etapas para garantir sua eficácia.</a:t>
            </a:r>
            <a:endParaRPr lang="en-US" sz="1600" dirty="0">
              <a:solidFill>
                <a:schemeClr val="accent4">
                  <a:lumMod val="60000"/>
                  <a:lumOff val="40000"/>
                </a:schemeClr>
              </a:solidFill>
            </a:endParaRPr>
          </a:p>
        </p:txBody>
      </p:sp>
      <p:pic>
        <p:nvPicPr>
          <p:cNvPr id="4" name="Imagem 3">
            <a:extLst>
              <a:ext uri="{FF2B5EF4-FFF2-40B4-BE49-F238E27FC236}">
                <a16:creationId xmlns:a16="http://schemas.microsoft.com/office/drawing/2014/main" id="{43D76EF3-FB17-D9E4-DAD6-54E5A6997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0734487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51</a:t>
            </a:fld>
            <a:endParaRPr lang="en-US"/>
          </a:p>
        </p:txBody>
      </p:sp>
      <p:grpSp>
        <p:nvGrpSpPr>
          <p:cNvPr id="4" name="Agrupar 3">
            <a:extLst>
              <a:ext uri="{FF2B5EF4-FFF2-40B4-BE49-F238E27FC236}">
                <a16:creationId xmlns:a16="http://schemas.microsoft.com/office/drawing/2014/main" id="{EC3B7513-77E1-CD63-DD29-794DFBBFCA69}"/>
              </a:ext>
            </a:extLst>
          </p:cNvPr>
          <p:cNvGrpSpPr/>
          <p:nvPr/>
        </p:nvGrpSpPr>
        <p:grpSpPr>
          <a:xfrm>
            <a:off x="570934" y="1226473"/>
            <a:ext cx="10745526" cy="851470"/>
            <a:chOff x="1776583" y="1322008"/>
            <a:chExt cx="8334228" cy="660400"/>
          </a:xfrm>
        </p:grpSpPr>
        <p:sp>
          <p:nvSpPr>
            <p:cNvPr id="12" name="Retângulo 11">
              <a:extLst>
                <a:ext uri="{FF2B5EF4-FFF2-40B4-BE49-F238E27FC236}">
                  <a16:creationId xmlns:a16="http://schemas.microsoft.com/office/drawing/2014/main" id="{1E9D21E2-203C-87B8-4535-4D3AEDE027B2}"/>
                </a:ext>
              </a:extLst>
            </p:cNvPr>
            <p:cNvSpPr/>
            <p:nvPr/>
          </p:nvSpPr>
          <p:spPr>
            <a:xfrm>
              <a:off x="2134165" y="1398208"/>
              <a:ext cx="7976646" cy="5588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a:extLst>
                <a:ext uri="{FF2B5EF4-FFF2-40B4-BE49-F238E27FC236}">
                  <a16:creationId xmlns:a16="http://schemas.microsoft.com/office/drawing/2014/main" id="{2E430254-0C44-1CA2-B4B0-9D83E8F80809}"/>
                </a:ext>
              </a:extLst>
            </p:cNvPr>
            <p:cNvSpPr/>
            <p:nvPr/>
          </p:nvSpPr>
          <p:spPr>
            <a:xfrm>
              <a:off x="1776583" y="1322008"/>
              <a:ext cx="664364" cy="660400"/>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dirty="0"/>
                <a:t>!</a:t>
              </a:r>
            </a:p>
          </p:txBody>
        </p:sp>
        <p:sp>
          <p:nvSpPr>
            <p:cNvPr id="15" name="Elipse 14">
              <a:extLst>
                <a:ext uri="{FF2B5EF4-FFF2-40B4-BE49-F238E27FC236}">
                  <a16:creationId xmlns:a16="http://schemas.microsoft.com/office/drawing/2014/main" id="{3C5FE3C5-E5F3-7879-526C-A745DF3492AB}"/>
                </a:ext>
              </a:extLst>
            </p:cNvPr>
            <p:cNvSpPr/>
            <p:nvPr/>
          </p:nvSpPr>
          <p:spPr>
            <a:xfrm>
              <a:off x="1824463" y="1365605"/>
              <a:ext cx="568604" cy="573901"/>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 name="TextBox 61">
            <a:extLst>
              <a:ext uri="{FF2B5EF4-FFF2-40B4-BE49-F238E27FC236}">
                <a16:creationId xmlns:a16="http://schemas.microsoft.com/office/drawing/2014/main" id="{993D131E-A797-5A78-4E70-BE0D88B728AF}"/>
              </a:ext>
            </a:extLst>
          </p:cNvPr>
          <p:cNvSpPr txBox="1"/>
          <p:nvPr/>
        </p:nvSpPr>
        <p:spPr>
          <a:xfrm>
            <a:off x="2714671" y="2582528"/>
            <a:ext cx="6411090" cy="3323987"/>
          </a:xfrm>
          <a:prstGeom prst="rect">
            <a:avLst/>
          </a:prstGeom>
          <a:solidFill>
            <a:srgbClr val="EEB500"/>
          </a:solidFill>
        </p:spPr>
        <p:txBody>
          <a:bodyPr wrap="square" lIns="0" tIns="0" rIns="0" bIns="0" rtlCol="0">
            <a:spAutoFit/>
          </a:bodyPr>
          <a:lstStyle/>
          <a:p>
            <a:r>
              <a:rPr lang="pt-BR" sz="2400" dirty="0"/>
              <a:t>“O Programa de Gerenciamento de Riscos – PGR deve incluir as seguintes etapas:</a:t>
            </a:r>
          </a:p>
          <a:p>
            <a:endParaRPr lang="pt-BR" sz="2400" dirty="0"/>
          </a:p>
          <a:p>
            <a:endParaRPr lang="pt-BR" sz="2400" dirty="0"/>
          </a:p>
          <a:p>
            <a:endParaRPr lang="pt-BR" sz="2400" dirty="0"/>
          </a:p>
          <a:p>
            <a:r>
              <a:rPr lang="pt-BR" sz="2400" b="1" dirty="0"/>
              <a:t>a) </a:t>
            </a:r>
            <a:r>
              <a:rPr lang="pt-BR" sz="2400" dirty="0"/>
              <a:t>antecipação e identificação de fatores de risco, levando-se em conta, inclusive, as informações do Mapa de Risco elaborado pela CIPAMIN, quando houver;</a:t>
            </a:r>
            <a:endParaRPr lang="en-US" sz="2000" dirty="0"/>
          </a:p>
        </p:txBody>
      </p:sp>
      <p:pic>
        <p:nvPicPr>
          <p:cNvPr id="5" name="Imagem 4">
            <a:extLst>
              <a:ext uri="{FF2B5EF4-FFF2-40B4-BE49-F238E27FC236}">
                <a16:creationId xmlns:a16="http://schemas.microsoft.com/office/drawing/2014/main" id="{C2603EF5-48DE-C726-67C7-8E6C37E70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1128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52</a:t>
            </a:fld>
            <a:endParaRPr lang="en-US"/>
          </a:p>
        </p:txBody>
      </p:sp>
      <p:pic>
        <p:nvPicPr>
          <p:cNvPr id="2050" name="Picture 2" descr="Norma de periculosidade no ambiente de trabalho: tudo sobre a NR-16">
            <a:extLst>
              <a:ext uri="{FF2B5EF4-FFF2-40B4-BE49-F238E27FC236}">
                <a16:creationId xmlns:a16="http://schemas.microsoft.com/office/drawing/2014/main" id="{BC7F5D27-6FB9-BA18-FEA5-BBA526B3BFC7}"/>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20250"/>
            <a:ext cx="12192000" cy="68782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2939944" y="-2143684"/>
            <a:ext cx="5517457" cy="11397346"/>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331212" y="1090628"/>
            <a:ext cx="10627876" cy="4928722"/>
          </a:xfrm>
          <a:prstGeom prst="rect">
            <a:avLst/>
          </a:prstGeom>
          <a:noFill/>
        </p:spPr>
        <p:txBody>
          <a:bodyPr wrap="square" lIns="0" tIns="0" rIns="0" bIns="0" rtlCol="0">
            <a:spAutoFit/>
          </a:bodyPr>
          <a:lstStyle/>
          <a:p>
            <a:pPr>
              <a:lnSpc>
                <a:spcPct val="150000"/>
              </a:lnSpc>
            </a:pPr>
            <a:r>
              <a:rPr lang="pt-BR" sz="2400" dirty="0"/>
              <a:t>b) avaliação dos fatores de risco e da exposição dos trabalhadores;</a:t>
            </a:r>
          </a:p>
          <a:p>
            <a:pPr>
              <a:lnSpc>
                <a:spcPct val="150000"/>
              </a:lnSpc>
            </a:pPr>
            <a:endParaRPr lang="pt-BR" sz="2400" dirty="0"/>
          </a:p>
          <a:p>
            <a:pPr>
              <a:lnSpc>
                <a:spcPct val="150000"/>
              </a:lnSpc>
            </a:pPr>
            <a:r>
              <a:rPr lang="pt-BR" sz="2400" dirty="0"/>
              <a:t>c) estabelecimento de prioridades, metas e cronograma;</a:t>
            </a:r>
          </a:p>
          <a:p>
            <a:pPr>
              <a:lnSpc>
                <a:spcPct val="150000"/>
              </a:lnSpc>
            </a:pPr>
            <a:endParaRPr lang="pt-BR" sz="2400" dirty="0"/>
          </a:p>
          <a:p>
            <a:pPr>
              <a:lnSpc>
                <a:spcPct val="150000"/>
              </a:lnSpc>
            </a:pPr>
            <a:r>
              <a:rPr lang="pt-BR" sz="2400" dirty="0"/>
              <a:t>d) acompanhamento das medidas de controle implementadas;</a:t>
            </a:r>
          </a:p>
          <a:p>
            <a:pPr>
              <a:lnSpc>
                <a:spcPct val="150000"/>
              </a:lnSpc>
            </a:pPr>
            <a:endParaRPr lang="pt-BR" sz="2400" dirty="0"/>
          </a:p>
          <a:p>
            <a:pPr>
              <a:lnSpc>
                <a:spcPct val="150000"/>
              </a:lnSpc>
            </a:pPr>
            <a:r>
              <a:rPr lang="pt-BR" sz="2400" dirty="0"/>
              <a:t>e) monitorizarão da exposição aos fatores de riscos;</a:t>
            </a:r>
          </a:p>
          <a:p>
            <a:pPr>
              <a:lnSpc>
                <a:spcPct val="150000"/>
              </a:lnSpc>
            </a:pPr>
            <a:endParaRPr lang="pt-BR" sz="2400" dirty="0"/>
          </a:p>
          <a:p>
            <a:pPr>
              <a:lnSpc>
                <a:spcPct val="150000"/>
              </a:lnSpc>
            </a:pPr>
            <a:r>
              <a:rPr lang="pt-BR" sz="2400" dirty="0"/>
              <a:t>f) registro e manutenção dos dados por, no mínimo, vinte anos </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10853628" y="3256431"/>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11242565" y="3624731"/>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E138EAEF-9A3B-8D41-D066-E5E9E6E6F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48703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41">
            <a:extLst>
              <a:ext uri="{FF2B5EF4-FFF2-40B4-BE49-F238E27FC236}">
                <a16:creationId xmlns:a16="http://schemas.microsoft.com/office/drawing/2014/main" id="{CB8DDBE5-8182-41A1-E0D1-3830864A9C2D}"/>
              </a:ext>
            </a:extLst>
          </p:cNvPr>
          <p:cNvSpPr/>
          <p:nvPr/>
        </p:nvSpPr>
        <p:spPr>
          <a:xfrm>
            <a:off x="412245" y="1141582"/>
            <a:ext cx="1188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53</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647699" y="715677"/>
            <a:ext cx="7534033" cy="4549835"/>
          </a:xfrm>
          <a:prstGeom prst="rect">
            <a:avLst/>
          </a:prstGeom>
          <a:solidFill>
            <a:srgbClr val="EEB500"/>
          </a:solidFill>
        </p:spPr>
        <p:txBody>
          <a:bodyPr wrap="square" lIns="0" tIns="0" rIns="0" bIns="0" rtlCol="0">
            <a:spAutoFit/>
          </a:bodyPr>
          <a:lstStyle/>
          <a:p>
            <a:pPr>
              <a:lnSpc>
                <a:spcPct val="150000"/>
              </a:lnSpc>
            </a:pPr>
            <a:r>
              <a:rPr lang="pt-BR" sz="3200" b="1" dirty="0"/>
              <a:t>G)</a:t>
            </a:r>
          </a:p>
          <a:p>
            <a:pPr>
              <a:lnSpc>
                <a:spcPct val="150000"/>
              </a:lnSpc>
            </a:pPr>
            <a:endParaRPr lang="pt-BR" sz="2800" dirty="0"/>
          </a:p>
          <a:p>
            <a:pPr>
              <a:lnSpc>
                <a:spcPct val="150000"/>
              </a:lnSpc>
            </a:pPr>
            <a:r>
              <a:rPr lang="pt-BR" sz="2800" dirty="0"/>
              <a:t>análise crítica do programa, pelo menos, uma vez ao ano, contemplando a evolução do cronograma, com registro das medidas de controle implantadas e programadas. (Inserido pela Portaria MTE n.º 732, de 22 de maio de 2014).”</a:t>
            </a:r>
            <a:endParaRPr lang="pt-BR" sz="2000" dirty="0"/>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16200000">
            <a:off x="8002784" y="866971"/>
            <a:ext cx="4989512" cy="3388920"/>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7BD41ADC-FCD8-5AC2-0B68-1605FFACF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63165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54</a:t>
            </a:fld>
            <a:endParaRPr lang="en-US"/>
          </a:p>
        </p:txBody>
      </p:sp>
      <p:pic>
        <p:nvPicPr>
          <p:cNvPr id="5" name="Imagem 4">
            <a:extLst>
              <a:ext uri="{FF2B5EF4-FFF2-40B4-BE49-F238E27FC236}">
                <a16:creationId xmlns:a16="http://schemas.microsoft.com/office/drawing/2014/main" id="{78425A0C-8C2C-3707-CB2C-E75DD3CC43A8}"/>
              </a:ext>
            </a:extLst>
          </p:cNvPr>
          <p:cNvPicPr>
            <a:picLocks noChangeAspect="1"/>
          </p:cNvPicPr>
          <p:nvPr/>
        </p:nvPicPr>
        <p:blipFill>
          <a:blip r:embed="rId2"/>
          <a:stretch>
            <a:fillRect/>
          </a:stretch>
        </p:blipFill>
        <p:spPr>
          <a:xfrm>
            <a:off x="0" y="0"/>
            <a:ext cx="12192000" cy="6868372"/>
          </a:xfrm>
          <a:prstGeom prst="rect">
            <a:avLst/>
          </a:prstGeom>
        </p:spPr>
      </p:pic>
      <p:sp>
        <p:nvSpPr>
          <p:cNvPr id="6" name="TextBox 61">
            <a:extLst>
              <a:ext uri="{FF2B5EF4-FFF2-40B4-BE49-F238E27FC236}">
                <a16:creationId xmlns:a16="http://schemas.microsoft.com/office/drawing/2014/main" id="{E614363A-7657-7879-292E-25B2B124EEDA}"/>
              </a:ext>
            </a:extLst>
          </p:cNvPr>
          <p:cNvSpPr txBox="1"/>
          <p:nvPr/>
        </p:nvSpPr>
        <p:spPr>
          <a:xfrm>
            <a:off x="2445194" y="797345"/>
            <a:ext cx="5835206" cy="5482719"/>
          </a:xfrm>
          <a:prstGeom prst="rect">
            <a:avLst/>
          </a:prstGeom>
          <a:noFill/>
        </p:spPr>
        <p:txBody>
          <a:bodyPr wrap="square" lIns="0" tIns="0" rIns="0" bIns="0" rtlCol="0">
            <a:spAutoFit/>
          </a:bodyPr>
          <a:lstStyle/>
          <a:p>
            <a:pPr lvl="3">
              <a:lnSpc>
                <a:spcPct val="150000"/>
              </a:lnSpc>
            </a:pPr>
            <a:r>
              <a:rPr lang="pt-BR" sz="2400" b="1" dirty="0">
                <a:solidFill>
                  <a:schemeClr val="tx1">
                    <a:lumMod val="75000"/>
                    <a:lumOff val="25000"/>
                  </a:schemeClr>
                </a:solidFill>
              </a:rPr>
              <a:t>É importante ressaltar que o PGR deve ser apresentado e discutido na CIPAMIN, para o acompanhamento das medidas de controle. </a:t>
            </a:r>
          </a:p>
          <a:p>
            <a:pPr lvl="3">
              <a:lnSpc>
                <a:spcPct val="150000"/>
              </a:lnSpc>
            </a:pPr>
            <a:endParaRPr lang="pt-BR" sz="2400" b="1" dirty="0">
              <a:solidFill>
                <a:schemeClr val="tx1">
                  <a:lumMod val="75000"/>
                  <a:lumOff val="25000"/>
                </a:schemeClr>
              </a:solidFill>
            </a:endParaRPr>
          </a:p>
          <a:p>
            <a:pPr lvl="3">
              <a:lnSpc>
                <a:spcPct val="150000"/>
              </a:lnSpc>
            </a:pPr>
            <a:r>
              <a:rPr lang="pt-BR" sz="2400" b="1" dirty="0">
                <a:solidFill>
                  <a:schemeClr val="tx1">
                    <a:lumMod val="75000"/>
                    <a:lumOff val="25000"/>
                  </a:schemeClr>
                </a:solidFill>
              </a:rPr>
              <a:t>Além disso, o programa deve considerar os níveis de ação estabelecidos para garantir a prevenção da ultrapassagem dos limites de exposição ocupacional.</a:t>
            </a:r>
            <a:endParaRPr lang="pt-BR" sz="2400" dirty="0">
              <a:solidFill>
                <a:schemeClr val="tx1">
                  <a:lumMod val="75000"/>
                  <a:lumOff val="25000"/>
                </a:schemeClr>
              </a:solidFill>
            </a:endParaRPr>
          </a:p>
        </p:txBody>
      </p:sp>
      <p:sp>
        <p:nvSpPr>
          <p:cNvPr id="7" name="矩形: 圆角 40">
            <a:extLst>
              <a:ext uri="{FF2B5EF4-FFF2-40B4-BE49-F238E27FC236}">
                <a16:creationId xmlns:a16="http://schemas.microsoft.com/office/drawing/2014/main" id="{258701DF-43AC-46F3-8EA5-E9900BA9E4DA}"/>
              </a:ext>
            </a:extLst>
          </p:cNvPr>
          <p:cNvSpPr/>
          <p:nvPr/>
        </p:nvSpPr>
        <p:spPr>
          <a:xfrm>
            <a:off x="2254694" y="954674"/>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8" name="椭圆 13">
            <a:extLst>
              <a:ext uri="{FF2B5EF4-FFF2-40B4-BE49-F238E27FC236}">
                <a16:creationId xmlns:a16="http://schemas.microsoft.com/office/drawing/2014/main" id="{D22D07DA-F9C0-F710-A4C4-D101679FF012}"/>
              </a:ext>
            </a:extLst>
          </p:cNvPr>
          <p:cNvSpPr/>
          <p:nvPr/>
        </p:nvSpPr>
        <p:spPr>
          <a:xfrm>
            <a:off x="2402953" y="1252371"/>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F96B3732-DA2C-6A65-1DC2-9FAB4AE0D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3199" y="276929"/>
            <a:ext cx="2168801" cy="602120"/>
          </a:xfrm>
          <a:prstGeom prst="rect">
            <a:avLst/>
          </a:prstGeom>
        </p:spPr>
      </p:pic>
    </p:spTree>
    <p:extLst>
      <p:ext uri="{BB962C8B-B14F-4D97-AF65-F5344CB8AC3E}">
        <p14:creationId xmlns:p14="http://schemas.microsoft.com/office/powerpoint/2010/main" val="251425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55</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5900" y="1292959"/>
            <a:ext cx="6159500" cy="4062651"/>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07</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5400" b="1" dirty="0">
                <a:solidFill>
                  <a:schemeClr val="bg1"/>
                </a:solidFill>
                <a:latin typeface="Poppins" panose="00000500000000000000" pitchFamily="2" charset="0"/>
              </a:rPr>
              <a:t>Exposição aos riscos na mineração</a:t>
            </a:r>
          </a:p>
        </p:txBody>
      </p:sp>
      <p:pic>
        <p:nvPicPr>
          <p:cNvPr id="4" name="Imagem 3">
            <a:extLst>
              <a:ext uri="{FF2B5EF4-FFF2-40B4-BE49-F238E27FC236}">
                <a16:creationId xmlns:a16="http://schemas.microsoft.com/office/drawing/2014/main" id="{2CCB3D51-8A41-3464-FF3D-275AD144C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689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56</a:t>
            </a:fld>
            <a:endParaRPr lang="en-US"/>
          </a:p>
        </p:txBody>
      </p:sp>
      <p:pic>
        <p:nvPicPr>
          <p:cNvPr id="5" name="Imagem 4">
            <a:extLst>
              <a:ext uri="{FF2B5EF4-FFF2-40B4-BE49-F238E27FC236}">
                <a16:creationId xmlns:a16="http://schemas.microsoft.com/office/drawing/2014/main" id="{1929EC8C-D0A2-7D05-C1BD-278B72E12157}"/>
              </a:ext>
            </a:extLst>
          </p:cNvPr>
          <p:cNvPicPr>
            <a:picLocks noChangeAspect="1"/>
          </p:cNvPicPr>
          <p:nvPr/>
        </p:nvPicPr>
        <p:blipFill rotWithShape="1">
          <a:blip r:embed="rId2"/>
          <a:srcRect l="3098"/>
          <a:stretch/>
        </p:blipFill>
        <p:spPr>
          <a:xfrm>
            <a:off x="88900" y="752475"/>
            <a:ext cx="5727702" cy="5427623"/>
          </a:xfrm>
          <a:prstGeom prst="rect">
            <a:avLst/>
          </a:prstGeom>
        </p:spPr>
      </p:pic>
      <p:sp>
        <p:nvSpPr>
          <p:cNvPr id="10" name="TextBox 61">
            <a:extLst>
              <a:ext uri="{FF2B5EF4-FFF2-40B4-BE49-F238E27FC236}">
                <a16:creationId xmlns:a16="http://schemas.microsoft.com/office/drawing/2014/main" id="{E9BD07AA-49B5-616B-42AA-67CD169B809E}"/>
              </a:ext>
            </a:extLst>
          </p:cNvPr>
          <p:cNvSpPr txBox="1"/>
          <p:nvPr/>
        </p:nvSpPr>
        <p:spPr>
          <a:xfrm>
            <a:off x="6208833" y="1484282"/>
            <a:ext cx="5458635" cy="3617016"/>
          </a:xfrm>
          <a:prstGeom prst="rect">
            <a:avLst/>
          </a:prstGeom>
          <a:solidFill>
            <a:srgbClr val="EEB500"/>
          </a:solidFill>
        </p:spPr>
        <p:txBody>
          <a:bodyPr wrap="square" lIns="0" tIns="0" rIns="0" bIns="0" rtlCol="0">
            <a:spAutoFit/>
          </a:bodyPr>
          <a:lstStyle/>
          <a:p>
            <a:pPr>
              <a:lnSpc>
                <a:spcPct val="150000"/>
              </a:lnSpc>
            </a:pPr>
            <a:r>
              <a:rPr lang="pt-BR" sz="3200" dirty="0"/>
              <a:t>A indústria da mineração apresenta diversos riscos ocupacionais aos trabalhadores devido à natureza das atividades desenvolvidas. </a:t>
            </a:r>
            <a:endParaRPr lang="pt-BR" sz="2000" dirty="0"/>
          </a:p>
        </p:txBody>
      </p:sp>
      <p:pic>
        <p:nvPicPr>
          <p:cNvPr id="4" name="Imagem 3">
            <a:extLst>
              <a:ext uri="{FF2B5EF4-FFF2-40B4-BE49-F238E27FC236}">
                <a16:creationId xmlns:a16="http://schemas.microsoft.com/office/drawing/2014/main" id="{700FAD0E-7EA5-221C-FFF9-B4B1BA2A6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8053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Segurança do Trabalho – Conheça bons exemplos e suas aplicações">
            <a:extLst>
              <a:ext uri="{FF2B5EF4-FFF2-40B4-BE49-F238E27FC236}">
                <a16:creationId xmlns:a16="http://schemas.microsoft.com/office/drawing/2014/main" id="{FDCCB6A6-947F-C1C7-F977-31544117AF20}"/>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30992" b="13105"/>
          <a:stretch/>
        </p:blipFill>
        <p:spPr bwMode="auto">
          <a:xfrm>
            <a:off x="0" y="0"/>
            <a:ext cx="12192000" cy="3714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57</a:t>
            </a:fld>
            <a:endParaRPr lang="en-US"/>
          </a:p>
        </p:txBody>
      </p:sp>
      <p:sp>
        <p:nvSpPr>
          <p:cNvPr id="8" name="TextBox 61">
            <a:extLst>
              <a:ext uri="{FF2B5EF4-FFF2-40B4-BE49-F238E27FC236}">
                <a16:creationId xmlns:a16="http://schemas.microsoft.com/office/drawing/2014/main" id="{2C165C41-F8EA-3A07-50D9-AB421779BCF2}"/>
              </a:ext>
            </a:extLst>
          </p:cNvPr>
          <p:cNvSpPr txBox="1"/>
          <p:nvPr/>
        </p:nvSpPr>
        <p:spPr>
          <a:xfrm>
            <a:off x="859166" y="4712268"/>
            <a:ext cx="10321268" cy="662361"/>
          </a:xfrm>
          <a:prstGeom prst="rect">
            <a:avLst/>
          </a:prstGeom>
          <a:solidFill>
            <a:srgbClr val="EEB500"/>
          </a:solidFill>
        </p:spPr>
        <p:txBody>
          <a:bodyPr wrap="square" lIns="0" tIns="0" rIns="0" bIns="0" rtlCol="0">
            <a:spAutoFit/>
          </a:bodyPr>
          <a:lstStyle/>
          <a:p>
            <a:pPr algn="ctr">
              <a:lnSpc>
                <a:spcPct val="150000"/>
              </a:lnSpc>
            </a:pPr>
            <a:r>
              <a:rPr lang="pt-BR" sz="3200" dirty="0"/>
              <a:t>Alguns dos principais riscos encontrados na mineração são:</a:t>
            </a:r>
          </a:p>
        </p:txBody>
      </p:sp>
      <p:grpSp>
        <p:nvGrpSpPr>
          <p:cNvPr id="13" name="组合 28">
            <a:extLst>
              <a:ext uri="{FF2B5EF4-FFF2-40B4-BE49-F238E27FC236}">
                <a16:creationId xmlns:a16="http://schemas.microsoft.com/office/drawing/2014/main" id="{4CA53CF7-5CB7-1BB5-6785-66A206DBE681}"/>
              </a:ext>
            </a:extLst>
          </p:cNvPr>
          <p:cNvGrpSpPr/>
          <p:nvPr/>
        </p:nvGrpSpPr>
        <p:grpSpPr>
          <a:xfrm>
            <a:off x="5351653" y="2939090"/>
            <a:ext cx="1143000" cy="1143000"/>
            <a:chOff x="2051084" y="3619500"/>
            <a:chExt cx="1143000" cy="1143000"/>
          </a:xfrm>
        </p:grpSpPr>
        <p:sp>
          <p:nvSpPr>
            <p:cNvPr id="14" name="矩形: 圆角 3">
              <a:extLst>
                <a:ext uri="{FF2B5EF4-FFF2-40B4-BE49-F238E27FC236}">
                  <a16:creationId xmlns:a16="http://schemas.microsoft.com/office/drawing/2014/main" id="{D5B6FF08-B99F-D77A-5F49-9917EAA6E822}"/>
                </a:ext>
              </a:extLst>
            </p:cNvPr>
            <p:cNvSpPr/>
            <p:nvPr/>
          </p:nvSpPr>
          <p:spPr>
            <a:xfrm>
              <a:off x="2051084" y="3619500"/>
              <a:ext cx="1143000" cy="1143000"/>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椭圆 8">
              <a:extLst>
                <a:ext uri="{FF2B5EF4-FFF2-40B4-BE49-F238E27FC236}">
                  <a16:creationId xmlns:a16="http://schemas.microsoft.com/office/drawing/2014/main" id="{B25C64FD-4212-A2E6-7B48-37142925F9C8}"/>
                </a:ext>
              </a:extLst>
            </p:cNvPr>
            <p:cNvSpPr/>
            <p:nvPr/>
          </p:nvSpPr>
          <p:spPr>
            <a:xfrm>
              <a:off x="2383101" y="3997352"/>
              <a:ext cx="478966" cy="38729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4" name="Imagem 3">
            <a:extLst>
              <a:ext uri="{FF2B5EF4-FFF2-40B4-BE49-F238E27FC236}">
                <a16:creationId xmlns:a16="http://schemas.microsoft.com/office/drawing/2014/main" id="{F542B11E-A220-1AA6-AE9D-D50BDC35F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75350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58</a:t>
            </a:fld>
            <a:endParaRPr lang="en-US"/>
          </a:p>
        </p:txBody>
      </p:sp>
      <p:sp>
        <p:nvSpPr>
          <p:cNvPr id="16" name="Retângulo 15">
            <a:extLst>
              <a:ext uri="{FF2B5EF4-FFF2-40B4-BE49-F238E27FC236}">
                <a16:creationId xmlns:a16="http://schemas.microsoft.com/office/drawing/2014/main" id="{84C21040-904C-37E9-4973-5246726019C5}"/>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Straight Connector 11">
            <a:extLst>
              <a:ext uri="{FF2B5EF4-FFF2-40B4-BE49-F238E27FC236}">
                <a16:creationId xmlns:a16="http://schemas.microsoft.com/office/drawing/2014/main" id="{CFFE38A9-1BF7-B392-B514-A391D25986C4}"/>
              </a:ext>
            </a:extLst>
          </p:cNvPr>
          <p:cNvCxnSpPr>
            <a:cxnSpLocks/>
          </p:cNvCxnSpPr>
          <p:nvPr/>
        </p:nvCxnSpPr>
        <p:spPr>
          <a:xfrm flipH="1">
            <a:off x="2988749" y="1280924"/>
            <a:ext cx="1786447"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5" name="组合 3">
            <a:extLst>
              <a:ext uri="{FF2B5EF4-FFF2-40B4-BE49-F238E27FC236}">
                <a16:creationId xmlns:a16="http://schemas.microsoft.com/office/drawing/2014/main" id="{1D5060D4-C08C-076E-E9F9-291BB08F71B1}"/>
              </a:ext>
            </a:extLst>
          </p:cNvPr>
          <p:cNvGrpSpPr/>
          <p:nvPr/>
        </p:nvGrpSpPr>
        <p:grpSpPr>
          <a:xfrm>
            <a:off x="2068232" y="854827"/>
            <a:ext cx="2132430" cy="2366150"/>
            <a:chOff x="3590122" y="1268760"/>
            <a:chExt cx="5011756" cy="4320480"/>
          </a:xfrm>
        </p:grpSpPr>
        <p:sp>
          <p:nvSpPr>
            <p:cNvPr id="7" name="任意多边形: 形状 5">
              <a:extLst>
                <a:ext uri="{FF2B5EF4-FFF2-40B4-BE49-F238E27FC236}">
                  <a16:creationId xmlns:a16="http://schemas.microsoft.com/office/drawing/2014/main" id="{D0718777-A2DA-E2ED-6D6F-C50F5B3CB635}"/>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9" name="任意多边形: 形状 7">
              <a:extLst>
                <a:ext uri="{FF2B5EF4-FFF2-40B4-BE49-F238E27FC236}">
                  <a16:creationId xmlns:a16="http://schemas.microsoft.com/office/drawing/2014/main" id="{3FA5650F-6113-70D3-CD04-7CA39A031E3D}"/>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1" name="任意多边形: 形状 9">
              <a:extLst>
                <a:ext uri="{FF2B5EF4-FFF2-40B4-BE49-F238E27FC236}">
                  <a16:creationId xmlns:a16="http://schemas.microsoft.com/office/drawing/2014/main" id="{7E9093A3-15B9-6506-7775-5324780CB56A}"/>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2" name="任意多边形: 形状 10">
              <a:extLst>
                <a:ext uri="{FF2B5EF4-FFF2-40B4-BE49-F238E27FC236}">
                  <a16:creationId xmlns:a16="http://schemas.microsoft.com/office/drawing/2014/main" id="{A69C6130-0366-4322-E490-064C69057857}"/>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3" name="任意多边形: 形状 9">
            <a:extLst>
              <a:ext uri="{FF2B5EF4-FFF2-40B4-BE49-F238E27FC236}">
                <a16:creationId xmlns:a16="http://schemas.microsoft.com/office/drawing/2014/main" id="{71A3CF5F-010B-8991-8817-8AD80105553E}"/>
              </a:ext>
            </a:extLst>
          </p:cNvPr>
          <p:cNvSpPr/>
          <p:nvPr/>
        </p:nvSpPr>
        <p:spPr>
          <a:xfrm>
            <a:off x="1591309" y="3318983"/>
            <a:ext cx="2992164" cy="708466"/>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4" name="任意多边形: 形状 10">
            <a:extLst>
              <a:ext uri="{FF2B5EF4-FFF2-40B4-BE49-F238E27FC236}">
                <a16:creationId xmlns:a16="http://schemas.microsoft.com/office/drawing/2014/main" id="{962844CC-F3DF-F13D-86E3-CC234471DA12}"/>
              </a:ext>
            </a:extLst>
          </p:cNvPr>
          <p:cNvSpPr/>
          <p:nvPr/>
        </p:nvSpPr>
        <p:spPr>
          <a:xfrm>
            <a:off x="1097354" y="4125455"/>
            <a:ext cx="3985708" cy="947287"/>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任意多边形: 形状 9">
            <a:extLst>
              <a:ext uri="{FF2B5EF4-FFF2-40B4-BE49-F238E27FC236}">
                <a16:creationId xmlns:a16="http://schemas.microsoft.com/office/drawing/2014/main" id="{FA791681-F0FE-D415-56FA-9CB624757741}"/>
              </a:ext>
            </a:extLst>
          </p:cNvPr>
          <p:cNvSpPr/>
          <p:nvPr/>
        </p:nvSpPr>
        <p:spPr>
          <a:xfrm>
            <a:off x="577850" y="5170748"/>
            <a:ext cx="5067300" cy="1009350"/>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8" name="TextBox 61">
            <a:extLst>
              <a:ext uri="{FF2B5EF4-FFF2-40B4-BE49-F238E27FC236}">
                <a16:creationId xmlns:a16="http://schemas.microsoft.com/office/drawing/2014/main" id="{54B87B37-5223-E1CB-F22C-4C9957601009}"/>
              </a:ext>
            </a:extLst>
          </p:cNvPr>
          <p:cNvSpPr txBox="1"/>
          <p:nvPr/>
        </p:nvSpPr>
        <p:spPr>
          <a:xfrm>
            <a:off x="4956279" y="777000"/>
            <a:ext cx="5160634" cy="1619033"/>
          </a:xfrm>
          <a:prstGeom prst="rect">
            <a:avLst/>
          </a:prstGeom>
          <a:noFill/>
        </p:spPr>
        <p:txBody>
          <a:bodyPr wrap="square" lIns="0" tIns="0" rIns="0" bIns="0" rtlCol="0">
            <a:spAutoFit/>
          </a:bodyPr>
          <a:lstStyle/>
          <a:p>
            <a:pPr>
              <a:lnSpc>
                <a:spcPct val="150000"/>
              </a:lnSpc>
            </a:pPr>
            <a:r>
              <a:rPr lang="pt-BR" b="1" dirty="0"/>
              <a:t>Riscos de quedas: </a:t>
            </a:r>
          </a:p>
          <a:p>
            <a:pPr>
              <a:lnSpc>
                <a:spcPct val="150000"/>
              </a:lnSpc>
            </a:pPr>
            <a:r>
              <a:rPr lang="pt-BR" dirty="0"/>
              <a:t>Em áreas como minas subterrâneas, escadas, rampas e plataformas elevadas, os trabalhadores estão expostos ao risco de quedas.</a:t>
            </a:r>
          </a:p>
        </p:txBody>
      </p:sp>
    </p:spTree>
    <p:extLst>
      <p:ext uri="{BB962C8B-B14F-4D97-AF65-F5344CB8AC3E}">
        <p14:creationId xmlns:p14="http://schemas.microsoft.com/office/powerpoint/2010/main" val="34462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59</a:t>
            </a:fld>
            <a:endParaRPr lang="en-US"/>
          </a:p>
        </p:txBody>
      </p:sp>
      <p:sp>
        <p:nvSpPr>
          <p:cNvPr id="16" name="Retângulo 15">
            <a:extLst>
              <a:ext uri="{FF2B5EF4-FFF2-40B4-BE49-F238E27FC236}">
                <a16:creationId xmlns:a16="http://schemas.microsoft.com/office/drawing/2014/main" id="{84C21040-904C-37E9-4973-5246726019C5}"/>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Straight Connector 11">
            <a:extLst>
              <a:ext uri="{FF2B5EF4-FFF2-40B4-BE49-F238E27FC236}">
                <a16:creationId xmlns:a16="http://schemas.microsoft.com/office/drawing/2014/main" id="{CFFE38A9-1BF7-B392-B514-A391D25986C4}"/>
              </a:ext>
            </a:extLst>
          </p:cNvPr>
          <p:cNvCxnSpPr>
            <a:cxnSpLocks/>
          </p:cNvCxnSpPr>
          <p:nvPr/>
        </p:nvCxnSpPr>
        <p:spPr>
          <a:xfrm flipH="1">
            <a:off x="3175517" y="1865124"/>
            <a:ext cx="1786447"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5" name="组合 3">
            <a:extLst>
              <a:ext uri="{FF2B5EF4-FFF2-40B4-BE49-F238E27FC236}">
                <a16:creationId xmlns:a16="http://schemas.microsoft.com/office/drawing/2014/main" id="{1D5060D4-C08C-076E-E9F9-291BB08F71B1}"/>
              </a:ext>
            </a:extLst>
          </p:cNvPr>
          <p:cNvGrpSpPr/>
          <p:nvPr/>
        </p:nvGrpSpPr>
        <p:grpSpPr>
          <a:xfrm>
            <a:off x="2068232" y="854827"/>
            <a:ext cx="2132430" cy="2366150"/>
            <a:chOff x="3590122" y="1268760"/>
            <a:chExt cx="5011756" cy="4320480"/>
          </a:xfrm>
        </p:grpSpPr>
        <p:sp>
          <p:nvSpPr>
            <p:cNvPr id="7" name="任意多边形: 形状 5">
              <a:extLst>
                <a:ext uri="{FF2B5EF4-FFF2-40B4-BE49-F238E27FC236}">
                  <a16:creationId xmlns:a16="http://schemas.microsoft.com/office/drawing/2014/main" id="{D0718777-A2DA-E2ED-6D6F-C50F5B3CB635}"/>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9" name="任意多边形: 形状 7">
              <a:extLst>
                <a:ext uri="{FF2B5EF4-FFF2-40B4-BE49-F238E27FC236}">
                  <a16:creationId xmlns:a16="http://schemas.microsoft.com/office/drawing/2014/main" id="{3FA5650F-6113-70D3-CD04-7CA39A031E3D}"/>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1" name="任意多边形: 形状 9">
              <a:extLst>
                <a:ext uri="{FF2B5EF4-FFF2-40B4-BE49-F238E27FC236}">
                  <a16:creationId xmlns:a16="http://schemas.microsoft.com/office/drawing/2014/main" id="{7E9093A3-15B9-6506-7775-5324780CB56A}"/>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2" name="任意多边形: 形状 10">
              <a:extLst>
                <a:ext uri="{FF2B5EF4-FFF2-40B4-BE49-F238E27FC236}">
                  <a16:creationId xmlns:a16="http://schemas.microsoft.com/office/drawing/2014/main" id="{A69C6130-0366-4322-E490-064C69057857}"/>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3" name="任意多边形: 形状 9">
            <a:extLst>
              <a:ext uri="{FF2B5EF4-FFF2-40B4-BE49-F238E27FC236}">
                <a16:creationId xmlns:a16="http://schemas.microsoft.com/office/drawing/2014/main" id="{71A3CF5F-010B-8991-8817-8AD80105553E}"/>
              </a:ext>
            </a:extLst>
          </p:cNvPr>
          <p:cNvSpPr/>
          <p:nvPr/>
        </p:nvSpPr>
        <p:spPr>
          <a:xfrm>
            <a:off x="1591309" y="3318983"/>
            <a:ext cx="2992164" cy="708466"/>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4" name="任意多边形: 形状 10">
            <a:extLst>
              <a:ext uri="{FF2B5EF4-FFF2-40B4-BE49-F238E27FC236}">
                <a16:creationId xmlns:a16="http://schemas.microsoft.com/office/drawing/2014/main" id="{962844CC-F3DF-F13D-86E3-CC234471DA12}"/>
              </a:ext>
            </a:extLst>
          </p:cNvPr>
          <p:cNvSpPr/>
          <p:nvPr/>
        </p:nvSpPr>
        <p:spPr>
          <a:xfrm>
            <a:off x="1097354" y="4125455"/>
            <a:ext cx="3985708" cy="947287"/>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任意多边形: 形状 9">
            <a:extLst>
              <a:ext uri="{FF2B5EF4-FFF2-40B4-BE49-F238E27FC236}">
                <a16:creationId xmlns:a16="http://schemas.microsoft.com/office/drawing/2014/main" id="{FA791681-F0FE-D415-56FA-9CB624757741}"/>
              </a:ext>
            </a:extLst>
          </p:cNvPr>
          <p:cNvSpPr/>
          <p:nvPr/>
        </p:nvSpPr>
        <p:spPr>
          <a:xfrm>
            <a:off x="577850" y="5170748"/>
            <a:ext cx="5067300" cy="1009350"/>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8" name="TextBox 61">
            <a:extLst>
              <a:ext uri="{FF2B5EF4-FFF2-40B4-BE49-F238E27FC236}">
                <a16:creationId xmlns:a16="http://schemas.microsoft.com/office/drawing/2014/main" id="{54B87B37-5223-E1CB-F22C-4C9957601009}"/>
              </a:ext>
            </a:extLst>
          </p:cNvPr>
          <p:cNvSpPr txBox="1"/>
          <p:nvPr/>
        </p:nvSpPr>
        <p:spPr>
          <a:xfrm>
            <a:off x="5227247" y="1454636"/>
            <a:ext cx="5160634" cy="1384995"/>
          </a:xfrm>
          <a:prstGeom prst="rect">
            <a:avLst/>
          </a:prstGeom>
          <a:noFill/>
        </p:spPr>
        <p:txBody>
          <a:bodyPr wrap="square" lIns="0" tIns="0" rIns="0" bIns="0" rtlCol="0">
            <a:spAutoFit/>
          </a:bodyPr>
          <a:lstStyle/>
          <a:p>
            <a:r>
              <a:rPr lang="pt-BR" b="1" dirty="0"/>
              <a:t>Riscos de desmoronamentos: </a:t>
            </a:r>
          </a:p>
          <a:p>
            <a:endParaRPr lang="pt-BR" b="1" dirty="0"/>
          </a:p>
          <a:p>
            <a:r>
              <a:rPr lang="pt-BR" dirty="0"/>
              <a:t>A mineração envolve a remoção de rochas e minerais, o que pode aumentar o risco de desmoronamentos e deslizamentos de terra. </a:t>
            </a:r>
          </a:p>
        </p:txBody>
      </p:sp>
    </p:spTree>
    <p:extLst>
      <p:ext uri="{BB962C8B-B14F-4D97-AF65-F5344CB8AC3E}">
        <p14:creationId xmlns:p14="http://schemas.microsoft.com/office/powerpoint/2010/main" val="129364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a:t>
            </a:fld>
            <a:endParaRPr lang="en-US"/>
          </a:p>
        </p:txBody>
      </p:sp>
      <p:sp>
        <p:nvSpPr>
          <p:cNvPr id="4" name="Retângulo 3">
            <a:extLst>
              <a:ext uri="{FF2B5EF4-FFF2-40B4-BE49-F238E27FC236}">
                <a16:creationId xmlns:a16="http://schemas.microsoft.com/office/drawing/2014/main" id="{C92E6045-59CE-DF46-1DA3-30B9E3DFEED7}"/>
              </a:ext>
            </a:extLst>
          </p:cNvPr>
          <p:cNvSpPr/>
          <p:nvPr/>
        </p:nvSpPr>
        <p:spPr>
          <a:xfrm>
            <a:off x="0" y="1677550"/>
            <a:ext cx="12192000" cy="5161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extBox 61">
            <a:extLst>
              <a:ext uri="{FF2B5EF4-FFF2-40B4-BE49-F238E27FC236}">
                <a16:creationId xmlns:a16="http://schemas.microsoft.com/office/drawing/2014/main" id="{E859AD2D-0FA1-2074-2570-C974D4FC7194}"/>
              </a:ext>
            </a:extLst>
          </p:cNvPr>
          <p:cNvSpPr txBox="1"/>
          <p:nvPr/>
        </p:nvSpPr>
        <p:spPr>
          <a:xfrm>
            <a:off x="5962416" y="2365423"/>
            <a:ext cx="5545600" cy="3645613"/>
          </a:xfrm>
          <a:prstGeom prst="rect">
            <a:avLst/>
          </a:prstGeom>
          <a:noFill/>
        </p:spPr>
        <p:txBody>
          <a:bodyPr wrap="square" lIns="0" tIns="0" rIns="0" bIns="0" rtlCol="0">
            <a:spAutoFit/>
          </a:bodyPr>
          <a:lstStyle/>
          <a:p>
            <a:pPr>
              <a:lnSpc>
                <a:spcPct val="150000"/>
              </a:lnSpc>
            </a:pPr>
            <a:r>
              <a:rPr lang="pt-BR" sz="2000" b="1" dirty="0"/>
              <a:t>É nesse contexto que a Norma Regulamentadora NR-22, estabelecida pelo Ministério do Trabalho e Emprego do Brasil, desempenha um papel crucial. </a:t>
            </a:r>
          </a:p>
          <a:p>
            <a:pPr>
              <a:lnSpc>
                <a:spcPct val="150000"/>
              </a:lnSpc>
            </a:pPr>
            <a:endParaRPr lang="pt-BR" sz="2000" b="1" dirty="0"/>
          </a:p>
          <a:p>
            <a:pPr>
              <a:lnSpc>
                <a:spcPct val="150000"/>
              </a:lnSpc>
            </a:pPr>
            <a:r>
              <a:rPr lang="pt-BR" sz="2000" dirty="0"/>
              <a:t>A NR-22 estabelece diretrizes e requisitos mínimos para garantir a segurança, prevenção de acidentes e doenças ocupacionais, bem como a proteção do meio ambiente na indústria da mineração.</a:t>
            </a:r>
            <a:endParaRPr lang="en-US" sz="2000" dirty="0"/>
          </a:p>
        </p:txBody>
      </p:sp>
      <p:sp>
        <p:nvSpPr>
          <p:cNvPr id="8" name="Teardrop 30">
            <a:extLst>
              <a:ext uri="{FF2B5EF4-FFF2-40B4-BE49-F238E27FC236}">
                <a16:creationId xmlns:a16="http://schemas.microsoft.com/office/drawing/2014/main" id="{36FC5F2F-5091-FE2D-01FA-369619B6B44E}"/>
              </a:ext>
            </a:extLst>
          </p:cNvPr>
          <p:cNvSpPr/>
          <p:nvPr/>
        </p:nvSpPr>
        <p:spPr>
          <a:xfrm rot="8100000">
            <a:off x="7856168" y="470187"/>
            <a:ext cx="1078992" cy="1078992"/>
          </a:xfrm>
          <a:prstGeom prst="teardrop">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2">
            <a:extLst>
              <a:ext uri="{FF2B5EF4-FFF2-40B4-BE49-F238E27FC236}">
                <a16:creationId xmlns:a16="http://schemas.microsoft.com/office/drawing/2014/main" id="{ADDFB58E-2BEE-B3AF-C981-B0FEEEED17B6}"/>
              </a:ext>
            </a:extLst>
          </p:cNvPr>
          <p:cNvSpPr/>
          <p:nvPr/>
        </p:nvSpPr>
        <p:spPr>
          <a:xfrm>
            <a:off x="8000745" y="618555"/>
            <a:ext cx="797248" cy="797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79">
            <a:extLst>
              <a:ext uri="{FF2B5EF4-FFF2-40B4-BE49-F238E27FC236}">
                <a16:creationId xmlns:a16="http://schemas.microsoft.com/office/drawing/2014/main" id="{ED90AB94-37AF-8BFC-B1C5-D03501ABF23D}"/>
              </a:ext>
            </a:extLst>
          </p:cNvPr>
          <p:cNvGrpSpPr/>
          <p:nvPr/>
        </p:nvGrpSpPr>
        <p:grpSpPr>
          <a:xfrm>
            <a:off x="8251995" y="880302"/>
            <a:ext cx="287338" cy="258762"/>
            <a:chOff x="879475" y="817563"/>
            <a:chExt cx="287338" cy="258762"/>
          </a:xfrm>
          <a:solidFill>
            <a:schemeClr val="tx1">
              <a:lumMod val="85000"/>
              <a:lumOff val="15000"/>
            </a:schemeClr>
          </a:solidFill>
        </p:grpSpPr>
        <p:sp>
          <p:nvSpPr>
            <p:cNvPr id="11" name="Freeform 1593">
              <a:extLst>
                <a:ext uri="{FF2B5EF4-FFF2-40B4-BE49-F238E27FC236}">
                  <a16:creationId xmlns:a16="http://schemas.microsoft.com/office/drawing/2014/main" id="{08ADED58-7D14-19DF-1D38-69736A9C4B20}"/>
                </a:ext>
              </a:extLst>
            </p:cNvPr>
            <p:cNvSpPr>
              <a:spLocks/>
            </p:cNvSpPr>
            <p:nvPr/>
          </p:nvSpPr>
          <p:spPr bwMode="auto">
            <a:xfrm>
              <a:off x="879475" y="817563"/>
              <a:ext cx="287338" cy="171450"/>
            </a:xfrm>
            <a:custGeom>
              <a:avLst/>
              <a:gdLst>
                <a:gd name="T0" fmla="*/ 829 w 904"/>
                <a:gd name="T1" fmla="*/ 0 h 544"/>
                <a:gd name="T2" fmla="*/ 75 w 904"/>
                <a:gd name="T3" fmla="*/ 0 h 544"/>
                <a:gd name="T4" fmla="*/ 67 w 904"/>
                <a:gd name="T5" fmla="*/ 2 h 544"/>
                <a:gd name="T6" fmla="*/ 59 w 904"/>
                <a:gd name="T7" fmla="*/ 3 h 544"/>
                <a:gd name="T8" fmla="*/ 53 w 904"/>
                <a:gd name="T9" fmla="*/ 4 h 544"/>
                <a:gd name="T10" fmla="*/ 46 w 904"/>
                <a:gd name="T11" fmla="*/ 7 h 544"/>
                <a:gd name="T12" fmla="*/ 40 w 904"/>
                <a:gd name="T13" fmla="*/ 10 h 544"/>
                <a:gd name="T14" fmla="*/ 33 w 904"/>
                <a:gd name="T15" fmla="*/ 14 h 544"/>
                <a:gd name="T16" fmla="*/ 27 w 904"/>
                <a:gd name="T17" fmla="*/ 18 h 544"/>
                <a:gd name="T18" fmla="*/ 22 w 904"/>
                <a:gd name="T19" fmla="*/ 23 h 544"/>
                <a:gd name="T20" fmla="*/ 16 w 904"/>
                <a:gd name="T21" fmla="*/ 28 h 544"/>
                <a:gd name="T22" fmla="*/ 12 w 904"/>
                <a:gd name="T23" fmla="*/ 34 h 544"/>
                <a:gd name="T24" fmla="*/ 9 w 904"/>
                <a:gd name="T25" fmla="*/ 40 h 544"/>
                <a:gd name="T26" fmla="*/ 5 w 904"/>
                <a:gd name="T27" fmla="*/ 47 h 544"/>
                <a:gd name="T28" fmla="*/ 3 w 904"/>
                <a:gd name="T29" fmla="*/ 54 h 544"/>
                <a:gd name="T30" fmla="*/ 1 w 904"/>
                <a:gd name="T31" fmla="*/ 61 h 544"/>
                <a:gd name="T32" fmla="*/ 0 w 904"/>
                <a:gd name="T33" fmla="*/ 69 h 544"/>
                <a:gd name="T34" fmla="*/ 0 w 904"/>
                <a:gd name="T35" fmla="*/ 77 h 544"/>
                <a:gd name="T36" fmla="*/ 0 w 904"/>
                <a:gd name="T37" fmla="*/ 544 h 544"/>
                <a:gd name="T38" fmla="*/ 904 w 904"/>
                <a:gd name="T39" fmla="*/ 544 h 544"/>
                <a:gd name="T40" fmla="*/ 904 w 904"/>
                <a:gd name="T41" fmla="*/ 77 h 544"/>
                <a:gd name="T42" fmla="*/ 904 w 904"/>
                <a:gd name="T43" fmla="*/ 69 h 544"/>
                <a:gd name="T44" fmla="*/ 903 w 904"/>
                <a:gd name="T45" fmla="*/ 61 h 544"/>
                <a:gd name="T46" fmla="*/ 901 w 904"/>
                <a:gd name="T47" fmla="*/ 54 h 544"/>
                <a:gd name="T48" fmla="*/ 899 w 904"/>
                <a:gd name="T49" fmla="*/ 47 h 544"/>
                <a:gd name="T50" fmla="*/ 896 w 904"/>
                <a:gd name="T51" fmla="*/ 40 h 544"/>
                <a:gd name="T52" fmla="*/ 892 w 904"/>
                <a:gd name="T53" fmla="*/ 34 h 544"/>
                <a:gd name="T54" fmla="*/ 888 w 904"/>
                <a:gd name="T55" fmla="*/ 28 h 544"/>
                <a:gd name="T56" fmla="*/ 882 w 904"/>
                <a:gd name="T57" fmla="*/ 23 h 544"/>
                <a:gd name="T58" fmla="*/ 877 w 904"/>
                <a:gd name="T59" fmla="*/ 18 h 544"/>
                <a:gd name="T60" fmla="*/ 871 w 904"/>
                <a:gd name="T61" fmla="*/ 14 h 544"/>
                <a:gd name="T62" fmla="*/ 866 w 904"/>
                <a:gd name="T63" fmla="*/ 10 h 544"/>
                <a:gd name="T64" fmla="*/ 859 w 904"/>
                <a:gd name="T65" fmla="*/ 7 h 544"/>
                <a:gd name="T66" fmla="*/ 851 w 904"/>
                <a:gd name="T67" fmla="*/ 4 h 544"/>
                <a:gd name="T68" fmla="*/ 845 w 904"/>
                <a:gd name="T69" fmla="*/ 3 h 544"/>
                <a:gd name="T70" fmla="*/ 837 w 904"/>
                <a:gd name="T71" fmla="*/ 2 h 544"/>
                <a:gd name="T72" fmla="*/ 829 w 904"/>
                <a:gd name="T73"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4" h="544">
                  <a:moveTo>
                    <a:pt x="829" y="0"/>
                  </a:moveTo>
                  <a:lnTo>
                    <a:pt x="75" y="0"/>
                  </a:lnTo>
                  <a:lnTo>
                    <a:pt x="67" y="2"/>
                  </a:lnTo>
                  <a:lnTo>
                    <a:pt x="59" y="3"/>
                  </a:lnTo>
                  <a:lnTo>
                    <a:pt x="53" y="4"/>
                  </a:lnTo>
                  <a:lnTo>
                    <a:pt x="46" y="7"/>
                  </a:lnTo>
                  <a:lnTo>
                    <a:pt x="40" y="10"/>
                  </a:lnTo>
                  <a:lnTo>
                    <a:pt x="33" y="14"/>
                  </a:lnTo>
                  <a:lnTo>
                    <a:pt x="27" y="18"/>
                  </a:lnTo>
                  <a:lnTo>
                    <a:pt x="22" y="23"/>
                  </a:lnTo>
                  <a:lnTo>
                    <a:pt x="16" y="28"/>
                  </a:lnTo>
                  <a:lnTo>
                    <a:pt x="12" y="34"/>
                  </a:lnTo>
                  <a:lnTo>
                    <a:pt x="9" y="40"/>
                  </a:lnTo>
                  <a:lnTo>
                    <a:pt x="5" y="47"/>
                  </a:lnTo>
                  <a:lnTo>
                    <a:pt x="3" y="54"/>
                  </a:lnTo>
                  <a:lnTo>
                    <a:pt x="1" y="61"/>
                  </a:lnTo>
                  <a:lnTo>
                    <a:pt x="0" y="69"/>
                  </a:lnTo>
                  <a:lnTo>
                    <a:pt x="0" y="77"/>
                  </a:lnTo>
                  <a:lnTo>
                    <a:pt x="0" y="544"/>
                  </a:lnTo>
                  <a:lnTo>
                    <a:pt x="904" y="544"/>
                  </a:lnTo>
                  <a:lnTo>
                    <a:pt x="904" y="77"/>
                  </a:lnTo>
                  <a:lnTo>
                    <a:pt x="904" y="69"/>
                  </a:lnTo>
                  <a:lnTo>
                    <a:pt x="903" y="61"/>
                  </a:lnTo>
                  <a:lnTo>
                    <a:pt x="901" y="54"/>
                  </a:lnTo>
                  <a:lnTo>
                    <a:pt x="899" y="47"/>
                  </a:lnTo>
                  <a:lnTo>
                    <a:pt x="896" y="40"/>
                  </a:lnTo>
                  <a:lnTo>
                    <a:pt x="892" y="34"/>
                  </a:lnTo>
                  <a:lnTo>
                    <a:pt x="888" y="28"/>
                  </a:lnTo>
                  <a:lnTo>
                    <a:pt x="882" y="23"/>
                  </a:lnTo>
                  <a:lnTo>
                    <a:pt x="877" y="18"/>
                  </a:lnTo>
                  <a:lnTo>
                    <a:pt x="871" y="14"/>
                  </a:lnTo>
                  <a:lnTo>
                    <a:pt x="866" y="10"/>
                  </a:lnTo>
                  <a:lnTo>
                    <a:pt x="859" y="7"/>
                  </a:lnTo>
                  <a:lnTo>
                    <a:pt x="851" y="4"/>
                  </a:lnTo>
                  <a:lnTo>
                    <a:pt x="845" y="3"/>
                  </a:lnTo>
                  <a:lnTo>
                    <a:pt x="837" y="2"/>
                  </a:lnTo>
                  <a:lnTo>
                    <a:pt x="8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94">
              <a:extLst>
                <a:ext uri="{FF2B5EF4-FFF2-40B4-BE49-F238E27FC236}">
                  <a16:creationId xmlns:a16="http://schemas.microsoft.com/office/drawing/2014/main" id="{1698C4E5-CCE2-BA4F-E257-C1DDBD0FB35A}"/>
                </a:ext>
              </a:extLst>
            </p:cNvPr>
            <p:cNvSpPr>
              <a:spLocks noEditPoints="1"/>
            </p:cNvSpPr>
            <p:nvPr/>
          </p:nvSpPr>
          <p:spPr bwMode="auto">
            <a:xfrm>
              <a:off x="879475" y="1000125"/>
              <a:ext cx="287338" cy="76200"/>
            </a:xfrm>
            <a:custGeom>
              <a:avLst/>
              <a:gdLst>
                <a:gd name="T0" fmla="*/ 459 w 904"/>
                <a:gd name="T1" fmla="*/ 29 h 241"/>
                <a:gd name="T2" fmla="*/ 469 w 904"/>
                <a:gd name="T3" fmla="*/ 35 h 241"/>
                <a:gd name="T4" fmla="*/ 478 w 904"/>
                <a:gd name="T5" fmla="*/ 43 h 241"/>
                <a:gd name="T6" fmla="*/ 482 w 904"/>
                <a:gd name="T7" fmla="*/ 54 h 241"/>
                <a:gd name="T8" fmla="*/ 482 w 904"/>
                <a:gd name="T9" fmla="*/ 66 h 241"/>
                <a:gd name="T10" fmla="*/ 478 w 904"/>
                <a:gd name="T11" fmla="*/ 77 h 241"/>
                <a:gd name="T12" fmla="*/ 469 w 904"/>
                <a:gd name="T13" fmla="*/ 85 h 241"/>
                <a:gd name="T14" fmla="*/ 459 w 904"/>
                <a:gd name="T15" fmla="*/ 89 h 241"/>
                <a:gd name="T16" fmla="*/ 447 w 904"/>
                <a:gd name="T17" fmla="*/ 89 h 241"/>
                <a:gd name="T18" fmla="*/ 436 w 904"/>
                <a:gd name="T19" fmla="*/ 85 h 241"/>
                <a:gd name="T20" fmla="*/ 427 w 904"/>
                <a:gd name="T21" fmla="*/ 77 h 241"/>
                <a:gd name="T22" fmla="*/ 422 w 904"/>
                <a:gd name="T23" fmla="*/ 66 h 241"/>
                <a:gd name="T24" fmla="*/ 422 w 904"/>
                <a:gd name="T25" fmla="*/ 54 h 241"/>
                <a:gd name="T26" fmla="*/ 427 w 904"/>
                <a:gd name="T27" fmla="*/ 43 h 241"/>
                <a:gd name="T28" fmla="*/ 436 w 904"/>
                <a:gd name="T29" fmla="*/ 35 h 241"/>
                <a:gd name="T30" fmla="*/ 447 w 904"/>
                <a:gd name="T31" fmla="*/ 31 h 241"/>
                <a:gd name="T32" fmla="*/ 452 w 904"/>
                <a:gd name="T33" fmla="*/ 29 h 241"/>
                <a:gd name="T34" fmla="*/ 0 w 904"/>
                <a:gd name="T35" fmla="*/ 83 h 241"/>
                <a:gd name="T36" fmla="*/ 3 w 904"/>
                <a:gd name="T37" fmla="*/ 97 h 241"/>
                <a:gd name="T38" fmla="*/ 9 w 904"/>
                <a:gd name="T39" fmla="*/ 110 h 241"/>
                <a:gd name="T40" fmla="*/ 16 w 904"/>
                <a:gd name="T41" fmla="*/ 122 h 241"/>
                <a:gd name="T42" fmla="*/ 27 w 904"/>
                <a:gd name="T43" fmla="*/ 132 h 241"/>
                <a:gd name="T44" fmla="*/ 40 w 904"/>
                <a:gd name="T45" fmla="*/ 141 h 241"/>
                <a:gd name="T46" fmla="*/ 53 w 904"/>
                <a:gd name="T47" fmla="*/ 147 h 241"/>
                <a:gd name="T48" fmla="*/ 67 w 904"/>
                <a:gd name="T49" fmla="*/ 150 h 241"/>
                <a:gd name="T50" fmla="*/ 437 w 904"/>
                <a:gd name="T51" fmla="*/ 150 h 241"/>
                <a:gd name="T52" fmla="*/ 195 w 904"/>
                <a:gd name="T53" fmla="*/ 211 h 241"/>
                <a:gd name="T54" fmla="*/ 190 w 904"/>
                <a:gd name="T55" fmla="*/ 212 h 241"/>
                <a:gd name="T56" fmla="*/ 186 w 904"/>
                <a:gd name="T57" fmla="*/ 215 h 241"/>
                <a:gd name="T58" fmla="*/ 182 w 904"/>
                <a:gd name="T59" fmla="*/ 220 h 241"/>
                <a:gd name="T60" fmla="*/ 181 w 904"/>
                <a:gd name="T61" fmla="*/ 225 h 241"/>
                <a:gd name="T62" fmla="*/ 182 w 904"/>
                <a:gd name="T63" fmla="*/ 232 h 241"/>
                <a:gd name="T64" fmla="*/ 186 w 904"/>
                <a:gd name="T65" fmla="*/ 236 h 241"/>
                <a:gd name="T66" fmla="*/ 190 w 904"/>
                <a:gd name="T67" fmla="*/ 240 h 241"/>
                <a:gd name="T68" fmla="*/ 195 w 904"/>
                <a:gd name="T69" fmla="*/ 241 h 241"/>
                <a:gd name="T70" fmla="*/ 742 w 904"/>
                <a:gd name="T71" fmla="*/ 241 h 241"/>
                <a:gd name="T72" fmla="*/ 747 w 904"/>
                <a:gd name="T73" fmla="*/ 239 h 241"/>
                <a:gd name="T74" fmla="*/ 752 w 904"/>
                <a:gd name="T75" fmla="*/ 234 h 241"/>
                <a:gd name="T76" fmla="*/ 754 w 904"/>
                <a:gd name="T77" fmla="*/ 229 h 241"/>
                <a:gd name="T78" fmla="*/ 754 w 904"/>
                <a:gd name="T79" fmla="*/ 223 h 241"/>
                <a:gd name="T80" fmla="*/ 752 w 904"/>
                <a:gd name="T81" fmla="*/ 218 h 241"/>
                <a:gd name="T82" fmla="*/ 747 w 904"/>
                <a:gd name="T83" fmla="*/ 213 h 241"/>
                <a:gd name="T84" fmla="*/ 742 w 904"/>
                <a:gd name="T85" fmla="*/ 211 h 241"/>
                <a:gd name="T86" fmla="*/ 468 w 904"/>
                <a:gd name="T87" fmla="*/ 211 h 241"/>
                <a:gd name="T88" fmla="*/ 829 w 904"/>
                <a:gd name="T89" fmla="*/ 150 h 241"/>
                <a:gd name="T90" fmla="*/ 845 w 904"/>
                <a:gd name="T91" fmla="*/ 149 h 241"/>
                <a:gd name="T92" fmla="*/ 859 w 904"/>
                <a:gd name="T93" fmla="*/ 145 h 241"/>
                <a:gd name="T94" fmla="*/ 871 w 904"/>
                <a:gd name="T95" fmla="*/ 137 h 241"/>
                <a:gd name="T96" fmla="*/ 882 w 904"/>
                <a:gd name="T97" fmla="*/ 128 h 241"/>
                <a:gd name="T98" fmla="*/ 892 w 904"/>
                <a:gd name="T99" fmla="*/ 117 h 241"/>
                <a:gd name="T100" fmla="*/ 899 w 904"/>
                <a:gd name="T101" fmla="*/ 104 h 241"/>
                <a:gd name="T102" fmla="*/ 903 w 904"/>
                <a:gd name="T103" fmla="*/ 90 h 241"/>
                <a:gd name="T104" fmla="*/ 904 w 904"/>
                <a:gd name="T105" fmla="*/ 75 h 241"/>
                <a:gd name="T106" fmla="*/ 0 w 904"/>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4" h="241">
                  <a:moveTo>
                    <a:pt x="452" y="29"/>
                  </a:moveTo>
                  <a:lnTo>
                    <a:pt x="459" y="29"/>
                  </a:lnTo>
                  <a:lnTo>
                    <a:pt x="464" y="32"/>
                  </a:lnTo>
                  <a:lnTo>
                    <a:pt x="469" y="35"/>
                  </a:lnTo>
                  <a:lnTo>
                    <a:pt x="473" y="38"/>
                  </a:lnTo>
                  <a:lnTo>
                    <a:pt x="478" y="43"/>
                  </a:lnTo>
                  <a:lnTo>
                    <a:pt x="480" y="48"/>
                  </a:lnTo>
                  <a:lnTo>
                    <a:pt x="482" y="54"/>
                  </a:lnTo>
                  <a:lnTo>
                    <a:pt x="482" y="59"/>
                  </a:lnTo>
                  <a:lnTo>
                    <a:pt x="482" y="66"/>
                  </a:lnTo>
                  <a:lnTo>
                    <a:pt x="480" y="71"/>
                  </a:lnTo>
                  <a:lnTo>
                    <a:pt x="478" y="77"/>
                  </a:lnTo>
                  <a:lnTo>
                    <a:pt x="473" y="81"/>
                  </a:lnTo>
                  <a:lnTo>
                    <a:pt x="469" y="85"/>
                  </a:lnTo>
                  <a:lnTo>
                    <a:pt x="464" y="87"/>
                  </a:lnTo>
                  <a:lnTo>
                    <a:pt x="459" y="89"/>
                  </a:lnTo>
                  <a:lnTo>
                    <a:pt x="452" y="90"/>
                  </a:lnTo>
                  <a:lnTo>
                    <a:pt x="447" y="89"/>
                  </a:lnTo>
                  <a:lnTo>
                    <a:pt x="440" y="87"/>
                  </a:lnTo>
                  <a:lnTo>
                    <a:pt x="436" y="85"/>
                  </a:lnTo>
                  <a:lnTo>
                    <a:pt x="431" y="81"/>
                  </a:lnTo>
                  <a:lnTo>
                    <a:pt x="427" y="77"/>
                  </a:lnTo>
                  <a:lnTo>
                    <a:pt x="424" y="71"/>
                  </a:lnTo>
                  <a:lnTo>
                    <a:pt x="422" y="66"/>
                  </a:lnTo>
                  <a:lnTo>
                    <a:pt x="422" y="59"/>
                  </a:lnTo>
                  <a:lnTo>
                    <a:pt x="422" y="54"/>
                  </a:lnTo>
                  <a:lnTo>
                    <a:pt x="424" y="48"/>
                  </a:lnTo>
                  <a:lnTo>
                    <a:pt x="427" y="43"/>
                  </a:lnTo>
                  <a:lnTo>
                    <a:pt x="431" y="38"/>
                  </a:lnTo>
                  <a:lnTo>
                    <a:pt x="436" y="35"/>
                  </a:lnTo>
                  <a:lnTo>
                    <a:pt x="440" y="32"/>
                  </a:lnTo>
                  <a:lnTo>
                    <a:pt x="447" y="31"/>
                  </a:lnTo>
                  <a:lnTo>
                    <a:pt x="452" y="29"/>
                  </a:lnTo>
                  <a:lnTo>
                    <a:pt x="452" y="29"/>
                  </a:lnTo>
                  <a:close/>
                  <a:moveTo>
                    <a:pt x="0" y="75"/>
                  </a:moveTo>
                  <a:lnTo>
                    <a:pt x="0" y="83"/>
                  </a:lnTo>
                  <a:lnTo>
                    <a:pt x="1" y="90"/>
                  </a:lnTo>
                  <a:lnTo>
                    <a:pt x="3" y="97"/>
                  </a:lnTo>
                  <a:lnTo>
                    <a:pt x="5" y="104"/>
                  </a:lnTo>
                  <a:lnTo>
                    <a:pt x="9" y="110"/>
                  </a:lnTo>
                  <a:lnTo>
                    <a:pt x="12" y="117"/>
                  </a:lnTo>
                  <a:lnTo>
                    <a:pt x="16" y="122"/>
                  </a:lnTo>
                  <a:lnTo>
                    <a:pt x="22" y="128"/>
                  </a:lnTo>
                  <a:lnTo>
                    <a:pt x="27" y="132"/>
                  </a:lnTo>
                  <a:lnTo>
                    <a:pt x="33" y="137"/>
                  </a:lnTo>
                  <a:lnTo>
                    <a:pt x="40" y="141"/>
                  </a:lnTo>
                  <a:lnTo>
                    <a:pt x="46" y="145"/>
                  </a:lnTo>
                  <a:lnTo>
                    <a:pt x="53" y="147"/>
                  </a:lnTo>
                  <a:lnTo>
                    <a:pt x="59" y="149"/>
                  </a:lnTo>
                  <a:lnTo>
                    <a:pt x="67" y="150"/>
                  </a:lnTo>
                  <a:lnTo>
                    <a:pt x="75" y="150"/>
                  </a:lnTo>
                  <a:lnTo>
                    <a:pt x="437" y="150"/>
                  </a:lnTo>
                  <a:lnTo>
                    <a:pt x="437" y="211"/>
                  </a:lnTo>
                  <a:lnTo>
                    <a:pt x="195" y="211"/>
                  </a:lnTo>
                  <a:lnTo>
                    <a:pt x="192" y="211"/>
                  </a:lnTo>
                  <a:lnTo>
                    <a:pt x="190" y="212"/>
                  </a:lnTo>
                  <a:lnTo>
                    <a:pt x="188" y="213"/>
                  </a:lnTo>
                  <a:lnTo>
                    <a:pt x="186" y="215"/>
                  </a:lnTo>
                  <a:lnTo>
                    <a:pt x="183" y="218"/>
                  </a:lnTo>
                  <a:lnTo>
                    <a:pt x="182" y="220"/>
                  </a:lnTo>
                  <a:lnTo>
                    <a:pt x="181" y="223"/>
                  </a:lnTo>
                  <a:lnTo>
                    <a:pt x="181" y="225"/>
                  </a:lnTo>
                  <a:lnTo>
                    <a:pt x="181" y="229"/>
                  </a:lnTo>
                  <a:lnTo>
                    <a:pt x="182" y="232"/>
                  </a:lnTo>
                  <a:lnTo>
                    <a:pt x="183" y="234"/>
                  </a:lnTo>
                  <a:lnTo>
                    <a:pt x="186" y="236"/>
                  </a:lnTo>
                  <a:lnTo>
                    <a:pt x="188" y="239"/>
                  </a:lnTo>
                  <a:lnTo>
                    <a:pt x="190" y="240"/>
                  </a:lnTo>
                  <a:lnTo>
                    <a:pt x="192" y="241"/>
                  </a:lnTo>
                  <a:lnTo>
                    <a:pt x="195" y="241"/>
                  </a:lnTo>
                  <a:lnTo>
                    <a:pt x="739" y="241"/>
                  </a:lnTo>
                  <a:lnTo>
                    <a:pt x="742" y="241"/>
                  </a:lnTo>
                  <a:lnTo>
                    <a:pt x="745" y="240"/>
                  </a:lnTo>
                  <a:lnTo>
                    <a:pt x="747" y="239"/>
                  </a:lnTo>
                  <a:lnTo>
                    <a:pt x="750" y="236"/>
                  </a:lnTo>
                  <a:lnTo>
                    <a:pt x="752" y="234"/>
                  </a:lnTo>
                  <a:lnTo>
                    <a:pt x="753" y="232"/>
                  </a:lnTo>
                  <a:lnTo>
                    <a:pt x="754" y="229"/>
                  </a:lnTo>
                  <a:lnTo>
                    <a:pt x="754" y="225"/>
                  </a:lnTo>
                  <a:lnTo>
                    <a:pt x="754" y="223"/>
                  </a:lnTo>
                  <a:lnTo>
                    <a:pt x="753" y="220"/>
                  </a:lnTo>
                  <a:lnTo>
                    <a:pt x="752" y="218"/>
                  </a:lnTo>
                  <a:lnTo>
                    <a:pt x="750" y="215"/>
                  </a:lnTo>
                  <a:lnTo>
                    <a:pt x="747" y="213"/>
                  </a:lnTo>
                  <a:lnTo>
                    <a:pt x="745" y="212"/>
                  </a:lnTo>
                  <a:lnTo>
                    <a:pt x="742" y="211"/>
                  </a:lnTo>
                  <a:lnTo>
                    <a:pt x="739" y="211"/>
                  </a:lnTo>
                  <a:lnTo>
                    <a:pt x="468" y="211"/>
                  </a:lnTo>
                  <a:lnTo>
                    <a:pt x="468" y="150"/>
                  </a:lnTo>
                  <a:lnTo>
                    <a:pt x="829" y="150"/>
                  </a:lnTo>
                  <a:lnTo>
                    <a:pt x="837" y="150"/>
                  </a:lnTo>
                  <a:lnTo>
                    <a:pt x="845" y="149"/>
                  </a:lnTo>
                  <a:lnTo>
                    <a:pt x="851" y="147"/>
                  </a:lnTo>
                  <a:lnTo>
                    <a:pt x="859" y="145"/>
                  </a:lnTo>
                  <a:lnTo>
                    <a:pt x="866" y="141"/>
                  </a:lnTo>
                  <a:lnTo>
                    <a:pt x="871" y="137"/>
                  </a:lnTo>
                  <a:lnTo>
                    <a:pt x="877" y="132"/>
                  </a:lnTo>
                  <a:lnTo>
                    <a:pt x="882" y="128"/>
                  </a:lnTo>
                  <a:lnTo>
                    <a:pt x="888" y="122"/>
                  </a:lnTo>
                  <a:lnTo>
                    <a:pt x="892" y="117"/>
                  </a:lnTo>
                  <a:lnTo>
                    <a:pt x="896" y="110"/>
                  </a:lnTo>
                  <a:lnTo>
                    <a:pt x="899" y="104"/>
                  </a:lnTo>
                  <a:lnTo>
                    <a:pt x="901" y="97"/>
                  </a:lnTo>
                  <a:lnTo>
                    <a:pt x="903" y="90"/>
                  </a:lnTo>
                  <a:lnTo>
                    <a:pt x="904" y="83"/>
                  </a:lnTo>
                  <a:lnTo>
                    <a:pt x="904" y="75"/>
                  </a:lnTo>
                  <a:lnTo>
                    <a:pt x="904" y="0"/>
                  </a:lnTo>
                  <a:lnTo>
                    <a:pt x="0" y="0"/>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 name="Imagem 12">
            <a:extLst>
              <a:ext uri="{FF2B5EF4-FFF2-40B4-BE49-F238E27FC236}">
                <a16:creationId xmlns:a16="http://schemas.microsoft.com/office/drawing/2014/main" id="{66A1CFFE-5BA3-5D5C-97D1-5F185805F5C9}"/>
              </a:ext>
            </a:extLst>
          </p:cNvPr>
          <p:cNvPicPr>
            <a:picLocks noChangeAspect="1"/>
          </p:cNvPicPr>
          <p:nvPr/>
        </p:nvPicPr>
        <p:blipFill>
          <a:blip r:embed="rId2"/>
          <a:stretch>
            <a:fillRect/>
          </a:stretch>
        </p:blipFill>
        <p:spPr>
          <a:xfrm>
            <a:off x="0" y="1702266"/>
            <a:ext cx="5545600" cy="5156032"/>
          </a:xfrm>
          <a:prstGeom prst="rect">
            <a:avLst/>
          </a:prstGeom>
        </p:spPr>
      </p:pic>
      <p:pic>
        <p:nvPicPr>
          <p:cNvPr id="5" name="Imagem 4">
            <a:extLst>
              <a:ext uri="{FF2B5EF4-FFF2-40B4-BE49-F238E27FC236}">
                <a16:creationId xmlns:a16="http://schemas.microsoft.com/office/drawing/2014/main" id="{0A2F897D-0603-22CF-B4EB-76C124423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4035626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60</a:t>
            </a:fld>
            <a:endParaRPr lang="en-US"/>
          </a:p>
        </p:txBody>
      </p:sp>
      <p:sp>
        <p:nvSpPr>
          <p:cNvPr id="16" name="Retângulo 15">
            <a:extLst>
              <a:ext uri="{FF2B5EF4-FFF2-40B4-BE49-F238E27FC236}">
                <a16:creationId xmlns:a16="http://schemas.microsoft.com/office/drawing/2014/main" id="{84C21040-904C-37E9-4973-5246726019C5}"/>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Straight Connector 11">
            <a:extLst>
              <a:ext uri="{FF2B5EF4-FFF2-40B4-BE49-F238E27FC236}">
                <a16:creationId xmlns:a16="http://schemas.microsoft.com/office/drawing/2014/main" id="{CFFE38A9-1BF7-B392-B514-A391D25986C4}"/>
              </a:ext>
            </a:extLst>
          </p:cNvPr>
          <p:cNvCxnSpPr>
            <a:cxnSpLocks/>
          </p:cNvCxnSpPr>
          <p:nvPr/>
        </p:nvCxnSpPr>
        <p:spPr>
          <a:xfrm flipH="1">
            <a:off x="3307438" y="2335024"/>
            <a:ext cx="1786447"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5" name="组合 3">
            <a:extLst>
              <a:ext uri="{FF2B5EF4-FFF2-40B4-BE49-F238E27FC236}">
                <a16:creationId xmlns:a16="http://schemas.microsoft.com/office/drawing/2014/main" id="{1D5060D4-C08C-076E-E9F9-291BB08F71B1}"/>
              </a:ext>
            </a:extLst>
          </p:cNvPr>
          <p:cNvGrpSpPr/>
          <p:nvPr/>
        </p:nvGrpSpPr>
        <p:grpSpPr>
          <a:xfrm>
            <a:off x="2068232" y="854827"/>
            <a:ext cx="2132430" cy="2366150"/>
            <a:chOff x="3590122" y="1268760"/>
            <a:chExt cx="5011756" cy="4320480"/>
          </a:xfrm>
        </p:grpSpPr>
        <p:sp>
          <p:nvSpPr>
            <p:cNvPr id="7" name="任意多边形: 形状 5">
              <a:extLst>
                <a:ext uri="{FF2B5EF4-FFF2-40B4-BE49-F238E27FC236}">
                  <a16:creationId xmlns:a16="http://schemas.microsoft.com/office/drawing/2014/main" id="{D0718777-A2DA-E2ED-6D6F-C50F5B3CB635}"/>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9" name="任意多边形: 形状 7">
              <a:extLst>
                <a:ext uri="{FF2B5EF4-FFF2-40B4-BE49-F238E27FC236}">
                  <a16:creationId xmlns:a16="http://schemas.microsoft.com/office/drawing/2014/main" id="{3FA5650F-6113-70D3-CD04-7CA39A031E3D}"/>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1" name="任意多边形: 形状 9">
              <a:extLst>
                <a:ext uri="{FF2B5EF4-FFF2-40B4-BE49-F238E27FC236}">
                  <a16:creationId xmlns:a16="http://schemas.microsoft.com/office/drawing/2014/main" id="{7E9093A3-15B9-6506-7775-5324780CB56A}"/>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2" name="任意多边形: 形状 10">
              <a:extLst>
                <a:ext uri="{FF2B5EF4-FFF2-40B4-BE49-F238E27FC236}">
                  <a16:creationId xmlns:a16="http://schemas.microsoft.com/office/drawing/2014/main" id="{A69C6130-0366-4322-E490-064C69057857}"/>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3" name="任意多边形: 形状 9">
            <a:extLst>
              <a:ext uri="{FF2B5EF4-FFF2-40B4-BE49-F238E27FC236}">
                <a16:creationId xmlns:a16="http://schemas.microsoft.com/office/drawing/2014/main" id="{71A3CF5F-010B-8991-8817-8AD80105553E}"/>
              </a:ext>
            </a:extLst>
          </p:cNvPr>
          <p:cNvSpPr/>
          <p:nvPr/>
        </p:nvSpPr>
        <p:spPr>
          <a:xfrm>
            <a:off x="1591309" y="3318983"/>
            <a:ext cx="2992164" cy="708466"/>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4" name="任意多边形: 形状 10">
            <a:extLst>
              <a:ext uri="{FF2B5EF4-FFF2-40B4-BE49-F238E27FC236}">
                <a16:creationId xmlns:a16="http://schemas.microsoft.com/office/drawing/2014/main" id="{962844CC-F3DF-F13D-86E3-CC234471DA12}"/>
              </a:ext>
            </a:extLst>
          </p:cNvPr>
          <p:cNvSpPr/>
          <p:nvPr/>
        </p:nvSpPr>
        <p:spPr>
          <a:xfrm>
            <a:off x="1097354" y="4125455"/>
            <a:ext cx="3985708" cy="947287"/>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任意多边形: 形状 9">
            <a:extLst>
              <a:ext uri="{FF2B5EF4-FFF2-40B4-BE49-F238E27FC236}">
                <a16:creationId xmlns:a16="http://schemas.microsoft.com/office/drawing/2014/main" id="{FA791681-F0FE-D415-56FA-9CB624757741}"/>
              </a:ext>
            </a:extLst>
          </p:cNvPr>
          <p:cNvSpPr/>
          <p:nvPr/>
        </p:nvSpPr>
        <p:spPr>
          <a:xfrm>
            <a:off x="577850" y="5170748"/>
            <a:ext cx="5067300" cy="1009350"/>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8" name="TextBox 61">
            <a:extLst>
              <a:ext uri="{FF2B5EF4-FFF2-40B4-BE49-F238E27FC236}">
                <a16:creationId xmlns:a16="http://schemas.microsoft.com/office/drawing/2014/main" id="{54B87B37-5223-E1CB-F22C-4C9957601009}"/>
              </a:ext>
            </a:extLst>
          </p:cNvPr>
          <p:cNvSpPr txBox="1"/>
          <p:nvPr/>
        </p:nvSpPr>
        <p:spPr>
          <a:xfrm>
            <a:off x="5440057" y="1873401"/>
            <a:ext cx="5160634" cy="1661993"/>
          </a:xfrm>
          <a:prstGeom prst="rect">
            <a:avLst/>
          </a:prstGeom>
          <a:noFill/>
        </p:spPr>
        <p:txBody>
          <a:bodyPr wrap="square" lIns="0" tIns="0" rIns="0" bIns="0" rtlCol="0">
            <a:spAutoFit/>
          </a:bodyPr>
          <a:lstStyle/>
          <a:p>
            <a:r>
              <a:rPr lang="pt-BR" b="1" dirty="0"/>
              <a:t>Riscos de exposição a agentes químicos: </a:t>
            </a:r>
          </a:p>
          <a:p>
            <a:endParaRPr lang="pt-BR" b="1" dirty="0"/>
          </a:p>
          <a:p>
            <a:r>
              <a:rPr lang="pt-BR" dirty="0"/>
              <a:t>Alguns processos de mineração podem envolver a exposição a agentes químicos tóxicos, como poeiras, gases, vapores e substâncias químicas utilizadas no tratamento de minérios. </a:t>
            </a:r>
          </a:p>
        </p:txBody>
      </p:sp>
    </p:spTree>
    <p:extLst>
      <p:ext uri="{BB962C8B-B14F-4D97-AF65-F5344CB8AC3E}">
        <p14:creationId xmlns:p14="http://schemas.microsoft.com/office/powerpoint/2010/main" val="355410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61</a:t>
            </a:fld>
            <a:endParaRPr lang="en-US"/>
          </a:p>
        </p:txBody>
      </p:sp>
      <p:sp>
        <p:nvSpPr>
          <p:cNvPr id="16" name="Retângulo 15">
            <a:extLst>
              <a:ext uri="{FF2B5EF4-FFF2-40B4-BE49-F238E27FC236}">
                <a16:creationId xmlns:a16="http://schemas.microsoft.com/office/drawing/2014/main" id="{84C21040-904C-37E9-4973-5246726019C5}"/>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Straight Connector 11">
            <a:extLst>
              <a:ext uri="{FF2B5EF4-FFF2-40B4-BE49-F238E27FC236}">
                <a16:creationId xmlns:a16="http://schemas.microsoft.com/office/drawing/2014/main" id="{CFFE38A9-1BF7-B392-B514-A391D25986C4}"/>
              </a:ext>
            </a:extLst>
          </p:cNvPr>
          <p:cNvCxnSpPr>
            <a:cxnSpLocks/>
          </p:cNvCxnSpPr>
          <p:nvPr/>
        </p:nvCxnSpPr>
        <p:spPr>
          <a:xfrm flipH="1">
            <a:off x="3461228" y="2906524"/>
            <a:ext cx="1786447"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5" name="组合 3">
            <a:extLst>
              <a:ext uri="{FF2B5EF4-FFF2-40B4-BE49-F238E27FC236}">
                <a16:creationId xmlns:a16="http://schemas.microsoft.com/office/drawing/2014/main" id="{1D5060D4-C08C-076E-E9F9-291BB08F71B1}"/>
              </a:ext>
            </a:extLst>
          </p:cNvPr>
          <p:cNvGrpSpPr/>
          <p:nvPr/>
        </p:nvGrpSpPr>
        <p:grpSpPr>
          <a:xfrm>
            <a:off x="2068232" y="854827"/>
            <a:ext cx="2132430" cy="2366150"/>
            <a:chOff x="3590122" y="1268760"/>
            <a:chExt cx="5011756" cy="4320480"/>
          </a:xfrm>
        </p:grpSpPr>
        <p:sp>
          <p:nvSpPr>
            <p:cNvPr id="7" name="任意多边形: 形状 5">
              <a:extLst>
                <a:ext uri="{FF2B5EF4-FFF2-40B4-BE49-F238E27FC236}">
                  <a16:creationId xmlns:a16="http://schemas.microsoft.com/office/drawing/2014/main" id="{D0718777-A2DA-E2ED-6D6F-C50F5B3CB635}"/>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9" name="任意多边形: 形状 7">
              <a:extLst>
                <a:ext uri="{FF2B5EF4-FFF2-40B4-BE49-F238E27FC236}">
                  <a16:creationId xmlns:a16="http://schemas.microsoft.com/office/drawing/2014/main" id="{3FA5650F-6113-70D3-CD04-7CA39A031E3D}"/>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1" name="任意多边形: 形状 9">
              <a:extLst>
                <a:ext uri="{FF2B5EF4-FFF2-40B4-BE49-F238E27FC236}">
                  <a16:creationId xmlns:a16="http://schemas.microsoft.com/office/drawing/2014/main" id="{7E9093A3-15B9-6506-7775-5324780CB56A}"/>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2" name="任意多边形: 形状 10">
              <a:extLst>
                <a:ext uri="{FF2B5EF4-FFF2-40B4-BE49-F238E27FC236}">
                  <a16:creationId xmlns:a16="http://schemas.microsoft.com/office/drawing/2014/main" id="{A69C6130-0366-4322-E490-064C69057857}"/>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grpSp>
      <p:sp>
        <p:nvSpPr>
          <p:cNvPr id="13" name="任意多边形: 形状 9">
            <a:extLst>
              <a:ext uri="{FF2B5EF4-FFF2-40B4-BE49-F238E27FC236}">
                <a16:creationId xmlns:a16="http://schemas.microsoft.com/office/drawing/2014/main" id="{71A3CF5F-010B-8991-8817-8AD80105553E}"/>
              </a:ext>
            </a:extLst>
          </p:cNvPr>
          <p:cNvSpPr/>
          <p:nvPr/>
        </p:nvSpPr>
        <p:spPr>
          <a:xfrm>
            <a:off x="1591309" y="3318983"/>
            <a:ext cx="2992164" cy="708466"/>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4" name="任意多边形: 形状 10">
            <a:extLst>
              <a:ext uri="{FF2B5EF4-FFF2-40B4-BE49-F238E27FC236}">
                <a16:creationId xmlns:a16="http://schemas.microsoft.com/office/drawing/2014/main" id="{962844CC-F3DF-F13D-86E3-CC234471DA12}"/>
              </a:ext>
            </a:extLst>
          </p:cNvPr>
          <p:cNvSpPr/>
          <p:nvPr/>
        </p:nvSpPr>
        <p:spPr>
          <a:xfrm>
            <a:off x="1097354" y="4125455"/>
            <a:ext cx="3985708" cy="947287"/>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任意多边形: 形状 9">
            <a:extLst>
              <a:ext uri="{FF2B5EF4-FFF2-40B4-BE49-F238E27FC236}">
                <a16:creationId xmlns:a16="http://schemas.microsoft.com/office/drawing/2014/main" id="{FA791681-F0FE-D415-56FA-9CB624757741}"/>
              </a:ext>
            </a:extLst>
          </p:cNvPr>
          <p:cNvSpPr/>
          <p:nvPr/>
        </p:nvSpPr>
        <p:spPr>
          <a:xfrm>
            <a:off x="577850" y="5170748"/>
            <a:ext cx="5067300" cy="1009350"/>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8" name="TextBox 61">
            <a:extLst>
              <a:ext uri="{FF2B5EF4-FFF2-40B4-BE49-F238E27FC236}">
                <a16:creationId xmlns:a16="http://schemas.microsoft.com/office/drawing/2014/main" id="{54B87B37-5223-E1CB-F22C-4C9957601009}"/>
              </a:ext>
            </a:extLst>
          </p:cNvPr>
          <p:cNvSpPr txBox="1"/>
          <p:nvPr/>
        </p:nvSpPr>
        <p:spPr>
          <a:xfrm>
            <a:off x="5645150" y="2531715"/>
            <a:ext cx="5160634" cy="1384995"/>
          </a:xfrm>
          <a:prstGeom prst="rect">
            <a:avLst/>
          </a:prstGeom>
          <a:noFill/>
        </p:spPr>
        <p:txBody>
          <a:bodyPr wrap="square" lIns="0" tIns="0" rIns="0" bIns="0" rtlCol="0">
            <a:spAutoFit/>
          </a:bodyPr>
          <a:lstStyle/>
          <a:p>
            <a:r>
              <a:rPr lang="pt-BR" b="1" dirty="0"/>
              <a:t>Riscos de exposição a agentes físicos:</a:t>
            </a:r>
            <a:r>
              <a:rPr lang="pt-BR" dirty="0"/>
              <a:t> </a:t>
            </a:r>
          </a:p>
          <a:p>
            <a:endParaRPr lang="pt-BR" dirty="0"/>
          </a:p>
          <a:p>
            <a:r>
              <a:rPr lang="pt-BR" dirty="0"/>
              <a:t>A mineração também pode expor os trabalhadores a agentes físicos, como ruídos intensos, vibrações, radiações ionizantes e não ionizantes.</a:t>
            </a:r>
          </a:p>
        </p:txBody>
      </p:sp>
    </p:spTree>
    <p:extLst>
      <p:ext uri="{BB962C8B-B14F-4D97-AF65-F5344CB8AC3E}">
        <p14:creationId xmlns:p14="http://schemas.microsoft.com/office/powerpoint/2010/main" val="205290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62</a:t>
            </a:fld>
            <a:endParaRPr lang="en-US"/>
          </a:p>
        </p:txBody>
      </p:sp>
      <p:sp>
        <p:nvSpPr>
          <p:cNvPr id="16" name="Retângulo 15">
            <a:extLst>
              <a:ext uri="{FF2B5EF4-FFF2-40B4-BE49-F238E27FC236}">
                <a16:creationId xmlns:a16="http://schemas.microsoft.com/office/drawing/2014/main" id="{84C21040-904C-37E9-4973-5246726019C5}"/>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Straight Connector 11">
            <a:extLst>
              <a:ext uri="{FF2B5EF4-FFF2-40B4-BE49-F238E27FC236}">
                <a16:creationId xmlns:a16="http://schemas.microsoft.com/office/drawing/2014/main" id="{CFFE38A9-1BF7-B392-B514-A391D25986C4}"/>
              </a:ext>
            </a:extLst>
          </p:cNvPr>
          <p:cNvCxnSpPr>
            <a:cxnSpLocks/>
          </p:cNvCxnSpPr>
          <p:nvPr/>
        </p:nvCxnSpPr>
        <p:spPr>
          <a:xfrm flipH="1">
            <a:off x="3690249" y="3566924"/>
            <a:ext cx="1786447"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5" name="组合 3">
            <a:extLst>
              <a:ext uri="{FF2B5EF4-FFF2-40B4-BE49-F238E27FC236}">
                <a16:creationId xmlns:a16="http://schemas.microsoft.com/office/drawing/2014/main" id="{1D5060D4-C08C-076E-E9F9-291BB08F71B1}"/>
              </a:ext>
            </a:extLst>
          </p:cNvPr>
          <p:cNvGrpSpPr/>
          <p:nvPr/>
        </p:nvGrpSpPr>
        <p:grpSpPr>
          <a:xfrm>
            <a:off x="2068232" y="854827"/>
            <a:ext cx="2132430" cy="2366150"/>
            <a:chOff x="3590122" y="1268760"/>
            <a:chExt cx="5011756" cy="4320480"/>
          </a:xfrm>
        </p:grpSpPr>
        <p:sp>
          <p:nvSpPr>
            <p:cNvPr id="7" name="任意多边形: 形状 5">
              <a:extLst>
                <a:ext uri="{FF2B5EF4-FFF2-40B4-BE49-F238E27FC236}">
                  <a16:creationId xmlns:a16="http://schemas.microsoft.com/office/drawing/2014/main" id="{D0718777-A2DA-E2ED-6D6F-C50F5B3CB635}"/>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9" name="任意多边形: 形状 7">
              <a:extLst>
                <a:ext uri="{FF2B5EF4-FFF2-40B4-BE49-F238E27FC236}">
                  <a16:creationId xmlns:a16="http://schemas.microsoft.com/office/drawing/2014/main" id="{3FA5650F-6113-70D3-CD04-7CA39A031E3D}"/>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1" name="任意多边形: 形状 9">
              <a:extLst>
                <a:ext uri="{FF2B5EF4-FFF2-40B4-BE49-F238E27FC236}">
                  <a16:creationId xmlns:a16="http://schemas.microsoft.com/office/drawing/2014/main" id="{7E9093A3-15B9-6506-7775-5324780CB56A}"/>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2" name="任意多边形: 形状 10">
              <a:extLst>
                <a:ext uri="{FF2B5EF4-FFF2-40B4-BE49-F238E27FC236}">
                  <a16:creationId xmlns:a16="http://schemas.microsoft.com/office/drawing/2014/main" id="{A69C6130-0366-4322-E490-064C69057857}"/>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3" name="任意多边形: 形状 9">
            <a:extLst>
              <a:ext uri="{FF2B5EF4-FFF2-40B4-BE49-F238E27FC236}">
                <a16:creationId xmlns:a16="http://schemas.microsoft.com/office/drawing/2014/main" id="{71A3CF5F-010B-8991-8817-8AD80105553E}"/>
              </a:ext>
            </a:extLst>
          </p:cNvPr>
          <p:cNvSpPr/>
          <p:nvPr/>
        </p:nvSpPr>
        <p:spPr>
          <a:xfrm>
            <a:off x="1591309" y="3318983"/>
            <a:ext cx="2992164" cy="708466"/>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4" name="任意多边形: 形状 10">
            <a:extLst>
              <a:ext uri="{FF2B5EF4-FFF2-40B4-BE49-F238E27FC236}">
                <a16:creationId xmlns:a16="http://schemas.microsoft.com/office/drawing/2014/main" id="{962844CC-F3DF-F13D-86E3-CC234471DA12}"/>
              </a:ext>
            </a:extLst>
          </p:cNvPr>
          <p:cNvSpPr/>
          <p:nvPr/>
        </p:nvSpPr>
        <p:spPr>
          <a:xfrm>
            <a:off x="1097354" y="4125455"/>
            <a:ext cx="3985708" cy="947287"/>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任意多边形: 形状 9">
            <a:extLst>
              <a:ext uri="{FF2B5EF4-FFF2-40B4-BE49-F238E27FC236}">
                <a16:creationId xmlns:a16="http://schemas.microsoft.com/office/drawing/2014/main" id="{FA791681-F0FE-D415-56FA-9CB624757741}"/>
              </a:ext>
            </a:extLst>
          </p:cNvPr>
          <p:cNvSpPr/>
          <p:nvPr/>
        </p:nvSpPr>
        <p:spPr>
          <a:xfrm>
            <a:off x="577850" y="5170748"/>
            <a:ext cx="5067300" cy="1009350"/>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8" name="TextBox 61">
            <a:extLst>
              <a:ext uri="{FF2B5EF4-FFF2-40B4-BE49-F238E27FC236}">
                <a16:creationId xmlns:a16="http://schemas.microsoft.com/office/drawing/2014/main" id="{54B87B37-5223-E1CB-F22C-4C9957601009}"/>
              </a:ext>
            </a:extLst>
          </p:cNvPr>
          <p:cNvSpPr txBox="1"/>
          <p:nvPr/>
        </p:nvSpPr>
        <p:spPr>
          <a:xfrm>
            <a:off x="5979775" y="2980718"/>
            <a:ext cx="5160634" cy="1384995"/>
          </a:xfrm>
          <a:prstGeom prst="rect">
            <a:avLst/>
          </a:prstGeom>
          <a:noFill/>
        </p:spPr>
        <p:txBody>
          <a:bodyPr wrap="square" lIns="0" tIns="0" rIns="0" bIns="0" rtlCol="0">
            <a:spAutoFit/>
          </a:bodyPr>
          <a:lstStyle/>
          <a:p>
            <a:r>
              <a:rPr lang="pt-BR" b="1" dirty="0"/>
              <a:t>Riscos de acidentes com máquinas e equipamentos:</a:t>
            </a:r>
          </a:p>
          <a:p>
            <a:endParaRPr lang="pt-BR" b="1" dirty="0"/>
          </a:p>
          <a:p>
            <a:r>
              <a:rPr lang="pt-BR" dirty="0"/>
              <a:t>A operação de máquinas e equipamentos na mineração apresenta riscos de acidentes, como aprisionamento, esmagamento, cortes e quedas. </a:t>
            </a:r>
          </a:p>
        </p:txBody>
      </p:sp>
    </p:spTree>
    <p:extLst>
      <p:ext uri="{BB962C8B-B14F-4D97-AF65-F5344CB8AC3E}">
        <p14:creationId xmlns:p14="http://schemas.microsoft.com/office/powerpoint/2010/main" val="379591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63</a:t>
            </a:fld>
            <a:endParaRPr lang="en-US"/>
          </a:p>
        </p:txBody>
      </p:sp>
      <p:sp>
        <p:nvSpPr>
          <p:cNvPr id="16" name="Retângulo 15">
            <a:extLst>
              <a:ext uri="{FF2B5EF4-FFF2-40B4-BE49-F238E27FC236}">
                <a16:creationId xmlns:a16="http://schemas.microsoft.com/office/drawing/2014/main" id="{84C21040-904C-37E9-4973-5246726019C5}"/>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Straight Connector 11">
            <a:extLst>
              <a:ext uri="{FF2B5EF4-FFF2-40B4-BE49-F238E27FC236}">
                <a16:creationId xmlns:a16="http://schemas.microsoft.com/office/drawing/2014/main" id="{CFFE38A9-1BF7-B392-B514-A391D25986C4}"/>
              </a:ext>
            </a:extLst>
          </p:cNvPr>
          <p:cNvCxnSpPr>
            <a:cxnSpLocks/>
          </p:cNvCxnSpPr>
          <p:nvPr/>
        </p:nvCxnSpPr>
        <p:spPr>
          <a:xfrm flipH="1">
            <a:off x="3969861" y="4557524"/>
            <a:ext cx="1786447"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5" name="组合 3">
            <a:extLst>
              <a:ext uri="{FF2B5EF4-FFF2-40B4-BE49-F238E27FC236}">
                <a16:creationId xmlns:a16="http://schemas.microsoft.com/office/drawing/2014/main" id="{1D5060D4-C08C-076E-E9F9-291BB08F71B1}"/>
              </a:ext>
            </a:extLst>
          </p:cNvPr>
          <p:cNvGrpSpPr/>
          <p:nvPr/>
        </p:nvGrpSpPr>
        <p:grpSpPr>
          <a:xfrm>
            <a:off x="2068232" y="854827"/>
            <a:ext cx="2132430" cy="2366150"/>
            <a:chOff x="3590122" y="1268760"/>
            <a:chExt cx="5011756" cy="4320480"/>
          </a:xfrm>
        </p:grpSpPr>
        <p:sp>
          <p:nvSpPr>
            <p:cNvPr id="7" name="任意多边形: 形状 5">
              <a:extLst>
                <a:ext uri="{FF2B5EF4-FFF2-40B4-BE49-F238E27FC236}">
                  <a16:creationId xmlns:a16="http://schemas.microsoft.com/office/drawing/2014/main" id="{D0718777-A2DA-E2ED-6D6F-C50F5B3CB635}"/>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9" name="任意多边形: 形状 7">
              <a:extLst>
                <a:ext uri="{FF2B5EF4-FFF2-40B4-BE49-F238E27FC236}">
                  <a16:creationId xmlns:a16="http://schemas.microsoft.com/office/drawing/2014/main" id="{3FA5650F-6113-70D3-CD04-7CA39A031E3D}"/>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1" name="任意多边形: 形状 9">
              <a:extLst>
                <a:ext uri="{FF2B5EF4-FFF2-40B4-BE49-F238E27FC236}">
                  <a16:creationId xmlns:a16="http://schemas.microsoft.com/office/drawing/2014/main" id="{7E9093A3-15B9-6506-7775-5324780CB56A}"/>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2" name="任意多边形: 形状 10">
              <a:extLst>
                <a:ext uri="{FF2B5EF4-FFF2-40B4-BE49-F238E27FC236}">
                  <a16:creationId xmlns:a16="http://schemas.microsoft.com/office/drawing/2014/main" id="{A69C6130-0366-4322-E490-064C69057857}"/>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3" name="任意多边形: 形状 9">
            <a:extLst>
              <a:ext uri="{FF2B5EF4-FFF2-40B4-BE49-F238E27FC236}">
                <a16:creationId xmlns:a16="http://schemas.microsoft.com/office/drawing/2014/main" id="{71A3CF5F-010B-8991-8817-8AD80105553E}"/>
              </a:ext>
            </a:extLst>
          </p:cNvPr>
          <p:cNvSpPr/>
          <p:nvPr/>
        </p:nvSpPr>
        <p:spPr>
          <a:xfrm>
            <a:off x="1591309" y="3318983"/>
            <a:ext cx="2992164" cy="708466"/>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4" name="任意多边形: 形状 10">
            <a:extLst>
              <a:ext uri="{FF2B5EF4-FFF2-40B4-BE49-F238E27FC236}">
                <a16:creationId xmlns:a16="http://schemas.microsoft.com/office/drawing/2014/main" id="{962844CC-F3DF-F13D-86E3-CC234471DA12}"/>
              </a:ext>
            </a:extLst>
          </p:cNvPr>
          <p:cNvSpPr/>
          <p:nvPr/>
        </p:nvSpPr>
        <p:spPr>
          <a:xfrm>
            <a:off x="1097354" y="4125455"/>
            <a:ext cx="3985708" cy="947287"/>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任意多边形: 形状 9">
            <a:extLst>
              <a:ext uri="{FF2B5EF4-FFF2-40B4-BE49-F238E27FC236}">
                <a16:creationId xmlns:a16="http://schemas.microsoft.com/office/drawing/2014/main" id="{FA791681-F0FE-D415-56FA-9CB624757741}"/>
              </a:ext>
            </a:extLst>
          </p:cNvPr>
          <p:cNvSpPr/>
          <p:nvPr/>
        </p:nvSpPr>
        <p:spPr>
          <a:xfrm>
            <a:off x="577850" y="5170748"/>
            <a:ext cx="5067300" cy="1009350"/>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8" name="TextBox 61">
            <a:extLst>
              <a:ext uri="{FF2B5EF4-FFF2-40B4-BE49-F238E27FC236}">
                <a16:creationId xmlns:a16="http://schemas.microsoft.com/office/drawing/2014/main" id="{54B87B37-5223-E1CB-F22C-4C9957601009}"/>
              </a:ext>
            </a:extLst>
          </p:cNvPr>
          <p:cNvSpPr txBox="1"/>
          <p:nvPr/>
        </p:nvSpPr>
        <p:spPr>
          <a:xfrm>
            <a:off x="6319208" y="3545320"/>
            <a:ext cx="5160634" cy="1938992"/>
          </a:xfrm>
          <a:prstGeom prst="rect">
            <a:avLst/>
          </a:prstGeom>
          <a:noFill/>
        </p:spPr>
        <p:txBody>
          <a:bodyPr wrap="square" lIns="0" tIns="0" rIns="0" bIns="0" rtlCol="0">
            <a:spAutoFit/>
          </a:bodyPr>
          <a:lstStyle/>
          <a:p>
            <a:r>
              <a:rPr lang="pt-BR" b="1" dirty="0"/>
              <a:t>Riscos ergonômicos:</a:t>
            </a:r>
            <a:r>
              <a:rPr lang="pt-BR" dirty="0"/>
              <a:t> </a:t>
            </a:r>
          </a:p>
          <a:p>
            <a:endParaRPr lang="pt-BR" dirty="0"/>
          </a:p>
          <a:p>
            <a:r>
              <a:rPr lang="pt-BR" dirty="0"/>
              <a:t>A mineração pode envolver atividades que exigem esforço físico intenso, posturas inadequadas e repetitividade de movimentos, podendo causar lesões musculoesqueléticas e problemas de saúde relacionados à ergonomia. </a:t>
            </a:r>
          </a:p>
        </p:txBody>
      </p:sp>
    </p:spTree>
    <p:extLst>
      <p:ext uri="{BB962C8B-B14F-4D97-AF65-F5344CB8AC3E}">
        <p14:creationId xmlns:p14="http://schemas.microsoft.com/office/powerpoint/2010/main" val="166796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64</a:t>
            </a:fld>
            <a:endParaRPr lang="en-US"/>
          </a:p>
        </p:txBody>
      </p:sp>
      <p:sp>
        <p:nvSpPr>
          <p:cNvPr id="16" name="Retângulo 15">
            <a:extLst>
              <a:ext uri="{FF2B5EF4-FFF2-40B4-BE49-F238E27FC236}">
                <a16:creationId xmlns:a16="http://schemas.microsoft.com/office/drawing/2014/main" id="{84C21040-904C-37E9-4973-5246726019C5}"/>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 name="Straight Connector 11">
            <a:extLst>
              <a:ext uri="{FF2B5EF4-FFF2-40B4-BE49-F238E27FC236}">
                <a16:creationId xmlns:a16="http://schemas.microsoft.com/office/drawing/2014/main" id="{CFFE38A9-1BF7-B392-B514-A391D25986C4}"/>
              </a:ext>
            </a:extLst>
          </p:cNvPr>
          <p:cNvCxnSpPr>
            <a:cxnSpLocks/>
          </p:cNvCxnSpPr>
          <p:nvPr/>
        </p:nvCxnSpPr>
        <p:spPr>
          <a:xfrm flipH="1">
            <a:off x="4421343" y="5687824"/>
            <a:ext cx="1786447" cy="0"/>
          </a:xfrm>
          <a:prstGeom prst="line">
            <a:avLst/>
          </a:prstGeom>
          <a:ln w="127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5" name="组合 3">
            <a:extLst>
              <a:ext uri="{FF2B5EF4-FFF2-40B4-BE49-F238E27FC236}">
                <a16:creationId xmlns:a16="http://schemas.microsoft.com/office/drawing/2014/main" id="{1D5060D4-C08C-076E-E9F9-291BB08F71B1}"/>
              </a:ext>
            </a:extLst>
          </p:cNvPr>
          <p:cNvGrpSpPr/>
          <p:nvPr/>
        </p:nvGrpSpPr>
        <p:grpSpPr>
          <a:xfrm>
            <a:off x="2068232" y="854827"/>
            <a:ext cx="2132430" cy="2366150"/>
            <a:chOff x="3590122" y="1268760"/>
            <a:chExt cx="5011756" cy="4320480"/>
          </a:xfrm>
        </p:grpSpPr>
        <p:sp>
          <p:nvSpPr>
            <p:cNvPr id="7" name="任意多边形: 形状 5">
              <a:extLst>
                <a:ext uri="{FF2B5EF4-FFF2-40B4-BE49-F238E27FC236}">
                  <a16:creationId xmlns:a16="http://schemas.microsoft.com/office/drawing/2014/main" id="{D0718777-A2DA-E2ED-6D6F-C50F5B3CB635}"/>
                </a:ext>
              </a:extLst>
            </p:cNvPr>
            <p:cNvSpPr/>
            <p:nvPr/>
          </p:nvSpPr>
          <p:spPr>
            <a:xfrm>
              <a:off x="5327981" y="1268760"/>
              <a:ext cx="1536039" cy="1324171"/>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1" fmla="*/ 643411 w 1286823"/>
                <a:gd name="connsiteY0-2" fmla="*/ 0 h 1109330"/>
                <a:gd name="connsiteX1-3" fmla="*/ 1286823 w 1286823"/>
                <a:gd name="connsiteY1-4" fmla="*/ 1109330 h 1109330"/>
                <a:gd name="connsiteX2-5" fmla="*/ 0 w 1286823"/>
                <a:gd name="connsiteY2-6" fmla="*/ 1109330 h 1109330"/>
                <a:gd name="connsiteX3-7" fmla="*/ 643411 w 1286823"/>
                <a:gd name="connsiteY3-8" fmla="*/ 0 h 1109330"/>
                <a:gd name="connsiteX0-9" fmla="*/ 643411 w 1286823"/>
                <a:gd name="connsiteY0-10" fmla="*/ 0 h 1109330"/>
                <a:gd name="connsiteX1-11" fmla="*/ 1286823 w 1286823"/>
                <a:gd name="connsiteY1-12" fmla="*/ 1109330 h 1109330"/>
                <a:gd name="connsiteX2-13" fmla="*/ 0 w 1286823"/>
                <a:gd name="connsiteY2-14" fmla="*/ 1109330 h 1109330"/>
                <a:gd name="connsiteX3-15" fmla="*/ 643411 w 1286823"/>
                <a:gd name="connsiteY3-16" fmla="*/ 0 h 1109330"/>
              </a:gdLst>
              <a:ahLst/>
              <a:cxnLst>
                <a:cxn ang="0">
                  <a:pos x="connsiteX0-1" y="connsiteY0-2"/>
                </a:cxn>
                <a:cxn ang="0">
                  <a:pos x="connsiteX1-3" y="connsiteY1-4"/>
                </a:cxn>
                <a:cxn ang="0">
                  <a:pos x="connsiteX2-5" y="connsiteY2-6"/>
                </a:cxn>
                <a:cxn ang="0">
                  <a:pos x="connsiteX3-7" y="connsiteY3-8"/>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9" name="任意多边形: 形状 7">
              <a:extLst>
                <a:ext uri="{FF2B5EF4-FFF2-40B4-BE49-F238E27FC236}">
                  <a16:creationId xmlns:a16="http://schemas.microsoft.com/office/drawing/2014/main" id="{3FA5650F-6113-70D3-CD04-7CA39A031E3D}"/>
                </a:ext>
              </a:extLst>
            </p:cNvPr>
            <p:cNvSpPr/>
            <p:nvPr/>
          </p:nvSpPr>
          <p:spPr>
            <a:xfrm>
              <a:off x="4835393" y="2815037"/>
              <a:ext cx="2521214" cy="627184"/>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1" fmla="*/ 304747 w 2112158"/>
                <a:gd name="connsiteY0-2" fmla="*/ 0 h 525426"/>
                <a:gd name="connsiteX1-3" fmla="*/ 1807411 w 2112158"/>
                <a:gd name="connsiteY1-4" fmla="*/ 0 h 525426"/>
                <a:gd name="connsiteX2-5" fmla="*/ 2112158 w 2112158"/>
                <a:gd name="connsiteY2-6" fmla="*/ 525426 h 525426"/>
                <a:gd name="connsiteX3-7" fmla="*/ 0 w 2112158"/>
                <a:gd name="connsiteY3-8" fmla="*/ 525426 h 525426"/>
                <a:gd name="connsiteX4-9" fmla="*/ 304747 w 2112158"/>
                <a:gd name="connsiteY4-10" fmla="*/ 0 h 525426"/>
                <a:gd name="connsiteX0-11" fmla="*/ 304747 w 2112158"/>
                <a:gd name="connsiteY0-12" fmla="*/ 0 h 525426"/>
                <a:gd name="connsiteX1-13" fmla="*/ 1807411 w 2112158"/>
                <a:gd name="connsiteY1-14" fmla="*/ 0 h 525426"/>
                <a:gd name="connsiteX2-15" fmla="*/ 2112158 w 2112158"/>
                <a:gd name="connsiteY2-16" fmla="*/ 525426 h 525426"/>
                <a:gd name="connsiteX3-17" fmla="*/ 0 w 2112158"/>
                <a:gd name="connsiteY3-18" fmla="*/ 525426 h 525426"/>
                <a:gd name="connsiteX4-19" fmla="*/ 304747 w 2112158"/>
                <a:gd name="connsiteY4-20" fmla="*/ 0 h 525426"/>
                <a:gd name="connsiteX0-21" fmla="*/ 304747 w 2112158"/>
                <a:gd name="connsiteY0-22" fmla="*/ 0 h 525426"/>
                <a:gd name="connsiteX1-23" fmla="*/ 1807411 w 2112158"/>
                <a:gd name="connsiteY1-24" fmla="*/ 0 h 525426"/>
                <a:gd name="connsiteX2-25" fmla="*/ 2112158 w 2112158"/>
                <a:gd name="connsiteY2-26" fmla="*/ 525426 h 525426"/>
                <a:gd name="connsiteX3-27" fmla="*/ 0 w 2112158"/>
                <a:gd name="connsiteY3-28" fmla="*/ 525426 h 525426"/>
                <a:gd name="connsiteX4-29" fmla="*/ 304747 w 2112158"/>
                <a:gd name="connsiteY4-30" fmla="*/ 0 h 525426"/>
                <a:gd name="connsiteX0-31" fmla="*/ 304747 w 2112158"/>
                <a:gd name="connsiteY0-32" fmla="*/ 0 h 525426"/>
                <a:gd name="connsiteX1-33" fmla="*/ 1807411 w 2112158"/>
                <a:gd name="connsiteY1-34" fmla="*/ 0 h 525426"/>
                <a:gd name="connsiteX2-35" fmla="*/ 2112158 w 2112158"/>
                <a:gd name="connsiteY2-36" fmla="*/ 525426 h 525426"/>
                <a:gd name="connsiteX3-37" fmla="*/ 0 w 2112158"/>
                <a:gd name="connsiteY3-38" fmla="*/ 525426 h 525426"/>
                <a:gd name="connsiteX4-39" fmla="*/ 304747 w 2112158"/>
                <a:gd name="connsiteY4-40" fmla="*/ 0 h 5254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1" name="任意多边形: 形状 9">
              <a:extLst>
                <a:ext uri="{FF2B5EF4-FFF2-40B4-BE49-F238E27FC236}">
                  <a16:creationId xmlns:a16="http://schemas.microsoft.com/office/drawing/2014/main" id="{7E9093A3-15B9-6506-7775-5324780CB56A}"/>
                </a:ext>
              </a:extLst>
            </p:cNvPr>
            <p:cNvSpPr/>
            <p:nvPr/>
          </p:nvSpPr>
          <p:spPr>
            <a:xfrm>
              <a:off x="4339124" y="3628452"/>
              <a:ext cx="3513752" cy="669405"/>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2" name="任意多边形: 形状 10">
              <a:extLst>
                <a:ext uri="{FF2B5EF4-FFF2-40B4-BE49-F238E27FC236}">
                  <a16:creationId xmlns:a16="http://schemas.microsoft.com/office/drawing/2014/main" id="{A69C6130-0366-4322-E490-064C69057857}"/>
                </a:ext>
              </a:extLst>
            </p:cNvPr>
            <p:cNvSpPr/>
            <p:nvPr/>
          </p:nvSpPr>
          <p:spPr>
            <a:xfrm>
              <a:off x="3590122" y="4455711"/>
              <a:ext cx="5011756" cy="113352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13" name="任意多边形: 形状 9">
            <a:extLst>
              <a:ext uri="{FF2B5EF4-FFF2-40B4-BE49-F238E27FC236}">
                <a16:creationId xmlns:a16="http://schemas.microsoft.com/office/drawing/2014/main" id="{71A3CF5F-010B-8991-8817-8AD80105553E}"/>
              </a:ext>
            </a:extLst>
          </p:cNvPr>
          <p:cNvSpPr/>
          <p:nvPr/>
        </p:nvSpPr>
        <p:spPr>
          <a:xfrm>
            <a:off x="1591309" y="3318983"/>
            <a:ext cx="2992164" cy="708466"/>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4" name="任意多边形: 形状 10">
            <a:extLst>
              <a:ext uri="{FF2B5EF4-FFF2-40B4-BE49-F238E27FC236}">
                <a16:creationId xmlns:a16="http://schemas.microsoft.com/office/drawing/2014/main" id="{962844CC-F3DF-F13D-86E3-CC234471DA12}"/>
              </a:ext>
            </a:extLst>
          </p:cNvPr>
          <p:cNvSpPr/>
          <p:nvPr/>
        </p:nvSpPr>
        <p:spPr>
          <a:xfrm>
            <a:off x="1097354" y="4125455"/>
            <a:ext cx="3985708" cy="947287"/>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1" fmla="*/ 519559 w 4198620"/>
              <a:gd name="connsiteY0-2" fmla="*/ 0 h 895791"/>
              <a:gd name="connsiteX1-3" fmla="*/ 3679061 w 4198620"/>
              <a:gd name="connsiteY1-4" fmla="*/ 0 h 895791"/>
              <a:gd name="connsiteX2-5" fmla="*/ 4198620 w 4198620"/>
              <a:gd name="connsiteY2-6" fmla="*/ 895791 h 895791"/>
              <a:gd name="connsiteX3-7" fmla="*/ 0 w 4198620"/>
              <a:gd name="connsiteY3-8" fmla="*/ 895791 h 895791"/>
              <a:gd name="connsiteX4-9" fmla="*/ 519559 w 4198620"/>
              <a:gd name="connsiteY4-10" fmla="*/ 0 h 895791"/>
              <a:gd name="connsiteX0-11" fmla="*/ 519559 w 4198620"/>
              <a:gd name="connsiteY0-12" fmla="*/ 70883 h 966674"/>
              <a:gd name="connsiteX1-13" fmla="*/ 3679061 w 4198620"/>
              <a:gd name="connsiteY1-14" fmla="*/ 70883 h 966674"/>
              <a:gd name="connsiteX2-15" fmla="*/ 4198620 w 4198620"/>
              <a:gd name="connsiteY2-16" fmla="*/ 966674 h 966674"/>
              <a:gd name="connsiteX3-17" fmla="*/ 0 w 4198620"/>
              <a:gd name="connsiteY3-18" fmla="*/ 966674 h 966674"/>
              <a:gd name="connsiteX4-19" fmla="*/ 519559 w 4198620"/>
              <a:gd name="connsiteY4-20" fmla="*/ 70883 h 966674"/>
              <a:gd name="connsiteX0-21" fmla="*/ 519559 w 4198620"/>
              <a:gd name="connsiteY0-22" fmla="*/ 53828 h 949619"/>
              <a:gd name="connsiteX1-23" fmla="*/ 3679061 w 4198620"/>
              <a:gd name="connsiteY1-24" fmla="*/ 53828 h 949619"/>
              <a:gd name="connsiteX2-25" fmla="*/ 4198620 w 4198620"/>
              <a:gd name="connsiteY2-26" fmla="*/ 949619 h 949619"/>
              <a:gd name="connsiteX3-27" fmla="*/ 0 w 4198620"/>
              <a:gd name="connsiteY3-28" fmla="*/ 949619 h 949619"/>
              <a:gd name="connsiteX4-29" fmla="*/ 519559 w 4198620"/>
              <a:gd name="connsiteY4-30" fmla="*/ 53828 h 949619"/>
              <a:gd name="connsiteX0-31" fmla="*/ 519559 w 4198620"/>
              <a:gd name="connsiteY0-32" fmla="*/ 53828 h 949619"/>
              <a:gd name="connsiteX1-33" fmla="*/ 3679061 w 4198620"/>
              <a:gd name="connsiteY1-34" fmla="*/ 53828 h 949619"/>
              <a:gd name="connsiteX2-35" fmla="*/ 4198620 w 4198620"/>
              <a:gd name="connsiteY2-36" fmla="*/ 949619 h 949619"/>
              <a:gd name="connsiteX3-37" fmla="*/ 0 w 4198620"/>
              <a:gd name="connsiteY3-38" fmla="*/ 949619 h 949619"/>
              <a:gd name="connsiteX4-39" fmla="*/ 519559 w 4198620"/>
              <a:gd name="connsiteY4-40" fmla="*/ 53828 h 949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任意多边形: 形状 9">
            <a:extLst>
              <a:ext uri="{FF2B5EF4-FFF2-40B4-BE49-F238E27FC236}">
                <a16:creationId xmlns:a16="http://schemas.microsoft.com/office/drawing/2014/main" id="{FA791681-F0FE-D415-56FA-9CB624757741}"/>
              </a:ext>
            </a:extLst>
          </p:cNvPr>
          <p:cNvSpPr/>
          <p:nvPr/>
        </p:nvSpPr>
        <p:spPr>
          <a:xfrm>
            <a:off x="577850" y="5170748"/>
            <a:ext cx="5067300" cy="1009350"/>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1" fmla="*/ 307831 w 2943661"/>
              <a:gd name="connsiteY0-2" fmla="*/ 0 h 530743"/>
              <a:gd name="connsiteX1-3" fmla="*/ 2635830 w 2943661"/>
              <a:gd name="connsiteY1-4" fmla="*/ 0 h 530743"/>
              <a:gd name="connsiteX2-5" fmla="*/ 2943661 w 2943661"/>
              <a:gd name="connsiteY2-6" fmla="*/ 530743 h 530743"/>
              <a:gd name="connsiteX3-7" fmla="*/ 0 w 2943661"/>
              <a:gd name="connsiteY3-8" fmla="*/ 530743 h 530743"/>
              <a:gd name="connsiteX4-9" fmla="*/ 307831 w 2943661"/>
              <a:gd name="connsiteY4-10" fmla="*/ 0 h 530743"/>
              <a:gd name="connsiteX0-11" fmla="*/ 307831 w 2943661"/>
              <a:gd name="connsiteY0-12" fmla="*/ 0 h 530743"/>
              <a:gd name="connsiteX1-13" fmla="*/ 2635830 w 2943661"/>
              <a:gd name="connsiteY1-14" fmla="*/ 0 h 530743"/>
              <a:gd name="connsiteX2-15" fmla="*/ 2943661 w 2943661"/>
              <a:gd name="connsiteY2-16" fmla="*/ 530743 h 530743"/>
              <a:gd name="connsiteX3-17" fmla="*/ 0 w 2943661"/>
              <a:gd name="connsiteY3-18" fmla="*/ 530743 h 530743"/>
              <a:gd name="connsiteX4-19" fmla="*/ 307831 w 2943661"/>
              <a:gd name="connsiteY4-20" fmla="*/ 0 h 530743"/>
              <a:gd name="connsiteX0-21" fmla="*/ 307831 w 2943661"/>
              <a:gd name="connsiteY0-22" fmla="*/ 42530 h 573273"/>
              <a:gd name="connsiteX1-23" fmla="*/ 2635830 w 2943661"/>
              <a:gd name="connsiteY1-24" fmla="*/ 42530 h 573273"/>
              <a:gd name="connsiteX2-25" fmla="*/ 2943661 w 2943661"/>
              <a:gd name="connsiteY2-26" fmla="*/ 573273 h 573273"/>
              <a:gd name="connsiteX3-27" fmla="*/ 0 w 2943661"/>
              <a:gd name="connsiteY3-28" fmla="*/ 573273 h 573273"/>
              <a:gd name="connsiteX4-29" fmla="*/ 307831 w 2943661"/>
              <a:gd name="connsiteY4-30" fmla="*/ 42530 h 573273"/>
              <a:gd name="connsiteX0-31" fmla="*/ 307831 w 2943661"/>
              <a:gd name="connsiteY0-32" fmla="*/ 30054 h 560797"/>
              <a:gd name="connsiteX1-33" fmla="*/ 2635830 w 2943661"/>
              <a:gd name="connsiteY1-34" fmla="*/ 30054 h 560797"/>
              <a:gd name="connsiteX2-35" fmla="*/ 2943661 w 2943661"/>
              <a:gd name="connsiteY2-36" fmla="*/ 560797 h 560797"/>
              <a:gd name="connsiteX3-37" fmla="*/ 0 w 2943661"/>
              <a:gd name="connsiteY3-38" fmla="*/ 560797 h 560797"/>
              <a:gd name="connsiteX4-39" fmla="*/ 307831 w 2943661"/>
              <a:gd name="connsiteY4-40" fmla="*/ 30054 h 560797"/>
              <a:gd name="connsiteX0-41" fmla="*/ 307831 w 2943661"/>
              <a:gd name="connsiteY0-42" fmla="*/ 30054 h 560797"/>
              <a:gd name="connsiteX1-43" fmla="*/ 2635830 w 2943661"/>
              <a:gd name="connsiteY1-44" fmla="*/ 30054 h 560797"/>
              <a:gd name="connsiteX2-45" fmla="*/ 2943661 w 2943661"/>
              <a:gd name="connsiteY2-46" fmla="*/ 560797 h 560797"/>
              <a:gd name="connsiteX3-47" fmla="*/ 0 w 2943661"/>
              <a:gd name="connsiteY3-48" fmla="*/ 560797 h 560797"/>
              <a:gd name="connsiteX4-49" fmla="*/ 307831 w 2943661"/>
              <a:gd name="connsiteY4-50" fmla="*/ 30054 h 5607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18" name="TextBox 61">
            <a:extLst>
              <a:ext uri="{FF2B5EF4-FFF2-40B4-BE49-F238E27FC236}">
                <a16:creationId xmlns:a16="http://schemas.microsoft.com/office/drawing/2014/main" id="{54B87B37-5223-E1CB-F22C-4C9957601009}"/>
              </a:ext>
            </a:extLst>
          </p:cNvPr>
          <p:cNvSpPr txBox="1"/>
          <p:nvPr/>
        </p:nvSpPr>
        <p:spPr>
          <a:xfrm>
            <a:off x="6506834" y="4100672"/>
            <a:ext cx="5160634" cy="1661993"/>
          </a:xfrm>
          <a:prstGeom prst="rect">
            <a:avLst/>
          </a:prstGeom>
          <a:noFill/>
        </p:spPr>
        <p:txBody>
          <a:bodyPr wrap="square" lIns="0" tIns="0" rIns="0" bIns="0" rtlCol="0">
            <a:spAutoFit/>
          </a:bodyPr>
          <a:lstStyle/>
          <a:p>
            <a:r>
              <a:rPr lang="pt-BR" b="1" dirty="0"/>
              <a:t>Riscos decorrentes do trabalho em altura, em profundidade e em espaços confinados:</a:t>
            </a:r>
            <a:r>
              <a:rPr lang="pt-BR" dirty="0"/>
              <a:t> </a:t>
            </a:r>
          </a:p>
          <a:p>
            <a:endParaRPr lang="pt-BR" dirty="0"/>
          </a:p>
          <a:p>
            <a:r>
              <a:rPr lang="pt-BR" dirty="0"/>
              <a:t>envolve riscos associados a atividades realizadas em locais elevados, subterrâneos ou com restrição de espaço.</a:t>
            </a:r>
          </a:p>
        </p:txBody>
      </p:sp>
    </p:spTree>
    <p:extLst>
      <p:ext uri="{BB962C8B-B14F-4D97-AF65-F5344CB8AC3E}">
        <p14:creationId xmlns:p14="http://schemas.microsoft.com/office/powerpoint/2010/main" val="256355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65</a:t>
            </a:fld>
            <a:endParaRPr lang="en-US"/>
          </a:p>
        </p:txBody>
      </p:sp>
      <p:pic>
        <p:nvPicPr>
          <p:cNvPr id="5" name="Imagem 4">
            <a:extLst>
              <a:ext uri="{FF2B5EF4-FFF2-40B4-BE49-F238E27FC236}">
                <a16:creationId xmlns:a16="http://schemas.microsoft.com/office/drawing/2014/main" id="{821C54AE-A8CA-D9E5-ECC8-5A2B17C3C410}"/>
              </a:ext>
            </a:extLst>
          </p:cNvPr>
          <p:cNvPicPr>
            <a:picLocks noChangeAspect="1"/>
          </p:cNvPicPr>
          <p:nvPr/>
        </p:nvPicPr>
        <p:blipFill>
          <a:blip r:embed="rId2"/>
          <a:stretch>
            <a:fillRect/>
          </a:stretch>
        </p:blipFill>
        <p:spPr>
          <a:xfrm>
            <a:off x="672948" y="2012803"/>
            <a:ext cx="3505504" cy="3391194"/>
          </a:xfrm>
          <a:prstGeom prst="rect">
            <a:avLst/>
          </a:prstGeom>
        </p:spPr>
      </p:pic>
      <p:sp>
        <p:nvSpPr>
          <p:cNvPr id="6" name="TextBox 61">
            <a:extLst>
              <a:ext uri="{FF2B5EF4-FFF2-40B4-BE49-F238E27FC236}">
                <a16:creationId xmlns:a16="http://schemas.microsoft.com/office/drawing/2014/main" id="{48165D21-1AB4-A567-C90B-11D3F696E98B}"/>
              </a:ext>
            </a:extLst>
          </p:cNvPr>
          <p:cNvSpPr txBox="1"/>
          <p:nvPr/>
        </p:nvSpPr>
        <p:spPr>
          <a:xfrm>
            <a:off x="4783447" y="2827907"/>
            <a:ext cx="6262594" cy="3266728"/>
          </a:xfrm>
          <a:prstGeom prst="rect">
            <a:avLst/>
          </a:prstGeom>
          <a:noFill/>
        </p:spPr>
        <p:txBody>
          <a:bodyPr wrap="square" lIns="0" tIns="0" rIns="0" bIns="0" rtlCol="0">
            <a:spAutoFit/>
          </a:bodyPr>
          <a:lstStyle/>
          <a:p>
            <a:pPr>
              <a:lnSpc>
                <a:spcPct val="150000"/>
              </a:lnSpc>
            </a:pPr>
            <a:r>
              <a:rPr lang="pt-BR" sz="2400" dirty="0"/>
              <a:t>Esses são apenas alguns exemplos de riscos presentes na mineração. A exposição aos riscos na mineração varia de acordo com o tipo de ambiente em que a atividade é realizada, seja em minas a céu aberto, subterrâneas ou garimpos, bem como o tipo de material sendo extraído.</a:t>
            </a:r>
            <a:endParaRPr lang="en-US" sz="2400" dirty="0"/>
          </a:p>
        </p:txBody>
      </p:sp>
      <p:pic>
        <p:nvPicPr>
          <p:cNvPr id="7" name="Picture 83">
            <a:extLst>
              <a:ext uri="{FF2B5EF4-FFF2-40B4-BE49-F238E27FC236}">
                <a16:creationId xmlns:a16="http://schemas.microsoft.com/office/drawing/2014/main" id="{32A5341B-582B-488E-EA41-C182DAE898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7053235" y="483703"/>
            <a:ext cx="1466852" cy="1466852"/>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8" name="Oval 102">
            <a:extLst>
              <a:ext uri="{FF2B5EF4-FFF2-40B4-BE49-F238E27FC236}">
                <a16:creationId xmlns:a16="http://schemas.microsoft.com/office/drawing/2014/main" id="{593F2ACE-8575-2FC9-0A88-6F090692457B}"/>
              </a:ext>
            </a:extLst>
          </p:cNvPr>
          <p:cNvSpPr/>
          <p:nvPr/>
        </p:nvSpPr>
        <p:spPr>
          <a:xfrm>
            <a:off x="7138961" y="569429"/>
            <a:ext cx="1295400" cy="1295400"/>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NR 22</a:t>
            </a:r>
          </a:p>
        </p:txBody>
      </p:sp>
      <p:cxnSp>
        <p:nvCxnSpPr>
          <p:cNvPr id="9" name="Straight Connector 11">
            <a:extLst>
              <a:ext uri="{FF2B5EF4-FFF2-40B4-BE49-F238E27FC236}">
                <a16:creationId xmlns:a16="http://schemas.microsoft.com/office/drawing/2014/main" id="{FA14D2EC-64E4-3FC7-FC8C-54E7EC5C7D44}"/>
              </a:ext>
            </a:extLst>
          </p:cNvPr>
          <p:cNvCxnSpPr/>
          <p:nvPr/>
        </p:nvCxnSpPr>
        <p:spPr>
          <a:xfrm flipV="1">
            <a:off x="7781395" y="1580614"/>
            <a:ext cx="0" cy="1041400"/>
          </a:xfrm>
          <a:prstGeom prst="line">
            <a:avLst/>
          </a:prstGeom>
          <a:ln w="127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0" name="Oval 16">
            <a:extLst>
              <a:ext uri="{FF2B5EF4-FFF2-40B4-BE49-F238E27FC236}">
                <a16:creationId xmlns:a16="http://schemas.microsoft.com/office/drawing/2014/main" id="{C49C7B3D-D6F3-5FBA-02EF-17E21EA03C48}"/>
              </a:ext>
            </a:extLst>
          </p:cNvPr>
          <p:cNvSpPr/>
          <p:nvPr/>
        </p:nvSpPr>
        <p:spPr>
          <a:xfrm>
            <a:off x="7648044" y="2488664"/>
            <a:ext cx="266700" cy="2667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3354AB98-8502-BDB7-853B-7AC0033CB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25276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66</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5900" y="1292959"/>
            <a:ext cx="6159500" cy="4893647"/>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08</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5400" b="1" dirty="0">
                <a:solidFill>
                  <a:schemeClr val="bg1"/>
                </a:solidFill>
                <a:latin typeface="Poppins" panose="00000500000000000000" pitchFamily="2" charset="0"/>
              </a:rPr>
              <a:t>Equipamentos de proteção coletiva (</a:t>
            </a:r>
            <a:r>
              <a:rPr lang="pt-BR" sz="5400" b="1" dirty="0" err="1">
                <a:solidFill>
                  <a:schemeClr val="bg1"/>
                </a:solidFill>
                <a:latin typeface="Poppins" panose="00000500000000000000" pitchFamily="2" charset="0"/>
              </a:rPr>
              <a:t>EPCs</a:t>
            </a:r>
            <a:r>
              <a:rPr lang="pt-BR" sz="5400" b="1" dirty="0">
                <a:solidFill>
                  <a:schemeClr val="bg1"/>
                </a:solidFill>
                <a:latin typeface="Poppins" panose="00000500000000000000" pitchFamily="2" charset="0"/>
              </a:rPr>
              <a:t>) na mineração</a:t>
            </a:r>
          </a:p>
        </p:txBody>
      </p:sp>
      <p:pic>
        <p:nvPicPr>
          <p:cNvPr id="4" name="Imagem 3">
            <a:extLst>
              <a:ext uri="{FF2B5EF4-FFF2-40B4-BE49-F238E27FC236}">
                <a16:creationId xmlns:a16="http://schemas.microsoft.com/office/drawing/2014/main" id="{4127ECFC-F287-8A6B-8209-123CB8293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23737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67</a:t>
            </a:fld>
            <a:endParaRPr lang="en-US"/>
          </a:p>
        </p:txBody>
      </p:sp>
      <p:pic>
        <p:nvPicPr>
          <p:cNvPr id="1026" name="Picture 2" descr="El modelo SG-SST, fundamento de la sostenibilidad empresarial - ccs.org.co">
            <a:extLst>
              <a:ext uri="{FF2B5EF4-FFF2-40B4-BE49-F238E27FC236}">
                <a16:creationId xmlns:a16="http://schemas.microsoft.com/office/drawing/2014/main" id="{3A53984F-4D1A-08F6-8728-41E396054B5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flipV="1">
            <a:off x="5953595" y="625008"/>
            <a:ext cx="6858002" cy="5607986"/>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6977874" y="1568102"/>
            <a:ext cx="4965481" cy="4928722"/>
          </a:xfrm>
          <a:prstGeom prst="rect">
            <a:avLst/>
          </a:prstGeom>
          <a:noFill/>
        </p:spPr>
        <p:txBody>
          <a:bodyPr wrap="square" lIns="0" tIns="0" rIns="0" bIns="0" rtlCol="0">
            <a:spAutoFit/>
          </a:bodyPr>
          <a:lstStyle/>
          <a:p>
            <a:pPr>
              <a:lnSpc>
                <a:spcPct val="150000"/>
              </a:lnSpc>
            </a:pPr>
            <a:r>
              <a:rPr lang="pt-BR" sz="2400" dirty="0"/>
              <a:t>Os Equipamentos de Proteção Coletiva (EPC) desempenham um papel fundamental na indústria da mineração, ajudando a garantir a segurança dos trabalhadores e a prevenção de acidentes. Os EPC são dispositivos, sistemas ou medidas adotadas no ambiente de trabalho para controlar ou eliminar os riscos presentes.</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7531752" y="333058"/>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7920688" y="798021"/>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8B8E675B-AC6E-D719-54EE-132E28E0B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7734" y="181931"/>
            <a:ext cx="2168801" cy="602120"/>
          </a:xfrm>
          <a:prstGeom prst="rect">
            <a:avLst/>
          </a:prstGeom>
        </p:spPr>
      </p:pic>
    </p:spTree>
    <p:extLst>
      <p:ext uri="{BB962C8B-B14F-4D97-AF65-F5344CB8AC3E}">
        <p14:creationId xmlns:p14="http://schemas.microsoft.com/office/powerpoint/2010/main" val="33269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C35A9935-4878-71C0-4708-2D8EC1199B2D}"/>
              </a:ext>
            </a:extLst>
          </p:cNvPr>
          <p:cNvSpPr>
            <a:spLocks/>
          </p:cNvSpPr>
          <p:nvPr/>
        </p:nvSpPr>
        <p:spPr bwMode="auto">
          <a:xfrm rot="11297442">
            <a:off x="9504308" y="3803990"/>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3" name="Freeform 11">
            <a:extLst>
              <a:ext uri="{FF2B5EF4-FFF2-40B4-BE49-F238E27FC236}">
                <a16:creationId xmlns:a16="http://schemas.microsoft.com/office/drawing/2014/main" id="{27AF28EE-1CEE-13D8-B11B-DEE042873FD9}"/>
              </a:ext>
            </a:extLst>
          </p:cNvPr>
          <p:cNvSpPr>
            <a:spLocks/>
          </p:cNvSpPr>
          <p:nvPr/>
        </p:nvSpPr>
        <p:spPr bwMode="auto">
          <a:xfrm rot="11297442">
            <a:off x="8123450" y="3452213"/>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68</a:t>
            </a:fld>
            <a:endParaRPr lang="en-US"/>
          </a:p>
        </p:txBody>
      </p:sp>
      <p:sp>
        <p:nvSpPr>
          <p:cNvPr id="5" name="Freeform 9">
            <a:extLst>
              <a:ext uri="{FF2B5EF4-FFF2-40B4-BE49-F238E27FC236}">
                <a16:creationId xmlns:a16="http://schemas.microsoft.com/office/drawing/2014/main" id="{BE7CBB99-D14E-CABC-9573-A6AFA797C62E}"/>
              </a:ext>
            </a:extLst>
          </p:cNvPr>
          <p:cNvSpPr>
            <a:spLocks/>
          </p:cNvSpPr>
          <p:nvPr/>
        </p:nvSpPr>
        <p:spPr bwMode="auto">
          <a:xfrm rot="18935783" flipH="1" flipV="1">
            <a:off x="11444236" y="2109120"/>
            <a:ext cx="1522980" cy="152356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6" name="Freeform 10">
            <a:extLst>
              <a:ext uri="{FF2B5EF4-FFF2-40B4-BE49-F238E27FC236}">
                <a16:creationId xmlns:a16="http://schemas.microsoft.com/office/drawing/2014/main" id="{2B3698AE-AA7E-124F-85B4-3A9520B70DD1}"/>
              </a:ext>
            </a:extLst>
          </p:cNvPr>
          <p:cNvSpPr>
            <a:spLocks/>
          </p:cNvSpPr>
          <p:nvPr/>
        </p:nvSpPr>
        <p:spPr bwMode="auto">
          <a:xfrm rot="18935783" flipH="1" flipV="1">
            <a:off x="8407604" y="875663"/>
            <a:ext cx="1668652" cy="166929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7" name="Freeform 11">
            <a:extLst>
              <a:ext uri="{FF2B5EF4-FFF2-40B4-BE49-F238E27FC236}">
                <a16:creationId xmlns:a16="http://schemas.microsoft.com/office/drawing/2014/main" id="{69D25C90-4B30-9269-21E1-74681F6239DB}"/>
              </a:ext>
            </a:extLst>
          </p:cNvPr>
          <p:cNvSpPr>
            <a:spLocks/>
          </p:cNvSpPr>
          <p:nvPr/>
        </p:nvSpPr>
        <p:spPr bwMode="auto">
          <a:xfrm rot="18935783" flipH="1" flipV="1">
            <a:off x="10365226" y="511728"/>
            <a:ext cx="1508564" cy="150914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8" name="TextBox 61">
            <a:extLst>
              <a:ext uri="{FF2B5EF4-FFF2-40B4-BE49-F238E27FC236}">
                <a16:creationId xmlns:a16="http://schemas.microsoft.com/office/drawing/2014/main" id="{025E7AFD-9190-9F29-BCC1-B10BC6CB8133}"/>
              </a:ext>
            </a:extLst>
          </p:cNvPr>
          <p:cNvSpPr txBox="1"/>
          <p:nvPr/>
        </p:nvSpPr>
        <p:spPr>
          <a:xfrm>
            <a:off x="476672" y="1457510"/>
            <a:ext cx="6080337" cy="3820726"/>
          </a:xfrm>
          <a:prstGeom prst="rect">
            <a:avLst/>
          </a:prstGeom>
          <a:solidFill>
            <a:srgbClr val="EEB500"/>
          </a:solidFill>
        </p:spPr>
        <p:txBody>
          <a:bodyPr wrap="square" lIns="0" tIns="0" rIns="0" bIns="0" rtlCol="0">
            <a:spAutoFit/>
          </a:bodyPr>
          <a:lstStyle/>
          <a:p>
            <a:pPr>
              <a:lnSpc>
                <a:spcPct val="150000"/>
              </a:lnSpc>
              <a:buClr>
                <a:schemeClr val="accent4"/>
              </a:buClr>
            </a:pPr>
            <a:r>
              <a:rPr lang="pt-BR" sz="2400" dirty="0"/>
              <a:t>São essenciais para proteger os trabalhadores de perigos como quedas, desmoronamentos, exposição a substâncias químicas e agentes físicos. </a:t>
            </a:r>
          </a:p>
          <a:p>
            <a:pPr>
              <a:lnSpc>
                <a:spcPct val="150000"/>
              </a:lnSpc>
              <a:buClr>
                <a:schemeClr val="accent4"/>
              </a:buClr>
            </a:pPr>
            <a:endParaRPr lang="pt-BR" sz="2400" dirty="0"/>
          </a:p>
          <a:p>
            <a:pPr>
              <a:lnSpc>
                <a:spcPct val="150000"/>
              </a:lnSpc>
              <a:buClr>
                <a:schemeClr val="accent4"/>
              </a:buClr>
            </a:pPr>
            <a:r>
              <a:rPr lang="pt-BR" sz="2400" b="1" dirty="0"/>
              <a:t>Alguns exemplos comuns de EPC utilizados na mineração incluem:</a:t>
            </a:r>
            <a:endParaRPr lang="en-US" sz="2400" b="1" dirty="0"/>
          </a:p>
        </p:txBody>
      </p:sp>
      <p:sp>
        <p:nvSpPr>
          <p:cNvPr id="9" name="Freeform 9">
            <a:extLst>
              <a:ext uri="{FF2B5EF4-FFF2-40B4-BE49-F238E27FC236}">
                <a16:creationId xmlns:a16="http://schemas.microsoft.com/office/drawing/2014/main" id="{A9E90791-DB09-6282-33AA-E522546B4E22}"/>
              </a:ext>
            </a:extLst>
          </p:cNvPr>
          <p:cNvSpPr>
            <a:spLocks/>
          </p:cNvSpPr>
          <p:nvPr/>
        </p:nvSpPr>
        <p:spPr bwMode="auto">
          <a:xfrm rot="11297442">
            <a:off x="11586893" y="3859959"/>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0" name="Freeform 10">
            <a:extLst>
              <a:ext uri="{FF2B5EF4-FFF2-40B4-BE49-F238E27FC236}">
                <a16:creationId xmlns:a16="http://schemas.microsoft.com/office/drawing/2014/main" id="{0859AD94-2A0E-EB3A-0D75-E833BDFAF004}"/>
              </a:ext>
            </a:extLst>
          </p:cNvPr>
          <p:cNvSpPr>
            <a:spLocks/>
          </p:cNvSpPr>
          <p:nvPr/>
        </p:nvSpPr>
        <p:spPr bwMode="auto">
          <a:xfrm rot="11297442">
            <a:off x="8224914" y="4152741"/>
            <a:ext cx="1389654" cy="1320758"/>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1" name="Freeform 11">
            <a:extLst>
              <a:ext uri="{FF2B5EF4-FFF2-40B4-BE49-F238E27FC236}">
                <a16:creationId xmlns:a16="http://schemas.microsoft.com/office/drawing/2014/main" id="{0BF796D9-083D-8F90-F0B8-22396CF034F2}"/>
              </a:ext>
            </a:extLst>
          </p:cNvPr>
          <p:cNvSpPr>
            <a:spLocks/>
          </p:cNvSpPr>
          <p:nvPr/>
        </p:nvSpPr>
        <p:spPr bwMode="auto">
          <a:xfrm rot="11297442">
            <a:off x="10206035" y="3508182"/>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4" name="Freeform 8">
            <a:extLst>
              <a:ext uri="{FF2B5EF4-FFF2-40B4-BE49-F238E27FC236}">
                <a16:creationId xmlns:a16="http://schemas.microsoft.com/office/drawing/2014/main" id="{DB0E94BD-7AA1-7DF8-AC84-DC76ECC35E70}"/>
              </a:ext>
            </a:extLst>
          </p:cNvPr>
          <p:cNvSpPr>
            <a:spLocks/>
          </p:cNvSpPr>
          <p:nvPr/>
        </p:nvSpPr>
        <p:spPr bwMode="auto">
          <a:xfrm rot="18935783" flipH="1" flipV="1">
            <a:off x="9173448" y="1570670"/>
            <a:ext cx="2500452" cy="2501410"/>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pic>
        <p:nvPicPr>
          <p:cNvPr id="14" name="Imagem 13">
            <a:extLst>
              <a:ext uri="{FF2B5EF4-FFF2-40B4-BE49-F238E27FC236}">
                <a16:creationId xmlns:a16="http://schemas.microsoft.com/office/drawing/2014/main" id="{A66B3A67-A811-4CF5-E500-B9D1E92B4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346" y="467013"/>
            <a:ext cx="2168801" cy="602120"/>
          </a:xfrm>
          <a:prstGeom prst="rect">
            <a:avLst/>
          </a:prstGeom>
        </p:spPr>
      </p:pic>
    </p:spTree>
    <p:extLst>
      <p:ext uri="{BB962C8B-B14F-4D97-AF65-F5344CB8AC3E}">
        <p14:creationId xmlns:p14="http://schemas.microsoft.com/office/powerpoint/2010/main" val="137376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P spid="7" grpId="0" animBg="1"/>
      <p:bldP spid="8" grpId="0" animBg="1"/>
      <p:bldP spid="9" grpId="0" animBg="1"/>
      <p:bldP spid="10" grpId="0" animBg="1"/>
      <p:bldP spid="11"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3">
            <a:extLst>
              <a:ext uri="{FF2B5EF4-FFF2-40B4-BE49-F238E27FC236}">
                <a16:creationId xmlns:a16="http://schemas.microsoft.com/office/drawing/2014/main" id="{56202358-18A8-D444-E572-9E4A467E8184}"/>
              </a:ext>
            </a:extLst>
          </p:cNvPr>
          <p:cNvSpPr/>
          <p:nvPr/>
        </p:nvSpPr>
        <p:spPr>
          <a:xfrm>
            <a:off x="627744" y="3476625"/>
            <a:ext cx="3639456" cy="23280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69</a:t>
            </a:fld>
            <a:endParaRPr lang="en-US"/>
          </a:p>
        </p:txBody>
      </p:sp>
      <p:sp>
        <p:nvSpPr>
          <p:cNvPr id="8" name="TextBox 61">
            <a:extLst>
              <a:ext uri="{FF2B5EF4-FFF2-40B4-BE49-F238E27FC236}">
                <a16:creationId xmlns:a16="http://schemas.microsoft.com/office/drawing/2014/main" id="{025E7AFD-9190-9F29-BCC1-B10BC6CB8133}"/>
              </a:ext>
            </a:extLst>
          </p:cNvPr>
          <p:cNvSpPr txBox="1"/>
          <p:nvPr/>
        </p:nvSpPr>
        <p:spPr>
          <a:xfrm>
            <a:off x="4953906" y="1295414"/>
            <a:ext cx="6393544" cy="5482719"/>
          </a:xfrm>
          <a:prstGeom prst="rect">
            <a:avLst/>
          </a:prstGeom>
          <a:solidFill>
            <a:srgbClr val="EEB500"/>
          </a:solidFill>
        </p:spPr>
        <p:txBody>
          <a:bodyPr wrap="square" lIns="0" tIns="0" rIns="0" bIns="0" rtlCol="0">
            <a:spAutoFit/>
          </a:bodyPr>
          <a:lstStyle/>
          <a:p>
            <a:pPr>
              <a:lnSpc>
                <a:spcPct val="150000"/>
              </a:lnSpc>
            </a:pPr>
            <a:r>
              <a:rPr lang="pt-BR" sz="2400" b="1" dirty="0"/>
              <a:t>Guarda-corpos e corrimãos:</a:t>
            </a:r>
            <a:r>
              <a:rPr lang="pt-BR" sz="2400" dirty="0"/>
              <a:t> São estruturas de proteção instaladas em locais elevados, como plataformas, escadas e rampas, para prevenir quedas e garantir a segurança dos trabalhadores.</a:t>
            </a:r>
          </a:p>
          <a:p>
            <a:pPr>
              <a:lnSpc>
                <a:spcPct val="150000"/>
              </a:lnSpc>
            </a:pPr>
            <a:endParaRPr lang="pt-BR" sz="2400" dirty="0"/>
          </a:p>
          <a:p>
            <a:pPr>
              <a:lnSpc>
                <a:spcPct val="150000"/>
              </a:lnSpc>
            </a:pPr>
            <a:r>
              <a:rPr lang="pt-BR" sz="2400" b="1" dirty="0"/>
              <a:t>Sistemas de ventilação:</a:t>
            </a:r>
            <a:r>
              <a:rPr lang="pt-BR" sz="2400" dirty="0"/>
              <a:t> São utilizados para controlar a qualidade do ar e a concentração de gases ou poeiras em ambientes confinados ou com pouca ventilação, reduzindo os riscos de doenças respiratórias e explosões.</a:t>
            </a:r>
            <a:endParaRPr lang="en-US" sz="2400" b="1" dirty="0"/>
          </a:p>
        </p:txBody>
      </p:sp>
      <p:pic>
        <p:nvPicPr>
          <p:cNvPr id="13314" name="Picture 2" descr="Sistemas de ventilação subterrânea | Epiroc">
            <a:extLst>
              <a:ext uri="{FF2B5EF4-FFF2-40B4-BE49-F238E27FC236}">
                <a16:creationId xmlns:a16="http://schemas.microsoft.com/office/drawing/2014/main" id="{8AC1C5C9-CA76-749F-A8C0-4902FA83F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3722965"/>
            <a:ext cx="3479800" cy="247935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13">
            <a:extLst>
              <a:ext uri="{FF2B5EF4-FFF2-40B4-BE49-F238E27FC236}">
                <a16:creationId xmlns:a16="http://schemas.microsoft.com/office/drawing/2014/main" id="{7BC6AE0D-BB21-3AA8-20F7-47417D091E50}"/>
              </a:ext>
            </a:extLst>
          </p:cNvPr>
          <p:cNvSpPr/>
          <p:nvPr/>
        </p:nvSpPr>
        <p:spPr>
          <a:xfrm>
            <a:off x="627744" y="409337"/>
            <a:ext cx="3639456" cy="23280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3316" name="Picture 4" descr="Guarda corpos em niveladoras | Kopron">
            <a:extLst>
              <a:ext uri="{FF2B5EF4-FFF2-40B4-BE49-F238E27FC236}">
                <a16:creationId xmlns:a16="http://schemas.microsoft.com/office/drawing/2014/main" id="{4CCD6F89-B527-1F69-9210-CD1E008E1B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00" r="16667" b="20370"/>
          <a:stretch/>
        </p:blipFill>
        <p:spPr bwMode="auto">
          <a:xfrm>
            <a:off x="879019" y="579475"/>
            <a:ext cx="3479800" cy="247935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ADE3189F-251D-7EE4-5C65-599EE607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06953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a:t>
            </a:fld>
            <a:endParaRPr lang="en-US"/>
          </a:p>
        </p:txBody>
      </p:sp>
      <p:pic>
        <p:nvPicPr>
          <p:cNvPr id="2050" name="Picture 2" descr="Norma de periculosidade no ambiente de trabalho: tudo sobre a NR-16">
            <a:extLst>
              <a:ext uri="{FF2B5EF4-FFF2-40B4-BE49-F238E27FC236}">
                <a16:creationId xmlns:a16="http://schemas.microsoft.com/office/drawing/2014/main" id="{BC7F5D27-6FB9-BA18-FEA5-BBA526B3B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50"/>
            <a:ext cx="12192000" cy="68782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490396" y="890449"/>
            <a:ext cx="4607207" cy="5588000"/>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471924" y="2221939"/>
            <a:ext cx="4644149" cy="3266728"/>
          </a:xfrm>
          <a:prstGeom prst="rect">
            <a:avLst/>
          </a:prstGeom>
          <a:noFill/>
        </p:spPr>
        <p:txBody>
          <a:bodyPr wrap="square" lIns="0" tIns="0" rIns="0" bIns="0" rtlCol="0">
            <a:spAutoFit/>
          </a:bodyPr>
          <a:lstStyle/>
          <a:p>
            <a:pPr>
              <a:lnSpc>
                <a:spcPct val="150000"/>
              </a:lnSpc>
            </a:pPr>
            <a:r>
              <a:rPr lang="pt-BR" sz="2400" dirty="0"/>
              <a:t>Se você é um profissional da área de segurança e saúde ocupacional, trabalha ou tem interesse na indústria da mineração, este guia será uma ferramenta valiosa para entender os aspectos essenciais da NR-22. </a:t>
            </a:r>
            <a:endParaRPr lang="en-US" sz="2400"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2214563" y="796260"/>
            <a:ext cx="1087437" cy="1089025"/>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2603500" y="1164560"/>
            <a:ext cx="309563" cy="354012"/>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0246E975-20AF-0DF2-42C2-C909ACEC0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799" y="176235"/>
            <a:ext cx="2168801" cy="602120"/>
          </a:xfrm>
          <a:prstGeom prst="rect">
            <a:avLst/>
          </a:prstGeom>
        </p:spPr>
      </p:pic>
    </p:spTree>
    <p:extLst>
      <p:ext uri="{BB962C8B-B14F-4D97-AF65-F5344CB8AC3E}">
        <p14:creationId xmlns:p14="http://schemas.microsoft.com/office/powerpoint/2010/main" val="118871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3">
            <a:extLst>
              <a:ext uri="{FF2B5EF4-FFF2-40B4-BE49-F238E27FC236}">
                <a16:creationId xmlns:a16="http://schemas.microsoft.com/office/drawing/2014/main" id="{56202358-18A8-D444-E572-9E4A467E8184}"/>
              </a:ext>
            </a:extLst>
          </p:cNvPr>
          <p:cNvSpPr/>
          <p:nvPr/>
        </p:nvSpPr>
        <p:spPr>
          <a:xfrm>
            <a:off x="7913712" y="3450829"/>
            <a:ext cx="3639456" cy="23280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70</a:t>
            </a:fld>
            <a:endParaRPr lang="en-US"/>
          </a:p>
        </p:txBody>
      </p:sp>
      <p:sp>
        <p:nvSpPr>
          <p:cNvPr id="8" name="TextBox 61">
            <a:extLst>
              <a:ext uri="{FF2B5EF4-FFF2-40B4-BE49-F238E27FC236}">
                <a16:creationId xmlns:a16="http://schemas.microsoft.com/office/drawing/2014/main" id="{025E7AFD-9190-9F29-BCC1-B10BC6CB8133}"/>
              </a:ext>
            </a:extLst>
          </p:cNvPr>
          <p:cNvSpPr txBox="1"/>
          <p:nvPr/>
        </p:nvSpPr>
        <p:spPr>
          <a:xfrm>
            <a:off x="458312" y="1062075"/>
            <a:ext cx="6767987" cy="4107278"/>
          </a:xfrm>
          <a:prstGeom prst="rect">
            <a:avLst/>
          </a:prstGeom>
          <a:solidFill>
            <a:srgbClr val="EEB500"/>
          </a:solidFill>
        </p:spPr>
        <p:txBody>
          <a:bodyPr wrap="square" lIns="0" tIns="0" rIns="0" bIns="0" rtlCol="0">
            <a:spAutoFit/>
          </a:bodyPr>
          <a:lstStyle/>
          <a:p>
            <a:pPr>
              <a:lnSpc>
                <a:spcPct val="150000"/>
              </a:lnSpc>
            </a:pPr>
            <a:r>
              <a:rPr lang="pt-BR" sz="2000" b="1" dirty="0"/>
              <a:t>Sinalização de segurança: </a:t>
            </a:r>
            <a:r>
              <a:rPr lang="pt-BR" sz="2000" dirty="0"/>
              <a:t>É importante ter uma sinalização clara e adequada nas áreas de mineração, indicando perigos, restrições e instruções de segurança para orientar os trabalhadores e visitantes.</a:t>
            </a:r>
          </a:p>
          <a:p>
            <a:pPr>
              <a:lnSpc>
                <a:spcPct val="150000"/>
              </a:lnSpc>
            </a:pPr>
            <a:endParaRPr lang="pt-BR" sz="2000" dirty="0"/>
          </a:p>
          <a:p>
            <a:pPr>
              <a:lnSpc>
                <a:spcPct val="150000"/>
              </a:lnSpc>
            </a:pPr>
            <a:r>
              <a:rPr lang="pt-BR" sz="2000" b="1" dirty="0"/>
              <a:t>Sistemas de supressão e combate a incêndios: </a:t>
            </a:r>
            <a:r>
              <a:rPr lang="pt-BR" sz="2000" dirty="0"/>
              <a:t>Instalação de equipamentos e sistemas que permitam a detecção e o combate eficiente de incêndios, incluindo extintores, hidrantes e sistemas automáticos de supressão.</a:t>
            </a:r>
            <a:endParaRPr lang="en-US" sz="2000" dirty="0"/>
          </a:p>
        </p:txBody>
      </p:sp>
      <p:sp>
        <p:nvSpPr>
          <p:cNvPr id="4" name="矩形 13">
            <a:extLst>
              <a:ext uri="{FF2B5EF4-FFF2-40B4-BE49-F238E27FC236}">
                <a16:creationId xmlns:a16="http://schemas.microsoft.com/office/drawing/2014/main" id="{7BC6AE0D-BB21-3AA8-20F7-47417D091E50}"/>
              </a:ext>
            </a:extLst>
          </p:cNvPr>
          <p:cNvSpPr/>
          <p:nvPr/>
        </p:nvSpPr>
        <p:spPr>
          <a:xfrm>
            <a:off x="7913712" y="383541"/>
            <a:ext cx="3639456" cy="23280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2530" name="Picture 2" descr="Plano de Barragens inicia implantação de placas de sinalização para elevar  a segurança e cumprir a legislação - Correio de Minas">
            <a:extLst>
              <a:ext uri="{FF2B5EF4-FFF2-40B4-BE49-F238E27FC236}">
                <a16:creationId xmlns:a16="http://schemas.microsoft.com/office/drawing/2014/main" id="{671C36EF-D456-48D9-EDF2-F3C8959B6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693" y="536527"/>
            <a:ext cx="3651346" cy="232801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Formação de Brigada de Incêndio OZ Minerals Brasil :: PROSEG Engenharia de  Segurança do Trabalho e Saúde Ocupacional em Parauapebas e Canaã dos  Carajás - PA">
            <a:extLst>
              <a:ext uri="{FF2B5EF4-FFF2-40B4-BE49-F238E27FC236}">
                <a16:creationId xmlns:a16="http://schemas.microsoft.com/office/drawing/2014/main" id="{94759098-DFA5-0E3C-5034-76FD282132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665"/>
          <a:stretch/>
        </p:blipFill>
        <p:spPr bwMode="auto">
          <a:xfrm>
            <a:off x="7782739" y="3603815"/>
            <a:ext cx="3627253" cy="232801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F22B9FC7-96F1-ED68-14DA-AED7BD3FF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032" y="140142"/>
            <a:ext cx="2168801" cy="602120"/>
          </a:xfrm>
          <a:prstGeom prst="rect">
            <a:avLst/>
          </a:prstGeom>
        </p:spPr>
      </p:pic>
    </p:spTree>
    <p:extLst>
      <p:ext uri="{BB962C8B-B14F-4D97-AF65-F5344CB8AC3E}">
        <p14:creationId xmlns:p14="http://schemas.microsoft.com/office/powerpoint/2010/main" val="16121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71</a:t>
            </a:fld>
            <a:endParaRPr lang="en-US"/>
          </a:p>
        </p:txBody>
      </p:sp>
      <p:sp>
        <p:nvSpPr>
          <p:cNvPr id="15" name="Retângulo 14">
            <a:extLst>
              <a:ext uri="{FF2B5EF4-FFF2-40B4-BE49-F238E27FC236}">
                <a16:creationId xmlns:a16="http://schemas.microsoft.com/office/drawing/2014/main" id="{83518CB5-5628-6F2A-A268-2200B2671BEE}"/>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Fluxograma: Entrada Manual 13">
            <a:extLst>
              <a:ext uri="{FF2B5EF4-FFF2-40B4-BE49-F238E27FC236}">
                <a16:creationId xmlns:a16="http://schemas.microsoft.com/office/drawing/2014/main" id="{793F4E38-2C68-7813-953D-8287721A1C73}"/>
              </a:ext>
            </a:extLst>
          </p:cNvPr>
          <p:cNvSpPr/>
          <p:nvPr/>
        </p:nvSpPr>
        <p:spPr>
          <a:xfrm rot="5400000">
            <a:off x="-1099799" y="1099799"/>
            <a:ext cx="6858000" cy="4658402"/>
          </a:xfrm>
          <a:prstGeom prst="flowChartManualInput">
            <a:avLst/>
          </a:prstGeom>
          <a:gradFill flip="none" rotWithShape="1">
            <a:gsLst>
              <a:gs pos="0">
                <a:schemeClr val="accent4">
                  <a:lumMod val="40000"/>
                  <a:lumOff val="60000"/>
                </a:schemeClr>
              </a:gs>
              <a:gs pos="87000">
                <a:schemeClr val="accent4">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矩形 41">
            <a:extLst>
              <a:ext uri="{FF2B5EF4-FFF2-40B4-BE49-F238E27FC236}">
                <a16:creationId xmlns:a16="http://schemas.microsoft.com/office/drawing/2014/main" id="{562FE9C8-2A69-90FF-0364-B47505C7FF59}"/>
              </a:ext>
            </a:extLst>
          </p:cNvPr>
          <p:cNvSpPr/>
          <p:nvPr/>
        </p:nvSpPr>
        <p:spPr>
          <a:xfrm>
            <a:off x="5850181" y="2143859"/>
            <a:ext cx="2988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TextBox 61">
            <a:extLst>
              <a:ext uri="{FF2B5EF4-FFF2-40B4-BE49-F238E27FC236}">
                <a16:creationId xmlns:a16="http://schemas.microsoft.com/office/drawing/2014/main" id="{E8070E15-A6A1-A6A6-195F-0271FBDE73A0}"/>
              </a:ext>
            </a:extLst>
          </p:cNvPr>
          <p:cNvSpPr txBox="1"/>
          <p:nvPr/>
        </p:nvSpPr>
        <p:spPr>
          <a:xfrm>
            <a:off x="5850180" y="1930399"/>
            <a:ext cx="5706819" cy="2585323"/>
          </a:xfrm>
          <a:prstGeom prst="rect">
            <a:avLst/>
          </a:prstGeom>
          <a:noFill/>
        </p:spPr>
        <p:txBody>
          <a:bodyPr wrap="square" lIns="0" tIns="0" rIns="0" bIns="0" rtlCol="0">
            <a:spAutoFit/>
          </a:bodyPr>
          <a:lstStyle/>
          <a:p>
            <a:r>
              <a:rPr lang="pt-BR" sz="2400" b="1" dirty="0"/>
              <a:t>Barreiras de proteção:</a:t>
            </a:r>
            <a:r>
              <a:rPr lang="pt-BR" sz="2400" dirty="0"/>
              <a:t> </a:t>
            </a:r>
          </a:p>
          <a:p>
            <a:endParaRPr lang="pt-BR" sz="2400" dirty="0"/>
          </a:p>
          <a:p>
            <a:r>
              <a:rPr lang="pt-BR" sz="2400" dirty="0"/>
              <a:t>São estruturas físicas utilizadas para delimitar e isolar áreas de risco, evitando a entrada de pessoas não autorizadas e protegendo os trabalhadores de perigos como desmoronamentos ou áreas instáveis.</a:t>
            </a:r>
          </a:p>
        </p:txBody>
      </p:sp>
      <p:pic>
        <p:nvPicPr>
          <p:cNvPr id="23554" name="Picture 2" descr="Proteção ao acesso de pessoas a áreas com máquinas móveis de trabalho na  mineração subterrânea | SICK">
            <a:extLst>
              <a:ext uri="{FF2B5EF4-FFF2-40B4-BE49-F238E27FC236}">
                <a16:creationId xmlns:a16="http://schemas.microsoft.com/office/drawing/2014/main" id="{E254A926-86DE-1A46-6778-4E04A526CE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80" r="16823"/>
          <a:stretch/>
        </p:blipFill>
        <p:spPr bwMode="auto">
          <a:xfrm>
            <a:off x="1191779" y="1441003"/>
            <a:ext cx="3964421" cy="3816797"/>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E519082B-A821-F2E9-0998-366ED6BF9A23}"/>
              </a:ext>
            </a:extLst>
          </p:cNvPr>
          <p:cNvSpPr/>
          <p:nvPr/>
        </p:nvSpPr>
        <p:spPr>
          <a:xfrm>
            <a:off x="1830612" y="1930399"/>
            <a:ext cx="2768600" cy="2832101"/>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250F5EEC-5115-C505-8E37-8912A5709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66" y="293125"/>
            <a:ext cx="2168801" cy="602120"/>
          </a:xfrm>
          <a:prstGeom prst="rect">
            <a:avLst/>
          </a:prstGeom>
        </p:spPr>
      </p:pic>
    </p:spTree>
    <p:extLst>
      <p:ext uri="{BB962C8B-B14F-4D97-AF65-F5344CB8AC3E}">
        <p14:creationId xmlns:p14="http://schemas.microsoft.com/office/powerpoint/2010/main" val="35065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72</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688851" y="1412959"/>
            <a:ext cx="6620249" cy="3644844"/>
          </a:xfrm>
          <a:prstGeom prst="rect">
            <a:avLst/>
          </a:prstGeom>
          <a:noFill/>
        </p:spPr>
        <p:txBody>
          <a:bodyPr wrap="square" lIns="0" tIns="0" rIns="0" bIns="0" rtlCol="0">
            <a:spAutoFit/>
          </a:bodyPr>
          <a:lstStyle/>
          <a:p>
            <a:pPr algn="ctr">
              <a:lnSpc>
                <a:spcPct val="150000"/>
              </a:lnSpc>
            </a:pPr>
            <a:r>
              <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 utilização adequada dos EPC depende de sua manutenção regular, inspeções periódicas e treinamento adequado para os trabalhadores. </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lnSpc>
                <a:spcPct val="150000"/>
              </a:lnSpc>
            </a:pPr>
            <a:r>
              <a:rPr lang="pt-BR" sz="2000" b="1" dirty="0">
                <a:solidFill>
                  <a:schemeClr val="accent4">
                    <a:lumMod val="40000"/>
                    <a:lumOff val="60000"/>
                  </a:schemeClr>
                </a:solidFill>
                <a:latin typeface="Gisha" panose="020B0502040204020203" pitchFamily="34" charset="-79"/>
                <a:cs typeface="Gisha" panose="020B0502040204020203" pitchFamily="34" charset="-79"/>
              </a:rPr>
              <a:t>Além disso, a NR-22 estabelece diretrizes específicas sobre a seleção, instalação, utilização e inspeção dos EPC na mineração, visando garantir sua eficácia na prevenção de acidentes e proteção dos trabalhadores</a:t>
            </a:r>
            <a:r>
              <a:rPr lang="pt-BR" sz="2000" b="1" dirty="0">
                <a:solidFill>
                  <a:schemeClr val="accent4">
                    <a:lumMod val="40000"/>
                    <a:lumOff val="6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a:t>
            </a:r>
            <a:endParaRPr lang="en-US" sz="1600" dirty="0">
              <a:solidFill>
                <a:schemeClr val="accent4">
                  <a:lumMod val="40000"/>
                  <a:lumOff val="60000"/>
                </a:schemeClr>
              </a:solidFill>
            </a:endParaRPr>
          </a:p>
        </p:txBody>
      </p:sp>
      <p:pic>
        <p:nvPicPr>
          <p:cNvPr id="4" name="Imagem 3">
            <a:extLst>
              <a:ext uri="{FF2B5EF4-FFF2-40B4-BE49-F238E27FC236}">
                <a16:creationId xmlns:a16="http://schemas.microsoft.com/office/drawing/2014/main" id="{A5589307-58EC-12F1-E17F-D618FF6AF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2305658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73</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5900" y="1292959"/>
            <a:ext cx="6159500" cy="4893647"/>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09</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5400" b="1" dirty="0">
                <a:solidFill>
                  <a:schemeClr val="bg1"/>
                </a:solidFill>
                <a:latin typeface="Poppins" panose="00000500000000000000" pitchFamily="2" charset="0"/>
              </a:rPr>
              <a:t>Equipamentos de proteção individual (EPIs) na mineração</a:t>
            </a:r>
          </a:p>
        </p:txBody>
      </p:sp>
      <p:pic>
        <p:nvPicPr>
          <p:cNvPr id="4" name="Imagem 3">
            <a:extLst>
              <a:ext uri="{FF2B5EF4-FFF2-40B4-BE49-F238E27FC236}">
                <a16:creationId xmlns:a16="http://schemas.microsoft.com/office/drawing/2014/main" id="{D2F97865-2BE1-C291-4A5D-59D92F4A3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02359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40">
            <a:extLst>
              <a:ext uri="{FF2B5EF4-FFF2-40B4-BE49-F238E27FC236}">
                <a16:creationId xmlns:a16="http://schemas.microsoft.com/office/drawing/2014/main" id="{14C44ABB-90A7-BA46-F1A8-16F0F4E8529C}"/>
              </a:ext>
            </a:extLst>
          </p:cNvPr>
          <p:cNvSpPr/>
          <p:nvPr/>
        </p:nvSpPr>
        <p:spPr>
          <a:xfrm>
            <a:off x="711386" y="1909786"/>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8" name="矩形: 圆角 40">
            <a:extLst>
              <a:ext uri="{FF2B5EF4-FFF2-40B4-BE49-F238E27FC236}">
                <a16:creationId xmlns:a16="http://schemas.microsoft.com/office/drawing/2014/main" id="{3A30231F-5205-812F-4894-DCC541A393B7}"/>
              </a:ext>
            </a:extLst>
          </p:cNvPr>
          <p:cNvSpPr/>
          <p:nvPr/>
        </p:nvSpPr>
        <p:spPr>
          <a:xfrm>
            <a:off x="737522" y="4440744"/>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74</a:t>
            </a:fld>
            <a:endParaRPr lang="en-US"/>
          </a:p>
        </p:txBody>
      </p:sp>
      <p:sp>
        <p:nvSpPr>
          <p:cNvPr id="6" name="椭圆 13">
            <a:extLst>
              <a:ext uri="{FF2B5EF4-FFF2-40B4-BE49-F238E27FC236}">
                <a16:creationId xmlns:a16="http://schemas.microsoft.com/office/drawing/2014/main" id="{91B7BCB6-0CB8-726F-F56E-E356169D3803}"/>
              </a:ext>
            </a:extLst>
          </p:cNvPr>
          <p:cNvSpPr/>
          <p:nvPr/>
        </p:nvSpPr>
        <p:spPr>
          <a:xfrm>
            <a:off x="885781" y="4738441"/>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7" name="椭圆 19">
            <a:extLst>
              <a:ext uri="{FF2B5EF4-FFF2-40B4-BE49-F238E27FC236}">
                <a16:creationId xmlns:a16="http://schemas.microsoft.com/office/drawing/2014/main" id="{A52745E7-E01E-649C-62B2-9DFA3B3FF290}"/>
              </a:ext>
            </a:extLst>
          </p:cNvPr>
          <p:cNvSpPr/>
          <p:nvPr/>
        </p:nvSpPr>
        <p:spPr>
          <a:xfrm>
            <a:off x="886185" y="2121544"/>
            <a:ext cx="774278" cy="87779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10" name="TextBox 61">
            <a:extLst>
              <a:ext uri="{FF2B5EF4-FFF2-40B4-BE49-F238E27FC236}">
                <a16:creationId xmlns:a16="http://schemas.microsoft.com/office/drawing/2014/main" id="{31139B9B-F3E4-9049-F0FF-F6219799A6DC}"/>
              </a:ext>
            </a:extLst>
          </p:cNvPr>
          <p:cNvSpPr txBox="1"/>
          <p:nvPr/>
        </p:nvSpPr>
        <p:spPr>
          <a:xfrm>
            <a:off x="2443187" y="976283"/>
            <a:ext cx="4644149" cy="4928722"/>
          </a:xfrm>
          <a:prstGeom prst="rect">
            <a:avLst/>
          </a:prstGeom>
          <a:solidFill>
            <a:srgbClr val="EEB500"/>
          </a:solidFill>
        </p:spPr>
        <p:txBody>
          <a:bodyPr wrap="square" lIns="0" tIns="0" rIns="0" bIns="0" rtlCol="0">
            <a:spAutoFit/>
          </a:bodyPr>
          <a:lstStyle/>
          <a:p>
            <a:pPr>
              <a:lnSpc>
                <a:spcPct val="150000"/>
              </a:lnSpc>
            </a:pPr>
            <a:r>
              <a:rPr lang="pt-BR" sz="2400" dirty="0"/>
              <a:t>Na indústria da mineração, o uso adequado de Equipamentos de Proteção Individual (EPIs) é essencial para garantir a segurança e a saúde ocupacional dos trabalhadores. </a:t>
            </a:r>
          </a:p>
          <a:p>
            <a:pPr>
              <a:lnSpc>
                <a:spcPct val="150000"/>
              </a:lnSpc>
            </a:pPr>
            <a:endParaRPr lang="pt-BR" sz="2400" dirty="0"/>
          </a:p>
          <a:p>
            <a:pPr>
              <a:lnSpc>
                <a:spcPct val="150000"/>
              </a:lnSpc>
            </a:pPr>
            <a:r>
              <a:rPr lang="pt-BR" sz="2400" dirty="0"/>
              <a:t>Considerando os riscos presentes nesse setor, alguns dos principais EPIs utilizados na mineração são:</a:t>
            </a:r>
            <a:endParaRPr lang="en-US" sz="2400" b="1" dirty="0"/>
          </a:p>
        </p:txBody>
      </p:sp>
      <p:pic>
        <p:nvPicPr>
          <p:cNvPr id="4" name="Imagem 3">
            <a:extLst>
              <a:ext uri="{FF2B5EF4-FFF2-40B4-BE49-F238E27FC236}">
                <a16:creationId xmlns:a16="http://schemas.microsoft.com/office/drawing/2014/main" id="{DAE3E231-C5F9-5566-5FC2-6493994FA7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0" b="94934" l="7787" r="95697">
                        <a14:foregroundMark x1="73975" y1="96916" x2="88525" y2="91189"/>
                        <a14:foregroundMark x1="88525" y1="91189" x2="93648" y2="76872"/>
                        <a14:foregroundMark x1="93648" y1="76872" x2="90574" y2="64537"/>
                        <a14:foregroundMark x1="90574" y1="64537" x2="89549" y2="62996"/>
                        <a14:foregroundMark x1="64344" y1="86784" x2="72951" y2="95154"/>
                        <a14:foregroundMark x1="72951" y1="95154" x2="88525" y2="88767"/>
                        <a14:foregroundMark x1="88525" y1="88767" x2="88525" y2="88767"/>
                        <a14:foregroundMark x1="89754" y1="84581" x2="92828" y2="72907"/>
                        <a14:foregroundMark x1="95697" y1="72026" x2="95697" y2="76211"/>
                        <a14:foregroundMark x1="11066" y1="52423" x2="7787" y2="46035"/>
                        <a14:foregroundMark x1="67008" y1="16079" x2="75615" y2="7930"/>
                      </a14:backgroundRemoval>
                    </a14:imgEffect>
                  </a14:imgLayer>
                </a14:imgProps>
              </a:ext>
            </a:extLst>
          </a:blip>
          <a:stretch>
            <a:fillRect/>
          </a:stretch>
        </p:blipFill>
        <p:spPr>
          <a:xfrm>
            <a:off x="7568631" y="1295400"/>
            <a:ext cx="4289337" cy="3990490"/>
          </a:xfrm>
          <a:prstGeom prst="rect">
            <a:avLst/>
          </a:prstGeom>
        </p:spPr>
      </p:pic>
      <p:pic>
        <p:nvPicPr>
          <p:cNvPr id="5" name="Imagem 4">
            <a:extLst>
              <a:ext uri="{FF2B5EF4-FFF2-40B4-BE49-F238E27FC236}">
                <a16:creationId xmlns:a16="http://schemas.microsoft.com/office/drawing/2014/main" id="{E33DF6B7-47FC-AB54-4E94-668798C3D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84938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75</a:t>
            </a:fld>
            <a:endParaRPr lang="en-US" dirty="0"/>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a:extLst>
              <a:ext uri="{FF2B5EF4-FFF2-40B4-BE49-F238E27FC236}">
                <a16:creationId xmlns:a16="http://schemas.microsoft.com/office/drawing/2014/main" id="{82A7C6EF-D3B6-68E1-92A6-A23DCF9C57D8}"/>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3031067" y="-3031064"/>
            <a:ext cx="6858001" cy="12920136"/>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207361" y="275451"/>
            <a:ext cx="5533039" cy="6401753"/>
          </a:xfrm>
          <a:prstGeom prst="rect">
            <a:avLst/>
          </a:prstGeom>
          <a:noFill/>
        </p:spPr>
        <p:txBody>
          <a:bodyPr wrap="square" lIns="0" tIns="0" rIns="0" bIns="0" rtlCol="0">
            <a:spAutoFit/>
          </a:bodyPr>
          <a:lstStyle/>
          <a:p>
            <a:pPr marL="285750" indent="-285750">
              <a:buFont typeface="Arial" panose="020B0604020202020204" pitchFamily="34" charset="0"/>
              <a:buChar char="•"/>
            </a:pPr>
            <a:r>
              <a:rPr lang="pt-BR" sz="1600" b="1" dirty="0"/>
              <a:t>Capacete: </a:t>
            </a:r>
            <a:r>
              <a:rPr lang="pt-BR" sz="1600" dirty="0"/>
              <a:t>Protege a cabeça contra quedas de objetos, impactos e outros riscos relacionados à atividade.</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b="1" dirty="0"/>
              <a:t>Óculos de Proteção: </a:t>
            </a:r>
            <a:r>
              <a:rPr lang="pt-BR" sz="1600" dirty="0"/>
              <a:t>Protege os olhos contra partículas, respingos de produtos químicos, poeira, radiação e outros agentes agressivos presentes no ambiente de trabalho.</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b="1" dirty="0"/>
              <a:t>Protetores Auriculares:</a:t>
            </a:r>
            <a:r>
              <a:rPr lang="pt-BR" sz="1600" dirty="0"/>
              <a:t> Reduzem a exposição aos ruídos intensos e contínuos, prevenindo danos auditivos e promovendo o conforto durante a realização das atividades.</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b="1" dirty="0"/>
              <a:t>Luvas: </a:t>
            </a:r>
            <a:r>
              <a:rPr lang="pt-BR" sz="1600" dirty="0"/>
              <a:t>Protegem as mãos contra cortes, abrasões, queimaduras, produtos químicos e outros agentes agressivos presentes no ambiente de trabalho.</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b="1" dirty="0"/>
              <a:t>Máscaras Respiratórias:</a:t>
            </a:r>
            <a:r>
              <a:rPr lang="pt-BR" sz="1600" dirty="0"/>
              <a:t> Filtram partículas suspensas no ar, protegendo os trabalhadores contra poeiras, gases, vapores e outros contaminantes respiratórios.</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b="1" dirty="0"/>
              <a:t>Botas de Segurança</a:t>
            </a:r>
            <a:r>
              <a:rPr lang="pt-BR" sz="1600" dirty="0"/>
              <a:t>: Oferecem proteção aos pés contra impactos, perfurações, quedas de objetos e substâncias perigosas.</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b="1" dirty="0"/>
              <a:t>Cintos de Segurança</a:t>
            </a:r>
            <a:r>
              <a:rPr lang="pt-BR" sz="1600" dirty="0"/>
              <a:t>: Utilizados em trabalhos em altura ou em locais confinados, proporcionam suporte e prevenção contra quedas.</a:t>
            </a:r>
            <a:endParaRPr lang="en-US" sz="1600" b="1" dirty="0"/>
          </a:p>
        </p:txBody>
      </p:sp>
      <p:pic>
        <p:nvPicPr>
          <p:cNvPr id="10" name="Imagem 9">
            <a:extLst>
              <a:ext uri="{FF2B5EF4-FFF2-40B4-BE49-F238E27FC236}">
                <a16:creationId xmlns:a16="http://schemas.microsoft.com/office/drawing/2014/main" id="{15E4F6CD-B388-03A2-71B3-7005B67B1314}"/>
              </a:ext>
            </a:extLst>
          </p:cNvPr>
          <p:cNvPicPr>
            <a:picLocks noChangeAspect="1"/>
          </p:cNvPicPr>
          <p:nvPr/>
        </p:nvPicPr>
        <p:blipFill>
          <a:blip r:embed="rId2"/>
          <a:stretch>
            <a:fillRect/>
          </a:stretch>
        </p:blipFill>
        <p:spPr>
          <a:xfrm>
            <a:off x="6400800" y="2233035"/>
            <a:ext cx="5429117" cy="2961265"/>
          </a:xfrm>
          <a:prstGeom prst="rect">
            <a:avLst/>
          </a:prstGeom>
        </p:spPr>
      </p:pic>
      <p:sp>
        <p:nvSpPr>
          <p:cNvPr id="11" name="Retângulo 10">
            <a:extLst>
              <a:ext uri="{FF2B5EF4-FFF2-40B4-BE49-F238E27FC236}">
                <a16:creationId xmlns:a16="http://schemas.microsoft.com/office/drawing/2014/main" id="{FE64D85E-F040-6B54-1FD6-80FE74C82052}"/>
              </a:ext>
            </a:extLst>
          </p:cNvPr>
          <p:cNvSpPr/>
          <p:nvPr/>
        </p:nvSpPr>
        <p:spPr>
          <a:xfrm>
            <a:off x="8039100" y="1282700"/>
            <a:ext cx="2057400" cy="127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Picture 83">
            <a:extLst>
              <a:ext uri="{FF2B5EF4-FFF2-40B4-BE49-F238E27FC236}">
                <a16:creationId xmlns:a16="http://schemas.microsoft.com/office/drawing/2014/main" id="{A4292F76-D3BA-9379-B33B-654E65A4D03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8553448" y="345116"/>
            <a:ext cx="1466852" cy="1466852"/>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13" name="Oval 102">
            <a:extLst>
              <a:ext uri="{FF2B5EF4-FFF2-40B4-BE49-F238E27FC236}">
                <a16:creationId xmlns:a16="http://schemas.microsoft.com/office/drawing/2014/main" id="{B1791F7C-204C-2D35-14AA-AAB32636A608}"/>
              </a:ext>
            </a:extLst>
          </p:cNvPr>
          <p:cNvSpPr/>
          <p:nvPr/>
        </p:nvSpPr>
        <p:spPr>
          <a:xfrm>
            <a:off x="8639174" y="430842"/>
            <a:ext cx="1295400" cy="1295400"/>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EPI</a:t>
            </a:r>
          </a:p>
        </p:txBody>
      </p:sp>
      <p:cxnSp>
        <p:nvCxnSpPr>
          <p:cNvPr id="14" name="Straight Connector 11">
            <a:extLst>
              <a:ext uri="{FF2B5EF4-FFF2-40B4-BE49-F238E27FC236}">
                <a16:creationId xmlns:a16="http://schemas.microsoft.com/office/drawing/2014/main" id="{C5FC5217-EB19-7782-C52D-BCA7D4019F80}"/>
              </a:ext>
            </a:extLst>
          </p:cNvPr>
          <p:cNvCxnSpPr/>
          <p:nvPr/>
        </p:nvCxnSpPr>
        <p:spPr>
          <a:xfrm flipV="1">
            <a:off x="9281608" y="1442027"/>
            <a:ext cx="0" cy="1041400"/>
          </a:xfrm>
          <a:prstGeom prst="line">
            <a:avLst/>
          </a:prstGeom>
          <a:ln w="12700">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5" name="Oval 16">
            <a:extLst>
              <a:ext uri="{FF2B5EF4-FFF2-40B4-BE49-F238E27FC236}">
                <a16:creationId xmlns:a16="http://schemas.microsoft.com/office/drawing/2014/main" id="{C4F3A15E-0E1C-0099-F6C9-F9C35BF4C6BC}"/>
              </a:ext>
            </a:extLst>
          </p:cNvPr>
          <p:cNvSpPr/>
          <p:nvPr/>
        </p:nvSpPr>
        <p:spPr>
          <a:xfrm>
            <a:off x="9148257" y="2350077"/>
            <a:ext cx="266700" cy="2667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a:extLst>
              <a:ext uri="{FF2B5EF4-FFF2-40B4-BE49-F238E27FC236}">
                <a16:creationId xmlns:a16="http://schemas.microsoft.com/office/drawing/2014/main" id="{77AF4891-880B-361F-F311-59DB61732B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7423" y="125856"/>
            <a:ext cx="2168801" cy="602120"/>
          </a:xfrm>
          <a:prstGeom prst="rect">
            <a:avLst/>
          </a:prstGeom>
        </p:spPr>
      </p:pic>
    </p:spTree>
    <p:extLst>
      <p:ext uri="{BB962C8B-B14F-4D97-AF65-F5344CB8AC3E}">
        <p14:creationId xmlns:p14="http://schemas.microsoft.com/office/powerpoint/2010/main" val="401675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76</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508250" y="811182"/>
            <a:ext cx="7175499" cy="4549835"/>
          </a:xfrm>
          <a:prstGeom prst="rect">
            <a:avLst/>
          </a:prstGeom>
          <a:noFill/>
        </p:spPr>
        <p:txBody>
          <a:bodyPr wrap="square" lIns="0" tIns="0" rIns="0" bIns="0" rtlCol="0">
            <a:spAutoFit/>
          </a:bodyPr>
          <a:lstStyle/>
          <a:p>
            <a:pPr algn="ctr">
              <a:lnSpc>
                <a:spcPct val="150000"/>
              </a:lnSpc>
            </a:pPr>
            <a:r>
              <a:rPr lang="pt-BR" sz="32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 </a:t>
            </a:r>
            <a:r>
              <a:rPr lang="pt-BR" sz="2800" dirty="0"/>
              <a:t>Além disso, dependendo das atividades específicas, outros EPIs podem ser necessários, como vestimentas de proteção contra produtos químicos, proteção respiratória autônoma (para situações de risco de atmosfera irrespirável) e equipamentos de proteção contra quedas (quando há risco de queda em altura).</a:t>
            </a:r>
            <a:endParaRPr lang="en-US" sz="2800" dirty="0"/>
          </a:p>
        </p:txBody>
      </p:sp>
      <p:pic>
        <p:nvPicPr>
          <p:cNvPr id="4" name="Imagem 3">
            <a:extLst>
              <a:ext uri="{FF2B5EF4-FFF2-40B4-BE49-F238E27FC236}">
                <a16:creationId xmlns:a16="http://schemas.microsoft.com/office/drawing/2014/main" id="{EB93C307-4533-8A0A-2F28-3A10C7609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924813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77</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5900" y="1292959"/>
            <a:ext cx="6159500" cy="4893647"/>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10</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5400" b="1" dirty="0">
                <a:solidFill>
                  <a:schemeClr val="bg1"/>
                </a:solidFill>
                <a:latin typeface="Poppins" panose="00000500000000000000" pitchFamily="2" charset="0"/>
              </a:rPr>
              <a:t>Proteção contra Incêndios e Explosões Acidentais</a:t>
            </a:r>
          </a:p>
        </p:txBody>
      </p:sp>
      <p:pic>
        <p:nvPicPr>
          <p:cNvPr id="4" name="Imagem 3">
            <a:extLst>
              <a:ext uri="{FF2B5EF4-FFF2-40B4-BE49-F238E27FC236}">
                <a16:creationId xmlns:a16="http://schemas.microsoft.com/office/drawing/2014/main" id="{50F1F32C-7BD7-474E-4C28-384A28A05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249" y="69274"/>
            <a:ext cx="2168801" cy="602120"/>
          </a:xfrm>
          <a:prstGeom prst="rect">
            <a:avLst/>
          </a:prstGeom>
        </p:spPr>
      </p:pic>
    </p:spTree>
    <p:extLst>
      <p:ext uri="{BB962C8B-B14F-4D97-AF65-F5344CB8AC3E}">
        <p14:creationId xmlns:p14="http://schemas.microsoft.com/office/powerpoint/2010/main" val="34149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78</a:t>
            </a:fld>
            <a:endParaRPr lang="en-US"/>
          </a:p>
        </p:txBody>
      </p:sp>
      <p:sp>
        <p:nvSpPr>
          <p:cNvPr id="13" name="Retângulo 12">
            <a:extLst>
              <a:ext uri="{FF2B5EF4-FFF2-40B4-BE49-F238E27FC236}">
                <a16:creationId xmlns:a16="http://schemas.microsoft.com/office/drawing/2014/main" id="{FDE7EBC7-843B-AF57-FB78-88A02890982E}"/>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5A38B5CC-EAE1-0E19-6AD4-F9D2FBF0B8F8}"/>
              </a:ext>
            </a:extLst>
          </p:cNvPr>
          <p:cNvSpPr/>
          <p:nvPr/>
        </p:nvSpPr>
        <p:spPr>
          <a:xfrm>
            <a:off x="-12700" y="2386072"/>
            <a:ext cx="12204700" cy="19613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770618" y="1699479"/>
            <a:ext cx="2119313" cy="2498725"/>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423081" y="4252179"/>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334181" y="4469666"/>
            <a:ext cx="957262" cy="163513"/>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423081" y="4687154"/>
            <a:ext cx="760412" cy="16351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554843" y="4904641"/>
            <a:ext cx="520700" cy="161925"/>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772331" y="2605941"/>
            <a:ext cx="161925" cy="165100"/>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692956" y="2523391"/>
            <a:ext cx="322262" cy="439738"/>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3463800" y="29681"/>
            <a:ext cx="7733643" cy="6036717"/>
          </a:xfrm>
          <a:prstGeom prst="rect">
            <a:avLst/>
          </a:prstGeom>
          <a:noFill/>
        </p:spPr>
        <p:txBody>
          <a:bodyPr wrap="square" lIns="0" tIns="0" rIns="0" bIns="0" rtlCol="0">
            <a:spAutoFit/>
          </a:bodyPr>
          <a:lstStyle/>
          <a:p>
            <a:pPr>
              <a:lnSpc>
                <a:spcPct val="150000"/>
              </a:lnSpc>
            </a:pPr>
            <a:endParaRPr lang="pt-BR" sz="2400" dirty="0">
              <a:solidFill>
                <a:schemeClr val="bg1"/>
              </a:solidFill>
            </a:endParaRPr>
          </a:p>
          <a:p>
            <a:pPr>
              <a:lnSpc>
                <a:spcPct val="150000"/>
              </a:lnSpc>
            </a:pPr>
            <a:r>
              <a:rPr lang="pt-BR" sz="2400" dirty="0">
                <a:solidFill>
                  <a:schemeClr val="bg1"/>
                </a:solidFill>
              </a:rPr>
              <a:t>A prevenção de acidentes e o combate a incêndios são aspectos essenciais na indústria da mineração, devido aos riscos envolvidos nesse setor. </a:t>
            </a:r>
          </a:p>
          <a:p>
            <a:pPr>
              <a:lnSpc>
                <a:spcPct val="150000"/>
              </a:lnSpc>
            </a:pPr>
            <a:endParaRPr lang="pt-BR" sz="2400" dirty="0"/>
          </a:p>
          <a:p>
            <a:pPr>
              <a:lnSpc>
                <a:spcPct val="150000"/>
              </a:lnSpc>
            </a:pPr>
            <a:r>
              <a:rPr lang="pt-BR" sz="2400" b="1" dirty="0"/>
              <a:t>Para garantir a segurança dos trabalhadores e a proteção do patrimônio, são adotadas medidas específicas. </a:t>
            </a:r>
          </a:p>
          <a:p>
            <a:pPr>
              <a:lnSpc>
                <a:spcPct val="150000"/>
              </a:lnSpc>
            </a:pPr>
            <a:endParaRPr lang="pt-BR" sz="2400" b="1" dirty="0"/>
          </a:p>
          <a:p>
            <a:pPr>
              <a:lnSpc>
                <a:spcPct val="150000"/>
              </a:lnSpc>
            </a:pPr>
            <a:r>
              <a:rPr lang="pt-BR" sz="2400" dirty="0">
                <a:solidFill>
                  <a:schemeClr val="bg1"/>
                </a:solidFill>
              </a:rPr>
              <a:t>Requer uma abordagem abrangente e cuidadosa dentro do ambiente de trabalho e nas atividades relacionadas, além de uma capacitação prévia para lidar com desafios. </a:t>
            </a:r>
          </a:p>
        </p:txBody>
      </p:sp>
    </p:spTree>
    <p:extLst>
      <p:ext uri="{BB962C8B-B14F-4D97-AF65-F5344CB8AC3E}">
        <p14:creationId xmlns:p14="http://schemas.microsoft.com/office/powerpoint/2010/main" val="246523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901700" y="1409700"/>
            <a:ext cx="4368800"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IOP Assessoria">
            <a:extLst>
              <a:ext uri="{FF2B5EF4-FFF2-40B4-BE49-F238E27FC236}">
                <a16:creationId xmlns:a16="http://schemas.microsoft.com/office/drawing/2014/main" id="{9AAEA495-079A-8668-887C-D1D0216C9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649" y="1016001"/>
            <a:ext cx="7351789" cy="58293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79</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6138534" y="2877457"/>
            <a:ext cx="5571468" cy="1401025"/>
          </a:xfrm>
          <a:prstGeom prst="rect">
            <a:avLst/>
          </a:prstGeom>
          <a:solidFill>
            <a:srgbClr val="EEB500"/>
          </a:solidFill>
        </p:spPr>
        <p:txBody>
          <a:bodyPr wrap="square" lIns="0" tIns="0" rIns="0" bIns="0" rtlCol="0">
            <a:spAutoFit/>
          </a:bodyPr>
          <a:lstStyle/>
          <a:p>
            <a:pPr>
              <a:lnSpc>
                <a:spcPct val="150000"/>
              </a:lnSpc>
            </a:pPr>
            <a:r>
              <a:rPr lang="pt-BR" sz="3200" dirty="0"/>
              <a:t>Alguns dos principais pontos a serem considerados são:</a:t>
            </a:r>
            <a:endParaRPr lang="en-US" sz="2800" dirty="0"/>
          </a:p>
        </p:txBody>
      </p:sp>
      <p:pic>
        <p:nvPicPr>
          <p:cNvPr id="3" name="Imagem 2">
            <a:extLst>
              <a:ext uri="{FF2B5EF4-FFF2-40B4-BE49-F238E27FC236}">
                <a16:creationId xmlns:a16="http://schemas.microsoft.com/office/drawing/2014/main" id="{6BA31222-EE28-D526-A650-F3CE257D2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41681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a:t>
            </a:fld>
            <a:endParaRPr lang="en-US"/>
          </a:p>
        </p:txBody>
      </p:sp>
      <p:pic>
        <p:nvPicPr>
          <p:cNvPr id="5" name="Imagem 4">
            <a:extLst>
              <a:ext uri="{FF2B5EF4-FFF2-40B4-BE49-F238E27FC236}">
                <a16:creationId xmlns:a16="http://schemas.microsoft.com/office/drawing/2014/main" id="{B38E94DF-F694-B49B-CC07-82BF92C2FE4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1A18F05B-74B3-9503-AB4F-69AC4E230903}"/>
              </a:ext>
            </a:extLst>
          </p:cNvPr>
          <p:cNvSpPr txBox="1"/>
          <p:nvPr/>
        </p:nvSpPr>
        <p:spPr>
          <a:xfrm>
            <a:off x="5927405" y="1231299"/>
            <a:ext cx="5740063" cy="3820726"/>
          </a:xfrm>
          <a:prstGeom prst="rect">
            <a:avLst/>
          </a:prstGeom>
          <a:noFill/>
        </p:spPr>
        <p:txBody>
          <a:bodyPr wrap="square" lIns="0" tIns="0" rIns="0" bIns="0" rtlCol="0">
            <a:spAutoFit/>
          </a:bodyPr>
          <a:lstStyle/>
          <a:p>
            <a:pPr>
              <a:lnSpc>
                <a:spcPct val="150000"/>
              </a:lnSpc>
            </a:pPr>
            <a:r>
              <a:rPr lang="pt-BR" sz="2400" dirty="0"/>
              <a:t>Vamos explorar juntos os requisitos específicos, as melhores práticas e as estratégias para garantir a conformidade, a proteção dos trabalhadores e a sustentabilidade ambiental. </a:t>
            </a:r>
          </a:p>
          <a:p>
            <a:pPr>
              <a:lnSpc>
                <a:spcPct val="150000"/>
              </a:lnSpc>
            </a:pPr>
            <a:endParaRPr lang="pt-BR" sz="2400" dirty="0"/>
          </a:p>
          <a:p>
            <a:pPr>
              <a:lnSpc>
                <a:spcPct val="150000"/>
              </a:lnSpc>
            </a:pPr>
            <a:r>
              <a:rPr lang="pt-BR" sz="2400" b="1" dirty="0"/>
              <a:t>Pronto para começar essa jornada? </a:t>
            </a:r>
            <a:endParaRPr lang="en-US" sz="2400" b="1" dirty="0"/>
          </a:p>
        </p:txBody>
      </p:sp>
      <p:pic>
        <p:nvPicPr>
          <p:cNvPr id="4" name="Imagem 3">
            <a:extLst>
              <a:ext uri="{FF2B5EF4-FFF2-40B4-BE49-F238E27FC236}">
                <a16:creationId xmlns:a16="http://schemas.microsoft.com/office/drawing/2014/main" id="{394843CD-1FC6-DE3D-0CB0-D4453FACC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40" y="275451"/>
            <a:ext cx="2168801" cy="602120"/>
          </a:xfrm>
          <a:prstGeom prst="rect">
            <a:avLst/>
          </a:prstGeom>
        </p:spPr>
      </p:pic>
    </p:spTree>
    <p:extLst>
      <p:ext uri="{BB962C8B-B14F-4D97-AF65-F5344CB8AC3E}">
        <p14:creationId xmlns:p14="http://schemas.microsoft.com/office/powerpoint/2010/main" val="373204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80</a:t>
            </a:fld>
            <a:endParaRPr lang="en-US"/>
          </a:p>
        </p:txBody>
      </p:sp>
      <p:pic>
        <p:nvPicPr>
          <p:cNvPr id="2050" name="Picture 2" descr="Norma de periculosidade no ambiente de trabalho: tudo sobre a NR-16">
            <a:extLst>
              <a:ext uri="{FF2B5EF4-FFF2-40B4-BE49-F238E27FC236}">
                <a16:creationId xmlns:a16="http://schemas.microsoft.com/office/drawing/2014/main" id="{BC7F5D27-6FB9-BA18-FEA5-BBA526B3B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50"/>
            <a:ext cx="12192000" cy="68782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490396" y="890450"/>
            <a:ext cx="4607207" cy="5588000"/>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243325" y="1817129"/>
            <a:ext cx="5166875" cy="4112023"/>
          </a:xfrm>
          <a:prstGeom prst="rect">
            <a:avLst/>
          </a:prstGeom>
          <a:noFill/>
        </p:spPr>
        <p:txBody>
          <a:bodyPr wrap="square" lIns="0" tIns="0" rIns="0" bIns="0" rtlCol="0">
            <a:spAutoFit/>
          </a:bodyPr>
          <a:lstStyle/>
          <a:p>
            <a:pPr>
              <a:lnSpc>
                <a:spcPct val="150000"/>
              </a:lnSpc>
            </a:pPr>
            <a:r>
              <a:rPr lang="pt-BR" b="1" dirty="0"/>
              <a:t>Planejamento e treinamento</a:t>
            </a:r>
          </a:p>
          <a:p>
            <a:pPr>
              <a:lnSpc>
                <a:spcPct val="150000"/>
              </a:lnSpc>
            </a:pPr>
            <a:endParaRPr lang="pt-BR" b="1" dirty="0"/>
          </a:p>
          <a:p>
            <a:pPr>
              <a:lnSpc>
                <a:spcPct val="150000"/>
              </a:lnSpc>
            </a:pPr>
            <a:r>
              <a:rPr lang="pt-BR" dirty="0"/>
              <a:t>É fundamental ter um plano de prevenção de acidentes e combate a incêndios, que inclua a identificação dos riscos específicos da mineração e as medidas de prevenção e resposta adequadas. Além disso, os trabalhadores devem receber treinamento regular sobre procedimentos de segurança, uso de equipamentos de combate a incêndios e evacuação de emergência.</a:t>
            </a:r>
            <a:endParaRPr lang="en-US" b="1" dirty="0"/>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2303463" y="909085"/>
            <a:ext cx="909638" cy="863376"/>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2628807" y="1201236"/>
            <a:ext cx="258950" cy="280660"/>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78598FAD-F5A8-A6C1-0B3F-16136B505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6433" y="3873140"/>
            <a:ext cx="2168801" cy="602120"/>
          </a:xfrm>
          <a:prstGeom prst="rect">
            <a:avLst/>
          </a:prstGeom>
        </p:spPr>
      </p:pic>
    </p:spTree>
    <p:extLst>
      <p:ext uri="{BB962C8B-B14F-4D97-AF65-F5344CB8AC3E}">
        <p14:creationId xmlns:p14="http://schemas.microsoft.com/office/powerpoint/2010/main" val="37896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81</a:t>
            </a:fld>
            <a:endParaRPr lang="en-US"/>
          </a:p>
        </p:txBody>
      </p:sp>
      <p:pic>
        <p:nvPicPr>
          <p:cNvPr id="5" name="Imagem 4">
            <a:extLst>
              <a:ext uri="{FF2B5EF4-FFF2-40B4-BE49-F238E27FC236}">
                <a16:creationId xmlns:a16="http://schemas.microsoft.com/office/drawing/2014/main" id="{B38E94DF-F694-B49B-CC07-82BF92C2FE4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1A18F05B-74B3-9503-AB4F-69AC4E230903}"/>
              </a:ext>
            </a:extLst>
          </p:cNvPr>
          <p:cNvSpPr txBox="1"/>
          <p:nvPr/>
        </p:nvSpPr>
        <p:spPr>
          <a:xfrm>
            <a:off x="6350000" y="1241638"/>
            <a:ext cx="5317468" cy="4374724"/>
          </a:xfrm>
          <a:prstGeom prst="rect">
            <a:avLst/>
          </a:prstGeom>
          <a:noFill/>
        </p:spPr>
        <p:txBody>
          <a:bodyPr wrap="square" lIns="0" tIns="0" rIns="0" bIns="0" rtlCol="0">
            <a:spAutoFit/>
          </a:bodyPr>
          <a:lstStyle/>
          <a:p>
            <a:pPr>
              <a:lnSpc>
                <a:spcPct val="150000"/>
              </a:lnSpc>
            </a:pPr>
            <a:r>
              <a:rPr lang="pt-BR" sz="2400" b="1" dirty="0"/>
              <a:t>Sinalização e rotas de fuga</a:t>
            </a:r>
          </a:p>
          <a:p>
            <a:pPr>
              <a:lnSpc>
                <a:spcPct val="150000"/>
              </a:lnSpc>
            </a:pPr>
            <a:r>
              <a:rPr lang="pt-BR" sz="2400" dirty="0"/>
              <a:t>Sinalização clara e visível, indicando as saídas de emergência, os equipamentos de combate a incêndios e os pontos de encontro. As rotas de fuga devem ser planejadas e mantidas desobstruídas, permitindo uma evacuação rápida e segura.</a:t>
            </a:r>
            <a:endParaRPr lang="en-US" sz="2400" b="1" dirty="0"/>
          </a:p>
        </p:txBody>
      </p:sp>
      <p:pic>
        <p:nvPicPr>
          <p:cNvPr id="9" name="Imagem 8" descr="Uma imagem contendo ao ar livre, água, de madeira, pássaro&#10;&#10;Descrição gerada automaticamente">
            <a:extLst>
              <a:ext uri="{FF2B5EF4-FFF2-40B4-BE49-F238E27FC236}">
                <a16:creationId xmlns:a16="http://schemas.microsoft.com/office/drawing/2014/main" id="{90B85F7D-DF43-CCED-2CEC-5BD4F9ECC301}"/>
              </a:ext>
            </a:extLst>
          </p:cNvPr>
          <p:cNvPicPr>
            <a:picLocks noChangeAspect="1"/>
          </p:cNvPicPr>
          <p:nvPr/>
        </p:nvPicPr>
        <p:blipFill rotWithShape="1">
          <a:blip r:embed="rId3">
            <a:extLst>
              <a:ext uri="{28A0092B-C50C-407E-A947-70E740481C1C}">
                <a14:useLocalDpi xmlns:a14="http://schemas.microsoft.com/office/drawing/2010/main" val="0"/>
              </a:ext>
            </a:extLst>
          </a:blip>
          <a:srcRect l="40511"/>
          <a:stretch/>
        </p:blipFill>
        <p:spPr>
          <a:xfrm>
            <a:off x="914400" y="939800"/>
            <a:ext cx="5067300" cy="4851399"/>
          </a:xfrm>
          <a:prstGeom prst="rect">
            <a:avLst/>
          </a:prstGeom>
        </p:spPr>
      </p:pic>
      <p:sp>
        <p:nvSpPr>
          <p:cNvPr id="4" name="Retângulo 3">
            <a:extLst>
              <a:ext uri="{FF2B5EF4-FFF2-40B4-BE49-F238E27FC236}">
                <a16:creationId xmlns:a16="http://schemas.microsoft.com/office/drawing/2014/main" id="{260DE2BE-5E37-BB97-6C8B-BDE7ADCE9B02}"/>
              </a:ext>
            </a:extLst>
          </p:cNvPr>
          <p:cNvSpPr/>
          <p:nvPr/>
        </p:nvSpPr>
        <p:spPr>
          <a:xfrm>
            <a:off x="1981200" y="1600199"/>
            <a:ext cx="2933700" cy="3530600"/>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257D3D2E-4924-8548-910E-BE0288923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99" y="241372"/>
            <a:ext cx="2168801" cy="602120"/>
          </a:xfrm>
          <a:prstGeom prst="rect">
            <a:avLst/>
          </a:prstGeom>
        </p:spPr>
      </p:pic>
    </p:spTree>
    <p:extLst>
      <p:ext uri="{BB962C8B-B14F-4D97-AF65-F5344CB8AC3E}">
        <p14:creationId xmlns:p14="http://schemas.microsoft.com/office/powerpoint/2010/main" val="6002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82</a:t>
            </a:fld>
            <a:endParaRPr lang="en-US"/>
          </a:p>
        </p:txBody>
      </p:sp>
      <p:pic>
        <p:nvPicPr>
          <p:cNvPr id="5" name="Imagem 4">
            <a:extLst>
              <a:ext uri="{FF2B5EF4-FFF2-40B4-BE49-F238E27FC236}">
                <a16:creationId xmlns:a16="http://schemas.microsoft.com/office/drawing/2014/main" id="{366155EB-1FEA-CDF9-C776-597493124D2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45A85397-7077-12A6-14CF-56D07F4C9885}"/>
              </a:ext>
            </a:extLst>
          </p:cNvPr>
          <p:cNvSpPr txBox="1"/>
          <p:nvPr/>
        </p:nvSpPr>
        <p:spPr>
          <a:xfrm>
            <a:off x="2610877" y="396959"/>
            <a:ext cx="7320523" cy="5953168"/>
          </a:xfrm>
          <a:prstGeom prst="rect">
            <a:avLst/>
          </a:prstGeom>
          <a:noFill/>
        </p:spPr>
        <p:txBody>
          <a:bodyPr wrap="square" lIns="0" tIns="0" rIns="0" bIns="0" rtlCol="0">
            <a:spAutoFit/>
          </a:bodyPr>
          <a:lstStyle/>
          <a:p>
            <a:pPr>
              <a:lnSpc>
                <a:spcPct val="150000"/>
              </a:lnSpc>
            </a:pPr>
            <a:r>
              <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Equipamentos de combate a incêndios</a:t>
            </a:r>
          </a:p>
          <a:p>
            <a:pPr>
              <a:lnSpc>
                <a:spcPct val="150000"/>
              </a:lnSpc>
            </a:pPr>
            <a:r>
              <a:rPr lang="pt-BR" sz="2000"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Quantidade adequada de extintores de incêndio, devidamente distribuídos e em boas condições de funcionamento. Além disso, dependendo do tamanho e complexidade da operação, podem ser necessários outros equipamentos, como mangueiras, sprinklers e sistemas de detecção de incêndios.</a:t>
            </a:r>
          </a:p>
          <a:p>
            <a:pP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nSpc>
                <a:spcPct val="150000"/>
              </a:lnSpc>
            </a:pPr>
            <a:r>
              <a:rPr lang="pt-BR" sz="2000" b="1" dirty="0">
                <a:solidFill>
                  <a:schemeClr val="accent4">
                    <a:lumMod val="40000"/>
                    <a:lumOff val="6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Manutenção e inspeção regular</a:t>
            </a:r>
          </a:p>
          <a:p>
            <a:pPr>
              <a:lnSpc>
                <a:spcPct val="150000"/>
              </a:lnSpc>
            </a:pPr>
            <a:r>
              <a:rPr lang="pt-BR" sz="2000" dirty="0">
                <a:solidFill>
                  <a:schemeClr val="accent4">
                    <a:lumMod val="40000"/>
                    <a:lumOff val="60000"/>
                  </a:schemeClr>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rPr>
              <a:t>Todos os equipamentos de combate a incêndios devem passar por manutenção periódica, garantindo seu funcionamento correto. Além disso, é importante realizar inspeções regulares nas instalações, verificando as condições elétricas, a presença de materiais inflamáveis e outros potenciais riscos.</a:t>
            </a:r>
            <a:endParaRPr lang="en-US" sz="1600" dirty="0">
              <a:solidFill>
                <a:schemeClr val="accent4">
                  <a:lumMod val="40000"/>
                  <a:lumOff val="60000"/>
                </a:schemeClr>
              </a:solidFill>
            </a:endParaRPr>
          </a:p>
        </p:txBody>
      </p:sp>
      <p:pic>
        <p:nvPicPr>
          <p:cNvPr id="4" name="Imagem 3">
            <a:extLst>
              <a:ext uri="{FF2B5EF4-FFF2-40B4-BE49-F238E27FC236}">
                <a16:creationId xmlns:a16="http://schemas.microsoft.com/office/drawing/2014/main" id="{46F5587F-200A-9D4F-23A9-30DB97A45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7712074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83</a:t>
            </a:fld>
            <a:endParaRPr lang="en-US"/>
          </a:p>
        </p:txBody>
      </p:sp>
      <p:sp>
        <p:nvSpPr>
          <p:cNvPr id="8" name="TextBox 61">
            <a:extLst>
              <a:ext uri="{FF2B5EF4-FFF2-40B4-BE49-F238E27FC236}">
                <a16:creationId xmlns:a16="http://schemas.microsoft.com/office/drawing/2014/main" id="{025E7AFD-9190-9F29-BCC1-B10BC6CB8133}"/>
              </a:ext>
            </a:extLst>
          </p:cNvPr>
          <p:cNvSpPr txBox="1"/>
          <p:nvPr/>
        </p:nvSpPr>
        <p:spPr>
          <a:xfrm>
            <a:off x="565146" y="1798937"/>
            <a:ext cx="11407122" cy="4107278"/>
          </a:xfrm>
          <a:prstGeom prst="rect">
            <a:avLst/>
          </a:prstGeom>
          <a:noFill/>
        </p:spPr>
        <p:txBody>
          <a:bodyPr wrap="square" lIns="0" tIns="0" rIns="0" bIns="0" rtlCol="0">
            <a:spAutoFit/>
          </a:bodyPr>
          <a:lstStyle/>
          <a:p>
            <a:pPr>
              <a:lnSpc>
                <a:spcPct val="150000"/>
              </a:lnSpc>
              <a:buClr>
                <a:schemeClr val="accent4"/>
              </a:buClr>
            </a:pPr>
            <a:r>
              <a:rPr lang="pt-BR" sz="2000" b="1" dirty="0">
                <a:solidFill>
                  <a:schemeClr val="bg1"/>
                </a:solidFill>
              </a:rPr>
              <a:t>Controle de fontes de ignição</a:t>
            </a:r>
          </a:p>
          <a:p>
            <a:pPr>
              <a:lnSpc>
                <a:spcPct val="150000"/>
              </a:lnSpc>
              <a:buClr>
                <a:schemeClr val="accent4"/>
              </a:buClr>
            </a:pPr>
            <a:r>
              <a:rPr lang="pt-BR" sz="2000" dirty="0">
                <a:solidFill>
                  <a:schemeClr val="bg1"/>
                </a:solidFill>
              </a:rPr>
              <a:t>Medidas devem ser tomadas para controlar e minimizar as fontes de ignição, como a adequada manutenção dos equipamentos elétricos, controle de faíscas e chamas abertas, e a proibição de fumar em áreas não autorizadas.</a:t>
            </a:r>
          </a:p>
          <a:p>
            <a:pPr>
              <a:lnSpc>
                <a:spcPct val="150000"/>
              </a:lnSpc>
              <a:buClr>
                <a:schemeClr val="accent4"/>
              </a:buClr>
            </a:pPr>
            <a:endParaRPr lang="pt-BR" sz="2000" dirty="0">
              <a:solidFill>
                <a:schemeClr val="bg1"/>
              </a:solidFill>
            </a:endParaRPr>
          </a:p>
          <a:p>
            <a:pPr>
              <a:lnSpc>
                <a:spcPct val="150000"/>
              </a:lnSpc>
              <a:buClr>
                <a:schemeClr val="accent4"/>
              </a:buClr>
            </a:pPr>
            <a:r>
              <a:rPr lang="pt-BR" sz="2000" b="1" dirty="0">
                <a:solidFill>
                  <a:schemeClr val="bg1"/>
                </a:solidFill>
              </a:rPr>
              <a:t>Gestão de materiais inflamáveis</a:t>
            </a:r>
          </a:p>
          <a:p>
            <a:pPr>
              <a:lnSpc>
                <a:spcPct val="150000"/>
              </a:lnSpc>
              <a:buClr>
                <a:schemeClr val="accent4"/>
              </a:buClr>
            </a:pPr>
            <a:r>
              <a:rPr lang="pt-BR" sz="2000" dirty="0">
                <a:solidFill>
                  <a:schemeClr val="bg1"/>
                </a:solidFill>
              </a:rPr>
              <a:t>Os materiais inflamáveis devem ser armazenados de maneira adequada, em locais específicos e seguros, seguindo as normas de segurança e utilizando recipientes apropriados. É importante ter procedimentos claros para lidar com derramamentos e vazamentos.</a:t>
            </a:r>
            <a:endParaRPr lang="en-US" sz="2000" b="1" dirty="0">
              <a:solidFill>
                <a:schemeClr val="bg1"/>
              </a:solidFill>
            </a:endParaRPr>
          </a:p>
        </p:txBody>
      </p:sp>
      <p:grpSp>
        <p:nvGrpSpPr>
          <p:cNvPr id="14" name="Agrupar 13">
            <a:extLst>
              <a:ext uri="{FF2B5EF4-FFF2-40B4-BE49-F238E27FC236}">
                <a16:creationId xmlns:a16="http://schemas.microsoft.com/office/drawing/2014/main" id="{DD56ABCB-782C-5CD4-A459-2AE70C5E7254}"/>
              </a:ext>
            </a:extLst>
          </p:cNvPr>
          <p:cNvGrpSpPr/>
          <p:nvPr/>
        </p:nvGrpSpPr>
        <p:grpSpPr>
          <a:xfrm>
            <a:off x="10295868" y="-134188"/>
            <a:ext cx="2284249" cy="2171945"/>
            <a:chOff x="9383219" y="-1256049"/>
            <a:chExt cx="4812913" cy="4995930"/>
          </a:xfrm>
        </p:grpSpPr>
        <p:sp>
          <p:nvSpPr>
            <p:cNvPr id="12" name="Freeform 9">
              <a:extLst>
                <a:ext uri="{FF2B5EF4-FFF2-40B4-BE49-F238E27FC236}">
                  <a16:creationId xmlns:a16="http://schemas.microsoft.com/office/drawing/2014/main" id="{C35A9935-4878-71C0-4708-2D8EC1199B2D}"/>
                </a:ext>
              </a:extLst>
            </p:cNvPr>
            <p:cNvSpPr>
              <a:spLocks/>
            </p:cNvSpPr>
            <p:nvPr/>
          </p:nvSpPr>
          <p:spPr bwMode="auto">
            <a:xfrm rot="6311302">
              <a:off x="10732933" y="2035924"/>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3" name="Freeform 11">
              <a:extLst>
                <a:ext uri="{FF2B5EF4-FFF2-40B4-BE49-F238E27FC236}">
                  <a16:creationId xmlns:a16="http://schemas.microsoft.com/office/drawing/2014/main" id="{27AF28EE-1CEE-13D8-B11B-DEE042873FD9}"/>
                </a:ext>
              </a:extLst>
            </p:cNvPr>
            <p:cNvSpPr>
              <a:spLocks/>
            </p:cNvSpPr>
            <p:nvPr/>
          </p:nvSpPr>
          <p:spPr bwMode="auto">
            <a:xfrm rot="6311302">
              <a:off x="9352075" y="1684147"/>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5" name="Freeform 9">
              <a:extLst>
                <a:ext uri="{FF2B5EF4-FFF2-40B4-BE49-F238E27FC236}">
                  <a16:creationId xmlns:a16="http://schemas.microsoft.com/office/drawing/2014/main" id="{BE7CBB99-D14E-CABC-9573-A6AFA797C62E}"/>
                </a:ext>
              </a:extLst>
            </p:cNvPr>
            <p:cNvSpPr>
              <a:spLocks/>
            </p:cNvSpPr>
            <p:nvPr/>
          </p:nvSpPr>
          <p:spPr bwMode="auto">
            <a:xfrm rot="13949643" flipH="1" flipV="1">
              <a:off x="12672861" y="341054"/>
              <a:ext cx="1522980" cy="152356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6" name="Freeform 10">
              <a:extLst>
                <a:ext uri="{FF2B5EF4-FFF2-40B4-BE49-F238E27FC236}">
                  <a16:creationId xmlns:a16="http://schemas.microsoft.com/office/drawing/2014/main" id="{2B3698AE-AA7E-124F-85B4-3A9520B70DD1}"/>
                </a:ext>
              </a:extLst>
            </p:cNvPr>
            <p:cNvSpPr>
              <a:spLocks/>
            </p:cNvSpPr>
            <p:nvPr/>
          </p:nvSpPr>
          <p:spPr bwMode="auto">
            <a:xfrm rot="13949643" flipH="1" flipV="1">
              <a:off x="9636229" y="-892403"/>
              <a:ext cx="1668652" cy="166929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7" name="Freeform 11">
              <a:extLst>
                <a:ext uri="{FF2B5EF4-FFF2-40B4-BE49-F238E27FC236}">
                  <a16:creationId xmlns:a16="http://schemas.microsoft.com/office/drawing/2014/main" id="{69D25C90-4B30-9269-21E1-74681F6239DB}"/>
                </a:ext>
              </a:extLst>
            </p:cNvPr>
            <p:cNvSpPr>
              <a:spLocks/>
            </p:cNvSpPr>
            <p:nvPr/>
          </p:nvSpPr>
          <p:spPr bwMode="auto">
            <a:xfrm rot="13949643" flipH="1" flipV="1">
              <a:off x="11593851" y="-1256338"/>
              <a:ext cx="1508564" cy="150914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9" name="Freeform 9">
              <a:extLst>
                <a:ext uri="{FF2B5EF4-FFF2-40B4-BE49-F238E27FC236}">
                  <a16:creationId xmlns:a16="http://schemas.microsoft.com/office/drawing/2014/main" id="{A9E90791-DB09-6282-33AA-E522546B4E22}"/>
                </a:ext>
              </a:extLst>
            </p:cNvPr>
            <p:cNvSpPr>
              <a:spLocks/>
            </p:cNvSpPr>
            <p:nvPr/>
          </p:nvSpPr>
          <p:spPr bwMode="auto">
            <a:xfrm rot="6311302">
              <a:off x="12815518" y="2091893"/>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0" name="Freeform 10">
              <a:extLst>
                <a:ext uri="{FF2B5EF4-FFF2-40B4-BE49-F238E27FC236}">
                  <a16:creationId xmlns:a16="http://schemas.microsoft.com/office/drawing/2014/main" id="{0859AD94-2A0E-EB3A-0D75-E833BDFAF004}"/>
                </a:ext>
              </a:extLst>
            </p:cNvPr>
            <p:cNvSpPr>
              <a:spLocks/>
            </p:cNvSpPr>
            <p:nvPr/>
          </p:nvSpPr>
          <p:spPr bwMode="auto">
            <a:xfrm rot="6311302">
              <a:off x="9453539" y="2384675"/>
              <a:ext cx="1389654" cy="1320758"/>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1" name="Freeform 11">
              <a:extLst>
                <a:ext uri="{FF2B5EF4-FFF2-40B4-BE49-F238E27FC236}">
                  <a16:creationId xmlns:a16="http://schemas.microsoft.com/office/drawing/2014/main" id="{0BF796D9-083D-8F90-F0B8-22396CF034F2}"/>
                </a:ext>
              </a:extLst>
            </p:cNvPr>
            <p:cNvSpPr>
              <a:spLocks/>
            </p:cNvSpPr>
            <p:nvPr/>
          </p:nvSpPr>
          <p:spPr bwMode="auto">
            <a:xfrm rot="6311302">
              <a:off x="11434660" y="1740116"/>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4" name="Freeform 8">
              <a:extLst>
                <a:ext uri="{FF2B5EF4-FFF2-40B4-BE49-F238E27FC236}">
                  <a16:creationId xmlns:a16="http://schemas.microsoft.com/office/drawing/2014/main" id="{DB0E94BD-7AA1-7DF8-AC84-DC76ECC35E70}"/>
                </a:ext>
              </a:extLst>
            </p:cNvPr>
            <p:cNvSpPr>
              <a:spLocks/>
            </p:cNvSpPr>
            <p:nvPr/>
          </p:nvSpPr>
          <p:spPr bwMode="auto">
            <a:xfrm rot="13949643" flipH="1" flipV="1">
              <a:off x="10402073" y="-197396"/>
              <a:ext cx="2500452" cy="2501410"/>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grpSp>
      <p:pic>
        <p:nvPicPr>
          <p:cNvPr id="15" name="Imagem 14">
            <a:extLst>
              <a:ext uri="{FF2B5EF4-FFF2-40B4-BE49-F238E27FC236}">
                <a16:creationId xmlns:a16="http://schemas.microsoft.com/office/drawing/2014/main" id="{7C2CFA0D-5E26-7841-2A07-D271C62D2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149" y="395040"/>
            <a:ext cx="2168801" cy="602120"/>
          </a:xfrm>
          <a:prstGeom prst="rect">
            <a:avLst/>
          </a:prstGeom>
        </p:spPr>
      </p:pic>
    </p:spTree>
    <p:extLst>
      <p:ext uri="{BB962C8B-B14F-4D97-AF65-F5344CB8AC3E}">
        <p14:creationId xmlns:p14="http://schemas.microsoft.com/office/powerpoint/2010/main" val="414025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41">
            <a:extLst>
              <a:ext uri="{FF2B5EF4-FFF2-40B4-BE49-F238E27FC236}">
                <a16:creationId xmlns:a16="http://schemas.microsoft.com/office/drawing/2014/main" id="{CB8DDBE5-8182-41A1-E0D1-3830864A9C2D}"/>
              </a:ext>
            </a:extLst>
          </p:cNvPr>
          <p:cNvSpPr/>
          <p:nvPr/>
        </p:nvSpPr>
        <p:spPr>
          <a:xfrm>
            <a:off x="628145" y="1166982"/>
            <a:ext cx="3888000" cy="2381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84</a:t>
            </a:fld>
            <a:endParaRPr lang="en-US"/>
          </a:p>
        </p:txBody>
      </p:sp>
      <p:sp>
        <p:nvSpPr>
          <p:cNvPr id="4" name="TextBox 61">
            <a:extLst>
              <a:ext uri="{FF2B5EF4-FFF2-40B4-BE49-F238E27FC236}">
                <a16:creationId xmlns:a16="http://schemas.microsoft.com/office/drawing/2014/main" id="{42D97C7C-5955-9AC6-A61C-5C90E471211E}"/>
              </a:ext>
            </a:extLst>
          </p:cNvPr>
          <p:cNvSpPr txBox="1"/>
          <p:nvPr/>
        </p:nvSpPr>
        <p:spPr>
          <a:xfrm>
            <a:off x="647700" y="275451"/>
            <a:ext cx="7534033" cy="5094343"/>
          </a:xfrm>
          <a:prstGeom prst="rect">
            <a:avLst/>
          </a:prstGeom>
          <a:noFill/>
        </p:spPr>
        <p:txBody>
          <a:bodyPr wrap="square" lIns="0" tIns="0" rIns="0" bIns="0" rtlCol="0">
            <a:spAutoFit/>
          </a:bodyPr>
          <a:lstStyle/>
          <a:p>
            <a:pPr>
              <a:lnSpc>
                <a:spcPct val="150000"/>
              </a:lnSpc>
            </a:pPr>
            <a:r>
              <a:rPr lang="pt-BR" sz="3200" b="1" dirty="0">
                <a:solidFill>
                  <a:schemeClr val="bg1"/>
                </a:solidFill>
              </a:rPr>
              <a:t>Equipe de emergência</a:t>
            </a:r>
          </a:p>
          <a:p>
            <a:pPr>
              <a:lnSpc>
                <a:spcPct val="150000"/>
              </a:lnSpc>
            </a:pPr>
            <a:endParaRPr lang="pt-BR" sz="3200" dirty="0">
              <a:solidFill>
                <a:schemeClr val="bg1"/>
              </a:solidFill>
            </a:endParaRPr>
          </a:p>
          <a:p>
            <a:pPr>
              <a:lnSpc>
                <a:spcPct val="150000"/>
              </a:lnSpc>
            </a:pPr>
            <a:r>
              <a:rPr lang="pt-BR" sz="3200" dirty="0">
                <a:solidFill>
                  <a:schemeClr val="bg1"/>
                </a:solidFill>
              </a:rPr>
              <a:t>É recomendado ter uma equipe treinada e capacitada para atuar em situações de emergência, incluindo o combate a incêndios e o resgate de trabalhadores em caso de acidentes.</a:t>
            </a:r>
            <a:endParaRPr lang="pt-BR" sz="2000" dirty="0">
              <a:solidFill>
                <a:schemeClr val="bg1"/>
              </a:solidFill>
            </a:endParaRPr>
          </a:p>
        </p:txBody>
      </p:sp>
      <p:grpSp>
        <p:nvGrpSpPr>
          <p:cNvPr id="5" name="组合 4">
            <a:extLst>
              <a:ext uri="{FF2B5EF4-FFF2-40B4-BE49-F238E27FC236}">
                <a16:creationId xmlns:a16="http://schemas.microsoft.com/office/drawing/2014/main" id="{81BC7ABF-391A-5B0B-4D46-57735C3A8ECA}"/>
              </a:ext>
            </a:extLst>
          </p:cNvPr>
          <p:cNvGrpSpPr/>
          <p:nvPr/>
        </p:nvGrpSpPr>
        <p:grpSpPr bwMode="auto">
          <a:xfrm rot="16200000">
            <a:off x="8002784" y="866971"/>
            <a:ext cx="4989512" cy="3388920"/>
            <a:chOff x="0" y="0"/>
            <a:chExt cx="5623072" cy="3649932"/>
          </a:xfrm>
        </p:grpSpPr>
        <p:sp>
          <p:nvSpPr>
            <p:cNvPr id="6" name="Rectangle 6">
              <a:extLst>
                <a:ext uri="{FF2B5EF4-FFF2-40B4-BE49-F238E27FC236}">
                  <a16:creationId xmlns:a16="http://schemas.microsoft.com/office/drawing/2014/main" id="{D3F618A5-607E-5A39-48A4-C7ECF75410F9}"/>
                </a:ext>
              </a:extLst>
            </p:cNvPr>
            <p:cNvSpPr>
              <a:spLocks noChangeArrowheads="1"/>
            </p:cNvSpPr>
            <p:nvPr/>
          </p:nvSpPr>
          <p:spPr bwMode="auto">
            <a:xfrm>
              <a:off x="1781863" y="154881"/>
              <a:ext cx="2190251" cy="313561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7" name="Rectangle 7">
              <a:extLst>
                <a:ext uri="{FF2B5EF4-FFF2-40B4-BE49-F238E27FC236}">
                  <a16:creationId xmlns:a16="http://schemas.microsoft.com/office/drawing/2014/main" id="{6844353A-116D-A863-4BD0-4890B929AD77}"/>
                </a:ext>
              </a:extLst>
            </p:cNvPr>
            <p:cNvSpPr>
              <a:spLocks noChangeArrowheads="1"/>
            </p:cNvSpPr>
            <p:nvPr/>
          </p:nvSpPr>
          <p:spPr bwMode="auto">
            <a:xfrm>
              <a:off x="1935283" y="412042"/>
              <a:ext cx="1883411" cy="26724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34B3B89F-9098-C20F-2298-7E9CFE21AD35}"/>
                </a:ext>
              </a:extLst>
            </p:cNvPr>
            <p:cNvSpPr>
              <a:spLocks noChangeArrowheads="1"/>
            </p:cNvSpPr>
            <p:nvPr/>
          </p:nvSpPr>
          <p:spPr bwMode="auto">
            <a:xfrm>
              <a:off x="2036102" y="616602"/>
              <a:ext cx="815317" cy="720343"/>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Rectangle 9">
              <a:extLst>
                <a:ext uri="{FF2B5EF4-FFF2-40B4-BE49-F238E27FC236}">
                  <a16:creationId xmlns:a16="http://schemas.microsoft.com/office/drawing/2014/main" id="{04C6FEE4-1B13-C87F-B958-16E0371FC083}"/>
                </a:ext>
              </a:extLst>
            </p:cNvPr>
            <p:cNvSpPr>
              <a:spLocks noChangeArrowheads="1"/>
            </p:cNvSpPr>
            <p:nvPr/>
          </p:nvSpPr>
          <p:spPr bwMode="auto">
            <a:xfrm>
              <a:off x="2443760" y="1645246"/>
              <a:ext cx="1272654" cy="463182"/>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Rectangle 10">
              <a:extLst>
                <a:ext uri="{FF2B5EF4-FFF2-40B4-BE49-F238E27FC236}">
                  <a16:creationId xmlns:a16="http://schemas.microsoft.com/office/drawing/2014/main" id="{16DB2CBC-EE10-9EBC-9589-766AB3BC49DB}"/>
                </a:ext>
              </a:extLst>
            </p:cNvPr>
            <p:cNvSpPr>
              <a:spLocks noChangeArrowheads="1"/>
            </p:cNvSpPr>
            <p:nvPr/>
          </p:nvSpPr>
          <p:spPr bwMode="auto">
            <a:xfrm>
              <a:off x="2953699" y="616602"/>
              <a:ext cx="762716"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Rectangle 11">
              <a:extLst>
                <a:ext uri="{FF2B5EF4-FFF2-40B4-BE49-F238E27FC236}">
                  <a16:creationId xmlns:a16="http://schemas.microsoft.com/office/drawing/2014/main" id="{0AAC2C96-8DB1-FEA0-B7FA-7EB9376576E9}"/>
                </a:ext>
              </a:extLst>
            </p:cNvPr>
            <p:cNvSpPr>
              <a:spLocks noChangeArrowheads="1"/>
            </p:cNvSpPr>
            <p:nvPr/>
          </p:nvSpPr>
          <p:spPr bwMode="auto">
            <a:xfrm>
              <a:off x="2953699" y="77148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Rectangle 12">
              <a:extLst>
                <a:ext uri="{FF2B5EF4-FFF2-40B4-BE49-F238E27FC236}">
                  <a16:creationId xmlns:a16="http://schemas.microsoft.com/office/drawing/2014/main" id="{01687109-D769-5540-CB0D-6564C20E6331}"/>
                </a:ext>
              </a:extLst>
            </p:cNvPr>
            <p:cNvSpPr>
              <a:spLocks noChangeArrowheads="1"/>
            </p:cNvSpPr>
            <p:nvPr/>
          </p:nvSpPr>
          <p:spPr bwMode="auto">
            <a:xfrm>
              <a:off x="2953699" y="873763"/>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Rectangle 13">
              <a:extLst>
                <a:ext uri="{FF2B5EF4-FFF2-40B4-BE49-F238E27FC236}">
                  <a16:creationId xmlns:a16="http://schemas.microsoft.com/office/drawing/2014/main" id="{1842D96F-E01D-A50E-541B-733E729BA2BE}"/>
                </a:ext>
              </a:extLst>
            </p:cNvPr>
            <p:cNvSpPr>
              <a:spLocks noChangeArrowheads="1"/>
            </p:cNvSpPr>
            <p:nvPr/>
          </p:nvSpPr>
          <p:spPr bwMode="auto">
            <a:xfrm>
              <a:off x="2953699" y="102864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Rectangle 14">
              <a:extLst>
                <a:ext uri="{FF2B5EF4-FFF2-40B4-BE49-F238E27FC236}">
                  <a16:creationId xmlns:a16="http://schemas.microsoft.com/office/drawing/2014/main" id="{4FB35C6A-D24E-AC22-E49A-DECC4FA366CA}"/>
                </a:ext>
              </a:extLst>
            </p:cNvPr>
            <p:cNvSpPr>
              <a:spLocks noChangeArrowheads="1"/>
            </p:cNvSpPr>
            <p:nvPr/>
          </p:nvSpPr>
          <p:spPr bwMode="auto">
            <a:xfrm>
              <a:off x="2953699" y="1130924"/>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Rectangle 15">
              <a:extLst>
                <a:ext uri="{FF2B5EF4-FFF2-40B4-BE49-F238E27FC236}">
                  <a16:creationId xmlns:a16="http://schemas.microsoft.com/office/drawing/2014/main" id="{24554FC9-68E9-71D8-6D7E-819893B0455B}"/>
                </a:ext>
              </a:extLst>
            </p:cNvPr>
            <p:cNvSpPr>
              <a:spLocks noChangeArrowheads="1"/>
            </p:cNvSpPr>
            <p:nvPr/>
          </p:nvSpPr>
          <p:spPr bwMode="auto">
            <a:xfrm>
              <a:off x="2953699" y="1285805"/>
              <a:ext cx="762716"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Rectangle 16">
              <a:extLst>
                <a:ext uri="{FF2B5EF4-FFF2-40B4-BE49-F238E27FC236}">
                  <a16:creationId xmlns:a16="http://schemas.microsoft.com/office/drawing/2014/main" id="{9BD619D8-E42E-EF0E-014A-11174E686F06}"/>
                </a:ext>
              </a:extLst>
            </p:cNvPr>
            <p:cNvSpPr>
              <a:spLocks noChangeArrowheads="1"/>
            </p:cNvSpPr>
            <p:nvPr/>
          </p:nvSpPr>
          <p:spPr bwMode="auto">
            <a:xfrm>
              <a:off x="2036102" y="1388085"/>
              <a:ext cx="1680313"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Rectangle 17">
              <a:extLst>
                <a:ext uri="{FF2B5EF4-FFF2-40B4-BE49-F238E27FC236}">
                  <a16:creationId xmlns:a16="http://schemas.microsoft.com/office/drawing/2014/main" id="{9ED8B9C6-B163-7C95-1C49-7CF432002BAA}"/>
                </a:ext>
              </a:extLst>
            </p:cNvPr>
            <p:cNvSpPr>
              <a:spLocks noChangeArrowheads="1"/>
            </p:cNvSpPr>
            <p:nvPr/>
          </p:nvSpPr>
          <p:spPr bwMode="auto">
            <a:xfrm>
              <a:off x="2036102" y="1542966"/>
              <a:ext cx="815317"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Rectangle 18">
              <a:extLst>
                <a:ext uri="{FF2B5EF4-FFF2-40B4-BE49-F238E27FC236}">
                  <a16:creationId xmlns:a16="http://schemas.microsoft.com/office/drawing/2014/main" id="{20099E6C-844C-D353-0A09-E4EC47C9AC3E}"/>
                </a:ext>
              </a:extLst>
            </p:cNvPr>
            <p:cNvSpPr>
              <a:spLocks noChangeArrowheads="1"/>
            </p:cNvSpPr>
            <p:nvPr/>
          </p:nvSpPr>
          <p:spPr bwMode="auto">
            <a:xfrm>
              <a:off x="2443760" y="2210707"/>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Rectangle 19">
              <a:extLst>
                <a:ext uri="{FF2B5EF4-FFF2-40B4-BE49-F238E27FC236}">
                  <a16:creationId xmlns:a16="http://schemas.microsoft.com/office/drawing/2014/main" id="{EB2603E2-568A-9F22-DFB7-5B25CD722CEE}"/>
                </a:ext>
              </a:extLst>
            </p:cNvPr>
            <p:cNvSpPr>
              <a:spLocks noChangeArrowheads="1"/>
            </p:cNvSpPr>
            <p:nvPr/>
          </p:nvSpPr>
          <p:spPr bwMode="auto">
            <a:xfrm>
              <a:off x="2443760" y="2312987"/>
              <a:ext cx="1272654" cy="5260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Rectangle 20">
              <a:extLst>
                <a:ext uri="{FF2B5EF4-FFF2-40B4-BE49-F238E27FC236}">
                  <a16:creationId xmlns:a16="http://schemas.microsoft.com/office/drawing/2014/main" id="{8F28F936-9C46-EBFC-2343-BD020F640AF4}"/>
                </a:ext>
              </a:extLst>
            </p:cNvPr>
            <p:cNvSpPr>
              <a:spLocks noChangeArrowheads="1"/>
            </p:cNvSpPr>
            <p:nvPr/>
          </p:nvSpPr>
          <p:spPr bwMode="auto">
            <a:xfrm>
              <a:off x="2443760" y="246786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Rectangle 21">
              <a:extLst>
                <a:ext uri="{FF2B5EF4-FFF2-40B4-BE49-F238E27FC236}">
                  <a16:creationId xmlns:a16="http://schemas.microsoft.com/office/drawing/2014/main" id="{BFEDFDA9-89B1-670D-D49B-419CE3CF935E}"/>
                </a:ext>
              </a:extLst>
            </p:cNvPr>
            <p:cNvSpPr>
              <a:spLocks noChangeArrowheads="1"/>
            </p:cNvSpPr>
            <p:nvPr/>
          </p:nvSpPr>
          <p:spPr bwMode="auto">
            <a:xfrm>
              <a:off x="2443760" y="2570148"/>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Rectangle 22">
              <a:extLst>
                <a:ext uri="{FF2B5EF4-FFF2-40B4-BE49-F238E27FC236}">
                  <a16:creationId xmlns:a16="http://schemas.microsoft.com/office/drawing/2014/main" id="{ECD260FB-44EF-3020-08F9-C149A116B001}"/>
                </a:ext>
              </a:extLst>
            </p:cNvPr>
            <p:cNvSpPr>
              <a:spLocks noChangeArrowheads="1"/>
            </p:cNvSpPr>
            <p:nvPr/>
          </p:nvSpPr>
          <p:spPr bwMode="auto">
            <a:xfrm>
              <a:off x="2443760" y="2725029"/>
              <a:ext cx="1272654" cy="5114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Rectangle 23">
              <a:extLst>
                <a:ext uri="{FF2B5EF4-FFF2-40B4-BE49-F238E27FC236}">
                  <a16:creationId xmlns:a16="http://schemas.microsoft.com/office/drawing/2014/main" id="{A7DDC0A1-1F11-024D-0EF2-AB272EA898F6}"/>
                </a:ext>
              </a:extLst>
            </p:cNvPr>
            <p:cNvSpPr>
              <a:spLocks noChangeArrowheads="1"/>
            </p:cNvSpPr>
            <p:nvPr/>
          </p:nvSpPr>
          <p:spPr bwMode="auto">
            <a:xfrm>
              <a:off x="2443760" y="2878449"/>
              <a:ext cx="713037" cy="146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Rectangle 24">
              <a:extLst>
                <a:ext uri="{FF2B5EF4-FFF2-40B4-BE49-F238E27FC236}">
                  <a16:creationId xmlns:a16="http://schemas.microsoft.com/office/drawing/2014/main" id="{F10AE387-C4FB-FD17-42DB-3035287563C0}"/>
                </a:ext>
              </a:extLst>
            </p:cNvPr>
            <p:cNvSpPr>
              <a:spLocks noChangeArrowheads="1"/>
            </p:cNvSpPr>
            <p:nvPr/>
          </p:nvSpPr>
          <p:spPr bwMode="auto">
            <a:xfrm>
              <a:off x="2189521" y="206020"/>
              <a:ext cx="1374934" cy="2060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Rectangle 25">
              <a:extLst>
                <a:ext uri="{FF2B5EF4-FFF2-40B4-BE49-F238E27FC236}">
                  <a16:creationId xmlns:a16="http://schemas.microsoft.com/office/drawing/2014/main" id="{8F8DE5DF-E2E5-0363-BF23-BD87D4822795}"/>
                </a:ext>
              </a:extLst>
            </p:cNvPr>
            <p:cNvSpPr>
              <a:spLocks noChangeArrowheads="1"/>
            </p:cNvSpPr>
            <p:nvPr/>
          </p:nvSpPr>
          <p:spPr bwMode="auto">
            <a:xfrm>
              <a:off x="2189521" y="412042"/>
              <a:ext cx="1374934" cy="5114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26">
              <a:extLst>
                <a:ext uri="{FF2B5EF4-FFF2-40B4-BE49-F238E27FC236}">
                  <a16:creationId xmlns:a16="http://schemas.microsoft.com/office/drawing/2014/main" id="{5AC507AF-E10A-D12D-A79A-6303CF11EA72}"/>
                </a:ext>
              </a:extLst>
            </p:cNvPr>
            <p:cNvSpPr/>
            <p:nvPr/>
          </p:nvSpPr>
          <p:spPr bwMode="auto">
            <a:xfrm>
              <a:off x="2494900" y="0"/>
              <a:ext cx="764177" cy="463182"/>
            </a:xfrm>
            <a:custGeom>
              <a:avLst/>
              <a:gdLst>
                <a:gd name="T0" fmla="*/ 2147483647 w 15"/>
                <a:gd name="T1" fmla="*/ 2147483647 h 9"/>
                <a:gd name="T2" fmla="*/ 0 w 15"/>
                <a:gd name="T3" fmla="*/ 2147483647 h 9"/>
                <a:gd name="T4" fmla="*/ 0 w 15"/>
                <a:gd name="T5" fmla="*/ 2147483647 h 9"/>
                <a:gd name="T6" fmla="*/ 2147483647 w 15"/>
                <a:gd name="T7" fmla="*/ 2147483647 h 9"/>
                <a:gd name="T8" fmla="*/ 2147483647 w 15"/>
                <a:gd name="T9" fmla="*/ 2147483647 h 9"/>
                <a:gd name="T10" fmla="*/ 2147483647 w 15"/>
                <a:gd name="T11" fmla="*/ 2147483647 h 9"/>
                <a:gd name="T12" fmla="*/ 2147483647 w 15"/>
                <a:gd name="T13" fmla="*/ 0 h 9"/>
                <a:gd name="T14" fmla="*/ 2147483647 w 15"/>
                <a:gd name="T15" fmla="*/ 0 h 9"/>
                <a:gd name="T16" fmla="*/ 2147483647 w 15"/>
                <a:gd name="T17" fmla="*/ 0 h 9"/>
                <a:gd name="T18" fmla="*/ 2147483647 w 15"/>
                <a:gd name="T19" fmla="*/ 0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0 h 9"/>
                <a:gd name="T36" fmla="*/ 2147483647 w 15"/>
                <a:gd name="T37" fmla="*/ 0 h 9"/>
                <a:gd name="T38" fmla="*/ 2147483647 w 15"/>
                <a:gd name="T39" fmla="*/ 0 h 9"/>
                <a:gd name="T40" fmla="*/ 2147483647 w 15"/>
                <a:gd name="T41" fmla="*/ 0 h 9"/>
                <a:gd name="T42" fmla="*/ 0 w 15"/>
                <a:gd name="T43" fmla="*/ 2147483647 h 9"/>
                <a:gd name="T44" fmla="*/ 2147483647 w 15"/>
                <a:gd name="T45" fmla="*/ 2147483647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9">
                  <a:moveTo>
                    <a:pt x="2" y="3"/>
                  </a:moveTo>
                  <a:cubicBezTo>
                    <a:pt x="0" y="9"/>
                    <a:pt x="0" y="9"/>
                    <a:pt x="0" y="9"/>
                  </a:cubicBezTo>
                  <a:cubicBezTo>
                    <a:pt x="0" y="9"/>
                    <a:pt x="0" y="9"/>
                    <a:pt x="0" y="9"/>
                  </a:cubicBezTo>
                  <a:cubicBezTo>
                    <a:pt x="2" y="2"/>
                    <a:pt x="2" y="2"/>
                    <a:pt x="2" y="2"/>
                  </a:cubicBezTo>
                  <a:cubicBezTo>
                    <a:pt x="2" y="2"/>
                    <a:pt x="2" y="2"/>
                    <a:pt x="2" y="2"/>
                  </a:cubicBezTo>
                  <a:cubicBezTo>
                    <a:pt x="2" y="2"/>
                    <a:pt x="1" y="2"/>
                    <a:pt x="1" y="1"/>
                  </a:cubicBezTo>
                  <a:cubicBezTo>
                    <a:pt x="1" y="1"/>
                    <a:pt x="1" y="0"/>
                    <a:pt x="2" y="0"/>
                  </a:cubicBezTo>
                  <a:cubicBezTo>
                    <a:pt x="13" y="0"/>
                    <a:pt x="13" y="0"/>
                    <a:pt x="13" y="0"/>
                  </a:cubicBezTo>
                  <a:cubicBezTo>
                    <a:pt x="13" y="0"/>
                    <a:pt x="13" y="0"/>
                    <a:pt x="13" y="0"/>
                  </a:cubicBezTo>
                  <a:cubicBezTo>
                    <a:pt x="13" y="0"/>
                    <a:pt x="13" y="0"/>
                    <a:pt x="13" y="0"/>
                  </a:cubicBezTo>
                  <a:cubicBezTo>
                    <a:pt x="14" y="0"/>
                    <a:pt x="14" y="1"/>
                    <a:pt x="14" y="1"/>
                  </a:cubicBezTo>
                  <a:cubicBezTo>
                    <a:pt x="14" y="2"/>
                    <a:pt x="13" y="2"/>
                    <a:pt x="13" y="2"/>
                  </a:cubicBezTo>
                  <a:cubicBezTo>
                    <a:pt x="13" y="2"/>
                    <a:pt x="13" y="2"/>
                    <a:pt x="13" y="2"/>
                  </a:cubicBezTo>
                  <a:cubicBezTo>
                    <a:pt x="15" y="9"/>
                    <a:pt x="15" y="9"/>
                    <a:pt x="15" y="9"/>
                  </a:cubicBezTo>
                  <a:cubicBezTo>
                    <a:pt x="15" y="9"/>
                    <a:pt x="15" y="9"/>
                    <a:pt x="15" y="9"/>
                  </a:cubicBezTo>
                  <a:cubicBezTo>
                    <a:pt x="14" y="3"/>
                    <a:pt x="14" y="3"/>
                    <a:pt x="14" y="3"/>
                  </a:cubicBezTo>
                  <a:cubicBezTo>
                    <a:pt x="14" y="2"/>
                    <a:pt x="15" y="2"/>
                    <a:pt x="15" y="1"/>
                  </a:cubicBezTo>
                  <a:cubicBezTo>
                    <a:pt x="15" y="1"/>
                    <a:pt x="14" y="0"/>
                    <a:pt x="13" y="0"/>
                  </a:cubicBezTo>
                  <a:cubicBezTo>
                    <a:pt x="2" y="0"/>
                    <a:pt x="2" y="0"/>
                    <a:pt x="2" y="0"/>
                  </a:cubicBezTo>
                  <a:cubicBezTo>
                    <a:pt x="2" y="0"/>
                    <a:pt x="2" y="0"/>
                    <a:pt x="2" y="0"/>
                  </a:cubicBezTo>
                  <a:cubicBezTo>
                    <a:pt x="2" y="0"/>
                    <a:pt x="2" y="0"/>
                    <a:pt x="2" y="0"/>
                  </a:cubicBezTo>
                  <a:cubicBezTo>
                    <a:pt x="1" y="0"/>
                    <a:pt x="0" y="1"/>
                    <a:pt x="0" y="1"/>
                  </a:cubicBezTo>
                  <a:cubicBezTo>
                    <a:pt x="0" y="2"/>
                    <a:pt x="1"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7">
              <a:extLst>
                <a:ext uri="{FF2B5EF4-FFF2-40B4-BE49-F238E27FC236}">
                  <a16:creationId xmlns:a16="http://schemas.microsoft.com/office/drawing/2014/main" id="{6BF869F5-A1CE-E2B7-A72F-D44D15A5831E}"/>
                </a:ext>
              </a:extLst>
            </p:cNvPr>
            <p:cNvSpPr/>
            <p:nvPr/>
          </p:nvSpPr>
          <p:spPr bwMode="auto">
            <a:xfrm>
              <a:off x="1986423" y="1234664"/>
              <a:ext cx="406197" cy="512861"/>
            </a:xfrm>
            <a:custGeom>
              <a:avLst/>
              <a:gdLst>
                <a:gd name="T0" fmla="*/ 2147483647 w 278"/>
                <a:gd name="T1" fmla="*/ 2147483647 h 351"/>
                <a:gd name="T2" fmla="*/ 2147483647 w 278"/>
                <a:gd name="T3" fmla="*/ 2147483647 h 351"/>
                <a:gd name="T4" fmla="*/ 2147483647 w 278"/>
                <a:gd name="T5" fmla="*/ 0 h 351"/>
                <a:gd name="T6" fmla="*/ 0 w 278"/>
                <a:gd name="T7" fmla="*/ 2147483647 h 351"/>
                <a:gd name="T8" fmla="*/ 2147483647 w 278"/>
                <a:gd name="T9" fmla="*/ 2147483647 h 351"/>
                <a:gd name="T10" fmla="*/ 2147483647 w 278"/>
                <a:gd name="T11" fmla="*/ 2147483647 h 351"/>
                <a:gd name="T12" fmla="*/ 2147483647 w 278"/>
                <a:gd name="T13" fmla="*/ 2147483647 h 3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351">
                  <a:moveTo>
                    <a:pt x="278" y="35"/>
                  </a:moveTo>
                  <a:lnTo>
                    <a:pt x="209" y="35"/>
                  </a:lnTo>
                  <a:lnTo>
                    <a:pt x="104" y="0"/>
                  </a:lnTo>
                  <a:lnTo>
                    <a:pt x="0" y="140"/>
                  </a:lnTo>
                  <a:lnTo>
                    <a:pt x="34" y="351"/>
                  </a:lnTo>
                  <a:lnTo>
                    <a:pt x="174" y="246"/>
                  </a:lnTo>
                  <a:lnTo>
                    <a:pt x="278" y="35"/>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8">
              <a:extLst>
                <a:ext uri="{FF2B5EF4-FFF2-40B4-BE49-F238E27FC236}">
                  <a16:creationId xmlns:a16="http://schemas.microsoft.com/office/drawing/2014/main" id="{3415B848-DD0B-2BA7-C76C-05321C1C380C}"/>
                </a:ext>
              </a:extLst>
            </p:cNvPr>
            <p:cNvSpPr/>
            <p:nvPr/>
          </p:nvSpPr>
          <p:spPr bwMode="auto">
            <a:xfrm>
              <a:off x="916867" y="1285805"/>
              <a:ext cx="1578033" cy="1849806"/>
            </a:xfrm>
            <a:custGeom>
              <a:avLst/>
              <a:gdLst>
                <a:gd name="T0" fmla="*/ 2147483647 w 1080"/>
                <a:gd name="T1" fmla="*/ 2147483647 h 1266"/>
                <a:gd name="T2" fmla="*/ 2147483647 w 1080"/>
                <a:gd name="T3" fmla="*/ 2147483647 h 1266"/>
                <a:gd name="T4" fmla="*/ 2147483647 w 1080"/>
                <a:gd name="T5" fmla="*/ 2147483647 h 1266"/>
                <a:gd name="T6" fmla="*/ 2147483647 w 1080"/>
                <a:gd name="T7" fmla="*/ 2147483647 h 1266"/>
                <a:gd name="T8" fmla="*/ 2147483647 w 1080"/>
                <a:gd name="T9" fmla="*/ 2147483647 h 1266"/>
                <a:gd name="T10" fmla="*/ 2147483647 w 1080"/>
                <a:gd name="T11" fmla="*/ 2147483647 h 1266"/>
                <a:gd name="T12" fmla="*/ 2147483647 w 1080"/>
                <a:gd name="T13" fmla="*/ 0 h 1266"/>
                <a:gd name="T14" fmla="*/ 2147483647 w 1080"/>
                <a:gd name="T15" fmla="*/ 2147483647 h 1266"/>
                <a:gd name="T16" fmla="*/ 2147483647 w 1080"/>
                <a:gd name="T17" fmla="*/ 2147483647 h 1266"/>
                <a:gd name="T18" fmla="*/ 2147483647 w 1080"/>
                <a:gd name="T19" fmla="*/ 2147483647 h 1266"/>
                <a:gd name="T20" fmla="*/ 2147483647 w 1080"/>
                <a:gd name="T21" fmla="*/ 2147483647 h 1266"/>
                <a:gd name="T22" fmla="*/ 2147483647 w 1080"/>
                <a:gd name="T23" fmla="*/ 0 h 1266"/>
                <a:gd name="T24" fmla="*/ 2147483647 w 1080"/>
                <a:gd name="T25" fmla="*/ 0 h 1266"/>
                <a:gd name="T26" fmla="*/ 2147483647 w 1080"/>
                <a:gd name="T27" fmla="*/ 2147483647 h 1266"/>
                <a:gd name="T28" fmla="*/ 0 w 1080"/>
                <a:gd name="T29" fmla="*/ 2147483647 h 1266"/>
                <a:gd name="T30" fmla="*/ 2147483647 w 1080"/>
                <a:gd name="T31" fmla="*/ 2147483647 h 12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0" h="1266">
                  <a:moveTo>
                    <a:pt x="313" y="1266"/>
                  </a:moveTo>
                  <a:lnTo>
                    <a:pt x="627" y="703"/>
                  </a:lnTo>
                  <a:lnTo>
                    <a:pt x="906" y="492"/>
                  </a:lnTo>
                  <a:lnTo>
                    <a:pt x="1010" y="176"/>
                  </a:lnTo>
                  <a:lnTo>
                    <a:pt x="1080" y="105"/>
                  </a:lnTo>
                  <a:lnTo>
                    <a:pt x="1045" y="35"/>
                  </a:lnTo>
                  <a:lnTo>
                    <a:pt x="1010" y="0"/>
                  </a:lnTo>
                  <a:lnTo>
                    <a:pt x="871" y="140"/>
                  </a:lnTo>
                  <a:lnTo>
                    <a:pt x="836" y="246"/>
                  </a:lnTo>
                  <a:lnTo>
                    <a:pt x="801" y="281"/>
                  </a:lnTo>
                  <a:lnTo>
                    <a:pt x="836" y="140"/>
                  </a:lnTo>
                  <a:lnTo>
                    <a:pt x="976" y="0"/>
                  </a:lnTo>
                  <a:lnTo>
                    <a:pt x="836" y="0"/>
                  </a:lnTo>
                  <a:lnTo>
                    <a:pt x="627" y="211"/>
                  </a:lnTo>
                  <a:lnTo>
                    <a:pt x="0" y="1126"/>
                  </a:lnTo>
                  <a:lnTo>
                    <a:pt x="313" y="1266"/>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9">
              <a:extLst>
                <a:ext uri="{FF2B5EF4-FFF2-40B4-BE49-F238E27FC236}">
                  <a16:creationId xmlns:a16="http://schemas.microsoft.com/office/drawing/2014/main" id="{426B1EF0-F9F5-48DD-9011-FCC3E6E68D1A}"/>
                </a:ext>
              </a:extLst>
            </p:cNvPr>
            <p:cNvSpPr/>
            <p:nvPr/>
          </p:nvSpPr>
          <p:spPr bwMode="auto">
            <a:xfrm>
              <a:off x="2597180" y="771483"/>
              <a:ext cx="151959" cy="206021"/>
            </a:xfrm>
            <a:custGeom>
              <a:avLst/>
              <a:gdLst>
                <a:gd name="T0" fmla="*/ 2147483647 w 104"/>
                <a:gd name="T1" fmla="*/ 0 h 141"/>
                <a:gd name="T2" fmla="*/ 2147483647 w 104"/>
                <a:gd name="T3" fmla="*/ 0 h 141"/>
                <a:gd name="T4" fmla="*/ 2147483647 w 104"/>
                <a:gd name="T5" fmla="*/ 0 h 141"/>
                <a:gd name="T6" fmla="*/ 0 w 104"/>
                <a:gd name="T7" fmla="*/ 2147483647 h 141"/>
                <a:gd name="T8" fmla="*/ 2147483647 w 104"/>
                <a:gd name="T9" fmla="*/ 2147483647 h 141"/>
                <a:gd name="T10" fmla="*/ 2147483647 w 104"/>
                <a:gd name="T11" fmla="*/ 0 h 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4" h="141">
                  <a:moveTo>
                    <a:pt x="104" y="0"/>
                  </a:moveTo>
                  <a:lnTo>
                    <a:pt x="104" y="0"/>
                  </a:lnTo>
                  <a:lnTo>
                    <a:pt x="0" y="70"/>
                  </a:lnTo>
                  <a:lnTo>
                    <a:pt x="35" y="141"/>
                  </a:lnTo>
                  <a:lnTo>
                    <a:pt x="104" y="0"/>
                  </a:lnTo>
                  <a:close/>
                </a:path>
              </a:pathLst>
            </a:custGeom>
            <a:solidFill>
              <a:srgbClr val="F0E5C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30">
              <a:extLst>
                <a:ext uri="{FF2B5EF4-FFF2-40B4-BE49-F238E27FC236}">
                  <a16:creationId xmlns:a16="http://schemas.microsoft.com/office/drawing/2014/main" id="{EEF30225-CD50-B46F-D965-8C1864463E1F}"/>
                </a:ext>
              </a:extLst>
            </p:cNvPr>
            <p:cNvSpPr/>
            <p:nvPr/>
          </p:nvSpPr>
          <p:spPr bwMode="auto">
            <a:xfrm>
              <a:off x="1781863" y="873763"/>
              <a:ext cx="866457" cy="977504"/>
            </a:xfrm>
            <a:custGeom>
              <a:avLst/>
              <a:gdLst>
                <a:gd name="T0" fmla="*/ 2147483647 w 593"/>
                <a:gd name="T1" fmla="*/ 2147483647 h 669"/>
                <a:gd name="T2" fmla="*/ 2147483647 w 593"/>
                <a:gd name="T3" fmla="*/ 0 h 669"/>
                <a:gd name="T4" fmla="*/ 0 w 593"/>
                <a:gd name="T5" fmla="*/ 2147483647 h 669"/>
                <a:gd name="T6" fmla="*/ 2147483647 w 593"/>
                <a:gd name="T7" fmla="*/ 2147483647 h 669"/>
                <a:gd name="T8" fmla="*/ 2147483647 w 593"/>
                <a:gd name="T9" fmla="*/ 2147483647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9">
                  <a:moveTo>
                    <a:pt x="593" y="35"/>
                  </a:moveTo>
                  <a:lnTo>
                    <a:pt x="558" y="0"/>
                  </a:lnTo>
                  <a:lnTo>
                    <a:pt x="0" y="634"/>
                  </a:lnTo>
                  <a:lnTo>
                    <a:pt x="35" y="669"/>
                  </a:lnTo>
                  <a:lnTo>
                    <a:pt x="593" y="3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31">
              <a:extLst>
                <a:ext uri="{FF2B5EF4-FFF2-40B4-BE49-F238E27FC236}">
                  <a16:creationId xmlns:a16="http://schemas.microsoft.com/office/drawing/2014/main" id="{7CFAFECF-D33C-03C6-90CD-3688326AC677}"/>
                </a:ext>
              </a:extLst>
            </p:cNvPr>
            <p:cNvSpPr/>
            <p:nvPr/>
          </p:nvSpPr>
          <p:spPr bwMode="auto">
            <a:xfrm>
              <a:off x="1781863" y="873763"/>
              <a:ext cx="815317" cy="926364"/>
            </a:xfrm>
            <a:custGeom>
              <a:avLst/>
              <a:gdLst>
                <a:gd name="T0" fmla="*/ 2147483647 w 558"/>
                <a:gd name="T1" fmla="*/ 0 h 634"/>
                <a:gd name="T2" fmla="*/ 2147483647 w 558"/>
                <a:gd name="T3" fmla="*/ 0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0"/>
                  </a:lnTo>
                  <a:lnTo>
                    <a:pt x="0" y="634"/>
                  </a:lnTo>
                  <a:lnTo>
                    <a:pt x="558" y="0"/>
                  </a:lnTo>
                  <a:close/>
                </a:path>
              </a:pathLst>
            </a:custGeom>
            <a:solidFill>
              <a:srgbClr val="DB27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32">
              <a:extLst>
                <a:ext uri="{FF2B5EF4-FFF2-40B4-BE49-F238E27FC236}">
                  <a16:creationId xmlns:a16="http://schemas.microsoft.com/office/drawing/2014/main" id="{2C9FD1AE-2AF8-E338-2E08-F5753482F0FD}"/>
                </a:ext>
              </a:extLst>
            </p:cNvPr>
            <p:cNvSpPr/>
            <p:nvPr/>
          </p:nvSpPr>
          <p:spPr bwMode="auto">
            <a:xfrm>
              <a:off x="1833003" y="924902"/>
              <a:ext cx="815317" cy="926364"/>
            </a:xfrm>
            <a:custGeom>
              <a:avLst/>
              <a:gdLst>
                <a:gd name="T0" fmla="*/ 2147483647 w 558"/>
                <a:gd name="T1" fmla="*/ 0 h 634"/>
                <a:gd name="T2" fmla="*/ 2147483647 w 558"/>
                <a:gd name="T3" fmla="*/ 2147483647 h 634"/>
                <a:gd name="T4" fmla="*/ 0 w 558"/>
                <a:gd name="T5" fmla="*/ 2147483647 h 634"/>
                <a:gd name="T6" fmla="*/ 0 w 558"/>
                <a:gd name="T7" fmla="*/ 2147483647 h 634"/>
                <a:gd name="T8" fmla="*/ 2147483647 w 558"/>
                <a:gd name="T9" fmla="*/ 0 h 6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634">
                  <a:moveTo>
                    <a:pt x="558" y="0"/>
                  </a:moveTo>
                  <a:lnTo>
                    <a:pt x="558" y="36"/>
                  </a:lnTo>
                  <a:lnTo>
                    <a:pt x="0" y="634"/>
                  </a:lnTo>
                  <a:lnTo>
                    <a:pt x="558" y="0"/>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33">
              <a:extLst>
                <a:ext uri="{FF2B5EF4-FFF2-40B4-BE49-F238E27FC236}">
                  <a16:creationId xmlns:a16="http://schemas.microsoft.com/office/drawing/2014/main" id="{2E0C36CC-2633-95D2-0521-D1D9B496269D}"/>
                </a:ext>
              </a:extLst>
            </p:cNvPr>
            <p:cNvSpPr/>
            <p:nvPr/>
          </p:nvSpPr>
          <p:spPr bwMode="auto">
            <a:xfrm>
              <a:off x="1730723" y="1800127"/>
              <a:ext cx="102280" cy="102280"/>
            </a:xfrm>
            <a:custGeom>
              <a:avLst/>
              <a:gdLst>
                <a:gd name="T0" fmla="*/ 2147483647 w 70"/>
                <a:gd name="T1" fmla="*/ 2147483647 h 70"/>
                <a:gd name="T2" fmla="*/ 2147483647 w 70"/>
                <a:gd name="T3" fmla="*/ 0 h 70"/>
                <a:gd name="T4" fmla="*/ 0 w 70"/>
                <a:gd name="T5" fmla="*/ 2147483647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70" y="35"/>
                  </a:moveTo>
                  <a:lnTo>
                    <a:pt x="35" y="0"/>
                  </a:lnTo>
                  <a:lnTo>
                    <a:pt x="0" y="35"/>
                  </a:lnTo>
                  <a:lnTo>
                    <a:pt x="35" y="70"/>
                  </a:lnTo>
                  <a:lnTo>
                    <a:pt x="70" y="35"/>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34">
              <a:extLst>
                <a:ext uri="{FF2B5EF4-FFF2-40B4-BE49-F238E27FC236}">
                  <a16:creationId xmlns:a16="http://schemas.microsoft.com/office/drawing/2014/main" id="{60AD6B10-FAAF-CB5D-2028-3C79723F2DB3}"/>
                </a:ext>
              </a:extLst>
            </p:cNvPr>
            <p:cNvSpPr/>
            <p:nvPr/>
          </p:nvSpPr>
          <p:spPr bwMode="auto">
            <a:xfrm>
              <a:off x="1679583" y="1851266"/>
              <a:ext cx="102280" cy="102280"/>
            </a:xfrm>
            <a:custGeom>
              <a:avLst/>
              <a:gdLst>
                <a:gd name="T0" fmla="*/ 2147483647 w 70"/>
                <a:gd name="T1" fmla="*/ 2147483647 h 70"/>
                <a:gd name="T2" fmla="*/ 0 w 70"/>
                <a:gd name="T3" fmla="*/ 2147483647 h 70"/>
                <a:gd name="T4" fmla="*/ 2147483647 w 70"/>
                <a:gd name="T5" fmla="*/ 0 h 70"/>
                <a:gd name="T6" fmla="*/ 2147483647 w 70"/>
                <a:gd name="T7" fmla="*/ 2147483647 h 70"/>
                <a:gd name="T8" fmla="*/ 2147483647 w 70"/>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0">
                  <a:moveTo>
                    <a:pt x="35" y="70"/>
                  </a:moveTo>
                  <a:lnTo>
                    <a:pt x="0" y="35"/>
                  </a:lnTo>
                  <a:lnTo>
                    <a:pt x="35" y="0"/>
                  </a:lnTo>
                  <a:lnTo>
                    <a:pt x="70" y="35"/>
                  </a:lnTo>
                  <a:lnTo>
                    <a:pt x="35" y="7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35">
              <a:extLst>
                <a:ext uri="{FF2B5EF4-FFF2-40B4-BE49-F238E27FC236}">
                  <a16:creationId xmlns:a16="http://schemas.microsoft.com/office/drawing/2014/main" id="{54CE2277-A1D7-BA99-CE56-DCEDD9D43764}"/>
                </a:ext>
              </a:extLst>
            </p:cNvPr>
            <p:cNvSpPr/>
            <p:nvPr/>
          </p:nvSpPr>
          <p:spPr bwMode="auto">
            <a:xfrm>
              <a:off x="2697999" y="771483"/>
              <a:ext cx="51140" cy="51140"/>
            </a:xfrm>
            <a:custGeom>
              <a:avLst/>
              <a:gdLst>
                <a:gd name="T0" fmla="*/ 0 w 35"/>
                <a:gd name="T1" fmla="*/ 2147483647 h 35"/>
                <a:gd name="T2" fmla="*/ 2147483647 w 35"/>
                <a:gd name="T3" fmla="*/ 0 h 35"/>
                <a:gd name="T4" fmla="*/ 2147483647 w 35"/>
                <a:gd name="T5" fmla="*/ 0 h 35"/>
                <a:gd name="T6" fmla="*/ 2147483647 w 35"/>
                <a:gd name="T7" fmla="*/ 0 h 35"/>
                <a:gd name="T8" fmla="*/ 2147483647 w 35"/>
                <a:gd name="T9" fmla="*/ 2147483647 h 35"/>
                <a:gd name="T10" fmla="*/ 0 w 35"/>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5">
                  <a:moveTo>
                    <a:pt x="0" y="35"/>
                  </a:moveTo>
                  <a:lnTo>
                    <a:pt x="35" y="0"/>
                  </a:lnTo>
                  <a:lnTo>
                    <a:pt x="35" y="35"/>
                  </a:lnTo>
                  <a:lnTo>
                    <a:pt x="0" y="35"/>
                  </a:lnTo>
                  <a:close/>
                </a:path>
              </a:pathLst>
            </a:custGeom>
            <a:solidFill>
              <a:srgbClr val="1C19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36">
              <a:extLst>
                <a:ext uri="{FF2B5EF4-FFF2-40B4-BE49-F238E27FC236}">
                  <a16:creationId xmlns:a16="http://schemas.microsoft.com/office/drawing/2014/main" id="{993CFAC6-5CAD-4592-3EE5-F247EE11B105}"/>
                </a:ext>
              </a:extLst>
            </p:cNvPr>
            <p:cNvSpPr/>
            <p:nvPr/>
          </p:nvSpPr>
          <p:spPr bwMode="auto">
            <a:xfrm>
              <a:off x="916867" y="1130924"/>
              <a:ext cx="1526893" cy="1800127"/>
            </a:xfrm>
            <a:custGeom>
              <a:avLst/>
              <a:gdLst>
                <a:gd name="T0" fmla="*/ 0 w 1045"/>
                <a:gd name="T1" fmla="*/ 2147483647 h 1232"/>
                <a:gd name="T2" fmla="*/ 2147483647 w 1045"/>
                <a:gd name="T3" fmla="*/ 2147483647 h 1232"/>
                <a:gd name="T4" fmla="*/ 2147483647 w 1045"/>
                <a:gd name="T5" fmla="*/ 2147483647 h 1232"/>
                <a:gd name="T6" fmla="*/ 2147483647 w 1045"/>
                <a:gd name="T7" fmla="*/ 2147483647 h 1232"/>
                <a:gd name="T8" fmla="*/ 2147483647 w 1045"/>
                <a:gd name="T9" fmla="*/ 0 h 1232"/>
                <a:gd name="T10" fmla="*/ 2147483647 w 1045"/>
                <a:gd name="T11" fmla="*/ 0 h 1232"/>
                <a:gd name="T12" fmla="*/ 2147483647 w 1045"/>
                <a:gd name="T13" fmla="*/ 0 h 1232"/>
                <a:gd name="T14" fmla="*/ 2147483647 w 1045"/>
                <a:gd name="T15" fmla="*/ 0 h 1232"/>
                <a:gd name="T16" fmla="*/ 2147483647 w 1045"/>
                <a:gd name="T17" fmla="*/ 0 h 1232"/>
                <a:gd name="T18" fmla="*/ 2147483647 w 1045"/>
                <a:gd name="T19" fmla="*/ 2147483647 h 1232"/>
                <a:gd name="T20" fmla="*/ 2147483647 w 1045"/>
                <a:gd name="T21" fmla="*/ 2147483647 h 1232"/>
                <a:gd name="T22" fmla="*/ 2147483647 w 1045"/>
                <a:gd name="T23" fmla="*/ 2147483647 h 1232"/>
                <a:gd name="T24" fmla="*/ 2147483647 w 1045"/>
                <a:gd name="T25" fmla="*/ 2147483647 h 1232"/>
                <a:gd name="T26" fmla="*/ 2147483647 w 1045"/>
                <a:gd name="T27" fmla="*/ 2147483647 h 1232"/>
                <a:gd name="T28" fmla="*/ 0 w 1045"/>
                <a:gd name="T29" fmla="*/ 2147483647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45" h="1232">
                  <a:moveTo>
                    <a:pt x="0" y="1232"/>
                  </a:moveTo>
                  <a:lnTo>
                    <a:pt x="418" y="493"/>
                  </a:lnTo>
                  <a:lnTo>
                    <a:pt x="453" y="211"/>
                  </a:lnTo>
                  <a:lnTo>
                    <a:pt x="522" y="106"/>
                  </a:lnTo>
                  <a:lnTo>
                    <a:pt x="627" y="0"/>
                  </a:lnTo>
                  <a:lnTo>
                    <a:pt x="732" y="0"/>
                  </a:lnTo>
                  <a:lnTo>
                    <a:pt x="801" y="0"/>
                  </a:lnTo>
                  <a:lnTo>
                    <a:pt x="1010" y="0"/>
                  </a:lnTo>
                  <a:lnTo>
                    <a:pt x="1045" y="0"/>
                  </a:lnTo>
                  <a:lnTo>
                    <a:pt x="1010" y="71"/>
                  </a:lnTo>
                  <a:lnTo>
                    <a:pt x="941" y="106"/>
                  </a:lnTo>
                  <a:lnTo>
                    <a:pt x="906" y="106"/>
                  </a:lnTo>
                  <a:lnTo>
                    <a:pt x="766" y="211"/>
                  </a:lnTo>
                  <a:lnTo>
                    <a:pt x="557" y="422"/>
                  </a:lnTo>
                  <a:lnTo>
                    <a:pt x="0" y="1232"/>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37">
              <a:extLst>
                <a:ext uri="{FF2B5EF4-FFF2-40B4-BE49-F238E27FC236}">
                  <a16:creationId xmlns:a16="http://schemas.microsoft.com/office/drawing/2014/main" id="{343C9A38-8F98-3DDA-B7B1-C4406A1BFDB8}"/>
                </a:ext>
              </a:extLst>
            </p:cNvPr>
            <p:cNvSpPr/>
            <p:nvPr/>
          </p:nvSpPr>
          <p:spPr bwMode="auto">
            <a:xfrm>
              <a:off x="2291801" y="1336944"/>
              <a:ext cx="151959" cy="206021"/>
            </a:xfrm>
            <a:custGeom>
              <a:avLst/>
              <a:gdLst>
                <a:gd name="T0" fmla="*/ 2147483647 w 104"/>
                <a:gd name="T1" fmla="*/ 0 h 141"/>
                <a:gd name="T2" fmla="*/ 2147483647 w 104"/>
                <a:gd name="T3" fmla="*/ 0 h 141"/>
                <a:gd name="T4" fmla="*/ 2147483647 w 104"/>
                <a:gd name="T5" fmla="*/ 2147483647 h 141"/>
                <a:gd name="T6" fmla="*/ 2147483647 w 104"/>
                <a:gd name="T7" fmla="*/ 2147483647 h 141"/>
                <a:gd name="T8" fmla="*/ 0 w 104"/>
                <a:gd name="T9" fmla="*/ 2147483647 h 141"/>
                <a:gd name="T10" fmla="*/ 2147483647 w 104"/>
                <a:gd name="T11" fmla="*/ 2147483647 h 141"/>
                <a:gd name="T12" fmla="*/ 2147483647 w 104"/>
                <a:gd name="T13" fmla="*/ 0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141">
                  <a:moveTo>
                    <a:pt x="35" y="0"/>
                  </a:moveTo>
                  <a:lnTo>
                    <a:pt x="104" y="0"/>
                  </a:lnTo>
                  <a:lnTo>
                    <a:pt x="104" y="70"/>
                  </a:lnTo>
                  <a:lnTo>
                    <a:pt x="69" y="141"/>
                  </a:lnTo>
                  <a:lnTo>
                    <a:pt x="0" y="105"/>
                  </a:lnTo>
                  <a:lnTo>
                    <a:pt x="35" y="35"/>
                  </a:lnTo>
                  <a:lnTo>
                    <a:pt x="35"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38">
              <a:extLst>
                <a:ext uri="{FF2B5EF4-FFF2-40B4-BE49-F238E27FC236}">
                  <a16:creationId xmlns:a16="http://schemas.microsoft.com/office/drawing/2014/main" id="{83FAE366-97A5-984E-B169-C93D9A108672}"/>
                </a:ext>
              </a:extLst>
            </p:cNvPr>
            <p:cNvSpPr/>
            <p:nvPr/>
          </p:nvSpPr>
          <p:spPr bwMode="auto">
            <a:xfrm>
              <a:off x="2240662" y="1130924"/>
              <a:ext cx="203098" cy="51140"/>
            </a:xfrm>
            <a:custGeom>
              <a:avLst/>
              <a:gdLst>
                <a:gd name="T0" fmla="*/ 0 w 139"/>
                <a:gd name="T1" fmla="*/ 0 h 35"/>
                <a:gd name="T2" fmla="*/ 0 w 139"/>
                <a:gd name="T3" fmla="*/ 2147483647 h 35"/>
                <a:gd name="T4" fmla="*/ 2147483647 w 139"/>
                <a:gd name="T5" fmla="*/ 2147483647 h 35"/>
                <a:gd name="T6" fmla="*/ 2147483647 w 139"/>
                <a:gd name="T7" fmla="*/ 2147483647 h 35"/>
                <a:gd name="T8" fmla="*/ 2147483647 w 139"/>
                <a:gd name="T9" fmla="*/ 0 h 35"/>
                <a:gd name="T10" fmla="*/ 2147483647 w 139"/>
                <a:gd name="T11" fmla="*/ 0 h 35"/>
                <a:gd name="T12" fmla="*/ 0 w 1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35">
                  <a:moveTo>
                    <a:pt x="0" y="0"/>
                  </a:moveTo>
                  <a:lnTo>
                    <a:pt x="0" y="35"/>
                  </a:lnTo>
                  <a:lnTo>
                    <a:pt x="70" y="35"/>
                  </a:lnTo>
                  <a:lnTo>
                    <a:pt x="104" y="35"/>
                  </a:lnTo>
                  <a:lnTo>
                    <a:pt x="139" y="0"/>
                  </a:lnTo>
                  <a:lnTo>
                    <a:pt x="104" y="0"/>
                  </a:lnTo>
                  <a:lnTo>
                    <a:pt x="0" y="0"/>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39">
              <a:extLst>
                <a:ext uri="{FF2B5EF4-FFF2-40B4-BE49-F238E27FC236}">
                  <a16:creationId xmlns:a16="http://schemas.microsoft.com/office/drawing/2014/main" id="{A1FB5BDE-4E92-BCC3-05D0-EB50B96678B0}"/>
                </a:ext>
              </a:extLst>
            </p:cNvPr>
            <p:cNvSpPr/>
            <p:nvPr/>
          </p:nvSpPr>
          <p:spPr bwMode="auto">
            <a:xfrm>
              <a:off x="1833003" y="1285805"/>
              <a:ext cx="407658" cy="410581"/>
            </a:xfrm>
            <a:custGeom>
              <a:avLst/>
              <a:gdLst>
                <a:gd name="T0" fmla="*/ 0 w 279"/>
                <a:gd name="T1" fmla="*/ 2147483647 h 281"/>
                <a:gd name="T2" fmla="*/ 2147483647 w 279"/>
                <a:gd name="T3" fmla="*/ 2147483647 h 281"/>
                <a:gd name="T4" fmla="*/ 2147483647 w 279"/>
                <a:gd name="T5" fmla="*/ 0 h 281"/>
                <a:gd name="T6" fmla="*/ 2147483647 w 279"/>
                <a:gd name="T7" fmla="*/ 0 h 281"/>
                <a:gd name="T8" fmla="*/ 0 w 279"/>
                <a:gd name="T9" fmla="*/ 2147483647 h 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281">
                  <a:moveTo>
                    <a:pt x="0" y="281"/>
                  </a:moveTo>
                  <a:lnTo>
                    <a:pt x="139" y="35"/>
                  </a:lnTo>
                  <a:lnTo>
                    <a:pt x="174" y="0"/>
                  </a:lnTo>
                  <a:lnTo>
                    <a:pt x="279" y="0"/>
                  </a:lnTo>
                  <a:lnTo>
                    <a:pt x="0" y="28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0">
              <a:extLst>
                <a:ext uri="{FF2B5EF4-FFF2-40B4-BE49-F238E27FC236}">
                  <a16:creationId xmlns:a16="http://schemas.microsoft.com/office/drawing/2014/main" id="{145A950C-6806-53BE-DAD1-6D8B7E4AE636}"/>
                </a:ext>
              </a:extLst>
            </p:cNvPr>
            <p:cNvSpPr/>
            <p:nvPr/>
          </p:nvSpPr>
          <p:spPr bwMode="auto">
            <a:xfrm>
              <a:off x="1833003" y="1542966"/>
              <a:ext cx="305378" cy="359441"/>
            </a:xfrm>
            <a:custGeom>
              <a:avLst/>
              <a:gdLst>
                <a:gd name="T0" fmla="*/ 2147483647 w 209"/>
                <a:gd name="T1" fmla="*/ 2147483647 h 246"/>
                <a:gd name="T2" fmla="*/ 2147483647 w 209"/>
                <a:gd name="T3" fmla="*/ 2147483647 h 246"/>
                <a:gd name="T4" fmla="*/ 2147483647 w 209"/>
                <a:gd name="T5" fmla="*/ 0 h 246"/>
                <a:gd name="T6" fmla="*/ 0 w 209"/>
                <a:gd name="T7" fmla="*/ 2147483647 h 246"/>
                <a:gd name="T8" fmla="*/ 2147483647 w 20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246">
                  <a:moveTo>
                    <a:pt x="105" y="211"/>
                  </a:moveTo>
                  <a:lnTo>
                    <a:pt x="209" y="105"/>
                  </a:lnTo>
                  <a:lnTo>
                    <a:pt x="209" y="0"/>
                  </a:lnTo>
                  <a:lnTo>
                    <a:pt x="0" y="246"/>
                  </a:lnTo>
                  <a:lnTo>
                    <a:pt x="105" y="211"/>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1">
              <a:extLst>
                <a:ext uri="{FF2B5EF4-FFF2-40B4-BE49-F238E27FC236}">
                  <a16:creationId xmlns:a16="http://schemas.microsoft.com/office/drawing/2014/main" id="{26B420B0-F03C-3A2C-DC8E-A81DAA4EE36D}"/>
                </a:ext>
              </a:extLst>
            </p:cNvPr>
            <p:cNvSpPr/>
            <p:nvPr/>
          </p:nvSpPr>
          <p:spPr bwMode="auto">
            <a:xfrm>
              <a:off x="916867" y="1439224"/>
              <a:ext cx="713037" cy="1542966"/>
            </a:xfrm>
            <a:custGeom>
              <a:avLst/>
              <a:gdLst>
                <a:gd name="T0" fmla="*/ 2147483647 w 488"/>
                <a:gd name="T1" fmla="*/ 0 h 1056"/>
                <a:gd name="T2" fmla="*/ 2147483647 w 488"/>
                <a:gd name="T3" fmla="*/ 2147483647 h 1056"/>
                <a:gd name="T4" fmla="*/ 2147483647 w 488"/>
                <a:gd name="T5" fmla="*/ 2147483647 h 1056"/>
                <a:gd name="T6" fmla="*/ 0 w 488"/>
                <a:gd name="T7" fmla="*/ 2147483647 h 1056"/>
                <a:gd name="T8" fmla="*/ 2147483647 w 488"/>
                <a:gd name="T9" fmla="*/ 2147483647 h 1056"/>
                <a:gd name="T10" fmla="*/ 2147483647 w 488"/>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8" h="1056">
                  <a:moveTo>
                    <a:pt x="453" y="0"/>
                  </a:moveTo>
                  <a:lnTo>
                    <a:pt x="488" y="387"/>
                  </a:lnTo>
                  <a:lnTo>
                    <a:pt x="104" y="1056"/>
                  </a:lnTo>
                  <a:lnTo>
                    <a:pt x="0" y="1021"/>
                  </a:lnTo>
                  <a:lnTo>
                    <a:pt x="418" y="282"/>
                  </a:lnTo>
                  <a:lnTo>
                    <a:pt x="453"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2">
              <a:extLst>
                <a:ext uri="{FF2B5EF4-FFF2-40B4-BE49-F238E27FC236}">
                  <a16:creationId xmlns:a16="http://schemas.microsoft.com/office/drawing/2014/main" id="{55292780-C2D8-0091-6271-08C5CC2A25D7}"/>
                </a:ext>
              </a:extLst>
            </p:cNvPr>
            <p:cNvSpPr/>
            <p:nvPr/>
          </p:nvSpPr>
          <p:spPr bwMode="auto">
            <a:xfrm>
              <a:off x="1781863" y="1594105"/>
              <a:ext cx="610757" cy="822623"/>
            </a:xfrm>
            <a:custGeom>
              <a:avLst/>
              <a:gdLst>
                <a:gd name="T0" fmla="*/ 2147483647 w 418"/>
                <a:gd name="T1" fmla="*/ 0 h 563"/>
                <a:gd name="T2" fmla="*/ 2147483647 w 418"/>
                <a:gd name="T3" fmla="*/ 2147483647 h 563"/>
                <a:gd name="T4" fmla="*/ 2147483647 w 418"/>
                <a:gd name="T5" fmla="*/ 2147483647 h 563"/>
                <a:gd name="T6" fmla="*/ 0 w 418"/>
                <a:gd name="T7" fmla="*/ 2147483647 h 563"/>
                <a:gd name="T8" fmla="*/ 2147483647 w 418"/>
                <a:gd name="T9" fmla="*/ 2147483647 h 563"/>
                <a:gd name="T10" fmla="*/ 2147483647 w 418"/>
                <a:gd name="T11" fmla="*/ 2147483647 h 563"/>
                <a:gd name="T12" fmla="*/ 2147483647 w 418"/>
                <a:gd name="T13" fmla="*/ 0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8" h="563">
                  <a:moveTo>
                    <a:pt x="418" y="0"/>
                  </a:moveTo>
                  <a:lnTo>
                    <a:pt x="279" y="281"/>
                  </a:lnTo>
                  <a:lnTo>
                    <a:pt x="35" y="492"/>
                  </a:lnTo>
                  <a:lnTo>
                    <a:pt x="0" y="563"/>
                  </a:lnTo>
                  <a:lnTo>
                    <a:pt x="35" y="492"/>
                  </a:lnTo>
                  <a:lnTo>
                    <a:pt x="314" y="281"/>
                  </a:lnTo>
                  <a:lnTo>
                    <a:pt x="418"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3">
              <a:extLst>
                <a:ext uri="{FF2B5EF4-FFF2-40B4-BE49-F238E27FC236}">
                  <a16:creationId xmlns:a16="http://schemas.microsoft.com/office/drawing/2014/main" id="{6517E18D-32D3-4D5C-591C-1733CBE0D14F}"/>
                </a:ext>
              </a:extLst>
            </p:cNvPr>
            <p:cNvSpPr/>
            <p:nvPr/>
          </p:nvSpPr>
          <p:spPr bwMode="auto">
            <a:xfrm>
              <a:off x="1986423" y="1182063"/>
              <a:ext cx="49679" cy="154881"/>
            </a:xfrm>
            <a:custGeom>
              <a:avLst/>
              <a:gdLst>
                <a:gd name="T0" fmla="*/ 2147483647 w 34"/>
                <a:gd name="T1" fmla="*/ 2147483647 h 106"/>
                <a:gd name="T2" fmla="*/ 0 w 34"/>
                <a:gd name="T3" fmla="*/ 0 h 106"/>
                <a:gd name="T4" fmla="*/ 2147483647 w 34"/>
                <a:gd name="T5" fmla="*/ 2147483647 h 106"/>
                <a:gd name="T6" fmla="*/ 2147483647 w 34"/>
                <a:gd name="T7" fmla="*/ 2147483647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06">
                  <a:moveTo>
                    <a:pt x="34" y="106"/>
                  </a:moveTo>
                  <a:lnTo>
                    <a:pt x="0" y="0"/>
                  </a:lnTo>
                  <a:lnTo>
                    <a:pt x="34" y="10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
              <a:extLst>
                <a:ext uri="{FF2B5EF4-FFF2-40B4-BE49-F238E27FC236}">
                  <a16:creationId xmlns:a16="http://schemas.microsoft.com/office/drawing/2014/main" id="{8104D3E2-6D5E-5AEA-CDD8-21C7BFFDCC45}"/>
                </a:ext>
              </a:extLst>
            </p:cNvPr>
            <p:cNvSpPr/>
            <p:nvPr/>
          </p:nvSpPr>
          <p:spPr bwMode="auto">
            <a:xfrm>
              <a:off x="1986423" y="1800127"/>
              <a:ext cx="0" cy="153420"/>
            </a:xfrm>
            <a:custGeom>
              <a:avLst/>
              <a:gdLst>
                <a:gd name="T0" fmla="*/ 0 h 105"/>
                <a:gd name="T1" fmla="*/ 2147483647 h 105"/>
                <a:gd name="T2" fmla="*/ 2147483647 h 105"/>
                <a:gd name="T3" fmla="*/ 0 h 105"/>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05">
                  <a:moveTo>
                    <a:pt x="0" y="0"/>
                  </a:moveTo>
                  <a:lnTo>
                    <a:pt x="0" y="105"/>
                  </a:lnTo>
                  <a:lnTo>
                    <a:pt x="0" y="35"/>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5">
              <a:extLst>
                <a:ext uri="{FF2B5EF4-FFF2-40B4-BE49-F238E27FC236}">
                  <a16:creationId xmlns:a16="http://schemas.microsoft.com/office/drawing/2014/main" id="{54506C34-7076-2D50-8E71-994AACE6ACA4}"/>
                </a:ext>
              </a:extLst>
            </p:cNvPr>
            <p:cNvSpPr/>
            <p:nvPr/>
          </p:nvSpPr>
          <p:spPr bwMode="auto">
            <a:xfrm>
              <a:off x="3666736" y="1079783"/>
              <a:ext cx="1221515" cy="1953547"/>
            </a:xfrm>
            <a:custGeom>
              <a:avLst/>
              <a:gdLst>
                <a:gd name="T0" fmla="*/ 2147483647 w 836"/>
                <a:gd name="T1" fmla="*/ 2147483647 h 1337"/>
                <a:gd name="T2" fmla="*/ 2147483647 w 836"/>
                <a:gd name="T3" fmla="*/ 2147483647 h 1337"/>
                <a:gd name="T4" fmla="*/ 2147483647 w 836"/>
                <a:gd name="T5" fmla="*/ 2147483647 h 1337"/>
                <a:gd name="T6" fmla="*/ 2147483647 w 836"/>
                <a:gd name="T7" fmla="*/ 2147483647 h 1337"/>
                <a:gd name="T8" fmla="*/ 2147483647 w 836"/>
                <a:gd name="T9" fmla="*/ 2147483647 h 1337"/>
                <a:gd name="T10" fmla="*/ 2147483647 w 836"/>
                <a:gd name="T11" fmla="*/ 2147483647 h 1337"/>
                <a:gd name="T12" fmla="*/ 2147483647 w 836"/>
                <a:gd name="T13" fmla="*/ 2147483647 h 1337"/>
                <a:gd name="T14" fmla="*/ 2147483647 w 836"/>
                <a:gd name="T15" fmla="*/ 2147483647 h 1337"/>
                <a:gd name="T16" fmla="*/ 2147483647 w 836"/>
                <a:gd name="T17" fmla="*/ 2147483647 h 1337"/>
                <a:gd name="T18" fmla="*/ 2147483647 w 836"/>
                <a:gd name="T19" fmla="*/ 0 h 1337"/>
                <a:gd name="T20" fmla="*/ 2147483647 w 836"/>
                <a:gd name="T21" fmla="*/ 2147483647 h 1337"/>
                <a:gd name="T22" fmla="*/ 2147483647 w 836"/>
                <a:gd name="T23" fmla="*/ 2147483647 h 1337"/>
                <a:gd name="T24" fmla="*/ 2147483647 w 836"/>
                <a:gd name="T25" fmla="*/ 2147483647 h 1337"/>
                <a:gd name="T26" fmla="*/ 2147483647 w 836"/>
                <a:gd name="T27" fmla="*/ 2147483647 h 1337"/>
                <a:gd name="T28" fmla="*/ 2147483647 w 836"/>
                <a:gd name="T29" fmla="*/ 2147483647 h 1337"/>
                <a:gd name="T30" fmla="*/ 2147483647 w 836"/>
                <a:gd name="T31" fmla="*/ 2147483647 h 1337"/>
                <a:gd name="T32" fmla="*/ 0 w 836"/>
                <a:gd name="T33" fmla="*/ 2147483647 h 1337"/>
                <a:gd name="T34" fmla="*/ 2147483647 w 836"/>
                <a:gd name="T35" fmla="*/ 2147483647 h 13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6" h="1337">
                  <a:moveTo>
                    <a:pt x="34" y="317"/>
                  </a:moveTo>
                  <a:lnTo>
                    <a:pt x="69" y="563"/>
                  </a:lnTo>
                  <a:lnTo>
                    <a:pt x="104" y="704"/>
                  </a:lnTo>
                  <a:lnTo>
                    <a:pt x="244" y="809"/>
                  </a:lnTo>
                  <a:lnTo>
                    <a:pt x="522" y="1337"/>
                  </a:lnTo>
                  <a:lnTo>
                    <a:pt x="836" y="1196"/>
                  </a:lnTo>
                  <a:lnTo>
                    <a:pt x="522" y="704"/>
                  </a:lnTo>
                  <a:lnTo>
                    <a:pt x="487" y="246"/>
                  </a:lnTo>
                  <a:lnTo>
                    <a:pt x="453" y="176"/>
                  </a:lnTo>
                  <a:lnTo>
                    <a:pt x="209" y="0"/>
                  </a:lnTo>
                  <a:lnTo>
                    <a:pt x="209" y="352"/>
                  </a:lnTo>
                  <a:lnTo>
                    <a:pt x="209" y="387"/>
                  </a:lnTo>
                  <a:lnTo>
                    <a:pt x="174" y="176"/>
                  </a:lnTo>
                  <a:lnTo>
                    <a:pt x="69" y="35"/>
                  </a:lnTo>
                  <a:lnTo>
                    <a:pt x="34" y="70"/>
                  </a:lnTo>
                  <a:lnTo>
                    <a:pt x="0" y="211"/>
                  </a:lnTo>
                  <a:lnTo>
                    <a:pt x="34" y="317"/>
                  </a:lnTo>
                  <a:close/>
                </a:path>
              </a:pathLst>
            </a:custGeom>
            <a:solidFill>
              <a:srgbClr val="FDD2A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6">
              <a:extLst>
                <a:ext uri="{FF2B5EF4-FFF2-40B4-BE49-F238E27FC236}">
                  <a16:creationId xmlns:a16="http://schemas.microsoft.com/office/drawing/2014/main" id="{245850A4-13DD-8016-33E5-CBFA01BB2163}"/>
                </a:ext>
              </a:extLst>
            </p:cNvPr>
            <p:cNvSpPr/>
            <p:nvPr/>
          </p:nvSpPr>
          <p:spPr bwMode="auto">
            <a:xfrm>
              <a:off x="3716415" y="1182063"/>
              <a:ext cx="153419" cy="154881"/>
            </a:xfrm>
            <a:custGeom>
              <a:avLst/>
              <a:gdLst>
                <a:gd name="T0" fmla="*/ 0 w 105"/>
                <a:gd name="T1" fmla="*/ 2147483647 h 106"/>
                <a:gd name="T2" fmla="*/ 2147483647 w 105"/>
                <a:gd name="T3" fmla="*/ 2147483647 h 106"/>
                <a:gd name="T4" fmla="*/ 2147483647 w 105"/>
                <a:gd name="T5" fmla="*/ 0 h 106"/>
                <a:gd name="T6" fmla="*/ 0 w 105"/>
                <a:gd name="T7" fmla="*/ 0 h 106"/>
                <a:gd name="T8" fmla="*/ 0 w 105"/>
                <a:gd name="T9" fmla="*/ 214748364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6">
                  <a:moveTo>
                    <a:pt x="0" y="106"/>
                  </a:moveTo>
                  <a:lnTo>
                    <a:pt x="105" y="71"/>
                  </a:lnTo>
                  <a:lnTo>
                    <a:pt x="35" y="0"/>
                  </a:lnTo>
                  <a:lnTo>
                    <a:pt x="0" y="0"/>
                  </a:lnTo>
                  <a:lnTo>
                    <a:pt x="0" y="106"/>
                  </a:lnTo>
                  <a:close/>
                </a:path>
              </a:pathLst>
            </a:custGeom>
            <a:solidFill>
              <a:srgbClr val="FCF5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7">
              <a:extLst>
                <a:ext uri="{FF2B5EF4-FFF2-40B4-BE49-F238E27FC236}">
                  <a16:creationId xmlns:a16="http://schemas.microsoft.com/office/drawing/2014/main" id="{140837B4-5CA0-F328-5554-43BB9E246ABF}"/>
                </a:ext>
              </a:extLst>
            </p:cNvPr>
            <p:cNvSpPr/>
            <p:nvPr/>
          </p:nvSpPr>
          <p:spPr bwMode="auto">
            <a:xfrm>
              <a:off x="4072934" y="1130924"/>
              <a:ext cx="815317" cy="1747526"/>
            </a:xfrm>
            <a:custGeom>
              <a:avLst/>
              <a:gdLst>
                <a:gd name="T0" fmla="*/ 2147483647 w 558"/>
                <a:gd name="T1" fmla="*/ 2147483647 h 1196"/>
                <a:gd name="T2" fmla="*/ 2147483647 w 558"/>
                <a:gd name="T3" fmla="*/ 2147483647 h 1196"/>
                <a:gd name="T4" fmla="*/ 2147483647 w 558"/>
                <a:gd name="T5" fmla="*/ 2147483647 h 1196"/>
                <a:gd name="T6" fmla="*/ 0 w 558"/>
                <a:gd name="T7" fmla="*/ 0 h 1196"/>
                <a:gd name="T8" fmla="*/ 2147483647 w 558"/>
                <a:gd name="T9" fmla="*/ 2147483647 h 1196"/>
                <a:gd name="T10" fmla="*/ 2147483647 w 558"/>
                <a:gd name="T11" fmla="*/ 2147483647 h 1196"/>
                <a:gd name="T12" fmla="*/ 2147483647 w 558"/>
                <a:gd name="T13" fmla="*/ 2147483647 h 1196"/>
                <a:gd name="T14" fmla="*/ 2147483647 w 558"/>
                <a:gd name="T15" fmla="*/ 2147483647 h 1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8" h="1196">
                  <a:moveTo>
                    <a:pt x="488" y="1196"/>
                  </a:moveTo>
                  <a:lnTo>
                    <a:pt x="140" y="633"/>
                  </a:lnTo>
                  <a:lnTo>
                    <a:pt x="105" y="211"/>
                  </a:lnTo>
                  <a:lnTo>
                    <a:pt x="0" y="0"/>
                  </a:lnTo>
                  <a:lnTo>
                    <a:pt x="140" y="211"/>
                  </a:lnTo>
                  <a:lnTo>
                    <a:pt x="244" y="669"/>
                  </a:lnTo>
                  <a:lnTo>
                    <a:pt x="558" y="1161"/>
                  </a:lnTo>
                  <a:lnTo>
                    <a:pt x="488" y="1196"/>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8">
              <a:extLst>
                <a:ext uri="{FF2B5EF4-FFF2-40B4-BE49-F238E27FC236}">
                  <a16:creationId xmlns:a16="http://schemas.microsoft.com/office/drawing/2014/main" id="{07AF11BF-3BED-673B-3045-146DA6A78F2C}"/>
                </a:ext>
              </a:extLst>
            </p:cNvPr>
            <p:cNvSpPr/>
            <p:nvPr/>
          </p:nvSpPr>
          <p:spPr bwMode="auto">
            <a:xfrm>
              <a:off x="3972114" y="1542966"/>
              <a:ext cx="51140" cy="359441"/>
            </a:xfrm>
            <a:custGeom>
              <a:avLst/>
              <a:gdLst>
                <a:gd name="T0" fmla="*/ 0 w 35"/>
                <a:gd name="T1" fmla="*/ 0 h 246"/>
                <a:gd name="T2" fmla="*/ 2147483647 w 35"/>
                <a:gd name="T3" fmla="*/ 2147483647 h 246"/>
                <a:gd name="T4" fmla="*/ 2147483647 w 35"/>
                <a:gd name="T5" fmla="*/ 2147483647 h 246"/>
                <a:gd name="T6" fmla="*/ 0 w 35"/>
                <a:gd name="T7" fmla="*/ 0 h 2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246">
                  <a:moveTo>
                    <a:pt x="0" y="0"/>
                  </a:moveTo>
                  <a:lnTo>
                    <a:pt x="35" y="246"/>
                  </a:lnTo>
                  <a:lnTo>
                    <a:pt x="35" y="70"/>
                  </a:lnTo>
                  <a:lnTo>
                    <a:pt x="0" y="0"/>
                  </a:lnTo>
                  <a:close/>
                </a:path>
              </a:pathLst>
            </a:custGeom>
            <a:solidFill>
              <a:srgbClr val="FAB7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9">
              <a:extLst>
                <a:ext uri="{FF2B5EF4-FFF2-40B4-BE49-F238E27FC236}">
                  <a16:creationId xmlns:a16="http://schemas.microsoft.com/office/drawing/2014/main" id="{135EA99A-A87F-4E26-F1C9-27DABE9DB355}"/>
                </a:ext>
              </a:extLst>
            </p:cNvPr>
            <p:cNvSpPr/>
            <p:nvPr/>
          </p:nvSpPr>
          <p:spPr bwMode="auto">
            <a:xfrm>
              <a:off x="4023255" y="2108427"/>
              <a:ext cx="661897" cy="616602"/>
            </a:xfrm>
            <a:custGeom>
              <a:avLst/>
              <a:gdLst>
                <a:gd name="T0" fmla="*/ 2147483647 w 453"/>
                <a:gd name="T1" fmla="*/ 2147483647 h 422"/>
                <a:gd name="T2" fmla="*/ 2147483647 w 453"/>
                <a:gd name="T3" fmla="*/ 0 h 422"/>
                <a:gd name="T4" fmla="*/ 0 w 453"/>
                <a:gd name="T5" fmla="*/ 2147483647 h 422"/>
                <a:gd name="T6" fmla="*/ 2147483647 w 453"/>
                <a:gd name="T7" fmla="*/ 2147483647 h 422"/>
                <a:gd name="T8" fmla="*/ 2147483647 w 453"/>
                <a:gd name="T9" fmla="*/ 2147483647 h 4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422">
                  <a:moveTo>
                    <a:pt x="453" y="140"/>
                  </a:moveTo>
                  <a:lnTo>
                    <a:pt x="348" y="0"/>
                  </a:lnTo>
                  <a:lnTo>
                    <a:pt x="0" y="281"/>
                  </a:lnTo>
                  <a:lnTo>
                    <a:pt x="34" y="422"/>
                  </a:lnTo>
                  <a:lnTo>
                    <a:pt x="453" y="1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任意多边形 75">
              <a:extLst>
                <a:ext uri="{FF2B5EF4-FFF2-40B4-BE49-F238E27FC236}">
                  <a16:creationId xmlns:a16="http://schemas.microsoft.com/office/drawing/2014/main" id="{1BC4C3E2-1C75-F816-7ABE-BF9FCA958420}"/>
                </a:ext>
              </a:extLst>
            </p:cNvPr>
            <p:cNvSpPr/>
            <p:nvPr/>
          </p:nvSpPr>
          <p:spPr bwMode="auto">
            <a:xfrm>
              <a:off x="4072934" y="2312987"/>
              <a:ext cx="1550138" cy="1336945"/>
            </a:xfrm>
            <a:custGeom>
              <a:avLst/>
              <a:gdLst>
                <a:gd name="T0" fmla="*/ 612218 w 1550138"/>
                <a:gd name="T1" fmla="*/ 0 h 1336945"/>
                <a:gd name="T2" fmla="*/ 1550138 w 1550138"/>
                <a:gd name="T3" fmla="*/ 1336945 h 1336945"/>
                <a:gd name="T4" fmla="*/ 435500 w 1550138"/>
                <a:gd name="T5" fmla="*/ 1336945 h 1336945"/>
                <a:gd name="T6" fmla="*/ 0 w 1550138"/>
                <a:gd name="T7" fmla="*/ 412042 h 1336945"/>
                <a:gd name="T8" fmla="*/ 612218 w 1550138"/>
                <a:gd name="T9" fmla="*/ 0 h 1336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0138" h="1336945">
                  <a:moveTo>
                    <a:pt x="612218" y="0"/>
                  </a:moveTo>
                  <a:lnTo>
                    <a:pt x="1550138" y="1336945"/>
                  </a:lnTo>
                  <a:lnTo>
                    <a:pt x="435500" y="1336945"/>
                  </a:lnTo>
                  <a:lnTo>
                    <a:pt x="0" y="412042"/>
                  </a:lnTo>
                  <a:lnTo>
                    <a:pt x="612218"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51">
              <a:extLst>
                <a:ext uri="{FF2B5EF4-FFF2-40B4-BE49-F238E27FC236}">
                  <a16:creationId xmlns:a16="http://schemas.microsoft.com/office/drawing/2014/main" id="{EA24D6CB-037A-BC98-02C0-56378144CE06}"/>
                </a:ext>
              </a:extLst>
            </p:cNvPr>
            <p:cNvSpPr/>
            <p:nvPr/>
          </p:nvSpPr>
          <p:spPr bwMode="auto">
            <a:xfrm>
              <a:off x="1171106" y="2055826"/>
              <a:ext cx="610757" cy="618063"/>
            </a:xfrm>
            <a:custGeom>
              <a:avLst/>
              <a:gdLst>
                <a:gd name="T0" fmla="*/ 0 w 418"/>
                <a:gd name="T1" fmla="*/ 2147483647 h 423"/>
                <a:gd name="T2" fmla="*/ 2147483647 w 418"/>
                <a:gd name="T3" fmla="*/ 0 h 423"/>
                <a:gd name="T4" fmla="*/ 2147483647 w 418"/>
                <a:gd name="T5" fmla="*/ 2147483647 h 423"/>
                <a:gd name="T6" fmla="*/ 2147483647 w 418"/>
                <a:gd name="T7" fmla="*/ 2147483647 h 423"/>
                <a:gd name="T8" fmla="*/ 0 w 418"/>
                <a:gd name="T9" fmla="*/ 2147483647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8" h="423">
                  <a:moveTo>
                    <a:pt x="0" y="106"/>
                  </a:moveTo>
                  <a:lnTo>
                    <a:pt x="105" y="0"/>
                  </a:lnTo>
                  <a:lnTo>
                    <a:pt x="418" y="317"/>
                  </a:lnTo>
                  <a:lnTo>
                    <a:pt x="348" y="423"/>
                  </a:ln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任意多边形 74">
              <a:extLst>
                <a:ext uri="{FF2B5EF4-FFF2-40B4-BE49-F238E27FC236}">
                  <a16:creationId xmlns:a16="http://schemas.microsoft.com/office/drawing/2014/main" id="{A7453ECE-3B27-55F6-3F9E-9E85758CAC3F}"/>
                </a:ext>
              </a:extLst>
            </p:cNvPr>
            <p:cNvSpPr/>
            <p:nvPr/>
          </p:nvSpPr>
          <p:spPr bwMode="auto">
            <a:xfrm>
              <a:off x="0" y="2210707"/>
              <a:ext cx="1679582" cy="1439225"/>
            </a:xfrm>
            <a:custGeom>
              <a:avLst/>
              <a:gdLst>
                <a:gd name="T0" fmla="*/ 1171105 w 1679582"/>
                <a:gd name="T1" fmla="*/ 0 h 1439225"/>
                <a:gd name="T2" fmla="*/ 1679582 w 1679582"/>
                <a:gd name="T3" fmla="*/ 463182 h 1439225"/>
                <a:gd name="T4" fmla="*/ 1077401 w 1679582"/>
                <a:gd name="T5" fmla="*/ 1439225 h 1439225"/>
                <a:gd name="T6" fmla="*/ 0 w 1679582"/>
                <a:gd name="T7" fmla="*/ 1439225 h 1439225"/>
                <a:gd name="T8" fmla="*/ 1171105 w 1679582"/>
                <a:gd name="T9" fmla="*/ 0 h 14392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9582" h="1439225">
                  <a:moveTo>
                    <a:pt x="1171105" y="0"/>
                  </a:moveTo>
                  <a:lnTo>
                    <a:pt x="1679582" y="463182"/>
                  </a:lnTo>
                  <a:lnTo>
                    <a:pt x="1077401" y="1439225"/>
                  </a:lnTo>
                  <a:lnTo>
                    <a:pt x="0" y="1439225"/>
                  </a:lnTo>
                  <a:lnTo>
                    <a:pt x="1171105" y="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53" name="Imagem 52">
            <a:extLst>
              <a:ext uri="{FF2B5EF4-FFF2-40B4-BE49-F238E27FC236}">
                <a16:creationId xmlns:a16="http://schemas.microsoft.com/office/drawing/2014/main" id="{4EBBDBA2-4725-C48A-6CDC-5DA622EB2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6796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85</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215900" y="982176"/>
            <a:ext cx="6159500" cy="4893647"/>
          </a:xfrm>
          <a:prstGeom prst="rect">
            <a:avLst/>
          </a:prstGeom>
          <a:noFill/>
        </p:spPr>
        <p:txBody>
          <a:bodyPr wrap="square" lIns="0" tIns="0" rIns="0" bIns="0" rtlCol="0">
            <a:spAutoFit/>
          </a:bodyPr>
          <a:lstStyle/>
          <a:p>
            <a:pPr algn="ctr">
              <a:lnSpc>
                <a:spcPct val="150000"/>
              </a:lnSpc>
            </a:pPr>
            <a:r>
              <a:rPr lang="pt-BR" sz="4800" b="1" dirty="0">
                <a:latin typeface="Poppins" panose="00000500000000000000" pitchFamily="2" charset="0"/>
                <a:cs typeface="Poppins" panose="00000500000000000000" pitchFamily="2" charset="0"/>
              </a:rPr>
              <a:t>PARTE 11</a:t>
            </a:r>
          </a:p>
          <a:p>
            <a:pPr algn="ctr">
              <a:lnSpc>
                <a:spcPct val="150000"/>
              </a:lnSpc>
            </a:pPr>
            <a:endParaRPr lang="pt-BR" sz="20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5400" b="1" dirty="0">
                <a:solidFill>
                  <a:schemeClr val="bg1"/>
                </a:solidFill>
                <a:latin typeface="Poppins" panose="00000500000000000000" pitchFamily="2" charset="0"/>
              </a:rPr>
              <a:t>Plano de Atendimento de Emergência (PAE)</a:t>
            </a:r>
          </a:p>
        </p:txBody>
      </p:sp>
    </p:spTree>
    <p:extLst>
      <p:ext uri="{BB962C8B-B14F-4D97-AF65-F5344CB8AC3E}">
        <p14:creationId xmlns:p14="http://schemas.microsoft.com/office/powerpoint/2010/main" val="33576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86</a:t>
            </a:fld>
            <a:endParaRPr lang="en-US"/>
          </a:p>
        </p:txBody>
      </p:sp>
      <p:pic>
        <p:nvPicPr>
          <p:cNvPr id="4" name="Group 17">
            <a:extLst>
              <a:ext uri="{FF2B5EF4-FFF2-40B4-BE49-F238E27FC236}">
                <a16:creationId xmlns:a16="http://schemas.microsoft.com/office/drawing/2014/main" id="{90632A2F-60AE-683A-998B-48A51F59E11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575" y="1176337"/>
            <a:ext cx="309721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1">
            <a:extLst>
              <a:ext uri="{FF2B5EF4-FFF2-40B4-BE49-F238E27FC236}">
                <a16:creationId xmlns:a16="http://schemas.microsoft.com/office/drawing/2014/main" id="{A929E227-4C1F-F7A8-7CA1-4047F9803019}"/>
              </a:ext>
            </a:extLst>
          </p:cNvPr>
          <p:cNvSpPr txBox="1"/>
          <p:nvPr/>
        </p:nvSpPr>
        <p:spPr>
          <a:xfrm>
            <a:off x="557306" y="3443804"/>
            <a:ext cx="6262594" cy="2450030"/>
          </a:xfrm>
          <a:prstGeom prst="rect">
            <a:avLst/>
          </a:prstGeom>
          <a:solidFill>
            <a:srgbClr val="EEB500"/>
          </a:solidFill>
        </p:spPr>
        <p:txBody>
          <a:bodyPr wrap="square" lIns="0" tIns="0" rIns="0" bIns="0" rtlCol="0">
            <a:spAutoFit/>
          </a:bodyPr>
          <a:lstStyle/>
          <a:p>
            <a:pPr>
              <a:lnSpc>
                <a:spcPct val="150000"/>
              </a:lnSpc>
            </a:pPr>
            <a:r>
              <a:rPr lang="pt-BR" dirty="0"/>
              <a:t>O Plano de Atendimento de Emergência (PAE) é um documento que define ações e procedimentos para lidar com situações de emergência, buscando proteger vidas e reduzir danos. Ele é utilizado por organizações e instituições para estar preparado diante de eventos imprevistos, como incêndios, desastres naturais e acidentes graves. </a:t>
            </a:r>
            <a:endParaRPr lang="pt-BR" sz="2400" dirty="0"/>
          </a:p>
        </p:txBody>
      </p:sp>
      <p:pic>
        <p:nvPicPr>
          <p:cNvPr id="6" name="Picture 83">
            <a:extLst>
              <a:ext uri="{FF2B5EF4-FFF2-40B4-BE49-F238E27FC236}">
                <a16:creationId xmlns:a16="http://schemas.microsoft.com/office/drawing/2014/main" id="{47EFE8C3-6C10-F5B4-375D-DC0374ED351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7000" t="943" r="17000" b="156"/>
          <a:stretch>
            <a:fillRect/>
          </a:stretch>
        </p:blipFill>
        <p:spPr>
          <a:xfrm>
            <a:off x="2213140" y="910795"/>
            <a:ext cx="2054060" cy="2054060"/>
          </a:xfrm>
          <a:custGeom>
            <a:avLst/>
            <a:gdLst>
              <a:gd name="connsiteX0" fmla="*/ 733426 w 1466852"/>
              <a:gd name="connsiteY0" fmla="*/ 0 h 1466852"/>
              <a:gd name="connsiteX1" fmla="*/ 1466852 w 1466852"/>
              <a:gd name="connsiteY1" fmla="*/ 733426 h 1466852"/>
              <a:gd name="connsiteX2" fmla="*/ 733426 w 1466852"/>
              <a:gd name="connsiteY2" fmla="*/ 1466852 h 1466852"/>
              <a:gd name="connsiteX3" fmla="*/ 0 w 1466852"/>
              <a:gd name="connsiteY3" fmla="*/ 733426 h 1466852"/>
              <a:gd name="connsiteX4" fmla="*/ 733426 w 1466852"/>
              <a:gd name="connsiteY4" fmla="*/ 0 h 1466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2" h="1466852">
                <a:moveTo>
                  <a:pt x="733426" y="0"/>
                </a:moveTo>
                <a:cubicBezTo>
                  <a:pt x="1138486" y="0"/>
                  <a:pt x="1466852" y="328366"/>
                  <a:pt x="1466852" y="733426"/>
                </a:cubicBezTo>
                <a:cubicBezTo>
                  <a:pt x="1466852" y="1138486"/>
                  <a:pt x="1138486" y="1466852"/>
                  <a:pt x="733426" y="1466852"/>
                </a:cubicBezTo>
                <a:cubicBezTo>
                  <a:pt x="328366" y="1466852"/>
                  <a:pt x="0" y="1138486"/>
                  <a:pt x="0" y="733426"/>
                </a:cubicBezTo>
                <a:cubicBezTo>
                  <a:pt x="0" y="328366"/>
                  <a:pt x="328366" y="0"/>
                  <a:pt x="733426" y="0"/>
                </a:cubicBezTo>
                <a:close/>
              </a:path>
            </a:pathLst>
          </a:custGeom>
        </p:spPr>
      </p:pic>
      <p:sp>
        <p:nvSpPr>
          <p:cNvPr id="7" name="Oval 102">
            <a:extLst>
              <a:ext uri="{FF2B5EF4-FFF2-40B4-BE49-F238E27FC236}">
                <a16:creationId xmlns:a16="http://schemas.microsoft.com/office/drawing/2014/main" id="{A8013852-B581-FF8D-375F-0CBE4B53EE65}"/>
              </a:ext>
            </a:extLst>
          </p:cNvPr>
          <p:cNvSpPr/>
          <p:nvPr/>
        </p:nvSpPr>
        <p:spPr>
          <a:xfrm>
            <a:off x="2333184" y="1030839"/>
            <a:ext cx="1813972" cy="1813972"/>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NR 22</a:t>
            </a:r>
          </a:p>
        </p:txBody>
      </p:sp>
      <p:pic>
        <p:nvPicPr>
          <p:cNvPr id="8" name="Imagem 7">
            <a:extLst>
              <a:ext uri="{FF2B5EF4-FFF2-40B4-BE49-F238E27FC236}">
                <a16:creationId xmlns:a16="http://schemas.microsoft.com/office/drawing/2014/main" id="{65535ACA-7417-7E52-2E94-F3C2B9256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28050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87</a:t>
            </a:fld>
            <a:endParaRPr lang="en-US"/>
          </a:p>
        </p:txBody>
      </p:sp>
      <p:sp>
        <p:nvSpPr>
          <p:cNvPr id="15" name="Retângulo 14">
            <a:extLst>
              <a:ext uri="{FF2B5EF4-FFF2-40B4-BE49-F238E27FC236}">
                <a16:creationId xmlns:a16="http://schemas.microsoft.com/office/drawing/2014/main" id="{83518CB5-5628-6F2A-A268-2200B2671BEE}"/>
              </a:ext>
            </a:extLst>
          </p:cNvPr>
          <p:cNvSpPr/>
          <p:nvPr/>
        </p:nvSpPr>
        <p:spPr>
          <a:xfrm>
            <a:off x="0" y="0"/>
            <a:ext cx="121539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Fluxograma: Entrada Manual 13">
            <a:extLst>
              <a:ext uri="{FF2B5EF4-FFF2-40B4-BE49-F238E27FC236}">
                <a16:creationId xmlns:a16="http://schemas.microsoft.com/office/drawing/2014/main" id="{793F4E38-2C68-7813-953D-8287721A1C73}"/>
              </a:ext>
            </a:extLst>
          </p:cNvPr>
          <p:cNvSpPr/>
          <p:nvPr/>
        </p:nvSpPr>
        <p:spPr>
          <a:xfrm rot="5400000">
            <a:off x="-1099799" y="1099799"/>
            <a:ext cx="6858000" cy="4658402"/>
          </a:xfrm>
          <a:prstGeom prst="flowChartManualInput">
            <a:avLst/>
          </a:prstGeom>
          <a:gradFill flip="none" rotWithShape="1">
            <a:gsLst>
              <a:gs pos="0">
                <a:schemeClr val="accent4">
                  <a:lumMod val="40000"/>
                  <a:lumOff val="60000"/>
                </a:schemeClr>
              </a:gs>
              <a:gs pos="87000">
                <a:schemeClr val="accent4">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TextBox 61">
            <a:extLst>
              <a:ext uri="{FF2B5EF4-FFF2-40B4-BE49-F238E27FC236}">
                <a16:creationId xmlns:a16="http://schemas.microsoft.com/office/drawing/2014/main" id="{E8070E15-A6A1-A6A6-195F-0271FBDE73A0}"/>
              </a:ext>
            </a:extLst>
          </p:cNvPr>
          <p:cNvSpPr txBox="1"/>
          <p:nvPr/>
        </p:nvSpPr>
        <p:spPr>
          <a:xfrm>
            <a:off x="6480832" y="962878"/>
            <a:ext cx="5063468" cy="5482719"/>
          </a:xfrm>
          <a:prstGeom prst="rect">
            <a:avLst/>
          </a:prstGeom>
          <a:noFill/>
        </p:spPr>
        <p:txBody>
          <a:bodyPr wrap="square" lIns="0" tIns="0" rIns="0" bIns="0" rtlCol="0">
            <a:spAutoFit/>
          </a:bodyPr>
          <a:lstStyle/>
          <a:p>
            <a:pPr>
              <a:lnSpc>
                <a:spcPct val="150000"/>
              </a:lnSpc>
            </a:pPr>
            <a:r>
              <a:rPr lang="pt-BR" sz="2400" dirty="0"/>
              <a:t>Estabelece responsabilidades, orienta evacuações, comunicações, primeiros socorros e estratégias de recuperação. </a:t>
            </a:r>
          </a:p>
          <a:p>
            <a:pPr>
              <a:lnSpc>
                <a:spcPct val="150000"/>
              </a:lnSpc>
            </a:pPr>
            <a:endParaRPr lang="pt-BR" sz="2400" dirty="0"/>
          </a:p>
          <a:p>
            <a:pPr>
              <a:lnSpc>
                <a:spcPct val="150000"/>
              </a:lnSpc>
            </a:pPr>
            <a:r>
              <a:rPr lang="pt-BR" sz="2400" dirty="0"/>
              <a:t>A elaboração do plano requer análise de riscos e avaliação do ambiente. Um PAE eficiente possibilita respostas rápidas, minimizando impactos negativos e proporcionando segurança. É importante revisar e atualizar o plano regularmente.</a:t>
            </a:r>
            <a:endParaRPr lang="en-US" sz="2400" b="1" dirty="0"/>
          </a:p>
        </p:txBody>
      </p:sp>
      <p:pic>
        <p:nvPicPr>
          <p:cNvPr id="12290" name="Picture 2" descr="Mineração: Riscos Químicos e Higiene Ocupacional">
            <a:extLst>
              <a:ext uri="{FF2B5EF4-FFF2-40B4-BE49-F238E27FC236}">
                <a16:creationId xmlns:a16="http://schemas.microsoft.com/office/drawing/2014/main" id="{32631CBC-B313-5239-6679-8E8407F5F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599" y="1641881"/>
            <a:ext cx="3797301" cy="3730219"/>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E519082B-A821-F2E9-0998-366ED6BF9A23}"/>
              </a:ext>
            </a:extLst>
          </p:cNvPr>
          <p:cNvSpPr/>
          <p:nvPr/>
        </p:nvSpPr>
        <p:spPr>
          <a:xfrm>
            <a:off x="2440212" y="2120899"/>
            <a:ext cx="2768600" cy="2832101"/>
          </a:xfrm>
          <a:prstGeom prst="rect">
            <a:avLst/>
          </a:prstGeom>
          <a:noFill/>
          <a:ln w="234950">
            <a:solidFill>
              <a:schemeClr val="bg1">
                <a:alpha val="42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6C56B339-A569-D611-A967-61FA522E1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301822"/>
            <a:ext cx="2168801" cy="602120"/>
          </a:xfrm>
          <a:prstGeom prst="rect">
            <a:avLst/>
          </a:prstGeom>
        </p:spPr>
      </p:pic>
    </p:spTree>
    <p:extLst>
      <p:ext uri="{BB962C8B-B14F-4D97-AF65-F5344CB8AC3E}">
        <p14:creationId xmlns:p14="http://schemas.microsoft.com/office/powerpoint/2010/main" val="24066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gistro anual de la autoevaluación del SG-SST - Novasoft">
            <a:extLst>
              <a:ext uri="{FF2B5EF4-FFF2-40B4-BE49-F238E27FC236}">
                <a16:creationId xmlns:a16="http://schemas.microsoft.com/office/drawing/2014/main" id="{EDA34348-0D75-0072-09EC-81589FAC2134}"/>
              </a:ext>
            </a:extLst>
          </p:cNvPr>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t="13715"/>
          <a:stretch/>
        </p:blipFill>
        <p:spPr bwMode="auto">
          <a:xfrm>
            <a:off x="-19050" y="430890"/>
            <a:ext cx="12211050" cy="2168859"/>
          </a:xfrm>
          <a:prstGeom prst="rect">
            <a:avLst/>
          </a:prstGeom>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88</a:t>
            </a:fld>
            <a:endParaRPr lang="en-US" dirty="0"/>
          </a:p>
        </p:txBody>
      </p:sp>
      <p:grpSp>
        <p:nvGrpSpPr>
          <p:cNvPr id="7" name="Group 6">
            <a:extLst>
              <a:ext uri="{FF2B5EF4-FFF2-40B4-BE49-F238E27FC236}">
                <a16:creationId xmlns:a16="http://schemas.microsoft.com/office/drawing/2014/main" id="{F8A5F0F0-2C76-414A-94C9-6E85AFE4802A}"/>
              </a:ext>
            </a:extLst>
          </p:cNvPr>
          <p:cNvGrpSpPr/>
          <p:nvPr/>
        </p:nvGrpSpPr>
        <p:grpSpPr>
          <a:xfrm>
            <a:off x="2946400" y="2931945"/>
            <a:ext cx="6261100" cy="3306574"/>
            <a:chOff x="261942" y="3640796"/>
            <a:chExt cx="2784924" cy="1379475"/>
          </a:xfrm>
        </p:grpSpPr>
        <p:sp>
          <p:nvSpPr>
            <p:cNvPr id="32" name="Freeform 22">
              <a:extLst>
                <a:ext uri="{FF2B5EF4-FFF2-40B4-BE49-F238E27FC236}">
                  <a16:creationId xmlns:a16="http://schemas.microsoft.com/office/drawing/2014/main" id="{A37CF93C-6C79-419A-9809-DF05B1B054C4}"/>
                </a:ext>
              </a:extLst>
            </p:cNvPr>
            <p:cNvSpPr>
              <a:spLocks/>
            </p:cNvSpPr>
            <p:nvPr/>
          </p:nvSpPr>
          <p:spPr bwMode="auto">
            <a:xfrm>
              <a:off x="261942" y="3640796"/>
              <a:ext cx="2784924" cy="1378108"/>
            </a:xfrm>
            <a:custGeom>
              <a:avLst/>
              <a:gdLst>
                <a:gd name="T0" fmla="*/ 6096 w 6096"/>
                <a:gd name="T1" fmla="*/ 2325 h 3016"/>
                <a:gd name="T2" fmla="*/ 6096 w 6096"/>
                <a:gd name="T3" fmla="*/ 0 h 3016"/>
                <a:gd name="T4" fmla="*/ 0 w 6096"/>
                <a:gd name="T5" fmla="*/ 0 h 3016"/>
                <a:gd name="T6" fmla="*/ 0 w 6096"/>
                <a:gd name="T7" fmla="*/ 2854 h 3016"/>
                <a:gd name="T8" fmla="*/ 193 w 6096"/>
                <a:gd name="T9" fmla="*/ 3016 h 3016"/>
                <a:gd name="T10" fmla="*/ 5384 w 6096"/>
                <a:gd name="T11" fmla="*/ 3016 h 3016"/>
                <a:gd name="T12" fmla="*/ 6096 w 6096"/>
                <a:gd name="T13" fmla="*/ 2325 h 3016"/>
              </a:gdLst>
              <a:ahLst/>
              <a:cxnLst>
                <a:cxn ang="0">
                  <a:pos x="T0" y="T1"/>
                </a:cxn>
                <a:cxn ang="0">
                  <a:pos x="T2" y="T3"/>
                </a:cxn>
                <a:cxn ang="0">
                  <a:pos x="T4" y="T5"/>
                </a:cxn>
                <a:cxn ang="0">
                  <a:pos x="T6" y="T7"/>
                </a:cxn>
                <a:cxn ang="0">
                  <a:pos x="T8" y="T9"/>
                </a:cxn>
                <a:cxn ang="0">
                  <a:pos x="T10" y="T11"/>
                </a:cxn>
                <a:cxn ang="0">
                  <a:pos x="T12" y="T13"/>
                </a:cxn>
              </a:cxnLst>
              <a:rect l="0" t="0" r="r" b="b"/>
              <a:pathLst>
                <a:path w="6096" h="3016">
                  <a:moveTo>
                    <a:pt x="6096" y="2325"/>
                  </a:moveTo>
                  <a:cubicBezTo>
                    <a:pt x="6096" y="0"/>
                    <a:pt x="6096" y="0"/>
                    <a:pt x="6096" y="0"/>
                  </a:cubicBezTo>
                  <a:cubicBezTo>
                    <a:pt x="0" y="0"/>
                    <a:pt x="0" y="0"/>
                    <a:pt x="0" y="0"/>
                  </a:cubicBezTo>
                  <a:cubicBezTo>
                    <a:pt x="0" y="2854"/>
                    <a:pt x="0" y="2854"/>
                    <a:pt x="0" y="2854"/>
                  </a:cubicBezTo>
                  <a:cubicBezTo>
                    <a:pt x="0" y="2989"/>
                    <a:pt x="36" y="3016"/>
                    <a:pt x="193" y="3016"/>
                  </a:cubicBezTo>
                  <a:cubicBezTo>
                    <a:pt x="5384" y="3016"/>
                    <a:pt x="5384" y="3016"/>
                    <a:pt x="5384" y="3016"/>
                  </a:cubicBezTo>
                  <a:lnTo>
                    <a:pt x="6096" y="232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F051F697-8638-4803-8555-C951A8333547}"/>
                </a:ext>
              </a:extLst>
            </p:cNvPr>
            <p:cNvSpPr>
              <a:spLocks/>
            </p:cNvSpPr>
            <p:nvPr/>
          </p:nvSpPr>
          <p:spPr bwMode="auto">
            <a:xfrm>
              <a:off x="2720113" y="4703088"/>
              <a:ext cx="326753" cy="317183"/>
            </a:xfrm>
            <a:custGeom>
              <a:avLst/>
              <a:gdLst>
                <a:gd name="T0" fmla="*/ 1 w 714"/>
                <a:gd name="T1" fmla="*/ 692 h 693"/>
                <a:gd name="T2" fmla="*/ 72 w 714"/>
                <a:gd name="T3" fmla="*/ 228 h 693"/>
                <a:gd name="T4" fmla="*/ 257 w 714"/>
                <a:gd name="T5" fmla="*/ 64 h 693"/>
                <a:gd name="T6" fmla="*/ 714 w 714"/>
                <a:gd name="T7" fmla="*/ 0 h 693"/>
                <a:gd name="T8" fmla="*/ 1 w 714"/>
                <a:gd name="T9" fmla="*/ 692 h 693"/>
              </a:gdLst>
              <a:ahLst/>
              <a:cxnLst>
                <a:cxn ang="0">
                  <a:pos x="T0" y="T1"/>
                </a:cxn>
                <a:cxn ang="0">
                  <a:pos x="T2" y="T3"/>
                </a:cxn>
                <a:cxn ang="0">
                  <a:pos x="T4" y="T5"/>
                </a:cxn>
                <a:cxn ang="0">
                  <a:pos x="T6" y="T7"/>
                </a:cxn>
                <a:cxn ang="0">
                  <a:pos x="T8" y="T9"/>
                </a:cxn>
              </a:cxnLst>
              <a:rect l="0" t="0" r="r" b="b"/>
              <a:pathLst>
                <a:path w="714" h="693">
                  <a:moveTo>
                    <a:pt x="1" y="692"/>
                  </a:moveTo>
                  <a:cubicBezTo>
                    <a:pt x="122" y="384"/>
                    <a:pt x="72" y="228"/>
                    <a:pt x="72" y="228"/>
                  </a:cubicBezTo>
                  <a:cubicBezTo>
                    <a:pt x="69" y="133"/>
                    <a:pt x="125" y="94"/>
                    <a:pt x="257" y="64"/>
                  </a:cubicBezTo>
                  <a:cubicBezTo>
                    <a:pt x="714" y="0"/>
                    <a:pt x="714" y="0"/>
                    <a:pt x="714" y="0"/>
                  </a:cubicBezTo>
                  <a:cubicBezTo>
                    <a:pt x="714" y="0"/>
                    <a:pt x="0" y="693"/>
                    <a:pt x="1" y="692"/>
                  </a:cubicBezTo>
                  <a:close/>
                </a:path>
              </a:pathLst>
            </a:custGeom>
            <a:solidFill>
              <a:schemeClr val="accent4">
                <a:lumMod val="60000"/>
                <a:lumOff val="40000"/>
              </a:schemeClr>
            </a:solidFill>
            <a:ln>
              <a:noFill/>
            </a:ln>
            <a:effectLst/>
          </p:spPr>
          <p:txBody>
            <a:bodyPr vert="horz" wrap="square" lIns="91440" tIns="45720" rIns="91440" bIns="45720" numCol="1" anchor="t" anchorCtr="0" compatLnSpc="1">
              <a:prstTxWarp prst="textNoShape">
                <a:avLst/>
              </a:prstTxWarp>
            </a:bodyPr>
            <a:lstStyle/>
            <a:p>
              <a:endParaRPr lang="en-US"/>
            </a:p>
          </p:txBody>
        </p:sp>
      </p:grpSp>
      <p:sp>
        <p:nvSpPr>
          <p:cNvPr id="51" name="TextBox 61">
            <a:extLst>
              <a:ext uri="{FF2B5EF4-FFF2-40B4-BE49-F238E27FC236}">
                <a16:creationId xmlns:a16="http://schemas.microsoft.com/office/drawing/2014/main" id="{6CEA76D8-0E7C-4BDD-8E68-8C5FAD859E2A}"/>
              </a:ext>
            </a:extLst>
          </p:cNvPr>
          <p:cNvSpPr txBox="1"/>
          <p:nvPr/>
        </p:nvSpPr>
        <p:spPr>
          <a:xfrm>
            <a:off x="3167048" y="2976731"/>
            <a:ext cx="5938851" cy="3183949"/>
          </a:xfrm>
          <a:prstGeom prst="rect">
            <a:avLst/>
          </a:prstGeom>
          <a:noFill/>
        </p:spPr>
        <p:txBody>
          <a:bodyPr wrap="square" lIns="0" tIns="0" rIns="0" bIns="0" rtlCol="0">
            <a:spAutoFit/>
          </a:bodyPr>
          <a:lstStyle/>
          <a:p>
            <a:pPr>
              <a:lnSpc>
                <a:spcPct val="150000"/>
              </a:lnSpc>
            </a:pPr>
            <a:r>
              <a:rPr lang="pt-BR" sz="2000" dirty="0"/>
              <a:t>De acordo com a Portaria </a:t>
            </a:r>
            <a:r>
              <a:rPr lang="pt-BR" sz="2000" dirty="0" err="1"/>
              <a:t>MTb</a:t>
            </a:r>
            <a:r>
              <a:rPr lang="pt-BR" sz="2000" dirty="0"/>
              <a:t> n.º 1.085, de 18 de dezembro de 2018, é exigido que todas as minas elaborem, implementem e mantenham atualizado um Plano de Atendimento a Emergências (PAE). </a:t>
            </a:r>
          </a:p>
          <a:p>
            <a:pPr>
              <a:lnSpc>
                <a:spcPct val="150000"/>
              </a:lnSpc>
            </a:pPr>
            <a:endParaRPr lang="pt-BR" sz="2000" dirty="0"/>
          </a:p>
          <a:p>
            <a:pPr>
              <a:lnSpc>
                <a:spcPct val="150000"/>
              </a:lnSpc>
            </a:pPr>
            <a:r>
              <a:rPr lang="pt-BR" sz="2000" dirty="0"/>
              <a:t>Esse plano deve abordar, no mínimo, os seguintes requisitos e cenários:</a:t>
            </a:r>
            <a:endParaRPr lang="en-US" dirty="0"/>
          </a:p>
        </p:txBody>
      </p:sp>
      <p:pic>
        <p:nvPicPr>
          <p:cNvPr id="4" name="Imagem 3">
            <a:extLst>
              <a:ext uri="{FF2B5EF4-FFF2-40B4-BE49-F238E27FC236}">
                <a16:creationId xmlns:a16="http://schemas.microsoft.com/office/drawing/2014/main" id="{BC6D1597-1372-08F5-3F7E-053BD2E22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899" y="913199"/>
            <a:ext cx="2168801" cy="602120"/>
          </a:xfrm>
          <a:prstGeom prst="rect">
            <a:avLst/>
          </a:prstGeom>
        </p:spPr>
      </p:pic>
    </p:spTree>
    <p:extLst>
      <p:ext uri="{BB962C8B-B14F-4D97-AF65-F5344CB8AC3E}">
        <p14:creationId xmlns:p14="http://schemas.microsoft.com/office/powerpoint/2010/main" val="3775352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89</a:t>
            </a:fld>
            <a:endParaRPr lang="en-US"/>
          </a:p>
        </p:txBody>
      </p:sp>
      <p:sp>
        <p:nvSpPr>
          <p:cNvPr id="13" name="Retângulo 12">
            <a:extLst>
              <a:ext uri="{FF2B5EF4-FFF2-40B4-BE49-F238E27FC236}">
                <a16:creationId xmlns:a16="http://schemas.microsoft.com/office/drawing/2014/main" id="{FDE7EBC7-843B-AF57-FB78-88A02890982E}"/>
              </a:ext>
            </a:extLst>
          </p:cNvPr>
          <p:cNvSpPr/>
          <p:nvPr/>
        </p:nvSpPr>
        <p:spPr>
          <a:xfrm>
            <a:off x="0" y="0"/>
            <a:ext cx="12192000"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5A38B5CC-EAE1-0E19-6AD4-F9D2FBF0B8F8}"/>
              </a:ext>
            </a:extLst>
          </p:cNvPr>
          <p:cNvSpPr/>
          <p:nvPr/>
        </p:nvSpPr>
        <p:spPr>
          <a:xfrm>
            <a:off x="-12700" y="1848684"/>
            <a:ext cx="12204700" cy="3309837"/>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任意多边形 11">
            <a:extLst>
              <a:ext uri="{FF2B5EF4-FFF2-40B4-BE49-F238E27FC236}">
                <a16:creationId xmlns:a16="http://schemas.microsoft.com/office/drawing/2014/main" id="{B63D8EED-9D22-AA62-E2EE-555D494C35CA}"/>
              </a:ext>
            </a:extLst>
          </p:cNvPr>
          <p:cNvSpPr/>
          <p:nvPr/>
        </p:nvSpPr>
        <p:spPr bwMode="auto">
          <a:xfrm>
            <a:off x="376462" y="1639909"/>
            <a:ext cx="2352908" cy="2774136"/>
          </a:xfrm>
          <a:custGeom>
            <a:avLst/>
            <a:gdLst>
              <a:gd name="T0" fmla="*/ 0 w 3429026"/>
              <a:gd name="T1" fmla="*/ 328410 h 4334706"/>
              <a:gd name="T2" fmla="*/ 118556 w 3429026"/>
              <a:gd name="T3" fmla="*/ 96189 h 4334706"/>
              <a:gd name="T4" fmla="*/ 404776 w 3429026"/>
              <a:gd name="T5" fmla="*/ 1 h 4334706"/>
              <a:gd name="T6" fmla="*/ 690995 w 3429026"/>
              <a:gd name="T7" fmla="*/ 96190 h 4334706"/>
              <a:gd name="T8" fmla="*/ 809550 w 3429026"/>
              <a:gd name="T9" fmla="*/ 328411 h 4334706"/>
              <a:gd name="T10" fmla="*/ 655005 w 3429026"/>
              <a:gd name="T11" fmla="*/ 571395 h 4334706"/>
              <a:gd name="T12" fmla="*/ 408373 w 3429026"/>
              <a:gd name="T13" fmla="*/ 805331 h 4334706"/>
              <a:gd name="T14" fmla="*/ 140361 w 3429026"/>
              <a:gd name="T15" fmla="*/ 566470 h 4334706"/>
              <a:gd name="T16" fmla="*/ 1 w 3429026"/>
              <a:gd name="T17" fmla="*/ 328411 h 4334706"/>
              <a:gd name="T18" fmla="*/ 0 w 3429026"/>
              <a:gd name="T19" fmla="*/ 328410 h 43347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FCFCFC"/>
          </a:solidFill>
          <a:ln w="57150" cap="flat" cmpd="sng">
            <a:solidFill>
              <a:schemeClr val="accent4">
                <a:lumMod val="60000"/>
                <a:lumOff val="40000"/>
              </a:schemeClr>
            </a:solidFill>
            <a:round/>
          </a:ln>
          <a:effectLst>
            <a:outerShdw dist="127000" dir="8400007" algn="ctr" rotWithShape="0">
              <a:srgbClr val="000000">
                <a:alpha val="39000"/>
              </a:srgbClr>
            </a:outerShdw>
          </a:effectLst>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圆角矩形 12">
            <a:extLst>
              <a:ext uri="{FF2B5EF4-FFF2-40B4-BE49-F238E27FC236}">
                <a16:creationId xmlns:a16="http://schemas.microsoft.com/office/drawing/2014/main" id="{ABD6E3B1-1F85-0E2F-E9CF-53343E9BDF7A}"/>
              </a:ext>
            </a:extLst>
          </p:cNvPr>
          <p:cNvSpPr>
            <a:spLocks noChangeArrowheads="1"/>
          </p:cNvSpPr>
          <p:nvPr/>
        </p:nvSpPr>
        <p:spPr bwMode="auto">
          <a:xfrm>
            <a:off x="1103816" y="4321303"/>
            <a:ext cx="844224" cy="181534"/>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 name="圆角矩形 13">
            <a:extLst>
              <a:ext uri="{FF2B5EF4-FFF2-40B4-BE49-F238E27FC236}">
                <a16:creationId xmlns:a16="http://schemas.microsoft.com/office/drawing/2014/main" id="{DB74F86A-E47C-4AC4-EC0C-DC51257AC76D}"/>
              </a:ext>
            </a:extLst>
          </p:cNvPr>
          <p:cNvSpPr>
            <a:spLocks noChangeArrowheads="1"/>
          </p:cNvSpPr>
          <p:nvPr/>
        </p:nvSpPr>
        <p:spPr bwMode="auto">
          <a:xfrm>
            <a:off x="1004068" y="4538791"/>
            <a:ext cx="1062770" cy="181534"/>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7" name="圆角矩形 14">
            <a:extLst>
              <a:ext uri="{FF2B5EF4-FFF2-40B4-BE49-F238E27FC236}">
                <a16:creationId xmlns:a16="http://schemas.microsoft.com/office/drawing/2014/main" id="{C4209766-CE15-15BE-7CCD-01B26A9A7B2D}"/>
              </a:ext>
            </a:extLst>
          </p:cNvPr>
          <p:cNvSpPr>
            <a:spLocks noChangeArrowheads="1"/>
          </p:cNvSpPr>
          <p:nvPr/>
        </p:nvSpPr>
        <p:spPr bwMode="auto">
          <a:xfrm>
            <a:off x="1103816" y="4756278"/>
            <a:ext cx="844224" cy="181534"/>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8" name="圆角矩形 15">
            <a:extLst>
              <a:ext uri="{FF2B5EF4-FFF2-40B4-BE49-F238E27FC236}">
                <a16:creationId xmlns:a16="http://schemas.microsoft.com/office/drawing/2014/main" id="{8651E415-4152-2A68-1D58-5298E0C9E315}"/>
              </a:ext>
            </a:extLst>
          </p:cNvPr>
          <p:cNvSpPr>
            <a:spLocks noChangeArrowheads="1"/>
          </p:cNvSpPr>
          <p:nvPr/>
        </p:nvSpPr>
        <p:spPr bwMode="auto">
          <a:xfrm>
            <a:off x="1248787" y="4973853"/>
            <a:ext cx="578094" cy="179772"/>
          </a:xfrm>
          <a:prstGeom prst="roundRect">
            <a:avLst>
              <a:gd name="adj" fmla="val 50000"/>
            </a:avLst>
          </a:prstGeom>
          <a:solidFill>
            <a:srgbClr val="8C8C8C">
              <a:alpha val="79999"/>
            </a:srgbClr>
          </a:solidFill>
          <a:ln w="9525">
            <a:solidFill>
              <a:schemeClr val="accent4">
                <a:lumMod val="60000"/>
                <a:lumOff val="40000"/>
              </a:schemeClr>
            </a:solidFill>
            <a:round/>
          </a:ln>
          <a:effectLst>
            <a:outerShdw dist="114300" dir="9000004" algn="ctr" rotWithShape="0">
              <a:srgbClr val="000000">
                <a:alpha val="39000"/>
              </a:srgbClr>
            </a:outerShdw>
          </a:effectLst>
        </p:spPr>
        <p:txBody>
          <a:bodyPr anchor="ctr"/>
          <a:lstStyle/>
          <a:p>
            <a:pPr algn="ctr" defTabSz="685800" eaLnBrk="1" hangingPunct="1"/>
            <a:endParaRPr lang="zh-CN" altLang="en-US" sz="13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 name="AutoShape 108">
            <a:extLst>
              <a:ext uri="{FF2B5EF4-FFF2-40B4-BE49-F238E27FC236}">
                <a16:creationId xmlns:a16="http://schemas.microsoft.com/office/drawing/2014/main" id="{13DA97CF-1614-C46B-0360-5E19E0683D64}"/>
              </a:ext>
            </a:extLst>
          </p:cNvPr>
          <p:cNvSpPr/>
          <p:nvPr/>
        </p:nvSpPr>
        <p:spPr bwMode="auto">
          <a:xfrm>
            <a:off x="1486048" y="2674977"/>
            <a:ext cx="179774" cy="183298"/>
          </a:xfrm>
          <a:custGeom>
            <a:avLst/>
            <a:gdLst>
              <a:gd name="T0" fmla="*/ 4549950 w 21600"/>
              <a:gd name="T1" fmla="*/ 803792 h 21600"/>
              <a:gd name="T2" fmla="*/ 8341514 w 21600"/>
              <a:gd name="T3" fmla="*/ 4822846 h 21600"/>
              <a:gd name="T4" fmla="*/ 4549950 w 21600"/>
              <a:gd name="T5" fmla="*/ 8841908 h 21600"/>
              <a:gd name="T6" fmla="*/ 758334 w 21600"/>
              <a:gd name="T7" fmla="*/ 4822846 h 21600"/>
              <a:gd name="T8" fmla="*/ 4549950 w 21600"/>
              <a:gd name="T9" fmla="*/ 803792 h 21600"/>
              <a:gd name="T10" fmla="*/ 4549950 w 21600"/>
              <a:gd name="T11" fmla="*/ 9645234 h 21600"/>
              <a:gd name="T12" fmla="*/ 9099848 w 21600"/>
              <a:gd name="T13" fmla="*/ 4822846 h 21600"/>
              <a:gd name="T14" fmla="*/ 4549950 w 21600"/>
              <a:gd name="T15" fmla="*/ 0 h 21600"/>
              <a:gd name="T16" fmla="*/ 0 w 21600"/>
              <a:gd name="T17" fmla="*/ 4822846 h 21600"/>
              <a:gd name="T18" fmla="*/ 4549950 w 21600"/>
              <a:gd name="T19" fmla="*/ 964523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AutoShape 109">
            <a:extLst>
              <a:ext uri="{FF2B5EF4-FFF2-40B4-BE49-F238E27FC236}">
                <a16:creationId xmlns:a16="http://schemas.microsoft.com/office/drawing/2014/main" id="{7ED4F87B-D0CA-B585-E019-9D41B5776539}"/>
              </a:ext>
            </a:extLst>
          </p:cNvPr>
          <p:cNvSpPr/>
          <p:nvPr/>
        </p:nvSpPr>
        <p:spPr bwMode="auto">
          <a:xfrm>
            <a:off x="1397837" y="2577292"/>
            <a:ext cx="357782" cy="488206"/>
          </a:xfrm>
          <a:custGeom>
            <a:avLst/>
            <a:gdLst>
              <a:gd name="T0" fmla="*/ 36212029 w 21600"/>
              <a:gd name="T1" fmla="*/ 170187218 h 21600"/>
              <a:gd name="T2" fmla="*/ 35806695 w 21600"/>
              <a:gd name="T3" fmla="*/ 170752546 h 21600"/>
              <a:gd name="T4" fmla="*/ 35421607 w 21600"/>
              <a:gd name="T5" fmla="*/ 169992837 h 21600"/>
              <a:gd name="T6" fmla="*/ 5974379 w 21600"/>
              <a:gd name="T7" fmla="*/ 68353241 h 21600"/>
              <a:gd name="T8" fmla="*/ 35866567 w 21600"/>
              <a:gd name="T9" fmla="*/ 11390965 h 21600"/>
              <a:gd name="T10" fmla="*/ 65755413 w 21600"/>
              <a:gd name="T11" fmla="*/ 68353241 h 21600"/>
              <a:gd name="T12" fmla="*/ 36212029 w 21600"/>
              <a:gd name="T13" fmla="*/ 170187218 h 21600"/>
              <a:gd name="T14" fmla="*/ 35866567 w 21600"/>
              <a:gd name="T15" fmla="*/ 0 h 21600"/>
              <a:gd name="T16" fmla="*/ 0 w 21600"/>
              <a:gd name="T17" fmla="*/ 68353241 h 21600"/>
              <a:gd name="T18" fmla="*/ 31008035 w 21600"/>
              <a:gd name="T19" fmla="*/ 177662804 h 21600"/>
              <a:gd name="T20" fmla="*/ 35753716 w 21600"/>
              <a:gd name="T21" fmla="*/ 182244630 h 21600"/>
              <a:gd name="T22" fmla="*/ 35979418 w 21600"/>
              <a:gd name="T23" fmla="*/ 182244630 h 21600"/>
              <a:gd name="T24" fmla="*/ 40721757 w 21600"/>
              <a:gd name="T25" fmla="*/ 177662804 h 21600"/>
              <a:gd name="T26" fmla="*/ 71729792 w 21600"/>
              <a:gd name="T27" fmla="*/ 68353241 h 21600"/>
              <a:gd name="T28" fmla="*/ 3586656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tx1">
              <a:lumMod val="75000"/>
              <a:lumOff val="25000"/>
            </a:schemeClr>
          </a:solidFill>
          <a:ln>
            <a:noFill/>
          </a:ln>
        </p:spPr>
        <p:txBody>
          <a:bodyPr lIns="19050" tIns="19050" rIns="19050" bIns="19050"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TextBox 61">
            <a:extLst>
              <a:ext uri="{FF2B5EF4-FFF2-40B4-BE49-F238E27FC236}">
                <a16:creationId xmlns:a16="http://schemas.microsoft.com/office/drawing/2014/main" id="{BDF2DF44-4FB0-0600-22D7-6B0166EA0081}"/>
              </a:ext>
            </a:extLst>
          </p:cNvPr>
          <p:cNvSpPr txBox="1"/>
          <p:nvPr/>
        </p:nvSpPr>
        <p:spPr>
          <a:xfrm>
            <a:off x="2969415" y="662345"/>
            <a:ext cx="8905461" cy="5539978"/>
          </a:xfrm>
          <a:prstGeom prst="rect">
            <a:avLst/>
          </a:prstGeom>
          <a:noFill/>
        </p:spPr>
        <p:txBody>
          <a:bodyPr wrap="square" lIns="0" tIns="0" rIns="0" bIns="0" rtlCol="0">
            <a:spAutoFit/>
          </a:bodyPr>
          <a:lstStyle/>
          <a:p>
            <a:endParaRPr lang="pt-BR" sz="2400" dirty="0"/>
          </a:p>
          <a:p>
            <a:r>
              <a:rPr lang="pt-BR" sz="2400" b="1" dirty="0"/>
              <a:t>01</a:t>
            </a:r>
            <a:r>
              <a:rPr lang="pt-BR" sz="2400" dirty="0"/>
              <a:t> Identificação dos principais riscos presentes na mina;</a:t>
            </a:r>
          </a:p>
          <a:p>
            <a:endParaRPr lang="pt-BR" sz="2400" dirty="0"/>
          </a:p>
          <a:p>
            <a:endParaRPr lang="pt-BR" sz="2400" dirty="0"/>
          </a:p>
          <a:p>
            <a:r>
              <a:rPr lang="pt-BR" sz="2400" b="1" dirty="0">
                <a:solidFill>
                  <a:schemeClr val="bg1"/>
                </a:solidFill>
              </a:rPr>
              <a:t>02</a:t>
            </a:r>
            <a:r>
              <a:rPr lang="pt-BR" sz="2400" dirty="0">
                <a:solidFill>
                  <a:schemeClr val="bg1"/>
                </a:solidFill>
              </a:rPr>
              <a:t> Normas de procedimentos a serem seguidas em casos de: incêndios, inundações, explosões, desabamentos, paralisação do fornecimento de energia para o sistema de ventilação principal da mina, acidentes maiores, rompimento de barragem de mineração, conforme previsto no PAEBM (Plano de Ação de Emergência em Barragens de Mineração) ou outras situações de emergência relacionadas às características da mina, aos produtos e aos insumos utilizados.</a:t>
            </a:r>
          </a:p>
          <a:p>
            <a:endParaRPr lang="pt-BR" sz="2400" dirty="0">
              <a:solidFill>
                <a:schemeClr val="bg1"/>
              </a:solidFill>
            </a:endParaRPr>
          </a:p>
          <a:p>
            <a:endParaRPr lang="pt-BR" sz="2400" dirty="0"/>
          </a:p>
          <a:p>
            <a:r>
              <a:rPr lang="pt-BR" sz="2400" b="1" dirty="0"/>
              <a:t>03</a:t>
            </a:r>
            <a:r>
              <a:rPr lang="pt-BR" sz="2400" dirty="0"/>
              <a:t> Localização dos equipamentos e materiais necessários para as operações de emergência e prestação de primeiros socorros;</a:t>
            </a:r>
          </a:p>
        </p:txBody>
      </p:sp>
      <p:pic>
        <p:nvPicPr>
          <p:cNvPr id="14" name="Imagem 13">
            <a:extLst>
              <a:ext uri="{FF2B5EF4-FFF2-40B4-BE49-F238E27FC236}">
                <a16:creationId xmlns:a16="http://schemas.microsoft.com/office/drawing/2014/main" id="{24C61DEE-E926-892D-2089-345422FA1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33420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425734" y="869424"/>
            <a:ext cx="5362949" cy="5355312"/>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01</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Introdução à NR-22: O que é e qual sua importância na indústria da mineração</a:t>
            </a:r>
          </a:p>
          <a:p>
            <a:pPr algn="ctr"/>
            <a:endParaRPr lang="pt-BR" sz="4400" b="1" dirty="0">
              <a:solidFill>
                <a:schemeClr val="bg1"/>
              </a:solidFill>
              <a:latin typeface="Poppins" panose="00000500000000000000" pitchFamily="2" charset="0"/>
            </a:endParaRPr>
          </a:p>
        </p:txBody>
      </p:sp>
      <p:pic>
        <p:nvPicPr>
          <p:cNvPr id="4" name="Imagem 3">
            <a:extLst>
              <a:ext uri="{FF2B5EF4-FFF2-40B4-BE49-F238E27FC236}">
                <a16:creationId xmlns:a16="http://schemas.microsoft.com/office/drawing/2014/main" id="{5DEB81E2-9EE0-EBF3-A1FA-9ED3945A0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3074" y="267304"/>
            <a:ext cx="2168801" cy="602120"/>
          </a:xfrm>
          <a:prstGeom prst="rect">
            <a:avLst/>
          </a:prstGeom>
        </p:spPr>
      </p:pic>
    </p:spTree>
    <p:extLst>
      <p:ext uri="{BB962C8B-B14F-4D97-AF65-F5344CB8AC3E}">
        <p14:creationId xmlns:p14="http://schemas.microsoft.com/office/powerpoint/2010/main" val="28022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90</a:t>
            </a:fld>
            <a:endParaRPr lang="en-US"/>
          </a:p>
        </p:txBody>
      </p:sp>
      <p:sp>
        <p:nvSpPr>
          <p:cNvPr id="8" name="TextBox 61">
            <a:extLst>
              <a:ext uri="{FF2B5EF4-FFF2-40B4-BE49-F238E27FC236}">
                <a16:creationId xmlns:a16="http://schemas.microsoft.com/office/drawing/2014/main" id="{025E7AFD-9190-9F29-BCC1-B10BC6CB8133}"/>
              </a:ext>
            </a:extLst>
          </p:cNvPr>
          <p:cNvSpPr txBox="1"/>
          <p:nvPr/>
        </p:nvSpPr>
        <p:spPr>
          <a:xfrm>
            <a:off x="844988" y="859556"/>
            <a:ext cx="7662547" cy="4928722"/>
          </a:xfrm>
          <a:prstGeom prst="rect">
            <a:avLst/>
          </a:prstGeom>
          <a:solidFill>
            <a:srgbClr val="EEB500"/>
          </a:solidFill>
        </p:spPr>
        <p:txBody>
          <a:bodyPr wrap="square" lIns="0" tIns="0" rIns="0" bIns="0" rtlCol="0">
            <a:spAutoFit/>
          </a:bodyPr>
          <a:lstStyle/>
          <a:p>
            <a:pPr>
              <a:lnSpc>
                <a:spcPct val="150000"/>
              </a:lnSpc>
              <a:buClr>
                <a:schemeClr val="accent4"/>
              </a:buClr>
            </a:pPr>
            <a:r>
              <a:rPr lang="pt-BR" sz="2400" b="1" dirty="0"/>
              <a:t>04 </a:t>
            </a:r>
            <a:r>
              <a:rPr lang="pt-BR" sz="2400" dirty="0"/>
              <a:t>Descrição da composição e dos procedimentos de operação das brigadas de emergência;</a:t>
            </a:r>
          </a:p>
          <a:p>
            <a:pPr>
              <a:lnSpc>
                <a:spcPct val="150000"/>
              </a:lnSpc>
              <a:buClr>
                <a:schemeClr val="accent4"/>
              </a:buClr>
            </a:pPr>
            <a:endParaRPr lang="pt-BR" sz="2400" b="1" dirty="0"/>
          </a:p>
          <a:p>
            <a:pPr>
              <a:lnSpc>
                <a:spcPct val="150000"/>
              </a:lnSpc>
              <a:buClr>
                <a:schemeClr val="accent4"/>
              </a:buClr>
            </a:pPr>
            <a:r>
              <a:rPr lang="pt-BR" sz="2400" b="1" dirty="0"/>
              <a:t>05 </a:t>
            </a:r>
            <a:r>
              <a:rPr lang="pt-BR" sz="2400" dirty="0"/>
              <a:t>Realização de treinamentos periódicos para as brigadas de emergência;</a:t>
            </a:r>
          </a:p>
          <a:p>
            <a:pPr>
              <a:lnSpc>
                <a:spcPct val="150000"/>
              </a:lnSpc>
              <a:buClr>
                <a:schemeClr val="accent4"/>
              </a:buClr>
            </a:pPr>
            <a:endParaRPr lang="pt-BR" sz="2400" b="1" dirty="0"/>
          </a:p>
          <a:p>
            <a:pPr>
              <a:lnSpc>
                <a:spcPct val="150000"/>
              </a:lnSpc>
              <a:buClr>
                <a:schemeClr val="accent4"/>
              </a:buClr>
            </a:pPr>
            <a:r>
              <a:rPr lang="pt-BR" sz="2400" b="1" dirty="0"/>
              <a:t>06 </a:t>
            </a:r>
            <a:r>
              <a:rPr lang="pt-BR" sz="2400" dirty="0"/>
              <a:t>Realização de simulações periódicas de situações de salvamento, envolvendo a mobilização do contingente da mina diretamente afetado pelo evento;</a:t>
            </a:r>
            <a:endParaRPr lang="en-US" sz="2400" dirty="0"/>
          </a:p>
        </p:txBody>
      </p:sp>
      <p:grpSp>
        <p:nvGrpSpPr>
          <p:cNvPr id="14" name="Agrupar 13">
            <a:extLst>
              <a:ext uri="{FF2B5EF4-FFF2-40B4-BE49-F238E27FC236}">
                <a16:creationId xmlns:a16="http://schemas.microsoft.com/office/drawing/2014/main" id="{DD56ABCB-782C-5CD4-A459-2AE70C5E7254}"/>
              </a:ext>
            </a:extLst>
          </p:cNvPr>
          <p:cNvGrpSpPr/>
          <p:nvPr/>
        </p:nvGrpSpPr>
        <p:grpSpPr>
          <a:xfrm>
            <a:off x="10295868" y="-134188"/>
            <a:ext cx="2284249" cy="2171945"/>
            <a:chOff x="9383219" y="-1256049"/>
            <a:chExt cx="4812913" cy="4995930"/>
          </a:xfrm>
        </p:grpSpPr>
        <p:sp>
          <p:nvSpPr>
            <p:cNvPr id="12" name="Freeform 9">
              <a:extLst>
                <a:ext uri="{FF2B5EF4-FFF2-40B4-BE49-F238E27FC236}">
                  <a16:creationId xmlns:a16="http://schemas.microsoft.com/office/drawing/2014/main" id="{C35A9935-4878-71C0-4708-2D8EC1199B2D}"/>
                </a:ext>
              </a:extLst>
            </p:cNvPr>
            <p:cNvSpPr>
              <a:spLocks/>
            </p:cNvSpPr>
            <p:nvPr/>
          </p:nvSpPr>
          <p:spPr bwMode="auto">
            <a:xfrm rot="6311302">
              <a:off x="10732933" y="2035924"/>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3" name="Freeform 11">
              <a:extLst>
                <a:ext uri="{FF2B5EF4-FFF2-40B4-BE49-F238E27FC236}">
                  <a16:creationId xmlns:a16="http://schemas.microsoft.com/office/drawing/2014/main" id="{27AF28EE-1CEE-13D8-B11B-DEE042873FD9}"/>
                </a:ext>
              </a:extLst>
            </p:cNvPr>
            <p:cNvSpPr>
              <a:spLocks/>
            </p:cNvSpPr>
            <p:nvPr/>
          </p:nvSpPr>
          <p:spPr bwMode="auto">
            <a:xfrm rot="6311302">
              <a:off x="9352075" y="1684147"/>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5" name="Freeform 9">
              <a:extLst>
                <a:ext uri="{FF2B5EF4-FFF2-40B4-BE49-F238E27FC236}">
                  <a16:creationId xmlns:a16="http://schemas.microsoft.com/office/drawing/2014/main" id="{BE7CBB99-D14E-CABC-9573-A6AFA797C62E}"/>
                </a:ext>
              </a:extLst>
            </p:cNvPr>
            <p:cNvSpPr>
              <a:spLocks/>
            </p:cNvSpPr>
            <p:nvPr/>
          </p:nvSpPr>
          <p:spPr bwMode="auto">
            <a:xfrm rot="13949643" flipH="1" flipV="1">
              <a:off x="12672861" y="341054"/>
              <a:ext cx="1522980" cy="152356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6" name="Freeform 10">
              <a:extLst>
                <a:ext uri="{FF2B5EF4-FFF2-40B4-BE49-F238E27FC236}">
                  <a16:creationId xmlns:a16="http://schemas.microsoft.com/office/drawing/2014/main" id="{2B3698AE-AA7E-124F-85B4-3A9520B70DD1}"/>
                </a:ext>
              </a:extLst>
            </p:cNvPr>
            <p:cNvSpPr>
              <a:spLocks/>
            </p:cNvSpPr>
            <p:nvPr/>
          </p:nvSpPr>
          <p:spPr bwMode="auto">
            <a:xfrm rot="13949643" flipH="1" flipV="1">
              <a:off x="9636229" y="-892403"/>
              <a:ext cx="1668652" cy="166929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7" name="Freeform 11">
              <a:extLst>
                <a:ext uri="{FF2B5EF4-FFF2-40B4-BE49-F238E27FC236}">
                  <a16:creationId xmlns:a16="http://schemas.microsoft.com/office/drawing/2014/main" id="{69D25C90-4B30-9269-21E1-74681F6239DB}"/>
                </a:ext>
              </a:extLst>
            </p:cNvPr>
            <p:cNvSpPr>
              <a:spLocks/>
            </p:cNvSpPr>
            <p:nvPr/>
          </p:nvSpPr>
          <p:spPr bwMode="auto">
            <a:xfrm rot="13949643" flipH="1" flipV="1">
              <a:off x="11593851" y="-1256338"/>
              <a:ext cx="1508564" cy="1509142"/>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9" name="Freeform 9">
              <a:extLst>
                <a:ext uri="{FF2B5EF4-FFF2-40B4-BE49-F238E27FC236}">
                  <a16:creationId xmlns:a16="http://schemas.microsoft.com/office/drawing/2014/main" id="{A9E90791-DB09-6282-33AA-E522546B4E22}"/>
                </a:ext>
              </a:extLst>
            </p:cNvPr>
            <p:cNvSpPr>
              <a:spLocks/>
            </p:cNvSpPr>
            <p:nvPr/>
          </p:nvSpPr>
          <p:spPr bwMode="auto">
            <a:xfrm rot="6311302">
              <a:off x="12815518" y="2091893"/>
              <a:ext cx="1268340" cy="120545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0" name="Freeform 10">
              <a:extLst>
                <a:ext uri="{FF2B5EF4-FFF2-40B4-BE49-F238E27FC236}">
                  <a16:creationId xmlns:a16="http://schemas.microsoft.com/office/drawing/2014/main" id="{0859AD94-2A0E-EB3A-0D75-E833BDFAF004}"/>
                </a:ext>
              </a:extLst>
            </p:cNvPr>
            <p:cNvSpPr>
              <a:spLocks/>
            </p:cNvSpPr>
            <p:nvPr/>
          </p:nvSpPr>
          <p:spPr bwMode="auto">
            <a:xfrm rot="6311302">
              <a:off x="9453539" y="2384675"/>
              <a:ext cx="1389654" cy="1320758"/>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11" name="Freeform 11">
              <a:extLst>
                <a:ext uri="{FF2B5EF4-FFF2-40B4-BE49-F238E27FC236}">
                  <a16:creationId xmlns:a16="http://schemas.microsoft.com/office/drawing/2014/main" id="{0BF796D9-083D-8F90-F0B8-22396CF034F2}"/>
                </a:ext>
              </a:extLst>
            </p:cNvPr>
            <p:cNvSpPr>
              <a:spLocks/>
            </p:cNvSpPr>
            <p:nvPr/>
          </p:nvSpPr>
          <p:spPr bwMode="auto">
            <a:xfrm rot="6311302">
              <a:off x="11434660" y="1740116"/>
              <a:ext cx="1256334" cy="1194046"/>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sp>
          <p:nvSpPr>
            <p:cNvPr id="4" name="Freeform 8">
              <a:extLst>
                <a:ext uri="{FF2B5EF4-FFF2-40B4-BE49-F238E27FC236}">
                  <a16:creationId xmlns:a16="http://schemas.microsoft.com/office/drawing/2014/main" id="{DB0E94BD-7AA1-7DF8-AC84-DC76ECC35E70}"/>
                </a:ext>
              </a:extLst>
            </p:cNvPr>
            <p:cNvSpPr>
              <a:spLocks/>
            </p:cNvSpPr>
            <p:nvPr/>
          </p:nvSpPr>
          <p:spPr bwMode="auto">
            <a:xfrm rot="13949643" flipH="1" flipV="1">
              <a:off x="10402073" y="-197396"/>
              <a:ext cx="2500452" cy="2501410"/>
            </a:xfrm>
            <a:custGeom>
              <a:avLst/>
              <a:gdLst>
                <a:gd name="connsiteX0" fmla="*/ 2065338 w 4130675"/>
                <a:gd name="connsiteY0" fmla="*/ 1339243 h 4132263"/>
                <a:gd name="connsiteX1" fmla="*/ 1399926 w 4130675"/>
                <a:gd name="connsiteY1" fmla="*/ 1671949 h 4132263"/>
                <a:gd name="connsiteX2" fmla="*/ 1399926 w 4130675"/>
                <a:gd name="connsiteY2" fmla="*/ 2460317 h 4132263"/>
                <a:gd name="connsiteX3" fmla="*/ 2065338 w 4130675"/>
                <a:gd name="connsiteY3" fmla="*/ 2793023 h 4132263"/>
                <a:gd name="connsiteX4" fmla="*/ 2730750 w 4130675"/>
                <a:gd name="connsiteY4" fmla="*/ 2460317 h 4132263"/>
                <a:gd name="connsiteX5" fmla="*/ 2730750 w 4130675"/>
                <a:gd name="connsiteY5" fmla="*/ 1671949 h 4132263"/>
                <a:gd name="connsiteX6" fmla="*/ 1673906 w 4130675"/>
                <a:gd name="connsiteY6" fmla="*/ 0 h 4132263"/>
                <a:gd name="connsiteX7" fmla="*/ 1685472 w 4130675"/>
                <a:gd name="connsiteY7" fmla="*/ 0 h 4132263"/>
                <a:gd name="connsiteX8" fmla="*/ 1697038 w 4130675"/>
                <a:gd name="connsiteY8" fmla="*/ 0 h 4132263"/>
                <a:gd name="connsiteX9" fmla="*/ 1708604 w 4130675"/>
                <a:gd name="connsiteY9" fmla="*/ 0 h 4132263"/>
                <a:gd name="connsiteX10" fmla="*/ 1720170 w 4130675"/>
                <a:gd name="connsiteY10" fmla="*/ 0 h 4132263"/>
                <a:gd name="connsiteX11" fmla="*/ 1731736 w 4130675"/>
                <a:gd name="connsiteY11" fmla="*/ 0 h 4132263"/>
                <a:gd name="connsiteX12" fmla="*/ 1743302 w 4130675"/>
                <a:gd name="connsiteY12" fmla="*/ 0 h 4132263"/>
                <a:gd name="connsiteX13" fmla="*/ 1754868 w 4130675"/>
                <a:gd name="connsiteY13" fmla="*/ 0 h 4132263"/>
                <a:gd name="connsiteX14" fmla="*/ 1766434 w 4130675"/>
                <a:gd name="connsiteY14" fmla="*/ 0 h 4132263"/>
                <a:gd name="connsiteX15" fmla="*/ 1778000 w 4130675"/>
                <a:gd name="connsiteY15" fmla="*/ 0 h 4132263"/>
                <a:gd name="connsiteX16" fmla="*/ 1789566 w 4130675"/>
                <a:gd name="connsiteY16" fmla="*/ 0 h 4132263"/>
                <a:gd name="connsiteX17" fmla="*/ 1801132 w 4130675"/>
                <a:gd name="connsiteY17" fmla="*/ 0 h 4132263"/>
                <a:gd name="connsiteX18" fmla="*/ 1812925 w 4130675"/>
                <a:gd name="connsiteY18" fmla="*/ 0 h 4132263"/>
                <a:gd name="connsiteX19" fmla="*/ 1824491 w 4130675"/>
                <a:gd name="connsiteY19" fmla="*/ 0 h 4132263"/>
                <a:gd name="connsiteX20" fmla="*/ 1835831 w 4130675"/>
                <a:gd name="connsiteY20" fmla="*/ 0 h 4132263"/>
                <a:gd name="connsiteX21" fmla="*/ 1847397 w 4130675"/>
                <a:gd name="connsiteY21" fmla="*/ 0 h 4132263"/>
                <a:gd name="connsiteX22" fmla="*/ 1858963 w 4130675"/>
                <a:gd name="connsiteY22" fmla="*/ 0 h 4132263"/>
                <a:gd name="connsiteX23" fmla="*/ 1870756 w 4130675"/>
                <a:gd name="connsiteY23" fmla="*/ 0 h 4132263"/>
                <a:gd name="connsiteX24" fmla="*/ 1882322 w 4130675"/>
                <a:gd name="connsiteY24" fmla="*/ 0 h 4132263"/>
                <a:gd name="connsiteX25" fmla="*/ 1893888 w 4130675"/>
                <a:gd name="connsiteY25" fmla="*/ 0 h 4132263"/>
                <a:gd name="connsiteX26" fmla="*/ 1905454 w 4130675"/>
                <a:gd name="connsiteY26" fmla="*/ 0 h 4132263"/>
                <a:gd name="connsiteX27" fmla="*/ 1917247 w 4130675"/>
                <a:gd name="connsiteY27" fmla="*/ 0 h 4132263"/>
                <a:gd name="connsiteX28" fmla="*/ 1928586 w 4130675"/>
                <a:gd name="connsiteY28" fmla="*/ 0 h 4132263"/>
                <a:gd name="connsiteX29" fmla="*/ 1940152 w 4130675"/>
                <a:gd name="connsiteY29" fmla="*/ 0 h 4132263"/>
                <a:gd name="connsiteX30" fmla="*/ 1951718 w 4130675"/>
                <a:gd name="connsiteY30" fmla="*/ 0 h 4132263"/>
                <a:gd name="connsiteX31" fmla="*/ 1963284 w 4130675"/>
                <a:gd name="connsiteY31" fmla="*/ 0 h 4132263"/>
                <a:gd name="connsiteX32" fmla="*/ 1975077 w 4130675"/>
                <a:gd name="connsiteY32" fmla="*/ 0 h 4132263"/>
                <a:gd name="connsiteX33" fmla="*/ 1986643 w 4130675"/>
                <a:gd name="connsiteY33" fmla="*/ 0 h 4132263"/>
                <a:gd name="connsiteX34" fmla="*/ 1998209 w 4130675"/>
                <a:gd name="connsiteY34" fmla="*/ 0 h 4132263"/>
                <a:gd name="connsiteX35" fmla="*/ 2009775 w 4130675"/>
                <a:gd name="connsiteY35" fmla="*/ 0 h 4132263"/>
                <a:gd name="connsiteX36" fmla="*/ 2021341 w 4130675"/>
                <a:gd name="connsiteY36" fmla="*/ 0 h 4132263"/>
                <a:gd name="connsiteX37" fmla="*/ 2032907 w 4130675"/>
                <a:gd name="connsiteY37" fmla="*/ 0 h 4132263"/>
                <a:gd name="connsiteX38" fmla="*/ 2044473 w 4130675"/>
                <a:gd name="connsiteY38" fmla="*/ 0 h 4132263"/>
                <a:gd name="connsiteX39" fmla="*/ 2056039 w 4130675"/>
                <a:gd name="connsiteY39" fmla="*/ 0 h 4132263"/>
                <a:gd name="connsiteX40" fmla="*/ 2067606 w 4130675"/>
                <a:gd name="connsiteY40" fmla="*/ 0 h 4132263"/>
                <a:gd name="connsiteX41" fmla="*/ 2079172 w 4130675"/>
                <a:gd name="connsiteY41" fmla="*/ 0 h 4132263"/>
                <a:gd name="connsiteX42" fmla="*/ 2090964 w 4130675"/>
                <a:gd name="connsiteY42" fmla="*/ 0 h 4132263"/>
                <a:gd name="connsiteX43" fmla="*/ 2102530 w 4130675"/>
                <a:gd name="connsiteY43" fmla="*/ 0 h 4132263"/>
                <a:gd name="connsiteX44" fmla="*/ 2114097 w 4130675"/>
                <a:gd name="connsiteY44" fmla="*/ 0 h 4132263"/>
                <a:gd name="connsiteX45" fmla="*/ 2125663 w 4130675"/>
                <a:gd name="connsiteY45" fmla="*/ 0 h 4132263"/>
                <a:gd name="connsiteX46" fmla="*/ 2137002 w 4130675"/>
                <a:gd name="connsiteY46" fmla="*/ 0 h 4132263"/>
                <a:gd name="connsiteX47" fmla="*/ 2148795 w 4130675"/>
                <a:gd name="connsiteY47" fmla="*/ 0 h 4132263"/>
                <a:gd name="connsiteX48" fmla="*/ 2160361 w 4130675"/>
                <a:gd name="connsiteY48" fmla="*/ 0 h 4132263"/>
                <a:gd name="connsiteX49" fmla="*/ 2171927 w 4130675"/>
                <a:gd name="connsiteY49" fmla="*/ 0 h 4132263"/>
                <a:gd name="connsiteX50" fmla="*/ 2183493 w 4130675"/>
                <a:gd name="connsiteY50" fmla="*/ 0 h 4132263"/>
                <a:gd name="connsiteX51" fmla="*/ 2195286 w 4130675"/>
                <a:gd name="connsiteY51" fmla="*/ 0 h 4132263"/>
                <a:gd name="connsiteX52" fmla="*/ 2206852 w 4130675"/>
                <a:gd name="connsiteY52" fmla="*/ 0 h 4132263"/>
                <a:gd name="connsiteX53" fmla="*/ 2218418 w 4130675"/>
                <a:gd name="connsiteY53" fmla="*/ 0 h 4132263"/>
                <a:gd name="connsiteX54" fmla="*/ 2229984 w 4130675"/>
                <a:gd name="connsiteY54" fmla="*/ 0 h 4132263"/>
                <a:gd name="connsiteX55" fmla="*/ 2241323 w 4130675"/>
                <a:gd name="connsiteY55" fmla="*/ 0 h 4132263"/>
                <a:gd name="connsiteX56" fmla="*/ 2253116 w 4130675"/>
                <a:gd name="connsiteY56" fmla="*/ 0 h 4132263"/>
                <a:gd name="connsiteX57" fmla="*/ 2264682 w 4130675"/>
                <a:gd name="connsiteY57" fmla="*/ 0 h 4132263"/>
                <a:gd name="connsiteX58" fmla="*/ 2276248 w 4130675"/>
                <a:gd name="connsiteY58" fmla="*/ 0 h 4132263"/>
                <a:gd name="connsiteX59" fmla="*/ 2287814 w 4130675"/>
                <a:gd name="connsiteY59" fmla="*/ 0 h 4132263"/>
                <a:gd name="connsiteX60" fmla="*/ 2299607 w 4130675"/>
                <a:gd name="connsiteY60" fmla="*/ 0 h 4132263"/>
                <a:gd name="connsiteX61" fmla="*/ 2311173 w 4130675"/>
                <a:gd name="connsiteY61" fmla="*/ 0 h 4132263"/>
                <a:gd name="connsiteX62" fmla="*/ 2322739 w 4130675"/>
                <a:gd name="connsiteY62" fmla="*/ 0 h 4132263"/>
                <a:gd name="connsiteX63" fmla="*/ 2334305 w 4130675"/>
                <a:gd name="connsiteY63" fmla="*/ 0 h 4132263"/>
                <a:gd name="connsiteX64" fmla="*/ 2345872 w 4130675"/>
                <a:gd name="connsiteY64" fmla="*/ 0 h 4132263"/>
                <a:gd name="connsiteX65" fmla="*/ 2357664 w 4130675"/>
                <a:gd name="connsiteY65" fmla="*/ 0 h 4132263"/>
                <a:gd name="connsiteX66" fmla="*/ 2369230 w 4130675"/>
                <a:gd name="connsiteY66" fmla="*/ 0 h 4132263"/>
                <a:gd name="connsiteX67" fmla="*/ 2380797 w 4130675"/>
                <a:gd name="connsiteY67" fmla="*/ 0 h 4132263"/>
                <a:gd name="connsiteX68" fmla="*/ 2392363 w 4130675"/>
                <a:gd name="connsiteY68" fmla="*/ 0 h 4132263"/>
                <a:gd name="connsiteX69" fmla="*/ 2404155 w 4130675"/>
                <a:gd name="connsiteY69" fmla="*/ 0 h 4132263"/>
                <a:gd name="connsiteX70" fmla="*/ 2415722 w 4130675"/>
                <a:gd name="connsiteY70" fmla="*/ 0 h 4132263"/>
                <a:gd name="connsiteX71" fmla="*/ 2417763 w 4130675"/>
                <a:gd name="connsiteY71" fmla="*/ 17916 h 4132263"/>
                <a:gd name="connsiteX72" fmla="*/ 2420030 w 4130675"/>
                <a:gd name="connsiteY72" fmla="*/ 35832 h 4132263"/>
                <a:gd name="connsiteX73" fmla="*/ 2422298 w 4130675"/>
                <a:gd name="connsiteY73" fmla="*/ 53975 h 4132263"/>
                <a:gd name="connsiteX74" fmla="*/ 2424793 w 4130675"/>
                <a:gd name="connsiteY74" fmla="*/ 72345 h 4132263"/>
                <a:gd name="connsiteX75" fmla="*/ 2427061 w 4130675"/>
                <a:gd name="connsiteY75" fmla="*/ 90714 h 4132263"/>
                <a:gd name="connsiteX76" fmla="*/ 2429329 w 4130675"/>
                <a:gd name="connsiteY76" fmla="*/ 109311 h 4132263"/>
                <a:gd name="connsiteX77" fmla="*/ 2431597 w 4130675"/>
                <a:gd name="connsiteY77" fmla="*/ 128134 h 4132263"/>
                <a:gd name="connsiteX78" fmla="*/ 2434318 w 4130675"/>
                <a:gd name="connsiteY78" fmla="*/ 146957 h 4132263"/>
                <a:gd name="connsiteX79" fmla="*/ 2436586 w 4130675"/>
                <a:gd name="connsiteY79" fmla="*/ 166688 h 4132263"/>
                <a:gd name="connsiteX80" fmla="*/ 2439080 w 4130675"/>
                <a:gd name="connsiteY80" fmla="*/ 186418 h 4132263"/>
                <a:gd name="connsiteX81" fmla="*/ 2441802 w 4130675"/>
                <a:gd name="connsiteY81" fmla="*/ 206375 h 4132263"/>
                <a:gd name="connsiteX82" fmla="*/ 2444297 w 4130675"/>
                <a:gd name="connsiteY82" fmla="*/ 226559 h 4132263"/>
                <a:gd name="connsiteX83" fmla="*/ 2447018 w 4130675"/>
                <a:gd name="connsiteY83" fmla="*/ 246970 h 4132263"/>
                <a:gd name="connsiteX84" fmla="*/ 2449513 w 4130675"/>
                <a:gd name="connsiteY84" fmla="*/ 267381 h 4132263"/>
                <a:gd name="connsiteX85" fmla="*/ 2452007 w 4130675"/>
                <a:gd name="connsiteY85" fmla="*/ 288245 h 4132263"/>
                <a:gd name="connsiteX86" fmla="*/ 2454729 w 4130675"/>
                <a:gd name="connsiteY86" fmla="*/ 308882 h 4132263"/>
                <a:gd name="connsiteX87" fmla="*/ 2457450 w 4130675"/>
                <a:gd name="connsiteY87" fmla="*/ 330881 h 4132263"/>
                <a:gd name="connsiteX88" fmla="*/ 2460398 w 4130675"/>
                <a:gd name="connsiteY88" fmla="*/ 352879 h 4132263"/>
                <a:gd name="connsiteX89" fmla="*/ 2463120 w 4130675"/>
                <a:gd name="connsiteY89" fmla="*/ 375104 h 4132263"/>
                <a:gd name="connsiteX90" fmla="*/ 2466068 w 4130675"/>
                <a:gd name="connsiteY90" fmla="*/ 397556 h 4132263"/>
                <a:gd name="connsiteX91" fmla="*/ 2468789 w 4130675"/>
                <a:gd name="connsiteY91" fmla="*/ 420234 h 4132263"/>
                <a:gd name="connsiteX92" fmla="*/ 2471738 w 4130675"/>
                <a:gd name="connsiteY92" fmla="*/ 442913 h 4132263"/>
                <a:gd name="connsiteX93" fmla="*/ 2474459 w 4130675"/>
                <a:gd name="connsiteY93" fmla="*/ 465818 h 4132263"/>
                <a:gd name="connsiteX94" fmla="*/ 2477634 w 4130675"/>
                <a:gd name="connsiteY94" fmla="*/ 489177 h 4132263"/>
                <a:gd name="connsiteX95" fmla="*/ 2490561 w 4130675"/>
                <a:gd name="connsiteY95" fmla="*/ 590323 h 4132263"/>
                <a:gd name="connsiteX96" fmla="*/ 2508704 w 4130675"/>
                <a:gd name="connsiteY96" fmla="*/ 595766 h 4132263"/>
                <a:gd name="connsiteX97" fmla="*/ 2526620 w 4130675"/>
                <a:gd name="connsiteY97" fmla="*/ 601209 h 4132263"/>
                <a:gd name="connsiteX98" fmla="*/ 2544536 w 4130675"/>
                <a:gd name="connsiteY98" fmla="*/ 607106 h 4132263"/>
                <a:gd name="connsiteX99" fmla="*/ 2562225 w 4130675"/>
                <a:gd name="connsiteY99" fmla="*/ 613229 h 4132263"/>
                <a:gd name="connsiteX100" fmla="*/ 2580141 w 4130675"/>
                <a:gd name="connsiteY100" fmla="*/ 619352 h 4132263"/>
                <a:gd name="connsiteX101" fmla="*/ 2597604 w 4130675"/>
                <a:gd name="connsiteY101" fmla="*/ 625702 h 4132263"/>
                <a:gd name="connsiteX102" fmla="*/ 2615293 w 4130675"/>
                <a:gd name="connsiteY102" fmla="*/ 632279 h 4132263"/>
                <a:gd name="connsiteX103" fmla="*/ 2632755 w 4130675"/>
                <a:gd name="connsiteY103" fmla="*/ 639309 h 4132263"/>
                <a:gd name="connsiteX104" fmla="*/ 2649991 w 4130675"/>
                <a:gd name="connsiteY104" fmla="*/ 646113 h 4132263"/>
                <a:gd name="connsiteX105" fmla="*/ 2667227 w 4130675"/>
                <a:gd name="connsiteY105" fmla="*/ 653370 h 4132263"/>
                <a:gd name="connsiteX106" fmla="*/ 2684463 w 4130675"/>
                <a:gd name="connsiteY106" fmla="*/ 660627 h 4132263"/>
                <a:gd name="connsiteX107" fmla="*/ 2701245 w 4130675"/>
                <a:gd name="connsiteY107" fmla="*/ 668338 h 4132263"/>
                <a:gd name="connsiteX108" fmla="*/ 2718254 w 4130675"/>
                <a:gd name="connsiteY108" fmla="*/ 676048 h 4132263"/>
                <a:gd name="connsiteX109" fmla="*/ 2735036 w 4130675"/>
                <a:gd name="connsiteY109" fmla="*/ 684213 h 4132263"/>
                <a:gd name="connsiteX110" fmla="*/ 2751591 w 4130675"/>
                <a:gd name="connsiteY110" fmla="*/ 692377 h 4132263"/>
                <a:gd name="connsiteX111" fmla="*/ 2768373 w 4130675"/>
                <a:gd name="connsiteY111" fmla="*/ 700995 h 4132263"/>
                <a:gd name="connsiteX112" fmla="*/ 2859314 w 4130675"/>
                <a:gd name="connsiteY112" fmla="*/ 630465 h 4132263"/>
                <a:gd name="connsiteX113" fmla="*/ 2877684 w 4130675"/>
                <a:gd name="connsiteY113" fmla="*/ 615950 h 4132263"/>
                <a:gd name="connsiteX114" fmla="*/ 2896054 w 4130675"/>
                <a:gd name="connsiteY114" fmla="*/ 601663 h 4132263"/>
                <a:gd name="connsiteX115" fmla="*/ 2914423 w 4130675"/>
                <a:gd name="connsiteY115" fmla="*/ 587602 h 4132263"/>
                <a:gd name="connsiteX116" fmla="*/ 2932339 w 4130675"/>
                <a:gd name="connsiteY116" fmla="*/ 573541 h 4132263"/>
                <a:gd name="connsiteX117" fmla="*/ 2950255 w 4130675"/>
                <a:gd name="connsiteY117" fmla="*/ 559934 h 4132263"/>
                <a:gd name="connsiteX118" fmla="*/ 2967945 w 4130675"/>
                <a:gd name="connsiteY118" fmla="*/ 545873 h 4132263"/>
                <a:gd name="connsiteX119" fmla="*/ 2985407 w 4130675"/>
                <a:gd name="connsiteY119" fmla="*/ 532493 h 4132263"/>
                <a:gd name="connsiteX120" fmla="*/ 3003097 w 4130675"/>
                <a:gd name="connsiteY120" fmla="*/ 518886 h 4132263"/>
                <a:gd name="connsiteX121" fmla="*/ 3019425 w 4130675"/>
                <a:gd name="connsiteY121" fmla="*/ 506186 h 4132263"/>
                <a:gd name="connsiteX122" fmla="*/ 3035980 w 4130675"/>
                <a:gd name="connsiteY122" fmla="*/ 493259 h 4132263"/>
                <a:gd name="connsiteX123" fmla="*/ 3052309 w 4130675"/>
                <a:gd name="connsiteY123" fmla="*/ 480559 h 4132263"/>
                <a:gd name="connsiteX124" fmla="*/ 3068638 w 4130675"/>
                <a:gd name="connsiteY124" fmla="*/ 468086 h 4132263"/>
                <a:gd name="connsiteX125" fmla="*/ 3084513 w 4130675"/>
                <a:gd name="connsiteY125" fmla="*/ 455613 h 4132263"/>
                <a:gd name="connsiteX126" fmla="*/ 3100614 w 4130675"/>
                <a:gd name="connsiteY126" fmla="*/ 443139 h 4132263"/>
                <a:gd name="connsiteX127" fmla="*/ 3116263 w 4130675"/>
                <a:gd name="connsiteY127" fmla="*/ 431120 h 4132263"/>
                <a:gd name="connsiteX128" fmla="*/ 3132138 w 4130675"/>
                <a:gd name="connsiteY128" fmla="*/ 418873 h 4132263"/>
                <a:gd name="connsiteX129" fmla="*/ 3147105 w 4130675"/>
                <a:gd name="connsiteY129" fmla="*/ 407307 h 4132263"/>
                <a:gd name="connsiteX130" fmla="*/ 3162073 w 4130675"/>
                <a:gd name="connsiteY130" fmla="*/ 395741 h 4132263"/>
                <a:gd name="connsiteX131" fmla="*/ 3176814 w 4130675"/>
                <a:gd name="connsiteY131" fmla="*/ 384402 h 4132263"/>
                <a:gd name="connsiteX132" fmla="*/ 3191555 w 4130675"/>
                <a:gd name="connsiteY132" fmla="*/ 372836 h 4132263"/>
                <a:gd name="connsiteX133" fmla="*/ 3205843 w 4130675"/>
                <a:gd name="connsiteY133" fmla="*/ 361497 h 4132263"/>
                <a:gd name="connsiteX134" fmla="*/ 3220357 w 4130675"/>
                <a:gd name="connsiteY134" fmla="*/ 350384 h 4132263"/>
                <a:gd name="connsiteX135" fmla="*/ 3234872 w 4130675"/>
                <a:gd name="connsiteY135" fmla="*/ 339272 h 4132263"/>
                <a:gd name="connsiteX136" fmla="*/ 3248932 w 4130675"/>
                <a:gd name="connsiteY136" fmla="*/ 328159 h 4132263"/>
                <a:gd name="connsiteX137" fmla="*/ 3265261 w 4130675"/>
                <a:gd name="connsiteY137" fmla="*/ 344488 h 4132263"/>
                <a:gd name="connsiteX138" fmla="*/ 3281589 w 4130675"/>
                <a:gd name="connsiteY138" fmla="*/ 361043 h 4132263"/>
                <a:gd name="connsiteX139" fmla="*/ 3298145 w 4130675"/>
                <a:gd name="connsiteY139" fmla="*/ 377372 h 4132263"/>
                <a:gd name="connsiteX140" fmla="*/ 3314247 w 4130675"/>
                <a:gd name="connsiteY140" fmla="*/ 393700 h 4132263"/>
                <a:gd name="connsiteX141" fmla="*/ 3330802 w 4130675"/>
                <a:gd name="connsiteY141" fmla="*/ 410029 h 4132263"/>
                <a:gd name="connsiteX142" fmla="*/ 3347130 w 4130675"/>
                <a:gd name="connsiteY142" fmla="*/ 426357 h 4132263"/>
                <a:gd name="connsiteX143" fmla="*/ 3363686 w 4130675"/>
                <a:gd name="connsiteY143" fmla="*/ 442913 h 4132263"/>
                <a:gd name="connsiteX144" fmla="*/ 3380014 w 4130675"/>
                <a:gd name="connsiteY144" fmla="*/ 459241 h 4132263"/>
                <a:gd name="connsiteX145" fmla="*/ 3396116 w 4130675"/>
                <a:gd name="connsiteY145" fmla="*/ 475797 h 4132263"/>
                <a:gd name="connsiteX146" fmla="*/ 3412672 w 4130675"/>
                <a:gd name="connsiteY146" fmla="*/ 491898 h 4132263"/>
                <a:gd name="connsiteX147" fmla="*/ 3429000 w 4130675"/>
                <a:gd name="connsiteY147" fmla="*/ 508454 h 4132263"/>
                <a:gd name="connsiteX148" fmla="*/ 3445555 w 4130675"/>
                <a:gd name="connsiteY148" fmla="*/ 524782 h 4132263"/>
                <a:gd name="connsiteX149" fmla="*/ 3461657 w 4130675"/>
                <a:gd name="connsiteY149" fmla="*/ 541338 h 4132263"/>
                <a:gd name="connsiteX150" fmla="*/ 3478213 w 4130675"/>
                <a:gd name="connsiteY150" fmla="*/ 557666 h 4132263"/>
                <a:gd name="connsiteX151" fmla="*/ 3494541 w 4130675"/>
                <a:gd name="connsiteY151" fmla="*/ 574222 h 4132263"/>
                <a:gd name="connsiteX152" fmla="*/ 3511097 w 4130675"/>
                <a:gd name="connsiteY152" fmla="*/ 590323 h 4132263"/>
                <a:gd name="connsiteX153" fmla="*/ 3527425 w 4130675"/>
                <a:gd name="connsiteY153" fmla="*/ 606879 h 4132263"/>
                <a:gd name="connsiteX154" fmla="*/ 3543754 w 4130675"/>
                <a:gd name="connsiteY154" fmla="*/ 623207 h 4132263"/>
                <a:gd name="connsiteX155" fmla="*/ 3560082 w 4130675"/>
                <a:gd name="connsiteY155" fmla="*/ 639763 h 4132263"/>
                <a:gd name="connsiteX156" fmla="*/ 3576638 w 4130675"/>
                <a:gd name="connsiteY156" fmla="*/ 656091 h 4132263"/>
                <a:gd name="connsiteX157" fmla="*/ 3592966 w 4130675"/>
                <a:gd name="connsiteY157" fmla="*/ 672420 h 4132263"/>
                <a:gd name="connsiteX158" fmla="*/ 3609522 w 4130675"/>
                <a:gd name="connsiteY158" fmla="*/ 688748 h 4132263"/>
                <a:gd name="connsiteX159" fmla="*/ 3625623 w 4130675"/>
                <a:gd name="connsiteY159" fmla="*/ 705077 h 4132263"/>
                <a:gd name="connsiteX160" fmla="*/ 3642179 w 4130675"/>
                <a:gd name="connsiteY160" fmla="*/ 721632 h 4132263"/>
                <a:gd name="connsiteX161" fmla="*/ 3658507 w 4130675"/>
                <a:gd name="connsiteY161" fmla="*/ 737961 h 4132263"/>
                <a:gd name="connsiteX162" fmla="*/ 3675063 w 4130675"/>
                <a:gd name="connsiteY162" fmla="*/ 754290 h 4132263"/>
                <a:gd name="connsiteX163" fmla="*/ 3691164 w 4130675"/>
                <a:gd name="connsiteY163" fmla="*/ 770618 h 4132263"/>
                <a:gd name="connsiteX164" fmla="*/ 3707720 w 4130675"/>
                <a:gd name="connsiteY164" fmla="*/ 787173 h 4132263"/>
                <a:gd name="connsiteX165" fmla="*/ 3724048 w 4130675"/>
                <a:gd name="connsiteY165" fmla="*/ 803729 h 4132263"/>
                <a:gd name="connsiteX166" fmla="*/ 3740604 w 4130675"/>
                <a:gd name="connsiteY166" fmla="*/ 820057 h 4132263"/>
                <a:gd name="connsiteX167" fmla="*/ 3757159 w 4130675"/>
                <a:gd name="connsiteY167" fmla="*/ 836613 h 4132263"/>
                <a:gd name="connsiteX168" fmla="*/ 3773261 w 4130675"/>
                <a:gd name="connsiteY168" fmla="*/ 852715 h 4132263"/>
                <a:gd name="connsiteX169" fmla="*/ 3762375 w 4130675"/>
                <a:gd name="connsiteY169" fmla="*/ 867229 h 4132263"/>
                <a:gd name="connsiteX170" fmla="*/ 3751263 w 4130675"/>
                <a:gd name="connsiteY170" fmla="*/ 881516 h 4132263"/>
                <a:gd name="connsiteX171" fmla="*/ 3740150 w 4130675"/>
                <a:gd name="connsiteY171" fmla="*/ 896031 h 4132263"/>
                <a:gd name="connsiteX172" fmla="*/ 3728811 w 4130675"/>
                <a:gd name="connsiteY172" fmla="*/ 910545 h 4132263"/>
                <a:gd name="connsiteX173" fmla="*/ 3717245 w 4130675"/>
                <a:gd name="connsiteY173" fmla="*/ 925059 h 4132263"/>
                <a:gd name="connsiteX174" fmla="*/ 3705905 w 4130675"/>
                <a:gd name="connsiteY174" fmla="*/ 940027 h 4132263"/>
                <a:gd name="connsiteX175" fmla="*/ 3694339 w 4130675"/>
                <a:gd name="connsiteY175" fmla="*/ 954768 h 4132263"/>
                <a:gd name="connsiteX176" fmla="*/ 3682773 w 4130675"/>
                <a:gd name="connsiteY176" fmla="*/ 969736 h 4132263"/>
                <a:gd name="connsiteX177" fmla="*/ 3670527 w 4130675"/>
                <a:gd name="connsiteY177" fmla="*/ 985611 h 4132263"/>
                <a:gd name="connsiteX178" fmla="*/ 3658507 w 4130675"/>
                <a:gd name="connsiteY178" fmla="*/ 1001259 h 4132263"/>
                <a:gd name="connsiteX179" fmla="*/ 3646034 w 4130675"/>
                <a:gd name="connsiteY179" fmla="*/ 1017361 h 4132263"/>
                <a:gd name="connsiteX180" fmla="*/ 3633334 w 4130675"/>
                <a:gd name="connsiteY180" fmla="*/ 1033236 h 4132263"/>
                <a:gd name="connsiteX181" fmla="*/ 3621088 w 4130675"/>
                <a:gd name="connsiteY181" fmla="*/ 1049565 h 4132263"/>
                <a:gd name="connsiteX182" fmla="*/ 3608388 w 4130675"/>
                <a:gd name="connsiteY182" fmla="*/ 1065893 h 4132263"/>
                <a:gd name="connsiteX183" fmla="*/ 3595461 w 4130675"/>
                <a:gd name="connsiteY183" fmla="*/ 1082449 h 4132263"/>
                <a:gd name="connsiteX184" fmla="*/ 3582761 w 4130675"/>
                <a:gd name="connsiteY184" fmla="*/ 1099231 h 4132263"/>
                <a:gd name="connsiteX185" fmla="*/ 3569154 w 4130675"/>
                <a:gd name="connsiteY185" fmla="*/ 1116466 h 4132263"/>
                <a:gd name="connsiteX186" fmla="*/ 3555773 w 4130675"/>
                <a:gd name="connsiteY186" fmla="*/ 1134156 h 4132263"/>
                <a:gd name="connsiteX187" fmla="*/ 3542166 w 4130675"/>
                <a:gd name="connsiteY187" fmla="*/ 1151618 h 4132263"/>
                <a:gd name="connsiteX188" fmla="*/ 3528105 w 4130675"/>
                <a:gd name="connsiteY188" fmla="*/ 1169761 h 4132263"/>
                <a:gd name="connsiteX189" fmla="*/ 3514272 w 4130675"/>
                <a:gd name="connsiteY189" fmla="*/ 1187450 h 4132263"/>
                <a:gd name="connsiteX190" fmla="*/ 3499984 w 4130675"/>
                <a:gd name="connsiteY190" fmla="*/ 1205820 h 4132263"/>
                <a:gd name="connsiteX191" fmla="*/ 3485697 w 4130675"/>
                <a:gd name="connsiteY191" fmla="*/ 1224190 h 4132263"/>
                <a:gd name="connsiteX192" fmla="*/ 3471636 w 4130675"/>
                <a:gd name="connsiteY192" fmla="*/ 1242786 h 4132263"/>
                <a:gd name="connsiteX193" fmla="*/ 3408816 w 4130675"/>
                <a:gd name="connsiteY193" fmla="*/ 1323522 h 4132263"/>
                <a:gd name="connsiteX194" fmla="*/ 3417888 w 4130675"/>
                <a:gd name="connsiteY194" fmla="*/ 1339850 h 4132263"/>
                <a:gd name="connsiteX195" fmla="*/ 3426505 w 4130675"/>
                <a:gd name="connsiteY195" fmla="*/ 1356179 h 4132263"/>
                <a:gd name="connsiteX196" fmla="*/ 3434897 w 4130675"/>
                <a:gd name="connsiteY196" fmla="*/ 1372734 h 4132263"/>
                <a:gd name="connsiteX197" fmla="*/ 3443514 w 4130675"/>
                <a:gd name="connsiteY197" fmla="*/ 1389516 h 4132263"/>
                <a:gd name="connsiteX198" fmla="*/ 3451452 w 4130675"/>
                <a:gd name="connsiteY198" fmla="*/ 1406299 h 4132263"/>
                <a:gd name="connsiteX199" fmla="*/ 3459389 w 4130675"/>
                <a:gd name="connsiteY199" fmla="*/ 1423081 h 4132263"/>
                <a:gd name="connsiteX200" fmla="*/ 3467100 w 4130675"/>
                <a:gd name="connsiteY200" fmla="*/ 1440090 h 4132263"/>
                <a:gd name="connsiteX201" fmla="*/ 3474584 w 4130675"/>
                <a:gd name="connsiteY201" fmla="*/ 1457325 h 4132263"/>
                <a:gd name="connsiteX202" fmla="*/ 3481841 w 4130675"/>
                <a:gd name="connsiteY202" fmla="*/ 1474334 h 4132263"/>
                <a:gd name="connsiteX203" fmla="*/ 3489098 w 4130675"/>
                <a:gd name="connsiteY203" fmla="*/ 1491797 h 4132263"/>
                <a:gd name="connsiteX204" fmla="*/ 3496129 w 4130675"/>
                <a:gd name="connsiteY204" fmla="*/ 1509259 h 4132263"/>
                <a:gd name="connsiteX205" fmla="*/ 3502705 w 4130675"/>
                <a:gd name="connsiteY205" fmla="*/ 1526949 h 4132263"/>
                <a:gd name="connsiteX206" fmla="*/ 3509282 w 4130675"/>
                <a:gd name="connsiteY206" fmla="*/ 1544411 h 4132263"/>
                <a:gd name="connsiteX207" fmla="*/ 3515405 w 4130675"/>
                <a:gd name="connsiteY207" fmla="*/ 1562327 h 4132263"/>
                <a:gd name="connsiteX208" fmla="*/ 3521755 w 4130675"/>
                <a:gd name="connsiteY208" fmla="*/ 1580016 h 4132263"/>
                <a:gd name="connsiteX209" fmla="*/ 3527425 w 4130675"/>
                <a:gd name="connsiteY209" fmla="*/ 1597933 h 4132263"/>
                <a:gd name="connsiteX210" fmla="*/ 3641725 w 4130675"/>
                <a:gd name="connsiteY210" fmla="*/ 1612674 h 4132263"/>
                <a:gd name="connsiteX211" fmla="*/ 3664857 w 4130675"/>
                <a:gd name="connsiteY211" fmla="*/ 1615395 h 4132263"/>
                <a:gd name="connsiteX212" fmla="*/ 3687989 w 4130675"/>
                <a:gd name="connsiteY212" fmla="*/ 1618343 h 4132263"/>
                <a:gd name="connsiteX213" fmla="*/ 3710668 w 4130675"/>
                <a:gd name="connsiteY213" fmla="*/ 1621065 h 4132263"/>
                <a:gd name="connsiteX214" fmla="*/ 3733347 w 4130675"/>
                <a:gd name="connsiteY214" fmla="*/ 1624240 h 4132263"/>
                <a:gd name="connsiteX215" fmla="*/ 3755798 w 4130675"/>
                <a:gd name="connsiteY215" fmla="*/ 1627188 h 4132263"/>
                <a:gd name="connsiteX216" fmla="*/ 3778023 w 4130675"/>
                <a:gd name="connsiteY216" fmla="*/ 1629909 h 4132263"/>
                <a:gd name="connsiteX217" fmla="*/ 3800022 w 4130675"/>
                <a:gd name="connsiteY217" fmla="*/ 1632404 h 4132263"/>
                <a:gd name="connsiteX218" fmla="*/ 3822020 w 4130675"/>
                <a:gd name="connsiteY218" fmla="*/ 1635352 h 4132263"/>
                <a:gd name="connsiteX219" fmla="*/ 3842884 w 4130675"/>
                <a:gd name="connsiteY219" fmla="*/ 1637847 h 4132263"/>
                <a:gd name="connsiteX220" fmla="*/ 3863522 w 4130675"/>
                <a:gd name="connsiteY220" fmla="*/ 1640568 h 4132263"/>
                <a:gd name="connsiteX221" fmla="*/ 3883932 w 4130675"/>
                <a:gd name="connsiteY221" fmla="*/ 1643290 h 4132263"/>
                <a:gd name="connsiteX222" fmla="*/ 3904343 w 4130675"/>
                <a:gd name="connsiteY222" fmla="*/ 1646011 h 4132263"/>
                <a:gd name="connsiteX223" fmla="*/ 3924300 w 4130675"/>
                <a:gd name="connsiteY223" fmla="*/ 1648279 h 4132263"/>
                <a:gd name="connsiteX224" fmla="*/ 3944484 w 4130675"/>
                <a:gd name="connsiteY224" fmla="*/ 1650774 h 4132263"/>
                <a:gd name="connsiteX225" fmla="*/ 3964441 w 4130675"/>
                <a:gd name="connsiteY225" fmla="*/ 1653495 h 4132263"/>
                <a:gd name="connsiteX226" fmla="*/ 3983945 w 4130675"/>
                <a:gd name="connsiteY226" fmla="*/ 1655990 h 4132263"/>
                <a:gd name="connsiteX227" fmla="*/ 4002995 w 4130675"/>
                <a:gd name="connsiteY227" fmla="*/ 1658258 h 4132263"/>
                <a:gd name="connsiteX228" fmla="*/ 4021364 w 4130675"/>
                <a:gd name="connsiteY228" fmla="*/ 1660752 h 4132263"/>
                <a:gd name="connsiteX229" fmla="*/ 4039961 w 4130675"/>
                <a:gd name="connsiteY229" fmla="*/ 1663020 h 4132263"/>
                <a:gd name="connsiteX230" fmla="*/ 4058330 w 4130675"/>
                <a:gd name="connsiteY230" fmla="*/ 1665288 h 4132263"/>
                <a:gd name="connsiteX231" fmla="*/ 4076700 w 4130675"/>
                <a:gd name="connsiteY231" fmla="*/ 1667556 h 4132263"/>
                <a:gd name="connsiteX232" fmla="*/ 4094843 w 4130675"/>
                <a:gd name="connsiteY232" fmla="*/ 1670050 h 4132263"/>
                <a:gd name="connsiteX233" fmla="*/ 4112759 w 4130675"/>
                <a:gd name="connsiteY233" fmla="*/ 1672318 h 4132263"/>
                <a:gd name="connsiteX234" fmla="*/ 4130675 w 4130675"/>
                <a:gd name="connsiteY234" fmla="*/ 1674586 h 4132263"/>
                <a:gd name="connsiteX235" fmla="*/ 4130675 w 4130675"/>
                <a:gd name="connsiteY235" fmla="*/ 1686152 h 4132263"/>
                <a:gd name="connsiteX236" fmla="*/ 4130675 w 4130675"/>
                <a:gd name="connsiteY236" fmla="*/ 1697491 h 4132263"/>
                <a:gd name="connsiteX237" fmla="*/ 4130675 w 4130675"/>
                <a:gd name="connsiteY237" fmla="*/ 1709284 h 4132263"/>
                <a:gd name="connsiteX238" fmla="*/ 4130675 w 4130675"/>
                <a:gd name="connsiteY238" fmla="*/ 1720850 h 4132263"/>
                <a:gd name="connsiteX239" fmla="*/ 4130675 w 4130675"/>
                <a:gd name="connsiteY239" fmla="*/ 1732416 h 4132263"/>
                <a:gd name="connsiteX240" fmla="*/ 4130675 w 4130675"/>
                <a:gd name="connsiteY240" fmla="*/ 1743983 h 4132263"/>
                <a:gd name="connsiteX241" fmla="*/ 4130675 w 4130675"/>
                <a:gd name="connsiteY241" fmla="*/ 1755549 h 4132263"/>
                <a:gd name="connsiteX242" fmla="*/ 4130675 w 4130675"/>
                <a:gd name="connsiteY242" fmla="*/ 1767115 h 4132263"/>
                <a:gd name="connsiteX243" fmla="*/ 4130675 w 4130675"/>
                <a:gd name="connsiteY243" fmla="*/ 1778681 h 4132263"/>
                <a:gd name="connsiteX244" fmla="*/ 4130675 w 4130675"/>
                <a:gd name="connsiteY244" fmla="*/ 1790247 h 4132263"/>
                <a:gd name="connsiteX245" fmla="*/ 4130675 w 4130675"/>
                <a:gd name="connsiteY245" fmla="*/ 1801813 h 4132263"/>
                <a:gd name="connsiteX246" fmla="*/ 4130675 w 4130675"/>
                <a:gd name="connsiteY246" fmla="*/ 1813606 h 4132263"/>
                <a:gd name="connsiteX247" fmla="*/ 4130675 w 4130675"/>
                <a:gd name="connsiteY247" fmla="*/ 1825172 h 4132263"/>
                <a:gd name="connsiteX248" fmla="*/ 4130675 w 4130675"/>
                <a:gd name="connsiteY248" fmla="*/ 1836511 h 4132263"/>
                <a:gd name="connsiteX249" fmla="*/ 4130675 w 4130675"/>
                <a:gd name="connsiteY249" fmla="*/ 1848077 h 4132263"/>
                <a:gd name="connsiteX250" fmla="*/ 4130675 w 4130675"/>
                <a:gd name="connsiteY250" fmla="*/ 1859870 h 4132263"/>
                <a:gd name="connsiteX251" fmla="*/ 4130675 w 4130675"/>
                <a:gd name="connsiteY251" fmla="*/ 1871436 h 4132263"/>
                <a:gd name="connsiteX252" fmla="*/ 4130675 w 4130675"/>
                <a:gd name="connsiteY252" fmla="*/ 1883002 h 4132263"/>
                <a:gd name="connsiteX253" fmla="*/ 4130675 w 4130675"/>
                <a:gd name="connsiteY253" fmla="*/ 1894568 h 4132263"/>
                <a:gd name="connsiteX254" fmla="*/ 4130675 w 4130675"/>
                <a:gd name="connsiteY254" fmla="*/ 1906361 h 4132263"/>
                <a:gd name="connsiteX255" fmla="*/ 4130675 w 4130675"/>
                <a:gd name="connsiteY255" fmla="*/ 1917927 h 4132263"/>
                <a:gd name="connsiteX256" fmla="*/ 4130675 w 4130675"/>
                <a:gd name="connsiteY256" fmla="*/ 1929266 h 4132263"/>
                <a:gd name="connsiteX257" fmla="*/ 4130675 w 4130675"/>
                <a:gd name="connsiteY257" fmla="*/ 1940833 h 4132263"/>
                <a:gd name="connsiteX258" fmla="*/ 4130675 w 4130675"/>
                <a:gd name="connsiteY258" fmla="*/ 1952399 h 4132263"/>
                <a:gd name="connsiteX259" fmla="*/ 4130675 w 4130675"/>
                <a:gd name="connsiteY259" fmla="*/ 1964191 h 4132263"/>
                <a:gd name="connsiteX260" fmla="*/ 4130675 w 4130675"/>
                <a:gd name="connsiteY260" fmla="*/ 1975758 h 4132263"/>
                <a:gd name="connsiteX261" fmla="*/ 4130675 w 4130675"/>
                <a:gd name="connsiteY261" fmla="*/ 1987324 h 4132263"/>
                <a:gd name="connsiteX262" fmla="*/ 4130675 w 4130675"/>
                <a:gd name="connsiteY262" fmla="*/ 1998890 h 4132263"/>
                <a:gd name="connsiteX263" fmla="*/ 4130675 w 4130675"/>
                <a:gd name="connsiteY263" fmla="*/ 2010683 h 4132263"/>
                <a:gd name="connsiteX264" fmla="*/ 4130675 w 4130675"/>
                <a:gd name="connsiteY264" fmla="*/ 2022249 h 4132263"/>
                <a:gd name="connsiteX265" fmla="*/ 4130675 w 4130675"/>
                <a:gd name="connsiteY265" fmla="*/ 2033588 h 4132263"/>
                <a:gd name="connsiteX266" fmla="*/ 4130675 w 4130675"/>
                <a:gd name="connsiteY266" fmla="*/ 2045154 h 4132263"/>
                <a:gd name="connsiteX267" fmla="*/ 4130675 w 4130675"/>
                <a:gd name="connsiteY267" fmla="*/ 2056947 h 4132263"/>
                <a:gd name="connsiteX268" fmla="*/ 4130675 w 4130675"/>
                <a:gd name="connsiteY268" fmla="*/ 2068513 h 4132263"/>
                <a:gd name="connsiteX269" fmla="*/ 4130675 w 4130675"/>
                <a:gd name="connsiteY269" fmla="*/ 2080079 h 4132263"/>
                <a:gd name="connsiteX270" fmla="*/ 4130675 w 4130675"/>
                <a:gd name="connsiteY270" fmla="*/ 2091645 h 4132263"/>
                <a:gd name="connsiteX271" fmla="*/ 4130675 w 4130675"/>
                <a:gd name="connsiteY271" fmla="*/ 2103211 h 4132263"/>
                <a:gd name="connsiteX272" fmla="*/ 4130675 w 4130675"/>
                <a:gd name="connsiteY272" fmla="*/ 2115004 h 4132263"/>
                <a:gd name="connsiteX273" fmla="*/ 4130675 w 4130675"/>
                <a:gd name="connsiteY273" fmla="*/ 2126570 h 4132263"/>
                <a:gd name="connsiteX274" fmla="*/ 4130675 w 4130675"/>
                <a:gd name="connsiteY274" fmla="*/ 2137909 h 4132263"/>
                <a:gd name="connsiteX275" fmla="*/ 4130675 w 4130675"/>
                <a:gd name="connsiteY275" fmla="*/ 2149475 h 4132263"/>
                <a:gd name="connsiteX276" fmla="*/ 4130675 w 4130675"/>
                <a:gd name="connsiteY276" fmla="*/ 2161268 h 4132263"/>
                <a:gd name="connsiteX277" fmla="*/ 4130675 w 4130675"/>
                <a:gd name="connsiteY277" fmla="*/ 2172834 h 4132263"/>
                <a:gd name="connsiteX278" fmla="*/ 4130675 w 4130675"/>
                <a:gd name="connsiteY278" fmla="*/ 2184400 h 4132263"/>
                <a:gd name="connsiteX279" fmla="*/ 4130675 w 4130675"/>
                <a:gd name="connsiteY279" fmla="*/ 2195966 h 4132263"/>
                <a:gd name="connsiteX280" fmla="*/ 4130675 w 4130675"/>
                <a:gd name="connsiteY280" fmla="*/ 2207759 h 4132263"/>
                <a:gd name="connsiteX281" fmla="*/ 4130675 w 4130675"/>
                <a:gd name="connsiteY281" fmla="*/ 2219325 h 4132263"/>
                <a:gd name="connsiteX282" fmla="*/ 4130675 w 4130675"/>
                <a:gd name="connsiteY282" fmla="*/ 2230891 h 4132263"/>
                <a:gd name="connsiteX283" fmla="*/ 4130675 w 4130675"/>
                <a:gd name="connsiteY283" fmla="*/ 2242231 h 4132263"/>
                <a:gd name="connsiteX284" fmla="*/ 4130675 w 4130675"/>
                <a:gd name="connsiteY284" fmla="*/ 2253797 h 4132263"/>
                <a:gd name="connsiteX285" fmla="*/ 4130675 w 4130675"/>
                <a:gd name="connsiteY285" fmla="*/ 2265590 h 4132263"/>
                <a:gd name="connsiteX286" fmla="*/ 4130675 w 4130675"/>
                <a:gd name="connsiteY286" fmla="*/ 2277156 h 4132263"/>
                <a:gd name="connsiteX287" fmla="*/ 4130675 w 4130675"/>
                <a:gd name="connsiteY287" fmla="*/ 2288722 h 4132263"/>
                <a:gd name="connsiteX288" fmla="*/ 4130675 w 4130675"/>
                <a:gd name="connsiteY288" fmla="*/ 2300288 h 4132263"/>
                <a:gd name="connsiteX289" fmla="*/ 4130675 w 4130675"/>
                <a:gd name="connsiteY289" fmla="*/ 2312081 h 4132263"/>
                <a:gd name="connsiteX290" fmla="*/ 4130675 w 4130675"/>
                <a:gd name="connsiteY290" fmla="*/ 2323647 h 4132263"/>
                <a:gd name="connsiteX291" fmla="*/ 4130675 w 4130675"/>
                <a:gd name="connsiteY291" fmla="*/ 2335213 h 4132263"/>
                <a:gd name="connsiteX292" fmla="*/ 4130675 w 4130675"/>
                <a:gd name="connsiteY292" fmla="*/ 2346779 h 4132263"/>
                <a:gd name="connsiteX293" fmla="*/ 4130675 w 4130675"/>
                <a:gd name="connsiteY293" fmla="*/ 2358572 h 4132263"/>
                <a:gd name="connsiteX294" fmla="*/ 4130675 w 4130675"/>
                <a:gd name="connsiteY294" fmla="*/ 2370138 h 4132263"/>
                <a:gd name="connsiteX295" fmla="*/ 4130675 w 4130675"/>
                <a:gd name="connsiteY295" fmla="*/ 2381704 h 4132263"/>
                <a:gd name="connsiteX296" fmla="*/ 4130675 w 4130675"/>
                <a:gd name="connsiteY296" fmla="*/ 2393270 h 4132263"/>
                <a:gd name="connsiteX297" fmla="*/ 4130675 w 4130675"/>
                <a:gd name="connsiteY297" fmla="*/ 2405063 h 4132263"/>
                <a:gd name="connsiteX298" fmla="*/ 4130675 w 4130675"/>
                <a:gd name="connsiteY298" fmla="*/ 2416629 h 4132263"/>
                <a:gd name="connsiteX299" fmla="*/ 4112759 w 4130675"/>
                <a:gd name="connsiteY299" fmla="*/ 2418670 h 4132263"/>
                <a:gd name="connsiteX300" fmla="*/ 4094843 w 4130675"/>
                <a:gd name="connsiteY300" fmla="*/ 2420938 h 4132263"/>
                <a:gd name="connsiteX301" fmla="*/ 4076700 w 4130675"/>
                <a:gd name="connsiteY301" fmla="*/ 2423206 h 4132263"/>
                <a:gd name="connsiteX302" fmla="*/ 4058330 w 4130675"/>
                <a:gd name="connsiteY302" fmla="*/ 2425700 h 4132263"/>
                <a:gd name="connsiteX303" fmla="*/ 4039961 w 4130675"/>
                <a:gd name="connsiteY303" fmla="*/ 2427968 h 4132263"/>
                <a:gd name="connsiteX304" fmla="*/ 4021364 w 4130675"/>
                <a:gd name="connsiteY304" fmla="*/ 2430236 h 4132263"/>
                <a:gd name="connsiteX305" fmla="*/ 4002541 w 4130675"/>
                <a:gd name="connsiteY305" fmla="*/ 2432504 h 4132263"/>
                <a:gd name="connsiteX306" fmla="*/ 3983718 w 4130675"/>
                <a:gd name="connsiteY306" fmla="*/ 2435225 h 4132263"/>
                <a:gd name="connsiteX307" fmla="*/ 3964214 w 4130675"/>
                <a:gd name="connsiteY307" fmla="*/ 2437493 h 4132263"/>
                <a:gd name="connsiteX308" fmla="*/ 3944257 w 4130675"/>
                <a:gd name="connsiteY308" fmla="*/ 2440215 h 4132263"/>
                <a:gd name="connsiteX309" fmla="*/ 3924300 w 4130675"/>
                <a:gd name="connsiteY309" fmla="*/ 2442709 h 4132263"/>
                <a:gd name="connsiteX310" fmla="*/ 3904343 w 4130675"/>
                <a:gd name="connsiteY310" fmla="*/ 2445204 h 4132263"/>
                <a:gd name="connsiteX311" fmla="*/ 3883932 w 4130675"/>
                <a:gd name="connsiteY311" fmla="*/ 2447925 h 4132263"/>
                <a:gd name="connsiteX312" fmla="*/ 3863522 w 4130675"/>
                <a:gd name="connsiteY312" fmla="*/ 2450420 h 4132263"/>
                <a:gd name="connsiteX313" fmla="*/ 3842657 w 4130675"/>
                <a:gd name="connsiteY313" fmla="*/ 2452915 h 4132263"/>
                <a:gd name="connsiteX314" fmla="*/ 3822020 w 4130675"/>
                <a:gd name="connsiteY314" fmla="*/ 2455636 h 4132263"/>
                <a:gd name="connsiteX315" fmla="*/ 3800022 w 4130675"/>
                <a:gd name="connsiteY315" fmla="*/ 2458358 h 4132263"/>
                <a:gd name="connsiteX316" fmla="*/ 3778023 w 4130675"/>
                <a:gd name="connsiteY316" fmla="*/ 2461306 h 4132263"/>
                <a:gd name="connsiteX317" fmla="*/ 3755798 w 4130675"/>
                <a:gd name="connsiteY317" fmla="*/ 2464027 h 4132263"/>
                <a:gd name="connsiteX318" fmla="*/ 3733347 w 4130675"/>
                <a:gd name="connsiteY318" fmla="*/ 2466975 h 4132263"/>
                <a:gd name="connsiteX319" fmla="*/ 3710668 w 4130675"/>
                <a:gd name="connsiteY319" fmla="*/ 2469697 h 4132263"/>
                <a:gd name="connsiteX320" fmla="*/ 3687989 w 4130675"/>
                <a:gd name="connsiteY320" fmla="*/ 2472645 h 4132263"/>
                <a:gd name="connsiteX321" fmla="*/ 3664857 w 4130675"/>
                <a:gd name="connsiteY321" fmla="*/ 2475593 h 4132263"/>
                <a:gd name="connsiteX322" fmla="*/ 3641725 w 4130675"/>
                <a:gd name="connsiteY322" fmla="*/ 2478541 h 4132263"/>
                <a:gd name="connsiteX323" fmla="*/ 3540579 w 4130675"/>
                <a:gd name="connsiteY323" fmla="*/ 2491468 h 4132263"/>
                <a:gd name="connsiteX324" fmla="*/ 3535136 w 4130675"/>
                <a:gd name="connsiteY324" fmla="*/ 2509611 h 4132263"/>
                <a:gd name="connsiteX325" fmla="*/ 3529693 w 4130675"/>
                <a:gd name="connsiteY325" fmla="*/ 2527754 h 4132263"/>
                <a:gd name="connsiteX326" fmla="*/ 3523797 w 4130675"/>
                <a:gd name="connsiteY326" fmla="*/ 2545443 h 4132263"/>
                <a:gd name="connsiteX327" fmla="*/ 3517673 w 4130675"/>
                <a:gd name="connsiteY327" fmla="*/ 2563359 h 4132263"/>
                <a:gd name="connsiteX328" fmla="*/ 3511550 w 4130675"/>
                <a:gd name="connsiteY328" fmla="*/ 2581049 h 4132263"/>
                <a:gd name="connsiteX329" fmla="*/ 3505200 w 4130675"/>
                <a:gd name="connsiteY329" fmla="*/ 2598738 h 4132263"/>
                <a:gd name="connsiteX330" fmla="*/ 3498623 w 4130675"/>
                <a:gd name="connsiteY330" fmla="*/ 2616200 h 4132263"/>
                <a:gd name="connsiteX331" fmla="*/ 3491820 w 4130675"/>
                <a:gd name="connsiteY331" fmla="*/ 2633890 h 4132263"/>
                <a:gd name="connsiteX332" fmla="*/ 3484789 w 4130675"/>
                <a:gd name="connsiteY332" fmla="*/ 2651125 h 4132263"/>
                <a:gd name="connsiteX333" fmla="*/ 3477532 w 4130675"/>
                <a:gd name="connsiteY333" fmla="*/ 2668134 h 4132263"/>
                <a:gd name="connsiteX334" fmla="*/ 3470275 w 4130675"/>
                <a:gd name="connsiteY334" fmla="*/ 2685370 h 4132263"/>
                <a:gd name="connsiteX335" fmla="*/ 3462564 w 4130675"/>
                <a:gd name="connsiteY335" fmla="*/ 2702152 h 4132263"/>
                <a:gd name="connsiteX336" fmla="*/ 3454854 w 4130675"/>
                <a:gd name="connsiteY336" fmla="*/ 2719388 h 4132263"/>
                <a:gd name="connsiteX337" fmla="*/ 3446689 w 4130675"/>
                <a:gd name="connsiteY337" fmla="*/ 2736170 h 4132263"/>
                <a:gd name="connsiteX338" fmla="*/ 3438525 w 4130675"/>
                <a:gd name="connsiteY338" fmla="*/ 2752499 h 4132263"/>
                <a:gd name="connsiteX339" fmla="*/ 3429907 w 4130675"/>
                <a:gd name="connsiteY339" fmla="*/ 2769281 h 4132263"/>
                <a:gd name="connsiteX340" fmla="*/ 3500438 w 4130675"/>
                <a:gd name="connsiteY340" fmla="*/ 2860222 h 4132263"/>
                <a:gd name="connsiteX341" fmla="*/ 3514952 w 4130675"/>
                <a:gd name="connsiteY341" fmla="*/ 2878818 h 4132263"/>
                <a:gd name="connsiteX342" fmla="*/ 3529239 w 4130675"/>
                <a:gd name="connsiteY342" fmla="*/ 2897188 h 4132263"/>
                <a:gd name="connsiteX343" fmla="*/ 3543300 w 4130675"/>
                <a:gd name="connsiteY343" fmla="*/ 2915558 h 4132263"/>
                <a:gd name="connsiteX344" fmla="*/ 3557361 w 4130675"/>
                <a:gd name="connsiteY344" fmla="*/ 2933474 h 4132263"/>
                <a:gd name="connsiteX345" fmla="*/ 3570968 w 4130675"/>
                <a:gd name="connsiteY345" fmla="*/ 2951390 h 4132263"/>
                <a:gd name="connsiteX346" fmla="*/ 3584802 w 4130675"/>
                <a:gd name="connsiteY346" fmla="*/ 2969079 h 4132263"/>
                <a:gd name="connsiteX347" fmla="*/ 3598409 w 4130675"/>
                <a:gd name="connsiteY347" fmla="*/ 2986542 h 4132263"/>
                <a:gd name="connsiteX348" fmla="*/ 3612016 w 4130675"/>
                <a:gd name="connsiteY348" fmla="*/ 3004231 h 4132263"/>
                <a:gd name="connsiteX349" fmla="*/ 3624716 w 4130675"/>
                <a:gd name="connsiteY349" fmla="*/ 3020786 h 4132263"/>
                <a:gd name="connsiteX350" fmla="*/ 3637643 w 4130675"/>
                <a:gd name="connsiteY350" fmla="*/ 3037115 h 4132263"/>
                <a:gd name="connsiteX351" fmla="*/ 3650116 w 4130675"/>
                <a:gd name="connsiteY351" fmla="*/ 3053443 h 4132263"/>
                <a:gd name="connsiteX352" fmla="*/ 3662816 w 4130675"/>
                <a:gd name="connsiteY352" fmla="*/ 3069772 h 4132263"/>
                <a:gd name="connsiteX353" fmla="*/ 3675289 w 4130675"/>
                <a:gd name="connsiteY353" fmla="*/ 3085874 h 4132263"/>
                <a:gd name="connsiteX354" fmla="*/ 3687763 w 4130675"/>
                <a:gd name="connsiteY354" fmla="*/ 3101749 h 4132263"/>
                <a:gd name="connsiteX355" fmla="*/ 3699782 w 4130675"/>
                <a:gd name="connsiteY355" fmla="*/ 3117624 h 4132263"/>
                <a:gd name="connsiteX356" fmla="*/ 3712029 w 4130675"/>
                <a:gd name="connsiteY356" fmla="*/ 3133272 h 4132263"/>
                <a:gd name="connsiteX357" fmla="*/ 3723595 w 4130675"/>
                <a:gd name="connsiteY357" fmla="*/ 3148240 h 4132263"/>
                <a:gd name="connsiteX358" fmla="*/ 3735161 w 4130675"/>
                <a:gd name="connsiteY358" fmla="*/ 3163208 h 4132263"/>
                <a:gd name="connsiteX359" fmla="*/ 3746500 w 4130675"/>
                <a:gd name="connsiteY359" fmla="*/ 3177949 h 4132263"/>
                <a:gd name="connsiteX360" fmla="*/ 3757839 w 4130675"/>
                <a:gd name="connsiteY360" fmla="*/ 3192690 h 4132263"/>
                <a:gd name="connsiteX361" fmla="*/ 3769179 w 4130675"/>
                <a:gd name="connsiteY361" fmla="*/ 3207204 h 4132263"/>
                <a:gd name="connsiteX362" fmla="*/ 3780291 w 4130675"/>
                <a:gd name="connsiteY362" fmla="*/ 3221718 h 4132263"/>
                <a:gd name="connsiteX363" fmla="*/ 3791404 w 4130675"/>
                <a:gd name="connsiteY363" fmla="*/ 3236006 h 4132263"/>
                <a:gd name="connsiteX364" fmla="*/ 3802516 w 4130675"/>
                <a:gd name="connsiteY364" fmla="*/ 3250293 h 4132263"/>
                <a:gd name="connsiteX365" fmla="*/ 3786188 w 4130675"/>
                <a:gd name="connsiteY365" fmla="*/ 3266622 h 4132263"/>
                <a:gd name="connsiteX366" fmla="*/ 3769859 w 4130675"/>
                <a:gd name="connsiteY366" fmla="*/ 3282724 h 4132263"/>
                <a:gd name="connsiteX367" fmla="*/ 3753530 w 4130675"/>
                <a:gd name="connsiteY367" fmla="*/ 3299279 h 4132263"/>
                <a:gd name="connsiteX368" fmla="*/ 3737202 w 4130675"/>
                <a:gd name="connsiteY368" fmla="*/ 3315608 h 4132263"/>
                <a:gd name="connsiteX369" fmla="*/ 3720647 w 4130675"/>
                <a:gd name="connsiteY369" fmla="*/ 3332163 h 4132263"/>
                <a:gd name="connsiteX370" fmla="*/ 3704545 w 4130675"/>
                <a:gd name="connsiteY370" fmla="*/ 3348492 h 4132263"/>
                <a:gd name="connsiteX371" fmla="*/ 3687989 w 4130675"/>
                <a:gd name="connsiteY371" fmla="*/ 3365047 h 4132263"/>
                <a:gd name="connsiteX372" fmla="*/ 3671661 w 4130675"/>
                <a:gd name="connsiteY372" fmla="*/ 3381149 h 4132263"/>
                <a:gd name="connsiteX373" fmla="*/ 3655105 w 4130675"/>
                <a:gd name="connsiteY373" fmla="*/ 3397477 h 4132263"/>
                <a:gd name="connsiteX374" fmla="*/ 3638777 w 4130675"/>
                <a:gd name="connsiteY374" fmla="*/ 3414033 h 4132263"/>
                <a:gd name="connsiteX375" fmla="*/ 3622448 w 4130675"/>
                <a:gd name="connsiteY375" fmla="*/ 3430361 h 4132263"/>
                <a:gd name="connsiteX376" fmla="*/ 3606120 w 4130675"/>
                <a:gd name="connsiteY376" fmla="*/ 3446917 h 4132263"/>
                <a:gd name="connsiteX377" fmla="*/ 3589564 w 4130675"/>
                <a:gd name="connsiteY377" fmla="*/ 3463018 h 4132263"/>
                <a:gd name="connsiteX378" fmla="*/ 3573236 w 4130675"/>
                <a:gd name="connsiteY378" fmla="*/ 3479574 h 4132263"/>
                <a:gd name="connsiteX379" fmla="*/ 3556680 w 4130675"/>
                <a:gd name="connsiteY379" fmla="*/ 3495902 h 4132263"/>
                <a:gd name="connsiteX380" fmla="*/ 3540579 w 4130675"/>
                <a:gd name="connsiteY380" fmla="*/ 3512458 h 4132263"/>
                <a:gd name="connsiteX381" fmla="*/ 3524023 w 4130675"/>
                <a:gd name="connsiteY381" fmla="*/ 3528786 h 4132263"/>
                <a:gd name="connsiteX382" fmla="*/ 3507695 w 4130675"/>
                <a:gd name="connsiteY382" fmla="*/ 3545115 h 4132263"/>
                <a:gd name="connsiteX383" fmla="*/ 3491139 w 4130675"/>
                <a:gd name="connsiteY383" fmla="*/ 3561443 h 4132263"/>
                <a:gd name="connsiteX384" fmla="*/ 3475038 w 4130675"/>
                <a:gd name="connsiteY384" fmla="*/ 3577999 h 4132263"/>
                <a:gd name="connsiteX385" fmla="*/ 3458482 w 4130675"/>
                <a:gd name="connsiteY385" fmla="*/ 3594327 h 4132263"/>
                <a:gd name="connsiteX386" fmla="*/ 3442154 w 4130675"/>
                <a:gd name="connsiteY386" fmla="*/ 3610883 h 4132263"/>
                <a:gd name="connsiteX387" fmla="*/ 3425825 w 4130675"/>
                <a:gd name="connsiteY387" fmla="*/ 3626984 h 4132263"/>
                <a:gd name="connsiteX388" fmla="*/ 3409270 w 4130675"/>
                <a:gd name="connsiteY388" fmla="*/ 3643540 h 4132263"/>
                <a:gd name="connsiteX389" fmla="*/ 3393168 w 4130675"/>
                <a:gd name="connsiteY389" fmla="*/ 3659868 h 4132263"/>
                <a:gd name="connsiteX390" fmla="*/ 3376613 w 4130675"/>
                <a:gd name="connsiteY390" fmla="*/ 3676424 h 4132263"/>
                <a:gd name="connsiteX391" fmla="*/ 3360284 w 4130675"/>
                <a:gd name="connsiteY391" fmla="*/ 3692752 h 4132263"/>
                <a:gd name="connsiteX392" fmla="*/ 3343729 w 4130675"/>
                <a:gd name="connsiteY392" fmla="*/ 3709308 h 4132263"/>
                <a:gd name="connsiteX393" fmla="*/ 3327173 w 4130675"/>
                <a:gd name="connsiteY393" fmla="*/ 3725410 h 4132263"/>
                <a:gd name="connsiteX394" fmla="*/ 3311072 w 4130675"/>
                <a:gd name="connsiteY394" fmla="*/ 3741965 h 4132263"/>
                <a:gd name="connsiteX395" fmla="*/ 3294516 w 4130675"/>
                <a:gd name="connsiteY395" fmla="*/ 3758520 h 4132263"/>
                <a:gd name="connsiteX396" fmla="*/ 3278188 w 4130675"/>
                <a:gd name="connsiteY396" fmla="*/ 3774849 h 4132263"/>
                <a:gd name="connsiteX397" fmla="*/ 3263673 w 4130675"/>
                <a:gd name="connsiteY397" fmla="*/ 3763736 h 4132263"/>
                <a:gd name="connsiteX398" fmla="*/ 3249613 w 4130675"/>
                <a:gd name="connsiteY398" fmla="*/ 3752624 h 4132263"/>
                <a:gd name="connsiteX399" fmla="*/ 3235098 w 4130675"/>
                <a:gd name="connsiteY399" fmla="*/ 3741511 h 4132263"/>
                <a:gd name="connsiteX400" fmla="*/ 3220357 w 4130675"/>
                <a:gd name="connsiteY400" fmla="*/ 3730172 h 4132263"/>
                <a:gd name="connsiteX401" fmla="*/ 3205843 w 4130675"/>
                <a:gd name="connsiteY401" fmla="*/ 3718833 h 4132263"/>
                <a:gd name="connsiteX402" fmla="*/ 3190875 w 4130675"/>
                <a:gd name="connsiteY402" fmla="*/ 3707493 h 4132263"/>
                <a:gd name="connsiteX403" fmla="*/ 3176134 w 4130675"/>
                <a:gd name="connsiteY403" fmla="*/ 3695701 h 4132263"/>
                <a:gd name="connsiteX404" fmla="*/ 3161166 w 4130675"/>
                <a:gd name="connsiteY404" fmla="*/ 3684134 h 4132263"/>
                <a:gd name="connsiteX405" fmla="*/ 3145518 w 4130675"/>
                <a:gd name="connsiteY405" fmla="*/ 3672115 h 4132263"/>
                <a:gd name="connsiteX406" fmla="*/ 3129870 w 4130675"/>
                <a:gd name="connsiteY406" fmla="*/ 3659868 h 4132263"/>
                <a:gd name="connsiteX407" fmla="*/ 3113768 w 4130675"/>
                <a:gd name="connsiteY407" fmla="*/ 3647395 h 4132263"/>
                <a:gd name="connsiteX408" fmla="*/ 3097666 w 4130675"/>
                <a:gd name="connsiteY408" fmla="*/ 3634922 h 4132263"/>
                <a:gd name="connsiteX409" fmla="*/ 3081564 w 4130675"/>
                <a:gd name="connsiteY409" fmla="*/ 3622449 h 4132263"/>
                <a:gd name="connsiteX410" fmla="*/ 3065236 w 4130675"/>
                <a:gd name="connsiteY410" fmla="*/ 3609749 h 4132263"/>
                <a:gd name="connsiteX411" fmla="*/ 3048680 w 4130675"/>
                <a:gd name="connsiteY411" fmla="*/ 3596822 h 4132263"/>
                <a:gd name="connsiteX412" fmla="*/ 3031898 w 4130675"/>
                <a:gd name="connsiteY412" fmla="*/ 3584122 h 4132263"/>
                <a:gd name="connsiteX413" fmla="*/ 3014663 w 4130675"/>
                <a:gd name="connsiteY413" fmla="*/ 3570515 h 4132263"/>
                <a:gd name="connsiteX414" fmla="*/ 2996973 w 4130675"/>
                <a:gd name="connsiteY414" fmla="*/ 3557134 h 4132263"/>
                <a:gd name="connsiteX415" fmla="*/ 2979511 w 4130675"/>
                <a:gd name="connsiteY415" fmla="*/ 3543527 h 4132263"/>
                <a:gd name="connsiteX416" fmla="*/ 2961368 w 4130675"/>
                <a:gd name="connsiteY416" fmla="*/ 3529467 h 4132263"/>
                <a:gd name="connsiteX417" fmla="*/ 2943679 w 4130675"/>
                <a:gd name="connsiteY417" fmla="*/ 3515633 h 4132263"/>
                <a:gd name="connsiteX418" fmla="*/ 2925309 w 4130675"/>
                <a:gd name="connsiteY418" fmla="*/ 3501345 h 4132263"/>
                <a:gd name="connsiteX419" fmla="*/ 2906939 w 4130675"/>
                <a:gd name="connsiteY419" fmla="*/ 3487058 h 4132263"/>
                <a:gd name="connsiteX420" fmla="*/ 2888343 w 4130675"/>
                <a:gd name="connsiteY420" fmla="*/ 3472997 h 4132263"/>
                <a:gd name="connsiteX421" fmla="*/ 2807607 w 4130675"/>
                <a:gd name="connsiteY421" fmla="*/ 3410177 h 4132263"/>
                <a:gd name="connsiteX422" fmla="*/ 2791279 w 4130675"/>
                <a:gd name="connsiteY422" fmla="*/ 3419249 h 4132263"/>
                <a:gd name="connsiteX423" fmla="*/ 2774950 w 4130675"/>
                <a:gd name="connsiteY423" fmla="*/ 3427640 h 4132263"/>
                <a:gd name="connsiteX424" fmla="*/ 2758622 w 4130675"/>
                <a:gd name="connsiteY424" fmla="*/ 3436258 h 4132263"/>
                <a:gd name="connsiteX425" fmla="*/ 2741839 w 4130675"/>
                <a:gd name="connsiteY425" fmla="*/ 3444649 h 4132263"/>
                <a:gd name="connsiteX426" fmla="*/ 2725057 w 4130675"/>
                <a:gd name="connsiteY426" fmla="*/ 3452813 h 4132263"/>
                <a:gd name="connsiteX427" fmla="*/ 2708275 w 4130675"/>
                <a:gd name="connsiteY427" fmla="*/ 3460751 h 4132263"/>
                <a:gd name="connsiteX428" fmla="*/ 2691039 w 4130675"/>
                <a:gd name="connsiteY428" fmla="*/ 3468461 h 4132263"/>
                <a:gd name="connsiteX429" fmla="*/ 2673804 w 4130675"/>
                <a:gd name="connsiteY429" fmla="*/ 3475945 h 4132263"/>
                <a:gd name="connsiteX430" fmla="*/ 2656795 w 4130675"/>
                <a:gd name="connsiteY430" fmla="*/ 3483202 h 4132263"/>
                <a:gd name="connsiteX431" fmla="*/ 2639559 w 4130675"/>
                <a:gd name="connsiteY431" fmla="*/ 3490459 h 4132263"/>
                <a:gd name="connsiteX432" fmla="*/ 2621870 w 4130675"/>
                <a:gd name="connsiteY432" fmla="*/ 3497490 h 4132263"/>
                <a:gd name="connsiteX433" fmla="*/ 2604407 w 4130675"/>
                <a:gd name="connsiteY433" fmla="*/ 3504067 h 4132263"/>
                <a:gd name="connsiteX434" fmla="*/ 2586945 w 4130675"/>
                <a:gd name="connsiteY434" fmla="*/ 3510643 h 4132263"/>
                <a:gd name="connsiteX435" fmla="*/ 2569029 w 4130675"/>
                <a:gd name="connsiteY435" fmla="*/ 3516767 h 4132263"/>
                <a:gd name="connsiteX436" fmla="*/ 2551113 w 4130675"/>
                <a:gd name="connsiteY436" fmla="*/ 3523117 h 4132263"/>
                <a:gd name="connsiteX437" fmla="*/ 2533423 w 4130675"/>
                <a:gd name="connsiteY437" fmla="*/ 3528786 h 4132263"/>
                <a:gd name="connsiteX438" fmla="*/ 2518682 w 4130675"/>
                <a:gd name="connsiteY438" fmla="*/ 3643086 h 4132263"/>
                <a:gd name="connsiteX439" fmla="*/ 2515734 w 4130675"/>
                <a:gd name="connsiteY439" fmla="*/ 3666445 h 4132263"/>
                <a:gd name="connsiteX440" fmla="*/ 2513013 w 4130675"/>
                <a:gd name="connsiteY440" fmla="*/ 3689351 h 4132263"/>
                <a:gd name="connsiteX441" fmla="*/ 2510064 w 4130675"/>
                <a:gd name="connsiteY441" fmla="*/ 3712029 h 4132263"/>
                <a:gd name="connsiteX442" fmla="*/ 2507116 w 4130675"/>
                <a:gd name="connsiteY442" fmla="*/ 3734708 h 4132263"/>
                <a:gd name="connsiteX443" fmla="*/ 2504168 w 4130675"/>
                <a:gd name="connsiteY443" fmla="*/ 3757160 h 4132263"/>
                <a:gd name="connsiteX444" fmla="*/ 2501447 w 4130675"/>
                <a:gd name="connsiteY444" fmla="*/ 3779385 h 4132263"/>
                <a:gd name="connsiteX445" fmla="*/ 2498725 w 4130675"/>
                <a:gd name="connsiteY445" fmla="*/ 3801383 h 4132263"/>
                <a:gd name="connsiteX446" fmla="*/ 2496004 w 4130675"/>
                <a:gd name="connsiteY446" fmla="*/ 3823381 h 4132263"/>
                <a:gd name="connsiteX447" fmla="*/ 2493282 w 4130675"/>
                <a:gd name="connsiteY447" fmla="*/ 3844245 h 4132263"/>
                <a:gd name="connsiteX448" fmla="*/ 2490788 w 4130675"/>
                <a:gd name="connsiteY448" fmla="*/ 3864883 h 4132263"/>
                <a:gd name="connsiteX449" fmla="*/ 2488066 w 4130675"/>
                <a:gd name="connsiteY449" fmla="*/ 3885293 h 4132263"/>
                <a:gd name="connsiteX450" fmla="*/ 2485345 w 4130675"/>
                <a:gd name="connsiteY450" fmla="*/ 3905704 h 4132263"/>
                <a:gd name="connsiteX451" fmla="*/ 2483077 w 4130675"/>
                <a:gd name="connsiteY451" fmla="*/ 3925888 h 4132263"/>
                <a:gd name="connsiteX452" fmla="*/ 2480582 w 4130675"/>
                <a:gd name="connsiteY452" fmla="*/ 3946072 h 4132263"/>
                <a:gd name="connsiteX453" fmla="*/ 2477861 w 4130675"/>
                <a:gd name="connsiteY453" fmla="*/ 3966029 h 4132263"/>
                <a:gd name="connsiteX454" fmla="*/ 2475366 w 4130675"/>
                <a:gd name="connsiteY454" fmla="*/ 3985533 h 4132263"/>
                <a:gd name="connsiteX455" fmla="*/ 2472872 w 4130675"/>
                <a:gd name="connsiteY455" fmla="*/ 4004356 h 4132263"/>
                <a:gd name="connsiteX456" fmla="*/ 2470604 w 4130675"/>
                <a:gd name="connsiteY456" fmla="*/ 4022952 h 4132263"/>
                <a:gd name="connsiteX457" fmla="*/ 2468336 w 4130675"/>
                <a:gd name="connsiteY457" fmla="*/ 4041549 h 4132263"/>
                <a:gd name="connsiteX458" fmla="*/ 2466068 w 4130675"/>
                <a:gd name="connsiteY458" fmla="*/ 4059918 h 4132263"/>
                <a:gd name="connsiteX459" fmla="*/ 2463800 w 4130675"/>
                <a:gd name="connsiteY459" fmla="*/ 4078288 h 4132263"/>
                <a:gd name="connsiteX460" fmla="*/ 2461305 w 4130675"/>
                <a:gd name="connsiteY460" fmla="*/ 4096431 h 4132263"/>
                <a:gd name="connsiteX461" fmla="*/ 2459038 w 4130675"/>
                <a:gd name="connsiteY461" fmla="*/ 4114347 h 4132263"/>
                <a:gd name="connsiteX462" fmla="*/ 2456770 w 4130675"/>
                <a:gd name="connsiteY462" fmla="*/ 4132263 h 4132263"/>
                <a:gd name="connsiteX463" fmla="*/ 2445204 w 4130675"/>
                <a:gd name="connsiteY463" fmla="*/ 4132263 h 4132263"/>
                <a:gd name="connsiteX464" fmla="*/ 2433638 w 4130675"/>
                <a:gd name="connsiteY464" fmla="*/ 4132263 h 4132263"/>
                <a:gd name="connsiteX465" fmla="*/ 2422072 w 4130675"/>
                <a:gd name="connsiteY465" fmla="*/ 4132263 h 4132263"/>
                <a:gd name="connsiteX466" fmla="*/ 2410505 w 4130675"/>
                <a:gd name="connsiteY466" fmla="*/ 4132263 h 4132263"/>
                <a:gd name="connsiteX467" fmla="*/ 2398939 w 4130675"/>
                <a:gd name="connsiteY467" fmla="*/ 4132263 h 4132263"/>
                <a:gd name="connsiteX468" fmla="*/ 2387373 w 4130675"/>
                <a:gd name="connsiteY468" fmla="*/ 4132263 h 4132263"/>
                <a:gd name="connsiteX469" fmla="*/ 2375807 w 4130675"/>
                <a:gd name="connsiteY469" fmla="*/ 4132263 h 4132263"/>
                <a:gd name="connsiteX470" fmla="*/ 2364241 w 4130675"/>
                <a:gd name="connsiteY470" fmla="*/ 4132263 h 4132263"/>
                <a:gd name="connsiteX471" fmla="*/ 2352675 w 4130675"/>
                <a:gd name="connsiteY471" fmla="*/ 4132263 h 4132263"/>
                <a:gd name="connsiteX472" fmla="*/ 2341109 w 4130675"/>
                <a:gd name="connsiteY472" fmla="*/ 4132263 h 4132263"/>
                <a:gd name="connsiteX473" fmla="*/ 2329543 w 4130675"/>
                <a:gd name="connsiteY473" fmla="*/ 4132263 h 4132263"/>
                <a:gd name="connsiteX474" fmla="*/ 2317750 w 4130675"/>
                <a:gd name="connsiteY474" fmla="*/ 4132263 h 4132263"/>
                <a:gd name="connsiteX475" fmla="*/ 2306184 w 4130675"/>
                <a:gd name="connsiteY475" fmla="*/ 4132263 h 4132263"/>
                <a:gd name="connsiteX476" fmla="*/ 2294845 w 4130675"/>
                <a:gd name="connsiteY476" fmla="*/ 4132263 h 4132263"/>
                <a:gd name="connsiteX477" fmla="*/ 2283279 w 4130675"/>
                <a:gd name="connsiteY477" fmla="*/ 4132263 h 4132263"/>
                <a:gd name="connsiteX478" fmla="*/ 2271713 w 4130675"/>
                <a:gd name="connsiteY478" fmla="*/ 4132263 h 4132263"/>
                <a:gd name="connsiteX479" fmla="*/ 2259920 w 4130675"/>
                <a:gd name="connsiteY479" fmla="*/ 4132263 h 4132263"/>
                <a:gd name="connsiteX480" fmla="*/ 2248354 w 4130675"/>
                <a:gd name="connsiteY480" fmla="*/ 4132263 h 4132263"/>
                <a:gd name="connsiteX481" fmla="*/ 2236788 w 4130675"/>
                <a:gd name="connsiteY481" fmla="*/ 4132263 h 4132263"/>
                <a:gd name="connsiteX482" fmla="*/ 2225222 w 4130675"/>
                <a:gd name="connsiteY482" fmla="*/ 4132263 h 4132263"/>
                <a:gd name="connsiteX483" fmla="*/ 2213429 w 4130675"/>
                <a:gd name="connsiteY483" fmla="*/ 4132263 h 4132263"/>
                <a:gd name="connsiteX484" fmla="*/ 2202089 w 4130675"/>
                <a:gd name="connsiteY484" fmla="*/ 4132263 h 4132263"/>
                <a:gd name="connsiteX485" fmla="*/ 2190523 w 4130675"/>
                <a:gd name="connsiteY485" fmla="*/ 4132263 h 4132263"/>
                <a:gd name="connsiteX486" fmla="*/ 2178957 w 4130675"/>
                <a:gd name="connsiteY486" fmla="*/ 4132263 h 4132263"/>
                <a:gd name="connsiteX487" fmla="*/ 2167391 w 4130675"/>
                <a:gd name="connsiteY487" fmla="*/ 4132263 h 4132263"/>
                <a:gd name="connsiteX488" fmla="*/ 2155598 w 4130675"/>
                <a:gd name="connsiteY488" fmla="*/ 4132263 h 4132263"/>
                <a:gd name="connsiteX489" fmla="*/ 2144032 w 4130675"/>
                <a:gd name="connsiteY489" fmla="*/ 4132263 h 4132263"/>
                <a:gd name="connsiteX490" fmla="*/ 2132466 w 4130675"/>
                <a:gd name="connsiteY490" fmla="*/ 4132263 h 4132263"/>
                <a:gd name="connsiteX491" fmla="*/ 2120900 w 4130675"/>
                <a:gd name="connsiteY491" fmla="*/ 4132263 h 4132263"/>
                <a:gd name="connsiteX492" fmla="*/ 2109334 w 4130675"/>
                <a:gd name="connsiteY492" fmla="*/ 4132263 h 4132263"/>
                <a:gd name="connsiteX493" fmla="*/ 2097768 w 4130675"/>
                <a:gd name="connsiteY493" fmla="*/ 4132263 h 4132263"/>
                <a:gd name="connsiteX494" fmla="*/ 2086202 w 4130675"/>
                <a:gd name="connsiteY494" fmla="*/ 4132263 h 4132263"/>
                <a:gd name="connsiteX495" fmla="*/ 2074636 w 4130675"/>
                <a:gd name="connsiteY495" fmla="*/ 4132263 h 4132263"/>
                <a:gd name="connsiteX496" fmla="*/ 2063070 w 4130675"/>
                <a:gd name="connsiteY496" fmla="*/ 4132263 h 4132263"/>
                <a:gd name="connsiteX497" fmla="*/ 2051504 w 4130675"/>
                <a:gd name="connsiteY497" fmla="*/ 4132263 h 4132263"/>
                <a:gd name="connsiteX498" fmla="*/ 2039711 w 4130675"/>
                <a:gd name="connsiteY498" fmla="*/ 4132263 h 4132263"/>
                <a:gd name="connsiteX499" fmla="*/ 2028145 w 4130675"/>
                <a:gd name="connsiteY499" fmla="*/ 4132263 h 4132263"/>
                <a:gd name="connsiteX500" fmla="*/ 2016579 w 4130675"/>
                <a:gd name="connsiteY500" fmla="*/ 4132263 h 4132263"/>
                <a:gd name="connsiteX501" fmla="*/ 2005013 w 4130675"/>
                <a:gd name="connsiteY501" fmla="*/ 4132263 h 4132263"/>
                <a:gd name="connsiteX502" fmla="*/ 1993673 w 4130675"/>
                <a:gd name="connsiteY502" fmla="*/ 4132263 h 4132263"/>
                <a:gd name="connsiteX503" fmla="*/ 1981881 w 4130675"/>
                <a:gd name="connsiteY503" fmla="*/ 4132263 h 4132263"/>
                <a:gd name="connsiteX504" fmla="*/ 1970314 w 4130675"/>
                <a:gd name="connsiteY504" fmla="*/ 4132263 h 4132263"/>
                <a:gd name="connsiteX505" fmla="*/ 1958748 w 4130675"/>
                <a:gd name="connsiteY505" fmla="*/ 4132263 h 4132263"/>
                <a:gd name="connsiteX506" fmla="*/ 1947182 w 4130675"/>
                <a:gd name="connsiteY506" fmla="*/ 4132263 h 4132263"/>
                <a:gd name="connsiteX507" fmla="*/ 1935389 w 4130675"/>
                <a:gd name="connsiteY507" fmla="*/ 4132263 h 4132263"/>
                <a:gd name="connsiteX508" fmla="*/ 1923823 w 4130675"/>
                <a:gd name="connsiteY508" fmla="*/ 4132263 h 4132263"/>
                <a:gd name="connsiteX509" fmla="*/ 1912257 w 4130675"/>
                <a:gd name="connsiteY509" fmla="*/ 4132263 h 4132263"/>
                <a:gd name="connsiteX510" fmla="*/ 1900691 w 4130675"/>
                <a:gd name="connsiteY510" fmla="*/ 4132263 h 4132263"/>
                <a:gd name="connsiteX511" fmla="*/ 1889352 w 4130675"/>
                <a:gd name="connsiteY511" fmla="*/ 4132263 h 4132263"/>
                <a:gd name="connsiteX512" fmla="*/ 1877559 w 4130675"/>
                <a:gd name="connsiteY512" fmla="*/ 4132263 h 4132263"/>
                <a:gd name="connsiteX513" fmla="*/ 1865993 w 4130675"/>
                <a:gd name="connsiteY513" fmla="*/ 4132263 h 4132263"/>
                <a:gd name="connsiteX514" fmla="*/ 1854427 w 4130675"/>
                <a:gd name="connsiteY514" fmla="*/ 4132263 h 4132263"/>
                <a:gd name="connsiteX515" fmla="*/ 1842861 w 4130675"/>
                <a:gd name="connsiteY515" fmla="*/ 4132263 h 4132263"/>
                <a:gd name="connsiteX516" fmla="*/ 1831068 w 4130675"/>
                <a:gd name="connsiteY516" fmla="*/ 4132263 h 4132263"/>
                <a:gd name="connsiteX517" fmla="*/ 1819502 w 4130675"/>
                <a:gd name="connsiteY517" fmla="*/ 4132263 h 4132263"/>
                <a:gd name="connsiteX518" fmla="*/ 1807936 w 4130675"/>
                <a:gd name="connsiteY518" fmla="*/ 4132263 h 4132263"/>
                <a:gd name="connsiteX519" fmla="*/ 1796370 w 4130675"/>
                <a:gd name="connsiteY519" fmla="*/ 4132263 h 4132263"/>
                <a:gd name="connsiteX520" fmla="*/ 1784804 w 4130675"/>
                <a:gd name="connsiteY520" fmla="*/ 4132263 h 4132263"/>
                <a:gd name="connsiteX521" fmla="*/ 1773011 w 4130675"/>
                <a:gd name="connsiteY521" fmla="*/ 4132263 h 4132263"/>
                <a:gd name="connsiteX522" fmla="*/ 1761445 w 4130675"/>
                <a:gd name="connsiteY522" fmla="*/ 4132263 h 4132263"/>
                <a:gd name="connsiteX523" fmla="*/ 1749879 w 4130675"/>
                <a:gd name="connsiteY523" fmla="*/ 4132263 h 4132263"/>
                <a:gd name="connsiteX524" fmla="*/ 1738313 w 4130675"/>
                <a:gd name="connsiteY524" fmla="*/ 4132263 h 4132263"/>
                <a:gd name="connsiteX525" fmla="*/ 1726520 w 4130675"/>
                <a:gd name="connsiteY525" fmla="*/ 4132263 h 4132263"/>
                <a:gd name="connsiteX526" fmla="*/ 1714954 w 4130675"/>
                <a:gd name="connsiteY526" fmla="*/ 4132263 h 4132263"/>
                <a:gd name="connsiteX527" fmla="*/ 1712913 w 4130675"/>
                <a:gd name="connsiteY527" fmla="*/ 4114347 h 4132263"/>
                <a:gd name="connsiteX528" fmla="*/ 1710645 w 4130675"/>
                <a:gd name="connsiteY528" fmla="*/ 4096431 h 4132263"/>
                <a:gd name="connsiteX529" fmla="*/ 1708377 w 4130675"/>
                <a:gd name="connsiteY529" fmla="*/ 4078288 h 4132263"/>
                <a:gd name="connsiteX530" fmla="*/ 1705882 w 4130675"/>
                <a:gd name="connsiteY530" fmla="*/ 4059918 h 4132263"/>
                <a:gd name="connsiteX531" fmla="*/ 1703614 w 4130675"/>
                <a:gd name="connsiteY531" fmla="*/ 4041549 h 4132263"/>
                <a:gd name="connsiteX532" fmla="*/ 1701347 w 4130675"/>
                <a:gd name="connsiteY532" fmla="*/ 4022952 h 4132263"/>
                <a:gd name="connsiteX533" fmla="*/ 1699079 w 4130675"/>
                <a:gd name="connsiteY533" fmla="*/ 4004129 h 4132263"/>
                <a:gd name="connsiteX534" fmla="*/ 1696357 w 4130675"/>
                <a:gd name="connsiteY534" fmla="*/ 3985306 h 4132263"/>
                <a:gd name="connsiteX535" fmla="*/ 1694089 w 4130675"/>
                <a:gd name="connsiteY535" fmla="*/ 3965576 h 4132263"/>
                <a:gd name="connsiteX536" fmla="*/ 1691595 w 4130675"/>
                <a:gd name="connsiteY536" fmla="*/ 3945845 h 4132263"/>
                <a:gd name="connsiteX537" fmla="*/ 1688873 w 4130675"/>
                <a:gd name="connsiteY537" fmla="*/ 3925888 h 4132263"/>
                <a:gd name="connsiteX538" fmla="*/ 1686379 w 4130675"/>
                <a:gd name="connsiteY538" fmla="*/ 3905704 h 4132263"/>
                <a:gd name="connsiteX539" fmla="*/ 1683657 w 4130675"/>
                <a:gd name="connsiteY539" fmla="*/ 3885293 h 4132263"/>
                <a:gd name="connsiteX540" fmla="*/ 1681163 w 4130675"/>
                <a:gd name="connsiteY540" fmla="*/ 3864883 h 4132263"/>
                <a:gd name="connsiteX541" fmla="*/ 1678668 w 4130675"/>
                <a:gd name="connsiteY541" fmla="*/ 3844018 h 4132263"/>
                <a:gd name="connsiteX542" fmla="*/ 1675947 w 4130675"/>
                <a:gd name="connsiteY542" fmla="*/ 3823381 h 4132263"/>
                <a:gd name="connsiteX543" fmla="*/ 1673225 w 4130675"/>
                <a:gd name="connsiteY543" fmla="*/ 3801383 h 4132263"/>
                <a:gd name="connsiteX544" fmla="*/ 1670277 w 4130675"/>
                <a:gd name="connsiteY544" fmla="*/ 3779385 h 4132263"/>
                <a:gd name="connsiteX545" fmla="*/ 1667556 w 4130675"/>
                <a:gd name="connsiteY545" fmla="*/ 3757160 h 4132263"/>
                <a:gd name="connsiteX546" fmla="*/ 1664607 w 4130675"/>
                <a:gd name="connsiteY546" fmla="*/ 3734708 h 4132263"/>
                <a:gd name="connsiteX547" fmla="*/ 1661886 w 4130675"/>
                <a:gd name="connsiteY547" fmla="*/ 3712029 h 4132263"/>
                <a:gd name="connsiteX548" fmla="*/ 1658938 w 4130675"/>
                <a:gd name="connsiteY548" fmla="*/ 3689351 h 4132263"/>
                <a:gd name="connsiteX549" fmla="*/ 1656216 w 4130675"/>
                <a:gd name="connsiteY549" fmla="*/ 3666445 h 4132263"/>
                <a:gd name="connsiteX550" fmla="*/ 1653041 w 4130675"/>
                <a:gd name="connsiteY550" fmla="*/ 3643086 h 4132263"/>
                <a:gd name="connsiteX551" fmla="*/ 1640114 w 4130675"/>
                <a:gd name="connsiteY551" fmla="*/ 3541940 h 4132263"/>
                <a:gd name="connsiteX552" fmla="*/ 1621972 w 4130675"/>
                <a:gd name="connsiteY552" fmla="*/ 3536497 h 4132263"/>
                <a:gd name="connsiteX553" fmla="*/ 1604056 w 4130675"/>
                <a:gd name="connsiteY553" fmla="*/ 3531054 h 4132263"/>
                <a:gd name="connsiteX554" fmla="*/ 1586139 w 4130675"/>
                <a:gd name="connsiteY554" fmla="*/ 3525158 h 4132263"/>
                <a:gd name="connsiteX555" fmla="*/ 1568450 w 4130675"/>
                <a:gd name="connsiteY555" fmla="*/ 3519034 h 4132263"/>
                <a:gd name="connsiteX556" fmla="*/ 1550534 w 4130675"/>
                <a:gd name="connsiteY556" fmla="*/ 3512911 h 4132263"/>
                <a:gd name="connsiteX557" fmla="*/ 1533072 w 4130675"/>
                <a:gd name="connsiteY557" fmla="*/ 3506561 h 4132263"/>
                <a:gd name="connsiteX558" fmla="*/ 1515382 w 4130675"/>
                <a:gd name="connsiteY558" fmla="*/ 3499984 h 4132263"/>
                <a:gd name="connsiteX559" fmla="*/ 1497920 w 4130675"/>
                <a:gd name="connsiteY559" fmla="*/ 3492954 h 4132263"/>
                <a:gd name="connsiteX560" fmla="*/ 1480684 w 4130675"/>
                <a:gd name="connsiteY560" fmla="*/ 3486151 h 4132263"/>
                <a:gd name="connsiteX561" fmla="*/ 1463448 w 4130675"/>
                <a:gd name="connsiteY561" fmla="*/ 3478893 h 4132263"/>
                <a:gd name="connsiteX562" fmla="*/ 1446213 w 4130675"/>
                <a:gd name="connsiteY562" fmla="*/ 3471636 h 4132263"/>
                <a:gd name="connsiteX563" fmla="*/ 1429431 w 4130675"/>
                <a:gd name="connsiteY563" fmla="*/ 3463926 h 4132263"/>
                <a:gd name="connsiteX564" fmla="*/ 1412422 w 4130675"/>
                <a:gd name="connsiteY564" fmla="*/ 3456215 h 4132263"/>
                <a:gd name="connsiteX565" fmla="*/ 1395639 w 4130675"/>
                <a:gd name="connsiteY565" fmla="*/ 3448051 h 4132263"/>
                <a:gd name="connsiteX566" fmla="*/ 1379084 w 4130675"/>
                <a:gd name="connsiteY566" fmla="*/ 3439886 h 4132263"/>
                <a:gd name="connsiteX567" fmla="*/ 1362302 w 4130675"/>
                <a:gd name="connsiteY567" fmla="*/ 3431268 h 4132263"/>
                <a:gd name="connsiteX568" fmla="*/ 1271361 w 4130675"/>
                <a:gd name="connsiteY568" fmla="*/ 3501799 h 4132263"/>
                <a:gd name="connsiteX569" fmla="*/ 1252991 w 4130675"/>
                <a:gd name="connsiteY569" fmla="*/ 3516313 h 4132263"/>
                <a:gd name="connsiteX570" fmla="*/ 1234622 w 4130675"/>
                <a:gd name="connsiteY570" fmla="*/ 3530601 h 4132263"/>
                <a:gd name="connsiteX571" fmla="*/ 1216252 w 4130675"/>
                <a:gd name="connsiteY571" fmla="*/ 3544661 h 4132263"/>
                <a:gd name="connsiteX572" fmla="*/ 1198336 w 4130675"/>
                <a:gd name="connsiteY572" fmla="*/ 3558722 h 4132263"/>
                <a:gd name="connsiteX573" fmla="*/ 1180420 w 4130675"/>
                <a:gd name="connsiteY573" fmla="*/ 3572329 h 4132263"/>
                <a:gd name="connsiteX574" fmla="*/ 1162731 w 4130675"/>
                <a:gd name="connsiteY574" fmla="*/ 3586390 h 4132263"/>
                <a:gd name="connsiteX575" fmla="*/ 1145268 w 4130675"/>
                <a:gd name="connsiteY575" fmla="*/ 3599770 h 4132263"/>
                <a:gd name="connsiteX576" fmla="*/ 1127579 w 4130675"/>
                <a:gd name="connsiteY576" fmla="*/ 3613377 h 4132263"/>
                <a:gd name="connsiteX577" fmla="*/ 1111250 w 4130675"/>
                <a:gd name="connsiteY577" fmla="*/ 3626077 h 4132263"/>
                <a:gd name="connsiteX578" fmla="*/ 1094695 w 4130675"/>
                <a:gd name="connsiteY578" fmla="*/ 3639004 h 4132263"/>
                <a:gd name="connsiteX579" fmla="*/ 1078366 w 4130675"/>
                <a:gd name="connsiteY579" fmla="*/ 3651704 h 4132263"/>
                <a:gd name="connsiteX580" fmla="*/ 1062038 w 4130675"/>
                <a:gd name="connsiteY580" fmla="*/ 3664177 h 4132263"/>
                <a:gd name="connsiteX581" fmla="*/ 1046163 w 4130675"/>
                <a:gd name="connsiteY581" fmla="*/ 3676651 h 4132263"/>
                <a:gd name="connsiteX582" fmla="*/ 1030061 w 4130675"/>
                <a:gd name="connsiteY582" fmla="*/ 3689124 h 4132263"/>
                <a:gd name="connsiteX583" fmla="*/ 1014413 w 4130675"/>
                <a:gd name="connsiteY583" fmla="*/ 3701143 h 4132263"/>
                <a:gd name="connsiteX584" fmla="*/ 998538 w 4130675"/>
                <a:gd name="connsiteY584" fmla="*/ 3713390 h 4132263"/>
                <a:gd name="connsiteX585" fmla="*/ 983570 w 4130675"/>
                <a:gd name="connsiteY585" fmla="*/ 3724956 h 4132263"/>
                <a:gd name="connsiteX586" fmla="*/ 968602 w 4130675"/>
                <a:gd name="connsiteY586" fmla="*/ 3736522 h 4132263"/>
                <a:gd name="connsiteX587" fmla="*/ 953861 w 4130675"/>
                <a:gd name="connsiteY587" fmla="*/ 3747861 h 4132263"/>
                <a:gd name="connsiteX588" fmla="*/ 939120 w 4130675"/>
                <a:gd name="connsiteY588" fmla="*/ 3759427 h 4132263"/>
                <a:gd name="connsiteX589" fmla="*/ 924832 w 4130675"/>
                <a:gd name="connsiteY589" fmla="*/ 3770767 h 4132263"/>
                <a:gd name="connsiteX590" fmla="*/ 910318 w 4130675"/>
                <a:gd name="connsiteY590" fmla="*/ 3781879 h 4132263"/>
                <a:gd name="connsiteX591" fmla="*/ 895804 w 4130675"/>
                <a:gd name="connsiteY591" fmla="*/ 3792992 h 4132263"/>
                <a:gd name="connsiteX592" fmla="*/ 881743 w 4130675"/>
                <a:gd name="connsiteY592" fmla="*/ 3804104 h 4132263"/>
                <a:gd name="connsiteX593" fmla="*/ 865415 w 4130675"/>
                <a:gd name="connsiteY593" fmla="*/ 3787776 h 4132263"/>
                <a:gd name="connsiteX594" fmla="*/ 849086 w 4130675"/>
                <a:gd name="connsiteY594" fmla="*/ 3771220 h 4132263"/>
                <a:gd name="connsiteX595" fmla="*/ 832531 w 4130675"/>
                <a:gd name="connsiteY595" fmla="*/ 3754892 h 4132263"/>
                <a:gd name="connsiteX596" fmla="*/ 816429 w 4130675"/>
                <a:gd name="connsiteY596" fmla="*/ 3738563 h 4132263"/>
                <a:gd name="connsiteX597" fmla="*/ 799873 w 4130675"/>
                <a:gd name="connsiteY597" fmla="*/ 3722235 h 4132263"/>
                <a:gd name="connsiteX598" fmla="*/ 783545 w 4130675"/>
                <a:gd name="connsiteY598" fmla="*/ 3705906 h 4132263"/>
                <a:gd name="connsiteX599" fmla="*/ 766990 w 4130675"/>
                <a:gd name="connsiteY599" fmla="*/ 3689351 h 4132263"/>
                <a:gd name="connsiteX600" fmla="*/ 750661 w 4130675"/>
                <a:gd name="connsiteY600" fmla="*/ 3673022 h 4132263"/>
                <a:gd name="connsiteX601" fmla="*/ 734559 w 4130675"/>
                <a:gd name="connsiteY601" fmla="*/ 3656467 h 4132263"/>
                <a:gd name="connsiteX602" fmla="*/ 718004 w 4130675"/>
                <a:gd name="connsiteY602" fmla="*/ 3640365 h 4132263"/>
                <a:gd name="connsiteX603" fmla="*/ 701675 w 4130675"/>
                <a:gd name="connsiteY603" fmla="*/ 3623809 h 4132263"/>
                <a:gd name="connsiteX604" fmla="*/ 685120 w 4130675"/>
                <a:gd name="connsiteY604" fmla="*/ 3607481 h 4132263"/>
                <a:gd name="connsiteX605" fmla="*/ 669018 w 4130675"/>
                <a:gd name="connsiteY605" fmla="*/ 3590926 h 4132263"/>
                <a:gd name="connsiteX606" fmla="*/ 652463 w 4130675"/>
                <a:gd name="connsiteY606" fmla="*/ 3574597 h 4132263"/>
                <a:gd name="connsiteX607" fmla="*/ 636134 w 4130675"/>
                <a:gd name="connsiteY607" fmla="*/ 3558042 h 4132263"/>
                <a:gd name="connsiteX608" fmla="*/ 619579 w 4130675"/>
                <a:gd name="connsiteY608" fmla="*/ 3541940 h 4132263"/>
                <a:gd name="connsiteX609" fmla="*/ 603250 w 4130675"/>
                <a:gd name="connsiteY609" fmla="*/ 3525384 h 4132263"/>
                <a:gd name="connsiteX610" fmla="*/ 586922 w 4130675"/>
                <a:gd name="connsiteY610" fmla="*/ 3509056 h 4132263"/>
                <a:gd name="connsiteX611" fmla="*/ 570593 w 4130675"/>
                <a:gd name="connsiteY611" fmla="*/ 3492501 h 4132263"/>
                <a:gd name="connsiteX612" fmla="*/ 554038 w 4130675"/>
                <a:gd name="connsiteY612" fmla="*/ 3476172 h 4132263"/>
                <a:gd name="connsiteX613" fmla="*/ 537709 w 4130675"/>
                <a:gd name="connsiteY613" fmla="*/ 3459843 h 4132263"/>
                <a:gd name="connsiteX614" fmla="*/ 521154 w 4130675"/>
                <a:gd name="connsiteY614" fmla="*/ 3443515 h 4132263"/>
                <a:gd name="connsiteX615" fmla="*/ 505052 w 4130675"/>
                <a:gd name="connsiteY615" fmla="*/ 3427186 h 4132263"/>
                <a:gd name="connsiteX616" fmla="*/ 488497 w 4130675"/>
                <a:gd name="connsiteY616" fmla="*/ 3410631 h 4132263"/>
                <a:gd name="connsiteX617" fmla="*/ 472168 w 4130675"/>
                <a:gd name="connsiteY617" fmla="*/ 3394302 h 4132263"/>
                <a:gd name="connsiteX618" fmla="*/ 455613 w 4130675"/>
                <a:gd name="connsiteY618" fmla="*/ 3377974 h 4132263"/>
                <a:gd name="connsiteX619" fmla="*/ 439511 w 4130675"/>
                <a:gd name="connsiteY619" fmla="*/ 3361645 h 4132263"/>
                <a:gd name="connsiteX620" fmla="*/ 422956 w 4130675"/>
                <a:gd name="connsiteY620" fmla="*/ 3345090 h 4132263"/>
                <a:gd name="connsiteX621" fmla="*/ 406627 w 4130675"/>
                <a:gd name="connsiteY621" fmla="*/ 3328534 h 4132263"/>
                <a:gd name="connsiteX622" fmla="*/ 390072 w 4130675"/>
                <a:gd name="connsiteY622" fmla="*/ 3312206 h 4132263"/>
                <a:gd name="connsiteX623" fmla="*/ 373516 w 4130675"/>
                <a:gd name="connsiteY623" fmla="*/ 3295651 h 4132263"/>
                <a:gd name="connsiteX624" fmla="*/ 357415 w 4130675"/>
                <a:gd name="connsiteY624" fmla="*/ 3279549 h 4132263"/>
                <a:gd name="connsiteX625" fmla="*/ 368300 w 4130675"/>
                <a:gd name="connsiteY625" fmla="*/ 3265034 h 4132263"/>
                <a:gd name="connsiteX626" fmla="*/ 379413 w 4130675"/>
                <a:gd name="connsiteY626" fmla="*/ 3250747 h 4132263"/>
                <a:gd name="connsiteX627" fmla="*/ 390525 w 4130675"/>
                <a:gd name="connsiteY627" fmla="*/ 3236233 h 4132263"/>
                <a:gd name="connsiteX628" fmla="*/ 401865 w 4130675"/>
                <a:gd name="connsiteY628" fmla="*/ 3221718 h 4132263"/>
                <a:gd name="connsiteX629" fmla="*/ 413431 w 4130675"/>
                <a:gd name="connsiteY629" fmla="*/ 3207204 h 4132263"/>
                <a:gd name="connsiteX630" fmla="*/ 424770 w 4130675"/>
                <a:gd name="connsiteY630" fmla="*/ 3192236 h 4132263"/>
                <a:gd name="connsiteX631" fmla="*/ 436336 w 4130675"/>
                <a:gd name="connsiteY631" fmla="*/ 3177495 h 4132263"/>
                <a:gd name="connsiteX632" fmla="*/ 447902 w 4130675"/>
                <a:gd name="connsiteY632" fmla="*/ 3162527 h 4132263"/>
                <a:gd name="connsiteX633" fmla="*/ 460148 w 4130675"/>
                <a:gd name="connsiteY633" fmla="*/ 3146652 h 4132263"/>
                <a:gd name="connsiteX634" fmla="*/ 472168 w 4130675"/>
                <a:gd name="connsiteY634" fmla="*/ 3131004 h 4132263"/>
                <a:gd name="connsiteX635" fmla="*/ 484641 w 4130675"/>
                <a:gd name="connsiteY635" fmla="*/ 3114902 h 4132263"/>
                <a:gd name="connsiteX636" fmla="*/ 497341 w 4130675"/>
                <a:gd name="connsiteY636" fmla="*/ 3099027 h 4132263"/>
                <a:gd name="connsiteX637" fmla="*/ 509588 w 4130675"/>
                <a:gd name="connsiteY637" fmla="*/ 3082699 h 4132263"/>
                <a:gd name="connsiteX638" fmla="*/ 522288 w 4130675"/>
                <a:gd name="connsiteY638" fmla="*/ 3066370 h 4132263"/>
                <a:gd name="connsiteX639" fmla="*/ 535215 w 4130675"/>
                <a:gd name="connsiteY639" fmla="*/ 3049815 h 4132263"/>
                <a:gd name="connsiteX640" fmla="*/ 547915 w 4130675"/>
                <a:gd name="connsiteY640" fmla="*/ 3033033 h 4132263"/>
                <a:gd name="connsiteX641" fmla="*/ 561522 w 4130675"/>
                <a:gd name="connsiteY641" fmla="*/ 3015797 h 4132263"/>
                <a:gd name="connsiteX642" fmla="*/ 574902 w 4130675"/>
                <a:gd name="connsiteY642" fmla="*/ 2998108 h 4132263"/>
                <a:gd name="connsiteX643" fmla="*/ 588509 w 4130675"/>
                <a:gd name="connsiteY643" fmla="*/ 2980645 h 4132263"/>
                <a:gd name="connsiteX644" fmla="*/ 602570 w 4130675"/>
                <a:gd name="connsiteY644" fmla="*/ 2962502 h 4132263"/>
                <a:gd name="connsiteX645" fmla="*/ 616404 w 4130675"/>
                <a:gd name="connsiteY645" fmla="*/ 2944813 h 4132263"/>
                <a:gd name="connsiteX646" fmla="*/ 630691 w 4130675"/>
                <a:gd name="connsiteY646" fmla="*/ 2926443 h 4132263"/>
                <a:gd name="connsiteX647" fmla="*/ 644979 w 4130675"/>
                <a:gd name="connsiteY647" fmla="*/ 2908074 h 4132263"/>
                <a:gd name="connsiteX648" fmla="*/ 659040 w 4130675"/>
                <a:gd name="connsiteY648" fmla="*/ 2889477 h 4132263"/>
                <a:gd name="connsiteX649" fmla="*/ 721859 w 4130675"/>
                <a:gd name="connsiteY649" fmla="*/ 2808742 h 4132263"/>
                <a:gd name="connsiteX650" fmla="*/ 712788 w 4130675"/>
                <a:gd name="connsiteY650" fmla="*/ 2792413 h 4132263"/>
                <a:gd name="connsiteX651" fmla="*/ 704170 w 4130675"/>
                <a:gd name="connsiteY651" fmla="*/ 2776084 h 4132263"/>
                <a:gd name="connsiteX652" fmla="*/ 695779 w 4130675"/>
                <a:gd name="connsiteY652" fmla="*/ 2759529 h 4132263"/>
                <a:gd name="connsiteX653" fmla="*/ 687161 w 4130675"/>
                <a:gd name="connsiteY653" fmla="*/ 2742747 h 4132263"/>
                <a:gd name="connsiteX654" fmla="*/ 679223 w 4130675"/>
                <a:gd name="connsiteY654" fmla="*/ 2725965 h 4132263"/>
                <a:gd name="connsiteX655" fmla="*/ 671286 w 4130675"/>
                <a:gd name="connsiteY655" fmla="*/ 2709183 h 4132263"/>
                <a:gd name="connsiteX656" fmla="*/ 663575 w 4130675"/>
                <a:gd name="connsiteY656" fmla="*/ 2692174 h 4132263"/>
                <a:gd name="connsiteX657" fmla="*/ 656091 w 4130675"/>
                <a:gd name="connsiteY657" fmla="*/ 2674938 h 4132263"/>
                <a:gd name="connsiteX658" fmla="*/ 648834 w 4130675"/>
                <a:gd name="connsiteY658" fmla="*/ 2657929 h 4132263"/>
                <a:gd name="connsiteX659" fmla="*/ 641577 w 4130675"/>
                <a:gd name="connsiteY659" fmla="*/ 2640467 h 4132263"/>
                <a:gd name="connsiteX660" fmla="*/ 634547 w 4130675"/>
                <a:gd name="connsiteY660" fmla="*/ 2623004 h 4132263"/>
                <a:gd name="connsiteX661" fmla="*/ 627970 w 4130675"/>
                <a:gd name="connsiteY661" fmla="*/ 2605315 h 4132263"/>
                <a:gd name="connsiteX662" fmla="*/ 621393 w 4130675"/>
                <a:gd name="connsiteY662" fmla="*/ 2587852 h 4132263"/>
                <a:gd name="connsiteX663" fmla="*/ 615270 w 4130675"/>
                <a:gd name="connsiteY663" fmla="*/ 2569936 h 4132263"/>
                <a:gd name="connsiteX664" fmla="*/ 608920 w 4130675"/>
                <a:gd name="connsiteY664" fmla="*/ 2552247 h 4132263"/>
                <a:gd name="connsiteX665" fmla="*/ 603250 w 4130675"/>
                <a:gd name="connsiteY665" fmla="*/ 2534331 h 4132263"/>
                <a:gd name="connsiteX666" fmla="*/ 488950 w 4130675"/>
                <a:gd name="connsiteY666" fmla="*/ 2519590 h 4132263"/>
                <a:gd name="connsiteX667" fmla="*/ 465818 w 4130675"/>
                <a:gd name="connsiteY667" fmla="*/ 2516868 h 4132263"/>
                <a:gd name="connsiteX668" fmla="*/ 442686 w 4130675"/>
                <a:gd name="connsiteY668" fmla="*/ 2513920 h 4132263"/>
                <a:gd name="connsiteX669" fmla="*/ 420007 w 4130675"/>
                <a:gd name="connsiteY669" fmla="*/ 2511199 h 4132263"/>
                <a:gd name="connsiteX670" fmla="*/ 397329 w 4130675"/>
                <a:gd name="connsiteY670" fmla="*/ 2508024 h 4132263"/>
                <a:gd name="connsiteX671" fmla="*/ 374877 w 4130675"/>
                <a:gd name="connsiteY671" fmla="*/ 2505075 h 4132263"/>
                <a:gd name="connsiteX672" fmla="*/ 352652 w 4130675"/>
                <a:gd name="connsiteY672" fmla="*/ 2502354 h 4132263"/>
                <a:gd name="connsiteX673" fmla="*/ 330654 w 4130675"/>
                <a:gd name="connsiteY673" fmla="*/ 2499859 h 4132263"/>
                <a:gd name="connsiteX674" fmla="*/ 308656 w 4130675"/>
                <a:gd name="connsiteY674" fmla="*/ 2496911 h 4132263"/>
                <a:gd name="connsiteX675" fmla="*/ 287791 w 4130675"/>
                <a:gd name="connsiteY675" fmla="*/ 2494416 h 4132263"/>
                <a:gd name="connsiteX676" fmla="*/ 267154 w 4130675"/>
                <a:gd name="connsiteY676" fmla="*/ 2491695 h 4132263"/>
                <a:gd name="connsiteX677" fmla="*/ 246743 w 4130675"/>
                <a:gd name="connsiteY677" fmla="*/ 2488974 h 4132263"/>
                <a:gd name="connsiteX678" fmla="*/ 226332 w 4130675"/>
                <a:gd name="connsiteY678" fmla="*/ 2486252 h 4132263"/>
                <a:gd name="connsiteX679" fmla="*/ 206375 w 4130675"/>
                <a:gd name="connsiteY679" fmla="*/ 2483984 h 4132263"/>
                <a:gd name="connsiteX680" fmla="*/ 186191 w 4130675"/>
                <a:gd name="connsiteY680" fmla="*/ 2481490 h 4132263"/>
                <a:gd name="connsiteX681" fmla="*/ 166234 w 4130675"/>
                <a:gd name="connsiteY681" fmla="*/ 2478768 h 4132263"/>
                <a:gd name="connsiteX682" fmla="*/ 146730 w 4130675"/>
                <a:gd name="connsiteY682" fmla="*/ 2476274 h 4132263"/>
                <a:gd name="connsiteX683" fmla="*/ 127680 w 4130675"/>
                <a:gd name="connsiteY683" fmla="*/ 2474006 h 4132263"/>
                <a:gd name="connsiteX684" fmla="*/ 109311 w 4130675"/>
                <a:gd name="connsiteY684" fmla="*/ 2471511 h 4132263"/>
                <a:gd name="connsiteX685" fmla="*/ 90714 w 4130675"/>
                <a:gd name="connsiteY685" fmla="*/ 2469243 h 4132263"/>
                <a:gd name="connsiteX686" fmla="*/ 72345 w 4130675"/>
                <a:gd name="connsiteY686" fmla="*/ 2466975 h 4132263"/>
                <a:gd name="connsiteX687" fmla="*/ 53975 w 4130675"/>
                <a:gd name="connsiteY687" fmla="*/ 2464708 h 4132263"/>
                <a:gd name="connsiteX688" fmla="*/ 35832 w 4130675"/>
                <a:gd name="connsiteY688" fmla="*/ 2462213 h 4132263"/>
                <a:gd name="connsiteX689" fmla="*/ 17916 w 4130675"/>
                <a:gd name="connsiteY689" fmla="*/ 2459945 h 4132263"/>
                <a:gd name="connsiteX690" fmla="*/ 0 w 4130675"/>
                <a:gd name="connsiteY690" fmla="*/ 2457677 h 4132263"/>
                <a:gd name="connsiteX691" fmla="*/ 0 w 4130675"/>
                <a:gd name="connsiteY691" fmla="*/ 2446111 h 4132263"/>
                <a:gd name="connsiteX692" fmla="*/ 0 w 4130675"/>
                <a:gd name="connsiteY692" fmla="*/ 2434772 h 4132263"/>
                <a:gd name="connsiteX693" fmla="*/ 0 w 4130675"/>
                <a:gd name="connsiteY693" fmla="*/ 2422979 h 4132263"/>
                <a:gd name="connsiteX694" fmla="*/ 0 w 4130675"/>
                <a:gd name="connsiteY694" fmla="*/ 2411413 h 4132263"/>
                <a:gd name="connsiteX695" fmla="*/ 0 w 4130675"/>
                <a:gd name="connsiteY695" fmla="*/ 2399847 h 4132263"/>
                <a:gd name="connsiteX696" fmla="*/ 0 w 4130675"/>
                <a:gd name="connsiteY696" fmla="*/ 2388281 h 4132263"/>
                <a:gd name="connsiteX697" fmla="*/ 0 w 4130675"/>
                <a:gd name="connsiteY697" fmla="*/ 2376715 h 4132263"/>
                <a:gd name="connsiteX698" fmla="*/ 0 w 4130675"/>
                <a:gd name="connsiteY698" fmla="*/ 2365149 h 4132263"/>
                <a:gd name="connsiteX699" fmla="*/ 0 w 4130675"/>
                <a:gd name="connsiteY699" fmla="*/ 2353583 h 4132263"/>
                <a:gd name="connsiteX700" fmla="*/ 0 w 4130675"/>
                <a:gd name="connsiteY700" fmla="*/ 2342016 h 4132263"/>
                <a:gd name="connsiteX701" fmla="*/ 0 w 4130675"/>
                <a:gd name="connsiteY701" fmla="*/ 2330450 h 4132263"/>
                <a:gd name="connsiteX702" fmla="*/ 0 w 4130675"/>
                <a:gd name="connsiteY702" fmla="*/ 2318658 h 4132263"/>
                <a:gd name="connsiteX703" fmla="*/ 0 w 4130675"/>
                <a:gd name="connsiteY703" fmla="*/ 2307091 h 4132263"/>
                <a:gd name="connsiteX704" fmla="*/ 0 w 4130675"/>
                <a:gd name="connsiteY704" fmla="*/ 2295752 h 4132263"/>
                <a:gd name="connsiteX705" fmla="*/ 0 w 4130675"/>
                <a:gd name="connsiteY705" fmla="*/ 2284186 h 4132263"/>
                <a:gd name="connsiteX706" fmla="*/ 0 w 4130675"/>
                <a:gd name="connsiteY706" fmla="*/ 2272393 h 4132263"/>
                <a:gd name="connsiteX707" fmla="*/ 0 w 4130675"/>
                <a:gd name="connsiteY707" fmla="*/ 2260827 h 4132263"/>
                <a:gd name="connsiteX708" fmla="*/ 0 w 4130675"/>
                <a:gd name="connsiteY708" fmla="*/ 2249261 h 4132263"/>
                <a:gd name="connsiteX709" fmla="*/ 0 w 4130675"/>
                <a:gd name="connsiteY709" fmla="*/ 2237695 h 4132263"/>
                <a:gd name="connsiteX710" fmla="*/ 0 w 4130675"/>
                <a:gd name="connsiteY710" fmla="*/ 2225902 h 4132263"/>
                <a:gd name="connsiteX711" fmla="*/ 0 w 4130675"/>
                <a:gd name="connsiteY711" fmla="*/ 2214336 h 4132263"/>
                <a:gd name="connsiteX712" fmla="*/ 0 w 4130675"/>
                <a:gd name="connsiteY712" fmla="*/ 2202997 h 4132263"/>
                <a:gd name="connsiteX713" fmla="*/ 0 w 4130675"/>
                <a:gd name="connsiteY713" fmla="*/ 2191431 h 4132263"/>
                <a:gd name="connsiteX714" fmla="*/ 0 w 4130675"/>
                <a:gd name="connsiteY714" fmla="*/ 2179865 h 4132263"/>
                <a:gd name="connsiteX715" fmla="*/ 0 w 4130675"/>
                <a:gd name="connsiteY715" fmla="*/ 2168072 h 4132263"/>
                <a:gd name="connsiteX716" fmla="*/ 0 w 4130675"/>
                <a:gd name="connsiteY716" fmla="*/ 2156506 h 4132263"/>
                <a:gd name="connsiteX717" fmla="*/ 0 w 4130675"/>
                <a:gd name="connsiteY717" fmla="*/ 2144940 h 4132263"/>
                <a:gd name="connsiteX718" fmla="*/ 0 w 4130675"/>
                <a:gd name="connsiteY718" fmla="*/ 2133374 h 4132263"/>
                <a:gd name="connsiteX719" fmla="*/ 0 w 4130675"/>
                <a:gd name="connsiteY719" fmla="*/ 2121581 h 4132263"/>
                <a:gd name="connsiteX720" fmla="*/ 0 w 4130675"/>
                <a:gd name="connsiteY720" fmla="*/ 2110015 h 4132263"/>
                <a:gd name="connsiteX721" fmla="*/ 0 w 4130675"/>
                <a:gd name="connsiteY721" fmla="*/ 2098675 h 4132263"/>
                <a:gd name="connsiteX722" fmla="*/ 0 w 4130675"/>
                <a:gd name="connsiteY722" fmla="*/ 2087109 h 4132263"/>
                <a:gd name="connsiteX723" fmla="*/ 0 w 4130675"/>
                <a:gd name="connsiteY723" fmla="*/ 2075317 h 4132263"/>
                <a:gd name="connsiteX724" fmla="*/ 0 w 4130675"/>
                <a:gd name="connsiteY724" fmla="*/ 2063750 h 4132263"/>
                <a:gd name="connsiteX725" fmla="*/ 0 w 4130675"/>
                <a:gd name="connsiteY725" fmla="*/ 2052184 h 4132263"/>
                <a:gd name="connsiteX726" fmla="*/ 0 w 4130675"/>
                <a:gd name="connsiteY726" fmla="*/ 2040618 h 4132263"/>
                <a:gd name="connsiteX727" fmla="*/ 0 w 4130675"/>
                <a:gd name="connsiteY727" fmla="*/ 2029052 h 4132263"/>
                <a:gd name="connsiteX728" fmla="*/ 0 w 4130675"/>
                <a:gd name="connsiteY728" fmla="*/ 2017259 h 4132263"/>
                <a:gd name="connsiteX729" fmla="*/ 0 w 4130675"/>
                <a:gd name="connsiteY729" fmla="*/ 2005693 h 4132263"/>
                <a:gd name="connsiteX730" fmla="*/ 0 w 4130675"/>
                <a:gd name="connsiteY730" fmla="*/ 1994354 h 4132263"/>
                <a:gd name="connsiteX731" fmla="*/ 0 w 4130675"/>
                <a:gd name="connsiteY731" fmla="*/ 1982788 h 4132263"/>
                <a:gd name="connsiteX732" fmla="*/ 0 w 4130675"/>
                <a:gd name="connsiteY732" fmla="*/ 1970995 h 4132263"/>
                <a:gd name="connsiteX733" fmla="*/ 0 w 4130675"/>
                <a:gd name="connsiteY733" fmla="*/ 1959429 h 4132263"/>
                <a:gd name="connsiteX734" fmla="*/ 0 w 4130675"/>
                <a:gd name="connsiteY734" fmla="*/ 1947863 h 4132263"/>
                <a:gd name="connsiteX735" fmla="*/ 0 w 4130675"/>
                <a:gd name="connsiteY735" fmla="*/ 1936297 h 4132263"/>
                <a:gd name="connsiteX736" fmla="*/ 0 w 4130675"/>
                <a:gd name="connsiteY736" fmla="*/ 1924504 h 4132263"/>
                <a:gd name="connsiteX737" fmla="*/ 0 w 4130675"/>
                <a:gd name="connsiteY737" fmla="*/ 1912938 h 4132263"/>
                <a:gd name="connsiteX738" fmla="*/ 0 w 4130675"/>
                <a:gd name="connsiteY738" fmla="*/ 1901372 h 4132263"/>
                <a:gd name="connsiteX739" fmla="*/ 0 w 4130675"/>
                <a:gd name="connsiteY739" fmla="*/ 1890033 h 4132263"/>
                <a:gd name="connsiteX740" fmla="*/ 0 w 4130675"/>
                <a:gd name="connsiteY740" fmla="*/ 1878466 h 4132263"/>
                <a:gd name="connsiteX741" fmla="*/ 0 w 4130675"/>
                <a:gd name="connsiteY741" fmla="*/ 1866674 h 4132263"/>
                <a:gd name="connsiteX742" fmla="*/ 0 w 4130675"/>
                <a:gd name="connsiteY742" fmla="*/ 1855108 h 4132263"/>
                <a:gd name="connsiteX743" fmla="*/ 0 w 4130675"/>
                <a:gd name="connsiteY743" fmla="*/ 1843541 h 4132263"/>
                <a:gd name="connsiteX744" fmla="*/ 0 w 4130675"/>
                <a:gd name="connsiteY744" fmla="*/ 1831975 h 4132263"/>
                <a:gd name="connsiteX745" fmla="*/ 0 w 4130675"/>
                <a:gd name="connsiteY745" fmla="*/ 1820183 h 4132263"/>
                <a:gd name="connsiteX746" fmla="*/ 0 w 4130675"/>
                <a:gd name="connsiteY746" fmla="*/ 1808616 h 4132263"/>
                <a:gd name="connsiteX747" fmla="*/ 0 w 4130675"/>
                <a:gd name="connsiteY747" fmla="*/ 1797050 h 4132263"/>
                <a:gd name="connsiteX748" fmla="*/ 0 w 4130675"/>
                <a:gd name="connsiteY748" fmla="*/ 1785484 h 4132263"/>
                <a:gd name="connsiteX749" fmla="*/ 0 w 4130675"/>
                <a:gd name="connsiteY749" fmla="*/ 1773691 h 4132263"/>
                <a:gd name="connsiteX750" fmla="*/ 0 w 4130675"/>
                <a:gd name="connsiteY750" fmla="*/ 1762125 h 4132263"/>
                <a:gd name="connsiteX751" fmla="*/ 0 w 4130675"/>
                <a:gd name="connsiteY751" fmla="*/ 1750559 h 4132263"/>
                <a:gd name="connsiteX752" fmla="*/ 0 w 4130675"/>
                <a:gd name="connsiteY752" fmla="*/ 1738993 h 4132263"/>
                <a:gd name="connsiteX753" fmla="*/ 0 w 4130675"/>
                <a:gd name="connsiteY753" fmla="*/ 1727200 h 4132263"/>
                <a:gd name="connsiteX754" fmla="*/ 0 w 4130675"/>
                <a:gd name="connsiteY754" fmla="*/ 1715634 h 4132263"/>
                <a:gd name="connsiteX755" fmla="*/ 17916 w 4130675"/>
                <a:gd name="connsiteY755" fmla="*/ 1713593 h 4132263"/>
                <a:gd name="connsiteX756" fmla="*/ 35832 w 4130675"/>
                <a:gd name="connsiteY756" fmla="*/ 1711325 h 4132263"/>
                <a:gd name="connsiteX757" fmla="*/ 53975 w 4130675"/>
                <a:gd name="connsiteY757" fmla="*/ 1709058 h 4132263"/>
                <a:gd name="connsiteX758" fmla="*/ 72345 w 4130675"/>
                <a:gd name="connsiteY758" fmla="*/ 1706563 h 4132263"/>
                <a:gd name="connsiteX759" fmla="*/ 90714 w 4130675"/>
                <a:gd name="connsiteY759" fmla="*/ 1704295 h 4132263"/>
                <a:gd name="connsiteX760" fmla="*/ 109311 w 4130675"/>
                <a:gd name="connsiteY760" fmla="*/ 1702027 h 4132263"/>
                <a:gd name="connsiteX761" fmla="*/ 128134 w 4130675"/>
                <a:gd name="connsiteY761" fmla="*/ 1699759 h 4132263"/>
                <a:gd name="connsiteX762" fmla="*/ 146957 w 4130675"/>
                <a:gd name="connsiteY762" fmla="*/ 1697038 h 4132263"/>
                <a:gd name="connsiteX763" fmla="*/ 166461 w 4130675"/>
                <a:gd name="connsiteY763" fmla="*/ 1694770 h 4132263"/>
                <a:gd name="connsiteX764" fmla="*/ 186418 w 4130675"/>
                <a:gd name="connsiteY764" fmla="*/ 1692049 h 4132263"/>
                <a:gd name="connsiteX765" fmla="*/ 206375 w 4130675"/>
                <a:gd name="connsiteY765" fmla="*/ 1689554 h 4132263"/>
                <a:gd name="connsiteX766" fmla="*/ 226332 w 4130675"/>
                <a:gd name="connsiteY766" fmla="*/ 1687059 h 4132263"/>
                <a:gd name="connsiteX767" fmla="*/ 246743 w 4130675"/>
                <a:gd name="connsiteY767" fmla="*/ 1684338 h 4132263"/>
                <a:gd name="connsiteX768" fmla="*/ 267154 w 4130675"/>
                <a:gd name="connsiteY768" fmla="*/ 1681843 h 4132263"/>
                <a:gd name="connsiteX769" fmla="*/ 288018 w 4130675"/>
                <a:gd name="connsiteY769" fmla="*/ 1679349 h 4132263"/>
                <a:gd name="connsiteX770" fmla="*/ 308656 w 4130675"/>
                <a:gd name="connsiteY770" fmla="*/ 1676627 h 4132263"/>
                <a:gd name="connsiteX771" fmla="*/ 330654 w 4130675"/>
                <a:gd name="connsiteY771" fmla="*/ 1673906 h 4132263"/>
                <a:gd name="connsiteX772" fmla="*/ 352652 w 4130675"/>
                <a:gd name="connsiteY772" fmla="*/ 1670958 h 4132263"/>
                <a:gd name="connsiteX773" fmla="*/ 374877 w 4130675"/>
                <a:gd name="connsiteY773" fmla="*/ 1668236 h 4132263"/>
                <a:gd name="connsiteX774" fmla="*/ 397329 w 4130675"/>
                <a:gd name="connsiteY774" fmla="*/ 1665288 h 4132263"/>
                <a:gd name="connsiteX775" fmla="*/ 420007 w 4130675"/>
                <a:gd name="connsiteY775" fmla="*/ 1662566 h 4132263"/>
                <a:gd name="connsiteX776" fmla="*/ 442686 w 4130675"/>
                <a:gd name="connsiteY776" fmla="*/ 1659618 h 4132263"/>
                <a:gd name="connsiteX777" fmla="*/ 465818 w 4130675"/>
                <a:gd name="connsiteY777" fmla="*/ 1656670 h 4132263"/>
                <a:gd name="connsiteX778" fmla="*/ 488950 w 4130675"/>
                <a:gd name="connsiteY778" fmla="*/ 1653722 h 4132263"/>
                <a:gd name="connsiteX779" fmla="*/ 590097 w 4130675"/>
                <a:gd name="connsiteY779" fmla="*/ 1640795 h 4132263"/>
                <a:gd name="connsiteX780" fmla="*/ 595540 w 4130675"/>
                <a:gd name="connsiteY780" fmla="*/ 1622652 h 4132263"/>
                <a:gd name="connsiteX781" fmla="*/ 600982 w 4130675"/>
                <a:gd name="connsiteY781" fmla="*/ 1604509 h 4132263"/>
                <a:gd name="connsiteX782" fmla="*/ 606652 w 4130675"/>
                <a:gd name="connsiteY782" fmla="*/ 1586820 h 4132263"/>
                <a:gd name="connsiteX783" fmla="*/ 613002 w 4130675"/>
                <a:gd name="connsiteY783" fmla="*/ 1568904 h 4132263"/>
                <a:gd name="connsiteX784" fmla="*/ 619125 w 4130675"/>
                <a:gd name="connsiteY784" fmla="*/ 1551215 h 4132263"/>
                <a:gd name="connsiteX785" fmla="*/ 625248 w 4130675"/>
                <a:gd name="connsiteY785" fmla="*/ 1533525 h 4132263"/>
                <a:gd name="connsiteX786" fmla="*/ 632052 w 4130675"/>
                <a:gd name="connsiteY786" fmla="*/ 1516063 h 4132263"/>
                <a:gd name="connsiteX787" fmla="*/ 638629 w 4130675"/>
                <a:gd name="connsiteY787" fmla="*/ 1498374 h 4132263"/>
                <a:gd name="connsiteX788" fmla="*/ 645886 w 4130675"/>
                <a:gd name="connsiteY788" fmla="*/ 1481138 h 4132263"/>
                <a:gd name="connsiteX789" fmla="*/ 653143 w 4130675"/>
                <a:gd name="connsiteY789" fmla="*/ 1464129 h 4132263"/>
                <a:gd name="connsiteX790" fmla="*/ 660400 w 4130675"/>
                <a:gd name="connsiteY790" fmla="*/ 1446893 h 4132263"/>
                <a:gd name="connsiteX791" fmla="*/ 668111 w 4130675"/>
                <a:gd name="connsiteY791" fmla="*/ 1429658 h 4132263"/>
                <a:gd name="connsiteX792" fmla="*/ 675822 w 4130675"/>
                <a:gd name="connsiteY792" fmla="*/ 1412875 h 4132263"/>
                <a:gd name="connsiteX793" fmla="*/ 683986 w 4130675"/>
                <a:gd name="connsiteY793" fmla="*/ 1396093 h 4132263"/>
                <a:gd name="connsiteX794" fmla="*/ 692150 w 4130675"/>
                <a:gd name="connsiteY794" fmla="*/ 1379311 h 4132263"/>
                <a:gd name="connsiteX795" fmla="*/ 700768 w 4130675"/>
                <a:gd name="connsiteY795" fmla="*/ 1362982 h 4132263"/>
                <a:gd name="connsiteX796" fmla="*/ 630238 w 4130675"/>
                <a:gd name="connsiteY796" fmla="*/ 1272041 h 4132263"/>
                <a:gd name="connsiteX797" fmla="*/ 615723 w 4130675"/>
                <a:gd name="connsiteY797" fmla="*/ 1253445 h 4132263"/>
                <a:gd name="connsiteX798" fmla="*/ 601436 w 4130675"/>
                <a:gd name="connsiteY798" fmla="*/ 1235075 h 4132263"/>
                <a:gd name="connsiteX799" fmla="*/ 587375 w 4130675"/>
                <a:gd name="connsiteY799" fmla="*/ 1216706 h 4132263"/>
                <a:gd name="connsiteX800" fmla="*/ 573315 w 4130675"/>
                <a:gd name="connsiteY800" fmla="*/ 1198790 h 4132263"/>
                <a:gd name="connsiteX801" fmla="*/ 559707 w 4130675"/>
                <a:gd name="connsiteY801" fmla="*/ 1180874 h 4132263"/>
                <a:gd name="connsiteX802" fmla="*/ 545873 w 4130675"/>
                <a:gd name="connsiteY802" fmla="*/ 1163184 h 4132263"/>
                <a:gd name="connsiteX803" fmla="*/ 532266 w 4130675"/>
                <a:gd name="connsiteY803" fmla="*/ 1145722 h 4132263"/>
                <a:gd name="connsiteX804" fmla="*/ 518659 w 4130675"/>
                <a:gd name="connsiteY804" fmla="*/ 1128032 h 4132263"/>
                <a:gd name="connsiteX805" fmla="*/ 505959 w 4130675"/>
                <a:gd name="connsiteY805" fmla="*/ 1111477 h 4132263"/>
                <a:gd name="connsiteX806" fmla="*/ 493032 w 4130675"/>
                <a:gd name="connsiteY806" fmla="*/ 1095149 h 4132263"/>
                <a:gd name="connsiteX807" fmla="*/ 480559 w 4130675"/>
                <a:gd name="connsiteY807" fmla="*/ 1078820 h 4132263"/>
                <a:gd name="connsiteX808" fmla="*/ 467859 w 4130675"/>
                <a:gd name="connsiteY808" fmla="*/ 1062491 h 4132263"/>
                <a:gd name="connsiteX809" fmla="*/ 455386 w 4130675"/>
                <a:gd name="connsiteY809" fmla="*/ 1046390 h 4132263"/>
                <a:gd name="connsiteX810" fmla="*/ 442913 w 4130675"/>
                <a:gd name="connsiteY810" fmla="*/ 1030515 h 4132263"/>
                <a:gd name="connsiteX811" fmla="*/ 430893 w 4130675"/>
                <a:gd name="connsiteY811" fmla="*/ 1014640 h 4132263"/>
                <a:gd name="connsiteX812" fmla="*/ 418647 w 4130675"/>
                <a:gd name="connsiteY812" fmla="*/ 998991 h 4132263"/>
                <a:gd name="connsiteX813" fmla="*/ 407081 w 4130675"/>
                <a:gd name="connsiteY813" fmla="*/ 984023 h 4132263"/>
                <a:gd name="connsiteX814" fmla="*/ 395515 w 4130675"/>
                <a:gd name="connsiteY814" fmla="*/ 969056 h 4132263"/>
                <a:gd name="connsiteX815" fmla="*/ 384175 w 4130675"/>
                <a:gd name="connsiteY815" fmla="*/ 954315 h 4132263"/>
                <a:gd name="connsiteX816" fmla="*/ 372836 w 4130675"/>
                <a:gd name="connsiteY816" fmla="*/ 939573 h 4132263"/>
                <a:gd name="connsiteX817" fmla="*/ 361497 w 4130675"/>
                <a:gd name="connsiteY817" fmla="*/ 925059 h 4132263"/>
                <a:gd name="connsiteX818" fmla="*/ 350384 w 4130675"/>
                <a:gd name="connsiteY818" fmla="*/ 910545 h 4132263"/>
                <a:gd name="connsiteX819" fmla="*/ 339272 w 4130675"/>
                <a:gd name="connsiteY819" fmla="*/ 896257 h 4132263"/>
                <a:gd name="connsiteX820" fmla="*/ 328159 w 4130675"/>
                <a:gd name="connsiteY820" fmla="*/ 881970 h 4132263"/>
                <a:gd name="connsiteX821" fmla="*/ 344488 w 4130675"/>
                <a:gd name="connsiteY821" fmla="*/ 865641 h 4132263"/>
                <a:gd name="connsiteX822" fmla="*/ 360816 w 4130675"/>
                <a:gd name="connsiteY822" fmla="*/ 849540 h 4132263"/>
                <a:gd name="connsiteX823" fmla="*/ 377145 w 4130675"/>
                <a:gd name="connsiteY823" fmla="*/ 832984 h 4132263"/>
                <a:gd name="connsiteX824" fmla="*/ 393473 w 4130675"/>
                <a:gd name="connsiteY824" fmla="*/ 816656 h 4132263"/>
                <a:gd name="connsiteX825" fmla="*/ 410029 w 4130675"/>
                <a:gd name="connsiteY825" fmla="*/ 800100 h 4132263"/>
                <a:gd name="connsiteX826" fmla="*/ 426131 w 4130675"/>
                <a:gd name="connsiteY826" fmla="*/ 783772 h 4132263"/>
                <a:gd name="connsiteX827" fmla="*/ 442686 w 4130675"/>
                <a:gd name="connsiteY827" fmla="*/ 767216 h 4132263"/>
                <a:gd name="connsiteX828" fmla="*/ 459015 w 4130675"/>
                <a:gd name="connsiteY828" fmla="*/ 751115 h 4132263"/>
                <a:gd name="connsiteX829" fmla="*/ 475570 w 4130675"/>
                <a:gd name="connsiteY829" fmla="*/ 734786 h 4132263"/>
                <a:gd name="connsiteX830" fmla="*/ 491898 w 4130675"/>
                <a:gd name="connsiteY830" fmla="*/ 718231 h 4132263"/>
                <a:gd name="connsiteX831" fmla="*/ 508227 w 4130675"/>
                <a:gd name="connsiteY831" fmla="*/ 701902 h 4132263"/>
                <a:gd name="connsiteX832" fmla="*/ 524556 w 4130675"/>
                <a:gd name="connsiteY832" fmla="*/ 685347 h 4132263"/>
                <a:gd name="connsiteX833" fmla="*/ 541111 w 4130675"/>
                <a:gd name="connsiteY833" fmla="*/ 669245 h 4132263"/>
                <a:gd name="connsiteX834" fmla="*/ 557440 w 4130675"/>
                <a:gd name="connsiteY834" fmla="*/ 652690 h 4132263"/>
                <a:gd name="connsiteX835" fmla="*/ 573995 w 4130675"/>
                <a:gd name="connsiteY835" fmla="*/ 636361 h 4132263"/>
                <a:gd name="connsiteX836" fmla="*/ 590097 w 4130675"/>
                <a:gd name="connsiteY836" fmla="*/ 619806 h 4132263"/>
                <a:gd name="connsiteX837" fmla="*/ 606652 w 4130675"/>
                <a:gd name="connsiteY837" fmla="*/ 603477 h 4132263"/>
                <a:gd name="connsiteX838" fmla="*/ 622981 w 4130675"/>
                <a:gd name="connsiteY838" fmla="*/ 587148 h 4132263"/>
                <a:gd name="connsiteX839" fmla="*/ 639536 w 4130675"/>
                <a:gd name="connsiteY839" fmla="*/ 570820 h 4132263"/>
                <a:gd name="connsiteX840" fmla="*/ 655638 w 4130675"/>
                <a:gd name="connsiteY840" fmla="*/ 554265 h 4132263"/>
                <a:gd name="connsiteX841" fmla="*/ 672193 w 4130675"/>
                <a:gd name="connsiteY841" fmla="*/ 537936 h 4132263"/>
                <a:gd name="connsiteX842" fmla="*/ 688522 w 4130675"/>
                <a:gd name="connsiteY842" fmla="*/ 521381 h 4132263"/>
                <a:gd name="connsiteX843" fmla="*/ 704850 w 4130675"/>
                <a:gd name="connsiteY843" fmla="*/ 505279 h 4132263"/>
                <a:gd name="connsiteX844" fmla="*/ 721406 w 4130675"/>
                <a:gd name="connsiteY844" fmla="*/ 488723 h 4132263"/>
                <a:gd name="connsiteX845" fmla="*/ 737507 w 4130675"/>
                <a:gd name="connsiteY845" fmla="*/ 472395 h 4132263"/>
                <a:gd name="connsiteX846" fmla="*/ 754063 w 4130675"/>
                <a:gd name="connsiteY846" fmla="*/ 455839 h 4132263"/>
                <a:gd name="connsiteX847" fmla="*/ 770391 w 4130675"/>
                <a:gd name="connsiteY847" fmla="*/ 439511 h 4132263"/>
                <a:gd name="connsiteX848" fmla="*/ 786947 w 4130675"/>
                <a:gd name="connsiteY848" fmla="*/ 422956 h 4132263"/>
                <a:gd name="connsiteX849" fmla="*/ 803502 w 4130675"/>
                <a:gd name="connsiteY849" fmla="*/ 406854 h 4132263"/>
                <a:gd name="connsiteX850" fmla="*/ 819604 w 4130675"/>
                <a:gd name="connsiteY850" fmla="*/ 390298 h 4132263"/>
                <a:gd name="connsiteX851" fmla="*/ 836159 w 4130675"/>
                <a:gd name="connsiteY851" fmla="*/ 373743 h 4132263"/>
                <a:gd name="connsiteX852" fmla="*/ 852488 w 4130675"/>
                <a:gd name="connsiteY852" fmla="*/ 357414 h 4132263"/>
                <a:gd name="connsiteX853" fmla="*/ 867002 w 4130675"/>
                <a:gd name="connsiteY853" fmla="*/ 368527 h 4132263"/>
                <a:gd name="connsiteX854" fmla="*/ 881063 w 4130675"/>
                <a:gd name="connsiteY854" fmla="*/ 379639 h 4132263"/>
                <a:gd name="connsiteX855" fmla="*/ 895577 w 4130675"/>
                <a:gd name="connsiteY855" fmla="*/ 390752 h 4132263"/>
                <a:gd name="connsiteX856" fmla="*/ 910318 w 4130675"/>
                <a:gd name="connsiteY856" fmla="*/ 402091 h 4132263"/>
                <a:gd name="connsiteX857" fmla="*/ 924832 w 4130675"/>
                <a:gd name="connsiteY857" fmla="*/ 413431 h 4132263"/>
                <a:gd name="connsiteX858" fmla="*/ 939800 w 4130675"/>
                <a:gd name="connsiteY858" fmla="*/ 424770 h 4132263"/>
                <a:gd name="connsiteX859" fmla="*/ 954541 w 4130675"/>
                <a:gd name="connsiteY859" fmla="*/ 436563 h 4132263"/>
                <a:gd name="connsiteX860" fmla="*/ 969509 w 4130675"/>
                <a:gd name="connsiteY860" fmla="*/ 448129 h 4132263"/>
                <a:gd name="connsiteX861" fmla="*/ 985157 w 4130675"/>
                <a:gd name="connsiteY861" fmla="*/ 460148 h 4132263"/>
                <a:gd name="connsiteX862" fmla="*/ 1000806 w 4130675"/>
                <a:gd name="connsiteY862" fmla="*/ 472395 h 4132263"/>
                <a:gd name="connsiteX863" fmla="*/ 1016907 w 4130675"/>
                <a:gd name="connsiteY863" fmla="*/ 484868 h 4132263"/>
                <a:gd name="connsiteX864" fmla="*/ 1033009 w 4130675"/>
                <a:gd name="connsiteY864" fmla="*/ 497341 h 4132263"/>
                <a:gd name="connsiteX865" fmla="*/ 1049111 w 4130675"/>
                <a:gd name="connsiteY865" fmla="*/ 509814 h 4132263"/>
                <a:gd name="connsiteX866" fmla="*/ 1065439 w 4130675"/>
                <a:gd name="connsiteY866" fmla="*/ 522514 h 4132263"/>
                <a:gd name="connsiteX867" fmla="*/ 1081995 w 4130675"/>
                <a:gd name="connsiteY867" fmla="*/ 535441 h 4132263"/>
                <a:gd name="connsiteX868" fmla="*/ 1098777 w 4130675"/>
                <a:gd name="connsiteY868" fmla="*/ 548141 h 4132263"/>
                <a:gd name="connsiteX869" fmla="*/ 1116013 w 4130675"/>
                <a:gd name="connsiteY869" fmla="*/ 561748 h 4132263"/>
                <a:gd name="connsiteX870" fmla="*/ 1133702 w 4130675"/>
                <a:gd name="connsiteY870" fmla="*/ 575129 h 4132263"/>
                <a:gd name="connsiteX871" fmla="*/ 1151164 w 4130675"/>
                <a:gd name="connsiteY871" fmla="*/ 588736 h 4132263"/>
                <a:gd name="connsiteX872" fmla="*/ 1169307 w 4130675"/>
                <a:gd name="connsiteY872" fmla="*/ 602797 h 4132263"/>
                <a:gd name="connsiteX873" fmla="*/ 1186997 w 4130675"/>
                <a:gd name="connsiteY873" fmla="*/ 616631 h 4132263"/>
                <a:gd name="connsiteX874" fmla="*/ 1205366 w 4130675"/>
                <a:gd name="connsiteY874" fmla="*/ 630918 h 4132263"/>
                <a:gd name="connsiteX875" fmla="*/ 1223736 w 4130675"/>
                <a:gd name="connsiteY875" fmla="*/ 645206 h 4132263"/>
                <a:gd name="connsiteX876" fmla="*/ 1242332 w 4130675"/>
                <a:gd name="connsiteY876" fmla="*/ 659266 h 4132263"/>
                <a:gd name="connsiteX877" fmla="*/ 1322841 w 4130675"/>
                <a:gd name="connsiteY877" fmla="*/ 722086 h 4132263"/>
                <a:gd name="connsiteX878" fmla="*/ 1339397 w 4130675"/>
                <a:gd name="connsiteY878" fmla="*/ 713015 h 4132263"/>
                <a:gd name="connsiteX879" fmla="*/ 1355725 w 4130675"/>
                <a:gd name="connsiteY879" fmla="*/ 704623 h 4132263"/>
                <a:gd name="connsiteX880" fmla="*/ 1372054 w 4130675"/>
                <a:gd name="connsiteY880" fmla="*/ 696006 h 4132263"/>
                <a:gd name="connsiteX881" fmla="*/ 1388836 w 4130675"/>
                <a:gd name="connsiteY881" fmla="*/ 687615 h 4132263"/>
                <a:gd name="connsiteX882" fmla="*/ 1405618 w 4130675"/>
                <a:gd name="connsiteY882" fmla="*/ 679450 h 4132263"/>
                <a:gd name="connsiteX883" fmla="*/ 1422400 w 4130675"/>
                <a:gd name="connsiteY883" fmla="*/ 671513 h 4132263"/>
                <a:gd name="connsiteX884" fmla="*/ 1439636 w 4130675"/>
                <a:gd name="connsiteY884" fmla="*/ 663802 h 4132263"/>
                <a:gd name="connsiteX885" fmla="*/ 1456872 w 4130675"/>
                <a:gd name="connsiteY885" fmla="*/ 656318 h 4132263"/>
                <a:gd name="connsiteX886" fmla="*/ 1473881 w 4130675"/>
                <a:gd name="connsiteY886" fmla="*/ 649061 h 4132263"/>
                <a:gd name="connsiteX887" fmla="*/ 1491116 w 4130675"/>
                <a:gd name="connsiteY887" fmla="*/ 641804 h 4132263"/>
                <a:gd name="connsiteX888" fmla="*/ 1508806 w 4130675"/>
                <a:gd name="connsiteY888" fmla="*/ 634773 h 4132263"/>
                <a:gd name="connsiteX889" fmla="*/ 1526268 w 4130675"/>
                <a:gd name="connsiteY889" fmla="*/ 628197 h 4132263"/>
                <a:gd name="connsiteX890" fmla="*/ 1543731 w 4130675"/>
                <a:gd name="connsiteY890" fmla="*/ 621620 h 4132263"/>
                <a:gd name="connsiteX891" fmla="*/ 1561647 w 4130675"/>
                <a:gd name="connsiteY891" fmla="*/ 615497 h 4132263"/>
                <a:gd name="connsiteX892" fmla="*/ 1579563 w 4130675"/>
                <a:gd name="connsiteY892" fmla="*/ 609147 h 4132263"/>
                <a:gd name="connsiteX893" fmla="*/ 1597252 w 4130675"/>
                <a:gd name="connsiteY893" fmla="*/ 603477 h 4132263"/>
                <a:gd name="connsiteX894" fmla="*/ 1611993 w 4130675"/>
                <a:gd name="connsiteY894" fmla="*/ 489177 h 4132263"/>
                <a:gd name="connsiteX895" fmla="*/ 1614941 w 4130675"/>
                <a:gd name="connsiteY895" fmla="*/ 465818 h 4132263"/>
                <a:gd name="connsiteX896" fmla="*/ 1617663 w 4130675"/>
                <a:gd name="connsiteY896" fmla="*/ 442913 h 4132263"/>
                <a:gd name="connsiteX897" fmla="*/ 1620611 w 4130675"/>
                <a:gd name="connsiteY897" fmla="*/ 420234 h 4132263"/>
                <a:gd name="connsiteX898" fmla="*/ 1623559 w 4130675"/>
                <a:gd name="connsiteY898" fmla="*/ 397556 h 4132263"/>
                <a:gd name="connsiteX899" fmla="*/ 1626507 w 4130675"/>
                <a:gd name="connsiteY899" fmla="*/ 375104 h 4132263"/>
                <a:gd name="connsiteX900" fmla="*/ 1629229 w 4130675"/>
                <a:gd name="connsiteY900" fmla="*/ 352879 h 4132263"/>
                <a:gd name="connsiteX901" fmla="*/ 1631950 w 4130675"/>
                <a:gd name="connsiteY901" fmla="*/ 330881 h 4132263"/>
                <a:gd name="connsiteX902" fmla="*/ 1634672 w 4130675"/>
                <a:gd name="connsiteY902" fmla="*/ 308882 h 4132263"/>
                <a:gd name="connsiteX903" fmla="*/ 1637393 w 4130675"/>
                <a:gd name="connsiteY903" fmla="*/ 288018 h 4132263"/>
                <a:gd name="connsiteX904" fmla="*/ 1639888 w 4130675"/>
                <a:gd name="connsiteY904" fmla="*/ 267381 h 4132263"/>
                <a:gd name="connsiteX905" fmla="*/ 1642609 w 4130675"/>
                <a:gd name="connsiteY905" fmla="*/ 246970 h 4132263"/>
                <a:gd name="connsiteX906" fmla="*/ 1645331 w 4130675"/>
                <a:gd name="connsiteY906" fmla="*/ 226559 h 4132263"/>
                <a:gd name="connsiteX907" fmla="*/ 1647598 w 4130675"/>
                <a:gd name="connsiteY907" fmla="*/ 206375 h 4132263"/>
                <a:gd name="connsiteX908" fmla="*/ 1650093 w 4130675"/>
                <a:gd name="connsiteY908" fmla="*/ 186191 h 4132263"/>
                <a:gd name="connsiteX909" fmla="*/ 1652814 w 4130675"/>
                <a:gd name="connsiteY909" fmla="*/ 166234 h 4132263"/>
                <a:gd name="connsiteX910" fmla="*/ 1655309 w 4130675"/>
                <a:gd name="connsiteY910" fmla="*/ 146731 h 4132263"/>
                <a:gd name="connsiteX911" fmla="*/ 1657804 w 4130675"/>
                <a:gd name="connsiteY911" fmla="*/ 127907 h 4132263"/>
                <a:gd name="connsiteX912" fmla="*/ 1660072 w 4130675"/>
                <a:gd name="connsiteY912" fmla="*/ 109311 h 4132263"/>
                <a:gd name="connsiteX913" fmla="*/ 1662339 w 4130675"/>
                <a:gd name="connsiteY913" fmla="*/ 90714 h 4132263"/>
                <a:gd name="connsiteX914" fmla="*/ 1664607 w 4130675"/>
                <a:gd name="connsiteY914" fmla="*/ 72345 h 4132263"/>
                <a:gd name="connsiteX915" fmla="*/ 1666875 w 4130675"/>
                <a:gd name="connsiteY915" fmla="*/ 53975 h 4132263"/>
                <a:gd name="connsiteX916" fmla="*/ 1669370 w 4130675"/>
                <a:gd name="connsiteY916" fmla="*/ 35832 h 4132263"/>
                <a:gd name="connsiteX917" fmla="*/ 1671638 w 4130675"/>
                <a:gd name="connsiteY917" fmla="*/ 17916 h 41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Lst>
              <a:rect l="l" t="t" r="r" b="b"/>
              <a:pathLst>
                <a:path w="4130675" h="4132263">
                  <a:moveTo>
                    <a:pt x="2065338" y="1339243"/>
                  </a:moveTo>
                  <a:lnTo>
                    <a:pt x="1399926" y="1671949"/>
                  </a:lnTo>
                  <a:lnTo>
                    <a:pt x="1399926" y="2460317"/>
                  </a:lnTo>
                  <a:lnTo>
                    <a:pt x="2065338" y="2793023"/>
                  </a:lnTo>
                  <a:lnTo>
                    <a:pt x="2730750" y="2460317"/>
                  </a:lnTo>
                  <a:lnTo>
                    <a:pt x="2730750" y="1671949"/>
                  </a:lnTo>
                  <a:close/>
                  <a:moveTo>
                    <a:pt x="1673906" y="0"/>
                  </a:moveTo>
                  <a:lnTo>
                    <a:pt x="1685472" y="0"/>
                  </a:lnTo>
                  <a:lnTo>
                    <a:pt x="1697038" y="0"/>
                  </a:lnTo>
                  <a:lnTo>
                    <a:pt x="1708604" y="0"/>
                  </a:lnTo>
                  <a:lnTo>
                    <a:pt x="1720170" y="0"/>
                  </a:lnTo>
                  <a:lnTo>
                    <a:pt x="1731736" y="0"/>
                  </a:lnTo>
                  <a:lnTo>
                    <a:pt x="1743302" y="0"/>
                  </a:lnTo>
                  <a:lnTo>
                    <a:pt x="1754868" y="0"/>
                  </a:lnTo>
                  <a:lnTo>
                    <a:pt x="1766434" y="0"/>
                  </a:lnTo>
                  <a:lnTo>
                    <a:pt x="1778000" y="0"/>
                  </a:lnTo>
                  <a:lnTo>
                    <a:pt x="1789566" y="0"/>
                  </a:lnTo>
                  <a:lnTo>
                    <a:pt x="1801132" y="0"/>
                  </a:lnTo>
                  <a:lnTo>
                    <a:pt x="1812925" y="0"/>
                  </a:lnTo>
                  <a:lnTo>
                    <a:pt x="1824491" y="0"/>
                  </a:lnTo>
                  <a:lnTo>
                    <a:pt x="1835831" y="0"/>
                  </a:lnTo>
                  <a:lnTo>
                    <a:pt x="1847397" y="0"/>
                  </a:lnTo>
                  <a:lnTo>
                    <a:pt x="1858963" y="0"/>
                  </a:lnTo>
                  <a:lnTo>
                    <a:pt x="1870756" y="0"/>
                  </a:lnTo>
                  <a:lnTo>
                    <a:pt x="1882322" y="0"/>
                  </a:lnTo>
                  <a:lnTo>
                    <a:pt x="1893888" y="0"/>
                  </a:lnTo>
                  <a:lnTo>
                    <a:pt x="1905454" y="0"/>
                  </a:lnTo>
                  <a:lnTo>
                    <a:pt x="1917247" y="0"/>
                  </a:lnTo>
                  <a:lnTo>
                    <a:pt x="1928586" y="0"/>
                  </a:lnTo>
                  <a:lnTo>
                    <a:pt x="1940152" y="0"/>
                  </a:lnTo>
                  <a:lnTo>
                    <a:pt x="1951718" y="0"/>
                  </a:lnTo>
                  <a:lnTo>
                    <a:pt x="1963284" y="0"/>
                  </a:lnTo>
                  <a:lnTo>
                    <a:pt x="1975077" y="0"/>
                  </a:lnTo>
                  <a:lnTo>
                    <a:pt x="1986643" y="0"/>
                  </a:lnTo>
                  <a:lnTo>
                    <a:pt x="1998209" y="0"/>
                  </a:lnTo>
                  <a:lnTo>
                    <a:pt x="2009775" y="0"/>
                  </a:lnTo>
                  <a:lnTo>
                    <a:pt x="2021341" y="0"/>
                  </a:lnTo>
                  <a:lnTo>
                    <a:pt x="2032907" y="0"/>
                  </a:lnTo>
                  <a:lnTo>
                    <a:pt x="2044473" y="0"/>
                  </a:lnTo>
                  <a:lnTo>
                    <a:pt x="2056039" y="0"/>
                  </a:lnTo>
                  <a:lnTo>
                    <a:pt x="2067606" y="0"/>
                  </a:lnTo>
                  <a:lnTo>
                    <a:pt x="2079172" y="0"/>
                  </a:lnTo>
                  <a:lnTo>
                    <a:pt x="2090964" y="0"/>
                  </a:lnTo>
                  <a:lnTo>
                    <a:pt x="2102530" y="0"/>
                  </a:lnTo>
                  <a:lnTo>
                    <a:pt x="2114097" y="0"/>
                  </a:lnTo>
                  <a:lnTo>
                    <a:pt x="2125663" y="0"/>
                  </a:lnTo>
                  <a:lnTo>
                    <a:pt x="2137002" y="0"/>
                  </a:lnTo>
                  <a:lnTo>
                    <a:pt x="2148795" y="0"/>
                  </a:lnTo>
                  <a:lnTo>
                    <a:pt x="2160361" y="0"/>
                  </a:lnTo>
                  <a:lnTo>
                    <a:pt x="2171927" y="0"/>
                  </a:lnTo>
                  <a:lnTo>
                    <a:pt x="2183493" y="0"/>
                  </a:lnTo>
                  <a:lnTo>
                    <a:pt x="2195286" y="0"/>
                  </a:lnTo>
                  <a:lnTo>
                    <a:pt x="2206852" y="0"/>
                  </a:lnTo>
                  <a:lnTo>
                    <a:pt x="2218418" y="0"/>
                  </a:lnTo>
                  <a:lnTo>
                    <a:pt x="2229984" y="0"/>
                  </a:lnTo>
                  <a:lnTo>
                    <a:pt x="2241323" y="0"/>
                  </a:lnTo>
                  <a:lnTo>
                    <a:pt x="2253116" y="0"/>
                  </a:lnTo>
                  <a:lnTo>
                    <a:pt x="2264682" y="0"/>
                  </a:lnTo>
                  <a:lnTo>
                    <a:pt x="2276248" y="0"/>
                  </a:lnTo>
                  <a:lnTo>
                    <a:pt x="2287814" y="0"/>
                  </a:lnTo>
                  <a:lnTo>
                    <a:pt x="2299607" y="0"/>
                  </a:lnTo>
                  <a:lnTo>
                    <a:pt x="2311173" y="0"/>
                  </a:lnTo>
                  <a:lnTo>
                    <a:pt x="2322739" y="0"/>
                  </a:lnTo>
                  <a:lnTo>
                    <a:pt x="2334305" y="0"/>
                  </a:lnTo>
                  <a:lnTo>
                    <a:pt x="2345872" y="0"/>
                  </a:lnTo>
                  <a:lnTo>
                    <a:pt x="2357664" y="0"/>
                  </a:lnTo>
                  <a:lnTo>
                    <a:pt x="2369230" y="0"/>
                  </a:lnTo>
                  <a:lnTo>
                    <a:pt x="2380797" y="0"/>
                  </a:lnTo>
                  <a:lnTo>
                    <a:pt x="2392363" y="0"/>
                  </a:lnTo>
                  <a:lnTo>
                    <a:pt x="2404155" y="0"/>
                  </a:lnTo>
                  <a:lnTo>
                    <a:pt x="2415722" y="0"/>
                  </a:lnTo>
                  <a:lnTo>
                    <a:pt x="2417763" y="17916"/>
                  </a:lnTo>
                  <a:lnTo>
                    <a:pt x="2420030" y="35832"/>
                  </a:lnTo>
                  <a:lnTo>
                    <a:pt x="2422298" y="53975"/>
                  </a:lnTo>
                  <a:lnTo>
                    <a:pt x="2424793" y="72345"/>
                  </a:lnTo>
                  <a:lnTo>
                    <a:pt x="2427061" y="90714"/>
                  </a:lnTo>
                  <a:lnTo>
                    <a:pt x="2429329" y="109311"/>
                  </a:lnTo>
                  <a:lnTo>
                    <a:pt x="2431597" y="128134"/>
                  </a:lnTo>
                  <a:lnTo>
                    <a:pt x="2434318" y="146957"/>
                  </a:lnTo>
                  <a:lnTo>
                    <a:pt x="2436586" y="166688"/>
                  </a:lnTo>
                  <a:lnTo>
                    <a:pt x="2439080" y="186418"/>
                  </a:lnTo>
                  <a:lnTo>
                    <a:pt x="2441802" y="206375"/>
                  </a:lnTo>
                  <a:lnTo>
                    <a:pt x="2444297" y="226559"/>
                  </a:lnTo>
                  <a:lnTo>
                    <a:pt x="2447018" y="246970"/>
                  </a:lnTo>
                  <a:lnTo>
                    <a:pt x="2449513" y="267381"/>
                  </a:lnTo>
                  <a:lnTo>
                    <a:pt x="2452007" y="288245"/>
                  </a:lnTo>
                  <a:lnTo>
                    <a:pt x="2454729" y="308882"/>
                  </a:lnTo>
                  <a:lnTo>
                    <a:pt x="2457450" y="330881"/>
                  </a:lnTo>
                  <a:lnTo>
                    <a:pt x="2460398" y="352879"/>
                  </a:lnTo>
                  <a:lnTo>
                    <a:pt x="2463120" y="375104"/>
                  </a:lnTo>
                  <a:lnTo>
                    <a:pt x="2466068" y="397556"/>
                  </a:lnTo>
                  <a:lnTo>
                    <a:pt x="2468789" y="420234"/>
                  </a:lnTo>
                  <a:lnTo>
                    <a:pt x="2471738" y="442913"/>
                  </a:lnTo>
                  <a:lnTo>
                    <a:pt x="2474459" y="465818"/>
                  </a:lnTo>
                  <a:lnTo>
                    <a:pt x="2477634" y="489177"/>
                  </a:lnTo>
                  <a:lnTo>
                    <a:pt x="2490561" y="590323"/>
                  </a:lnTo>
                  <a:lnTo>
                    <a:pt x="2508704" y="595766"/>
                  </a:lnTo>
                  <a:lnTo>
                    <a:pt x="2526620" y="601209"/>
                  </a:lnTo>
                  <a:lnTo>
                    <a:pt x="2544536" y="607106"/>
                  </a:lnTo>
                  <a:lnTo>
                    <a:pt x="2562225" y="613229"/>
                  </a:lnTo>
                  <a:lnTo>
                    <a:pt x="2580141" y="619352"/>
                  </a:lnTo>
                  <a:lnTo>
                    <a:pt x="2597604" y="625702"/>
                  </a:lnTo>
                  <a:lnTo>
                    <a:pt x="2615293" y="632279"/>
                  </a:lnTo>
                  <a:lnTo>
                    <a:pt x="2632755" y="639309"/>
                  </a:lnTo>
                  <a:lnTo>
                    <a:pt x="2649991" y="646113"/>
                  </a:lnTo>
                  <a:lnTo>
                    <a:pt x="2667227" y="653370"/>
                  </a:lnTo>
                  <a:lnTo>
                    <a:pt x="2684463" y="660627"/>
                  </a:lnTo>
                  <a:lnTo>
                    <a:pt x="2701245" y="668338"/>
                  </a:lnTo>
                  <a:lnTo>
                    <a:pt x="2718254" y="676048"/>
                  </a:lnTo>
                  <a:lnTo>
                    <a:pt x="2735036" y="684213"/>
                  </a:lnTo>
                  <a:lnTo>
                    <a:pt x="2751591" y="692377"/>
                  </a:lnTo>
                  <a:lnTo>
                    <a:pt x="2768373" y="700995"/>
                  </a:lnTo>
                  <a:lnTo>
                    <a:pt x="2859314" y="630465"/>
                  </a:lnTo>
                  <a:lnTo>
                    <a:pt x="2877684" y="615950"/>
                  </a:lnTo>
                  <a:lnTo>
                    <a:pt x="2896054" y="601663"/>
                  </a:lnTo>
                  <a:lnTo>
                    <a:pt x="2914423" y="587602"/>
                  </a:lnTo>
                  <a:lnTo>
                    <a:pt x="2932339" y="573541"/>
                  </a:lnTo>
                  <a:lnTo>
                    <a:pt x="2950255" y="559934"/>
                  </a:lnTo>
                  <a:lnTo>
                    <a:pt x="2967945" y="545873"/>
                  </a:lnTo>
                  <a:lnTo>
                    <a:pt x="2985407" y="532493"/>
                  </a:lnTo>
                  <a:lnTo>
                    <a:pt x="3003097" y="518886"/>
                  </a:lnTo>
                  <a:lnTo>
                    <a:pt x="3019425" y="506186"/>
                  </a:lnTo>
                  <a:lnTo>
                    <a:pt x="3035980" y="493259"/>
                  </a:lnTo>
                  <a:lnTo>
                    <a:pt x="3052309" y="480559"/>
                  </a:lnTo>
                  <a:lnTo>
                    <a:pt x="3068638" y="468086"/>
                  </a:lnTo>
                  <a:lnTo>
                    <a:pt x="3084513" y="455613"/>
                  </a:lnTo>
                  <a:lnTo>
                    <a:pt x="3100614" y="443139"/>
                  </a:lnTo>
                  <a:lnTo>
                    <a:pt x="3116263" y="431120"/>
                  </a:lnTo>
                  <a:lnTo>
                    <a:pt x="3132138" y="418873"/>
                  </a:lnTo>
                  <a:lnTo>
                    <a:pt x="3147105" y="407307"/>
                  </a:lnTo>
                  <a:lnTo>
                    <a:pt x="3162073" y="395741"/>
                  </a:lnTo>
                  <a:lnTo>
                    <a:pt x="3176814" y="384402"/>
                  </a:lnTo>
                  <a:lnTo>
                    <a:pt x="3191555" y="372836"/>
                  </a:lnTo>
                  <a:lnTo>
                    <a:pt x="3205843" y="361497"/>
                  </a:lnTo>
                  <a:lnTo>
                    <a:pt x="3220357" y="350384"/>
                  </a:lnTo>
                  <a:lnTo>
                    <a:pt x="3234872" y="339272"/>
                  </a:lnTo>
                  <a:lnTo>
                    <a:pt x="3248932" y="328159"/>
                  </a:lnTo>
                  <a:lnTo>
                    <a:pt x="3265261" y="344488"/>
                  </a:lnTo>
                  <a:lnTo>
                    <a:pt x="3281589" y="361043"/>
                  </a:lnTo>
                  <a:lnTo>
                    <a:pt x="3298145" y="377372"/>
                  </a:lnTo>
                  <a:lnTo>
                    <a:pt x="3314247" y="393700"/>
                  </a:lnTo>
                  <a:lnTo>
                    <a:pt x="3330802" y="410029"/>
                  </a:lnTo>
                  <a:lnTo>
                    <a:pt x="3347130" y="426357"/>
                  </a:lnTo>
                  <a:lnTo>
                    <a:pt x="3363686" y="442913"/>
                  </a:lnTo>
                  <a:lnTo>
                    <a:pt x="3380014" y="459241"/>
                  </a:lnTo>
                  <a:lnTo>
                    <a:pt x="3396116" y="475797"/>
                  </a:lnTo>
                  <a:lnTo>
                    <a:pt x="3412672" y="491898"/>
                  </a:lnTo>
                  <a:lnTo>
                    <a:pt x="3429000" y="508454"/>
                  </a:lnTo>
                  <a:lnTo>
                    <a:pt x="3445555" y="524782"/>
                  </a:lnTo>
                  <a:lnTo>
                    <a:pt x="3461657" y="541338"/>
                  </a:lnTo>
                  <a:lnTo>
                    <a:pt x="3478213" y="557666"/>
                  </a:lnTo>
                  <a:lnTo>
                    <a:pt x="3494541" y="574222"/>
                  </a:lnTo>
                  <a:lnTo>
                    <a:pt x="3511097" y="590323"/>
                  </a:lnTo>
                  <a:lnTo>
                    <a:pt x="3527425" y="606879"/>
                  </a:lnTo>
                  <a:lnTo>
                    <a:pt x="3543754" y="623207"/>
                  </a:lnTo>
                  <a:lnTo>
                    <a:pt x="3560082" y="639763"/>
                  </a:lnTo>
                  <a:lnTo>
                    <a:pt x="3576638" y="656091"/>
                  </a:lnTo>
                  <a:lnTo>
                    <a:pt x="3592966" y="672420"/>
                  </a:lnTo>
                  <a:lnTo>
                    <a:pt x="3609522" y="688748"/>
                  </a:lnTo>
                  <a:lnTo>
                    <a:pt x="3625623" y="705077"/>
                  </a:lnTo>
                  <a:lnTo>
                    <a:pt x="3642179" y="721632"/>
                  </a:lnTo>
                  <a:lnTo>
                    <a:pt x="3658507" y="737961"/>
                  </a:lnTo>
                  <a:lnTo>
                    <a:pt x="3675063" y="754290"/>
                  </a:lnTo>
                  <a:lnTo>
                    <a:pt x="3691164" y="770618"/>
                  </a:lnTo>
                  <a:lnTo>
                    <a:pt x="3707720" y="787173"/>
                  </a:lnTo>
                  <a:lnTo>
                    <a:pt x="3724048" y="803729"/>
                  </a:lnTo>
                  <a:lnTo>
                    <a:pt x="3740604" y="820057"/>
                  </a:lnTo>
                  <a:lnTo>
                    <a:pt x="3757159" y="836613"/>
                  </a:lnTo>
                  <a:lnTo>
                    <a:pt x="3773261" y="852715"/>
                  </a:lnTo>
                  <a:lnTo>
                    <a:pt x="3762375" y="867229"/>
                  </a:lnTo>
                  <a:lnTo>
                    <a:pt x="3751263" y="881516"/>
                  </a:lnTo>
                  <a:lnTo>
                    <a:pt x="3740150" y="896031"/>
                  </a:lnTo>
                  <a:lnTo>
                    <a:pt x="3728811" y="910545"/>
                  </a:lnTo>
                  <a:lnTo>
                    <a:pt x="3717245" y="925059"/>
                  </a:lnTo>
                  <a:lnTo>
                    <a:pt x="3705905" y="940027"/>
                  </a:lnTo>
                  <a:lnTo>
                    <a:pt x="3694339" y="954768"/>
                  </a:lnTo>
                  <a:lnTo>
                    <a:pt x="3682773" y="969736"/>
                  </a:lnTo>
                  <a:lnTo>
                    <a:pt x="3670527" y="985611"/>
                  </a:lnTo>
                  <a:lnTo>
                    <a:pt x="3658507" y="1001259"/>
                  </a:lnTo>
                  <a:lnTo>
                    <a:pt x="3646034" y="1017361"/>
                  </a:lnTo>
                  <a:lnTo>
                    <a:pt x="3633334" y="1033236"/>
                  </a:lnTo>
                  <a:lnTo>
                    <a:pt x="3621088" y="1049565"/>
                  </a:lnTo>
                  <a:lnTo>
                    <a:pt x="3608388" y="1065893"/>
                  </a:lnTo>
                  <a:lnTo>
                    <a:pt x="3595461" y="1082449"/>
                  </a:lnTo>
                  <a:lnTo>
                    <a:pt x="3582761" y="1099231"/>
                  </a:lnTo>
                  <a:lnTo>
                    <a:pt x="3569154" y="1116466"/>
                  </a:lnTo>
                  <a:lnTo>
                    <a:pt x="3555773" y="1134156"/>
                  </a:lnTo>
                  <a:lnTo>
                    <a:pt x="3542166" y="1151618"/>
                  </a:lnTo>
                  <a:lnTo>
                    <a:pt x="3528105" y="1169761"/>
                  </a:lnTo>
                  <a:lnTo>
                    <a:pt x="3514272" y="1187450"/>
                  </a:lnTo>
                  <a:lnTo>
                    <a:pt x="3499984" y="1205820"/>
                  </a:lnTo>
                  <a:lnTo>
                    <a:pt x="3485697" y="1224190"/>
                  </a:lnTo>
                  <a:lnTo>
                    <a:pt x="3471636" y="1242786"/>
                  </a:lnTo>
                  <a:lnTo>
                    <a:pt x="3408816" y="1323522"/>
                  </a:lnTo>
                  <a:lnTo>
                    <a:pt x="3417888" y="1339850"/>
                  </a:lnTo>
                  <a:lnTo>
                    <a:pt x="3426505" y="1356179"/>
                  </a:lnTo>
                  <a:lnTo>
                    <a:pt x="3434897" y="1372734"/>
                  </a:lnTo>
                  <a:lnTo>
                    <a:pt x="3443514" y="1389516"/>
                  </a:lnTo>
                  <a:lnTo>
                    <a:pt x="3451452" y="1406299"/>
                  </a:lnTo>
                  <a:lnTo>
                    <a:pt x="3459389" y="1423081"/>
                  </a:lnTo>
                  <a:lnTo>
                    <a:pt x="3467100" y="1440090"/>
                  </a:lnTo>
                  <a:lnTo>
                    <a:pt x="3474584" y="1457325"/>
                  </a:lnTo>
                  <a:lnTo>
                    <a:pt x="3481841" y="1474334"/>
                  </a:lnTo>
                  <a:lnTo>
                    <a:pt x="3489098" y="1491797"/>
                  </a:lnTo>
                  <a:lnTo>
                    <a:pt x="3496129" y="1509259"/>
                  </a:lnTo>
                  <a:lnTo>
                    <a:pt x="3502705" y="1526949"/>
                  </a:lnTo>
                  <a:lnTo>
                    <a:pt x="3509282" y="1544411"/>
                  </a:lnTo>
                  <a:lnTo>
                    <a:pt x="3515405" y="1562327"/>
                  </a:lnTo>
                  <a:lnTo>
                    <a:pt x="3521755" y="1580016"/>
                  </a:lnTo>
                  <a:lnTo>
                    <a:pt x="3527425" y="1597933"/>
                  </a:lnTo>
                  <a:lnTo>
                    <a:pt x="3641725" y="1612674"/>
                  </a:lnTo>
                  <a:lnTo>
                    <a:pt x="3664857" y="1615395"/>
                  </a:lnTo>
                  <a:lnTo>
                    <a:pt x="3687989" y="1618343"/>
                  </a:lnTo>
                  <a:lnTo>
                    <a:pt x="3710668" y="1621065"/>
                  </a:lnTo>
                  <a:lnTo>
                    <a:pt x="3733347" y="1624240"/>
                  </a:lnTo>
                  <a:lnTo>
                    <a:pt x="3755798" y="1627188"/>
                  </a:lnTo>
                  <a:lnTo>
                    <a:pt x="3778023" y="1629909"/>
                  </a:lnTo>
                  <a:lnTo>
                    <a:pt x="3800022" y="1632404"/>
                  </a:lnTo>
                  <a:lnTo>
                    <a:pt x="3822020" y="1635352"/>
                  </a:lnTo>
                  <a:lnTo>
                    <a:pt x="3842884" y="1637847"/>
                  </a:lnTo>
                  <a:lnTo>
                    <a:pt x="3863522" y="1640568"/>
                  </a:lnTo>
                  <a:lnTo>
                    <a:pt x="3883932" y="1643290"/>
                  </a:lnTo>
                  <a:lnTo>
                    <a:pt x="3904343" y="1646011"/>
                  </a:lnTo>
                  <a:lnTo>
                    <a:pt x="3924300" y="1648279"/>
                  </a:lnTo>
                  <a:lnTo>
                    <a:pt x="3944484" y="1650774"/>
                  </a:lnTo>
                  <a:lnTo>
                    <a:pt x="3964441" y="1653495"/>
                  </a:lnTo>
                  <a:lnTo>
                    <a:pt x="3983945" y="1655990"/>
                  </a:lnTo>
                  <a:lnTo>
                    <a:pt x="4002995" y="1658258"/>
                  </a:lnTo>
                  <a:lnTo>
                    <a:pt x="4021364" y="1660752"/>
                  </a:lnTo>
                  <a:lnTo>
                    <a:pt x="4039961" y="1663020"/>
                  </a:lnTo>
                  <a:lnTo>
                    <a:pt x="4058330" y="1665288"/>
                  </a:lnTo>
                  <a:lnTo>
                    <a:pt x="4076700" y="1667556"/>
                  </a:lnTo>
                  <a:lnTo>
                    <a:pt x="4094843" y="1670050"/>
                  </a:lnTo>
                  <a:lnTo>
                    <a:pt x="4112759" y="1672318"/>
                  </a:lnTo>
                  <a:lnTo>
                    <a:pt x="4130675" y="1674586"/>
                  </a:lnTo>
                  <a:lnTo>
                    <a:pt x="4130675" y="1686152"/>
                  </a:lnTo>
                  <a:lnTo>
                    <a:pt x="4130675" y="1697491"/>
                  </a:lnTo>
                  <a:lnTo>
                    <a:pt x="4130675" y="1709284"/>
                  </a:lnTo>
                  <a:lnTo>
                    <a:pt x="4130675" y="1720850"/>
                  </a:lnTo>
                  <a:lnTo>
                    <a:pt x="4130675" y="1732416"/>
                  </a:lnTo>
                  <a:lnTo>
                    <a:pt x="4130675" y="1743983"/>
                  </a:lnTo>
                  <a:lnTo>
                    <a:pt x="4130675" y="1755549"/>
                  </a:lnTo>
                  <a:lnTo>
                    <a:pt x="4130675" y="1767115"/>
                  </a:lnTo>
                  <a:lnTo>
                    <a:pt x="4130675" y="1778681"/>
                  </a:lnTo>
                  <a:lnTo>
                    <a:pt x="4130675" y="1790247"/>
                  </a:lnTo>
                  <a:lnTo>
                    <a:pt x="4130675" y="1801813"/>
                  </a:lnTo>
                  <a:lnTo>
                    <a:pt x="4130675" y="1813606"/>
                  </a:lnTo>
                  <a:lnTo>
                    <a:pt x="4130675" y="1825172"/>
                  </a:lnTo>
                  <a:lnTo>
                    <a:pt x="4130675" y="1836511"/>
                  </a:lnTo>
                  <a:lnTo>
                    <a:pt x="4130675" y="1848077"/>
                  </a:lnTo>
                  <a:lnTo>
                    <a:pt x="4130675" y="1859870"/>
                  </a:lnTo>
                  <a:lnTo>
                    <a:pt x="4130675" y="1871436"/>
                  </a:lnTo>
                  <a:lnTo>
                    <a:pt x="4130675" y="1883002"/>
                  </a:lnTo>
                  <a:lnTo>
                    <a:pt x="4130675" y="1894568"/>
                  </a:lnTo>
                  <a:lnTo>
                    <a:pt x="4130675" y="1906361"/>
                  </a:lnTo>
                  <a:lnTo>
                    <a:pt x="4130675" y="1917927"/>
                  </a:lnTo>
                  <a:lnTo>
                    <a:pt x="4130675" y="1929266"/>
                  </a:lnTo>
                  <a:lnTo>
                    <a:pt x="4130675" y="1940833"/>
                  </a:lnTo>
                  <a:lnTo>
                    <a:pt x="4130675" y="1952399"/>
                  </a:lnTo>
                  <a:lnTo>
                    <a:pt x="4130675" y="1964191"/>
                  </a:lnTo>
                  <a:lnTo>
                    <a:pt x="4130675" y="1975758"/>
                  </a:lnTo>
                  <a:lnTo>
                    <a:pt x="4130675" y="1987324"/>
                  </a:lnTo>
                  <a:lnTo>
                    <a:pt x="4130675" y="1998890"/>
                  </a:lnTo>
                  <a:lnTo>
                    <a:pt x="4130675" y="2010683"/>
                  </a:lnTo>
                  <a:lnTo>
                    <a:pt x="4130675" y="2022249"/>
                  </a:lnTo>
                  <a:lnTo>
                    <a:pt x="4130675" y="2033588"/>
                  </a:lnTo>
                  <a:lnTo>
                    <a:pt x="4130675" y="2045154"/>
                  </a:lnTo>
                  <a:lnTo>
                    <a:pt x="4130675" y="2056947"/>
                  </a:lnTo>
                  <a:lnTo>
                    <a:pt x="4130675" y="2068513"/>
                  </a:lnTo>
                  <a:lnTo>
                    <a:pt x="4130675" y="2080079"/>
                  </a:lnTo>
                  <a:lnTo>
                    <a:pt x="4130675" y="2091645"/>
                  </a:lnTo>
                  <a:lnTo>
                    <a:pt x="4130675" y="2103211"/>
                  </a:lnTo>
                  <a:lnTo>
                    <a:pt x="4130675" y="2115004"/>
                  </a:lnTo>
                  <a:lnTo>
                    <a:pt x="4130675" y="2126570"/>
                  </a:lnTo>
                  <a:lnTo>
                    <a:pt x="4130675" y="2137909"/>
                  </a:lnTo>
                  <a:lnTo>
                    <a:pt x="4130675" y="2149475"/>
                  </a:lnTo>
                  <a:lnTo>
                    <a:pt x="4130675" y="2161268"/>
                  </a:lnTo>
                  <a:lnTo>
                    <a:pt x="4130675" y="2172834"/>
                  </a:lnTo>
                  <a:lnTo>
                    <a:pt x="4130675" y="2184400"/>
                  </a:lnTo>
                  <a:lnTo>
                    <a:pt x="4130675" y="2195966"/>
                  </a:lnTo>
                  <a:lnTo>
                    <a:pt x="4130675" y="2207759"/>
                  </a:lnTo>
                  <a:lnTo>
                    <a:pt x="4130675" y="2219325"/>
                  </a:lnTo>
                  <a:lnTo>
                    <a:pt x="4130675" y="2230891"/>
                  </a:lnTo>
                  <a:lnTo>
                    <a:pt x="4130675" y="2242231"/>
                  </a:lnTo>
                  <a:lnTo>
                    <a:pt x="4130675" y="2253797"/>
                  </a:lnTo>
                  <a:lnTo>
                    <a:pt x="4130675" y="2265590"/>
                  </a:lnTo>
                  <a:lnTo>
                    <a:pt x="4130675" y="2277156"/>
                  </a:lnTo>
                  <a:lnTo>
                    <a:pt x="4130675" y="2288722"/>
                  </a:lnTo>
                  <a:lnTo>
                    <a:pt x="4130675" y="2300288"/>
                  </a:lnTo>
                  <a:lnTo>
                    <a:pt x="4130675" y="2312081"/>
                  </a:lnTo>
                  <a:lnTo>
                    <a:pt x="4130675" y="2323647"/>
                  </a:lnTo>
                  <a:lnTo>
                    <a:pt x="4130675" y="2335213"/>
                  </a:lnTo>
                  <a:lnTo>
                    <a:pt x="4130675" y="2346779"/>
                  </a:lnTo>
                  <a:lnTo>
                    <a:pt x="4130675" y="2358572"/>
                  </a:lnTo>
                  <a:lnTo>
                    <a:pt x="4130675" y="2370138"/>
                  </a:lnTo>
                  <a:lnTo>
                    <a:pt x="4130675" y="2381704"/>
                  </a:lnTo>
                  <a:lnTo>
                    <a:pt x="4130675" y="2393270"/>
                  </a:lnTo>
                  <a:lnTo>
                    <a:pt x="4130675" y="2405063"/>
                  </a:lnTo>
                  <a:lnTo>
                    <a:pt x="4130675" y="2416629"/>
                  </a:lnTo>
                  <a:lnTo>
                    <a:pt x="4112759" y="2418670"/>
                  </a:lnTo>
                  <a:lnTo>
                    <a:pt x="4094843" y="2420938"/>
                  </a:lnTo>
                  <a:lnTo>
                    <a:pt x="4076700" y="2423206"/>
                  </a:lnTo>
                  <a:lnTo>
                    <a:pt x="4058330" y="2425700"/>
                  </a:lnTo>
                  <a:lnTo>
                    <a:pt x="4039961" y="2427968"/>
                  </a:lnTo>
                  <a:lnTo>
                    <a:pt x="4021364" y="2430236"/>
                  </a:lnTo>
                  <a:lnTo>
                    <a:pt x="4002541" y="2432504"/>
                  </a:lnTo>
                  <a:lnTo>
                    <a:pt x="3983718" y="2435225"/>
                  </a:lnTo>
                  <a:lnTo>
                    <a:pt x="3964214" y="2437493"/>
                  </a:lnTo>
                  <a:lnTo>
                    <a:pt x="3944257" y="2440215"/>
                  </a:lnTo>
                  <a:lnTo>
                    <a:pt x="3924300" y="2442709"/>
                  </a:lnTo>
                  <a:lnTo>
                    <a:pt x="3904343" y="2445204"/>
                  </a:lnTo>
                  <a:lnTo>
                    <a:pt x="3883932" y="2447925"/>
                  </a:lnTo>
                  <a:lnTo>
                    <a:pt x="3863522" y="2450420"/>
                  </a:lnTo>
                  <a:lnTo>
                    <a:pt x="3842657" y="2452915"/>
                  </a:lnTo>
                  <a:lnTo>
                    <a:pt x="3822020" y="2455636"/>
                  </a:lnTo>
                  <a:lnTo>
                    <a:pt x="3800022" y="2458358"/>
                  </a:lnTo>
                  <a:lnTo>
                    <a:pt x="3778023" y="2461306"/>
                  </a:lnTo>
                  <a:lnTo>
                    <a:pt x="3755798" y="2464027"/>
                  </a:lnTo>
                  <a:lnTo>
                    <a:pt x="3733347" y="2466975"/>
                  </a:lnTo>
                  <a:lnTo>
                    <a:pt x="3710668" y="2469697"/>
                  </a:lnTo>
                  <a:lnTo>
                    <a:pt x="3687989" y="2472645"/>
                  </a:lnTo>
                  <a:lnTo>
                    <a:pt x="3664857" y="2475593"/>
                  </a:lnTo>
                  <a:lnTo>
                    <a:pt x="3641725" y="2478541"/>
                  </a:lnTo>
                  <a:lnTo>
                    <a:pt x="3540579" y="2491468"/>
                  </a:lnTo>
                  <a:lnTo>
                    <a:pt x="3535136" y="2509611"/>
                  </a:lnTo>
                  <a:lnTo>
                    <a:pt x="3529693" y="2527754"/>
                  </a:lnTo>
                  <a:lnTo>
                    <a:pt x="3523797" y="2545443"/>
                  </a:lnTo>
                  <a:lnTo>
                    <a:pt x="3517673" y="2563359"/>
                  </a:lnTo>
                  <a:lnTo>
                    <a:pt x="3511550" y="2581049"/>
                  </a:lnTo>
                  <a:lnTo>
                    <a:pt x="3505200" y="2598738"/>
                  </a:lnTo>
                  <a:lnTo>
                    <a:pt x="3498623" y="2616200"/>
                  </a:lnTo>
                  <a:lnTo>
                    <a:pt x="3491820" y="2633890"/>
                  </a:lnTo>
                  <a:lnTo>
                    <a:pt x="3484789" y="2651125"/>
                  </a:lnTo>
                  <a:lnTo>
                    <a:pt x="3477532" y="2668134"/>
                  </a:lnTo>
                  <a:lnTo>
                    <a:pt x="3470275" y="2685370"/>
                  </a:lnTo>
                  <a:lnTo>
                    <a:pt x="3462564" y="2702152"/>
                  </a:lnTo>
                  <a:lnTo>
                    <a:pt x="3454854" y="2719388"/>
                  </a:lnTo>
                  <a:lnTo>
                    <a:pt x="3446689" y="2736170"/>
                  </a:lnTo>
                  <a:lnTo>
                    <a:pt x="3438525" y="2752499"/>
                  </a:lnTo>
                  <a:lnTo>
                    <a:pt x="3429907" y="2769281"/>
                  </a:lnTo>
                  <a:lnTo>
                    <a:pt x="3500438" y="2860222"/>
                  </a:lnTo>
                  <a:lnTo>
                    <a:pt x="3514952" y="2878818"/>
                  </a:lnTo>
                  <a:lnTo>
                    <a:pt x="3529239" y="2897188"/>
                  </a:lnTo>
                  <a:lnTo>
                    <a:pt x="3543300" y="2915558"/>
                  </a:lnTo>
                  <a:lnTo>
                    <a:pt x="3557361" y="2933474"/>
                  </a:lnTo>
                  <a:lnTo>
                    <a:pt x="3570968" y="2951390"/>
                  </a:lnTo>
                  <a:lnTo>
                    <a:pt x="3584802" y="2969079"/>
                  </a:lnTo>
                  <a:lnTo>
                    <a:pt x="3598409" y="2986542"/>
                  </a:lnTo>
                  <a:lnTo>
                    <a:pt x="3612016" y="3004231"/>
                  </a:lnTo>
                  <a:lnTo>
                    <a:pt x="3624716" y="3020786"/>
                  </a:lnTo>
                  <a:lnTo>
                    <a:pt x="3637643" y="3037115"/>
                  </a:lnTo>
                  <a:lnTo>
                    <a:pt x="3650116" y="3053443"/>
                  </a:lnTo>
                  <a:lnTo>
                    <a:pt x="3662816" y="3069772"/>
                  </a:lnTo>
                  <a:lnTo>
                    <a:pt x="3675289" y="3085874"/>
                  </a:lnTo>
                  <a:lnTo>
                    <a:pt x="3687763" y="3101749"/>
                  </a:lnTo>
                  <a:lnTo>
                    <a:pt x="3699782" y="3117624"/>
                  </a:lnTo>
                  <a:lnTo>
                    <a:pt x="3712029" y="3133272"/>
                  </a:lnTo>
                  <a:lnTo>
                    <a:pt x="3723595" y="3148240"/>
                  </a:lnTo>
                  <a:lnTo>
                    <a:pt x="3735161" y="3163208"/>
                  </a:lnTo>
                  <a:lnTo>
                    <a:pt x="3746500" y="3177949"/>
                  </a:lnTo>
                  <a:lnTo>
                    <a:pt x="3757839" y="3192690"/>
                  </a:lnTo>
                  <a:lnTo>
                    <a:pt x="3769179" y="3207204"/>
                  </a:lnTo>
                  <a:lnTo>
                    <a:pt x="3780291" y="3221718"/>
                  </a:lnTo>
                  <a:lnTo>
                    <a:pt x="3791404" y="3236006"/>
                  </a:lnTo>
                  <a:lnTo>
                    <a:pt x="3802516" y="3250293"/>
                  </a:lnTo>
                  <a:lnTo>
                    <a:pt x="3786188" y="3266622"/>
                  </a:lnTo>
                  <a:lnTo>
                    <a:pt x="3769859" y="3282724"/>
                  </a:lnTo>
                  <a:lnTo>
                    <a:pt x="3753530" y="3299279"/>
                  </a:lnTo>
                  <a:lnTo>
                    <a:pt x="3737202" y="3315608"/>
                  </a:lnTo>
                  <a:lnTo>
                    <a:pt x="3720647" y="3332163"/>
                  </a:lnTo>
                  <a:lnTo>
                    <a:pt x="3704545" y="3348492"/>
                  </a:lnTo>
                  <a:lnTo>
                    <a:pt x="3687989" y="3365047"/>
                  </a:lnTo>
                  <a:lnTo>
                    <a:pt x="3671661" y="3381149"/>
                  </a:lnTo>
                  <a:lnTo>
                    <a:pt x="3655105" y="3397477"/>
                  </a:lnTo>
                  <a:lnTo>
                    <a:pt x="3638777" y="3414033"/>
                  </a:lnTo>
                  <a:lnTo>
                    <a:pt x="3622448" y="3430361"/>
                  </a:lnTo>
                  <a:lnTo>
                    <a:pt x="3606120" y="3446917"/>
                  </a:lnTo>
                  <a:lnTo>
                    <a:pt x="3589564" y="3463018"/>
                  </a:lnTo>
                  <a:lnTo>
                    <a:pt x="3573236" y="3479574"/>
                  </a:lnTo>
                  <a:lnTo>
                    <a:pt x="3556680" y="3495902"/>
                  </a:lnTo>
                  <a:lnTo>
                    <a:pt x="3540579" y="3512458"/>
                  </a:lnTo>
                  <a:lnTo>
                    <a:pt x="3524023" y="3528786"/>
                  </a:lnTo>
                  <a:lnTo>
                    <a:pt x="3507695" y="3545115"/>
                  </a:lnTo>
                  <a:lnTo>
                    <a:pt x="3491139" y="3561443"/>
                  </a:lnTo>
                  <a:lnTo>
                    <a:pt x="3475038" y="3577999"/>
                  </a:lnTo>
                  <a:lnTo>
                    <a:pt x="3458482" y="3594327"/>
                  </a:lnTo>
                  <a:lnTo>
                    <a:pt x="3442154" y="3610883"/>
                  </a:lnTo>
                  <a:lnTo>
                    <a:pt x="3425825" y="3626984"/>
                  </a:lnTo>
                  <a:lnTo>
                    <a:pt x="3409270" y="3643540"/>
                  </a:lnTo>
                  <a:lnTo>
                    <a:pt x="3393168" y="3659868"/>
                  </a:lnTo>
                  <a:lnTo>
                    <a:pt x="3376613" y="3676424"/>
                  </a:lnTo>
                  <a:lnTo>
                    <a:pt x="3360284" y="3692752"/>
                  </a:lnTo>
                  <a:lnTo>
                    <a:pt x="3343729" y="3709308"/>
                  </a:lnTo>
                  <a:lnTo>
                    <a:pt x="3327173" y="3725410"/>
                  </a:lnTo>
                  <a:lnTo>
                    <a:pt x="3311072" y="3741965"/>
                  </a:lnTo>
                  <a:lnTo>
                    <a:pt x="3294516" y="3758520"/>
                  </a:lnTo>
                  <a:lnTo>
                    <a:pt x="3278188" y="3774849"/>
                  </a:lnTo>
                  <a:lnTo>
                    <a:pt x="3263673" y="3763736"/>
                  </a:lnTo>
                  <a:lnTo>
                    <a:pt x="3249613" y="3752624"/>
                  </a:lnTo>
                  <a:lnTo>
                    <a:pt x="3235098" y="3741511"/>
                  </a:lnTo>
                  <a:lnTo>
                    <a:pt x="3220357" y="3730172"/>
                  </a:lnTo>
                  <a:lnTo>
                    <a:pt x="3205843" y="3718833"/>
                  </a:lnTo>
                  <a:lnTo>
                    <a:pt x="3190875" y="3707493"/>
                  </a:lnTo>
                  <a:lnTo>
                    <a:pt x="3176134" y="3695701"/>
                  </a:lnTo>
                  <a:lnTo>
                    <a:pt x="3161166" y="3684134"/>
                  </a:lnTo>
                  <a:lnTo>
                    <a:pt x="3145518" y="3672115"/>
                  </a:lnTo>
                  <a:lnTo>
                    <a:pt x="3129870" y="3659868"/>
                  </a:lnTo>
                  <a:lnTo>
                    <a:pt x="3113768" y="3647395"/>
                  </a:lnTo>
                  <a:lnTo>
                    <a:pt x="3097666" y="3634922"/>
                  </a:lnTo>
                  <a:lnTo>
                    <a:pt x="3081564" y="3622449"/>
                  </a:lnTo>
                  <a:lnTo>
                    <a:pt x="3065236" y="3609749"/>
                  </a:lnTo>
                  <a:lnTo>
                    <a:pt x="3048680" y="3596822"/>
                  </a:lnTo>
                  <a:lnTo>
                    <a:pt x="3031898" y="3584122"/>
                  </a:lnTo>
                  <a:lnTo>
                    <a:pt x="3014663" y="3570515"/>
                  </a:lnTo>
                  <a:lnTo>
                    <a:pt x="2996973" y="3557134"/>
                  </a:lnTo>
                  <a:lnTo>
                    <a:pt x="2979511" y="3543527"/>
                  </a:lnTo>
                  <a:lnTo>
                    <a:pt x="2961368" y="3529467"/>
                  </a:lnTo>
                  <a:lnTo>
                    <a:pt x="2943679" y="3515633"/>
                  </a:lnTo>
                  <a:lnTo>
                    <a:pt x="2925309" y="3501345"/>
                  </a:lnTo>
                  <a:lnTo>
                    <a:pt x="2906939" y="3487058"/>
                  </a:lnTo>
                  <a:lnTo>
                    <a:pt x="2888343" y="3472997"/>
                  </a:lnTo>
                  <a:lnTo>
                    <a:pt x="2807607" y="3410177"/>
                  </a:lnTo>
                  <a:lnTo>
                    <a:pt x="2791279" y="3419249"/>
                  </a:lnTo>
                  <a:lnTo>
                    <a:pt x="2774950" y="3427640"/>
                  </a:lnTo>
                  <a:lnTo>
                    <a:pt x="2758622" y="3436258"/>
                  </a:lnTo>
                  <a:lnTo>
                    <a:pt x="2741839" y="3444649"/>
                  </a:lnTo>
                  <a:lnTo>
                    <a:pt x="2725057" y="3452813"/>
                  </a:lnTo>
                  <a:lnTo>
                    <a:pt x="2708275" y="3460751"/>
                  </a:lnTo>
                  <a:lnTo>
                    <a:pt x="2691039" y="3468461"/>
                  </a:lnTo>
                  <a:lnTo>
                    <a:pt x="2673804" y="3475945"/>
                  </a:lnTo>
                  <a:lnTo>
                    <a:pt x="2656795" y="3483202"/>
                  </a:lnTo>
                  <a:lnTo>
                    <a:pt x="2639559" y="3490459"/>
                  </a:lnTo>
                  <a:lnTo>
                    <a:pt x="2621870" y="3497490"/>
                  </a:lnTo>
                  <a:lnTo>
                    <a:pt x="2604407" y="3504067"/>
                  </a:lnTo>
                  <a:lnTo>
                    <a:pt x="2586945" y="3510643"/>
                  </a:lnTo>
                  <a:lnTo>
                    <a:pt x="2569029" y="3516767"/>
                  </a:lnTo>
                  <a:lnTo>
                    <a:pt x="2551113" y="3523117"/>
                  </a:lnTo>
                  <a:lnTo>
                    <a:pt x="2533423" y="3528786"/>
                  </a:lnTo>
                  <a:lnTo>
                    <a:pt x="2518682" y="3643086"/>
                  </a:lnTo>
                  <a:lnTo>
                    <a:pt x="2515734" y="3666445"/>
                  </a:lnTo>
                  <a:lnTo>
                    <a:pt x="2513013" y="3689351"/>
                  </a:lnTo>
                  <a:lnTo>
                    <a:pt x="2510064" y="3712029"/>
                  </a:lnTo>
                  <a:lnTo>
                    <a:pt x="2507116" y="3734708"/>
                  </a:lnTo>
                  <a:lnTo>
                    <a:pt x="2504168" y="3757160"/>
                  </a:lnTo>
                  <a:lnTo>
                    <a:pt x="2501447" y="3779385"/>
                  </a:lnTo>
                  <a:lnTo>
                    <a:pt x="2498725" y="3801383"/>
                  </a:lnTo>
                  <a:lnTo>
                    <a:pt x="2496004" y="3823381"/>
                  </a:lnTo>
                  <a:lnTo>
                    <a:pt x="2493282" y="3844245"/>
                  </a:lnTo>
                  <a:lnTo>
                    <a:pt x="2490788" y="3864883"/>
                  </a:lnTo>
                  <a:lnTo>
                    <a:pt x="2488066" y="3885293"/>
                  </a:lnTo>
                  <a:lnTo>
                    <a:pt x="2485345" y="3905704"/>
                  </a:lnTo>
                  <a:lnTo>
                    <a:pt x="2483077" y="3925888"/>
                  </a:lnTo>
                  <a:lnTo>
                    <a:pt x="2480582" y="3946072"/>
                  </a:lnTo>
                  <a:lnTo>
                    <a:pt x="2477861" y="3966029"/>
                  </a:lnTo>
                  <a:lnTo>
                    <a:pt x="2475366" y="3985533"/>
                  </a:lnTo>
                  <a:lnTo>
                    <a:pt x="2472872" y="4004356"/>
                  </a:lnTo>
                  <a:lnTo>
                    <a:pt x="2470604" y="4022952"/>
                  </a:lnTo>
                  <a:lnTo>
                    <a:pt x="2468336" y="4041549"/>
                  </a:lnTo>
                  <a:lnTo>
                    <a:pt x="2466068" y="4059918"/>
                  </a:lnTo>
                  <a:lnTo>
                    <a:pt x="2463800" y="4078288"/>
                  </a:lnTo>
                  <a:lnTo>
                    <a:pt x="2461305" y="4096431"/>
                  </a:lnTo>
                  <a:lnTo>
                    <a:pt x="2459038" y="4114347"/>
                  </a:lnTo>
                  <a:lnTo>
                    <a:pt x="2456770" y="4132263"/>
                  </a:lnTo>
                  <a:lnTo>
                    <a:pt x="2445204" y="4132263"/>
                  </a:lnTo>
                  <a:lnTo>
                    <a:pt x="2433638" y="4132263"/>
                  </a:lnTo>
                  <a:lnTo>
                    <a:pt x="2422072" y="4132263"/>
                  </a:lnTo>
                  <a:lnTo>
                    <a:pt x="2410505" y="4132263"/>
                  </a:lnTo>
                  <a:lnTo>
                    <a:pt x="2398939" y="4132263"/>
                  </a:lnTo>
                  <a:lnTo>
                    <a:pt x="2387373" y="4132263"/>
                  </a:lnTo>
                  <a:lnTo>
                    <a:pt x="2375807" y="4132263"/>
                  </a:lnTo>
                  <a:lnTo>
                    <a:pt x="2364241" y="4132263"/>
                  </a:lnTo>
                  <a:lnTo>
                    <a:pt x="2352675" y="4132263"/>
                  </a:lnTo>
                  <a:lnTo>
                    <a:pt x="2341109" y="4132263"/>
                  </a:lnTo>
                  <a:lnTo>
                    <a:pt x="2329543" y="4132263"/>
                  </a:lnTo>
                  <a:lnTo>
                    <a:pt x="2317750" y="4132263"/>
                  </a:lnTo>
                  <a:lnTo>
                    <a:pt x="2306184" y="4132263"/>
                  </a:lnTo>
                  <a:lnTo>
                    <a:pt x="2294845" y="4132263"/>
                  </a:lnTo>
                  <a:lnTo>
                    <a:pt x="2283279" y="4132263"/>
                  </a:lnTo>
                  <a:lnTo>
                    <a:pt x="2271713" y="4132263"/>
                  </a:lnTo>
                  <a:lnTo>
                    <a:pt x="2259920" y="4132263"/>
                  </a:lnTo>
                  <a:lnTo>
                    <a:pt x="2248354" y="4132263"/>
                  </a:lnTo>
                  <a:lnTo>
                    <a:pt x="2236788" y="4132263"/>
                  </a:lnTo>
                  <a:lnTo>
                    <a:pt x="2225222" y="4132263"/>
                  </a:lnTo>
                  <a:lnTo>
                    <a:pt x="2213429" y="4132263"/>
                  </a:lnTo>
                  <a:lnTo>
                    <a:pt x="2202089" y="4132263"/>
                  </a:lnTo>
                  <a:lnTo>
                    <a:pt x="2190523" y="4132263"/>
                  </a:lnTo>
                  <a:lnTo>
                    <a:pt x="2178957" y="4132263"/>
                  </a:lnTo>
                  <a:lnTo>
                    <a:pt x="2167391" y="4132263"/>
                  </a:lnTo>
                  <a:lnTo>
                    <a:pt x="2155598" y="4132263"/>
                  </a:lnTo>
                  <a:lnTo>
                    <a:pt x="2144032" y="4132263"/>
                  </a:lnTo>
                  <a:lnTo>
                    <a:pt x="2132466" y="4132263"/>
                  </a:lnTo>
                  <a:lnTo>
                    <a:pt x="2120900" y="4132263"/>
                  </a:lnTo>
                  <a:lnTo>
                    <a:pt x="2109334" y="4132263"/>
                  </a:lnTo>
                  <a:lnTo>
                    <a:pt x="2097768" y="4132263"/>
                  </a:lnTo>
                  <a:lnTo>
                    <a:pt x="2086202" y="4132263"/>
                  </a:lnTo>
                  <a:lnTo>
                    <a:pt x="2074636" y="4132263"/>
                  </a:lnTo>
                  <a:lnTo>
                    <a:pt x="2063070" y="4132263"/>
                  </a:lnTo>
                  <a:lnTo>
                    <a:pt x="2051504" y="4132263"/>
                  </a:lnTo>
                  <a:lnTo>
                    <a:pt x="2039711" y="4132263"/>
                  </a:lnTo>
                  <a:lnTo>
                    <a:pt x="2028145" y="4132263"/>
                  </a:lnTo>
                  <a:lnTo>
                    <a:pt x="2016579" y="4132263"/>
                  </a:lnTo>
                  <a:lnTo>
                    <a:pt x="2005013" y="4132263"/>
                  </a:lnTo>
                  <a:lnTo>
                    <a:pt x="1993673" y="4132263"/>
                  </a:lnTo>
                  <a:lnTo>
                    <a:pt x="1981881" y="4132263"/>
                  </a:lnTo>
                  <a:lnTo>
                    <a:pt x="1970314" y="4132263"/>
                  </a:lnTo>
                  <a:lnTo>
                    <a:pt x="1958748" y="4132263"/>
                  </a:lnTo>
                  <a:lnTo>
                    <a:pt x="1947182" y="4132263"/>
                  </a:lnTo>
                  <a:lnTo>
                    <a:pt x="1935389" y="4132263"/>
                  </a:lnTo>
                  <a:lnTo>
                    <a:pt x="1923823" y="4132263"/>
                  </a:lnTo>
                  <a:lnTo>
                    <a:pt x="1912257" y="4132263"/>
                  </a:lnTo>
                  <a:lnTo>
                    <a:pt x="1900691" y="4132263"/>
                  </a:lnTo>
                  <a:lnTo>
                    <a:pt x="1889352" y="4132263"/>
                  </a:lnTo>
                  <a:lnTo>
                    <a:pt x="1877559" y="4132263"/>
                  </a:lnTo>
                  <a:lnTo>
                    <a:pt x="1865993" y="4132263"/>
                  </a:lnTo>
                  <a:lnTo>
                    <a:pt x="1854427" y="4132263"/>
                  </a:lnTo>
                  <a:lnTo>
                    <a:pt x="1842861" y="4132263"/>
                  </a:lnTo>
                  <a:lnTo>
                    <a:pt x="1831068" y="4132263"/>
                  </a:lnTo>
                  <a:lnTo>
                    <a:pt x="1819502" y="4132263"/>
                  </a:lnTo>
                  <a:lnTo>
                    <a:pt x="1807936" y="4132263"/>
                  </a:lnTo>
                  <a:lnTo>
                    <a:pt x="1796370" y="4132263"/>
                  </a:lnTo>
                  <a:lnTo>
                    <a:pt x="1784804" y="4132263"/>
                  </a:lnTo>
                  <a:lnTo>
                    <a:pt x="1773011" y="4132263"/>
                  </a:lnTo>
                  <a:lnTo>
                    <a:pt x="1761445" y="4132263"/>
                  </a:lnTo>
                  <a:lnTo>
                    <a:pt x="1749879" y="4132263"/>
                  </a:lnTo>
                  <a:lnTo>
                    <a:pt x="1738313" y="4132263"/>
                  </a:lnTo>
                  <a:lnTo>
                    <a:pt x="1726520" y="4132263"/>
                  </a:lnTo>
                  <a:lnTo>
                    <a:pt x="1714954" y="4132263"/>
                  </a:lnTo>
                  <a:lnTo>
                    <a:pt x="1712913" y="4114347"/>
                  </a:lnTo>
                  <a:lnTo>
                    <a:pt x="1710645" y="4096431"/>
                  </a:lnTo>
                  <a:lnTo>
                    <a:pt x="1708377" y="4078288"/>
                  </a:lnTo>
                  <a:lnTo>
                    <a:pt x="1705882" y="4059918"/>
                  </a:lnTo>
                  <a:lnTo>
                    <a:pt x="1703614" y="4041549"/>
                  </a:lnTo>
                  <a:lnTo>
                    <a:pt x="1701347" y="4022952"/>
                  </a:lnTo>
                  <a:lnTo>
                    <a:pt x="1699079" y="4004129"/>
                  </a:lnTo>
                  <a:lnTo>
                    <a:pt x="1696357" y="3985306"/>
                  </a:lnTo>
                  <a:lnTo>
                    <a:pt x="1694089" y="3965576"/>
                  </a:lnTo>
                  <a:lnTo>
                    <a:pt x="1691595" y="3945845"/>
                  </a:lnTo>
                  <a:lnTo>
                    <a:pt x="1688873" y="3925888"/>
                  </a:lnTo>
                  <a:lnTo>
                    <a:pt x="1686379" y="3905704"/>
                  </a:lnTo>
                  <a:lnTo>
                    <a:pt x="1683657" y="3885293"/>
                  </a:lnTo>
                  <a:lnTo>
                    <a:pt x="1681163" y="3864883"/>
                  </a:lnTo>
                  <a:lnTo>
                    <a:pt x="1678668" y="3844018"/>
                  </a:lnTo>
                  <a:lnTo>
                    <a:pt x="1675947" y="3823381"/>
                  </a:lnTo>
                  <a:lnTo>
                    <a:pt x="1673225" y="3801383"/>
                  </a:lnTo>
                  <a:lnTo>
                    <a:pt x="1670277" y="3779385"/>
                  </a:lnTo>
                  <a:lnTo>
                    <a:pt x="1667556" y="3757160"/>
                  </a:lnTo>
                  <a:lnTo>
                    <a:pt x="1664607" y="3734708"/>
                  </a:lnTo>
                  <a:lnTo>
                    <a:pt x="1661886" y="3712029"/>
                  </a:lnTo>
                  <a:lnTo>
                    <a:pt x="1658938" y="3689351"/>
                  </a:lnTo>
                  <a:lnTo>
                    <a:pt x="1656216" y="3666445"/>
                  </a:lnTo>
                  <a:lnTo>
                    <a:pt x="1653041" y="3643086"/>
                  </a:lnTo>
                  <a:lnTo>
                    <a:pt x="1640114" y="3541940"/>
                  </a:lnTo>
                  <a:lnTo>
                    <a:pt x="1621972" y="3536497"/>
                  </a:lnTo>
                  <a:lnTo>
                    <a:pt x="1604056" y="3531054"/>
                  </a:lnTo>
                  <a:lnTo>
                    <a:pt x="1586139" y="3525158"/>
                  </a:lnTo>
                  <a:lnTo>
                    <a:pt x="1568450" y="3519034"/>
                  </a:lnTo>
                  <a:lnTo>
                    <a:pt x="1550534" y="3512911"/>
                  </a:lnTo>
                  <a:lnTo>
                    <a:pt x="1533072" y="3506561"/>
                  </a:lnTo>
                  <a:lnTo>
                    <a:pt x="1515382" y="3499984"/>
                  </a:lnTo>
                  <a:lnTo>
                    <a:pt x="1497920" y="3492954"/>
                  </a:lnTo>
                  <a:lnTo>
                    <a:pt x="1480684" y="3486151"/>
                  </a:lnTo>
                  <a:lnTo>
                    <a:pt x="1463448" y="3478893"/>
                  </a:lnTo>
                  <a:lnTo>
                    <a:pt x="1446213" y="3471636"/>
                  </a:lnTo>
                  <a:lnTo>
                    <a:pt x="1429431" y="3463926"/>
                  </a:lnTo>
                  <a:lnTo>
                    <a:pt x="1412422" y="3456215"/>
                  </a:lnTo>
                  <a:lnTo>
                    <a:pt x="1395639" y="3448051"/>
                  </a:lnTo>
                  <a:lnTo>
                    <a:pt x="1379084" y="3439886"/>
                  </a:lnTo>
                  <a:lnTo>
                    <a:pt x="1362302" y="3431268"/>
                  </a:lnTo>
                  <a:lnTo>
                    <a:pt x="1271361" y="3501799"/>
                  </a:lnTo>
                  <a:lnTo>
                    <a:pt x="1252991" y="3516313"/>
                  </a:lnTo>
                  <a:lnTo>
                    <a:pt x="1234622" y="3530601"/>
                  </a:lnTo>
                  <a:lnTo>
                    <a:pt x="1216252" y="3544661"/>
                  </a:lnTo>
                  <a:lnTo>
                    <a:pt x="1198336" y="3558722"/>
                  </a:lnTo>
                  <a:lnTo>
                    <a:pt x="1180420" y="3572329"/>
                  </a:lnTo>
                  <a:lnTo>
                    <a:pt x="1162731" y="3586390"/>
                  </a:lnTo>
                  <a:lnTo>
                    <a:pt x="1145268" y="3599770"/>
                  </a:lnTo>
                  <a:lnTo>
                    <a:pt x="1127579" y="3613377"/>
                  </a:lnTo>
                  <a:lnTo>
                    <a:pt x="1111250" y="3626077"/>
                  </a:lnTo>
                  <a:lnTo>
                    <a:pt x="1094695" y="3639004"/>
                  </a:lnTo>
                  <a:lnTo>
                    <a:pt x="1078366" y="3651704"/>
                  </a:lnTo>
                  <a:lnTo>
                    <a:pt x="1062038" y="3664177"/>
                  </a:lnTo>
                  <a:lnTo>
                    <a:pt x="1046163" y="3676651"/>
                  </a:lnTo>
                  <a:lnTo>
                    <a:pt x="1030061" y="3689124"/>
                  </a:lnTo>
                  <a:lnTo>
                    <a:pt x="1014413" y="3701143"/>
                  </a:lnTo>
                  <a:lnTo>
                    <a:pt x="998538" y="3713390"/>
                  </a:lnTo>
                  <a:lnTo>
                    <a:pt x="983570" y="3724956"/>
                  </a:lnTo>
                  <a:lnTo>
                    <a:pt x="968602" y="3736522"/>
                  </a:lnTo>
                  <a:lnTo>
                    <a:pt x="953861" y="3747861"/>
                  </a:lnTo>
                  <a:lnTo>
                    <a:pt x="939120" y="3759427"/>
                  </a:lnTo>
                  <a:lnTo>
                    <a:pt x="924832" y="3770767"/>
                  </a:lnTo>
                  <a:lnTo>
                    <a:pt x="910318" y="3781879"/>
                  </a:lnTo>
                  <a:lnTo>
                    <a:pt x="895804" y="3792992"/>
                  </a:lnTo>
                  <a:lnTo>
                    <a:pt x="881743" y="3804104"/>
                  </a:lnTo>
                  <a:lnTo>
                    <a:pt x="865415" y="3787776"/>
                  </a:lnTo>
                  <a:lnTo>
                    <a:pt x="849086" y="3771220"/>
                  </a:lnTo>
                  <a:lnTo>
                    <a:pt x="832531" y="3754892"/>
                  </a:lnTo>
                  <a:lnTo>
                    <a:pt x="816429" y="3738563"/>
                  </a:lnTo>
                  <a:lnTo>
                    <a:pt x="799873" y="3722235"/>
                  </a:lnTo>
                  <a:lnTo>
                    <a:pt x="783545" y="3705906"/>
                  </a:lnTo>
                  <a:lnTo>
                    <a:pt x="766990" y="3689351"/>
                  </a:lnTo>
                  <a:lnTo>
                    <a:pt x="750661" y="3673022"/>
                  </a:lnTo>
                  <a:lnTo>
                    <a:pt x="734559" y="3656467"/>
                  </a:lnTo>
                  <a:lnTo>
                    <a:pt x="718004" y="3640365"/>
                  </a:lnTo>
                  <a:lnTo>
                    <a:pt x="701675" y="3623809"/>
                  </a:lnTo>
                  <a:lnTo>
                    <a:pt x="685120" y="3607481"/>
                  </a:lnTo>
                  <a:lnTo>
                    <a:pt x="669018" y="3590926"/>
                  </a:lnTo>
                  <a:lnTo>
                    <a:pt x="652463" y="3574597"/>
                  </a:lnTo>
                  <a:lnTo>
                    <a:pt x="636134" y="3558042"/>
                  </a:lnTo>
                  <a:lnTo>
                    <a:pt x="619579" y="3541940"/>
                  </a:lnTo>
                  <a:lnTo>
                    <a:pt x="603250" y="3525384"/>
                  </a:lnTo>
                  <a:lnTo>
                    <a:pt x="586922" y="3509056"/>
                  </a:lnTo>
                  <a:lnTo>
                    <a:pt x="570593" y="3492501"/>
                  </a:lnTo>
                  <a:lnTo>
                    <a:pt x="554038" y="3476172"/>
                  </a:lnTo>
                  <a:lnTo>
                    <a:pt x="537709" y="3459843"/>
                  </a:lnTo>
                  <a:lnTo>
                    <a:pt x="521154" y="3443515"/>
                  </a:lnTo>
                  <a:lnTo>
                    <a:pt x="505052" y="3427186"/>
                  </a:lnTo>
                  <a:lnTo>
                    <a:pt x="488497" y="3410631"/>
                  </a:lnTo>
                  <a:lnTo>
                    <a:pt x="472168" y="3394302"/>
                  </a:lnTo>
                  <a:lnTo>
                    <a:pt x="455613" y="3377974"/>
                  </a:lnTo>
                  <a:lnTo>
                    <a:pt x="439511" y="3361645"/>
                  </a:lnTo>
                  <a:lnTo>
                    <a:pt x="422956" y="3345090"/>
                  </a:lnTo>
                  <a:lnTo>
                    <a:pt x="406627" y="3328534"/>
                  </a:lnTo>
                  <a:lnTo>
                    <a:pt x="390072" y="3312206"/>
                  </a:lnTo>
                  <a:lnTo>
                    <a:pt x="373516" y="3295651"/>
                  </a:lnTo>
                  <a:lnTo>
                    <a:pt x="357415" y="3279549"/>
                  </a:lnTo>
                  <a:lnTo>
                    <a:pt x="368300" y="3265034"/>
                  </a:lnTo>
                  <a:lnTo>
                    <a:pt x="379413" y="3250747"/>
                  </a:lnTo>
                  <a:lnTo>
                    <a:pt x="390525" y="3236233"/>
                  </a:lnTo>
                  <a:lnTo>
                    <a:pt x="401865" y="3221718"/>
                  </a:lnTo>
                  <a:lnTo>
                    <a:pt x="413431" y="3207204"/>
                  </a:lnTo>
                  <a:lnTo>
                    <a:pt x="424770" y="3192236"/>
                  </a:lnTo>
                  <a:lnTo>
                    <a:pt x="436336" y="3177495"/>
                  </a:lnTo>
                  <a:lnTo>
                    <a:pt x="447902" y="3162527"/>
                  </a:lnTo>
                  <a:lnTo>
                    <a:pt x="460148" y="3146652"/>
                  </a:lnTo>
                  <a:lnTo>
                    <a:pt x="472168" y="3131004"/>
                  </a:lnTo>
                  <a:lnTo>
                    <a:pt x="484641" y="3114902"/>
                  </a:lnTo>
                  <a:lnTo>
                    <a:pt x="497341" y="3099027"/>
                  </a:lnTo>
                  <a:lnTo>
                    <a:pt x="509588" y="3082699"/>
                  </a:lnTo>
                  <a:lnTo>
                    <a:pt x="522288" y="3066370"/>
                  </a:lnTo>
                  <a:lnTo>
                    <a:pt x="535215" y="3049815"/>
                  </a:lnTo>
                  <a:lnTo>
                    <a:pt x="547915" y="3033033"/>
                  </a:lnTo>
                  <a:lnTo>
                    <a:pt x="561522" y="3015797"/>
                  </a:lnTo>
                  <a:lnTo>
                    <a:pt x="574902" y="2998108"/>
                  </a:lnTo>
                  <a:lnTo>
                    <a:pt x="588509" y="2980645"/>
                  </a:lnTo>
                  <a:lnTo>
                    <a:pt x="602570" y="2962502"/>
                  </a:lnTo>
                  <a:lnTo>
                    <a:pt x="616404" y="2944813"/>
                  </a:lnTo>
                  <a:lnTo>
                    <a:pt x="630691" y="2926443"/>
                  </a:lnTo>
                  <a:lnTo>
                    <a:pt x="644979" y="2908074"/>
                  </a:lnTo>
                  <a:lnTo>
                    <a:pt x="659040" y="2889477"/>
                  </a:lnTo>
                  <a:lnTo>
                    <a:pt x="721859" y="2808742"/>
                  </a:lnTo>
                  <a:lnTo>
                    <a:pt x="712788" y="2792413"/>
                  </a:lnTo>
                  <a:lnTo>
                    <a:pt x="704170" y="2776084"/>
                  </a:lnTo>
                  <a:lnTo>
                    <a:pt x="695779" y="2759529"/>
                  </a:lnTo>
                  <a:lnTo>
                    <a:pt x="687161" y="2742747"/>
                  </a:lnTo>
                  <a:lnTo>
                    <a:pt x="679223" y="2725965"/>
                  </a:lnTo>
                  <a:lnTo>
                    <a:pt x="671286" y="2709183"/>
                  </a:lnTo>
                  <a:lnTo>
                    <a:pt x="663575" y="2692174"/>
                  </a:lnTo>
                  <a:lnTo>
                    <a:pt x="656091" y="2674938"/>
                  </a:lnTo>
                  <a:lnTo>
                    <a:pt x="648834" y="2657929"/>
                  </a:lnTo>
                  <a:lnTo>
                    <a:pt x="641577" y="2640467"/>
                  </a:lnTo>
                  <a:lnTo>
                    <a:pt x="634547" y="2623004"/>
                  </a:lnTo>
                  <a:lnTo>
                    <a:pt x="627970" y="2605315"/>
                  </a:lnTo>
                  <a:lnTo>
                    <a:pt x="621393" y="2587852"/>
                  </a:lnTo>
                  <a:lnTo>
                    <a:pt x="615270" y="2569936"/>
                  </a:lnTo>
                  <a:lnTo>
                    <a:pt x="608920" y="2552247"/>
                  </a:lnTo>
                  <a:lnTo>
                    <a:pt x="603250" y="2534331"/>
                  </a:lnTo>
                  <a:lnTo>
                    <a:pt x="488950" y="2519590"/>
                  </a:lnTo>
                  <a:lnTo>
                    <a:pt x="465818" y="2516868"/>
                  </a:lnTo>
                  <a:lnTo>
                    <a:pt x="442686" y="2513920"/>
                  </a:lnTo>
                  <a:lnTo>
                    <a:pt x="420007" y="2511199"/>
                  </a:lnTo>
                  <a:lnTo>
                    <a:pt x="397329" y="2508024"/>
                  </a:lnTo>
                  <a:lnTo>
                    <a:pt x="374877" y="2505075"/>
                  </a:lnTo>
                  <a:lnTo>
                    <a:pt x="352652" y="2502354"/>
                  </a:lnTo>
                  <a:lnTo>
                    <a:pt x="330654" y="2499859"/>
                  </a:lnTo>
                  <a:lnTo>
                    <a:pt x="308656" y="2496911"/>
                  </a:lnTo>
                  <a:lnTo>
                    <a:pt x="287791" y="2494416"/>
                  </a:lnTo>
                  <a:lnTo>
                    <a:pt x="267154" y="2491695"/>
                  </a:lnTo>
                  <a:lnTo>
                    <a:pt x="246743" y="2488974"/>
                  </a:lnTo>
                  <a:lnTo>
                    <a:pt x="226332" y="2486252"/>
                  </a:lnTo>
                  <a:lnTo>
                    <a:pt x="206375" y="2483984"/>
                  </a:lnTo>
                  <a:lnTo>
                    <a:pt x="186191" y="2481490"/>
                  </a:lnTo>
                  <a:lnTo>
                    <a:pt x="166234" y="2478768"/>
                  </a:lnTo>
                  <a:lnTo>
                    <a:pt x="146730" y="2476274"/>
                  </a:lnTo>
                  <a:lnTo>
                    <a:pt x="127680" y="2474006"/>
                  </a:lnTo>
                  <a:lnTo>
                    <a:pt x="109311" y="2471511"/>
                  </a:lnTo>
                  <a:lnTo>
                    <a:pt x="90714" y="2469243"/>
                  </a:lnTo>
                  <a:lnTo>
                    <a:pt x="72345" y="2466975"/>
                  </a:lnTo>
                  <a:lnTo>
                    <a:pt x="53975" y="2464708"/>
                  </a:lnTo>
                  <a:lnTo>
                    <a:pt x="35832" y="2462213"/>
                  </a:lnTo>
                  <a:lnTo>
                    <a:pt x="17916" y="2459945"/>
                  </a:lnTo>
                  <a:lnTo>
                    <a:pt x="0" y="2457677"/>
                  </a:lnTo>
                  <a:lnTo>
                    <a:pt x="0" y="2446111"/>
                  </a:lnTo>
                  <a:lnTo>
                    <a:pt x="0" y="2434772"/>
                  </a:lnTo>
                  <a:lnTo>
                    <a:pt x="0" y="2422979"/>
                  </a:lnTo>
                  <a:lnTo>
                    <a:pt x="0" y="2411413"/>
                  </a:lnTo>
                  <a:lnTo>
                    <a:pt x="0" y="2399847"/>
                  </a:lnTo>
                  <a:lnTo>
                    <a:pt x="0" y="2388281"/>
                  </a:lnTo>
                  <a:lnTo>
                    <a:pt x="0" y="2376715"/>
                  </a:lnTo>
                  <a:lnTo>
                    <a:pt x="0" y="2365149"/>
                  </a:lnTo>
                  <a:lnTo>
                    <a:pt x="0" y="2353583"/>
                  </a:lnTo>
                  <a:lnTo>
                    <a:pt x="0" y="2342016"/>
                  </a:lnTo>
                  <a:lnTo>
                    <a:pt x="0" y="2330450"/>
                  </a:lnTo>
                  <a:lnTo>
                    <a:pt x="0" y="2318658"/>
                  </a:lnTo>
                  <a:lnTo>
                    <a:pt x="0" y="2307091"/>
                  </a:lnTo>
                  <a:lnTo>
                    <a:pt x="0" y="2295752"/>
                  </a:lnTo>
                  <a:lnTo>
                    <a:pt x="0" y="2284186"/>
                  </a:lnTo>
                  <a:lnTo>
                    <a:pt x="0" y="2272393"/>
                  </a:lnTo>
                  <a:lnTo>
                    <a:pt x="0" y="2260827"/>
                  </a:lnTo>
                  <a:lnTo>
                    <a:pt x="0" y="2249261"/>
                  </a:lnTo>
                  <a:lnTo>
                    <a:pt x="0" y="2237695"/>
                  </a:lnTo>
                  <a:lnTo>
                    <a:pt x="0" y="2225902"/>
                  </a:lnTo>
                  <a:lnTo>
                    <a:pt x="0" y="2214336"/>
                  </a:lnTo>
                  <a:lnTo>
                    <a:pt x="0" y="2202997"/>
                  </a:lnTo>
                  <a:lnTo>
                    <a:pt x="0" y="2191431"/>
                  </a:lnTo>
                  <a:lnTo>
                    <a:pt x="0" y="2179865"/>
                  </a:lnTo>
                  <a:lnTo>
                    <a:pt x="0" y="2168072"/>
                  </a:lnTo>
                  <a:lnTo>
                    <a:pt x="0" y="2156506"/>
                  </a:lnTo>
                  <a:lnTo>
                    <a:pt x="0" y="2144940"/>
                  </a:lnTo>
                  <a:lnTo>
                    <a:pt x="0" y="2133374"/>
                  </a:lnTo>
                  <a:lnTo>
                    <a:pt x="0" y="2121581"/>
                  </a:lnTo>
                  <a:lnTo>
                    <a:pt x="0" y="2110015"/>
                  </a:lnTo>
                  <a:lnTo>
                    <a:pt x="0" y="2098675"/>
                  </a:lnTo>
                  <a:lnTo>
                    <a:pt x="0" y="2087109"/>
                  </a:lnTo>
                  <a:lnTo>
                    <a:pt x="0" y="2075317"/>
                  </a:lnTo>
                  <a:lnTo>
                    <a:pt x="0" y="2063750"/>
                  </a:lnTo>
                  <a:lnTo>
                    <a:pt x="0" y="2052184"/>
                  </a:lnTo>
                  <a:lnTo>
                    <a:pt x="0" y="2040618"/>
                  </a:lnTo>
                  <a:lnTo>
                    <a:pt x="0" y="2029052"/>
                  </a:lnTo>
                  <a:lnTo>
                    <a:pt x="0" y="2017259"/>
                  </a:lnTo>
                  <a:lnTo>
                    <a:pt x="0" y="2005693"/>
                  </a:lnTo>
                  <a:lnTo>
                    <a:pt x="0" y="1994354"/>
                  </a:lnTo>
                  <a:lnTo>
                    <a:pt x="0" y="1982788"/>
                  </a:lnTo>
                  <a:lnTo>
                    <a:pt x="0" y="1970995"/>
                  </a:lnTo>
                  <a:lnTo>
                    <a:pt x="0" y="1959429"/>
                  </a:lnTo>
                  <a:lnTo>
                    <a:pt x="0" y="1947863"/>
                  </a:lnTo>
                  <a:lnTo>
                    <a:pt x="0" y="1936297"/>
                  </a:lnTo>
                  <a:lnTo>
                    <a:pt x="0" y="1924504"/>
                  </a:lnTo>
                  <a:lnTo>
                    <a:pt x="0" y="1912938"/>
                  </a:lnTo>
                  <a:lnTo>
                    <a:pt x="0" y="1901372"/>
                  </a:lnTo>
                  <a:lnTo>
                    <a:pt x="0" y="1890033"/>
                  </a:lnTo>
                  <a:lnTo>
                    <a:pt x="0" y="1878466"/>
                  </a:lnTo>
                  <a:lnTo>
                    <a:pt x="0" y="1866674"/>
                  </a:lnTo>
                  <a:lnTo>
                    <a:pt x="0" y="1855108"/>
                  </a:lnTo>
                  <a:lnTo>
                    <a:pt x="0" y="1843541"/>
                  </a:lnTo>
                  <a:lnTo>
                    <a:pt x="0" y="1831975"/>
                  </a:lnTo>
                  <a:lnTo>
                    <a:pt x="0" y="1820183"/>
                  </a:lnTo>
                  <a:lnTo>
                    <a:pt x="0" y="1808616"/>
                  </a:lnTo>
                  <a:lnTo>
                    <a:pt x="0" y="1797050"/>
                  </a:lnTo>
                  <a:lnTo>
                    <a:pt x="0" y="1785484"/>
                  </a:lnTo>
                  <a:lnTo>
                    <a:pt x="0" y="1773691"/>
                  </a:lnTo>
                  <a:lnTo>
                    <a:pt x="0" y="1762125"/>
                  </a:lnTo>
                  <a:lnTo>
                    <a:pt x="0" y="1750559"/>
                  </a:lnTo>
                  <a:lnTo>
                    <a:pt x="0" y="1738993"/>
                  </a:lnTo>
                  <a:lnTo>
                    <a:pt x="0" y="1727200"/>
                  </a:lnTo>
                  <a:lnTo>
                    <a:pt x="0" y="1715634"/>
                  </a:lnTo>
                  <a:lnTo>
                    <a:pt x="17916" y="1713593"/>
                  </a:lnTo>
                  <a:lnTo>
                    <a:pt x="35832" y="1711325"/>
                  </a:lnTo>
                  <a:lnTo>
                    <a:pt x="53975" y="1709058"/>
                  </a:lnTo>
                  <a:lnTo>
                    <a:pt x="72345" y="1706563"/>
                  </a:lnTo>
                  <a:lnTo>
                    <a:pt x="90714" y="1704295"/>
                  </a:lnTo>
                  <a:lnTo>
                    <a:pt x="109311" y="1702027"/>
                  </a:lnTo>
                  <a:lnTo>
                    <a:pt x="128134" y="1699759"/>
                  </a:lnTo>
                  <a:lnTo>
                    <a:pt x="146957" y="1697038"/>
                  </a:lnTo>
                  <a:lnTo>
                    <a:pt x="166461" y="1694770"/>
                  </a:lnTo>
                  <a:lnTo>
                    <a:pt x="186418" y="1692049"/>
                  </a:lnTo>
                  <a:lnTo>
                    <a:pt x="206375" y="1689554"/>
                  </a:lnTo>
                  <a:lnTo>
                    <a:pt x="226332" y="1687059"/>
                  </a:lnTo>
                  <a:lnTo>
                    <a:pt x="246743" y="1684338"/>
                  </a:lnTo>
                  <a:lnTo>
                    <a:pt x="267154" y="1681843"/>
                  </a:lnTo>
                  <a:lnTo>
                    <a:pt x="288018" y="1679349"/>
                  </a:lnTo>
                  <a:lnTo>
                    <a:pt x="308656" y="1676627"/>
                  </a:lnTo>
                  <a:lnTo>
                    <a:pt x="330654" y="1673906"/>
                  </a:lnTo>
                  <a:lnTo>
                    <a:pt x="352652" y="1670958"/>
                  </a:lnTo>
                  <a:lnTo>
                    <a:pt x="374877" y="1668236"/>
                  </a:lnTo>
                  <a:lnTo>
                    <a:pt x="397329" y="1665288"/>
                  </a:lnTo>
                  <a:lnTo>
                    <a:pt x="420007" y="1662566"/>
                  </a:lnTo>
                  <a:lnTo>
                    <a:pt x="442686" y="1659618"/>
                  </a:lnTo>
                  <a:lnTo>
                    <a:pt x="465818" y="1656670"/>
                  </a:lnTo>
                  <a:lnTo>
                    <a:pt x="488950" y="1653722"/>
                  </a:lnTo>
                  <a:lnTo>
                    <a:pt x="590097" y="1640795"/>
                  </a:lnTo>
                  <a:lnTo>
                    <a:pt x="595540" y="1622652"/>
                  </a:lnTo>
                  <a:lnTo>
                    <a:pt x="600982" y="1604509"/>
                  </a:lnTo>
                  <a:lnTo>
                    <a:pt x="606652" y="1586820"/>
                  </a:lnTo>
                  <a:lnTo>
                    <a:pt x="613002" y="1568904"/>
                  </a:lnTo>
                  <a:lnTo>
                    <a:pt x="619125" y="1551215"/>
                  </a:lnTo>
                  <a:lnTo>
                    <a:pt x="625248" y="1533525"/>
                  </a:lnTo>
                  <a:lnTo>
                    <a:pt x="632052" y="1516063"/>
                  </a:lnTo>
                  <a:lnTo>
                    <a:pt x="638629" y="1498374"/>
                  </a:lnTo>
                  <a:lnTo>
                    <a:pt x="645886" y="1481138"/>
                  </a:lnTo>
                  <a:lnTo>
                    <a:pt x="653143" y="1464129"/>
                  </a:lnTo>
                  <a:lnTo>
                    <a:pt x="660400" y="1446893"/>
                  </a:lnTo>
                  <a:lnTo>
                    <a:pt x="668111" y="1429658"/>
                  </a:lnTo>
                  <a:lnTo>
                    <a:pt x="675822" y="1412875"/>
                  </a:lnTo>
                  <a:lnTo>
                    <a:pt x="683986" y="1396093"/>
                  </a:lnTo>
                  <a:lnTo>
                    <a:pt x="692150" y="1379311"/>
                  </a:lnTo>
                  <a:lnTo>
                    <a:pt x="700768" y="1362982"/>
                  </a:lnTo>
                  <a:lnTo>
                    <a:pt x="630238" y="1272041"/>
                  </a:lnTo>
                  <a:lnTo>
                    <a:pt x="615723" y="1253445"/>
                  </a:lnTo>
                  <a:lnTo>
                    <a:pt x="601436" y="1235075"/>
                  </a:lnTo>
                  <a:lnTo>
                    <a:pt x="587375" y="1216706"/>
                  </a:lnTo>
                  <a:lnTo>
                    <a:pt x="573315" y="1198790"/>
                  </a:lnTo>
                  <a:lnTo>
                    <a:pt x="559707" y="1180874"/>
                  </a:lnTo>
                  <a:lnTo>
                    <a:pt x="545873" y="1163184"/>
                  </a:lnTo>
                  <a:lnTo>
                    <a:pt x="532266" y="1145722"/>
                  </a:lnTo>
                  <a:lnTo>
                    <a:pt x="518659" y="1128032"/>
                  </a:lnTo>
                  <a:lnTo>
                    <a:pt x="505959" y="1111477"/>
                  </a:lnTo>
                  <a:lnTo>
                    <a:pt x="493032" y="1095149"/>
                  </a:lnTo>
                  <a:lnTo>
                    <a:pt x="480559" y="1078820"/>
                  </a:lnTo>
                  <a:lnTo>
                    <a:pt x="467859" y="1062491"/>
                  </a:lnTo>
                  <a:lnTo>
                    <a:pt x="455386" y="1046390"/>
                  </a:lnTo>
                  <a:lnTo>
                    <a:pt x="442913" y="1030515"/>
                  </a:lnTo>
                  <a:lnTo>
                    <a:pt x="430893" y="1014640"/>
                  </a:lnTo>
                  <a:lnTo>
                    <a:pt x="418647" y="998991"/>
                  </a:lnTo>
                  <a:lnTo>
                    <a:pt x="407081" y="984023"/>
                  </a:lnTo>
                  <a:lnTo>
                    <a:pt x="395515" y="969056"/>
                  </a:lnTo>
                  <a:lnTo>
                    <a:pt x="384175" y="954315"/>
                  </a:lnTo>
                  <a:lnTo>
                    <a:pt x="372836" y="939573"/>
                  </a:lnTo>
                  <a:lnTo>
                    <a:pt x="361497" y="925059"/>
                  </a:lnTo>
                  <a:lnTo>
                    <a:pt x="350384" y="910545"/>
                  </a:lnTo>
                  <a:lnTo>
                    <a:pt x="339272" y="896257"/>
                  </a:lnTo>
                  <a:lnTo>
                    <a:pt x="328159" y="881970"/>
                  </a:lnTo>
                  <a:lnTo>
                    <a:pt x="344488" y="865641"/>
                  </a:lnTo>
                  <a:lnTo>
                    <a:pt x="360816" y="849540"/>
                  </a:lnTo>
                  <a:lnTo>
                    <a:pt x="377145" y="832984"/>
                  </a:lnTo>
                  <a:lnTo>
                    <a:pt x="393473" y="816656"/>
                  </a:lnTo>
                  <a:lnTo>
                    <a:pt x="410029" y="800100"/>
                  </a:lnTo>
                  <a:lnTo>
                    <a:pt x="426131" y="783772"/>
                  </a:lnTo>
                  <a:lnTo>
                    <a:pt x="442686" y="767216"/>
                  </a:lnTo>
                  <a:lnTo>
                    <a:pt x="459015" y="751115"/>
                  </a:lnTo>
                  <a:lnTo>
                    <a:pt x="475570" y="734786"/>
                  </a:lnTo>
                  <a:lnTo>
                    <a:pt x="491898" y="718231"/>
                  </a:lnTo>
                  <a:lnTo>
                    <a:pt x="508227" y="701902"/>
                  </a:lnTo>
                  <a:lnTo>
                    <a:pt x="524556" y="685347"/>
                  </a:lnTo>
                  <a:lnTo>
                    <a:pt x="541111" y="669245"/>
                  </a:lnTo>
                  <a:lnTo>
                    <a:pt x="557440" y="652690"/>
                  </a:lnTo>
                  <a:lnTo>
                    <a:pt x="573995" y="636361"/>
                  </a:lnTo>
                  <a:lnTo>
                    <a:pt x="590097" y="619806"/>
                  </a:lnTo>
                  <a:lnTo>
                    <a:pt x="606652" y="603477"/>
                  </a:lnTo>
                  <a:lnTo>
                    <a:pt x="622981" y="587148"/>
                  </a:lnTo>
                  <a:lnTo>
                    <a:pt x="639536" y="570820"/>
                  </a:lnTo>
                  <a:lnTo>
                    <a:pt x="655638" y="554265"/>
                  </a:lnTo>
                  <a:lnTo>
                    <a:pt x="672193" y="537936"/>
                  </a:lnTo>
                  <a:lnTo>
                    <a:pt x="688522" y="521381"/>
                  </a:lnTo>
                  <a:lnTo>
                    <a:pt x="704850" y="505279"/>
                  </a:lnTo>
                  <a:lnTo>
                    <a:pt x="721406" y="488723"/>
                  </a:lnTo>
                  <a:lnTo>
                    <a:pt x="737507" y="472395"/>
                  </a:lnTo>
                  <a:lnTo>
                    <a:pt x="754063" y="455839"/>
                  </a:lnTo>
                  <a:lnTo>
                    <a:pt x="770391" y="439511"/>
                  </a:lnTo>
                  <a:lnTo>
                    <a:pt x="786947" y="422956"/>
                  </a:lnTo>
                  <a:lnTo>
                    <a:pt x="803502" y="406854"/>
                  </a:lnTo>
                  <a:lnTo>
                    <a:pt x="819604" y="390298"/>
                  </a:lnTo>
                  <a:lnTo>
                    <a:pt x="836159" y="373743"/>
                  </a:lnTo>
                  <a:lnTo>
                    <a:pt x="852488" y="357414"/>
                  </a:lnTo>
                  <a:lnTo>
                    <a:pt x="867002" y="368527"/>
                  </a:lnTo>
                  <a:lnTo>
                    <a:pt x="881063" y="379639"/>
                  </a:lnTo>
                  <a:lnTo>
                    <a:pt x="895577" y="390752"/>
                  </a:lnTo>
                  <a:lnTo>
                    <a:pt x="910318" y="402091"/>
                  </a:lnTo>
                  <a:lnTo>
                    <a:pt x="924832" y="413431"/>
                  </a:lnTo>
                  <a:lnTo>
                    <a:pt x="939800" y="424770"/>
                  </a:lnTo>
                  <a:lnTo>
                    <a:pt x="954541" y="436563"/>
                  </a:lnTo>
                  <a:lnTo>
                    <a:pt x="969509" y="448129"/>
                  </a:lnTo>
                  <a:lnTo>
                    <a:pt x="985157" y="460148"/>
                  </a:lnTo>
                  <a:lnTo>
                    <a:pt x="1000806" y="472395"/>
                  </a:lnTo>
                  <a:lnTo>
                    <a:pt x="1016907" y="484868"/>
                  </a:lnTo>
                  <a:lnTo>
                    <a:pt x="1033009" y="497341"/>
                  </a:lnTo>
                  <a:lnTo>
                    <a:pt x="1049111" y="509814"/>
                  </a:lnTo>
                  <a:lnTo>
                    <a:pt x="1065439" y="522514"/>
                  </a:lnTo>
                  <a:lnTo>
                    <a:pt x="1081995" y="535441"/>
                  </a:lnTo>
                  <a:lnTo>
                    <a:pt x="1098777" y="548141"/>
                  </a:lnTo>
                  <a:lnTo>
                    <a:pt x="1116013" y="561748"/>
                  </a:lnTo>
                  <a:lnTo>
                    <a:pt x="1133702" y="575129"/>
                  </a:lnTo>
                  <a:lnTo>
                    <a:pt x="1151164" y="588736"/>
                  </a:lnTo>
                  <a:lnTo>
                    <a:pt x="1169307" y="602797"/>
                  </a:lnTo>
                  <a:lnTo>
                    <a:pt x="1186997" y="616631"/>
                  </a:lnTo>
                  <a:lnTo>
                    <a:pt x="1205366" y="630918"/>
                  </a:lnTo>
                  <a:lnTo>
                    <a:pt x="1223736" y="645206"/>
                  </a:lnTo>
                  <a:lnTo>
                    <a:pt x="1242332" y="659266"/>
                  </a:lnTo>
                  <a:lnTo>
                    <a:pt x="1322841" y="722086"/>
                  </a:lnTo>
                  <a:lnTo>
                    <a:pt x="1339397" y="713015"/>
                  </a:lnTo>
                  <a:lnTo>
                    <a:pt x="1355725" y="704623"/>
                  </a:lnTo>
                  <a:lnTo>
                    <a:pt x="1372054" y="696006"/>
                  </a:lnTo>
                  <a:lnTo>
                    <a:pt x="1388836" y="687615"/>
                  </a:lnTo>
                  <a:lnTo>
                    <a:pt x="1405618" y="679450"/>
                  </a:lnTo>
                  <a:lnTo>
                    <a:pt x="1422400" y="671513"/>
                  </a:lnTo>
                  <a:lnTo>
                    <a:pt x="1439636" y="663802"/>
                  </a:lnTo>
                  <a:lnTo>
                    <a:pt x="1456872" y="656318"/>
                  </a:lnTo>
                  <a:lnTo>
                    <a:pt x="1473881" y="649061"/>
                  </a:lnTo>
                  <a:lnTo>
                    <a:pt x="1491116" y="641804"/>
                  </a:lnTo>
                  <a:lnTo>
                    <a:pt x="1508806" y="634773"/>
                  </a:lnTo>
                  <a:lnTo>
                    <a:pt x="1526268" y="628197"/>
                  </a:lnTo>
                  <a:lnTo>
                    <a:pt x="1543731" y="621620"/>
                  </a:lnTo>
                  <a:lnTo>
                    <a:pt x="1561647" y="615497"/>
                  </a:lnTo>
                  <a:lnTo>
                    <a:pt x="1579563" y="609147"/>
                  </a:lnTo>
                  <a:lnTo>
                    <a:pt x="1597252" y="603477"/>
                  </a:lnTo>
                  <a:lnTo>
                    <a:pt x="1611993" y="489177"/>
                  </a:lnTo>
                  <a:lnTo>
                    <a:pt x="1614941" y="465818"/>
                  </a:lnTo>
                  <a:lnTo>
                    <a:pt x="1617663" y="442913"/>
                  </a:lnTo>
                  <a:lnTo>
                    <a:pt x="1620611" y="420234"/>
                  </a:lnTo>
                  <a:lnTo>
                    <a:pt x="1623559" y="397556"/>
                  </a:lnTo>
                  <a:lnTo>
                    <a:pt x="1626507" y="375104"/>
                  </a:lnTo>
                  <a:lnTo>
                    <a:pt x="1629229" y="352879"/>
                  </a:lnTo>
                  <a:lnTo>
                    <a:pt x="1631950" y="330881"/>
                  </a:lnTo>
                  <a:lnTo>
                    <a:pt x="1634672" y="308882"/>
                  </a:lnTo>
                  <a:lnTo>
                    <a:pt x="1637393" y="288018"/>
                  </a:lnTo>
                  <a:lnTo>
                    <a:pt x="1639888" y="267381"/>
                  </a:lnTo>
                  <a:lnTo>
                    <a:pt x="1642609" y="246970"/>
                  </a:lnTo>
                  <a:lnTo>
                    <a:pt x="1645331" y="226559"/>
                  </a:lnTo>
                  <a:lnTo>
                    <a:pt x="1647598" y="206375"/>
                  </a:lnTo>
                  <a:lnTo>
                    <a:pt x="1650093" y="186191"/>
                  </a:lnTo>
                  <a:lnTo>
                    <a:pt x="1652814" y="166234"/>
                  </a:lnTo>
                  <a:lnTo>
                    <a:pt x="1655309" y="146731"/>
                  </a:lnTo>
                  <a:lnTo>
                    <a:pt x="1657804" y="127907"/>
                  </a:lnTo>
                  <a:lnTo>
                    <a:pt x="1660072" y="109311"/>
                  </a:lnTo>
                  <a:lnTo>
                    <a:pt x="1662339" y="90714"/>
                  </a:lnTo>
                  <a:lnTo>
                    <a:pt x="1664607" y="72345"/>
                  </a:lnTo>
                  <a:lnTo>
                    <a:pt x="1666875" y="53975"/>
                  </a:lnTo>
                  <a:lnTo>
                    <a:pt x="1669370" y="35832"/>
                  </a:lnTo>
                  <a:lnTo>
                    <a:pt x="1671638" y="17916"/>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cs typeface="+mn-ea"/>
                <a:sym typeface="+mn-lt"/>
              </a:endParaRPr>
            </a:p>
          </p:txBody>
        </p:sp>
      </p:grpSp>
      <p:pic>
        <p:nvPicPr>
          <p:cNvPr id="15" name="Imagem 14">
            <a:extLst>
              <a:ext uri="{FF2B5EF4-FFF2-40B4-BE49-F238E27FC236}">
                <a16:creationId xmlns:a16="http://schemas.microsoft.com/office/drawing/2014/main" id="{57AB69F1-3D57-8926-A702-22B52EDD5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395" y="69788"/>
            <a:ext cx="2168801" cy="602120"/>
          </a:xfrm>
          <a:prstGeom prst="rect">
            <a:avLst/>
          </a:prstGeom>
        </p:spPr>
      </p:pic>
    </p:spTree>
    <p:extLst>
      <p:ext uri="{BB962C8B-B14F-4D97-AF65-F5344CB8AC3E}">
        <p14:creationId xmlns:p14="http://schemas.microsoft.com/office/powerpoint/2010/main" val="28150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91</a:t>
            </a:fld>
            <a:endParaRPr lang="en-US"/>
          </a:p>
        </p:txBody>
      </p:sp>
      <p:pic>
        <p:nvPicPr>
          <p:cNvPr id="2050" name="Picture 2" descr="Norma de periculosidade no ambiente de trabalho: tudo sobre a NR-16">
            <a:extLst>
              <a:ext uri="{FF2B5EF4-FFF2-40B4-BE49-F238E27FC236}">
                <a16:creationId xmlns:a16="http://schemas.microsoft.com/office/drawing/2014/main" id="{BC7F5D27-6FB9-BA18-FEA5-BBA526B3BFC7}"/>
              </a:ext>
            </a:extLst>
          </p:cNvPr>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20250"/>
            <a:ext cx="12192000" cy="6878249"/>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5">
            <a:extLst>
              <a:ext uri="{FF2B5EF4-FFF2-40B4-BE49-F238E27FC236}">
                <a16:creationId xmlns:a16="http://schemas.microsoft.com/office/drawing/2014/main" id="{B20491CC-D97F-FD8C-8FF7-9931F502D1B1}"/>
              </a:ext>
            </a:extLst>
          </p:cNvPr>
          <p:cNvSpPr/>
          <p:nvPr/>
        </p:nvSpPr>
        <p:spPr bwMode="auto">
          <a:xfrm rot="5400000">
            <a:off x="3030397" y="-1649551"/>
            <a:ext cx="4607207" cy="10668003"/>
          </a:xfrm>
          <a:custGeom>
            <a:avLst/>
            <a:gdLst>
              <a:gd name="T0" fmla="*/ 210383 w 4648200"/>
              <a:gd name="T1" fmla="*/ 0 h 4028017"/>
              <a:gd name="T2" fmla="*/ 4437817 w 4648200"/>
              <a:gd name="T3" fmla="*/ 0 h 4028017"/>
              <a:gd name="T4" fmla="*/ 4648200 w 4648200"/>
              <a:gd name="T5" fmla="*/ 210299 h 4028017"/>
              <a:gd name="T6" fmla="*/ 4648200 w 4648200"/>
              <a:gd name="T7" fmla="*/ 4026427 h 4028017"/>
              <a:gd name="T8" fmla="*/ 4648200 w 4648200"/>
              <a:gd name="T9" fmla="*/ 4026427 h 4028017"/>
              <a:gd name="T10" fmla="*/ 0 w 4648200"/>
              <a:gd name="T11" fmla="*/ 4026427 h 4028017"/>
              <a:gd name="T12" fmla="*/ 0 w 4648200"/>
              <a:gd name="T13" fmla="*/ 4026427 h 4028017"/>
              <a:gd name="T14" fmla="*/ 0 w 4648200"/>
              <a:gd name="T15" fmla="*/ 210299 h 4028017"/>
              <a:gd name="T16" fmla="*/ 210383 w 4648200"/>
              <a:gd name="T17" fmla="*/ 0 h 40280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48200" h="4028017">
                <a:moveTo>
                  <a:pt x="210383" y="0"/>
                </a:moveTo>
                <a:lnTo>
                  <a:pt x="4437817" y="0"/>
                </a:lnTo>
                <a:cubicBezTo>
                  <a:pt x="4554008" y="0"/>
                  <a:pt x="4648200" y="94192"/>
                  <a:pt x="4648200" y="210383"/>
                </a:cubicBezTo>
                <a:lnTo>
                  <a:pt x="4648200" y="4028017"/>
                </a:lnTo>
                <a:lnTo>
                  <a:pt x="0" y="4028017"/>
                </a:lnTo>
                <a:lnTo>
                  <a:pt x="0" y="210383"/>
                </a:lnTo>
                <a:cubicBezTo>
                  <a:pt x="0" y="94192"/>
                  <a:pt x="94192" y="0"/>
                  <a:pt x="210383" y="0"/>
                </a:cubicBezTo>
                <a:close/>
              </a:path>
            </a:pathLst>
          </a:custGeom>
          <a:solidFill>
            <a:schemeClr val="accent4">
              <a:lumMod val="60000"/>
              <a:lumOff val="40000"/>
              <a:alpha val="79000"/>
            </a:schemeClr>
          </a:solidFill>
          <a:ln>
            <a:noFill/>
          </a:ln>
        </p:spPr>
        <p:txBody>
          <a:bodyPr anchor="ctr"/>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TextBox 61">
            <a:extLst>
              <a:ext uri="{FF2B5EF4-FFF2-40B4-BE49-F238E27FC236}">
                <a16:creationId xmlns:a16="http://schemas.microsoft.com/office/drawing/2014/main" id="{6051BF79-1239-5405-DE05-69D88AFE3267}"/>
              </a:ext>
            </a:extLst>
          </p:cNvPr>
          <p:cNvSpPr txBox="1"/>
          <p:nvPr/>
        </p:nvSpPr>
        <p:spPr>
          <a:xfrm>
            <a:off x="1055112" y="2438072"/>
            <a:ext cx="8557775" cy="3016210"/>
          </a:xfrm>
          <a:prstGeom prst="rect">
            <a:avLst/>
          </a:prstGeom>
          <a:noFill/>
        </p:spPr>
        <p:txBody>
          <a:bodyPr wrap="square" lIns="0" tIns="0" rIns="0" bIns="0" rtlCol="0">
            <a:spAutoFit/>
          </a:bodyPr>
          <a:lstStyle/>
          <a:p>
            <a:r>
              <a:rPr lang="pt-BR" sz="2800" b="1" dirty="0"/>
              <a:t>07</a:t>
            </a:r>
            <a:r>
              <a:rPr lang="pt-BR" sz="2800" dirty="0"/>
              <a:t> Definição de áreas e instalações construídas e equipadas para servir de refúgio e prestação de primeiros socorros;</a:t>
            </a:r>
          </a:p>
          <a:p>
            <a:endParaRPr lang="pt-BR" sz="2800" b="1" dirty="0"/>
          </a:p>
          <a:p>
            <a:endParaRPr lang="pt-BR" sz="2800" b="1" dirty="0"/>
          </a:p>
          <a:p>
            <a:r>
              <a:rPr lang="pt-BR" sz="2800" b="1" dirty="0"/>
              <a:t>08</a:t>
            </a:r>
            <a:r>
              <a:rPr lang="pt-BR" sz="2800" dirty="0"/>
              <a:t> Implementação de sistema de comunicação e sinalização de emergência, abrangendo tanto o ambiente interno quanto externo da mina;</a:t>
            </a:r>
          </a:p>
        </p:txBody>
      </p:sp>
      <p:sp>
        <p:nvSpPr>
          <p:cNvPr id="6" name="Rounded Rectangle 28">
            <a:extLst>
              <a:ext uri="{FF2B5EF4-FFF2-40B4-BE49-F238E27FC236}">
                <a16:creationId xmlns:a16="http://schemas.microsoft.com/office/drawing/2014/main" id="{B9EE16F9-E67C-A9E2-5353-EA767CB52C74}"/>
              </a:ext>
            </a:extLst>
          </p:cNvPr>
          <p:cNvSpPr>
            <a:spLocks noChangeArrowheads="1"/>
          </p:cNvSpPr>
          <p:nvPr/>
        </p:nvSpPr>
        <p:spPr bwMode="auto">
          <a:xfrm>
            <a:off x="5164931" y="949159"/>
            <a:ext cx="909638" cy="863376"/>
          </a:xfrm>
          <a:prstGeom prst="roundRect">
            <a:avLst>
              <a:gd name="adj" fmla="val 16667"/>
            </a:avLst>
          </a:prstGeom>
          <a:solidFill>
            <a:schemeClr val="tx1">
              <a:lumMod val="75000"/>
              <a:lumOff val="25000"/>
              <a:alpha val="89803"/>
            </a:schemeClr>
          </a:solidFill>
          <a:ln>
            <a:noFill/>
          </a:ln>
        </p:spPr>
        <p:txBody>
          <a:bodyPr anchor="ctr"/>
          <a:lstStyle/>
          <a:p>
            <a:pPr algn="ctr" defTabSz="949325" eaLnBrk="1" hangingPunct="1"/>
            <a:endParaRPr lang="zh-CN" altLang="zh-CN" sz="1600">
              <a:solidFill>
                <a:srgbClr val="297F9D"/>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308">
            <a:extLst>
              <a:ext uri="{FF2B5EF4-FFF2-40B4-BE49-F238E27FC236}">
                <a16:creationId xmlns:a16="http://schemas.microsoft.com/office/drawing/2014/main" id="{5BC6A126-EB9D-0A69-6ECE-5E01266EADCC}"/>
              </a:ext>
            </a:extLst>
          </p:cNvPr>
          <p:cNvSpPr>
            <a:spLocks noEditPoints="1"/>
          </p:cNvSpPr>
          <p:nvPr/>
        </p:nvSpPr>
        <p:spPr bwMode="auto">
          <a:xfrm>
            <a:off x="5490275" y="1241310"/>
            <a:ext cx="258950" cy="280660"/>
          </a:xfrm>
          <a:custGeom>
            <a:avLst/>
            <a:gdLst>
              <a:gd name="T0" fmla="*/ 2147483647 w 448"/>
              <a:gd name="T1" fmla="*/ 2147483647 h 512"/>
              <a:gd name="T2" fmla="*/ 2147483647 w 448"/>
              <a:gd name="T3" fmla="*/ 2147483647 h 512"/>
              <a:gd name="T4" fmla="*/ 2147483647 w 448"/>
              <a:gd name="T5" fmla="*/ 2147483647 h 512"/>
              <a:gd name="T6" fmla="*/ 2147483647 w 448"/>
              <a:gd name="T7" fmla="*/ 2147483647 h 512"/>
              <a:gd name="T8" fmla="*/ 2147483647 w 448"/>
              <a:gd name="T9" fmla="*/ 2147483647 h 512"/>
              <a:gd name="T10" fmla="*/ 2147483647 w 448"/>
              <a:gd name="T11" fmla="*/ 2147483647 h 512"/>
              <a:gd name="T12" fmla="*/ 2147483647 w 448"/>
              <a:gd name="T13" fmla="*/ 0 h 512"/>
              <a:gd name="T14" fmla="*/ 2147483647 w 448"/>
              <a:gd name="T15" fmla="*/ 0 h 512"/>
              <a:gd name="T16" fmla="*/ 0 w 448"/>
              <a:gd name="T17" fmla="*/ 2147483647 h 512"/>
              <a:gd name="T18" fmla="*/ 0 w 448"/>
              <a:gd name="T19" fmla="*/ 2147483647 h 512"/>
              <a:gd name="T20" fmla="*/ 2147483647 w 448"/>
              <a:gd name="T21" fmla="*/ 2147483647 h 512"/>
              <a:gd name="T22" fmla="*/ 2147483647 w 448"/>
              <a:gd name="T23" fmla="*/ 2147483647 h 512"/>
              <a:gd name="T24" fmla="*/ 2147483647 w 448"/>
              <a:gd name="T25" fmla="*/ 2147483647 h 512"/>
              <a:gd name="T26" fmla="*/ 2147483647 w 448"/>
              <a:gd name="T27" fmla="*/ 2147483647 h 512"/>
              <a:gd name="T28" fmla="*/ 2147483647 w 448"/>
              <a:gd name="T29" fmla="*/ 2147483647 h 512"/>
              <a:gd name="T30" fmla="*/ 2147483647 w 448"/>
              <a:gd name="T31" fmla="*/ 2147483647 h 512"/>
              <a:gd name="T32" fmla="*/ 2147483647 w 448"/>
              <a:gd name="T33" fmla="*/ 2147483647 h 512"/>
              <a:gd name="T34" fmla="*/ 2147483647 w 448"/>
              <a:gd name="T35" fmla="*/ 2147483647 h 512"/>
              <a:gd name="T36" fmla="*/ 2147483647 w 448"/>
              <a:gd name="T37" fmla="*/ 2147483647 h 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8" h="512">
                <a:moveTo>
                  <a:pt x="416" y="64"/>
                </a:moveTo>
                <a:cubicBezTo>
                  <a:pt x="416" y="480"/>
                  <a:pt x="416" y="480"/>
                  <a:pt x="416" y="480"/>
                </a:cubicBezTo>
                <a:cubicBezTo>
                  <a:pt x="80" y="480"/>
                  <a:pt x="80" y="480"/>
                  <a:pt x="80" y="480"/>
                </a:cubicBezTo>
                <a:cubicBezTo>
                  <a:pt x="53" y="480"/>
                  <a:pt x="32" y="459"/>
                  <a:pt x="32" y="432"/>
                </a:cubicBezTo>
                <a:cubicBezTo>
                  <a:pt x="32" y="405"/>
                  <a:pt x="53" y="384"/>
                  <a:pt x="80" y="384"/>
                </a:cubicBezTo>
                <a:cubicBezTo>
                  <a:pt x="384" y="384"/>
                  <a:pt x="384" y="384"/>
                  <a:pt x="384" y="384"/>
                </a:cubicBezTo>
                <a:cubicBezTo>
                  <a:pt x="384" y="0"/>
                  <a:pt x="384" y="0"/>
                  <a:pt x="384" y="0"/>
                </a:cubicBezTo>
                <a:cubicBezTo>
                  <a:pt x="64" y="0"/>
                  <a:pt x="64" y="0"/>
                  <a:pt x="64" y="0"/>
                </a:cubicBezTo>
                <a:cubicBezTo>
                  <a:pt x="29" y="0"/>
                  <a:pt x="0" y="29"/>
                  <a:pt x="0" y="64"/>
                </a:cubicBezTo>
                <a:cubicBezTo>
                  <a:pt x="0" y="448"/>
                  <a:pt x="0" y="448"/>
                  <a:pt x="0" y="448"/>
                </a:cubicBezTo>
                <a:cubicBezTo>
                  <a:pt x="0" y="483"/>
                  <a:pt x="29" y="512"/>
                  <a:pt x="64" y="512"/>
                </a:cubicBezTo>
                <a:cubicBezTo>
                  <a:pt x="448" y="512"/>
                  <a:pt x="448" y="512"/>
                  <a:pt x="448" y="512"/>
                </a:cubicBezTo>
                <a:cubicBezTo>
                  <a:pt x="448" y="64"/>
                  <a:pt x="448" y="64"/>
                  <a:pt x="448" y="64"/>
                </a:cubicBezTo>
                <a:lnTo>
                  <a:pt x="416" y="64"/>
                </a:lnTo>
                <a:close/>
                <a:moveTo>
                  <a:pt x="96" y="416"/>
                </a:moveTo>
                <a:cubicBezTo>
                  <a:pt x="384" y="416"/>
                  <a:pt x="384" y="416"/>
                  <a:pt x="384" y="416"/>
                </a:cubicBezTo>
                <a:cubicBezTo>
                  <a:pt x="384" y="448"/>
                  <a:pt x="384" y="448"/>
                  <a:pt x="384" y="448"/>
                </a:cubicBezTo>
                <a:cubicBezTo>
                  <a:pt x="96" y="448"/>
                  <a:pt x="96" y="448"/>
                  <a:pt x="96" y="448"/>
                </a:cubicBezTo>
                <a:lnTo>
                  <a:pt x="96" y="41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28" tIns="54864" rIns="109728" bIns="54864"/>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8" name="Imagem 7">
            <a:extLst>
              <a:ext uri="{FF2B5EF4-FFF2-40B4-BE49-F238E27FC236}">
                <a16:creationId xmlns:a16="http://schemas.microsoft.com/office/drawing/2014/main" id="{67699DB1-B098-80EB-EE90-9FEEF1C93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1536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948FE4-F89F-CA1F-CD6F-4DBF98597AE4}"/>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F132604D-912D-139A-E073-47BC7307D165}"/>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ângulo: Cantos Arredondados 1">
            <a:extLst>
              <a:ext uri="{FF2B5EF4-FFF2-40B4-BE49-F238E27FC236}">
                <a16:creationId xmlns:a16="http://schemas.microsoft.com/office/drawing/2014/main" id="{D5E6F08E-ABA9-E172-DD5B-EF0DEEA8AA06}"/>
              </a:ext>
            </a:extLst>
          </p:cNvPr>
          <p:cNvSpPr/>
          <p:nvPr/>
        </p:nvSpPr>
        <p:spPr>
          <a:xfrm rot="10800000">
            <a:off x="6896101" y="1473002"/>
            <a:ext cx="4013199" cy="5435600"/>
          </a:xfrm>
          <a:prstGeom prst="roundRect">
            <a:avLst>
              <a:gd name="adj" fmla="val 3004"/>
            </a:avLst>
          </a:prstGeom>
          <a:gradFill>
            <a:gsLst>
              <a:gs pos="100000">
                <a:schemeClr val="accent4"/>
              </a:gs>
              <a:gs pos="2000">
                <a:schemeClr val="accent4">
                  <a:lumMod val="20000"/>
                  <a:lumOff val="80000"/>
                </a:schemeClr>
              </a:gs>
            </a:gsLst>
            <a:lin ang="5400000" scaled="1"/>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lide Number Placeholder 45">
            <a:extLst>
              <a:ext uri="{FF2B5EF4-FFF2-40B4-BE49-F238E27FC236}">
                <a16:creationId xmlns:a16="http://schemas.microsoft.com/office/drawing/2014/main" id="{7F346D7F-A172-8312-5F77-CADFAF915377}"/>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92</a:t>
            </a:fld>
            <a:endParaRPr lang="en-US"/>
          </a:p>
        </p:txBody>
      </p:sp>
      <p:sp>
        <p:nvSpPr>
          <p:cNvPr id="7" name="TextBox 61">
            <a:extLst>
              <a:ext uri="{FF2B5EF4-FFF2-40B4-BE49-F238E27FC236}">
                <a16:creationId xmlns:a16="http://schemas.microsoft.com/office/drawing/2014/main" id="{4011ADA2-CEA4-4CDA-7367-48A8B40EC7B6}"/>
              </a:ext>
            </a:extLst>
          </p:cNvPr>
          <p:cNvSpPr txBox="1"/>
          <p:nvPr/>
        </p:nvSpPr>
        <p:spPr>
          <a:xfrm>
            <a:off x="543844" y="1920694"/>
            <a:ext cx="5101306" cy="3645613"/>
          </a:xfrm>
          <a:prstGeom prst="rect">
            <a:avLst/>
          </a:prstGeom>
          <a:solidFill>
            <a:srgbClr val="EEB500"/>
          </a:solidFill>
        </p:spPr>
        <p:txBody>
          <a:bodyPr wrap="square" lIns="0" tIns="0" rIns="0" bIns="0" rtlCol="0">
            <a:spAutoFit/>
          </a:bodyPr>
          <a:lstStyle/>
          <a:p>
            <a:pPr>
              <a:lnSpc>
                <a:spcPct val="150000"/>
              </a:lnSpc>
            </a:pPr>
            <a:r>
              <a:rPr lang="pt-BR" sz="2000" b="1" dirty="0"/>
              <a:t>09 </a:t>
            </a:r>
            <a:r>
              <a:rPr lang="pt-BR" sz="2000" dirty="0"/>
              <a:t>Articulação da empresa com órgãos da defesa civil;</a:t>
            </a:r>
          </a:p>
          <a:p>
            <a:pPr>
              <a:lnSpc>
                <a:spcPct val="150000"/>
              </a:lnSpc>
            </a:pPr>
            <a:endParaRPr lang="pt-BR" sz="2000" dirty="0"/>
          </a:p>
          <a:p>
            <a:pPr>
              <a:lnSpc>
                <a:spcPct val="150000"/>
              </a:lnSpc>
            </a:pPr>
            <a:endParaRPr lang="pt-BR" sz="2000" dirty="0"/>
          </a:p>
          <a:p>
            <a:pPr>
              <a:lnSpc>
                <a:spcPct val="150000"/>
              </a:lnSpc>
            </a:pPr>
            <a:r>
              <a:rPr lang="pt-BR" sz="2000" b="1" dirty="0"/>
              <a:t>10 </a:t>
            </a:r>
            <a:r>
              <a:rPr lang="pt-BR" sz="2000" dirty="0"/>
              <a:t>Estabelecimento de um sistema que permita saber, de forma precisa e a qualquer momento, os nomes e a localização provável de todas as pessoas que estejam no subsolo.</a:t>
            </a:r>
            <a:endParaRPr lang="en-US" dirty="0"/>
          </a:p>
        </p:txBody>
      </p:sp>
      <p:pic>
        <p:nvPicPr>
          <p:cNvPr id="4098" name="Picture 2" descr="Engenheiro transparente - PNG All">
            <a:extLst>
              <a:ext uri="{FF2B5EF4-FFF2-40B4-BE49-F238E27FC236}">
                <a16:creationId xmlns:a16="http://schemas.microsoft.com/office/drawing/2014/main" id="{F7842746-4ED6-D0CB-EDE4-9828159E2E3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24814"/>
          <a:stretch/>
        </p:blipFill>
        <p:spPr bwMode="auto">
          <a:xfrm flipH="1">
            <a:off x="6210300" y="246882"/>
            <a:ext cx="3786187" cy="666172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7B51EBC2-F68D-AB2F-3C60-14845F319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499" y="430813"/>
            <a:ext cx="2168801" cy="602120"/>
          </a:xfrm>
          <a:prstGeom prst="rect">
            <a:avLst/>
          </a:prstGeom>
        </p:spPr>
      </p:pic>
    </p:spTree>
    <p:extLst>
      <p:ext uri="{BB962C8B-B14F-4D97-AF65-F5344CB8AC3E}">
        <p14:creationId xmlns:p14="http://schemas.microsoft.com/office/powerpoint/2010/main" val="11097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93</a:t>
            </a:fld>
            <a:endParaRPr lang="en-US"/>
          </a:p>
        </p:txBody>
      </p:sp>
      <p:pic>
        <p:nvPicPr>
          <p:cNvPr id="5" name="Imagem 4">
            <a:extLst>
              <a:ext uri="{FF2B5EF4-FFF2-40B4-BE49-F238E27FC236}">
                <a16:creationId xmlns:a16="http://schemas.microsoft.com/office/drawing/2014/main" id="{1929EC8C-D0A2-7D05-C1BD-278B72E12157}"/>
              </a:ext>
            </a:extLst>
          </p:cNvPr>
          <p:cNvPicPr>
            <a:picLocks noChangeAspect="1"/>
          </p:cNvPicPr>
          <p:nvPr/>
        </p:nvPicPr>
        <p:blipFill rotWithShape="1">
          <a:blip r:embed="rId2"/>
          <a:srcRect l="3098"/>
          <a:stretch/>
        </p:blipFill>
        <p:spPr>
          <a:xfrm>
            <a:off x="88900" y="752475"/>
            <a:ext cx="5727702" cy="5427623"/>
          </a:xfrm>
          <a:prstGeom prst="rect">
            <a:avLst/>
          </a:prstGeom>
        </p:spPr>
      </p:pic>
      <p:sp>
        <p:nvSpPr>
          <p:cNvPr id="10" name="TextBox 61">
            <a:extLst>
              <a:ext uri="{FF2B5EF4-FFF2-40B4-BE49-F238E27FC236}">
                <a16:creationId xmlns:a16="http://schemas.microsoft.com/office/drawing/2014/main" id="{E9BD07AA-49B5-616B-42AA-67CD169B809E}"/>
              </a:ext>
            </a:extLst>
          </p:cNvPr>
          <p:cNvSpPr txBox="1"/>
          <p:nvPr/>
        </p:nvSpPr>
        <p:spPr>
          <a:xfrm>
            <a:off x="6096000" y="1497478"/>
            <a:ext cx="5458635" cy="4928722"/>
          </a:xfrm>
          <a:prstGeom prst="rect">
            <a:avLst/>
          </a:prstGeom>
          <a:solidFill>
            <a:srgbClr val="EEB500"/>
          </a:solidFill>
        </p:spPr>
        <p:txBody>
          <a:bodyPr wrap="square" lIns="0" tIns="0" rIns="0" bIns="0" rtlCol="0">
            <a:spAutoFit/>
          </a:bodyPr>
          <a:lstStyle/>
          <a:p>
            <a:pPr>
              <a:lnSpc>
                <a:spcPct val="150000"/>
              </a:lnSpc>
            </a:pPr>
            <a:r>
              <a:rPr lang="pt-BR" sz="2400" dirty="0"/>
              <a:t>Além disso, </a:t>
            </a:r>
            <a:r>
              <a:rPr lang="pt-BR" sz="2400" b="1" dirty="0"/>
              <a:t>é responsabilidade do supervisor conhecer e divulgar os procedimentos do plano de emergência</a:t>
            </a:r>
            <a:r>
              <a:rPr lang="pt-BR" sz="2400" dirty="0"/>
              <a:t> a todos os seus subordinados. </a:t>
            </a:r>
          </a:p>
          <a:p>
            <a:pPr>
              <a:lnSpc>
                <a:spcPct val="150000"/>
              </a:lnSpc>
            </a:pPr>
            <a:endParaRPr lang="pt-BR" sz="2400" dirty="0"/>
          </a:p>
          <a:p>
            <a:pPr>
              <a:lnSpc>
                <a:spcPct val="150000"/>
              </a:lnSpc>
            </a:pPr>
            <a:r>
              <a:rPr lang="pt-BR" sz="2400" b="1" dirty="0"/>
              <a:t>A empresa também deve proporcionar treinamentos </a:t>
            </a:r>
            <a:r>
              <a:rPr lang="pt-BR" sz="2400" dirty="0"/>
              <a:t>semestrais específicos para a brigada de emergência, que incluem aulas teóricas e aplicações práticas. </a:t>
            </a:r>
            <a:endParaRPr lang="pt-BR" sz="1600" dirty="0"/>
          </a:p>
        </p:txBody>
      </p:sp>
      <p:pic>
        <p:nvPicPr>
          <p:cNvPr id="4" name="Imagem 3">
            <a:extLst>
              <a:ext uri="{FF2B5EF4-FFF2-40B4-BE49-F238E27FC236}">
                <a16:creationId xmlns:a16="http://schemas.microsoft.com/office/drawing/2014/main" id="{84208539-5A8B-00B0-CFAE-26102415F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13383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94</a:t>
            </a:fld>
            <a:endParaRPr lang="en-US"/>
          </a:p>
        </p:txBody>
      </p:sp>
      <p:pic>
        <p:nvPicPr>
          <p:cNvPr id="5" name="Imagem 4">
            <a:extLst>
              <a:ext uri="{FF2B5EF4-FFF2-40B4-BE49-F238E27FC236}">
                <a16:creationId xmlns:a16="http://schemas.microsoft.com/office/drawing/2014/main" id="{89EA138B-90A2-324D-2F70-A6857B0411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61">
            <a:extLst>
              <a:ext uri="{FF2B5EF4-FFF2-40B4-BE49-F238E27FC236}">
                <a16:creationId xmlns:a16="http://schemas.microsoft.com/office/drawing/2014/main" id="{D1FCC439-7F3B-124B-6657-4FEB376EEF3D}"/>
              </a:ext>
            </a:extLst>
          </p:cNvPr>
          <p:cNvSpPr txBox="1"/>
          <p:nvPr/>
        </p:nvSpPr>
        <p:spPr>
          <a:xfrm>
            <a:off x="317500" y="1089898"/>
            <a:ext cx="6159500" cy="4678204"/>
          </a:xfrm>
          <a:prstGeom prst="rect">
            <a:avLst/>
          </a:prstGeom>
          <a:noFill/>
        </p:spPr>
        <p:txBody>
          <a:bodyPr wrap="square" lIns="0" tIns="0" rIns="0" bIns="0" rtlCol="0">
            <a:spAutoFit/>
          </a:bodyPr>
          <a:lstStyle/>
          <a:p>
            <a:pPr algn="ctr">
              <a:lnSpc>
                <a:spcPct val="150000"/>
              </a:lnSpc>
            </a:pPr>
            <a:r>
              <a:rPr lang="pt-BR" sz="4000" b="1" dirty="0">
                <a:latin typeface="Poppins" panose="00000500000000000000" pitchFamily="2" charset="0"/>
                <a:cs typeface="Poppins" panose="00000500000000000000" pitchFamily="2" charset="0"/>
              </a:rPr>
              <a:t>PARTE 12</a:t>
            </a:r>
          </a:p>
          <a:p>
            <a:pPr algn="ctr">
              <a:lnSpc>
                <a:spcPct val="150000"/>
              </a:lnSpc>
            </a:pPr>
            <a:endParaRPr lang="pt-BR" sz="1600" b="1" dirty="0">
              <a:solidFill>
                <a:schemeClr val="bg1"/>
              </a:solidFill>
              <a:effectLst>
                <a:outerShdw blurRad="38100" dist="38100" dir="2700000" algn="tl">
                  <a:srgbClr val="000000">
                    <a:alpha val="43137"/>
                  </a:srgbClr>
                </a:outerShdw>
              </a:effectLst>
              <a:latin typeface="Gisha" panose="020B0502040204020203" pitchFamily="34" charset="-79"/>
              <a:cs typeface="Gisha" panose="020B0502040204020203" pitchFamily="34" charset="-79"/>
            </a:endParaRPr>
          </a:p>
          <a:p>
            <a:pPr algn="ctr"/>
            <a:r>
              <a:rPr lang="pt-BR" sz="4400" b="1" dirty="0">
                <a:solidFill>
                  <a:schemeClr val="bg1"/>
                </a:solidFill>
                <a:latin typeface="Poppins" panose="00000500000000000000" pitchFamily="2" charset="0"/>
              </a:rPr>
              <a:t>Documentação e registros exigidos pela NR-22: Manter a conformidade e a transparência</a:t>
            </a:r>
          </a:p>
        </p:txBody>
      </p:sp>
      <p:pic>
        <p:nvPicPr>
          <p:cNvPr id="4" name="Imagem 3">
            <a:extLst>
              <a:ext uri="{FF2B5EF4-FFF2-40B4-BE49-F238E27FC236}">
                <a16:creationId xmlns:a16="http://schemas.microsoft.com/office/drawing/2014/main" id="{EC461190-16AE-2563-3D7E-F5AE5BDA2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186666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95</a:t>
            </a:fld>
            <a:endParaRPr lang="en-US"/>
          </a:p>
        </p:txBody>
      </p:sp>
      <p:sp>
        <p:nvSpPr>
          <p:cNvPr id="4" name="Rektangel 56">
            <a:extLst>
              <a:ext uri="{FF2B5EF4-FFF2-40B4-BE49-F238E27FC236}">
                <a16:creationId xmlns:a16="http://schemas.microsoft.com/office/drawing/2014/main" id="{955314DA-E6BB-DB26-5271-13C6266E74F0}"/>
              </a:ext>
            </a:extLst>
          </p:cNvPr>
          <p:cNvSpPr>
            <a:spLocks noChangeArrowheads="1"/>
          </p:cNvSpPr>
          <p:nvPr/>
        </p:nvSpPr>
        <p:spPr bwMode="auto">
          <a:xfrm>
            <a:off x="977900" y="460649"/>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5" name="TextBox 89">
            <a:extLst>
              <a:ext uri="{FF2B5EF4-FFF2-40B4-BE49-F238E27FC236}">
                <a16:creationId xmlns:a16="http://schemas.microsoft.com/office/drawing/2014/main" id="{F383F632-6A6A-D2DB-9B60-ECD8AB584C23}"/>
              </a:ext>
            </a:extLst>
          </p:cNvPr>
          <p:cNvSpPr txBox="1"/>
          <p:nvPr/>
        </p:nvSpPr>
        <p:spPr>
          <a:xfrm>
            <a:off x="1054098" y="3604352"/>
            <a:ext cx="4826000" cy="1798954"/>
          </a:xfrm>
          <a:prstGeom prst="rect">
            <a:avLst/>
          </a:prstGeom>
          <a:noFill/>
        </p:spPr>
        <p:txBody>
          <a:bodyPr wrap="square" lIns="0" tIns="0" rIns="0" bIns="0" rtlCol="0">
            <a:spAutoFit/>
          </a:bodyPr>
          <a:lstStyle/>
          <a:p>
            <a:pPr algn="ctr">
              <a:lnSpc>
                <a:spcPct val="150000"/>
              </a:lnSpc>
            </a:pPr>
            <a:r>
              <a:rPr lang="pt-BR" sz="2000" dirty="0"/>
              <a:t>Para manter a conformidade com a NR-22 e promover a transparência nas operações de mineração, é necessário manter uma série de documentações e registros. </a:t>
            </a:r>
            <a:endParaRPr lang="en-US" sz="2000" dirty="0"/>
          </a:p>
        </p:txBody>
      </p:sp>
      <p:pic>
        <p:nvPicPr>
          <p:cNvPr id="6" name="Imagem 5" descr="Imagem digital fictícia de personagem de desenho animado&#10;&#10;Descrição gerada automaticamente com confiança média">
            <a:extLst>
              <a:ext uri="{FF2B5EF4-FFF2-40B4-BE49-F238E27FC236}">
                <a16:creationId xmlns:a16="http://schemas.microsoft.com/office/drawing/2014/main" id="{5D50FAC7-CCB5-08C1-8D5D-30AF662EA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099" y="516085"/>
            <a:ext cx="4825999" cy="2395411"/>
          </a:xfrm>
          <a:prstGeom prst="rect">
            <a:avLst/>
          </a:prstGeom>
        </p:spPr>
      </p:pic>
      <p:sp>
        <p:nvSpPr>
          <p:cNvPr id="8" name="Oval 4">
            <a:extLst>
              <a:ext uri="{FF2B5EF4-FFF2-40B4-BE49-F238E27FC236}">
                <a16:creationId xmlns:a16="http://schemas.microsoft.com/office/drawing/2014/main" id="{0A4D7068-99DC-B980-0CC7-C9DFF5243DFC}"/>
              </a:ext>
            </a:extLst>
          </p:cNvPr>
          <p:cNvSpPr/>
          <p:nvPr/>
        </p:nvSpPr>
        <p:spPr>
          <a:xfrm>
            <a:off x="3383205" y="409878"/>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56">
            <a:extLst>
              <a:ext uri="{FF2B5EF4-FFF2-40B4-BE49-F238E27FC236}">
                <a16:creationId xmlns:a16="http://schemas.microsoft.com/office/drawing/2014/main" id="{5BCCBD48-CB21-87F5-004D-8F8A46049DDA}"/>
              </a:ext>
            </a:extLst>
          </p:cNvPr>
          <p:cNvSpPr>
            <a:spLocks noChangeArrowheads="1"/>
          </p:cNvSpPr>
          <p:nvPr/>
        </p:nvSpPr>
        <p:spPr bwMode="auto">
          <a:xfrm>
            <a:off x="6350001" y="1498810"/>
            <a:ext cx="4978400" cy="5719449"/>
          </a:xfrm>
          <a:prstGeom prst="rect">
            <a:avLst/>
          </a:prstGeom>
          <a:solidFill>
            <a:schemeClr val="accent4">
              <a:lumMod val="60000"/>
              <a:lumOff val="40000"/>
            </a:schemeClr>
          </a:solidFill>
          <a:ln w="9525">
            <a:noFill/>
            <a:miter lim="800000"/>
            <a:headEnd/>
            <a:tailEnd/>
          </a:ln>
          <a:effectLst/>
        </p:spPr>
        <p:txBody>
          <a:bodyPr anchor="ctr"/>
          <a:lstStyle/>
          <a:p>
            <a:pPr algn="ctr"/>
            <a:endParaRPr lang="nb-NO" altLang="en-US">
              <a:latin typeface="+mn-lt"/>
              <a:ea typeface="ＭＳ Ｐゴシック" panose="020B0600070205080204" pitchFamily="34" charset="-128"/>
            </a:endParaRPr>
          </a:p>
        </p:txBody>
      </p:sp>
      <p:sp>
        <p:nvSpPr>
          <p:cNvPr id="9" name="TextBox 89">
            <a:extLst>
              <a:ext uri="{FF2B5EF4-FFF2-40B4-BE49-F238E27FC236}">
                <a16:creationId xmlns:a16="http://schemas.microsoft.com/office/drawing/2014/main" id="{46C6E0BE-46D5-E391-BF76-D3B6D79D970E}"/>
              </a:ext>
            </a:extLst>
          </p:cNvPr>
          <p:cNvSpPr txBox="1"/>
          <p:nvPr/>
        </p:nvSpPr>
        <p:spPr>
          <a:xfrm>
            <a:off x="7017724" y="4085630"/>
            <a:ext cx="3683000" cy="875624"/>
          </a:xfrm>
          <a:prstGeom prst="rect">
            <a:avLst/>
          </a:prstGeom>
          <a:noFill/>
        </p:spPr>
        <p:txBody>
          <a:bodyPr wrap="square" lIns="0" tIns="0" rIns="0" bIns="0" rtlCol="0">
            <a:spAutoFit/>
          </a:bodyPr>
          <a:lstStyle/>
          <a:p>
            <a:pPr algn="ctr">
              <a:lnSpc>
                <a:spcPct val="150000"/>
              </a:lnSpc>
            </a:pPr>
            <a:r>
              <a:rPr lang="pt-BR" sz="2000" dirty="0"/>
              <a:t>Alguns dos principais documentos exigidos são:</a:t>
            </a:r>
            <a:endParaRPr lang="en-US" sz="2000" dirty="0"/>
          </a:p>
        </p:txBody>
      </p:sp>
      <p:pic>
        <p:nvPicPr>
          <p:cNvPr id="1026" name="Picture 2" descr="NR-22 Mineração">
            <a:extLst>
              <a:ext uri="{FF2B5EF4-FFF2-40B4-BE49-F238E27FC236}">
                <a16:creationId xmlns:a16="http://schemas.microsoft.com/office/drawing/2014/main" id="{1FDC23D0-2A4A-B034-D972-9DDF51E55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2" y="1498810"/>
            <a:ext cx="4851398" cy="237788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4">
            <a:extLst>
              <a:ext uri="{FF2B5EF4-FFF2-40B4-BE49-F238E27FC236}">
                <a16:creationId xmlns:a16="http://schemas.microsoft.com/office/drawing/2014/main" id="{C980BE87-6309-3F05-56E9-0EFBDCCF1814}"/>
              </a:ext>
            </a:extLst>
          </p:cNvPr>
          <p:cNvSpPr/>
          <p:nvPr/>
        </p:nvSpPr>
        <p:spPr>
          <a:xfrm>
            <a:off x="8768006" y="409878"/>
            <a:ext cx="182436" cy="182436"/>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m 9">
            <a:extLst>
              <a:ext uri="{FF2B5EF4-FFF2-40B4-BE49-F238E27FC236}">
                <a16:creationId xmlns:a16="http://schemas.microsoft.com/office/drawing/2014/main" id="{2F7CB4C2-1C21-08E9-E901-895C59C5C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3278407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96</a:t>
            </a:fld>
            <a:endParaRPr lang="en-US"/>
          </a:p>
        </p:txBody>
      </p:sp>
      <p:sp>
        <p:nvSpPr>
          <p:cNvPr id="8" name="Freeform 8">
            <a:extLst>
              <a:ext uri="{FF2B5EF4-FFF2-40B4-BE49-F238E27FC236}">
                <a16:creationId xmlns:a16="http://schemas.microsoft.com/office/drawing/2014/main" id="{6E7FC38A-131C-F2DB-6320-E27C8ED09A18}"/>
              </a:ext>
            </a:extLst>
          </p:cNvPr>
          <p:cNvSpPr>
            <a:spLocks/>
          </p:cNvSpPr>
          <p:nvPr/>
        </p:nvSpPr>
        <p:spPr bwMode="auto">
          <a:xfrm>
            <a:off x="2546643" y="1494271"/>
            <a:ext cx="2019949" cy="2021750"/>
          </a:xfrm>
          <a:custGeom>
            <a:avLst/>
            <a:gdLst>
              <a:gd name="T0" fmla="*/ 1893 w 7856"/>
              <a:gd name="T1" fmla="*/ 207 h 7859"/>
              <a:gd name="T2" fmla="*/ 3142 w 7856"/>
              <a:gd name="T3" fmla="*/ 652 h 7859"/>
              <a:gd name="T4" fmla="*/ 4286 w 7856"/>
              <a:gd name="T5" fmla="*/ 1286 h 7859"/>
              <a:gd name="T6" fmla="*/ 5309 w 7856"/>
              <a:gd name="T7" fmla="*/ 2089 h 7859"/>
              <a:gd name="T8" fmla="*/ 6189 w 7856"/>
              <a:gd name="T9" fmla="*/ 3044 h 7859"/>
              <a:gd name="T10" fmla="*/ 6910 w 7856"/>
              <a:gd name="T11" fmla="*/ 4130 h 7859"/>
              <a:gd name="T12" fmla="*/ 7452 w 7856"/>
              <a:gd name="T13" fmla="*/ 5330 h 7859"/>
              <a:gd name="T14" fmla="*/ 7796 w 7856"/>
              <a:gd name="T15" fmla="*/ 6624 h 7859"/>
              <a:gd name="T16" fmla="*/ 7855 w 7856"/>
              <a:gd name="T17" fmla="*/ 7025 h 7859"/>
              <a:gd name="T18" fmla="*/ 7855 w 7856"/>
              <a:gd name="T19" fmla="*/ 7110 h 7859"/>
              <a:gd name="T20" fmla="*/ 7847 w 7856"/>
              <a:gd name="T21" fmla="*/ 7194 h 7859"/>
              <a:gd name="T22" fmla="*/ 7830 w 7856"/>
              <a:gd name="T23" fmla="*/ 7275 h 7859"/>
              <a:gd name="T24" fmla="*/ 7804 w 7856"/>
              <a:gd name="T25" fmla="*/ 7353 h 7859"/>
              <a:gd name="T26" fmla="*/ 7769 w 7856"/>
              <a:gd name="T27" fmla="*/ 7429 h 7859"/>
              <a:gd name="T28" fmla="*/ 7726 w 7856"/>
              <a:gd name="T29" fmla="*/ 7501 h 7859"/>
              <a:gd name="T30" fmla="*/ 7674 w 7856"/>
              <a:gd name="T31" fmla="*/ 7571 h 7859"/>
              <a:gd name="T32" fmla="*/ 7614 w 7856"/>
              <a:gd name="T33" fmla="*/ 7635 h 7859"/>
              <a:gd name="T34" fmla="*/ 7551 w 7856"/>
              <a:gd name="T35" fmla="*/ 7693 h 7859"/>
              <a:gd name="T36" fmla="*/ 7482 w 7856"/>
              <a:gd name="T37" fmla="*/ 7741 h 7859"/>
              <a:gd name="T38" fmla="*/ 7410 w 7856"/>
              <a:gd name="T39" fmla="*/ 7781 h 7859"/>
              <a:gd name="T40" fmla="*/ 7334 w 7856"/>
              <a:gd name="T41" fmla="*/ 7814 h 7859"/>
              <a:gd name="T42" fmla="*/ 7254 w 7856"/>
              <a:gd name="T43" fmla="*/ 7837 h 7859"/>
              <a:gd name="T44" fmla="*/ 7171 w 7856"/>
              <a:gd name="T45" fmla="*/ 7852 h 7859"/>
              <a:gd name="T46" fmla="*/ 7085 w 7856"/>
              <a:gd name="T47" fmla="*/ 7859 h 7859"/>
              <a:gd name="T48" fmla="*/ 712 w 7856"/>
              <a:gd name="T49" fmla="*/ 7855 h 7859"/>
              <a:gd name="T50" fmla="*/ 558 w 7856"/>
              <a:gd name="T51" fmla="*/ 7824 h 7859"/>
              <a:gd name="T52" fmla="*/ 416 w 7856"/>
              <a:gd name="T53" fmla="*/ 7763 h 7859"/>
              <a:gd name="T54" fmla="*/ 289 w 7856"/>
              <a:gd name="T55" fmla="*/ 7678 h 7859"/>
              <a:gd name="T56" fmla="*/ 182 w 7856"/>
              <a:gd name="T57" fmla="*/ 7570 h 7859"/>
              <a:gd name="T58" fmla="*/ 96 w 7856"/>
              <a:gd name="T59" fmla="*/ 7443 h 7859"/>
              <a:gd name="T60" fmla="*/ 36 w 7856"/>
              <a:gd name="T61" fmla="*/ 7301 h 7859"/>
              <a:gd name="T62" fmla="*/ 4 w 7856"/>
              <a:gd name="T63" fmla="*/ 7147 h 7859"/>
              <a:gd name="T64" fmla="*/ 0 w 7856"/>
              <a:gd name="T65" fmla="*/ 772 h 7859"/>
              <a:gd name="T66" fmla="*/ 7 w 7856"/>
              <a:gd name="T67" fmla="*/ 685 h 7859"/>
              <a:gd name="T68" fmla="*/ 23 w 7856"/>
              <a:gd name="T69" fmla="*/ 603 h 7859"/>
              <a:gd name="T70" fmla="*/ 46 w 7856"/>
              <a:gd name="T71" fmla="*/ 522 h 7859"/>
              <a:gd name="T72" fmla="*/ 78 w 7856"/>
              <a:gd name="T73" fmla="*/ 446 h 7859"/>
              <a:gd name="T74" fmla="*/ 118 w 7856"/>
              <a:gd name="T75" fmla="*/ 374 h 7859"/>
              <a:gd name="T76" fmla="*/ 167 w 7856"/>
              <a:gd name="T77" fmla="*/ 306 h 7859"/>
              <a:gd name="T78" fmla="*/ 224 w 7856"/>
              <a:gd name="T79" fmla="*/ 242 h 7859"/>
              <a:gd name="T80" fmla="*/ 288 w 7856"/>
              <a:gd name="T81" fmla="*/ 182 h 7859"/>
              <a:gd name="T82" fmla="*/ 358 w 7856"/>
              <a:gd name="T83" fmla="*/ 130 h 7859"/>
              <a:gd name="T84" fmla="*/ 430 w 7856"/>
              <a:gd name="T85" fmla="*/ 87 h 7859"/>
              <a:gd name="T86" fmla="*/ 506 w 7856"/>
              <a:gd name="T87" fmla="*/ 52 h 7859"/>
              <a:gd name="T88" fmla="*/ 585 w 7856"/>
              <a:gd name="T89" fmla="*/ 26 h 7859"/>
              <a:gd name="T90" fmla="*/ 665 w 7856"/>
              <a:gd name="T91" fmla="*/ 9 h 7859"/>
              <a:gd name="T92" fmla="*/ 749 w 7856"/>
              <a:gd name="T93" fmla="*/ 1 h 7859"/>
              <a:gd name="T94" fmla="*/ 834 w 7856"/>
              <a:gd name="T95" fmla="*/ 1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900" y="8"/>
                </a:moveTo>
                <a:lnTo>
                  <a:pt x="1235" y="60"/>
                </a:lnTo>
                <a:lnTo>
                  <a:pt x="1567" y="127"/>
                </a:lnTo>
                <a:lnTo>
                  <a:pt x="1893" y="207"/>
                </a:lnTo>
                <a:lnTo>
                  <a:pt x="2213" y="299"/>
                </a:lnTo>
                <a:lnTo>
                  <a:pt x="2528" y="404"/>
                </a:lnTo>
                <a:lnTo>
                  <a:pt x="2839" y="522"/>
                </a:lnTo>
                <a:lnTo>
                  <a:pt x="3142" y="652"/>
                </a:lnTo>
                <a:lnTo>
                  <a:pt x="3438" y="793"/>
                </a:lnTo>
                <a:lnTo>
                  <a:pt x="3728" y="946"/>
                </a:lnTo>
                <a:lnTo>
                  <a:pt x="4011" y="1110"/>
                </a:lnTo>
                <a:lnTo>
                  <a:pt x="4286" y="1286"/>
                </a:lnTo>
                <a:lnTo>
                  <a:pt x="4554" y="1471"/>
                </a:lnTo>
                <a:lnTo>
                  <a:pt x="4813" y="1668"/>
                </a:lnTo>
                <a:lnTo>
                  <a:pt x="5065" y="1873"/>
                </a:lnTo>
                <a:lnTo>
                  <a:pt x="5309" y="2089"/>
                </a:lnTo>
                <a:lnTo>
                  <a:pt x="5543" y="2314"/>
                </a:lnTo>
                <a:lnTo>
                  <a:pt x="5768" y="2548"/>
                </a:lnTo>
                <a:lnTo>
                  <a:pt x="5984" y="2792"/>
                </a:lnTo>
                <a:lnTo>
                  <a:pt x="6189" y="3044"/>
                </a:lnTo>
                <a:lnTo>
                  <a:pt x="6386" y="3304"/>
                </a:lnTo>
                <a:lnTo>
                  <a:pt x="6571" y="3572"/>
                </a:lnTo>
                <a:lnTo>
                  <a:pt x="6746" y="3847"/>
                </a:lnTo>
                <a:lnTo>
                  <a:pt x="6910" y="4130"/>
                </a:lnTo>
                <a:lnTo>
                  <a:pt x="7063" y="4420"/>
                </a:lnTo>
                <a:lnTo>
                  <a:pt x="7204" y="4716"/>
                </a:lnTo>
                <a:lnTo>
                  <a:pt x="7334" y="5020"/>
                </a:lnTo>
                <a:lnTo>
                  <a:pt x="7452" y="5330"/>
                </a:lnTo>
                <a:lnTo>
                  <a:pt x="7557" y="5645"/>
                </a:lnTo>
                <a:lnTo>
                  <a:pt x="7650" y="5966"/>
                </a:lnTo>
                <a:lnTo>
                  <a:pt x="7729" y="6292"/>
                </a:lnTo>
                <a:lnTo>
                  <a:pt x="7796" y="6624"/>
                </a:lnTo>
                <a:lnTo>
                  <a:pt x="7848" y="6959"/>
                </a:lnTo>
                <a:lnTo>
                  <a:pt x="7851" y="6981"/>
                </a:lnTo>
                <a:lnTo>
                  <a:pt x="7853" y="7004"/>
                </a:lnTo>
                <a:lnTo>
                  <a:pt x="7855" y="7025"/>
                </a:lnTo>
                <a:lnTo>
                  <a:pt x="7856" y="7047"/>
                </a:lnTo>
                <a:lnTo>
                  <a:pt x="7856" y="7068"/>
                </a:lnTo>
                <a:lnTo>
                  <a:pt x="7856" y="7089"/>
                </a:lnTo>
                <a:lnTo>
                  <a:pt x="7855" y="7110"/>
                </a:lnTo>
                <a:lnTo>
                  <a:pt x="7854" y="7132"/>
                </a:lnTo>
                <a:lnTo>
                  <a:pt x="7852" y="7153"/>
                </a:lnTo>
                <a:lnTo>
                  <a:pt x="7850" y="7173"/>
                </a:lnTo>
                <a:lnTo>
                  <a:pt x="7847" y="7194"/>
                </a:lnTo>
                <a:lnTo>
                  <a:pt x="7844" y="7214"/>
                </a:lnTo>
                <a:lnTo>
                  <a:pt x="7840" y="7234"/>
                </a:lnTo>
                <a:lnTo>
                  <a:pt x="7835" y="7254"/>
                </a:lnTo>
                <a:lnTo>
                  <a:pt x="7830" y="7275"/>
                </a:lnTo>
                <a:lnTo>
                  <a:pt x="7824" y="7295"/>
                </a:lnTo>
                <a:lnTo>
                  <a:pt x="7818" y="7314"/>
                </a:lnTo>
                <a:lnTo>
                  <a:pt x="7812" y="7334"/>
                </a:lnTo>
                <a:lnTo>
                  <a:pt x="7804" y="7353"/>
                </a:lnTo>
                <a:lnTo>
                  <a:pt x="7797" y="7372"/>
                </a:lnTo>
                <a:lnTo>
                  <a:pt x="7788" y="7391"/>
                </a:lnTo>
                <a:lnTo>
                  <a:pt x="7778" y="7411"/>
                </a:lnTo>
                <a:lnTo>
                  <a:pt x="7769" y="7429"/>
                </a:lnTo>
                <a:lnTo>
                  <a:pt x="7759" y="7447"/>
                </a:lnTo>
                <a:lnTo>
                  <a:pt x="7748" y="7465"/>
                </a:lnTo>
                <a:lnTo>
                  <a:pt x="7737" y="7483"/>
                </a:lnTo>
                <a:lnTo>
                  <a:pt x="7726" y="7501"/>
                </a:lnTo>
                <a:lnTo>
                  <a:pt x="7714" y="7519"/>
                </a:lnTo>
                <a:lnTo>
                  <a:pt x="7701" y="7537"/>
                </a:lnTo>
                <a:lnTo>
                  <a:pt x="7688" y="7554"/>
                </a:lnTo>
                <a:lnTo>
                  <a:pt x="7674" y="7571"/>
                </a:lnTo>
                <a:lnTo>
                  <a:pt x="7660" y="7588"/>
                </a:lnTo>
                <a:lnTo>
                  <a:pt x="7645" y="7604"/>
                </a:lnTo>
                <a:lnTo>
                  <a:pt x="7629" y="7620"/>
                </a:lnTo>
                <a:lnTo>
                  <a:pt x="7614" y="7635"/>
                </a:lnTo>
                <a:lnTo>
                  <a:pt x="7599" y="7650"/>
                </a:lnTo>
                <a:lnTo>
                  <a:pt x="7583" y="7666"/>
                </a:lnTo>
                <a:lnTo>
                  <a:pt x="7567" y="7679"/>
                </a:lnTo>
                <a:lnTo>
                  <a:pt x="7551" y="7693"/>
                </a:lnTo>
                <a:lnTo>
                  <a:pt x="7534" y="7706"/>
                </a:lnTo>
                <a:lnTo>
                  <a:pt x="7517" y="7718"/>
                </a:lnTo>
                <a:lnTo>
                  <a:pt x="7499" y="7730"/>
                </a:lnTo>
                <a:lnTo>
                  <a:pt x="7482" y="7741"/>
                </a:lnTo>
                <a:lnTo>
                  <a:pt x="7464" y="7752"/>
                </a:lnTo>
                <a:lnTo>
                  <a:pt x="7446" y="7762"/>
                </a:lnTo>
                <a:lnTo>
                  <a:pt x="7428" y="7772"/>
                </a:lnTo>
                <a:lnTo>
                  <a:pt x="7410" y="7781"/>
                </a:lnTo>
                <a:lnTo>
                  <a:pt x="7392" y="7790"/>
                </a:lnTo>
                <a:lnTo>
                  <a:pt x="7373" y="7799"/>
                </a:lnTo>
                <a:lnTo>
                  <a:pt x="7353" y="7807"/>
                </a:lnTo>
                <a:lnTo>
                  <a:pt x="7334" y="7814"/>
                </a:lnTo>
                <a:lnTo>
                  <a:pt x="7314" y="7821"/>
                </a:lnTo>
                <a:lnTo>
                  <a:pt x="7294" y="7827"/>
                </a:lnTo>
                <a:lnTo>
                  <a:pt x="7275" y="7832"/>
                </a:lnTo>
                <a:lnTo>
                  <a:pt x="7254" y="7837"/>
                </a:lnTo>
                <a:lnTo>
                  <a:pt x="7234" y="7842"/>
                </a:lnTo>
                <a:lnTo>
                  <a:pt x="7213" y="7846"/>
                </a:lnTo>
                <a:lnTo>
                  <a:pt x="7192" y="7849"/>
                </a:lnTo>
                <a:lnTo>
                  <a:pt x="7171" y="7852"/>
                </a:lnTo>
                <a:lnTo>
                  <a:pt x="7150" y="7855"/>
                </a:lnTo>
                <a:lnTo>
                  <a:pt x="7128" y="7857"/>
                </a:lnTo>
                <a:lnTo>
                  <a:pt x="7107" y="7858"/>
                </a:lnTo>
                <a:lnTo>
                  <a:pt x="7085" y="7859"/>
                </a:lnTo>
                <a:lnTo>
                  <a:pt x="7062" y="7859"/>
                </a:lnTo>
                <a:lnTo>
                  <a:pt x="793" y="7859"/>
                </a:lnTo>
                <a:lnTo>
                  <a:pt x="753" y="7858"/>
                </a:lnTo>
                <a:lnTo>
                  <a:pt x="712" y="7855"/>
                </a:lnTo>
                <a:lnTo>
                  <a:pt x="673" y="7850"/>
                </a:lnTo>
                <a:lnTo>
                  <a:pt x="634" y="7843"/>
                </a:lnTo>
                <a:lnTo>
                  <a:pt x="596" y="7834"/>
                </a:lnTo>
                <a:lnTo>
                  <a:pt x="558" y="7824"/>
                </a:lnTo>
                <a:lnTo>
                  <a:pt x="521" y="7811"/>
                </a:lnTo>
                <a:lnTo>
                  <a:pt x="485" y="7797"/>
                </a:lnTo>
                <a:lnTo>
                  <a:pt x="450" y="7780"/>
                </a:lnTo>
                <a:lnTo>
                  <a:pt x="416" y="7763"/>
                </a:lnTo>
                <a:lnTo>
                  <a:pt x="383" y="7744"/>
                </a:lnTo>
                <a:lnTo>
                  <a:pt x="351" y="7723"/>
                </a:lnTo>
                <a:lnTo>
                  <a:pt x="320" y="7701"/>
                </a:lnTo>
                <a:lnTo>
                  <a:pt x="289" y="7678"/>
                </a:lnTo>
                <a:lnTo>
                  <a:pt x="260" y="7652"/>
                </a:lnTo>
                <a:lnTo>
                  <a:pt x="233" y="7626"/>
                </a:lnTo>
                <a:lnTo>
                  <a:pt x="207" y="7599"/>
                </a:lnTo>
                <a:lnTo>
                  <a:pt x="182" y="7570"/>
                </a:lnTo>
                <a:lnTo>
                  <a:pt x="159" y="7540"/>
                </a:lnTo>
                <a:lnTo>
                  <a:pt x="136" y="7508"/>
                </a:lnTo>
                <a:lnTo>
                  <a:pt x="115" y="7476"/>
                </a:lnTo>
                <a:lnTo>
                  <a:pt x="96" y="7443"/>
                </a:lnTo>
                <a:lnTo>
                  <a:pt x="79" y="7410"/>
                </a:lnTo>
                <a:lnTo>
                  <a:pt x="63" y="7374"/>
                </a:lnTo>
                <a:lnTo>
                  <a:pt x="49" y="7338"/>
                </a:lnTo>
                <a:lnTo>
                  <a:pt x="36" y="7301"/>
                </a:lnTo>
                <a:lnTo>
                  <a:pt x="26" y="7264"/>
                </a:lnTo>
                <a:lnTo>
                  <a:pt x="17" y="7225"/>
                </a:lnTo>
                <a:lnTo>
                  <a:pt x="9" y="7186"/>
                </a:lnTo>
                <a:lnTo>
                  <a:pt x="4" y="7147"/>
                </a:lnTo>
                <a:lnTo>
                  <a:pt x="1" y="7106"/>
                </a:lnTo>
                <a:lnTo>
                  <a:pt x="0" y="7066"/>
                </a:lnTo>
                <a:lnTo>
                  <a:pt x="0" y="794"/>
                </a:lnTo>
                <a:lnTo>
                  <a:pt x="0" y="772"/>
                </a:lnTo>
                <a:lnTo>
                  <a:pt x="1" y="750"/>
                </a:lnTo>
                <a:lnTo>
                  <a:pt x="2" y="728"/>
                </a:lnTo>
                <a:lnTo>
                  <a:pt x="4" y="706"/>
                </a:lnTo>
                <a:lnTo>
                  <a:pt x="7" y="685"/>
                </a:lnTo>
                <a:lnTo>
                  <a:pt x="10" y="664"/>
                </a:lnTo>
                <a:lnTo>
                  <a:pt x="14" y="644"/>
                </a:lnTo>
                <a:lnTo>
                  <a:pt x="18" y="623"/>
                </a:lnTo>
                <a:lnTo>
                  <a:pt x="23" y="603"/>
                </a:lnTo>
                <a:lnTo>
                  <a:pt x="28" y="581"/>
                </a:lnTo>
                <a:lnTo>
                  <a:pt x="33" y="562"/>
                </a:lnTo>
                <a:lnTo>
                  <a:pt x="39" y="542"/>
                </a:lnTo>
                <a:lnTo>
                  <a:pt x="46" y="522"/>
                </a:lnTo>
                <a:lnTo>
                  <a:pt x="53" y="503"/>
                </a:lnTo>
                <a:lnTo>
                  <a:pt x="61" y="484"/>
                </a:lnTo>
                <a:lnTo>
                  <a:pt x="69" y="464"/>
                </a:lnTo>
                <a:lnTo>
                  <a:pt x="78" y="446"/>
                </a:lnTo>
                <a:lnTo>
                  <a:pt x="87" y="428"/>
                </a:lnTo>
                <a:lnTo>
                  <a:pt x="97" y="410"/>
                </a:lnTo>
                <a:lnTo>
                  <a:pt x="107" y="392"/>
                </a:lnTo>
                <a:lnTo>
                  <a:pt x="118" y="374"/>
                </a:lnTo>
                <a:lnTo>
                  <a:pt x="129" y="357"/>
                </a:lnTo>
                <a:lnTo>
                  <a:pt x="141" y="340"/>
                </a:lnTo>
                <a:lnTo>
                  <a:pt x="154" y="322"/>
                </a:lnTo>
                <a:lnTo>
                  <a:pt x="167" y="306"/>
                </a:lnTo>
                <a:lnTo>
                  <a:pt x="181" y="289"/>
                </a:lnTo>
                <a:lnTo>
                  <a:pt x="195" y="273"/>
                </a:lnTo>
                <a:lnTo>
                  <a:pt x="209" y="257"/>
                </a:lnTo>
                <a:lnTo>
                  <a:pt x="224" y="242"/>
                </a:lnTo>
                <a:lnTo>
                  <a:pt x="239" y="227"/>
                </a:lnTo>
                <a:lnTo>
                  <a:pt x="255" y="212"/>
                </a:lnTo>
                <a:lnTo>
                  <a:pt x="271" y="196"/>
                </a:lnTo>
                <a:lnTo>
                  <a:pt x="288" y="182"/>
                </a:lnTo>
                <a:lnTo>
                  <a:pt x="306" y="168"/>
                </a:lnTo>
                <a:lnTo>
                  <a:pt x="323" y="155"/>
                </a:lnTo>
                <a:lnTo>
                  <a:pt x="340" y="142"/>
                </a:lnTo>
                <a:lnTo>
                  <a:pt x="358" y="130"/>
                </a:lnTo>
                <a:lnTo>
                  <a:pt x="376" y="119"/>
                </a:lnTo>
                <a:lnTo>
                  <a:pt x="394" y="108"/>
                </a:lnTo>
                <a:lnTo>
                  <a:pt x="412" y="97"/>
                </a:lnTo>
                <a:lnTo>
                  <a:pt x="430" y="87"/>
                </a:lnTo>
                <a:lnTo>
                  <a:pt x="450" y="78"/>
                </a:lnTo>
                <a:lnTo>
                  <a:pt x="468" y="69"/>
                </a:lnTo>
                <a:lnTo>
                  <a:pt x="487" y="60"/>
                </a:lnTo>
                <a:lnTo>
                  <a:pt x="506" y="52"/>
                </a:lnTo>
                <a:lnTo>
                  <a:pt x="525" y="44"/>
                </a:lnTo>
                <a:lnTo>
                  <a:pt x="545" y="38"/>
                </a:lnTo>
                <a:lnTo>
                  <a:pt x="564" y="32"/>
                </a:lnTo>
                <a:lnTo>
                  <a:pt x="585" y="26"/>
                </a:lnTo>
                <a:lnTo>
                  <a:pt x="605" y="21"/>
                </a:lnTo>
                <a:lnTo>
                  <a:pt x="625" y="16"/>
                </a:lnTo>
                <a:lnTo>
                  <a:pt x="645" y="12"/>
                </a:lnTo>
                <a:lnTo>
                  <a:pt x="665" y="9"/>
                </a:lnTo>
                <a:lnTo>
                  <a:pt x="686" y="6"/>
                </a:lnTo>
                <a:lnTo>
                  <a:pt x="706" y="4"/>
                </a:lnTo>
                <a:lnTo>
                  <a:pt x="728" y="2"/>
                </a:lnTo>
                <a:lnTo>
                  <a:pt x="749" y="1"/>
                </a:lnTo>
                <a:lnTo>
                  <a:pt x="770" y="0"/>
                </a:lnTo>
                <a:lnTo>
                  <a:pt x="791" y="0"/>
                </a:lnTo>
                <a:lnTo>
                  <a:pt x="813" y="0"/>
                </a:lnTo>
                <a:lnTo>
                  <a:pt x="834" y="1"/>
                </a:lnTo>
                <a:lnTo>
                  <a:pt x="856" y="3"/>
                </a:lnTo>
                <a:lnTo>
                  <a:pt x="878" y="5"/>
                </a:lnTo>
                <a:lnTo>
                  <a:pt x="900" y="8"/>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9" name="Freeform 9">
            <a:extLst>
              <a:ext uri="{FF2B5EF4-FFF2-40B4-BE49-F238E27FC236}">
                <a16:creationId xmlns:a16="http://schemas.microsoft.com/office/drawing/2014/main" id="{95BBB22A-8317-3162-E837-D626AB79776A}"/>
              </a:ext>
            </a:extLst>
          </p:cNvPr>
          <p:cNvSpPr>
            <a:spLocks/>
          </p:cNvSpPr>
          <p:nvPr/>
        </p:nvSpPr>
        <p:spPr bwMode="auto">
          <a:xfrm>
            <a:off x="1716700" y="2700480"/>
            <a:ext cx="1555469" cy="1733701"/>
          </a:xfrm>
          <a:custGeom>
            <a:avLst/>
            <a:gdLst>
              <a:gd name="T0" fmla="*/ 5674 w 6046"/>
              <a:gd name="T1" fmla="*/ 1412 h 6747"/>
              <a:gd name="T2" fmla="*/ 5760 w 6046"/>
              <a:gd name="T3" fmla="*/ 1474 h 6747"/>
              <a:gd name="T4" fmla="*/ 5836 w 6046"/>
              <a:gd name="T5" fmla="*/ 1545 h 6747"/>
              <a:gd name="T6" fmla="*/ 5901 w 6046"/>
              <a:gd name="T7" fmla="*/ 1623 h 6747"/>
              <a:gd name="T8" fmla="*/ 5955 w 6046"/>
              <a:gd name="T9" fmla="*/ 1709 h 6747"/>
              <a:gd name="T10" fmla="*/ 5997 w 6046"/>
              <a:gd name="T11" fmla="*/ 1802 h 6747"/>
              <a:gd name="T12" fmla="*/ 6026 w 6046"/>
              <a:gd name="T13" fmla="*/ 1900 h 6747"/>
              <a:gd name="T14" fmla="*/ 6042 w 6046"/>
              <a:gd name="T15" fmla="*/ 2004 h 6747"/>
              <a:gd name="T16" fmla="*/ 6046 w 6046"/>
              <a:gd name="T17" fmla="*/ 3374 h 6747"/>
              <a:gd name="T18" fmla="*/ 6042 w 6046"/>
              <a:gd name="T19" fmla="*/ 4743 h 6747"/>
              <a:gd name="T20" fmla="*/ 6026 w 6046"/>
              <a:gd name="T21" fmla="*/ 4847 h 6747"/>
              <a:gd name="T22" fmla="*/ 5997 w 6046"/>
              <a:gd name="T23" fmla="*/ 4945 h 6747"/>
              <a:gd name="T24" fmla="*/ 5955 w 6046"/>
              <a:gd name="T25" fmla="*/ 5038 h 6747"/>
              <a:gd name="T26" fmla="*/ 5901 w 6046"/>
              <a:gd name="T27" fmla="*/ 5124 h 6747"/>
              <a:gd name="T28" fmla="*/ 5836 w 6046"/>
              <a:gd name="T29" fmla="*/ 5202 h 6747"/>
              <a:gd name="T30" fmla="*/ 5760 w 6046"/>
              <a:gd name="T31" fmla="*/ 5273 h 6747"/>
              <a:gd name="T32" fmla="*/ 5674 w 6046"/>
              <a:gd name="T33" fmla="*/ 5335 h 6747"/>
              <a:gd name="T34" fmla="*/ 3396 w 6046"/>
              <a:gd name="T35" fmla="*/ 6650 h 6747"/>
              <a:gd name="T36" fmla="*/ 3299 w 6046"/>
              <a:gd name="T37" fmla="*/ 6694 h 6747"/>
              <a:gd name="T38" fmla="*/ 3199 w 6046"/>
              <a:gd name="T39" fmla="*/ 6726 h 6747"/>
              <a:gd name="T40" fmla="*/ 3099 w 6046"/>
              <a:gd name="T41" fmla="*/ 6743 h 6747"/>
              <a:gd name="T42" fmla="*/ 2998 w 6046"/>
              <a:gd name="T43" fmla="*/ 6746 h 6747"/>
              <a:gd name="T44" fmla="*/ 2896 w 6046"/>
              <a:gd name="T45" fmla="*/ 6736 h 6747"/>
              <a:gd name="T46" fmla="*/ 2796 w 6046"/>
              <a:gd name="T47" fmla="*/ 6712 h 6747"/>
              <a:gd name="T48" fmla="*/ 2699 w 6046"/>
              <a:gd name="T49" fmla="*/ 6674 h 6747"/>
              <a:gd name="T50" fmla="*/ 1511 w 6046"/>
              <a:gd name="T51" fmla="*/ 5993 h 6747"/>
              <a:gd name="T52" fmla="*/ 328 w 6046"/>
              <a:gd name="T53" fmla="*/ 5305 h 6747"/>
              <a:gd name="T54" fmla="*/ 246 w 6046"/>
              <a:gd name="T55" fmla="*/ 5238 h 6747"/>
              <a:gd name="T56" fmla="*/ 176 w 6046"/>
              <a:gd name="T57" fmla="*/ 5164 h 6747"/>
              <a:gd name="T58" fmla="*/ 116 w 6046"/>
              <a:gd name="T59" fmla="*/ 5081 h 6747"/>
              <a:gd name="T60" fmla="*/ 68 w 6046"/>
              <a:gd name="T61" fmla="*/ 4993 h 6747"/>
              <a:gd name="T62" fmla="*/ 33 w 6046"/>
              <a:gd name="T63" fmla="*/ 4896 h 6747"/>
              <a:gd name="T64" fmla="*/ 10 w 6046"/>
              <a:gd name="T65" fmla="*/ 4795 h 6747"/>
              <a:gd name="T66" fmla="*/ 0 w 6046"/>
              <a:gd name="T67" fmla="*/ 4689 h 6747"/>
              <a:gd name="T68" fmla="*/ 0 w 6046"/>
              <a:gd name="T69" fmla="*/ 2058 h 6747"/>
              <a:gd name="T70" fmla="*/ 10 w 6046"/>
              <a:gd name="T71" fmla="*/ 1952 h 6747"/>
              <a:gd name="T72" fmla="*/ 33 w 6046"/>
              <a:gd name="T73" fmla="*/ 1851 h 6747"/>
              <a:gd name="T74" fmla="*/ 68 w 6046"/>
              <a:gd name="T75" fmla="*/ 1754 h 6747"/>
              <a:gd name="T76" fmla="*/ 116 w 6046"/>
              <a:gd name="T77" fmla="*/ 1666 h 6747"/>
              <a:gd name="T78" fmla="*/ 176 w 6046"/>
              <a:gd name="T79" fmla="*/ 1583 h 6747"/>
              <a:gd name="T80" fmla="*/ 246 w 6046"/>
              <a:gd name="T81" fmla="*/ 1509 h 6747"/>
              <a:gd name="T82" fmla="*/ 328 w 6046"/>
              <a:gd name="T83" fmla="*/ 1442 h 6747"/>
              <a:gd name="T84" fmla="*/ 1511 w 6046"/>
              <a:gd name="T85" fmla="*/ 754 h 6747"/>
              <a:gd name="T86" fmla="*/ 2699 w 6046"/>
              <a:gd name="T87" fmla="*/ 73 h 6747"/>
              <a:gd name="T88" fmla="*/ 2796 w 6046"/>
              <a:gd name="T89" fmla="*/ 35 h 6747"/>
              <a:gd name="T90" fmla="*/ 2896 w 6046"/>
              <a:gd name="T91" fmla="*/ 11 h 6747"/>
              <a:gd name="T92" fmla="*/ 2998 w 6046"/>
              <a:gd name="T93" fmla="*/ 1 h 6747"/>
              <a:gd name="T94" fmla="*/ 3099 w 6046"/>
              <a:gd name="T95" fmla="*/ 4 h 6747"/>
              <a:gd name="T96" fmla="*/ 3199 w 6046"/>
              <a:gd name="T97" fmla="*/ 21 h 6747"/>
              <a:gd name="T98" fmla="*/ 3299 w 6046"/>
              <a:gd name="T99" fmla="*/ 53 h 6747"/>
              <a:gd name="T100" fmla="*/ 3396 w 6046"/>
              <a:gd name="T101" fmla="*/ 97 h 6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46" h="6747">
                <a:moveTo>
                  <a:pt x="3420" y="110"/>
                </a:moveTo>
                <a:lnTo>
                  <a:pt x="4535" y="754"/>
                </a:lnTo>
                <a:lnTo>
                  <a:pt x="5650" y="1398"/>
                </a:lnTo>
                <a:lnTo>
                  <a:pt x="5674" y="1412"/>
                </a:lnTo>
                <a:lnTo>
                  <a:pt x="5696" y="1427"/>
                </a:lnTo>
                <a:lnTo>
                  <a:pt x="5718" y="1442"/>
                </a:lnTo>
                <a:lnTo>
                  <a:pt x="5739" y="1457"/>
                </a:lnTo>
                <a:lnTo>
                  <a:pt x="5760" y="1474"/>
                </a:lnTo>
                <a:lnTo>
                  <a:pt x="5781" y="1490"/>
                </a:lnTo>
                <a:lnTo>
                  <a:pt x="5800" y="1509"/>
                </a:lnTo>
                <a:lnTo>
                  <a:pt x="5819" y="1526"/>
                </a:lnTo>
                <a:lnTo>
                  <a:pt x="5836" y="1545"/>
                </a:lnTo>
                <a:lnTo>
                  <a:pt x="5854" y="1563"/>
                </a:lnTo>
                <a:lnTo>
                  <a:pt x="5870" y="1583"/>
                </a:lnTo>
                <a:lnTo>
                  <a:pt x="5886" y="1603"/>
                </a:lnTo>
                <a:lnTo>
                  <a:pt x="5901" y="1623"/>
                </a:lnTo>
                <a:lnTo>
                  <a:pt x="5915" y="1644"/>
                </a:lnTo>
                <a:lnTo>
                  <a:pt x="5930" y="1666"/>
                </a:lnTo>
                <a:lnTo>
                  <a:pt x="5943" y="1687"/>
                </a:lnTo>
                <a:lnTo>
                  <a:pt x="5955" y="1709"/>
                </a:lnTo>
                <a:lnTo>
                  <a:pt x="5967" y="1732"/>
                </a:lnTo>
                <a:lnTo>
                  <a:pt x="5978" y="1754"/>
                </a:lnTo>
                <a:lnTo>
                  <a:pt x="5988" y="1779"/>
                </a:lnTo>
                <a:lnTo>
                  <a:pt x="5997" y="1802"/>
                </a:lnTo>
                <a:lnTo>
                  <a:pt x="6005" y="1826"/>
                </a:lnTo>
                <a:lnTo>
                  <a:pt x="6013" y="1851"/>
                </a:lnTo>
                <a:lnTo>
                  <a:pt x="6020" y="1875"/>
                </a:lnTo>
                <a:lnTo>
                  <a:pt x="6026" y="1900"/>
                </a:lnTo>
                <a:lnTo>
                  <a:pt x="6031" y="1926"/>
                </a:lnTo>
                <a:lnTo>
                  <a:pt x="6036" y="1952"/>
                </a:lnTo>
                <a:lnTo>
                  <a:pt x="6039" y="1978"/>
                </a:lnTo>
                <a:lnTo>
                  <a:pt x="6042" y="2004"/>
                </a:lnTo>
                <a:lnTo>
                  <a:pt x="6044" y="2031"/>
                </a:lnTo>
                <a:lnTo>
                  <a:pt x="6046" y="2058"/>
                </a:lnTo>
                <a:lnTo>
                  <a:pt x="6046" y="2085"/>
                </a:lnTo>
                <a:lnTo>
                  <a:pt x="6046" y="3374"/>
                </a:lnTo>
                <a:lnTo>
                  <a:pt x="6046" y="4662"/>
                </a:lnTo>
                <a:lnTo>
                  <a:pt x="6046" y="4689"/>
                </a:lnTo>
                <a:lnTo>
                  <a:pt x="6044" y="4716"/>
                </a:lnTo>
                <a:lnTo>
                  <a:pt x="6042" y="4743"/>
                </a:lnTo>
                <a:lnTo>
                  <a:pt x="6039" y="4769"/>
                </a:lnTo>
                <a:lnTo>
                  <a:pt x="6036" y="4795"/>
                </a:lnTo>
                <a:lnTo>
                  <a:pt x="6031" y="4821"/>
                </a:lnTo>
                <a:lnTo>
                  <a:pt x="6026" y="4847"/>
                </a:lnTo>
                <a:lnTo>
                  <a:pt x="6020" y="4872"/>
                </a:lnTo>
                <a:lnTo>
                  <a:pt x="6013" y="4896"/>
                </a:lnTo>
                <a:lnTo>
                  <a:pt x="6005" y="4921"/>
                </a:lnTo>
                <a:lnTo>
                  <a:pt x="5997" y="4945"/>
                </a:lnTo>
                <a:lnTo>
                  <a:pt x="5988" y="4968"/>
                </a:lnTo>
                <a:lnTo>
                  <a:pt x="5978" y="4993"/>
                </a:lnTo>
                <a:lnTo>
                  <a:pt x="5967" y="5015"/>
                </a:lnTo>
                <a:lnTo>
                  <a:pt x="5955" y="5038"/>
                </a:lnTo>
                <a:lnTo>
                  <a:pt x="5943" y="5060"/>
                </a:lnTo>
                <a:lnTo>
                  <a:pt x="5930" y="5081"/>
                </a:lnTo>
                <a:lnTo>
                  <a:pt x="5915" y="5103"/>
                </a:lnTo>
                <a:lnTo>
                  <a:pt x="5901" y="5124"/>
                </a:lnTo>
                <a:lnTo>
                  <a:pt x="5886" y="5144"/>
                </a:lnTo>
                <a:lnTo>
                  <a:pt x="5870" y="5164"/>
                </a:lnTo>
                <a:lnTo>
                  <a:pt x="5854" y="5184"/>
                </a:lnTo>
                <a:lnTo>
                  <a:pt x="5836" y="5202"/>
                </a:lnTo>
                <a:lnTo>
                  <a:pt x="5819" y="5221"/>
                </a:lnTo>
                <a:lnTo>
                  <a:pt x="5800" y="5238"/>
                </a:lnTo>
                <a:lnTo>
                  <a:pt x="5781" y="5257"/>
                </a:lnTo>
                <a:lnTo>
                  <a:pt x="5760" y="5273"/>
                </a:lnTo>
                <a:lnTo>
                  <a:pt x="5739" y="5290"/>
                </a:lnTo>
                <a:lnTo>
                  <a:pt x="5718" y="5305"/>
                </a:lnTo>
                <a:lnTo>
                  <a:pt x="5696" y="5320"/>
                </a:lnTo>
                <a:lnTo>
                  <a:pt x="5674" y="5335"/>
                </a:lnTo>
                <a:lnTo>
                  <a:pt x="5650" y="5349"/>
                </a:lnTo>
                <a:lnTo>
                  <a:pt x="4535" y="5993"/>
                </a:lnTo>
                <a:lnTo>
                  <a:pt x="3420" y="6637"/>
                </a:lnTo>
                <a:lnTo>
                  <a:pt x="3396" y="6650"/>
                </a:lnTo>
                <a:lnTo>
                  <a:pt x="3371" y="6663"/>
                </a:lnTo>
                <a:lnTo>
                  <a:pt x="3347" y="6674"/>
                </a:lnTo>
                <a:lnTo>
                  <a:pt x="3323" y="6685"/>
                </a:lnTo>
                <a:lnTo>
                  <a:pt x="3299" y="6694"/>
                </a:lnTo>
                <a:lnTo>
                  <a:pt x="3274" y="6703"/>
                </a:lnTo>
                <a:lnTo>
                  <a:pt x="3250" y="6712"/>
                </a:lnTo>
                <a:lnTo>
                  <a:pt x="3224" y="6720"/>
                </a:lnTo>
                <a:lnTo>
                  <a:pt x="3199" y="6726"/>
                </a:lnTo>
                <a:lnTo>
                  <a:pt x="3175" y="6731"/>
                </a:lnTo>
                <a:lnTo>
                  <a:pt x="3150" y="6736"/>
                </a:lnTo>
                <a:lnTo>
                  <a:pt x="3125" y="6740"/>
                </a:lnTo>
                <a:lnTo>
                  <a:pt x="3099" y="6743"/>
                </a:lnTo>
                <a:lnTo>
                  <a:pt x="3073" y="6745"/>
                </a:lnTo>
                <a:lnTo>
                  <a:pt x="3048" y="6746"/>
                </a:lnTo>
                <a:lnTo>
                  <a:pt x="3023" y="6747"/>
                </a:lnTo>
                <a:lnTo>
                  <a:pt x="2998" y="6746"/>
                </a:lnTo>
                <a:lnTo>
                  <a:pt x="2973" y="6745"/>
                </a:lnTo>
                <a:lnTo>
                  <a:pt x="2947" y="6743"/>
                </a:lnTo>
                <a:lnTo>
                  <a:pt x="2921" y="6740"/>
                </a:lnTo>
                <a:lnTo>
                  <a:pt x="2896" y="6736"/>
                </a:lnTo>
                <a:lnTo>
                  <a:pt x="2871" y="6731"/>
                </a:lnTo>
                <a:lnTo>
                  <a:pt x="2847" y="6726"/>
                </a:lnTo>
                <a:lnTo>
                  <a:pt x="2822" y="6720"/>
                </a:lnTo>
                <a:lnTo>
                  <a:pt x="2796" y="6712"/>
                </a:lnTo>
                <a:lnTo>
                  <a:pt x="2772" y="6703"/>
                </a:lnTo>
                <a:lnTo>
                  <a:pt x="2747" y="6694"/>
                </a:lnTo>
                <a:lnTo>
                  <a:pt x="2723" y="6685"/>
                </a:lnTo>
                <a:lnTo>
                  <a:pt x="2699" y="6674"/>
                </a:lnTo>
                <a:lnTo>
                  <a:pt x="2675" y="6663"/>
                </a:lnTo>
                <a:lnTo>
                  <a:pt x="2650" y="6650"/>
                </a:lnTo>
                <a:lnTo>
                  <a:pt x="2626" y="6637"/>
                </a:lnTo>
                <a:lnTo>
                  <a:pt x="1511" y="5993"/>
                </a:lnTo>
                <a:lnTo>
                  <a:pt x="396" y="5349"/>
                </a:lnTo>
                <a:lnTo>
                  <a:pt x="372" y="5335"/>
                </a:lnTo>
                <a:lnTo>
                  <a:pt x="350" y="5320"/>
                </a:lnTo>
                <a:lnTo>
                  <a:pt x="328" y="5305"/>
                </a:lnTo>
                <a:lnTo>
                  <a:pt x="307" y="5290"/>
                </a:lnTo>
                <a:lnTo>
                  <a:pt x="286" y="5273"/>
                </a:lnTo>
                <a:lnTo>
                  <a:pt x="265" y="5257"/>
                </a:lnTo>
                <a:lnTo>
                  <a:pt x="246" y="5238"/>
                </a:lnTo>
                <a:lnTo>
                  <a:pt x="227" y="5221"/>
                </a:lnTo>
                <a:lnTo>
                  <a:pt x="210" y="5202"/>
                </a:lnTo>
                <a:lnTo>
                  <a:pt x="192" y="5184"/>
                </a:lnTo>
                <a:lnTo>
                  <a:pt x="176" y="5164"/>
                </a:lnTo>
                <a:lnTo>
                  <a:pt x="160" y="5144"/>
                </a:lnTo>
                <a:lnTo>
                  <a:pt x="145" y="5124"/>
                </a:lnTo>
                <a:lnTo>
                  <a:pt x="131" y="5103"/>
                </a:lnTo>
                <a:lnTo>
                  <a:pt x="116" y="5081"/>
                </a:lnTo>
                <a:lnTo>
                  <a:pt x="103" y="5060"/>
                </a:lnTo>
                <a:lnTo>
                  <a:pt x="91" y="5038"/>
                </a:lnTo>
                <a:lnTo>
                  <a:pt x="79" y="5015"/>
                </a:lnTo>
                <a:lnTo>
                  <a:pt x="68" y="4993"/>
                </a:lnTo>
                <a:lnTo>
                  <a:pt x="58" y="4968"/>
                </a:lnTo>
                <a:lnTo>
                  <a:pt x="49" y="4945"/>
                </a:lnTo>
                <a:lnTo>
                  <a:pt x="41" y="4921"/>
                </a:lnTo>
                <a:lnTo>
                  <a:pt x="33" y="4896"/>
                </a:lnTo>
                <a:lnTo>
                  <a:pt x="26" y="4872"/>
                </a:lnTo>
                <a:lnTo>
                  <a:pt x="20" y="4847"/>
                </a:lnTo>
                <a:lnTo>
                  <a:pt x="15" y="4821"/>
                </a:lnTo>
                <a:lnTo>
                  <a:pt x="10" y="4795"/>
                </a:lnTo>
                <a:lnTo>
                  <a:pt x="7" y="4769"/>
                </a:lnTo>
                <a:lnTo>
                  <a:pt x="4" y="4743"/>
                </a:lnTo>
                <a:lnTo>
                  <a:pt x="2" y="4716"/>
                </a:lnTo>
                <a:lnTo>
                  <a:pt x="0" y="4689"/>
                </a:lnTo>
                <a:lnTo>
                  <a:pt x="0" y="4662"/>
                </a:lnTo>
                <a:lnTo>
                  <a:pt x="0" y="3374"/>
                </a:lnTo>
                <a:lnTo>
                  <a:pt x="0" y="2085"/>
                </a:lnTo>
                <a:lnTo>
                  <a:pt x="0" y="2058"/>
                </a:lnTo>
                <a:lnTo>
                  <a:pt x="2" y="2031"/>
                </a:lnTo>
                <a:lnTo>
                  <a:pt x="4" y="2004"/>
                </a:lnTo>
                <a:lnTo>
                  <a:pt x="7" y="1978"/>
                </a:lnTo>
                <a:lnTo>
                  <a:pt x="10" y="1952"/>
                </a:lnTo>
                <a:lnTo>
                  <a:pt x="15" y="1926"/>
                </a:lnTo>
                <a:lnTo>
                  <a:pt x="20" y="1900"/>
                </a:lnTo>
                <a:lnTo>
                  <a:pt x="26" y="1875"/>
                </a:lnTo>
                <a:lnTo>
                  <a:pt x="33" y="1851"/>
                </a:lnTo>
                <a:lnTo>
                  <a:pt x="41" y="1826"/>
                </a:lnTo>
                <a:lnTo>
                  <a:pt x="49" y="1802"/>
                </a:lnTo>
                <a:lnTo>
                  <a:pt x="58" y="1779"/>
                </a:lnTo>
                <a:lnTo>
                  <a:pt x="68" y="1754"/>
                </a:lnTo>
                <a:lnTo>
                  <a:pt x="79" y="1732"/>
                </a:lnTo>
                <a:lnTo>
                  <a:pt x="91" y="1709"/>
                </a:lnTo>
                <a:lnTo>
                  <a:pt x="103" y="1687"/>
                </a:lnTo>
                <a:lnTo>
                  <a:pt x="116" y="1666"/>
                </a:lnTo>
                <a:lnTo>
                  <a:pt x="131" y="1644"/>
                </a:lnTo>
                <a:lnTo>
                  <a:pt x="145" y="1623"/>
                </a:lnTo>
                <a:lnTo>
                  <a:pt x="160" y="1603"/>
                </a:lnTo>
                <a:lnTo>
                  <a:pt x="176" y="1583"/>
                </a:lnTo>
                <a:lnTo>
                  <a:pt x="192" y="1563"/>
                </a:lnTo>
                <a:lnTo>
                  <a:pt x="210" y="1545"/>
                </a:lnTo>
                <a:lnTo>
                  <a:pt x="227" y="1526"/>
                </a:lnTo>
                <a:lnTo>
                  <a:pt x="246" y="1509"/>
                </a:lnTo>
                <a:lnTo>
                  <a:pt x="265" y="1490"/>
                </a:lnTo>
                <a:lnTo>
                  <a:pt x="286" y="1474"/>
                </a:lnTo>
                <a:lnTo>
                  <a:pt x="307" y="1457"/>
                </a:lnTo>
                <a:lnTo>
                  <a:pt x="328" y="1442"/>
                </a:lnTo>
                <a:lnTo>
                  <a:pt x="350" y="1427"/>
                </a:lnTo>
                <a:lnTo>
                  <a:pt x="372" y="1412"/>
                </a:lnTo>
                <a:lnTo>
                  <a:pt x="396" y="1398"/>
                </a:lnTo>
                <a:lnTo>
                  <a:pt x="1511" y="754"/>
                </a:lnTo>
                <a:lnTo>
                  <a:pt x="2626" y="110"/>
                </a:lnTo>
                <a:lnTo>
                  <a:pt x="2650" y="97"/>
                </a:lnTo>
                <a:lnTo>
                  <a:pt x="2675" y="84"/>
                </a:lnTo>
                <a:lnTo>
                  <a:pt x="2699" y="73"/>
                </a:lnTo>
                <a:lnTo>
                  <a:pt x="2723" y="62"/>
                </a:lnTo>
                <a:lnTo>
                  <a:pt x="2747" y="53"/>
                </a:lnTo>
                <a:lnTo>
                  <a:pt x="2772" y="44"/>
                </a:lnTo>
                <a:lnTo>
                  <a:pt x="2796" y="35"/>
                </a:lnTo>
                <a:lnTo>
                  <a:pt x="2822" y="27"/>
                </a:lnTo>
                <a:lnTo>
                  <a:pt x="2847" y="21"/>
                </a:lnTo>
                <a:lnTo>
                  <a:pt x="2871" y="16"/>
                </a:lnTo>
                <a:lnTo>
                  <a:pt x="2896" y="11"/>
                </a:lnTo>
                <a:lnTo>
                  <a:pt x="2921" y="7"/>
                </a:lnTo>
                <a:lnTo>
                  <a:pt x="2947" y="4"/>
                </a:lnTo>
                <a:lnTo>
                  <a:pt x="2973" y="2"/>
                </a:lnTo>
                <a:lnTo>
                  <a:pt x="2998" y="1"/>
                </a:lnTo>
                <a:lnTo>
                  <a:pt x="3023" y="0"/>
                </a:lnTo>
                <a:lnTo>
                  <a:pt x="3048" y="1"/>
                </a:lnTo>
                <a:lnTo>
                  <a:pt x="3073" y="2"/>
                </a:lnTo>
                <a:lnTo>
                  <a:pt x="3099" y="4"/>
                </a:lnTo>
                <a:lnTo>
                  <a:pt x="3125" y="7"/>
                </a:lnTo>
                <a:lnTo>
                  <a:pt x="3150" y="11"/>
                </a:lnTo>
                <a:lnTo>
                  <a:pt x="3175" y="16"/>
                </a:lnTo>
                <a:lnTo>
                  <a:pt x="3199" y="21"/>
                </a:lnTo>
                <a:lnTo>
                  <a:pt x="3224" y="27"/>
                </a:lnTo>
                <a:lnTo>
                  <a:pt x="3250" y="35"/>
                </a:lnTo>
                <a:lnTo>
                  <a:pt x="3274" y="44"/>
                </a:lnTo>
                <a:lnTo>
                  <a:pt x="3299" y="53"/>
                </a:lnTo>
                <a:lnTo>
                  <a:pt x="3323" y="62"/>
                </a:lnTo>
                <a:lnTo>
                  <a:pt x="3347" y="73"/>
                </a:lnTo>
                <a:lnTo>
                  <a:pt x="3371" y="84"/>
                </a:lnTo>
                <a:lnTo>
                  <a:pt x="3396" y="97"/>
                </a:lnTo>
                <a:lnTo>
                  <a:pt x="3420" y="11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15" name="TextBox 26">
            <a:extLst>
              <a:ext uri="{FF2B5EF4-FFF2-40B4-BE49-F238E27FC236}">
                <a16:creationId xmlns:a16="http://schemas.microsoft.com/office/drawing/2014/main" id="{CDA6027F-BF02-CB9E-96D2-93FB4DF010C5}"/>
              </a:ext>
            </a:extLst>
          </p:cNvPr>
          <p:cNvSpPr txBox="1"/>
          <p:nvPr/>
        </p:nvSpPr>
        <p:spPr>
          <a:xfrm>
            <a:off x="2971352" y="2377181"/>
            <a:ext cx="606256" cy="400110"/>
          </a:xfrm>
          <a:prstGeom prst="rect">
            <a:avLst/>
          </a:prstGeom>
          <a:noFill/>
        </p:spPr>
        <p:txBody>
          <a:bodyPr wrap="none" rtlCol="0">
            <a:spAutoFit/>
          </a:bodyPr>
          <a:lstStyle/>
          <a:p>
            <a:r>
              <a:rPr lang="en-US" altLang="zh-CN" sz="2000" b="1" dirty="0">
                <a:solidFill>
                  <a:schemeClr val="bg1"/>
                </a:solidFill>
                <a:effectLst>
                  <a:outerShdw blurRad="38100" dist="38100" dir="2700000" algn="tl">
                    <a:srgbClr val="000000">
                      <a:alpha val="43137"/>
                    </a:srgbClr>
                  </a:outerShdw>
                </a:effectLst>
                <a:cs typeface="+mn-ea"/>
                <a:sym typeface="+mn-lt"/>
              </a:rPr>
              <a:t>PGR</a:t>
            </a:r>
          </a:p>
        </p:txBody>
      </p:sp>
      <p:sp>
        <p:nvSpPr>
          <p:cNvPr id="27" name="TextBox 61">
            <a:extLst>
              <a:ext uri="{FF2B5EF4-FFF2-40B4-BE49-F238E27FC236}">
                <a16:creationId xmlns:a16="http://schemas.microsoft.com/office/drawing/2014/main" id="{4985A9DA-11F3-678B-27E3-4A443B513FB4}"/>
              </a:ext>
            </a:extLst>
          </p:cNvPr>
          <p:cNvSpPr txBox="1"/>
          <p:nvPr/>
        </p:nvSpPr>
        <p:spPr>
          <a:xfrm>
            <a:off x="5283199" y="2470782"/>
            <a:ext cx="6705601" cy="2158732"/>
          </a:xfrm>
          <a:prstGeom prst="rect">
            <a:avLst/>
          </a:prstGeom>
          <a:solidFill>
            <a:srgbClr val="EEB500"/>
          </a:solidFill>
        </p:spPr>
        <p:txBody>
          <a:bodyPr wrap="square" lIns="0" tIns="0" rIns="0" bIns="0" rtlCol="0">
            <a:spAutoFit/>
          </a:bodyPr>
          <a:lstStyle/>
          <a:p>
            <a:pPr>
              <a:lnSpc>
                <a:spcPct val="150000"/>
              </a:lnSpc>
            </a:pPr>
            <a:r>
              <a:rPr lang="pt-BR" sz="2400" b="1" dirty="0">
                <a:solidFill>
                  <a:schemeClr val="tx1">
                    <a:lumMod val="75000"/>
                    <a:lumOff val="25000"/>
                  </a:schemeClr>
                </a:solidFill>
              </a:rPr>
              <a:t>Programa de Gerenciamento de Riscos (PGR): </a:t>
            </a:r>
            <a:r>
              <a:rPr lang="pt-BR" sz="2400" dirty="0">
                <a:solidFill>
                  <a:schemeClr val="tx1">
                    <a:lumMod val="75000"/>
                    <a:lumOff val="25000"/>
                  </a:schemeClr>
                </a:solidFill>
              </a:rPr>
              <a:t>Documento que identifica e avalia os riscos presentes nas atividades de mineração, além de definir as medidas preventivas e corretivas a serem adotadas.</a:t>
            </a:r>
          </a:p>
        </p:txBody>
      </p:sp>
      <p:sp>
        <p:nvSpPr>
          <p:cNvPr id="28" name="矩形: 圆角 40">
            <a:extLst>
              <a:ext uri="{FF2B5EF4-FFF2-40B4-BE49-F238E27FC236}">
                <a16:creationId xmlns:a16="http://schemas.microsoft.com/office/drawing/2014/main" id="{808CF3A1-00A8-018B-C115-EF5517FF8447}"/>
              </a:ext>
            </a:extLst>
          </p:cNvPr>
          <p:cNvSpPr/>
          <p:nvPr/>
        </p:nvSpPr>
        <p:spPr>
          <a:xfrm>
            <a:off x="7436294" y="647922"/>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29" name="椭圆 13">
            <a:extLst>
              <a:ext uri="{FF2B5EF4-FFF2-40B4-BE49-F238E27FC236}">
                <a16:creationId xmlns:a16="http://schemas.microsoft.com/office/drawing/2014/main" id="{40F3138E-6316-860E-176C-927F5F8817E8}"/>
              </a:ext>
            </a:extLst>
          </p:cNvPr>
          <p:cNvSpPr/>
          <p:nvPr/>
        </p:nvSpPr>
        <p:spPr>
          <a:xfrm>
            <a:off x="7584553" y="945619"/>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916790C3-81CD-2EB9-9E7E-A064E567A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64878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97</a:t>
            </a:fld>
            <a:endParaRPr lang="en-US"/>
          </a:p>
        </p:txBody>
      </p:sp>
      <p:sp>
        <p:nvSpPr>
          <p:cNvPr id="7" name="Freeform 7">
            <a:extLst>
              <a:ext uri="{FF2B5EF4-FFF2-40B4-BE49-F238E27FC236}">
                <a16:creationId xmlns:a16="http://schemas.microsoft.com/office/drawing/2014/main" id="{47AFE781-138B-DB55-4045-24B11C15250D}"/>
              </a:ext>
            </a:extLst>
          </p:cNvPr>
          <p:cNvSpPr>
            <a:spLocks/>
          </p:cNvSpPr>
          <p:nvPr/>
        </p:nvSpPr>
        <p:spPr bwMode="auto">
          <a:xfrm>
            <a:off x="2546643" y="3618639"/>
            <a:ext cx="2019949" cy="2021750"/>
          </a:xfrm>
          <a:custGeom>
            <a:avLst/>
            <a:gdLst>
              <a:gd name="T0" fmla="*/ 7650 w 7856"/>
              <a:gd name="T1" fmla="*/ 1893 h 7859"/>
              <a:gd name="T2" fmla="*/ 7204 w 7856"/>
              <a:gd name="T3" fmla="*/ 3143 h 7859"/>
              <a:gd name="T4" fmla="*/ 6571 w 7856"/>
              <a:gd name="T5" fmla="*/ 4287 h 7859"/>
              <a:gd name="T6" fmla="*/ 5768 w 7856"/>
              <a:gd name="T7" fmla="*/ 5311 h 7859"/>
              <a:gd name="T8" fmla="*/ 4813 w 7856"/>
              <a:gd name="T9" fmla="*/ 6191 h 7859"/>
              <a:gd name="T10" fmla="*/ 3728 w 7856"/>
              <a:gd name="T11" fmla="*/ 6913 h 7859"/>
              <a:gd name="T12" fmla="*/ 2528 w 7856"/>
              <a:gd name="T13" fmla="*/ 7455 h 7859"/>
              <a:gd name="T14" fmla="*/ 1235 w 7856"/>
              <a:gd name="T15" fmla="*/ 7799 h 7859"/>
              <a:gd name="T16" fmla="*/ 834 w 7856"/>
              <a:gd name="T17" fmla="*/ 7858 h 7859"/>
              <a:gd name="T18" fmla="*/ 749 w 7856"/>
              <a:gd name="T19" fmla="*/ 7858 h 7859"/>
              <a:gd name="T20" fmla="*/ 665 w 7856"/>
              <a:gd name="T21" fmla="*/ 7850 h 7859"/>
              <a:gd name="T22" fmla="*/ 585 w 7856"/>
              <a:gd name="T23" fmla="*/ 7833 h 7859"/>
              <a:gd name="T24" fmla="*/ 506 w 7856"/>
              <a:gd name="T25" fmla="*/ 7807 h 7859"/>
              <a:gd name="T26" fmla="*/ 430 w 7856"/>
              <a:gd name="T27" fmla="*/ 7772 h 7859"/>
              <a:gd name="T28" fmla="*/ 358 w 7856"/>
              <a:gd name="T29" fmla="*/ 7729 h 7859"/>
              <a:gd name="T30" fmla="*/ 288 w 7856"/>
              <a:gd name="T31" fmla="*/ 7677 h 7859"/>
              <a:gd name="T32" fmla="*/ 224 w 7856"/>
              <a:gd name="T33" fmla="*/ 7617 h 7859"/>
              <a:gd name="T34" fmla="*/ 167 w 7856"/>
              <a:gd name="T35" fmla="*/ 7554 h 7859"/>
              <a:gd name="T36" fmla="*/ 118 w 7856"/>
              <a:gd name="T37" fmla="*/ 7485 h 7859"/>
              <a:gd name="T38" fmla="*/ 78 w 7856"/>
              <a:gd name="T39" fmla="*/ 7413 h 7859"/>
              <a:gd name="T40" fmla="*/ 46 w 7856"/>
              <a:gd name="T41" fmla="*/ 7337 h 7859"/>
              <a:gd name="T42" fmla="*/ 23 w 7856"/>
              <a:gd name="T43" fmla="*/ 7256 h 7859"/>
              <a:gd name="T44" fmla="*/ 7 w 7856"/>
              <a:gd name="T45" fmla="*/ 7174 h 7859"/>
              <a:gd name="T46" fmla="*/ 0 w 7856"/>
              <a:gd name="T47" fmla="*/ 7087 h 7859"/>
              <a:gd name="T48" fmla="*/ 4 w 7856"/>
              <a:gd name="T49" fmla="*/ 712 h 7859"/>
              <a:gd name="T50" fmla="*/ 36 w 7856"/>
              <a:gd name="T51" fmla="*/ 558 h 7859"/>
              <a:gd name="T52" fmla="*/ 96 w 7856"/>
              <a:gd name="T53" fmla="*/ 416 h 7859"/>
              <a:gd name="T54" fmla="*/ 182 w 7856"/>
              <a:gd name="T55" fmla="*/ 289 h 7859"/>
              <a:gd name="T56" fmla="*/ 289 w 7856"/>
              <a:gd name="T57" fmla="*/ 181 h 7859"/>
              <a:gd name="T58" fmla="*/ 416 w 7856"/>
              <a:gd name="T59" fmla="*/ 96 h 7859"/>
              <a:gd name="T60" fmla="*/ 558 w 7856"/>
              <a:gd name="T61" fmla="*/ 35 h 7859"/>
              <a:gd name="T62" fmla="*/ 712 w 7856"/>
              <a:gd name="T63" fmla="*/ 4 h 7859"/>
              <a:gd name="T64" fmla="*/ 7085 w 7856"/>
              <a:gd name="T65" fmla="*/ 0 h 7859"/>
              <a:gd name="T66" fmla="*/ 7171 w 7856"/>
              <a:gd name="T67" fmla="*/ 7 h 7859"/>
              <a:gd name="T68" fmla="*/ 7254 w 7856"/>
              <a:gd name="T69" fmla="*/ 22 h 7859"/>
              <a:gd name="T70" fmla="*/ 7334 w 7856"/>
              <a:gd name="T71" fmla="*/ 45 h 7859"/>
              <a:gd name="T72" fmla="*/ 7410 w 7856"/>
              <a:gd name="T73" fmla="*/ 78 h 7859"/>
              <a:gd name="T74" fmla="*/ 7482 w 7856"/>
              <a:gd name="T75" fmla="*/ 118 h 7859"/>
              <a:gd name="T76" fmla="*/ 7550 w 7856"/>
              <a:gd name="T77" fmla="*/ 166 h 7859"/>
              <a:gd name="T78" fmla="*/ 7614 w 7856"/>
              <a:gd name="T79" fmla="*/ 224 h 7859"/>
              <a:gd name="T80" fmla="*/ 7674 w 7856"/>
              <a:gd name="T81" fmla="*/ 288 h 7859"/>
              <a:gd name="T82" fmla="*/ 7726 w 7856"/>
              <a:gd name="T83" fmla="*/ 358 h 7859"/>
              <a:gd name="T84" fmla="*/ 7769 w 7856"/>
              <a:gd name="T85" fmla="*/ 430 h 7859"/>
              <a:gd name="T86" fmla="*/ 7804 w 7856"/>
              <a:gd name="T87" fmla="*/ 506 h 7859"/>
              <a:gd name="T88" fmla="*/ 7830 w 7856"/>
              <a:gd name="T89" fmla="*/ 584 h 7859"/>
              <a:gd name="T90" fmla="*/ 7847 w 7856"/>
              <a:gd name="T91" fmla="*/ 665 h 7859"/>
              <a:gd name="T92" fmla="*/ 7855 w 7856"/>
              <a:gd name="T93" fmla="*/ 749 h 7859"/>
              <a:gd name="T94" fmla="*/ 7855 w 7856"/>
              <a:gd name="T95" fmla="*/ 834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7848" y="900"/>
                </a:moveTo>
                <a:lnTo>
                  <a:pt x="7796" y="1235"/>
                </a:lnTo>
                <a:lnTo>
                  <a:pt x="7729" y="1567"/>
                </a:lnTo>
                <a:lnTo>
                  <a:pt x="7650" y="1893"/>
                </a:lnTo>
                <a:lnTo>
                  <a:pt x="7557" y="2214"/>
                </a:lnTo>
                <a:lnTo>
                  <a:pt x="7452" y="2529"/>
                </a:lnTo>
                <a:lnTo>
                  <a:pt x="7334" y="2839"/>
                </a:lnTo>
                <a:lnTo>
                  <a:pt x="7204" y="3143"/>
                </a:lnTo>
                <a:lnTo>
                  <a:pt x="7063" y="3439"/>
                </a:lnTo>
                <a:lnTo>
                  <a:pt x="6910" y="3729"/>
                </a:lnTo>
                <a:lnTo>
                  <a:pt x="6746" y="4012"/>
                </a:lnTo>
                <a:lnTo>
                  <a:pt x="6571" y="4287"/>
                </a:lnTo>
                <a:lnTo>
                  <a:pt x="6386" y="4555"/>
                </a:lnTo>
                <a:lnTo>
                  <a:pt x="6189" y="4815"/>
                </a:lnTo>
                <a:lnTo>
                  <a:pt x="5984" y="5067"/>
                </a:lnTo>
                <a:lnTo>
                  <a:pt x="5768" y="5311"/>
                </a:lnTo>
                <a:lnTo>
                  <a:pt x="5543" y="5545"/>
                </a:lnTo>
                <a:lnTo>
                  <a:pt x="5309" y="5770"/>
                </a:lnTo>
                <a:lnTo>
                  <a:pt x="5065" y="5986"/>
                </a:lnTo>
                <a:lnTo>
                  <a:pt x="4813" y="6191"/>
                </a:lnTo>
                <a:lnTo>
                  <a:pt x="4554" y="6388"/>
                </a:lnTo>
                <a:lnTo>
                  <a:pt x="4286" y="6573"/>
                </a:lnTo>
                <a:lnTo>
                  <a:pt x="4011" y="6749"/>
                </a:lnTo>
                <a:lnTo>
                  <a:pt x="3728" y="6913"/>
                </a:lnTo>
                <a:lnTo>
                  <a:pt x="3438" y="7066"/>
                </a:lnTo>
                <a:lnTo>
                  <a:pt x="3142" y="7207"/>
                </a:lnTo>
                <a:lnTo>
                  <a:pt x="2839" y="7337"/>
                </a:lnTo>
                <a:lnTo>
                  <a:pt x="2528" y="7455"/>
                </a:lnTo>
                <a:lnTo>
                  <a:pt x="2213" y="7560"/>
                </a:lnTo>
                <a:lnTo>
                  <a:pt x="1893" y="7652"/>
                </a:lnTo>
                <a:lnTo>
                  <a:pt x="1567" y="7732"/>
                </a:lnTo>
                <a:lnTo>
                  <a:pt x="1235" y="7799"/>
                </a:lnTo>
                <a:lnTo>
                  <a:pt x="900" y="7851"/>
                </a:lnTo>
                <a:lnTo>
                  <a:pt x="878" y="7854"/>
                </a:lnTo>
                <a:lnTo>
                  <a:pt x="855" y="7856"/>
                </a:lnTo>
                <a:lnTo>
                  <a:pt x="834" y="7858"/>
                </a:lnTo>
                <a:lnTo>
                  <a:pt x="812" y="7859"/>
                </a:lnTo>
                <a:lnTo>
                  <a:pt x="791" y="7859"/>
                </a:lnTo>
                <a:lnTo>
                  <a:pt x="770" y="7859"/>
                </a:lnTo>
                <a:lnTo>
                  <a:pt x="749" y="7858"/>
                </a:lnTo>
                <a:lnTo>
                  <a:pt x="728" y="7857"/>
                </a:lnTo>
                <a:lnTo>
                  <a:pt x="706" y="7855"/>
                </a:lnTo>
                <a:lnTo>
                  <a:pt x="686" y="7853"/>
                </a:lnTo>
                <a:lnTo>
                  <a:pt x="665" y="7850"/>
                </a:lnTo>
                <a:lnTo>
                  <a:pt x="645" y="7847"/>
                </a:lnTo>
                <a:lnTo>
                  <a:pt x="625" y="7843"/>
                </a:lnTo>
                <a:lnTo>
                  <a:pt x="605" y="7838"/>
                </a:lnTo>
                <a:lnTo>
                  <a:pt x="585" y="7833"/>
                </a:lnTo>
                <a:lnTo>
                  <a:pt x="564" y="7827"/>
                </a:lnTo>
                <a:lnTo>
                  <a:pt x="545" y="7821"/>
                </a:lnTo>
                <a:lnTo>
                  <a:pt x="525" y="7815"/>
                </a:lnTo>
                <a:lnTo>
                  <a:pt x="506" y="7807"/>
                </a:lnTo>
                <a:lnTo>
                  <a:pt x="487" y="7800"/>
                </a:lnTo>
                <a:lnTo>
                  <a:pt x="468" y="7790"/>
                </a:lnTo>
                <a:lnTo>
                  <a:pt x="449" y="7781"/>
                </a:lnTo>
                <a:lnTo>
                  <a:pt x="430" y="7772"/>
                </a:lnTo>
                <a:lnTo>
                  <a:pt x="412" y="7762"/>
                </a:lnTo>
                <a:lnTo>
                  <a:pt x="394" y="7751"/>
                </a:lnTo>
                <a:lnTo>
                  <a:pt x="376" y="7740"/>
                </a:lnTo>
                <a:lnTo>
                  <a:pt x="358" y="7729"/>
                </a:lnTo>
                <a:lnTo>
                  <a:pt x="340" y="7717"/>
                </a:lnTo>
                <a:lnTo>
                  <a:pt x="323" y="7704"/>
                </a:lnTo>
                <a:lnTo>
                  <a:pt x="306" y="7691"/>
                </a:lnTo>
                <a:lnTo>
                  <a:pt x="288" y="7677"/>
                </a:lnTo>
                <a:lnTo>
                  <a:pt x="271" y="7663"/>
                </a:lnTo>
                <a:lnTo>
                  <a:pt x="255" y="7647"/>
                </a:lnTo>
                <a:lnTo>
                  <a:pt x="239" y="7632"/>
                </a:lnTo>
                <a:lnTo>
                  <a:pt x="224" y="7617"/>
                </a:lnTo>
                <a:lnTo>
                  <a:pt x="209" y="7602"/>
                </a:lnTo>
                <a:lnTo>
                  <a:pt x="194" y="7586"/>
                </a:lnTo>
                <a:lnTo>
                  <a:pt x="181" y="7570"/>
                </a:lnTo>
                <a:lnTo>
                  <a:pt x="167" y="7554"/>
                </a:lnTo>
                <a:lnTo>
                  <a:pt x="154" y="7537"/>
                </a:lnTo>
                <a:lnTo>
                  <a:pt x="141" y="7519"/>
                </a:lnTo>
                <a:lnTo>
                  <a:pt x="129" y="7502"/>
                </a:lnTo>
                <a:lnTo>
                  <a:pt x="118" y="7485"/>
                </a:lnTo>
                <a:lnTo>
                  <a:pt x="107" y="7467"/>
                </a:lnTo>
                <a:lnTo>
                  <a:pt x="97" y="7449"/>
                </a:lnTo>
                <a:lnTo>
                  <a:pt x="87" y="7431"/>
                </a:lnTo>
                <a:lnTo>
                  <a:pt x="78" y="7413"/>
                </a:lnTo>
                <a:lnTo>
                  <a:pt x="69" y="7395"/>
                </a:lnTo>
                <a:lnTo>
                  <a:pt x="61" y="7375"/>
                </a:lnTo>
                <a:lnTo>
                  <a:pt x="53" y="7356"/>
                </a:lnTo>
                <a:lnTo>
                  <a:pt x="46" y="7337"/>
                </a:lnTo>
                <a:lnTo>
                  <a:pt x="39" y="7317"/>
                </a:lnTo>
                <a:lnTo>
                  <a:pt x="33" y="7297"/>
                </a:lnTo>
                <a:lnTo>
                  <a:pt x="28" y="7278"/>
                </a:lnTo>
                <a:lnTo>
                  <a:pt x="23" y="7256"/>
                </a:lnTo>
                <a:lnTo>
                  <a:pt x="18" y="7236"/>
                </a:lnTo>
                <a:lnTo>
                  <a:pt x="14" y="7216"/>
                </a:lnTo>
                <a:lnTo>
                  <a:pt x="10" y="7195"/>
                </a:lnTo>
                <a:lnTo>
                  <a:pt x="7" y="7174"/>
                </a:lnTo>
                <a:lnTo>
                  <a:pt x="4" y="7153"/>
                </a:lnTo>
                <a:lnTo>
                  <a:pt x="2" y="7131"/>
                </a:lnTo>
                <a:lnTo>
                  <a:pt x="1" y="7109"/>
                </a:lnTo>
                <a:lnTo>
                  <a:pt x="0" y="7087"/>
                </a:lnTo>
                <a:lnTo>
                  <a:pt x="0" y="7065"/>
                </a:lnTo>
                <a:lnTo>
                  <a:pt x="0" y="793"/>
                </a:lnTo>
                <a:lnTo>
                  <a:pt x="1" y="753"/>
                </a:lnTo>
                <a:lnTo>
                  <a:pt x="4" y="712"/>
                </a:lnTo>
                <a:lnTo>
                  <a:pt x="9" y="673"/>
                </a:lnTo>
                <a:lnTo>
                  <a:pt x="17" y="634"/>
                </a:lnTo>
                <a:lnTo>
                  <a:pt x="26" y="595"/>
                </a:lnTo>
                <a:lnTo>
                  <a:pt x="36" y="558"/>
                </a:lnTo>
                <a:lnTo>
                  <a:pt x="49" y="521"/>
                </a:lnTo>
                <a:lnTo>
                  <a:pt x="63" y="485"/>
                </a:lnTo>
                <a:lnTo>
                  <a:pt x="79" y="449"/>
                </a:lnTo>
                <a:lnTo>
                  <a:pt x="96" y="416"/>
                </a:lnTo>
                <a:lnTo>
                  <a:pt x="115" y="383"/>
                </a:lnTo>
                <a:lnTo>
                  <a:pt x="136" y="351"/>
                </a:lnTo>
                <a:lnTo>
                  <a:pt x="159" y="319"/>
                </a:lnTo>
                <a:lnTo>
                  <a:pt x="182" y="289"/>
                </a:lnTo>
                <a:lnTo>
                  <a:pt x="207" y="260"/>
                </a:lnTo>
                <a:lnTo>
                  <a:pt x="233" y="233"/>
                </a:lnTo>
                <a:lnTo>
                  <a:pt x="260" y="207"/>
                </a:lnTo>
                <a:lnTo>
                  <a:pt x="289" y="181"/>
                </a:lnTo>
                <a:lnTo>
                  <a:pt x="320" y="158"/>
                </a:lnTo>
                <a:lnTo>
                  <a:pt x="351" y="136"/>
                </a:lnTo>
                <a:lnTo>
                  <a:pt x="383" y="115"/>
                </a:lnTo>
                <a:lnTo>
                  <a:pt x="416" y="96"/>
                </a:lnTo>
                <a:lnTo>
                  <a:pt x="450" y="79"/>
                </a:lnTo>
                <a:lnTo>
                  <a:pt x="485" y="62"/>
                </a:lnTo>
                <a:lnTo>
                  <a:pt x="521" y="48"/>
                </a:lnTo>
                <a:lnTo>
                  <a:pt x="558" y="35"/>
                </a:lnTo>
                <a:lnTo>
                  <a:pt x="596" y="25"/>
                </a:lnTo>
                <a:lnTo>
                  <a:pt x="634" y="16"/>
                </a:lnTo>
                <a:lnTo>
                  <a:pt x="673" y="9"/>
                </a:lnTo>
                <a:lnTo>
                  <a:pt x="712" y="4"/>
                </a:lnTo>
                <a:lnTo>
                  <a:pt x="753" y="1"/>
                </a:lnTo>
                <a:lnTo>
                  <a:pt x="793" y="0"/>
                </a:lnTo>
                <a:lnTo>
                  <a:pt x="7062" y="0"/>
                </a:lnTo>
                <a:lnTo>
                  <a:pt x="7085" y="0"/>
                </a:lnTo>
                <a:lnTo>
                  <a:pt x="7107" y="1"/>
                </a:lnTo>
                <a:lnTo>
                  <a:pt x="7128" y="2"/>
                </a:lnTo>
                <a:lnTo>
                  <a:pt x="7150" y="4"/>
                </a:lnTo>
                <a:lnTo>
                  <a:pt x="7171" y="7"/>
                </a:lnTo>
                <a:lnTo>
                  <a:pt x="7192" y="10"/>
                </a:lnTo>
                <a:lnTo>
                  <a:pt x="7212" y="13"/>
                </a:lnTo>
                <a:lnTo>
                  <a:pt x="7234" y="17"/>
                </a:lnTo>
                <a:lnTo>
                  <a:pt x="7254" y="22"/>
                </a:lnTo>
                <a:lnTo>
                  <a:pt x="7275" y="27"/>
                </a:lnTo>
                <a:lnTo>
                  <a:pt x="7294" y="32"/>
                </a:lnTo>
                <a:lnTo>
                  <a:pt x="7314" y="38"/>
                </a:lnTo>
                <a:lnTo>
                  <a:pt x="7334" y="45"/>
                </a:lnTo>
                <a:lnTo>
                  <a:pt x="7353" y="52"/>
                </a:lnTo>
                <a:lnTo>
                  <a:pt x="7373" y="60"/>
                </a:lnTo>
                <a:lnTo>
                  <a:pt x="7392" y="69"/>
                </a:lnTo>
                <a:lnTo>
                  <a:pt x="7410" y="78"/>
                </a:lnTo>
                <a:lnTo>
                  <a:pt x="7428" y="87"/>
                </a:lnTo>
                <a:lnTo>
                  <a:pt x="7446" y="97"/>
                </a:lnTo>
                <a:lnTo>
                  <a:pt x="7464" y="107"/>
                </a:lnTo>
                <a:lnTo>
                  <a:pt x="7482" y="118"/>
                </a:lnTo>
                <a:lnTo>
                  <a:pt x="7499" y="129"/>
                </a:lnTo>
                <a:lnTo>
                  <a:pt x="7517" y="141"/>
                </a:lnTo>
                <a:lnTo>
                  <a:pt x="7534" y="153"/>
                </a:lnTo>
                <a:lnTo>
                  <a:pt x="7550" y="166"/>
                </a:lnTo>
                <a:lnTo>
                  <a:pt x="7567" y="180"/>
                </a:lnTo>
                <a:lnTo>
                  <a:pt x="7583" y="194"/>
                </a:lnTo>
                <a:lnTo>
                  <a:pt x="7599" y="209"/>
                </a:lnTo>
                <a:lnTo>
                  <a:pt x="7614" y="224"/>
                </a:lnTo>
                <a:lnTo>
                  <a:pt x="7629" y="239"/>
                </a:lnTo>
                <a:lnTo>
                  <a:pt x="7645" y="255"/>
                </a:lnTo>
                <a:lnTo>
                  <a:pt x="7660" y="271"/>
                </a:lnTo>
                <a:lnTo>
                  <a:pt x="7674" y="288"/>
                </a:lnTo>
                <a:lnTo>
                  <a:pt x="7688" y="305"/>
                </a:lnTo>
                <a:lnTo>
                  <a:pt x="7701" y="322"/>
                </a:lnTo>
                <a:lnTo>
                  <a:pt x="7714" y="340"/>
                </a:lnTo>
                <a:lnTo>
                  <a:pt x="7726" y="358"/>
                </a:lnTo>
                <a:lnTo>
                  <a:pt x="7737" y="376"/>
                </a:lnTo>
                <a:lnTo>
                  <a:pt x="7748" y="394"/>
                </a:lnTo>
                <a:lnTo>
                  <a:pt x="7759" y="412"/>
                </a:lnTo>
                <a:lnTo>
                  <a:pt x="7769" y="430"/>
                </a:lnTo>
                <a:lnTo>
                  <a:pt x="7778" y="449"/>
                </a:lnTo>
                <a:lnTo>
                  <a:pt x="7788" y="468"/>
                </a:lnTo>
                <a:lnTo>
                  <a:pt x="7796" y="487"/>
                </a:lnTo>
                <a:lnTo>
                  <a:pt x="7804" y="506"/>
                </a:lnTo>
                <a:lnTo>
                  <a:pt x="7812" y="525"/>
                </a:lnTo>
                <a:lnTo>
                  <a:pt x="7818" y="545"/>
                </a:lnTo>
                <a:lnTo>
                  <a:pt x="7824" y="564"/>
                </a:lnTo>
                <a:lnTo>
                  <a:pt x="7830" y="584"/>
                </a:lnTo>
                <a:lnTo>
                  <a:pt x="7835" y="605"/>
                </a:lnTo>
                <a:lnTo>
                  <a:pt x="7840" y="625"/>
                </a:lnTo>
                <a:lnTo>
                  <a:pt x="7844" y="645"/>
                </a:lnTo>
                <a:lnTo>
                  <a:pt x="7847" y="665"/>
                </a:lnTo>
                <a:lnTo>
                  <a:pt x="7850" y="686"/>
                </a:lnTo>
                <a:lnTo>
                  <a:pt x="7852" y="706"/>
                </a:lnTo>
                <a:lnTo>
                  <a:pt x="7854" y="727"/>
                </a:lnTo>
                <a:lnTo>
                  <a:pt x="7855" y="749"/>
                </a:lnTo>
                <a:lnTo>
                  <a:pt x="7856" y="770"/>
                </a:lnTo>
                <a:lnTo>
                  <a:pt x="7856" y="791"/>
                </a:lnTo>
                <a:lnTo>
                  <a:pt x="7856" y="813"/>
                </a:lnTo>
                <a:lnTo>
                  <a:pt x="7855" y="834"/>
                </a:lnTo>
                <a:lnTo>
                  <a:pt x="7853" y="856"/>
                </a:lnTo>
                <a:lnTo>
                  <a:pt x="7851" y="878"/>
                </a:lnTo>
                <a:lnTo>
                  <a:pt x="7848" y="90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8" name="Freeform 8">
            <a:extLst>
              <a:ext uri="{FF2B5EF4-FFF2-40B4-BE49-F238E27FC236}">
                <a16:creationId xmlns:a16="http://schemas.microsoft.com/office/drawing/2014/main" id="{6E7FC38A-131C-F2DB-6320-E27C8ED09A18}"/>
              </a:ext>
            </a:extLst>
          </p:cNvPr>
          <p:cNvSpPr>
            <a:spLocks/>
          </p:cNvSpPr>
          <p:nvPr/>
        </p:nvSpPr>
        <p:spPr bwMode="auto">
          <a:xfrm>
            <a:off x="2546643" y="1494271"/>
            <a:ext cx="2019949" cy="2021750"/>
          </a:xfrm>
          <a:custGeom>
            <a:avLst/>
            <a:gdLst>
              <a:gd name="T0" fmla="*/ 1893 w 7856"/>
              <a:gd name="T1" fmla="*/ 207 h 7859"/>
              <a:gd name="T2" fmla="*/ 3142 w 7856"/>
              <a:gd name="T3" fmla="*/ 652 h 7859"/>
              <a:gd name="T4" fmla="*/ 4286 w 7856"/>
              <a:gd name="T5" fmla="*/ 1286 h 7859"/>
              <a:gd name="T6" fmla="*/ 5309 w 7856"/>
              <a:gd name="T7" fmla="*/ 2089 h 7859"/>
              <a:gd name="T8" fmla="*/ 6189 w 7856"/>
              <a:gd name="T9" fmla="*/ 3044 h 7859"/>
              <a:gd name="T10" fmla="*/ 6910 w 7856"/>
              <a:gd name="T11" fmla="*/ 4130 h 7859"/>
              <a:gd name="T12" fmla="*/ 7452 w 7856"/>
              <a:gd name="T13" fmla="*/ 5330 h 7859"/>
              <a:gd name="T14" fmla="*/ 7796 w 7856"/>
              <a:gd name="T15" fmla="*/ 6624 h 7859"/>
              <a:gd name="T16" fmla="*/ 7855 w 7856"/>
              <a:gd name="T17" fmla="*/ 7025 h 7859"/>
              <a:gd name="T18" fmla="*/ 7855 w 7856"/>
              <a:gd name="T19" fmla="*/ 7110 h 7859"/>
              <a:gd name="T20" fmla="*/ 7847 w 7856"/>
              <a:gd name="T21" fmla="*/ 7194 h 7859"/>
              <a:gd name="T22" fmla="*/ 7830 w 7856"/>
              <a:gd name="T23" fmla="*/ 7275 h 7859"/>
              <a:gd name="T24" fmla="*/ 7804 w 7856"/>
              <a:gd name="T25" fmla="*/ 7353 h 7859"/>
              <a:gd name="T26" fmla="*/ 7769 w 7856"/>
              <a:gd name="T27" fmla="*/ 7429 h 7859"/>
              <a:gd name="T28" fmla="*/ 7726 w 7856"/>
              <a:gd name="T29" fmla="*/ 7501 h 7859"/>
              <a:gd name="T30" fmla="*/ 7674 w 7856"/>
              <a:gd name="T31" fmla="*/ 7571 h 7859"/>
              <a:gd name="T32" fmla="*/ 7614 w 7856"/>
              <a:gd name="T33" fmla="*/ 7635 h 7859"/>
              <a:gd name="T34" fmla="*/ 7551 w 7856"/>
              <a:gd name="T35" fmla="*/ 7693 h 7859"/>
              <a:gd name="T36" fmla="*/ 7482 w 7856"/>
              <a:gd name="T37" fmla="*/ 7741 h 7859"/>
              <a:gd name="T38" fmla="*/ 7410 w 7856"/>
              <a:gd name="T39" fmla="*/ 7781 h 7859"/>
              <a:gd name="T40" fmla="*/ 7334 w 7856"/>
              <a:gd name="T41" fmla="*/ 7814 h 7859"/>
              <a:gd name="T42" fmla="*/ 7254 w 7856"/>
              <a:gd name="T43" fmla="*/ 7837 h 7859"/>
              <a:gd name="T44" fmla="*/ 7171 w 7856"/>
              <a:gd name="T45" fmla="*/ 7852 h 7859"/>
              <a:gd name="T46" fmla="*/ 7085 w 7856"/>
              <a:gd name="T47" fmla="*/ 7859 h 7859"/>
              <a:gd name="T48" fmla="*/ 712 w 7856"/>
              <a:gd name="T49" fmla="*/ 7855 h 7859"/>
              <a:gd name="T50" fmla="*/ 558 w 7856"/>
              <a:gd name="T51" fmla="*/ 7824 h 7859"/>
              <a:gd name="T52" fmla="*/ 416 w 7856"/>
              <a:gd name="T53" fmla="*/ 7763 h 7859"/>
              <a:gd name="T54" fmla="*/ 289 w 7856"/>
              <a:gd name="T55" fmla="*/ 7678 h 7859"/>
              <a:gd name="T56" fmla="*/ 182 w 7856"/>
              <a:gd name="T57" fmla="*/ 7570 h 7859"/>
              <a:gd name="T58" fmla="*/ 96 w 7856"/>
              <a:gd name="T59" fmla="*/ 7443 h 7859"/>
              <a:gd name="T60" fmla="*/ 36 w 7856"/>
              <a:gd name="T61" fmla="*/ 7301 h 7859"/>
              <a:gd name="T62" fmla="*/ 4 w 7856"/>
              <a:gd name="T63" fmla="*/ 7147 h 7859"/>
              <a:gd name="T64" fmla="*/ 0 w 7856"/>
              <a:gd name="T65" fmla="*/ 772 h 7859"/>
              <a:gd name="T66" fmla="*/ 7 w 7856"/>
              <a:gd name="T67" fmla="*/ 685 h 7859"/>
              <a:gd name="T68" fmla="*/ 23 w 7856"/>
              <a:gd name="T69" fmla="*/ 603 h 7859"/>
              <a:gd name="T70" fmla="*/ 46 w 7856"/>
              <a:gd name="T71" fmla="*/ 522 h 7859"/>
              <a:gd name="T72" fmla="*/ 78 w 7856"/>
              <a:gd name="T73" fmla="*/ 446 h 7859"/>
              <a:gd name="T74" fmla="*/ 118 w 7856"/>
              <a:gd name="T75" fmla="*/ 374 h 7859"/>
              <a:gd name="T76" fmla="*/ 167 w 7856"/>
              <a:gd name="T77" fmla="*/ 306 h 7859"/>
              <a:gd name="T78" fmla="*/ 224 w 7856"/>
              <a:gd name="T79" fmla="*/ 242 h 7859"/>
              <a:gd name="T80" fmla="*/ 288 w 7856"/>
              <a:gd name="T81" fmla="*/ 182 h 7859"/>
              <a:gd name="T82" fmla="*/ 358 w 7856"/>
              <a:gd name="T83" fmla="*/ 130 h 7859"/>
              <a:gd name="T84" fmla="*/ 430 w 7856"/>
              <a:gd name="T85" fmla="*/ 87 h 7859"/>
              <a:gd name="T86" fmla="*/ 506 w 7856"/>
              <a:gd name="T87" fmla="*/ 52 h 7859"/>
              <a:gd name="T88" fmla="*/ 585 w 7856"/>
              <a:gd name="T89" fmla="*/ 26 h 7859"/>
              <a:gd name="T90" fmla="*/ 665 w 7856"/>
              <a:gd name="T91" fmla="*/ 9 h 7859"/>
              <a:gd name="T92" fmla="*/ 749 w 7856"/>
              <a:gd name="T93" fmla="*/ 1 h 7859"/>
              <a:gd name="T94" fmla="*/ 834 w 7856"/>
              <a:gd name="T95" fmla="*/ 1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900" y="8"/>
                </a:moveTo>
                <a:lnTo>
                  <a:pt x="1235" y="60"/>
                </a:lnTo>
                <a:lnTo>
                  <a:pt x="1567" y="127"/>
                </a:lnTo>
                <a:lnTo>
                  <a:pt x="1893" y="207"/>
                </a:lnTo>
                <a:lnTo>
                  <a:pt x="2213" y="299"/>
                </a:lnTo>
                <a:lnTo>
                  <a:pt x="2528" y="404"/>
                </a:lnTo>
                <a:lnTo>
                  <a:pt x="2839" y="522"/>
                </a:lnTo>
                <a:lnTo>
                  <a:pt x="3142" y="652"/>
                </a:lnTo>
                <a:lnTo>
                  <a:pt x="3438" y="793"/>
                </a:lnTo>
                <a:lnTo>
                  <a:pt x="3728" y="946"/>
                </a:lnTo>
                <a:lnTo>
                  <a:pt x="4011" y="1110"/>
                </a:lnTo>
                <a:lnTo>
                  <a:pt x="4286" y="1286"/>
                </a:lnTo>
                <a:lnTo>
                  <a:pt x="4554" y="1471"/>
                </a:lnTo>
                <a:lnTo>
                  <a:pt x="4813" y="1668"/>
                </a:lnTo>
                <a:lnTo>
                  <a:pt x="5065" y="1873"/>
                </a:lnTo>
                <a:lnTo>
                  <a:pt x="5309" y="2089"/>
                </a:lnTo>
                <a:lnTo>
                  <a:pt x="5543" y="2314"/>
                </a:lnTo>
                <a:lnTo>
                  <a:pt x="5768" y="2548"/>
                </a:lnTo>
                <a:lnTo>
                  <a:pt x="5984" y="2792"/>
                </a:lnTo>
                <a:lnTo>
                  <a:pt x="6189" y="3044"/>
                </a:lnTo>
                <a:lnTo>
                  <a:pt x="6386" y="3304"/>
                </a:lnTo>
                <a:lnTo>
                  <a:pt x="6571" y="3572"/>
                </a:lnTo>
                <a:lnTo>
                  <a:pt x="6746" y="3847"/>
                </a:lnTo>
                <a:lnTo>
                  <a:pt x="6910" y="4130"/>
                </a:lnTo>
                <a:lnTo>
                  <a:pt x="7063" y="4420"/>
                </a:lnTo>
                <a:lnTo>
                  <a:pt x="7204" y="4716"/>
                </a:lnTo>
                <a:lnTo>
                  <a:pt x="7334" y="5020"/>
                </a:lnTo>
                <a:lnTo>
                  <a:pt x="7452" y="5330"/>
                </a:lnTo>
                <a:lnTo>
                  <a:pt x="7557" y="5645"/>
                </a:lnTo>
                <a:lnTo>
                  <a:pt x="7650" y="5966"/>
                </a:lnTo>
                <a:lnTo>
                  <a:pt x="7729" y="6292"/>
                </a:lnTo>
                <a:lnTo>
                  <a:pt x="7796" y="6624"/>
                </a:lnTo>
                <a:lnTo>
                  <a:pt x="7848" y="6959"/>
                </a:lnTo>
                <a:lnTo>
                  <a:pt x="7851" y="6981"/>
                </a:lnTo>
                <a:lnTo>
                  <a:pt x="7853" y="7004"/>
                </a:lnTo>
                <a:lnTo>
                  <a:pt x="7855" y="7025"/>
                </a:lnTo>
                <a:lnTo>
                  <a:pt x="7856" y="7047"/>
                </a:lnTo>
                <a:lnTo>
                  <a:pt x="7856" y="7068"/>
                </a:lnTo>
                <a:lnTo>
                  <a:pt x="7856" y="7089"/>
                </a:lnTo>
                <a:lnTo>
                  <a:pt x="7855" y="7110"/>
                </a:lnTo>
                <a:lnTo>
                  <a:pt x="7854" y="7132"/>
                </a:lnTo>
                <a:lnTo>
                  <a:pt x="7852" y="7153"/>
                </a:lnTo>
                <a:lnTo>
                  <a:pt x="7850" y="7173"/>
                </a:lnTo>
                <a:lnTo>
                  <a:pt x="7847" y="7194"/>
                </a:lnTo>
                <a:lnTo>
                  <a:pt x="7844" y="7214"/>
                </a:lnTo>
                <a:lnTo>
                  <a:pt x="7840" y="7234"/>
                </a:lnTo>
                <a:lnTo>
                  <a:pt x="7835" y="7254"/>
                </a:lnTo>
                <a:lnTo>
                  <a:pt x="7830" y="7275"/>
                </a:lnTo>
                <a:lnTo>
                  <a:pt x="7824" y="7295"/>
                </a:lnTo>
                <a:lnTo>
                  <a:pt x="7818" y="7314"/>
                </a:lnTo>
                <a:lnTo>
                  <a:pt x="7812" y="7334"/>
                </a:lnTo>
                <a:lnTo>
                  <a:pt x="7804" y="7353"/>
                </a:lnTo>
                <a:lnTo>
                  <a:pt x="7797" y="7372"/>
                </a:lnTo>
                <a:lnTo>
                  <a:pt x="7788" y="7391"/>
                </a:lnTo>
                <a:lnTo>
                  <a:pt x="7778" y="7411"/>
                </a:lnTo>
                <a:lnTo>
                  <a:pt x="7769" y="7429"/>
                </a:lnTo>
                <a:lnTo>
                  <a:pt x="7759" y="7447"/>
                </a:lnTo>
                <a:lnTo>
                  <a:pt x="7748" y="7465"/>
                </a:lnTo>
                <a:lnTo>
                  <a:pt x="7737" y="7483"/>
                </a:lnTo>
                <a:lnTo>
                  <a:pt x="7726" y="7501"/>
                </a:lnTo>
                <a:lnTo>
                  <a:pt x="7714" y="7519"/>
                </a:lnTo>
                <a:lnTo>
                  <a:pt x="7701" y="7537"/>
                </a:lnTo>
                <a:lnTo>
                  <a:pt x="7688" y="7554"/>
                </a:lnTo>
                <a:lnTo>
                  <a:pt x="7674" y="7571"/>
                </a:lnTo>
                <a:lnTo>
                  <a:pt x="7660" y="7588"/>
                </a:lnTo>
                <a:lnTo>
                  <a:pt x="7645" y="7604"/>
                </a:lnTo>
                <a:lnTo>
                  <a:pt x="7629" y="7620"/>
                </a:lnTo>
                <a:lnTo>
                  <a:pt x="7614" y="7635"/>
                </a:lnTo>
                <a:lnTo>
                  <a:pt x="7599" y="7650"/>
                </a:lnTo>
                <a:lnTo>
                  <a:pt x="7583" y="7666"/>
                </a:lnTo>
                <a:lnTo>
                  <a:pt x="7567" y="7679"/>
                </a:lnTo>
                <a:lnTo>
                  <a:pt x="7551" y="7693"/>
                </a:lnTo>
                <a:lnTo>
                  <a:pt x="7534" y="7706"/>
                </a:lnTo>
                <a:lnTo>
                  <a:pt x="7517" y="7718"/>
                </a:lnTo>
                <a:lnTo>
                  <a:pt x="7499" y="7730"/>
                </a:lnTo>
                <a:lnTo>
                  <a:pt x="7482" y="7741"/>
                </a:lnTo>
                <a:lnTo>
                  <a:pt x="7464" y="7752"/>
                </a:lnTo>
                <a:lnTo>
                  <a:pt x="7446" y="7762"/>
                </a:lnTo>
                <a:lnTo>
                  <a:pt x="7428" y="7772"/>
                </a:lnTo>
                <a:lnTo>
                  <a:pt x="7410" y="7781"/>
                </a:lnTo>
                <a:lnTo>
                  <a:pt x="7392" y="7790"/>
                </a:lnTo>
                <a:lnTo>
                  <a:pt x="7373" y="7799"/>
                </a:lnTo>
                <a:lnTo>
                  <a:pt x="7353" y="7807"/>
                </a:lnTo>
                <a:lnTo>
                  <a:pt x="7334" y="7814"/>
                </a:lnTo>
                <a:lnTo>
                  <a:pt x="7314" y="7821"/>
                </a:lnTo>
                <a:lnTo>
                  <a:pt x="7294" y="7827"/>
                </a:lnTo>
                <a:lnTo>
                  <a:pt x="7275" y="7832"/>
                </a:lnTo>
                <a:lnTo>
                  <a:pt x="7254" y="7837"/>
                </a:lnTo>
                <a:lnTo>
                  <a:pt x="7234" y="7842"/>
                </a:lnTo>
                <a:lnTo>
                  <a:pt x="7213" y="7846"/>
                </a:lnTo>
                <a:lnTo>
                  <a:pt x="7192" y="7849"/>
                </a:lnTo>
                <a:lnTo>
                  <a:pt x="7171" y="7852"/>
                </a:lnTo>
                <a:lnTo>
                  <a:pt x="7150" y="7855"/>
                </a:lnTo>
                <a:lnTo>
                  <a:pt x="7128" y="7857"/>
                </a:lnTo>
                <a:lnTo>
                  <a:pt x="7107" y="7858"/>
                </a:lnTo>
                <a:lnTo>
                  <a:pt x="7085" y="7859"/>
                </a:lnTo>
                <a:lnTo>
                  <a:pt x="7062" y="7859"/>
                </a:lnTo>
                <a:lnTo>
                  <a:pt x="793" y="7859"/>
                </a:lnTo>
                <a:lnTo>
                  <a:pt x="753" y="7858"/>
                </a:lnTo>
                <a:lnTo>
                  <a:pt x="712" y="7855"/>
                </a:lnTo>
                <a:lnTo>
                  <a:pt x="673" y="7850"/>
                </a:lnTo>
                <a:lnTo>
                  <a:pt x="634" y="7843"/>
                </a:lnTo>
                <a:lnTo>
                  <a:pt x="596" y="7834"/>
                </a:lnTo>
                <a:lnTo>
                  <a:pt x="558" y="7824"/>
                </a:lnTo>
                <a:lnTo>
                  <a:pt x="521" y="7811"/>
                </a:lnTo>
                <a:lnTo>
                  <a:pt x="485" y="7797"/>
                </a:lnTo>
                <a:lnTo>
                  <a:pt x="450" y="7780"/>
                </a:lnTo>
                <a:lnTo>
                  <a:pt x="416" y="7763"/>
                </a:lnTo>
                <a:lnTo>
                  <a:pt x="383" y="7744"/>
                </a:lnTo>
                <a:lnTo>
                  <a:pt x="351" y="7723"/>
                </a:lnTo>
                <a:lnTo>
                  <a:pt x="320" y="7701"/>
                </a:lnTo>
                <a:lnTo>
                  <a:pt x="289" y="7678"/>
                </a:lnTo>
                <a:lnTo>
                  <a:pt x="260" y="7652"/>
                </a:lnTo>
                <a:lnTo>
                  <a:pt x="233" y="7626"/>
                </a:lnTo>
                <a:lnTo>
                  <a:pt x="207" y="7599"/>
                </a:lnTo>
                <a:lnTo>
                  <a:pt x="182" y="7570"/>
                </a:lnTo>
                <a:lnTo>
                  <a:pt x="159" y="7540"/>
                </a:lnTo>
                <a:lnTo>
                  <a:pt x="136" y="7508"/>
                </a:lnTo>
                <a:lnTo>
                  <a:pt x="115" y="7476"/>
                </a:lnTo>
                <a:lnTo>
                  <a:pt x="96" y="7443"/>
                </a:lnTo>
                <a:lnTo>
                  <a:pt x="79" y="7410"/>
                </a:lnTo>
                <a:lnTo>
                  <a:pt x="63" y="7374"/>
                </a:lnTo>
                <a:lnTo>
                  <a:pt x="49" y="7338"/>
                </a:lnTo>
                <a:lnTo>
                  <a:pt x="36" y="7301"/>
                </a:lnTo>
                <a:lnTo>
                  <a:pt x="26" y="7264"/>
                </a:lnTo>
                <a:lnTo>
                  <a:pt x="17" y="7225"/>
                </a:lnTo>
                <a:lnTo>
                  <a:pt x="9" y="7186"/>
                </a:lnTo>
                <a:lnTo>
                  <a:pt x="4" y="7147"/>
                </a:lnTo>
                <a:lnTo>
                  <a:pt x="1" y="7106"/>
                </a:lnTo>
                <a:lnTo>
                  <a:pt x="0" y="7066"/>
                </a:lnTo>
                <a:lnTo>
                  <a:pt x="0" y="794"/>
                </a:lnTo>
                <a:lnTo>
                  <a:pt x="0" y="772"/>
                </a:lnTo>
                <a:lnTo>
                  <a:pt x="1" y="750"/>
                </a:lnTo>
                <a:lnTo>
                  <a:pt x="2" y="728"/>
                </a:lnTo>
                <a:lnTo>
                  <a:pt x="4" y="706"/>
                </a:lnTo>
                <a:lnTo>
                  <a:pt x="7" y="685"/>
                </a:lnTo>
                <a:lnTo>
                  <a:pt x="10" y="664"/>
                </a:lnTo>
                <a:lnTo>
                  <a:pt x="14" y="644"/>
                </a:lnTo>
                <a:lnTo>
                  <a:pt x="18" y="623"/>
                </a:lnTo>
                <a:lnTo>
                  <a:pt x="23" y="603"/>
                </a:lnTo>
                <a:lnTo>
                  <a:pt x="28" y="581"/>
                </a:lnTo>
                <a:lnTo>
                  <a:pt x="33" y="562"/>
                </a:lnTo>
                <a:lnTo>
                  <a:pt x="39" y="542"/>
                </a:lnTo>
                <a:lnTo>
                  <a:pt x="46" y="522"/>
                </a:lnTo>
                <a:lnTo>
                  <a:pt x="53" y="503"/>
                </a:lnTo>
                <a:lnTo>
                  <a:pt x="61" y="484"/>
                </a:lnTo>
                <a:lnTo>
                  <a:pt x="69" y="464"/>
                </a:lnTo>
                <a:lnTo>
                  <a:pt x="78" y="446"/>
                </a:lnTo>
                <a:lnTo>
                  <a:pt x="87" y="428"/>
                </a:lnTo>
                <a:lnTo>
                  <a:pt x="97" y="410"/>
                </a:lnTo>
                <a:lnTo>
                  <a:pt x="107" y="392"/>
                </a:lnTo>
                <a:lnTo>
                  <a:pt x="118" y="374"/>
                </a:lnTo>
                <a:lnTo>
                  <a:pt x="129" y="357"/>
                </a:lnTo>
                <a:lnTo>
                  <a:pt x="141" y="340"/>
                </a:lnTo>
                <a:lnTo>
                  <a:pt x="154" y="322"/>
                </a:lnTo>
                <a:lnTo>
                  <a:pt x="167" y="306"/>
                </a:lnTo>
                <a:lnTo>
                  <a:pt x="181" y="289"/>
                </a:lnTo>
                <a:lnTo>
                  <a:pt x="195" y="273"/>
                </a:lnTo>
                <a:lnTo>
                  <a:pt x="209" y="257"/>
                </a:lnTo>
                <a:lnTo>
                  <a:pt x="224" y="242"/>
                </a:lnTo>
                <a:lnTo>
                  <a:pt x="239" y="227"/>
                </a:lnTo>
                <a:lnTo>
                  <a:pt x="255" y="212"/>
                </a:lnTo>
                <a:lnTo>
                  <a:pt x="271" y="196"/>
                </a:lnTo>
                <a:lnTo>
                  <a:pt x="288" y="182"/>
                </a:lnTo>
                <a:lnTo>
                  <a:pt x="306" y="168"/>
                </a:lnTo>
                <a:lnTo>
                  <a:pt x="323" y="155"/>
                </a:lnTo>
                <a:lnTo>
                  <a:pt x="340" y="142"/>
                </a:lnTo>
                <a:lnTo>
                  <a:pt x="358" y="130"/>
                </a:lnTo>
                <a:lnTo>
                  <a:pt x="376" y="119"/>
                </a:lnTo>
                <a:lnTo>
                  <a:pt x="394" y="108"/>
                </a:lnTo>
                <a:lnTo>
                  <a:pt x="412" y="97"/>
                </a:lnTo>
                <a:lnTo>
                  <a:pt x="430" y="87"/>
                </a:lnTo>
                <a:lnTo>
                  <a:pt x="450" y="78"/>
                </a:lnTo>
                <a:lnTo>
                  <a:pt x="468" y="69"/>
                </a:lnTo>
                <a:lnTo>
                  <a:pt x="487" y="60"/>
                </a:lnTo>
                <a:lnTo>
                  <a:pt x="506" y="52"/>
                </a:lnTo>
                <a:lnTo>
                  <a:pt x="525" y="44"/>
                </a:lnTo>
                <a:lnTo>
                  <a:pt x="545" y="38"/>
                </a:lnTo>
                <a:lnTo>
                  <a:pt x="564" y="32"/>
                </a:lnTo>
                <a:lnTo>
                  <a:pt x="585" y="26"/>
                </a:lnTo>
                <a:lnTo>
                  <a:pt x="605" y="21"/>
                </a:lnTo>
                <a:lnTo>
                  <a:pt x="625" y="16"/>
                </a:lnTo>
                <a:lnTo>
                  <a:pt x="645" y="12"/>
                </a:lnTo>
                <a:lnTo>
                  <a:pt x="665" y="9"/>
                </a:lnTo>
                <a:lnTo>
                  <a:pt x="686" y="6"/>
                </a:lnTo>
                <a:lnTo>
                  <a:pt x="706" y="4"/>
                </a:lnTo>
                <a:lnTo>
                  <a:pt x="728" y="2"/>
                </a:lnTo>
                <a:lnTo>
                  <a:pt x="749" y="1"/>
                </a:lnTo>
                <a:lnTo>
                  <a:pt x="770" y="0"/>
                </a:lnTo>
                <a:lnTo>
                  <a:pt x="791" y="0"/>
                </a:lnTo>
                <a:lnTo>
                  <a:pt x="813" y="0"/>
                </a:lnTo>
                <a:lnTo>
                  <a:pt x="834" y="1"/>
                </a:lnTo>
                <a:lnTo>
                  <a:pt x="856" y="3"/>
                </a:lnTo>
                <a:lnTo>
                  <a:pt x="878" y="5"/>
                </a:lnTo>
                <a:lnTo>
                  <a:pt x="900" y="8"/>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9" name="Freeform 9">
            <a:extLst>
              <a:ext uri="{FF2B5EF4-FFF2-40B4-BE49-F238E27FC236}">
                <a16:creationId xmlns:a16="http://schemas.microsoft.com/office/drawing/2014/main" id="{95BBB22A-8317-3162-E837-D626AB79776A}"/>
              </a:ext>
            </a:extLst>
          </p:cNvPr>
          <p:cNvSpPr>
            <a:spLocks/>
          </p:cNvSpPr>
          <p:nvPr/>
        </p:nvSpPr>
        <p:spPr bwMode="auto">
          <a:xfrm>
            <a:off x="1716700" y="2700480"/>
            <a:ext cx="1555469" cy="1733701"/>
          </a:xfrm>
          <a:custGeom>
            <a:avLst/>
            <a:gdLst>
              <a:gd name="T0" fmla="*/ 5674 w 6046"/>
              <a:gd name="T1" fmla="*/ 1412 h 6747"/>
              <a:gd name="T2" fmla="*/ 5760 w 6046"/>
              <a:gd name="T3" fmla="*/ 1474 h 6747"/>
              <a:gd name="T4" fmla="*/ 5836 w 6046"/>
              <a:gd name="T5" fmla="*/ 1545 h 6747"/>
              <a:gd name="T6" fmla="*/ 5901 w 6046"/>
              <a:gd name="T7" fmla="*/ 1623 h 6747"/>
              <a:gd name="T8" fmla="*/ 5955 w 6046"/>
              <a:gd name="T9" fmla="*/ 1709 h 6747"/>
              <a:gd name="T10" fmla="*/ 5997 w 6046"/>
              <a:gd name="T11" fmla="*/ 1802 h 6747"/>
              <a:gd name="T12" fmla="*/ 6026 w 6046"/>
              <a:gd name="T13" fmla="*/ 1900 h 6747"/>
              <a:gd name="T14" fmla="*/ 6042 w 6046"/>
              <a:gd name="T15" fmla="*/ 2004 h 6747"/>
              <a:gd name="T16" fmla="*/ 6046 w 6046"/>
              <a:gd name="T17" fmla="*/ 3374 h 6747"/>
              <a:gd name="T18" fmla="*/ 6042 w 6046"/>
              <a:gd name="T19" fmla="*/ 4743 h 6747"/>
              <a:gd name="T20" fmla="*/ 6026 w 6046"/>
              <a:gd name="T21" fmla="*/ 4847 h 6747"/>
              <a:gd name="T22" fmla="*/ 5997 w 6046"/>
              <a:gd name="T23" fmla="*/ 4945 h 6747"/>
              <a:gd name="T24" fmla="*/ 5955 w 6046"/>
              <a:gd name="T25" fmla="*/ 5038 h 6747"/>
              <a:gd name="T26" fmla="*/ 5901 w 6046"/>
              <a:gd name="T27" fmla="*/ 5124 h 6747"/>
              <a:gd name="T28" fmla="*/ 5836 w 6046"/>
              <a:gd name="T29" fmla="*/ 5202 h 6747"/>
              <a:gd name="T30" fmla="*/ 5760 w 6046"/>
              <a:gd name="T31" fmla="*/ 5273 h 6747"/>
              <a:gd name="T32" fmla="*/ 5674 w 6046"/>
              <a:gd name="T33" fmla="*/ 5335 h 6747"/>
              <a:gd name="T34" fmla="*/ 3396 w 6046"/>
              <a:gd name="T35" fmla="*/ 6650 h 6747"/>
              <a:gd name="T36" fmla="*/ 3299 w 6046"/>
              <a:gd name="T37" fmla="*/ 6694 h 6747"/>
              <a:gd name="T38" fmla="*/ 3199 w 6046"/>
              <a:gd name="T39" fmla="*/ 6726 h 6747"/>
              <a:gd name="T40" fmla="*/ 3099 w 6046"/>
              <a:gd name="T41" fmla="*/ 6743 h 6747"/>
              <a:gd name="T42" fmla="*/ 2998 w 6046"/>
              <a:gd name="T43" fmla="*/ 6746 h 6747"/>
              <a:gd name="T44" fmla="*/ 2896 w 6046"/>
              <a:gd name="T45" fmla="*/ 6736 h 6747"/>
              <a:gd name="T46" fmla="*/ 2796 w 6046"/>
              <a:gd name="T47" fmla="*/ 6712 h 6747"/>
              <a:gd name="T48" fmla="*/ 2699 w 6046"/>
              <a:gd name="T49" fmla="*/ 6674 h 6747"/>
              <a:gd name="T50" fmla="*/ 1511 w 6046"/>
              <a:gd name="T51" fmla="*/ 5993 h 6747"/>
              <a:gd name="T52" fmla="*/ 328 w 6046"/>
              <a:gd name="T53" fmla="*/ 5305 h 6747"/>
              <a:gd name="T54" fmla="*/ 246 w 6046"/>
              <a:gd name="T55" fmla="*/ 5238 h 6747"/>
              <a:gd name="T56" fmla="*/ 176 w 6046"/>
              <a:gd name="T57" fmla="*/ 5164 h 6747"/>
              <a:gd name="T58" fmla="*/ 116 w 6046"/>
              <a:gd name="T59" fmla="*/ 5081 h 6747"/>
              <a:gd name="T60" fmla="*/ 68 w 6046"/>
              <a:gd name="T61" fmla="*/ 4993 h 6747"/>
              <a:gd name="T62" fmla="*/ 33 w 6046"/>
              <a:gd name="T63" fmla="*/ 4896 h 6747"/>
              <a:gd name="T64" fmla="*/ 10 w 6046"/>
              <a:gd name="T65" fmla="*/ 4795 h 6747"/>
              <a:gd name="T66" fmla="*/ 0 w 6046"/>
              <a:gd name="T67" fmla="*/ 4689 h 6747"/>
              <a:gd name="T68" fmla="*/ 0 w 6046"/>
              <a:gd name="T69" fmla="*/ 2058 h 6747"/>
              <a:gd name="T70" fmla="*/ 10 w 6046"/>
              <a:gd name="T71" fmla="*/ 1952 h 6747"/>
              <a:gd name="T72" fmla="*/ 33 w 6046"/>
              <a:gd name="T73" fmla="*/ 1851 h 6747"/>
              <a:gd name="T74" fmla="*/ 68 w 6046"/>
              <a:gd name="T75" fmla="*/ 1754 h 6747"/>
              <a:gd name="T76" fmla="*/ 116 w 6046"/>
              <a:gd name="T77" fmla="*/ 1666 h 6747"/>
              <a:gd name="T78" fmla="*/ 176 w 6046"/>
              <a:gd name="T79" fmla="*/ 1583 h 6747"/>
              <a:gd name="T80" fmla="*/ 246 w 6046"/>
              <a:gd name="T81" fmla="*/ 1509 h 6747"/>
              <a:gd name="T82" fmla="*/ 328 w 6046"/>
              <a:gd name="T83" fmla="*/ 1442 h 6747"/>
              <a:gd name="T84" fmla="*/ 1511 w 6046"/>
              <a:gd name="T85" fmla="*/ 754 h 6747"/>
              <a:gd name="T86" fmla="*/ 2699 w 6046"/>
              <a:gd name="T87" fmla="*/ 73 h 6747"/>
              <a:gd name="T88" fmla="*/ 2796 w 6046"/>
              <a:gd name="T89" fmla="*/ 35 h 6747"/>
              <a:gd name="T90" fmla="*/ 2896 w 6046"/>
              <a:gd name="T91" fmla="*/ 11 h 6747"/>
              <a:gd name="T92" fmla="*/ 2998 w 6046"/>
              <a:gd name="T93" fmla="*/ 1 h 6747"/>
              <a:gd name="T94" fmla="*/ 3099 w 6046"/>
              <a:gd name="T95" fmla="*/ 4 h 6747"/>
              <a:gd name="T96" fmla="*/ 3199 w 6046"/>
              <a:gd name="T97" fmla="*/ 21 h 6747"/>
              <a:gd name="T98" fmla="*/ 3299 w 6046"/>
              <a:gd name="T99" fmla="*/ 53 h 6747"/>
              <a:gd name="T100" fmla="*/ 3396 w 6046"/>
              <a:gd name="T101" fmla="*/ 97 h 6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46" h="6747">
                <a:moveTo>
                  <a:pt x="3420" y="110"/>
                </a:moveTo>
                <a:lnTo>
                  <a:pt x="4535" y="754"/>
                </a:lnTo>
                <a:lnTo>
                  <a:pt x="5650" y="1398"/>
                </a:lnTo>
                <a:lnTo>
                  <a:pt x="5674" y="1412"/>
                </a:lnTo>
                <a:lnTo>
                  <a:pt x="5696" y="1427"/>
                </a:lnTo>
                <a:lnTo>
                  <a:pt x="5718" y="1442"/>
                </a:lnTo>
                <a:lnTo>
                  <a:pt x="5739" y="1457"/>
                </a:lnTo>
                <a:lnTo>
                  <a:pt x="5760" y="1474"/>
                </a:lnTo>
                <a:lnTo>
                  <a:pt x="5781" y="1490"/>
                </a:lnTo>
                <a:lnTo>
                  <a:pt x="5800" y="1509"/>
                </a:lnTo>
                <a:lnTo>
                  <a:pt x="5819" y="1526"/>
                </a:lnTo>
                <a:lnTo>
                  <a:pt x="5836" y="1545"/>
                </a:lnTo>
                <a:lnTo>
                  <a:pt x="5854" y="1563"/>
                </a:lnTo>
                <a:lnTo>
                  <a:pt x="5870" y="1583"/>
                </a:lnTo>
                <a:lnTo>
                  <a:pt x="5886" y="1603"/>
                </a:lnTo>
                <a:lnTo>
                  <a:pt x="5901" y="1623"/>
                </a:lnTo>
                <a:lnTo>
                  <a:pt x="5915" y="1644"/>
                </a:lnTo>
                <a:lnTo>
                  <a:pt x="5930" y="1666"/>
                </a:lnTo>
                <a:lnTo>
                  <a:pt x="5943" y="1687"/>
                </a:lnTo>
                <a:lnTo>
                  <a:pt x="5955" y="1709"/>
                </a:lnTo>
                <a:lnTo>
                  <a:pt x="5967" y="1732"/>
                </a:lnTo>
                <a:lnTo>
                  <a:pt x="5978" y="1754"/>
                </a:lnTo>
                <a:lnTo>
                  <a:pt x="5988" y="1779"/>
                </a:lnTo>
                <a:lnTo>
                  <a:pt x="5997" y="1802"/>
                </a:lnTo>
                <a:lnTo>
                  <a:pt x="6005" y="1826"/>
                </a:lnTo>
                <a:lnTo>
                  <a:pt x="6013" y="1851"/>
                </a:lnTo>
                <a:lnTo>
                  <a:pt x="6020" y="1875"/>
                </a:lnTo>
                <a:lnTo>
                  <a:pt x="6026" y="1900"/>
                </a:lnTo>
                <a:lnTo>
                  <a:pt x="6031" y="1926"/>
                </a:lnTo>
                <a:lnTo>
                  <a:pt x="6036" y="1952"/>
                </a:lnTo>
                <a:lnTo>
                  <a:pt x="6039" y="1978"/>
                </a:lnTo>
                <a:lnTo>
                  <a:pt x="6042" y="2004"/>
                </a:lnTo>
                <a:lnTo>
                  <a:pt x="6044" y="2031"/>
                </a:lnTo>
                <a:lnTo>
                  <a:pt x="6046" y="2058"/>
                </a:lnTo>
                <a:lnTo>
                  <a:pt x="6046" y="2085"/>
                </a:lnTo>
                <a:lnTo>
                  <a:pt x="6046" y="3374"/>
                </a:lnTo>
                <a:lnTo>
                  <a:pt x="6046" y="4662"/>
                </a:lnTo>
                <a:lnTo>
                  <a:pt x="6046" y="4689"/>
                </a:lnTo>
                <a:lnTo>
                  <a:pt x="6044" y="4716"/>
                </a:lnTo>
                <a:lnTo>
                  <a:pt x="6042" y="4743"/>
                </a:lnTo>
                <a:lnTo>
                  <a:pt x="6039" y="4769"/>
                </a:lnTo>
                <a:lnTo>
                  <a:pt x="6036" y="4795"/>
                </a:lnTo>
                <a:lnTo>
                  <a:pt x="6031" y="4821"/>
                </a:lnTo>
                <a:lnTo>
                  <a:pt x="6026" y="4847"/>
                </a:lnTo>
                <a:lnTo>
                  <a:pt x="6020" y="4872"/>
                </a:lnTo>
                <a:lnTo>
                  <a:pt x="6013" y="4896"/>
                </a:lnTo>
                <a:lnTo>
                  <a:pt x="6005" y="4921"/>
                </a:lnTo>
                <a:lnTo>
                  <a:pt x="5997" y="4945"/>
                </a:lnTo>
                <a:lnTo>
                  <a:pt x="5988" y="4968"/>
                </a:lnTo>
                <a:lnTo>
                  <a:pt x="5978" y="4993"/>
                </a:lnTo>
                <a:lnTo>
                  <a:pt x="5967" y="5015"/>
                </a:lnTo>
                <a:lnTo>
                  <a:pt x="5955" y="5038"/>
                </a:lnTo>
                <a:lnTo>
                  <a:pt x="5943" y="5060"/>
                </a:lnTo>
                <a:lnTo>
                  <a:pt x="5930" y="5081"/>
                </a:lnTo>
                <a:lnTo>
                  <a:pt x="5915" y="5103"/>
                </a:lnTo>
                <a:lnTo>
                  <a:pt x="5901" y="5124"/>
                </a:lnTo>
                <a:lnTo>
                  <a:pt x="5886" y="5144"/>
                </a:lnTo>
                <a:lnTo>
                  <a:pt x="5870" y="5164"/>
                </a:lnTo>
                <a:lnTo>
                  <a:pt x="5854" y="5184"/>
                </a:lnTo>
                <a:lnTo>
                  <a:pt x="5836" y="5202"/>
                </a:lnTo>
                <a:lnTo>
                  <a:pt x="5819" y="5221"/>
                </a:lnTo>
                <a:lnTo>
                  <a:pt x="5800" y="5238"/>
                </a:lnTo>
                <a:lnTo>
                  <a:pt x="5781" y="5257"/>
                </a:lnTo>
                <a:lnTo>
                  <a:pt x="5760" y="5273"/>
                </a:lnTo>
                <a:lnTo>
                  <a:pt x="5739" y="5290"/>
                </a:lnTo>
                <a:lnTo>
                  <a:pt x="5718" y="5305"/>
                </a:lnTo>
                <a:lnTo>
                  <a:pt x="5696" y="5320"/>
                </a:lnTo>
                <a:lnTo>
                  <a:pt x="5674" y="5335"/>
                </a:lnTo>
                <a:lnTo>
                  <a:pt x="5650" y="5349"/>
                </a:lnTo>
                <a:lnTo>
                  <a:pt x="4535" y="5993"/>
                </a:lnTo>
                <a:lnTo>
                  <a:pt x="3420" y="6637"/>
                </a:lnTo>
                <a:lnTo>
                  <a:pt x="3396" y="6650"/>
                </a:lnTo>
                <a:lnTo>
                  <a:pt x="3371" y="6663"/>
                </a:lnTo>
                <a:lnTo>
                  <a:pt x="3347" y="6674"/>
                </a:lnTo>
                <a:lnTo>
                  <a:pt x="3323" y="6685"/>
                </a:lnTo>
                <a:lnTo>
                  <a:pt x="3299" y="6694"/>
                </a:lnTo>
                <a:lnTo>
                  <a:pt x="3274" y="6703"/>
                </a:lnTo>
                <a:lnTo>
                  <a:pt x="3250" y="6712"/>
                </a:lnTo>
                <a:lnTo>
                  <a:pt x="3224" y="6720"/>
                </a:lnTo>
                <a:lnTo>
                  <a:pt x="3199" y="6726"/>
                </a:lnTo>
                <a:lnTo>
                  <a:pt x="3175" y="6731"/>
                </a:lnTo>
                <a:lnTo>
                  <a:pt x="3150" y="6736"/>
                </a:lnTo>
                <a:lnTo>
                  <a:pt x="3125" y="6740"/>
                </a:lnTo>
                <a:lnTo>
                  <a:pt x="3099" y="6743"/>
                </a:lnTo>
                <a:lnTo>
                  <a:pt x="3073" y="6745"/>
                </a:lnTo>
                <a:lnTo>
                  <a:pt x="3048" y="6746"/>
                </a:lnTo>
                <a:lnTo>
                  <a:pt x="3023" y="6747"/>
                </a:lnTo>
                <a:lnTo>
                  <a:pt x="2998" y="6746"/>
                </a:lnTo>
                <a:lnTo>
                  <a:pt x="2973" y="6745"/>
                </a:lnTo>
                <a:lnTo>
                  <a:pt x="2947" y="6743"/>
                </a:lnTo>
                <a:lnTo>
                  <a:pt x="2921" y="6740"/>
                </a:lnTo>
                <a:lnTo>
                  <a:pt x="2896" y="6736"/>
                </a:lnTo>
                <a:lnTo>
                  <a:pt x="2871" y="6731"/>
                </a:lnTo>
                <a:lnTo>
                  <a:pt x="2847" y="6726"/>
                </a:lnTo>
                <a:lnTo>
                  <a:pt x="2822" y="6720"/>
                </a:lnTo>
                <a:lnTo>
                  <a:pt x="2796" y="6712"/>
                </a:lnTo>
                <a:lnTo>
                  <a:pt x="2772" y="6703"/>
                </a:lnTo>
                <a:lnTo>
                  <a:pt x="2747" y="6694"/>
                </a:lnTo>
                <a:lnTo>
                  <a:pt x="2723" y="6685"/>
                </a:lnTo>
                <a:lnTo>
                  <a:pt x="2699" y="6674"/>
                </a:lnTo>
                <a:lnTo>
                  <a:pt x="2675" y="6663"/>
                </a:lnTo>
                <a:lnTo>
                  <a:pt x="2650" y="6650"/>
                </a:lnTo>
                <a:lnTo>
                  <a:pt x="2626" y="6637"/>
                </a:lnTo>
                <a:lnTo>
                  <a:pt x="1511" y="5993"/>
                </a:lnTo>
                <a:lnTo>
                  <a:pt x="396" y="5349"/>
                </a:lnTo>
                <a:lnTo>
                  <a:pt x="372" y="5335"/>
                </a:lnTo>
                <a:lnTo>
                  <a:pt x="350" y="5320"/>
                </a:lnTo>
                <a:lnTo>
                  <a:pt x="328" y="5305"/>
                </a:lnTo>
                <a:lnTo>
                  <a:pt x="307" y="5290"/>
                </a:lnTo>
                <a:lnTo>
                  <a:pt x="286" y="5273"/>
                </a:lnTo>
                <a:lnTo>
                  <a:pt x="265" y="5257"/>
                </a:lnTo>
                <a:lnTo>
                  <a:pt x="246" y="5238"/>
                </a:lnTo>
                <a:lnTo>
                  <a:pt x="227" y="5221"/>
                </a:lnTo>
                <a:lnTo>
                  <a:pt x="210" y="5202"/>
                </a:lnTo>
                <a:lnTo>
                  <a:pt x="192" y="5184"/>
                </a:lnTo>
                <a:lnTo>
                  <a:pt x="176" y="5164"/>
                </a:lnTo>
                <a:lnTo>
                  <a:pt x="160" y="5144"/>
                </a:lnTo>
                <a:lnTo>
                  <a:pt x="145" y="5124"/>
                </a:lnTo>
                <a:lnTo>
                  <a:pt x="131" y="5103"/>
                </a:lnTo>
                <a:lnTo>
                  <a:pt x="116" y="5081"/>
                </a:lnTo>
                <a:lnTo>
                  <a:pt x="103" y="5060"/>
                </a:lnTo>
                <a:lnTo>
                  <a:pt x="91" y="5038"/>
                </a:lnTo>
                <a:lnTo>
                  <a:pt x="79" y="5015"/>
                </a:lnTo>
                <a:lnTo>
                  <a:pt x="68" y="4993"/>
                </a:lnTo>
                <a:lnTo>
                  <a:pt x="58" y="4968"/>
                </a:lnTo>
                <a:lnTo>
                  <a:pt x="49" y="4945"/>
                </a:lnTo>
                <a:lnTo>
                  <a:pt x="41" y="4921"/>
                </a:lnTo>
                <a:lnTo>
                  <a:pt x="33" y="4896"/>
                </a:lnTo>
                <a:lnTo>
                  <a:pt x="26" y="4872"/>
                </a:lnTo>
                <a:lnTo>
                  <a:pt x="20" y="4847"/>
                </a:lnTo>
                <a:lnTo>
                  <a:pt x="15" y="4821"/>
                </a:lnTo>
                <a:lnTo>
                  <a:pt x="10" y="4795"/>
                </a:lnTo>
                <a:lnTo>
                  <a:pt x="7" y="4769"/>
                </a:lnTo>
                <a:lnTo>
                  <a:pt x="4" y="4743"/>
                </a:lnTo>
                <a:lnTo>
                  <a:pt x="2" y="4716"/>
                </a:lnTo>
                <a:lnTo>
                  <a:pt x="0" y="4689"/>
                </a:lnTo>
                <a:lnTo>
                  <a:pt x="0" y="4662"/>
                </a:lnTo>
                <a:lnTo>
                  <a:pt x="0" y="3374"/>
                </a:lnTo>
                <a:lnTo>
                  <a:pt x="0" y="2085"/>
                </a:lnTo>
                <a:lnTo>
                  <a:pt x="0" y="2058"/>
                </a:lnTo>
                <a:lnTo>
                  <a:pt x="2" y="2031"/>
                </a:lnTo>
                <a:lnTo>
                  <a:pt x="4" y="2004"/>
                </a:lnTo>
                <a:lnTo>
                  <a:pt x="7" y="1978"/>
                </a:lnTo>
                <a:lnTo>
                  <a:pt x="10" y="1952"/>
                </a:lnTo>
                <a:lnTo>
                  <a:pt x="15" y="1926"/>
                </a:lnTo>
                <a:lnTo>
                  <a:pt x="20" y="1900"/>
                </a:lnTo>
                <a:lnTo>
                  <a:pt x="26" y="1875"/>
                </a:lnTo>
                <a:lnTo>
                  <a:pt x="33" y="1851"/>
                </a:lnTo>
                <a:lnTo>
                  <a:pt x="41" y="1826"/>
                </a:lnTo>
                <a:lnTo>
                  <a:pt x="49" y="1802"/>
                </a:lnTo>
                <a:lnTo>
                  <a:pt x="58" y="1779"/>
                </a:lnTo>
                <a:lnTo>
                  <a:pt x="68" y="1754"/>
                </a:lnTo>
                <a:lnTo>
                  <a:pt x="79" y="1732"/>
                </a:lnTo>
                <a:lnTo>
                  <a:pt x="91" y="1709"/>
                </a:lnTo>
                <a:lnTo>
                  <a:pt x="103" y="1687"/>
                </a:lnTo>
                <a:lnTo>
                  <a:pt x="116" y="1666"/>
                </a:lnTo>
                <a:lnTo>
                  <a:pt x="131" y="1644"/>
                </a:lnTo>
                <a:lnTo>
                  <a:pt x="145" y="1623"/>
                </a:lnTo>
                <a:lnTo>
                  <a:pt x="160" y="1603"/>
                </a:lnTo>
                <a:lnTo>
                  <a:pt x="176" y="1583"/>
                </a:lnTo>
                <a:lnTo>
                  <a:pt x="192" y="1563"/>
                </a:lnTo>
                <a:lnTo>
                  <a:pt x="210" y="1545"/>
                </a:lnTo>
                <a:lnTo>
                  <a:pt x="227" y="1526"/>
                </a:lnTo>
                <a:lnTo>
                  <a:pt x="246" y="1509"/>
                </a:lnTo>
                <a:lnTo>
                  <a:pt x="265" y="1490"/>
                </a:lnTo>
                <a:lnTo>
                  <a:pt x="286" y="1474"/>
                </a:lnTo>
                <a:lnTo>
                  <a:pt x="307" y="1457"/>
                </a:lnTo>
                <a:lnTo>
                  <a:pt x="328" y="1442"/>
                </a:lnTo>
                <a:lnTo>
                  <a:pt x="350" y="1427"/>
                </a:lnTo>
                <a:lnTo>
                  <a:pt x="372" y="1412"/>
                </a:lnTo>
                <a:lnTo>
                  <a:pt x="396" y="1398"/>
                </a:lnTo>
                <a:lnTo>
                  <a:pt x="1511" y="754"/>
                </a:lnTo>
                <a:lnTo>
                  <a:pt x="2626" y="110"/>
                </a:lnTo>
                <a:lnTo>
                  <a:pt x="2650" y="97"/>
                </a:lnTo>
                <a:lnTo>
                  <a:pt x="2675" y="84"/>
                </a:lnTo>
                <a:lnTo>
                  <a:pt x="2699" y="73"/>
                </a:lnTo>
                <a:lnTo>
                  <a:pt x="2723" y="62"/>
                </a:lnTo>
                <a:lnTo>
                  <a:pt x="2747" y="53"/>
                </a:lnTo>
                <a:lnTo>
                  <a:pt x="2772" y="44"/>
                </a:lnTo>
                <a:lnTo>
                  <a:pt x="2796" y="35"/>
                </a:lnTo>
                <a:lnTo>
                  <a:pt x="2822" y="27"/>
                </a:lnTo>
                <a:lnTo>
                  <a:pt x="2847" y="21"/>
                </a:lnTo>
                <a:lnTo>
                  <a:pt x="2871" y="16"/>
                </a:lnTo>
                <a:lnTo>
                  <a:pt x="2896" y="11"/>
                </a:lnTo>
                <a:lnTo>
                  <a:pt x="2921" y="7"/>
                </a:lnTo>
                <a:lnTo>
                  <a:pt x="2947" y="4"/>
                </a:lnTo>
                <a:lnTo>
                  <a:pt x="2973" y="2"/>
                </a:lnTo>
                <a:lnTo>
                  <a:pt x="2998" y="1"/>
                </a:lnTo>
                <a:lnTo>
                  <a:pt x="3023" y="0"/>
                </a:lnTo>
                <a:lnTo>
                  <a:pt x="3048" y="1"/>
                </a:lnTo>
                <a:lnTo>
                  <a:pt x="3073" y="2"/>
                </a:lnTo>
                <a:lnTo>
                  <a:pt x="3099" y="4"/>
                </a:lnTo>
                <a:lnTo>
                  <a:pt x="3125" y="7"/>
                </a:lnTo>
                <a:lnTo>
                  <a:pt x="3150" y="11"/>
                </a:lnTo>
                <a:lnTo>
                  <a:pt x="3175" y="16"/>
                </a:lnTo>
                <a:lnTo>
                  <a:pt x="3199" y="21"/>
                </a:lnTo>
                <a:lnTo>
                  <a:pt x="3224" y="27"/>
                </a:lnTo>
                <a:lnTo>
                  <a:pt x="3250" y="35"/>
                </a:lnTo>
                <a:lnTo>
                  <a:pt x="3274" y="44"/>
                </a:lnTo>
                <a:lnTo>
                  <a:pt x="3299" y="53"/>
                </a:lnTo>
                <a:lnTo>
                  <a:pt x="3323" y="62"/>
                </a:lnTo>
                <a:lnTo>
                  <a:pt x="3347" y="73"/>
                </a:lnTo>
                <a:lnTo>
                  <a:pt x="3371" y="84"/>
                </a:lnTo>
                <a:lnTo>
                  <a:pt x="3396" y="97"/>
                </a:lnTo>
                <a:lnTo>
                  <a:pt x="3420" y="11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15" name="TextBox 26">
            <a:extLst>
              <a:ext uri="{FF2B5EF4-FFF2-40B4-BE49-F238E27FC236}">
                <a16:creationId xmlns:a16="http://schemas.microsoft.com/office/drawing/2014/main" id="{CDA6027F-BF02-CB9E-96D2-93FB4DF010C5}"/>
              </a:ext>
            </a:extLst>
          </p:cNvPr>
          <p:cNvSpPr txBox="1"/>
          <p:nvPr/>
        </p:nvSpPr>
        <p:spPr>
          <a:xfrm>
            <a:off x="2971352" y="2377181"/>
            <a:ext cx="606256" cy="400110"/>
          </a:xfrm>
          <a:prstGeom prst="rect">
            <a:avLst/>
          </a:prstGeom>
          <a:noFill/>
        </p:spPr>
        <p:txBody>
          <a:bodyPr wrap="none" rtlCol="0">
            <a:spAutoFit/>
          </a:bodyPr>
          <a:lstStyle/>
          <a:p>
            <a:r>
              <a:rPr lang="en-US" altLang="zh-CN" sz="2000" b="1" dirty="0">
                <a:solidFill>
                  <a:schemeClr val="bg1"/>
                </a:solidFill>
                <a:effectLst>
                  <a:outerShdw blurRad="38100" dist="38100" dir="2700000" algn="tl">
                    <a:srgbClr val="000000">
                      <a:alpha val="43137"/>
                    </a:srgbClr>
                  </a:outerShdw>
                </a:effectLst>
                <a:cs typeface="+mn-ea"/>
                <a:sym typeface="+mn-lt"/>
              </a:rPr>
              <a:t>PGR</a:t>
            </a:r>
          </a:p>
        </p:txBody>
      </p:sp>
      <p:sp>
        <p:nvSpPr>
          <p:cNvPr id="17" name="TextBox 28">
            <a:extLst>
              <a:ext uri="{FF2B5EF4-FFF2-40B4-BE49-F238E27FC236}">
                <a16:creationId xmlns:a16="http://schemas.microsoft.com/office/drawing/2014/main" id="{4FACCBCE-C547-8AC2-7F15-EB41DE33FEEE}"/>
              </a:ext>
            </a:extLst>
          </p:cNvPr>
          <p:cNvSpPr txBox="1"/>
          <p:nvPr/>
        </p:nvSpPr>
        <p:spPr>
          <a:xfrm>
            <a:off x="2992726" y="4378800"/>
            <a:ext cx="557332" cy="400110"/>
          </a:xfrm>
          <a:prstGeom prst="rect">
            <a:avLst/>
          </a:prstGeom>
          <a:noFill/>
        </p:spPr>
        <p:txBody>
          <a:bodyPr wrap="none" rtlCol="0">
            <a:spAutoFit/>
          </a:bodyPr>
          <a:lstStyle/>
          <a:p>
            <a:r>
              <a:rPr lang="en-US" altLang="zh-CN" sz="2000" b="1" dirty="0">
                <a:solidFill>
                  <a:schemeClr val="bg1"/>
                </a:solidFill>
                <a:effectLst>
                  <a:outerShdw blurRad="38100" dist="38100" dir="2700000" algn="tl">
                    <a:srgbClr val="000000">
                      <a:alpha val="43137"/>
                    </a:srgbClr>
                  </a:outerShdw>
                </a:effectLst>
                <a:cs typeface="+mn-ea"/>
                <a:sym typeface="+mn-lt"/>
              </a:rPr>
              <a:t>PAE</a:t>
            </a:r>
          </a:p>
        </p:txBody>
      </p:sp>
      <p:sp>
        <p:nvSpPr>
          <p:cNvPr id="27" name="TextBox 61">
            <a:extLst>
              <a:ext uri="{FF2B5EF4-FFF2-40B4-BE49-F238E27FC236}">
                <a16:creationId xmlns:a16="http://schemas.microsoft.com/office/drawing/2014/main" id="{4985A9DA-11F3-678B-27E3-4A443B513FB4}"/>
              </a:ext>
            </a:extLst>
          </p:cNvPr>
          <p:cNvSpPr txBox="1"/>
          <p:nvPr/>
        </p:nvSpPr>
        <p:spPr>
          <a:xfrm>
            <a:off x="5283199" y="2470782"/>
            <a:ext cx="6705601" cy="2712730"/>
          </a:xfrm>
          <a:prstGeom prst="rect">
            <a:avLst/>
          </a:prstGeom>
          <a:solidFill>
            <a:srgbClr val="EEB500"/>
          </a:solidFill>
        </p:spPr>
        <p:txBody>
          <a:bodyPr wrap="square" lIns="0" tIns="0" rIns="0" bIns="0" rtlCol="0">
            <a:spAutoFit/>
          </a:bodyPr>
          <a:lstStyle/>
          <a:p>
            <a:pPr>
              <a:lnSpc>
                <a:spcPct val="150000"/>
              </a:lnSpc>
            </a:pPr>
            <a:r>
              <a:rPr lang="pt-BR" sz="2400" b="1" dirty="0">
                <a:solidFill>
                  <a:schemeClr val="tx1">
                    <a:lumMod val="75000"/>
                    <a:lumOff val="25000"/>
                  </a:schemeClr>
                </a:solidFill>
              </a:rPr>
              <a:t>Plano de Atendimento de Emergência (PAE): </a:t>
            </a:r>
            <a:r>
              <a:rPr lang="pt-BR" sz="2400" dirty="0">
                <a:solidFill>
                  <a:schemeClr val="tx1">
                    <a:lumMod val="75000"/>
                    <a:lumOff val="25000"/>
                  </a:schemeClr>
                </a:solidFill>
              </a:rPr>
              <a:t>Documento que estabelece as ações a serem executadas em situações de emergência, como incêndios, explosões, desmoronamentos, vazamentos, entre outros eventos adversos.</a:t>
            </a:r>
          </a:p>
        </p:txBody>
      </p:sp>
      <p:sp>
        <p:nvSpPr>
          <p:cNvPr id="28" name="矩形: 圆角 40">
            <a:extLst>
              <a:ext uri="{FF2B5EF4-FFF2-40B4-BE49-F238E27FC236}">
                <a16:creationId xmlns:a16="http://schemas.microsoft.com/office/drawing/2014/main" id="{808CF3A1-00A8-018B-C115-EF5517FF8447}"/>
              </a:ext>
            </a:extLst>
          </p:cNvPr>
          <p:cNvSpPr/>
          <p:nvPr/>
        </p:nvSpPr>
        <p:spPr>
          <a:xfrm>
            <a:off x="7436294" y="647922"/>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29" name="椭圆 13">
            <a:extLst>
              <a:ext uri="{FF2B5EF4-FFF2-40B4-BE49-F238E27FC236}">
                <a16:creationId xmlns:a16="http://schemas.microsoft.com/office/drawing/2014/main" id="{40F3138E-6316-860E-176C-927F5F8817E8}"/>
              </a:ext>
            </a:extLst>
          </p:cNvPr>
          <p:cNvSpPr/>
          <p:nvPr/>
        </p:nvSpPr>
        <p:spPr>
          <a:xfrm>
            <a:off x="7584553" y="945619"/>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B79C503C-AF80-0CF1-5B53-E91A086C3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212570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98</a:t>
            </a:fld>
            <a:endParaRPr lang="en-US"/>
          </a:p>
        </p:txBody>
      </p:sp>
      <p:sp>
        <p:nvSpPr>
          <p:cNvPr id="6" name="Freeform 6">
            <a:extLst>
              <a:ext uri="{FF2B5EF4-FFF2-40B4-BE49-F238E27FC236}">
                <a16:creationId xmlns:a16="http://schemas.microsoft.com/office/drawing/2014/main" id="{4FA8F2B3-6A21-27D2-DE85-ADA7D6639D6B}"/>
              </a:ext>
            </a:extLst>
          </p:cNvPr>
          <p:cNvSpPr>
            <a:spLocks/>
          </p:cNvSpPr>
          <p:nvPr/>
        </p:nvSpPr>
        <p:spPr bwMode="auto">
          <a:xfrm>
            <a:off x="422275" y="3618639"/>
            <a:ext cx="2019949" cy="2021750"/>
          </a:xfrm>
          <a:custGeom>
            <a:avLst/>
            <a:gdLst>
              <a:gd name="T0" fmla="*/ 5963 w 7856"/>
              <a:gd name="T1" fmla="*/ 7652 h 7859"/>
              <a:gd name="T2" fmla="*/ 4714 w 7856"/>
              <a:gd name="T3" fmla="*/ 7207 h 7859"/>
              <a:gd name="T4" fmla="*/ 3570 w 7856"/>
              <a:gd name="T5" fmla="*/ 6573 h 7859"/>
              <a:gd name="T6" fmla="*/ 2547 w 7856"/>
              <a:gd name="T7" fmla="*/ 5770 h 7859"/>
              <a:gd name="T8" fmla="*/ 1667 w 7856"/>
              <a:gd name="T9" fmla="*/ 4815 h 7859"/>
              <a:gd name="T10" fmla="*/ 946 w 7856"/>
              <a:gd name="T11" fmla="*/ 3729 h 7859"/>
              <a:gd name="T12" fmla="*/ 404 w 7856"/>
              <a:gd name="T13" fmla="*/ 2529 h 7859"/>
              <a:gd name="T14" fmla="*/ 60 w 7856"/>
              <a:gd name="T15" fmla="*/ 1235 h 7859"/>
              <a:gd name="T16" fmla="*/ 1 w 7856"/>
              <a:gd name="T17" fmla="*/ 834 h 7859"/>
              <a:gd name="T18" fmla="*/ 1 w 7856"/>
              <a:gd name="T19" fmla="*/ 749 h 7859"/>
              <a:gd name="T20" fmla="*/ 9 w 7856"/>
              <a:gd name="T21" fmla="*/ 665 h 7859"/>
              <a:gd name="T22" fmla="*/ 26 w 7856"/>
              <a:gd name="T23" fmla="*/ 584 h 7859"/>
              <a:gd name="T24" fmla="*/ 52 w 7856"/>
              <a:gd name="T25" fmla="*/ 506 h 7859"/>
              <a:gd name="T26" fmla="*/ 87 w 7856"/>
              <a:gd name="T27" fmla="*/ 430 h 7859"/>
              <a:gd name="T28" fmla="*/ 130 w 7856"/>
              <a:gd name="T29" fmla="*/ 358 h 7859"/>
              <a:gd name="T30" fmla="*/ 182 w 7856"/>
              <a:gd name="T31" fmla="*/ 288 h 7859"/>
              <a:gd name="T32" fmla="*/ 242 w 7856"/>
              <a:gd name="T33" fmla="*/ 224 h 7859"/>
              <a:gd name="T34" fmla="*/ 305 w 7856"/>
              <a:gd name="T35" fmla="*/ 166 h 7859"/>
              <a:gd name="T36" fmla="*/ 374 w 7856"/>
              <a:gd name="T37" fmla="*/ 118 h 7859"/>
              <a:gd name="T38" fmla="*/ 446 w 7856"/>
              <a:gd name="T39" fmla="*/ 78 h 7859"/>
              <a:gd name="T40" fmla="*/ 522 w 7856"/>
              <a:gd name="T41" fmla="*/ 45 h 7859"/>
              <a:gd name="T42" fmla="*/ 602 w 7856"/>
              <a:gd name="T43" fmla="*/ 22 h 7859"/>
              <a:gd name="T44" fmla="*/ 685 w 7856"/>
              <a:gd name="T45" fmla="*/ 7 h 7859"/>
              <a:gd name="T46" fmla="*/ 771 w 7856"/>
              <a:gd name="T47" fmla="*/ 0 h 7859"/>
              <a:gd name="T48" fmla="*/ 7144 w 7856"/>
              <a:gd name="T49" fmla="*/ 4 h 7859"/>
              <a:gd name="T50" fmla="*/ 7298 w 7856"/>
              <a:gd name="T51" fmla="*/ 35 h 7859"/>
              <a:gd name="T52" fmla="*/ 7440 w 7856"/>
              <a:gd name="T53" fmla="*/ 96 h 7859"/>
              <a:gd name="T54" fmla="*/ 7567 w 7856"/>
              <a:gd name="T55" fmla="*/ 181 h 7859"/>
              <a:gd name="T56" fmla="*/ 7674 w 7856"/>
              <a:gd name="T57" fmla="*/ 289 h 7859"/>
              <a:gd name="T58" fmla="*/ 7760 w 7856"/>
              <a:gd name="T59" fmla="*/ 416 h 7859"/>
              <a:gd name="T60" fmla="*/ 7820 w 7856"/>
              <a:gd name="T61" fmla="*/ 558 h 7859"/>
              <a:gd name="T62" fmla="*/ 7852 w 7856"/>
              <a:gd name="T63" fmla="*/ 712 h 7859"/>
              <a:gd name="T64" fmla="*/ 7856 w 7856"/>
              <a:gd name="T65" fmla="*/ 7087 h 7859"/>
              <a:gd name="T66" fmla="*/ 7849 w 7856"/>
              <a:gd name="T67" fmla="*/ 7174 h 7859"/>
              <a:gd name="T68" fmla="*/ 7833 w 7856"/>
              <a:gd name="T69" fmla="*/ 7256 h 7859"/>
              <a:gd name="T70" fmla="*/ 7810 w 7856"/>
              <a:gd name="T71" fmla="*/ 7337 h 7859"/>
              <a:gd name="T72" fmla="*/ 7778 w 7856"/>
              <a:gd name="T73" fmla="*/ 7413 h 7859"/>
              <a:gd name="T74" fmla="*/ 7738 w 7856"/>
              <a:gd name="T75" fmla="*/ 7485 h 7859"/>
              <a:gd name="T76" fmla="*/ 7689 w 7856"/>
              <a:gd name="T77" fmla="*/ 7553 h 7859"/>
              <a:gd name="T78" fmla="*/ 7632 w 7856"/>
              <a:gd name="T79" fmla="*/ 7617 h 7859"/>
              <a:gd name="T80" fmla="*/ 7568 w 7856"/>
              <a:gd name="T81" fmla="*/ 7677 h 7859"/>
              <a:gd name="T82" fmla="*/ 7498 w 7856"/>
              <a:gd name="T83" fmla="*/ 7729 h 7859"/>
              <a:gd name="T84" fmla="*/ 7426 w 7856"/>
              <a:gd name="T85" fmla="*/ 7772 h 7859"/>
              <a:gd name="T86" fmla="*/ 7350 w 7856"/>
              <a:gd name="T87" fmla="*/ 7807 h 7859"/>
              <a:gd name="T88" fmla="*/ 7271 w 7856"/>
              <a:gd name="T89" fmla="*/ 7833 h 7859"/>
              <a:gd name="T90" fmla="*/ 7191 w 7856"/>
              <a:gd name="T91" fmla="*/ 7850 h 7859"/>
              <a:gd name="T92" fmla="*/ 7107 w 7856"/>
              <a:gd name="T93" fmla="*/ 7858 h 7859"/>
              <a:gd name="T94" fmla="*/ 7022 w 7856"/>
              <a:gd name="T95" fmla="*/ 7858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6956" y="7851"/>
                </a:moveTo>
                <a:lnTo>
                  <a:pt x="6621" y="7799"/>
                </a:lnTo>
                <a:lnTo>
                  <a:pt x="6289" y="7732"/>
                </a:lnTo>
                <a:lnTo>
                  <a:pt x="5963" y="7652"/>
                </a:lnTo>
                <a:lnTo>
                  <a:pt x="5643" y="7560"/>
                </a:lnTo>
                <a:lnTo>
                  <a:pt x="5328" y="7455"/>
                </a:lnTo>
                <a:lnTo>
                  <a:pt x="5017" y="7337"/>
                </a:lnTo>
                <a:lnTo>
                  <a:pt x="4714" y="7207"/>
                </a:lnTo>
                <a:lnTo>
                  <a:pt x="4418" y="7066"/>
                </a:lnTo>
                <a:lnTo>
                  <a:pt x="4128" y="6913"/>
                </a:lnTo>
                <a:lnTo>
                  <a:pt x="3845" y="6749"/>
                </a:lnTo>
                <a:lnTo>
                  <a:pt x="3570" y="6573"/>
                </a:lnTo>
                <a:lnTo>
                  <a:pt x="3302" y="6388"/>
                </a:lnTo>
                <a:lnTo>
                  <a:pt x="3043" y="6191"/>
                </a:lnTo>
                <a:lnTo>
                  <a:pt x="2791" y="5986"/>
                </a:lnTo>
                <a:lnTo>
                  <a:pt x="2547" y="5770"/>
                </a:lnTo>
                <a:lnTo>
                  <a:pt x="2313" y="5545"/>
                </a:lnTo>
                <a:lnTo>
                  <a:pt x="2088" y="5311"/>
                </a:lnTo>
                <a:lnTo>
                  <a:pt x="1872" y="5067"/>
                </a:lnTo>
                <a:lnTo>
                  <a:pt x="1667" y="4815"/>
                </a:lnTo>
                <a:lnTo>
                  <a:pt x="1470" y="4555"/>
                </a:lnTo>
                <a:lnTo>
                  <a:pt x="1285" y="4287"/>
                </a:lnTo>
                <a:lnTo>
                  <a:pt x="1110" y="4012"/>
                </a:lnTo>
                <a:lnTo>
                  <a:pt x="946" y="3729"/>
                </a:lnTo>
                <a:lnTo>
                  <a:pt x="793" y="3439"/>
                </a:lnTo>
                <a:lnTo>
                  <a:pt x="652" y="3143"/>
                </a:lnTo>
                <a:lnTo>
                  <a:pt x="522" y="2839"/>
                </a:lnTo>
                <a:lnTo>
                  <a:pt x="404" y="2529"/>
                </a:lnTo>
                <a:lnTo>
                  <a:pt x="299" y="2214"/>
                </a:lnTo>
                <a:lnTo>
                  <a:pt x="206" y="1893"/>
                </a:lnTo>
                <a:lnTo>
                  <a:pt x="127" y="1567"/>
                </a:lnTo>
                <a:lnTo>
                  <a:pt x="60" y="1235"/>
                </a:lnTo>
                <a:lnTo>
                  <a:pt x="8" y="900"/>
                </a:lnTo>
                <a:lnTo>
                  <a:pt x="5" y="878"/>
                </a:lnTo>
                <a:lnTo>
                  <a:pt x="3" y="855"/>
                </a:lnTo>
                <a:lnTo>
                  <a:pt x="1" y="834"/>
                </a:lnTo>
                <a:lnTo>
                  <a:pt x="0" y="812"/>
                </a:lnTo>
                <a:lnTo>
                  <a:pt x="0" y="791"/>
                </a:lnTo>
                <a:lnTo>
                  <a:pt x="0" y="770"/>
                </a:lnTo>
                <a:lnTo>
                  <a:pt x="1" y="749"/>
                </a:lnTo>
                <a:lnTo>
                  <a:pt x="2" y="727"/>
                </a:lnTo>
                <a:lnTo>
                  <a:pt x="4" y="706"/>
                </a:lnTo>
                <a:lnTo>
                  <a:pt x="6" y="686"/>
                </a:lnTo>
                <a:lnTo>
                  <a:pt x="9" y="665"/>
                </a:lnTo>
                <a:lnTo>
                  <a:pt x="12" y="645"/>
                </a:lnTo>
                <a:lnTo>
                  <a:pt x="16" y="625"/>
                </a:lnTo>
                <a:lnTo>
                  <a:pt x="21" y="605"/>
                </a:lnTo>
                <a:lnTo>
                  <a:pt x="26" y="584"/>
                </a:lnTo>
                <a:lnTo>
                  <a:pt x="32" y="564"/>
                </a:lnTo>
                <a:lnTo>
                  <a:pt x="38" y="545"/>
                </a:lnTo>
                <a:lnTo>
                  <a:pt x="44" y="525"/>
                </a:lnTo>
                <a:lnTo>
                  <a:pt x="52" y="506"/>
                </a:lnTo>
                <a:lnTo>
                  <a:pt x="59" y="487"/>
                </a:lnTo>
                <a:lnTo>
                  <a:pt x="68" y="468"/>
                </a:lnTo>
                <a:lnTo>
                  <a:pt x="78" y="448"/>
                </a:lnTo>
                <a:lnTo>
                  <a:pt x="87" y="430"/>
                </a:lnTo>
                <a:lnTo>
                  <a:pt x="97" y="412"/>
                </a:lnTo>
                <a:lnTo>
                  <a:pt x="108" y="394"/>
                </a:lnTo>
                <a:lnTo>
                  <a:pt x="119" y="376"/>
                </a:lnTo>
                <a:lnTo>
                  <a:pt x="130" y="358"/>
                </a:lnTo>
                <a:lnTo>
                  <a:pt x="142" y="340"/>
                </a:lnTo>
                <a:lnTo>
                  <a:pt x="155" y="322"/>
                </a:lnTo>
                <a:lnTo>
                  <a:pt x="168" y="305"/>
                </a:lnTo>
                <a:lnTo>
                  <a:pt x="182" y="288"/>
                </a:lnTo>
                <a:lnTo>
                  <a:pt x="196" y="271"/>
                </a:lnTo>
                <a:lnTo>
                  <a:pt x="211" y="255"/>
                </a:lnTo>
                <a:lnTo>
                  <a:pt x="227" y="239"/>
                </a:lnTo>
                <a:lnTo>
                  <a:pt x="242" y="224"/>
                </a:lnTo>
                <a:lnTo>
                  <a:pt x="257" y="209"/>
                </a:lnTo>
                <a:lnTo>
                  <a:pt x="273" y="193"/>
                </a:lnTo>
                <a:lnTo>
                  <a:pt x="289" y="180"/>
                </a:lnTo>
                <a:lnTo>
                  <a:pt x="305" y="166"/>
                </a:lnTo>
                <a:lnTo>
                  <a:pt x="322" y="153"/>
                </a:lnTo>
                <a:lnTo>
                  <a:pt x="339" y="141"/>
                </a:lnTo>
                <a:lnTo>
                  <a:pt x="357" y="129"/>
                </a:lnTo>
                <a:lnTo>
                  <a:pt x="374" y="118"/>
                </a:lnTo>
                <a:lnTo>
                  <a:pt x="392" y="107"/>
                </a:lnTo>
                <a:lnTo>
                  <a:pt x="410" y="97"/>
                </a:lnTo>
                <a:lnTo>
                  <a:pt x="428" y="87"/>
                </a:lnTo>
                <a:lnTo>
                  <a:pt x="446" y="78"/>
                </a:lnTo>
                <a:lnTo>
                  <a:pt x="464" y="69"/>
                </a:lnTo>
                <a:lnTo>
                  <a:pt x="483" y="60"/>
                </a:lnTo>
                <a:lnTo>
                  <a:pt x="503" y="52"/>
                </a:lnTo>
                <a:lnTo>
                  <a:pt x="522" y="45"/>
                </a:lnTo>
                <a:lnTo>
                  <a:pt x="542" y="38"/>
                </a:lnTo>
                <a:lnTo>
                  <a:pt x="562" y="32"/>
                </a:lnTo>
                <a:lnTo>
                  <a:pt x="581" y="27"/>
                </a:lnTo>
                <a:lnTo>
                  <a:pt x="602" y="22"/>
                </a:lnTo>
                <a:lnTo>
                  <a:pt x="622" y="17"/>
                </a:lnTo>
                <a:lnTo>
                  <a:pt x="643" y="13"/>
                </a:lnTo>
                <a:lnTo>
                  <a:pt x="664" y="10"/>
                </a:lnTo>
                <a:lnTo>
                  <a:pt x="685" y="7"/>
                </a:lnTo>
                <a:lnTo>
                  <a:pt x="706" y="4"/>
                </a:lnTo>
                <a:lnTo>
                  <a:pt x="728" y="2"/>
                </a:lnTo>
                <a:lnTo>
                  <a:pt x="749" y="1"/>
                </a:lnTo>
                <a:lnTo>
                  <a:pt x="771" y="0"/>
                </a:lnTo>
                <a:lnTo>
                  <a:pt x="794" y="0"/>
                </a:lnTo>
                <a:lnTo>
                  <a:pt x="7063" y="0"/>
                </a:lnTo>
                <a:lnTo>
                  <a:pt x="7103" y="1"/>
                </a:lnTo>
                <a:lnTo>
                  <a:pt x="7144" y="4"/>
                </a:lnTo>
                <a:lnTo>
                  <a:pt x="7183" y="9"/>
                </a:lnTo>
                <a:lnTo>
                  <a:pt x="7222" y="16"/>
                </a:lnTo>
                <a:lnTo>
                  <a:pt x="7260" y="25"/>
                </a:lnTo>
                <a:lnTo>
                  <a:pt x="7298" y="35"/>
                </a:lnTo>
                <a:lnTo>
                  <a:pt x="7335" y="48"/>
                </a:lnTo>
                <a:lnTo>
                  <a:pt x="7371" y="62"/>
                </a:lnTo>
                <a:lnTo>
                  <a:pt x="7406" y="79"/>
                </a:lnTo>
                <a:lnTo>
                  <a:pt x="7440" y="96"/>
                </a:lnTo>
                <a:lnTo>
                  <a:pt x="7473" y="115"/>
                </a:lnTo>
                <a:lnTo>
                  <a:pt x="7505" y="136"/>
                </a:lnTo>
                <a:lnTo>
                  <a:pt x="7536" y="158"/>
                </a:lnTo>
                <a:lnTo>
                  <a:pt x="7567" y="181"/>
                </a:lnTo>
                <a:lnTo>
                  <a:pt x="7596" y="207"/>
                </a:lnTo>
                <a:lnTo>
                  <a:pt x="7623" y="233"/>
                </a:lnTo>
                <a:lnTo>
                  <a:pt x="7649" y="260"/>
                </a:lnTo>
                <a:lnTo>
                  <a:pt x="7674" y="289"/>
                </a:lnTo>
                <a:lnTo>
                  <a:pt x="7697" y="319"/>
                </a:lnTo>
                <a:lnTo>
                  <a:pt x="7720" y="351"/>
                </a:lnTo>
                <a:lnTo>
                  <a:pt x="7741" y="383"/>
                </a:lnTo>
                <a:lnTo>
                  <a:pt x="7760" y="416"/>
                </a:lnTo>
                <a:lnTo>
                  <a:pt x="7777" y="449"/>
                </a:lnTo>
                <a:lnTo>
                  <a:pt x="7793" y="485"/>
                </a:lnTo>
                <a:lnTo>
                  <a:pt x="7807" y="521"/>
                </a:lnTo>
                <a:lnTo>
                  <a:pt x="7820" y="558"/>
                </a:lnTo>
                <a:lnTo>
                  <a:pt x="7830" y="595"/>
                </a:lnTo>
                <a:lnTo>
                  <a:pt x="7839" y="634"/>
                </a:lnTo>
                <a:lnTo>
                  <a:pt x="7847" y="673"/>
                </a:lnTo>
                <a:lnTo>
                  <a:pt x="7852" y="712"/>
                </a:lnTo>
                <a:lnTo>
                  <a:pt x="7855" y="753"/>
                </a:lnTo>
                <a:lnTo>
                  <a:pt x="7856" y="793"/>
                </a:lnTo>
                <a:lnTo>
                  <a:pt x="7856" y="7065"/>
                </a:lnTo>
                <a:lnTo>
                  <a:pt x="7856" y="7087"/>
                </a:lnTo>
                <a:lnTo>
                  <a:pt x="7855" y="7109"/>
                </a:lnTo>
                <a:lnTo>
                  <a:pt x="7854" y="7131"/>
                </a:lnTo>
                <a:lnTo>
                  <a:pt x="7852" y="7153"/>
                </a:lnTo>
                <a:lnTo>
                  <a:pt x="7849" y="7174"/>
                </a:lnTo>
                <a:lnTo>
                  <a:pt x="7846" y="7195"/>
                </a:lnTo>
                <a:lnTo>
                  <a:pt x="7842" y="7215"/>
                </a:lnTo>
                <a:lnTo>
                  <a:pt x="7838" y="7236"/>
                </a:lnTo>
                <a:lnTo>
                  <a:pt x="7833" y="7256"/>
                </a:lnTo>
                <a:lnTo>
                  <a:pt x="7828" y="7278"/>
                </a:lnTo>
                <a:lnTo>
                  <a:pt x="7823" y="7297"/>
                </a:lnTo>
                <a:lnTo>
                  <a:pt x="7817" y="7317"/>
                </a:lnTo>
                <a:lnTo>
                  <a:pt x="7810" y="7337"/>
                </a:lnTo>
                <a:lnTo>
                  <a:pt x="7803" y="7356"/>
                </a:lnTo>
                <a:lnTo>
                  <a:pt x="7795" y="7375"/>
                </a:lnTo>
                <a:lnTo>
                  <a:pt x="7787" y="7395"/>
                </a:lnTo>
                <a:lnTo>
                  <a:pt x="7778" y="7413"/>
                </a:lnTo>
                <a:lnTo>
                  <a:pt x="7769" y="7431"/>
                </a:lnTo>
                <a:lnTo>
                  <a:pt x="7759" y="7449"/>
                </a:lnTo>
                <a:lnTo>
                  <a:pt x="7749" y="7467"/>
                </a:lnTo>
                <a:lnTo>
                  <a:pt x="7738" y="7485"/>
                </a:lnTo>
                <a:lnTo>
                  <a:pt x="7727" y="7502"/>
                </a:lnTo>
                <a:lnTo>
                  <a:pt x="7715" y="7519"/>
                </a:lnTo>
                <a:lnTo>
                  <a:pt x="7702" y="7537"/>
                </a:lnTo>
                <a:lnTo>
                  <a:pt x="7689" y="7553"/>
                </a:lnTo>
                <a:lnTo>
                  <a:pt x="7675" y="7570"/>
                </a:lnTo>
                <a:lnTo>
                  <a:pt x="7661" y="7586"/>
                </a:lnTo>
                <a:lnTo>
                  <a:pt x="7647" y="7602"/>
                </a:lnTo>
                <a:lnTo>
                  <a:pt x="7632" y="7617"/>
                </a:lnTo>
                <a:lnTo>
                  <a:pt x="7617" y="7632"/>
                </a:lnTo>
                <a:lnTo>
                  <a:pt x="7601" y="7647"/>
                </a:lnTo>
                <a:lnTo>
                  <a:pt x="7585" y="7663"/>
                </a:lnTo>
                <a:lnTo>
                  <a:pt x="7568" y="7677"/>
                </a:lnTo>
                <a:lnTo>
                  <a:pt x="7550" y="7691"/>
                </a:lnTo>
                <a:lnTo>
                  <a:pt x="7533" y="7704"/>
                </a:lnTo>
                <a:lnTo>
                  <a:pt x="7516" y="7717"/>
                </a:lnTo>
                <a:lnTo>
                  <a:pt x="7498" y="7729"/>
                </a:lnTo>
                <a:lnTo>
                  <a:pt x="7480" y="7740"/>
                </a:lnTo>
                <a:lnTo>
                  <a:pt x="7462" y="7751"/>
                </a:lnTo>
                <a:lnTo>
                  <a:pt x="7444" y="7762"/>
                </a:lnTo>
                <a:lnTo>
                  <a:pt x="7426" y="7772"/>
                </a:lnTo>
                <a:lnTo>
                  <a:pt x="7406" y="7781"/>
                </a:lnTo>
                <a:lnTo>
                  <a:pt x="7388" y="7790"/>
                </a:lnTo>
                <a:lnTo>
                  <a:pt x="7369" y="7799"/>
                </a:lnTo>
                <a:lnTo>
                  <a:pt x="7350" y="7807"/>
                </a:lnTo>
                <a:lnTo>
                  <a:pt x="7331" y="7815"/>
                </a:lnTo>
                <a:lnTo>
                  <a:pt x="7311" y="7821"/>
                </a:lnTo>
                <a:lnTo>
                  <a:pt x="7292" y="7827"/>
                </a:lnTo>
                <a:lnTo>
                  <a:pt x="7271" y="7833"/>
                </a:lnTo>
                <a:lnTo>
                  <a:pt x="7251" y="7838"/>
                </a:lnTo>
                <a:lnTo>
                  <a:pt x="7231" y="7843"/>
                </a:lnTo>
                <a:lnTo>
                  <a:pt x="7211" y="7847"/>
                </a:lnTo>
                <a:lnTo>
                  <a:pt x="7191" y="7850"/>
                </a:lnTo>
                <a:lnTo>
                  <a:pt x="7170" y="7853"/>
                </a:lnTo>
                <a:lnTo>
                  <a:pt x="7150" y="7855"/>
                </a:lnTo>
                <a:lnTo>
                  <a:pt x="7128" y="7857"/>
                </a:lnTo>
                <a:lnTo>
                  <a:pt x="7107" y="7858"/>
                </a:lnTo>
                <a:lnTo>
                  <a:pt x="7086" y="7859"/>
                </a:lnTo>
                <a:lnTo>
                  <a:pt x="7065" y="7859"/>
                </a:lnTo>
                <a:lnTo>
                  <a:pt x="7043" y="7859"/>
                </a:lnTo>
                <a:lnTo>
                  <a:pt x="7022" y="7858"/>
                </a:lnTo>
                <a:lnTo>
                  <a:pt x="7000" y="7856"/>
                </a:lnTo>
                <a:lnTo>
                  <a:pt x="6978" y="7854"/>
                </a:lnTo>
                <a:lnTo>
                  <a:pt x="6956" y="785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7" name="Freeform 7">
            <a:extLst>
              <a:ext uri="{FF2B5EF4-FFF2-40B4-BE49-F238E27FC236}">
                <a16:creationId xmlns:a16="http://schemas.microsoft.com/office/drawing/2014/main" id="{47AFE781-138B-DB55-4045-24B11C15250D}"/>
              </a:ext>
            </a:extLst>
          </p:cNvPr>
          <p:cNvSpPr>
            <a:spLocks/>
          </p:cNvSpPr>
          <p:nvPr/>
        </p:nvSpPr>
        <p:spPr bwMode="auto">
          <a:xfrm>
            <a:off x="2546643" y="3618639"/>
            <a:ext cx="2019949" cy="2021750"/>
          </a:xfrm>
          <a:custGeom>
            <a:avLst/>
            <a:gdLst>
              <a:gd name="T0" fmla="*/ 7650 w 7856"/>
              <a:gd name="T1" fmla="*/ 1893 h 7859"/>
              <a:gd name="T2" fmla="*/ 7204 w 7856"/>
              <a:gd name="T3" fmla="*/ 3143 h 7859"/>
              <a:gd name="T4" fmla="*/ 6571 w 7856"/>
              <a:gd name="T5" fmla="*/ 4287 h 7859"/>
              <a:gd name="T6" fmla="*/ 5768 w 7856"/>
              <a:gd name="T7" fmla="*/ 5311 h 7859"/>
              <a:gd name="T8" fmla="*/ 4813 w 7856"/>
              <a:gd name="T9" fmla="*/ 6191 h 7859"/>
              <a:gd name="T10" fmla="*/ 3728 w 7856"/>
              <a:gd name="T11" fmla="*/ 6913 h 7859"/>
              <a:gd name="T12" fmla="*/ 2528 w 7856"/>
              <a:gd name="T13" fmla="*/ 7455 h 7859"/>
              <a:gd name="T14" fmla="*/ 1235 w 7856"/>
              <a:gd name="T15" fmla="*/ 7799 h 7859"/>
              <a:gd name="T16" fmla="*/ 834 w 7856"/>
              <a:gd name="T17" fmla="*/ 7858 h 7859"/>
              <a:gd name="T18" fmla="*/ 749 w 7856"/>
              <a:gd name="T19" fmla="*/ 7858 h 7859"/>
              <a:gd name="T20" fmla="*/ 665 w 7856"/>
              <a:gd name="T21" fmla="*/ 7850 h 7859"/>
              <a:gd name="T22" fmla="*/ 585 w 7856"/>
              <a:gd name="T23" fmla="*/ 7833 h 7859"/>
              <a:gd name="T24" fmla="*/ 506 w 7856"/>
              <a:gd name="T25" fmla="*/ 7807 h 7859"/>
              <a:gd name="T26" fmla="*/ 430 w 7856"/>
              <a:gd name="T27" fmla="*/ 7772 h 7859"/>
              <a:gd name="T28" fmla="*/ 358 w 7856"/>
              <a:gd name="T29" fmla="*/ 7729 h 7859"/>
              <a:gd name="T30" fmla="*/ 288 w 7856"/>
              <a:gd name="T31" fmla="*/ 7677 h 7859"/>
              <a:gd name="T32" fmla="*/ 224 w 7856"/>
              <a:gd name="T33" fmla="*/ 7617 h 7859"/>
              <a:gd name="T34" fmla="*/ 167 w 7856"/>
              <a:gd name="T35" fmla="*/ 7554 h 7859"/>
              <a:gd name="T36" fmla="*/ 118 w 7856"/>
              <a:gd name="T37" fmla="*/ 7485 h 7859"/>
              <a:gd name="T38" fmla="*/ 78 w 7856"/>
              <a:gd name="T39" fmla="*/ 7413 h 7859"/>
              <a:gd name="T40" fmla="*/ 46 w 7856"/>
              <a:gd name="T41" fmla="*/ 7337 h 7859"/>
              <a:gd name="T42" fmla="*/ 23 w 7856"/>
              <a:gd name="T43" fmla="*/ 7256 h 7859"/>
              <a:gd name="T44" fmla="*/ 7 w 7856"/>
              <a:gd name="T45" fmla="*/ 7174 h 7859"/>
              <a:gd name="T46" fmla="*/ 0 w 7856"/>
              <a:gd name="T47" fmla="*/ 7087 h 7859"/>
              <a:gd name="T48" fmla="*/ 4 w 7856"/>
              <a:gd name="T49" fmla="*/ 712 h 7859"/>
              <a:gd name="T50" fmla="*/ 36 w 7856"/>
              <a:gd name="T51" fmla="*/ 558 h 7859"/>
              <a:gd name="T52" fmla="*/ 96 w 7856"/>
              <a:gd name="T53" fmla="*/ 416 h 7859"/>
              <a:gd name="T54" fmla="*/ 182 w 7856"/>
              <a:gd name="T55" fmla="*/ 289 h 7859"/>
              <a:gd name="T56" fmla="*/ 289 w 7856"/>
              <a:gd name="T57" fmla="*/ 181 h 7859"/>
              <a:gd name="T58" fmla="*/ 416 w 7856"/>
              <a:gd name="T59" fmla="*/ 96 h 7859"/>
              <a:gd name="T60" fmla="*/ 558 w 7856"/>
              <a:gd name="T61" fmla="*/ 35 h 7859"/>
              <a:gd name="T62" fmla="*/ 712 w 7856"/>
              <a:gd name="T63" fmla="*/ 4 h 7859"/>
              <a:gd name="T64" fmla="*/ 7085 w 7856"/>
              <a:gd name="T65" fmla="*/ 0 h 7859"/>
              <a:gd name="T66" fmla="*/ 7171 w 7856"/>
              <a:gd name="T67" fmla="*/ 7 h 7859"/>
              <a:gd name="T68" fmla="*/ 7254 w 7856"/>
              <a:gd name="T69" fmla="*/ 22 h 7859"/>
              <a:gd name="T70" fmla="*/ 7334 w 7856"/>
              <a:gd name="T71" fmla="*/ 45 h 7859"/>
              <a:gd name="T72" fmla="*/ 7410 w 7856"/>
              <a:gd name="T73" fmla="*/ 78 h 7859"/>
              <a:gd name="T74" fmla="*/ 7482 w 7856"/>
              <a:gd name="T75" fmla="*/ 118 h 7859"/>
              <a:gd name="T76" fmla="*/ 7550 w 7856"/>
              <a:gd name="T77" fmla="*/ 166 h 7859"/>
              <a:gd name="T78" fmla="*/ 7614 w 7856"/>
              <a:gd name="T79" fmla="*/ 224 h 7859"/>
              <a:gd name="T80" fmla="*/ 7674 w 7856"/>
              <a:gd name="T81" fmla="*/ 288 h 7859"/>
              <a:gd name="T82" fmla="*/ 7726 w 7856"/>
              <a:gd name="T83" fmla="*/ 358 h 7859"/>
              <a:gd name="T84" fmla="*/ 7769 w 7856"/>
              <a:gd name="T85" fmla="*/ 430 h 7859"/>
              <a:gd name="T86" fmla="*/ 7804 w 7856"/>
              <a:gd name="T87" fmla="*/ 506 h 7859"/>
              <a:gd name="T88" fmla="*/ 7830 w 7856"/>
              <a:gd name="T89" fmla="*/ 584 h 7859"/>
              <a:gd name="T90" fmla="*/ 7847 w 7856"/>
              <a:gd name="T91" fmla="*/ 665 h 7859"/>
              <a:gd name="T92" fmla="*/ 7855 w 7856"/>
              <a:gd name="T93" fmla="*/ 749 h 7859"/>
              <a:gd name="T94" fmla="*/ 7855 w 7856"/>
              <a:gd name="T95" fmla="*/ 834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7848" y="900"/>
                </a:moveTo>
                <a:lnTo>
                  <a:pt x="7796" y="1235"/>
                </a:lnTo>
                <a:lnTo>
                  <a:pt x="7729" y="1567"/>
                </a:lnTo>
                <a:lnTo>
                  <a:pt x="7650" y="1893"/>
                </a:lnTo>
                <a:lnTo>
                  <a:pt x="7557" y="2214"/>
                </a:lnTo>
                <a:lnTo>
                  <a:pt x="7452" y="2529"/>
                </a:lnTo>
                <a:lnTo>
                  <a:pt x="7334" y="2839"/>
                </a:lnTo>
                <a:lnTo>
                  <a:pt x="7204" y="3143"/>
                </a:lnTo>
                <a:lnTo>
                  <a:pt x="7063" y="3439"/>
                </a:lnTo>
                <a:lnTo>
                  <a:pt x="6910" y="3729"/>
                </a:lnTo>
                <a:lnTo>
                  <a:pt x="6746" y="4012"/>
                </a:lnTo>
                <a:lnTo>
                  <a:pt x="6571" y="4287"/>
                </a:lnTo>
                <a:lnTo>
                  <a:pt x="6386" y="4555"/>
                </a:lnTo>
                <a:lnTo>
                  <a:pt x="6189" y="4815"/>
                </a:lnTo>
                <a:lnTo>
                  <a:pt x="5984" y="5067"/>
                </a:lnTo>
                <a:lnTo>
                  <a:pt x="5768" y="5311"/>
                </a:lnTo>
                <a:lnTo>
                  <a:pt x="5543" y="5545"/>
                </a:lnTo>
                <a:lnTo>
                  <a:pt x="5309" y="5770"/>
                </a:lnTo>
                <a:lnTo>
                  <a:pt x="5065" y="5986"/>
                </a:lnTo>
                <a:lnTo>
                  <a:pt x="4813" y="6191"/>
                </a:lnTo>
                <a:lnTo>
                  <a:pt x="4554" y="6388"/>
                </a:lnTo>
                <a:lnTo>
                  <a:pt x="4286" y="6573"/>
                </a:lnTo>
                <a:lnTo>
                  <a:pt x="4011" y="6749"/>
                </a:lnTo>
                <a:lnTo>
                  <a:pt x="3728" y="6913"/>
                </a:lnTo>
                <a:lnTo>
                  <a:pt x="3438" y="7066"/>
                </a:lnTo>
                <a:lnTo>
                  <a:pt x="3142" y="7207"/>
                </a:lnTo>
                <a:lnTo>
                  <a:pt x="2839" y="7337"/>
                </a:lnTo>
                <a:lnTo>
                  <a:pt x="2528" y="7455"/>
                </a:lnTo>
                <a:lnTo>
                  <a:pt x="2213" y="7560"/>
                </a:lnTo>
                <a:lnTo>
                  <a:pt x="1893" y="7652"/>
                </a:lnTo>
                <a:lnTo>
                  <a:pt x="1567" y="7732"/>
                </a:lnTo>
                <a:lnTo>
                  <a:pt x="1235" y="7799"/>
                </a:lnTo>
                <a:lnTo>
                  <a:pt x="900" y="7851"/>
                </a:lnTo>
                <a:lnTo>
                  <a:pt x="878" y="7854"/>
                </a:lnTo>
                <a:lnTo>
                  <a:pt x="855" y="7856"/>
                </a:lnTo>
                <a:lnTo>
                  <a:pt x="834" y="7858"/>
                </a:lnTo>
                <a:lnTo>
                  <a:pt x="812" y="7859"/>
                </a:lnTo>
                <a:lnTo>
                  <a:pt x="791" y="7859"/>
                </a:lnTo>
                <a:lnTo>
                  <a:pt x="770" y="7859"/>
                </a:lnTo>
                <a:lnTo>
                  <a:pt x="749" y="7858"/>
                </a:lnTo>
                <a:lnTo>
                  <a:pt x="728" y="7857"/>
                </a:lnTo>
                <a:lnTo>
                  <a:pt x="706" y="7855"/>
                </a:lnTo>
                <a:lnTo>
                  <a:pt x="686" y="7853"/>
                </a:lnTo>
                <a:lnTo>
                  <a:pt x="665" y="7850"/>
                </a:lnTo>
                <a:lnTo>
                  <a:pt x="645" y="7847"/>
                </a:lnTo>
                <a:lnTo>
                  <a:pt x="625" y="7843"/>
                </a:lnTo>
                <a:lnTo>
                  <a:pt x="605" y="7838"/>
                </a:lnTo>
                <a:lnTo>
                  <a:pt x="585" y="7833"/>
                </a:lnTo>
                <a:lnTo>
                  <a:pt x="564" y="7827"/>
                </a:lnTo>
                <a:lnTo>
                  <a:pt x="545" y="7821"/>
                </a:lnTo>
                <a:lnTo>
                  <a:pt x="525" y="7815"/>
                </a:lnTo>
                <a:lnTo>
                  <a:pt x="506" y="7807"/>
                </a:lnTo>
                <a:lnTo>
                  <a:pt x="487" y="7800"/>
                </a:lnTo>
                <a:lnTo>
                  <a:pt x="468" y="7790"/>
                </a:lnTo>
                <a:lnTo>
                  <a:pt x="449" y="7781"/>
                </a:lnTo>
                <a:lnTo>
                  <a:pt x="430" y="7772"/>
                </a:lnTo>
                <a:lnTo>
                  <a:pt x="412" y="7762"/>
                </a:lnTo>
                <a:lnTo>
                  <a:pt x="394" y="7751"/>
                </a:lnTo>
                <a:lnTo>
                  <a:pt x="376" y="7740"/>
                </a:lnTo>
                <a:lnTo>
                  <a:pt x="358" y="7729"/>
                </a:lnTo>
                <a:lnTo>
                  <a:pt x="340" y="7717"/>
                </a:lnTo>
                <a:lnTo>
                  <a:pt x="323" y="7704"/>
                </a:lnTo>
                <a:lnTo>
                  <a:pt x="306" y="7691"/>
                </a:lnTo>
                <a:lnTo>
                  <a:pt x="288" y="7677"/>
                </a:lnTo>
                <a:lnTo>
                  <a:pt x="271" y="7663"/>
                </a:lnTo>
                <a:lnTo>
                  <a:pt x="255" y="7647"/>
                </a:lnTo>
                <a:lnTo>
                  <a:pt x="239" y="7632"/>
                </a:lnTo>
                <a:lnTo>
                  <a:pt x="224" y="7617"/>
                </a:lnTo>
                <a:lnTo>
                  <a:pt x="209" y="7602"/>
                </a:lnTo>
                <a:lnTo>
                  <a:pt x="194" y="7586"/>
                </a:lnTo>
                <a:lnTo>
                  <a:pt x="181" y="7570"/>
                </a:lnTo>
                <a:lnTo>
                  <a:pt x="167" y="7554"/>
                </a:lnTo>
                <a:lnTo>
                  <a:pt x="154" y="7537"/>
                </a:lnTo>
                <a:lnTo>
                  <a:pt x="141" y="7519"/>
                </a:lnTo>
                <a:lnTo>
                  <a:pt x="129" y="7502"/>
                </a:lnTo>
                <a:lnTo>
                  <a:pt x="118" y="7485"/>
                </a:lnTo>
                <a:lnTo>
                  <a:pt x="107" y="7467"/>
                </a:lnTo>
                <a:lnTo>
                  <a:pt x="97" y="7449"/>
                </a:lnTo>
                <a:lnTo>
                  <a:pt x="87" y="7431"/>
                </a:lnTo>
                <a:lnTo>
                  <a:pt x="78" y="7413"/>
                </a:lnTo>
                <a:lnTo>
                  <a:pt x="69" y="7395"/>
                </a:lnTo>
                <a:lnTo>
                  <a:pt x="61" y="7375"/>
                </a:lnTo>
                <a:lnTo>
                  <a:pt x="53" y="7356"/>
                </a:lnTo>
                <a:lnTo>
                  <a:pt x="46" y="7337"/>
                </a:lnTo>
                <a:lnTo>
                  <a:pt x="39" y="7317"/>
                </a:lnTo>
                <a:lnTo>
                  <a:pt x="33" y="7297"/>
                </a:lnTo>
                <a:lnTo>
                  <a:pt x="28" y="7278"/>
                </a:lnTo>
                <a:lnTo>
                  <a:pt x="23" y="7256"/>
                </a:lnTo>
                <a:lnTo>
                  <a:pt x="18" y="7236"/>
                </a:lnTo>
                <a:lnTo>
                  <a:pt x="14" y="7216"/>
                </a:lnTo>
                <a:lnTo>
                  <a:pt x="10" y="7195"/>
                </a:lnTo>
                <a:lnTo>
                  <a:pt x="7" y="7174"/>
                </a:lnTo>
                <a:lnTo>
                  <a:pt x="4" y="7153"/>
                </a:lnTo>
                <a:lnTo>
                  <a:pt x="2" y="7131"/>
                </a:lnTo>
                <a:lnTo>
                  <a:pt x="1" y="7109"/>
                </a:lnTo>
                <a:lnTo>
                  <a:pt x="0" y="7087"/>
                </a:lnTo>
                <a:lnTo>
                  <a:pt x="0" y="7065"/>
                </a:lnTo>
                <a:lnTo>
                  <a:pt x="0" y="793"/>
                </a:lnTo>
                <a:lnTo>
                  <a:pt x="1" y="753"/>
                </a:lnTo>
                <a:lnTo>
                  <a:pt x="4" y="712"/>
                </a:lnTo>
                <a:lnTo>
                  <a:pt x="9" y="673"/>
                </a:lnTo>
                <a:lnTo>
                  <a:pt x="17" y="634"/>
                </a:lnTo>
                <a:lnTo>
                  <a:pt x="26" y="595"/>
                </a:lnTo>
                <a:lnTo>
                  <a:pt x="36" y="558"/>
                </a:lnTo>
                <a:lnTo>
                  <a:pt x="49" y="521"/>
                </a:lnTo>
                <a:lnTo>
                  <a:pt x="63" y="485"/>
                </a:lnTo>
                <a:lnTo>
                  <a:pt x="79" y="449"/>
                </a:lnTo>
                <a:lnTo>
                  <a:pt x="96" y="416"/>
                </a:lnTo>
                <a:lnTo>
                  <a:pt x="115" y="383"/>
                </a:lnTo>
                <a:lnTo>
                  <a:pt x="136" y="351"/>
                </a:lnTo>
                <a:lnTo>
                  <a:pt x="159" y="319"/>
                </a:lnTo>
                <a:lnTo>
                  <a:pt x="182" y="289"/>
                </a:lnTo>
                <a:lnTo>
                  <a:pt x="207" y="260"/>
                </a:lnTo>
                <a:lnTo>
                  <a:pt x="233" y="233"/>
                </a:lnTo>
                <a:lnTo>
                  <a:pt x="260" y="207"/>
                </a:lnTo>
                <a:lnTo>
                  <a:pt x="289" y="181"/>
                </a:lnTo>
                <a:lnTo>
                  <a:pt x="320" y="158"/>
                </a:lnTo>
                <a:lnTo>
                  <a:pt x="351" y="136"/>
                </a:lnTo>
                <a:lnTo>
                  <a:pt x="383" y="115"/>
                </a:lnTo>
                <a:lnTo>
                  <a:pt x="416" y="96"/>
                </a:lnTo>
                <a:lnTo>
                  <a:pt x="450" y="79"/>
                </a:lnTo>
                <a:lnTo>
                  <a:pt x="485" y="62"/>
                </a:lnTo>
                <a:lnTo>
                  <a:pt x="521" y="48"/>
                </a:lnTo>
                <a:lnTo>
                  <a:pt x="558" y="35"/>
                </a:lnTo>
                <a:lnTo>
                  <a:pt x="596" y="25"/>
                </a:lnTo>
                <a:lnTo>
                  <a:pt x="634" y="16"/>
                </a:lnTo>
                <a:lnTo>
                  <a:pt x="673" y="9"/>
                </a:lnTo>
                <a:lnTo>
                  <a:pt x="712" y="4"/>
                </a:lnTo>
                <a:lnTo>
                  <a:pt x="753" y="1"/>
                </a:lnTo>
                <a:lnTo>
                  <a:pt x="793" y="0"/>
                </a:lnTo>
                <a:lnTo>
                  <a:pt x="7062" y="0"/>
                </a:lnTo>
                <a:lnTo>
                  <a:pt x="7085" y="0"/>
                </a:lnTo>
                <a:lnTo>
                  <a:pt x="7107" y="1"/>
                </a:lnTo>
                <a:lnTo>
                  <a:pt x="7128" y="2"/>
                </a:lnTo>
                <a:lnTo>
                  <a:pt x="7150" y="4"/>
                </a:lnTo>
                <a:lnTo>
                  <a:pt x="7171" y="7"/>
                </a:lnTo>
                <a:lnTo>
                  <a:pt x="7192" y="10"/>
                </a:lnTo>
                <a:lnTo>
                  <a:pt x="7212" y="13"/>
                </a:lnTo>
                <a:lnTo>
                  <a:pt x="7234" y="17"/>
                </a:lnTo>
                <a:lnTo>
                  <a:pt x="7254" y="22"/>
                </a:lnTo>
                <a:lnTo>
                  <a:pt x="7275" y="27"/>
                </a:lnTo>
                <a:lnTo>
                  <a:pt x="7294" y="32"/>
                </a:lnTo>
                <a:lnTo>
                  <a:pt x="7314" y="38"/>
                </a:lnTo>
                <a:lnTo>
                  <a:pt x="7334" y="45"/>
                </a:lnTo>
                <a:lnTo>
                  <a:pt x="7353" y="52"/>
                </a:lnTo>
                <a:lnTo>
                  <a:pt x="7373" y="60"/>
                </a:lnTo>
                <a:lnTo>
                  <a:pt x="7392" y="69"/>
                </a:lnTo>
                <a:lnTo>
                  <a:pt x="7410" y="78"/>
                </a:lnTo>
                <a:lnTo>
                  <a:pt x="7428" y="87"/>
                </a:lnTo>
                <a:lnTo>
                  <a:pt x="7446" y="97"/>
                </a:lnTo>
                <a:lnTo>
                  <a:pt x="7464" y="107"/>
                </a:lnTo>
                <a:lnTo>
                  <a:pt x="7482" y="118"/>
                </a:lnTo>
                <a:lnTo>
                  <a:pt x="7499" y="129"/>
                </a:lnTo>
                <a:lnTo>
                  <a:pt x="7517" y="141"/>
                </a:lnTo>
                <a:lnTo>
                  <a:pt x="7534" y="153"/>
                </a:lnTo>
                <a:lnTo>
                  <a:pt x="7550" y="166"/>
                </a:lnTo>
                <a:lnTo>
                  <a:pt x="7567" y="180"/>
                </a:lnTo>
                <a:lnTo>
                  <a:pt x="7583" y="194"/>
                </a:lnTo>
                <a:lnTo>
                  <a:pt x="7599" y="209"/>
                </a:lnTo>
                <a:lnTo>
                  <a:pt x="7614" y="224"/>
                </a:lnTo>
                <a:lnTo>
                  <a:pt x="7629" y="239"/>
                </a:lnTo>
                <a:lnTo>
                  <a:pt x="7645" y="255"/>
                </a:lnTo>
                <a:lnTo>
                  <a:pt x="7660" y="271"/>
                </a:lnTo>
                <a:lnTo>
                  <a:pt x="7674" y="288"/>
                </a:lnTo>
                <a:lnTo>
                  <a:pt x="7688" y="305"/>
                </a:lnTo>
                <a:lnTo>
                  <a:pt x="7701" y="322"/>
                </a:lnTo>
                <a:lnTo>
                  <a:pt x="7714" y="340"/>
                </a:lnTo>
                <a:lnTo>
                  <a:pt x="7726" y="358"/>
                </a:lnTo>
                <a:lnTo>
                  <a:pt x="7737" y="376"/>
                </a:lnTo>
                <a:lnTo>
                  <a:pt x="7748" y="394"/>
                </a:lnTo>
                <a:lnTo>
                  <a:pt x="7759" y="412"/>
                </a:lnTo>
                <a:lnTo>
                  <a:pt x="7769" y="430"/>
                </a:lnTo>
                <a:lnTo>
                  <a:pt x="7778" y="449"/>
                </a:lnTo>
                <a:lnTo>
                  <a:pt x="7788" y="468"/>
                </a:lnTo>
                <a:lnTo>
                  <a:pt x="7796" y="487"/>
                </a:lnTo>
                <a:lnTo>
                  <a:pt x="7804" y="506"/>
                </a:lnTo>
                <a:lnTo>
                  <a:pt x="7812" y="525"/>
                </a:lnTo>
                <a:lnTo>
                  <a:pt x="7818" y="545"/>
                </a:lnTo>
                <a:lnTo>
                  <a:pt x="7824" y="564"/>
                </a:lnTo>
                <a:lnTo>
                  <a:pt x="7830" y="584"/>
                </a:lnTo>
                <a:lnTo>
                  <a:pt x="7835" y="605"/>
                </a:lnTo>
                <a:lnTo>
                  <a:pt x="7840" y="625"/>
                </a:lnTo>
                <a:lnTo>
                  <a:pt x="7844" y="645"/>
                </a:lnTo>
                <a:lnTo>
                  <a:pt x="7847" y="665"/>
                </a:lnTo>
                <a:lnTo>
                  <a:pt x="7850" y="686"/>
                </a:lnTo>
                <a:lnTo>
                  <a:pt x="7852" y="706"/>
                </a:lnTo>
                <a:lnTo>
                  <a:pt x="7854" y="727"/>
                </a:lnTo>
                <a:lnTo>
                  <a:pt x="7855" y="749"/>
                </a:lnTo>
                <a:lnTo>
                  <a:pt x="7856" y="770"/>
                </a:lnTo>
                <a:lnTo>
                  <a:pt x="7856" y="791"/>
                </a:lnTo>
                <a:lnTo>
                  <a:pt x="7856" y="813"/>
                </a:lnTo>
                <a:lnTo>
                  <a:pt x="7855" y="834"/>
                </a:lnTo>
                <a:lnTo>
                  <a:pt x="7853" y="856"/>
                </a:lnTo>
                <a:lnTo>
                  <a:pt x="7851" y="878"/>
                </a:lnTo>
                <a:lnTo>
                  <a:pt x="7848" y="90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8" name="Freeform 8">
            <a:extLst>
              <a:ext uri="{FF2B5EF4-FFF2-40B4-BE49-F238E27FC236}">
                <a16:creationId xmlns:a16="http://schemas.microsoft.com/office/drawing/2014/main" id="{6E7FC38A-131C-F2DB-6320-E27C8ED09A18}"/>
              </a:ext>
            </a:extLst>
          </p:cNvPr>
          <p:cNvSpPr>
            <a:spLocks/>
          </p:cNvSpPr>
          <p:nvPr/>
        </p:nvSpPr>
        <p:spPr bwMode="auto">
          <a:xfrm>
            <a:off x="2546643" y="1494271"/>
            <a:ext cx="2019949" cy="2021750"/>
          </a:xfrm>
          <a:custGeom>
            <a:avLst/>
            <a:gdLst>
              <a:gd name="T0" fmla="*/ 1893 w 7856"/>
              <a:gd name="T1" fmla="*/ 207 h 7859"/>
              <a:gd name="T2" fmla="*/ 3142 w 7856"/>
              <a:gd name="T3" fmla="*/ 652 h 7859"/>
              <a:gd name="T4" fmla="*/ 4286 w 7856"/>
              <a:gd name="T5" fmla="*/ 1286 h 7859"/>
              <a:gd name="T6" fmla="*/ 5309 w 7856"/>
              <a:gd name="T7" fmla="*/ 2089 h 7859"/>
              <a:gd name="T8" fmla="*/ 6189 w 7856"/>
              <a:gd name="T9" fmla="*/ 3044 h 7859"/>
              <a:gd name="T10" fmla="*/ 6910 w 7856"/>
              <a:gd name="T11" fmla="*/ 4130 h 7859"/>
              <a:gd name="T12" fmla="*/ 7452 w 7856"/>
              <a:gd name="T13" fmla="*/ 5330 h 7859"/>
              <a:gd name="T14" fmla="*/ 7796 w 7856"/>
              <a:gd name="T15" fmla="*/ 6624 h 7859"/>
              <a:gd name="T16" fmla="*/ 7855 w 7856"/>
              <a:gd name="T17" fmla="*/ 7025 h 7859"/>
              <a:gd name="T18" fmla="*/ 7855 w 7856"/>
              <a:gd name="T19" fmla="*/ 7110 h 7859"/>
              <a:gd name="T20" fmla="*/ 7847 w 7856"/>
              <a:gd name="T21" fmla="*/ 7194 h 7859"/>
              <a:gd name="T22" fmla="*/ 7830 w 7856"/>
              <a:gd name="T23" fmla="*/ 7275 h 7859"/>
              <a:gd name="T24" fmla="*/ 7804 w 7856"/>
              <a:gd name="T25" fmla="*/ 7353 h 7859"/>
              <a:gd name="T26" fmla="*/ 7769 w 7856"/>
              <a:gd name="T27" fmla="*/ 7429 h 7859"/>
              <a:gd name="T28" fmla="*/ 7726 w 7856"/>
              <a:gd name="T29" fmla="*/ 7501 h 7859"/>
              <a:gd name="T30" fmla="*/ 7674 w 7856"/>
              <a:gd name="T31" fmla="*/ 7571 h 7859"/>
              <a:gd name="T32" fmla="*/ 7614 w 7856"/>
              <a:gd name="T33" fmla="*/ 7635 h 7859"/>
              <a:gd name="T34" fmla="*/ 7551 w 7856"/>
              <a:gd name="T35" fmla="*/ 7693 h 7859"/>
              <a:gd name="T36" fmla="*/ 7482 w 7856"/>
              <a:gd name="T37" fmla="*/ 7741 h 7859"/>
              <a:gd name="T38" fmla="*/ 7410 w 7856"/>
              <a:gd name="T39" fmla="*/ 7781 h 7859"/>
              <a:gd name="T40" fmla="*/ 7334 w 7856"/>
              <a:gd name="T41" fmla="*/ 7814 h 7859"/>
              <a:gd name="T42" fmla="*/ 7254 w 7856"/>
              <a:gd name="T43" fmla="*/ 7837 h 7859"/>
              <a:gd name="T44" fmla="*/ 7171 w 7856"/>
              <a:gd name="T45" fmla="*/ 7852 h 7859"/>
              <a:gd name="T46" fmla="*/ 7085 w 7856"/>
              <a:gd name="T47" fmla="*/ 7859 h 7859"/>
              <a:gd name="T48" fmla="*/ 712 w 7856"/>
              <a:gd name="T49" fmla="*/ 7855 h 7859"/>
              <a:gd name="T50" fmla="*/ 558 w 7856"/>
              <a:gd name="T51" fmla="*/ 7824 h 7859"/>
              <a:gd name="T52" fmla="*/ 416 w 7856"/>
              <a:gd name="T53" fmla="*/ 7763 h 7859"/>
              <a:gd name="T54" fmla="*/ 289 w 7856"/>
              <a:gd name="T55" fmla="*/ 7678 h 7859"/>
              <a:gd name="T56" fmla="*/ 182 w 7856"/>
              <a:gd name="T57" fmla="*/ 7570 h 7859"/>
              <a:gd name="T58" fmla="*/ 96 w 7856"/>
              <a:gd name="T59" fmla="*/ 7443 h 7859"/>
              <a:gd name="T60" fmla="*/ 36 w 7856"/>
              <a:gd name="T61" fmla="*/ 7301 h 7859"/>
              <a:gd name="T62" fmla="*/ 4 w 7856"/>
              <a:gd name="T63" fmla="*/ 7147 h 7859"/>
              <a:gd name="T64" fmla="*/ 0 w 7856"/>
              <a:gd name="T65" fmla="*/ 772 h 7859"/>
              <a:gd name="T66" fmla="*/ 7 w 7856"/>
              <a:gd name="T67" fmla="*/ 685 h 7859"/>
              <a:gd name="T68" fmla="*/ 23 w 7856"/>
              <a:gd name="T69" fmla="*/ 603 h 7859"/>
              <a:gd name="T70" fmla="*/ 46 w 7856"/>
              <a:gd name="T71" fmla="*/ 522 h 7859"/>
              <a:gd name="T72" fmla="*/ 78 w 7856"/>
              <a:gd name="T73" fmla="*/ 446 h 7859"/>
              <a:gd name="T74" fmla="*/ 118 w 7856"/>
              <a:gd name="T75" fmla="*/ 374 h 7859"/>
              <a:gd name="T76" fmla="*/ 167 w 7856"/>
              <a:gd name="T77" fmla="*/ 306 h 7859"/>
              <a:gd name="T78" fmla="*/ 224 w 7856"/>
              <a:gd name="T79" fmla="*/ 242 h 7859"/>
              <a:gd name="T80" fmla="*/ 288 w 7856"/>
              <a:gd name="T81" fmla="*/ 182 h 7859"/>
              <a:gd name="T82" fmla="*/ 358 w 7856"/>
              <a:gd name="T83" fmla="*/ 130 h 7859"/>
              <a:gd name="T84" fmla="*/ 430 w 7856"/>
              <a:gd name="T85" fmla="*/ 87 h 7859"/>
              <a:gd name="T86" fmla="*/ 506 w 7856"/>
              <a:gd name="T87" fmla="*/ 52 h 7859"/>
              <a:gd name="T88" fmla="*/ 585 w 7856"/>
              <a:gd name="T89" fmla="*/ 26 h 7859"/>
              <a:gd name="T90" fmla="*/ 665 w 7856"/>
              <a:gd name="T91" fmla="*/ 9 h 7859"/>
              <a:gd name="T92" fmla="*/ 749 w 7856"/>
              <a:gd name="T93" fmla="*/ 1 h 7859"/>
              <a:gd name="T94" fmla="*/ 834 w 7856"/>
              <a:gd name="T95" fmla="*/ 1 h 7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56" h="7859">
                <a:moveTo>
                  <a:pt x="900" y="8"/>
                </a:moveTo>
                <a:lnTo>
                  <a:pt x="1235" y="60"/>
                </a:lnTo>
                <a:lnTo>
                  <a:pt x="1567" y="127"/>
                </a:lnTo>
                <a:lnTo>
                  <a:pt x="1893" y="207"/>
                </a:lnTo>
                <a:lnTo>
                  <a:pt x="2213" y="299"/>
                </a:lnTo>
                <a:lnTo>
                  <a:pt x="2528" y="404"/>
                </a:lnTo>
                <a:lnTo>
                  <a:pt x="2839" y="522"/>
                </a:lnTo>
                <a:lnTo>
                  <a:pt x="3142" y="652"/>
                </a:lnTo>
                <a:lnTo>
                  <a:pt x="3438" y="793"/>
                </a:lnTo>
                <a:lnTo>
                  <a:pt x="3728" y="946"/>
                </a:lnTo>
                <a:lnTo>
                  <a:pt x="4011" y="1110"/>
                </a:lnTo>
                <a:lnTo>
                  <a:pt x="4286" y="1286"/>
                </a:lnTo>
                <a:lnTo>
                  <a:pt x="4554" y="1471"/>
                </a:lnTo>
                <a:lnTo>
                  <a:pt x="4813" y="1668"/>
                </a:lnTo>
                <a:lnTo>
                  <a:pt x="5065" y="1873"/>
                </a:lnTo>
                <a:lnTo>
                  <a:pt x="5309" y="2089"/>
                </a:lnTo>
                <a:lnTo>
                  <a:pt x="5543" y="2314"/>
                </a:lnTo>
                <a:lnTo>
                  <a:pt x="5768" y="2548"/>
                </a:lnTo>
                <a:lnTo>
                  <a:pt x="5984" y="2792"/>
                </a:lnTo>
                <a:lnTo>
                  <a:pt x="6189" y="3044"/>
                </a:lnTo>
                <a:lnTo>
                  <a:pt x="6386" y="3304"/>
                </a:lnTo>
                <a:lnTo>
                  <a:pt x="6571" y="3572"/>
                </a:lnTo>
                <a:lnTo>
                  <a:pt x="6746" y="3847"/>
                </a:lnTo>
                <a:lnTo>
                  <a:pt x="6910" y="4130"/>
                </a:lnTo>
                <a:lnTo>
                  <a:pt x="7063" y="4420"/>
                </a:lnTo>
                <a:lnTo>
                  <a:pt x="7204" y="4716"/>
                </a:lnTo>
                <a:lnTo>
                  <a:pt x="7334" y="5020"/>
                </a:lnTo>
                <a:lnTo>
                  <a:pt x="7452" y="5330"/>
                </a:lnTo>
                <a:lnTo>
                  <a:pt x="7557" y="5645"/>
                </a:lnTo>
                <a:lnTo>
                  <a:pt x="7650" y="5966"/>
                </a:lnTo>
                <a:lnTo>
                  <a:pt x="7729" y="6292"/>
                </a:lnTo>
                <a:lnTo>
                  <a:pt x="7796" y="6624"/>
                </a:lnTo>
                <a:lnTo>
                  <a:pt x="7848" y="6959"/>
                </a:lnTo>
                <a:lnTo>
                  <a:pt x="7851" y="6981"/>
                </a:lnTo>
                <a:lnTo>
                  <a:pt x="7853" y="7004"/>
                </a:lnTo>
                <a:lnTo>
                  <a:pt x="7855" y="7025"/>
                </a:lnTo>
                <a:lnTo>
                  <a:pt x="7856" y="7047"/>
                </a:lnTo>
                <a:lnTo>
                  <a:pt x="7856" y="7068"/>
                </a:lnTo>
                <a:lnTo>
                  <a:pt x="7856" y="7089"/>
                </a:lnTo>
                <a:lnTo>
                  <a:pt x="7855" y="7110"/>
                </a:lnTo>
                <a:lnTo>
                  <a:pt x="7854" y="7132"/>
                </a:lnTo>
                <a:lnTo>
                  <a:pt x="7852" y="7153"/>
                </a:lnTo>
                <a:lnTo>
                  <a:pt x="7850" y="7173"/>
                </a:lnTo>
                <a:lnTo>
                  <a:pt x="7847" y="7194"/>
                </a:lnTo>
                <a:lnTo>
                  <a:pt x="7844" y="7214"/>
                </a:lnTo>
                <a:lnTo>
                  <a:pt x="7840" y="7234"/>
                </a:lnTo>
                <a:lnTo>
                  <a:pt x="7835" y="7254"/>
                </a:lnTo>
                <a:lnTo>
                  <a:pt x="7830" y="7275"/>
                </a:lnTo>
                <a:lnTo>
                  <a:pt x="7824" y="7295"/>
                </a:lnTo>
                <a:lnTo>
                  <a:pt x="7818" y="7314"/>
                </a:lnTo>
                <a:lnTo>
                  <a:pt x="7812" y="7334"/>
                </a:lnTo>
                <a:lnTo>
                  <a:pt x="7804" y="7353"/>
                </a:lnTo>
                <a:lnTo>
                  <a:pt x="7797" y="7372"/>
                </a:lnTo>
                <a:lnTo>
                  <a:pt x="7788" y="7391"/>
                </a:lnTo>
                <a:lnTo>
                  <a:pt x="7778" y="7411"/>
                </a:lnTo>
                <a:lnTo>
                  <a:pt x="7769" y="7429"/>
                </a:lnTo>
                <a:lnTo>
                  <a:pt x="7759" y="7447"/>
                </a:lnTo>
                <a:lnTo>
                  <a:pt x="7748" y="7465"/>
                </a:lnTo>
                <a:lnTo>
                  <a:pt x="7737" y="7483"/>
                </a:lnTo>
                <a:lnTo>
                  <a:pt x="7726" y="7501"/>
                </a:lnTo>
                <a:lnTo>
                  <a:pt x="7714" y="7519"/>
                </a:lnTo>
                <a:lnTo>
                  <a:pt x="7701" y="7537"/>
                </a:lnTo>
                <a:lnTo>
                  <a:pt x="7688" y="7554"/>
                </a:lnTo>
                <a:lnTo>
                  <a:pt x="7674" y="7571"/>
                </a:lnTo>
                <a:lnTo>
                  <a:pt x="7660" y="7588"/>
                </a:lnTo>
                <a:lnTo>
                  <a:pt x="7645" y="7604"/>
                </a:lnTo>
                <a:lnTo>
                  <a:pt x="7629" y="7620"/>
                </a:lnTo>
                <a:lnTo>
                  <a:pt x="7614" y="7635"/>
                </a:lnTo>
                <a:lnTo>
                  <a:pt x="7599" y="7650"/>
                </a:lnTo>
                <a:lnTo>
                  <a:pt x="7583" y="7666"/>
                </a:lnTo>
                <a:lnTo>
                  <a:pt x="7567" y="7679"/>
                </a:lnTo>
                <a:lnTo>
                  <a:pt x="7551" y="7693"/>
                </a:lnTo>
                <a:lnTo>
                  <a:pt x="7534" y="7706"/>
                </a:lnTo>
                <a:lnTo>
                  <a:pt x="7517" y="7718"/>
                </a:lnTo>
                <a:lnTo>
                  <a:pt x="7499" y="7730"/>
                </a:lnTo>
                <a:lnTo>
                  <a:pt x="7482" y="7741"/>
                </a:lnTo>
                <a:lnTo>
                  <a:pt x="7464" y="7752"/>
                </a:lnTo>
                <a:lnTo>
                  <a:pt x="7446" y="7762"/>
                </a:lnTo>
                <a:lnTo>
                  <a:pt x="7428" y="7772"/>
                </a:lnTo>
                <a:lnTo>
                  <a:pt x="7410" y="7781"/>
                </a:lnTo>
                <a:lnTo>
                  <a:pt x="7392" y="7790"/>
                </a:lnTo>
                <a:lnTo>
                  <a:pt x="7373" y="7799"/>
                </a:lnTo>
                <a:lnTo>
                  <a:pt x="7353" y="7807"/>
                </a:lnTo>
                <a:lnTo>
                  <a:pt x="7334" y="7814"/>
                </a:lnTo>
                <a:lnTo>
                  <a:pt x="7314" y="7821"/>
                </a:lnTo>
                <a:lnTo>
                  <a:pt x="7294" y="7827"/>
                </a:lnTo>
                <a:lnTo>
                  <a:pt x="7275" y="7832"/>
                </a:lnTo>
                <a:lnTo>
                  <a:pt x="7254" y="7837"/>
                </a:lnTo>
                <a:lnTo>
                  <a:pt x="7234" y="7842"/>
                </a:lnTo>
                <a:lnTo>
                  <a:pt x="7213" y="7846"/>
                </a:lnTo>
                <a:lnTo>
                  <a:pt x="7192" y="7849"/>
                </a:lnTo>
                <a:lnTo>
                  <a:pt x="7171" y="7852"/>
                </a:lnTo>
                <a:lnTo>
                  <a:pt x="7150" y="7855"/>
                </a:lnTo>
                <a:lnTo>
                  <a:pt x="7128" y="7857"/>
                </a:lnTo>
                <a:lnTo>
                  <a:pt x="7107" y="7858"/>
                </a:lnTo>
                <a:lnTo>
                  <a:pt x="7085" y="7859"/>
                </a:lnTo>
                <a:lnTo>
                  <a:pt x="7062" y="7859"/>
                </a:lnTo>
                <a:lnTo>
                  <a:pt x="793" y="7859"/>
                </a:lnTo>
                <a:lnTo>
                  <a:pt x="753" y="7858"/>
                </a:lnTo>
                <a:lnTo>
                  <a:pt x="712" y="7855"/>
                </a:lnTo>
                <a:lnTo>
                  <a:pt x="673" y="7850"/>
                </a:lnTo>
                <a:lnTo>
                  <a:pt x="634" y="7843"/>
                </a:lnTo>
                <a:lnTo>
                  <a:pt x="596" y="7834"/>
                </a:lnTo>
                <a:lnTo>
                  <a:pt x="558" y="7824"/>
                </a:lnTo>
                <a:lnTo>
                  <a:pt x="521" y="7811"/>
                </a:lnTo>
                <a:lnTo>
                  <a:pt x="485" y="7797"/>
                </a:lnTo>
                <a:lnTo>
                  <a:pt x="450" y="7780"/>
                </a:lnTo>
                <a:lnTo>
                  <a:pt x="416" y="7763"/>
                </a:lnTo>
                <a:lnTo>
                  <a:pt x="383" y="7744"/>
                </a:lnTo>
                <a:lnTo>
                  <a:pt x="351" y="7723"/>
                </a:lnTo>
                <a:lnTo>
                  <a:pt x="320" y="7701"/>
                </a:lnTo>
                <a:lnTo>
                  <a:pt x="289" y="7678"/>
                </a:lnTo>
                <a:lnTo>
                  <a:pt x="260" y="7652"/>
                </a:lnTo>
                <a:lnTo>
                  <a:pt x="233" y="7626"/>
                </a:lnTo>
                <a:lnTo>
                  <a:pt x="207" y="7599"/>
                </a:lnTo>
                <a:lnTo>
                  <a:pt x="182" y="7570"/>
                </a:lnTo>
                <a:lnTo>
                  <a:pt x="159" y="7540"/>
                </a:lnTo>
                <a:lnTo>
                  <a:pt x="136" y="7508"/>
                </a:lnTo>
                <a:lnTo>
                  <a:pt x="115" y="7476"/>
                </a:lnTo>
                <a:lnTo>
                  <a:pt x="96" y="7443"/>
                </a:lnTo>
                <a:lnTo>
                  <a:pt x="79" y="7410"/>
                </a:lnTo>
                <a:lnTo>
                  <a:pt x="63" y="7374"/>
                </a:lnTo>
                <a:lnTo>
                  <a:pt x="49" y="7338"/>
                </a:lnTo>
                <a:lnTo>
                  <a:pt x="36" y="7301"/>
                </a:lnTo>
                <a:lnTo>
                  <a:pt x="26" y="7264"/>
                </a:lnTo>
                <a:lnTo>
                  <a:pt x="17" y="7225"/>
                </a:lnTo>
                <a:lnTo>
                  <a:pt x="9" y="7186"/>
                </a:lnTo>
                <a:lnTo>
                  <a:pt x="4" y="7147"/>
                </a:lnTo>
                <a:lnTo>
                  <a:pt x="1" y="7106"/>
                </a:lnTo>
                <a:lnTo>
                  <a:pt x="0" y="7066"/>
                </a:lnTo>
                <a:lnTo>
                  <a:pt x="0" y="794"/>
                </a:lnTo>
                <a:lnTo>
                  <a:pt x="0" y="772"/>
                </a:lnTo>
                <a:lnTo>
                  <a:pt x="1" y="750"/>
                </a:lnTo>
                <a:lnTo>
                  <a:pt x="2" y="728"/>
                </a:lnTo>
                <a:lnTo>
                  <a:pt x="4" y="706"/>
                </a:lnTo>
                <a:lnTo>
                  <a:pt x="7" y="685"/>
                </a:lnTo>
                <a:lnTo>
                  <a:pt x="10" y="664"/>
                </a:lnTo>
                <a:lnTo>
                  <a:pt x="14" y="644"/>
                </a:lnTo>
                <a:lnTo>
                  <a:pt x="18" y="623"/>
                </a:lnTo>
                <a:lnTo>
                  <a:pt x="23" y="603"/>
                </a:lnTo>
                <a:lnTo>
                  <a:pt x="28" y="581"/>
                </a:lnTo>
                <a:lnTo>
                  <a:pt x="33" y="562"/>
                </a:lnTo>
                <a:lnTo>
                  <a:pt x="39" y="542"/>
                </a:lnTo>
                <a:lnTo>
                  <a:pt x="46" y="522"/>
                </a:lnTo>
                <a:lnTo>
                  <a:pt x="53" y="503"/>
                </a:lnTo>
                <a:lnTo>
                  <a:pt x="61" y="484"/>
                </a:lnTo>
                <a:lnTo>
                  <a:pt x="69" y="464"/>
                </a:lnTo>
                <a:lnTo>
                  <a:pt x="78" y="446"/>
                </a:lnTo>
                <a:lnTo>
                  <a:pt x="87" y="428"/>
                </a:lnTo>
                <a:lnTo>
                  <a:pt x="97" y="410"/>
                </a:lnTo>
                <a:lnTo>
                  <a:pt x="107" y="392"/>
                </a:lnTo>
                <a:lnTo>
                  <a:pt x="118" y="374"/>
                </a:lnTo>
                <a:lnTo>
                  <a:pt x="129" y="357"/>
                </a:lnTo>
                <a:lnTo>
                  <a:pt x="141" y="340"/>
                </a:lnTo>
                <a:lnTo>
                  <a:pt x="154" y="322"/>
                </a:lnTo>
                <a:lnTo>
                  <a:pt x="167" y="306"/>
                </a:lnTo>
                <a:lnTo>
                  <a:pt x="181" y="289"/>
                </a:lnTo>
                <a:lnTo>
                  <a:pt x="195" y="273"/>
                </a:lnTo>
                <a:lnTo>
                  <a:pt x="209" y="257"/>
                </a:lnTo>
                <a:lnTo>
                  <a:pt x="224" y="242"/>
                </a:lnTo>
                <a:lnTo>
                  <a:pt x="239" y="227"/>
                </a:lnTo>
                <a:lnTo>
                  <a:pt x="255" y="212"/>
                </a:lnTo>
                <a:lnTo>
                  <a:pt x="271" y="196"/>
                </a:lnTo>
                <a:lnTo>
                  <a:pt x="288" y="182"/>
                </a:lnTo>
                <a:lnTo>
                  <a:pt x="306" y="168"/>
                </a:lnTo>
                <a:lnTo>
                  <a:pt x="323" y="155"/>
                </a:lnTo>
                <a:lnTo>
                  <a:pt x="340" y="142"/>
                </a:lnTo>
                <a:lnTo>
                  <a:pt x="358" y="130"/>
                </a:lnTo>
                <a:lnTo>
                  <a:pt x="376" y="119"/>
                </a:lnTo>
                <a:lnTo>
                  <a:pt x="394" y="108"/>
                </a:lnTo>
                <a:lnTo>
                  <a:pt x="412" y="97"/>
                </a:lnTo>
                <a:lnTo>
                  <a:pt x="430" y="87"/>
                </a:lnTo>
                <a:lnTo>
                  <a:pt x="450" y="78"/>
                </a:lnTo>
                <a:lnTo>
                  <a:pt x="468" y="69"/>
                </a:lnTo>
                <a:lnTo>
                  <a:pt x="487" y="60"/>
                </a:lnTo>
                <a:lnTo>
                  <a:pt x="506" y="52"/>
                </a:lnTo>
                <a:lnTo>
                  <a:pt x="525" y="44"/>
                </a:lnTo>
                <a:lnTo>
                  <a:pt x="545" y="38"/>
                </a:lnTo>
                <a:lnTo>
                  <a:pt x="564" y="32"/>
                </a:lnTo>
                <a:lnTo>
                  <a:pt x="585" y="26"/>
                </a:lnTo>
                <a:lnTo>
                  <a:pt x="605" y="21"/>
                </a:lnTo>
                <a:lnTo>
                  <a:pt x="625" y="16"/>
                </a:lnTo>
                <a:lnTo>
                  <a:pt x="645" y="12"/>
                </a:lnTo>
                <a:lnTo>
                  <a:pt x="665" y="9"/>
                </a:lnTo>
                <a:lnTo>
                  <a:pt x="686" y="6"/>
                </a:lnTo>
                <a:lnTo>
                  <a:pt x="706" y="4"/>
                </a:lnTo>
                <a:lnTo>
                  <a:pt x="728" y="2"/>
                </a:lnTo>
                <a:lnTo>
                  <a:pt x="749" y="1"/>
                </a:lnTo>
                <a:lnTo>
                  <a:pt x="770" y="0"/>
                </a:lnTo>
                <a:lnTo>
                  <a:pt x="791" y="0"/>
                </a:lnTo>
                <a:lnTo>
                  <a:pt x="813" y="0"/>
                </a:lnTo>
                <a:lnTo>
                  <a:pt x="834" y="1"/>
                </a:lnTo>
                <a:lnTo>
                  <a:pt x="856" y="3"/>
                </a:lnTo>
                <a:lnTo>
                  <a:pt x="878" y="5"/>
                </a:lnTo>
                <a:lnTo>
                  <a:pt x="900" y="8"/>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9" name="Freeform 9">
            <a:extLst>
              <a:ext uri="{FF2B5EF4-FFF2-40B4-BE49-F238E27FC236}">
                <a16:creationId xmlns:a16="http://schemas.microsoft.com/office/drawing/2014/main" id="{95BBB22A-8317-3162-E837-D626AB79776A}"/>
              </a:ext>
            </a:extLst>
          </p:cNvPr>
          <p:cNvSpPr>
            <a:spLocks/>
          </p:cNvSpPr>
          <p:nvPr/>
        </p:nvSpPr>
        <p:spPr bwMode="auto">
          <a:xfrm>
            <a:off x="1716700" y="2700480"/>
            <a:ext cx="1555469" cy="1733701"/>
          </a:xfrm>
          <a:custGeom>
            <a:avLst/>
            <a:gdLst>
              <a:gd name="T0" fmla="*/ 5674 w 6046"/>
              <a:gd name="T1" fmla="*/ 1412 h 6747"/>
              <a:gd name="T2" fmla="*/ 5760 w 6046"/>
              <a:gd name="T3" fmla="*/ 1474 h 6747"/>
              <a:gd name="T4" fmla="*/ 5836 w 6046"/>
              <a:gd name="T5" fmla="*/ 1545 h 6747"/>
              <a:gd name="T6" fmla="*/ 5901 w 6046"/>
              <a:gd name="T7" fmla="*/ 1623 h 6747"/>
              <a:gd name="T8" fmla="*/ 5955 w 6046"/>
              <a:gd name="T9" fmla="*/ 1709 h 6747"/>
              <a:gd name="T10" fmla="*/ 5997 w 6046"/>
              <a:gd name="T11" fmla="*/ 1802 h 6747"/>
              <a:gd name="T12" fmla="*/ 6026 w 6046"/>
              <a:gd name="T13" fmla="*/ 1900 h 6747"/>
              <a:gd name="T14" fmla="*/ 6042 w 6046"/>
              <a:gd name="T15" fmla="*/ 2004 h 6747"/>
              <a:gd name="T16" fmla="*/ 6046 w 6046"/>
              <a:gd name="T17" fmla="*/ 3374 h 6747"/>
              <a:gd name="T18" fmla="*/ 6042 w 6046"/>
              <a:gd name="T19" fmla="*/ 4743 h 6747"/>
              <a:gd name="T20" fmla="*/ 6026 w 6046"/>
              <a:gd name="T21" fmla="*/ 4847 h 6747"/>
              <a:gd name="T22" fmla="*/ 5997 w 6046"/>
              <a:gd name="T23" fmla="*/ 4945 h 6747"/>
              <a:gd name="T24" fmla="*/ 5955 w 6046"/>
              <a:gd name="T25" fmla="*/ 5038 h 6747"/>
              <a:gd name="T26" fmla="*/ 5901 w 6046"/>
              <a:gd name="T27" fmla="*/ 5124 h 6747"/>
              <a:gd name="T28" fmla="*/ 5836 w 6046"/>
              <a:gd name="T29" fmla="*/ 5202 h 6747"/>
              <a:gd name="T30" fmla="*/ 5760 w 6046"/>
              <a:gd name="T31" fmla="*/ 5273 h 6747"/>
              <a:gd name="T32" fmla="*/ 5674 w 6046"/>
              <a:gd name="T33" fmla="*/ 5335 h 6747"/>
              <a:gd name="T34" fmla="*/ 3396 w 6046"/>
              <a:gd name="T35" fmla="*/ 6650 h 6747"/>
              <a:gd name="T36" fmla="*/ 3299 w 6046"/>
              <a:gd name="T37" fmla="*/ 6694 h 6747"/>
              <a:gd name="T38" fmla="*/ 3199 w 6046"/>
              <a:gd name="T39" fmla="*/ 6726 h 6747"/>
              <a:gd name="T40" fmla="*/ 3099 w 6046"/>
              <a:gd name="T41" fmla="*/ 6743 h 6747"/>
              <a:gd name="T42" fmla="*/ 2998 w 6046"/>
              <a:gd name="T43" fmla="*/ 6746 h 6747"/>
              <a:gd name="T44" fmla="*/ 2896 w 6046"/>
              <a:gd name="T45" fmla="*/ 6736 h 6747"/>
              <a:gd name="T46" fmla="*/ 2796 w 6046"/>
              <a:gd name="T47" fmla="*/ 6712 h 6747"/>
              <a:gd name="T48" fmla="*/ 2699 w 6046"/>
              <a:gd name="T49" fmla="*/ 6674 h 6747"/>
              <a:gd name="T50" fmla="*/ 1511 w 6046"/>
              <a:gd name="T51" fmla="*/ 5993 h 6747"/>
              <a:gd name="T52" fmla="*/ 328 w 6046"/>
              <a:gd name="T53" fmla="*/ 5305 h 6747"/>
              <a:gd name="T54" fmla="*/ 246 w 6046"/>
              <a:gd name="T55" fmla="*/ 5238 h 6747"/>
              <a:gd name="T56" fmla="*/ 176 w 6046"/>
              <a:gd name="T57" fmla="*/ 5164 h 6747"/>
              <a:gd name="T58" fmla="*/ 116 w 6046"/>
              <a:gd name="T59" fmla="*/ 5081 h 6747"/>
              <a:gd name="T60" fmla="*/ 68 w 6046"/>
              <a:gd name="T61" fmla="*/ 4993 h 6747"/>
              <a:gd name="T62" fmla="*/ 33 w 6046"/>
              <a:gd name="T63" fmla="*/ 4896 h 6747"/>
              <a:gd name="T64" fmla="*/ 10 w 6046"/>
              <a:gd name="T65" fmla="*/ 4795 h 6747"/>
              <a:gd name="T66" fmla="*/ 0 w 6046"/>
              <a:gd name="T67" fmla="*/ 4689 h 6747"/>
              <a:gd name="T68" fmla="*/ 0 w 6046"/>
              <a:gd name="T69" fmla="*/ 2058 h 6747"/>
              <a:gd name="T70" fmla="*/ 10 w 6046"/>
              <a:gd name="T71" fmla="*/ 1952 h 6747"/>
              <a:gd name="T72" fmla="*/ 33 w 6046"/>
              <a:gd name="T73" fmla="*/ 1851 h 6747"/>
              <a:gd name="T74" fmla="*/ 68 w 6046"/>
              <a:gd name="T75" fmla="*/ 1754 h 6747"/>
              <a:gd name="T76" fmla="*/ 116 w 6046"/>
              <a:gd name="T77" fmla="*/ 1666 h 6747"/>
              <a:gd name="T78" fmla="*/ 176 w 6046"/>
              <a:gd name="T79" fmla="*/ 1583 h 6747"/>
              <a:gd name="T80" fmla="*/ 246 w 6046"/>
              <a:gd name="T81" fmla="*/ 1509 h 6747"/>
              <a:gd name="T82" fmla="*/ 328 w 6046"/>
              <a:gd name="T83" fmla="*/ 1442 h 6747"/>
              <a:gd name="T84" fmla="*/ 1511 w 6046"/>
              <a:gd name="T85" fmla="*/ 754 h 6747"/>
              <a:gd name="T86" fmla="*/ 2699 w 6046"/>
              <a:gd name="T87" fmla="*/ 73 h 6747"/>
              <a:gd name="T88" fmla="*/ 2796 w 6046"/>
              <a:gd name="T89" fmla="*/ 35 h 6747"/>
              <a:gd name="T90" fmla="*/ 2896 w 6046"/>
              <a:gd name="T91" fmla="*/ 11 h 6747"/>
              <a:gd name="T92" fmla="*/ 2998 w 6046"/>
              <a:gd name="T93" fmla="*/ 1 h 6747"/>
              <a:gd name="T94" fmla="*/ 3099 w 6046"/>
              <a:gd name="T95" fmla="*/ 4 h 6747"/>
              <a:gd name="T96" fmla="*/ 3199 w 6046"/>
              <a:gd name="T97" fmla="*/ 21 h 6747"/>
              <a:gd name="T98" fmla="*/ 3299 w 6046"/>
              <a:gd name="T99" fmla="*/ 53 h 6747"/>
              <a:gd name="T100" fmla="*/ 3396 w 6046"/>
              <a:gd name="T101" fmla="*/ 97 h 6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46" h="6747">
                <a:moveTo>
                  <a:pt x="3420" y="110"/>
                </a:moveTo>
                <a:lnTo>
                  <a:pt x="4535" y="754"/>
                </a:lnTo>
                <a:lnTo>
                  <a:pt x="5650" y="1398"/>
                </a:lnTo>
                <a:lnTo>
                  <a:pt x="5674" y="1412"/>
                </a:lnTo>
                <a:lnTo>
                  <a:pt x="5696" y="1427"/>
                </a:lnTo>
                <a:lnTo>
                  <a:pt x="5718" y="1442"/>
                </a:lnTo>
                <a:lnTo>
                  <a:pt x="5739" y="1457"/>
                </a:lnTo>
                <a:lnTo>
                  <a:pt x="5760" y="1474"/>
                </a:lnTo>
                <a:lnTo>
                  <a:pt x="5781" y="1490"/>
                </a:lnTo>
                <a:lnTo>
                  <a:pt x="5800" y="1509"/>
                </a:lnTo>
                <a:lnTo>
                  <a:pt x="5819" y="1526"/>
                </a:lnTo>
                <a:lnTo>
                  <a:pt x="5836" y="1545"/>
                </a:lnTo>
                <a:lnTo>
                  <a:pt x="5854" y="1563"/>
                </a:lnTo>
                <a:lnTo>
                  <a:pt x="5870" y="1583"/>
                </a:lnTo>
                <a:lnTo>
                  <a:pt x="5886" y="1603"/>
                </a:lnTo>
                <a:lnTo>
                  <a:pt x="5901" y="1623"/>
                </a:lnTo>
                <a:lnTo>
                  <a:pt x="5915" y="1644"/>
                </a:lnTo>
                <a:lnTo>
                  <a:pt x="5930" y="1666"/>
                </a:lnTo>
                <a:lnTo>
                  <a:pt x="5943" y="1687"/>
                </a:lnTo>
                <a:lnTo>
                  <a:pt x="5955" y="1709"/>
                </a:lnTo>
                <a:lnTo>
                  <a:pt x="5967" y="1732"/>
                </a:lnTo>
                <a:lnTo>
                  <a:pt x="5978" y="1754"/>
                </a:lnTo>
                <a:lnTo>
                  <a:pt x="5988" y="1779"/>
                </a:lnTo>
                <a:lnTo>
                  <a:pt x="5997" y="1802"/>
                </a:lnTo>
                <a:lnTo>
                  <a:pt x="6005" y="1826"/>
                </a:lnTo>
                <a:lnTo>
                  <a:pt x="6013" y="1851"/>
                </a:lnTo>
                <a:lnTo>
                  <a:pt x="6020" y="1875"/>
                </a:lnTo>
                <a:lnTo>
                  <a:pt x="6026" y="1900"/>
                </a:lnTo>
                <a:lnTo>
                  <a:pt x="6031" y="1926"/>
                </a:lnTo>
                <a:lnTo>
                  <a:pt x="6036" y="1952"/>
                </a:lnTo>
                <a:lnTo>
                  <a:pt x="6039" y="1978"/>
                </a:lnTo>
                <a:lnTo>
                  <a:pt x="6042" y="2004"/>
                </a:lnTo>
                <a:lnTo>
                  <a:pt x="6044" y="2031"/>
                </a:lnTo>
                <a:lnTo>
                  <a:pt x="6046" y="2058"/>
                </a:lnTo>
                <a:lnTo>
                  <a:pt x="6046" y="2085"/>
                </a:lnTo>
                <a:lnTo>
                  <a:pt x="6046" y="3374"/>
                </a:lnTo>
                <a:lnTo>
                  <a:pt x="6046" y="4662"/>
                </a:lnTo>
                <a:lnTo>
                  <a:pt x="6046" y="4689"/>
                </a:lnTo>
                <a:lnTo>
                  <a:pt x="6044" y="4716"/>
                </a:lnTo>
                <a:lnTo>
                  <a:pt x="6042" y="4743"/>
                </a:lnTo>
                <a:lnTo>
                  <a:pt x="6039" y="4769"/>
                </a:lnTo>
                <a:lnTo>
                  <a:pt x="6036" y="4795"/>
                </a:lnTo>
                <a:lnTo>
                  <a:pt x="6031" y="4821"/>
                </a:lnTo>
                <a:lnTo>
                  <a:pt x="6026" y="4847"/>
                </a:lnTo>
                <a:lnTo>
                  <a:pt x="6020" y="4872"/>
                </a:lnTo>
                <a:lnTo>
                  <a:pt x="6013" y="4896"/>
                </a:lnTo>
                <a:lnTo>
                  <a:pt x="6005" y="4921"/>
                </a:lnTo>
                <a:lnTo>
                  <a:pt x="5997" y="4945"/>
                </a:lnTo>
                <a:lnTo>
                  <a:pt x="5988" y="4968"/>
                </a:lnTo>
                <a:lnTo>
                  <a:pt x="5978" y="4993"/>
                </a:lnTo>
                <a:lnTo>
                  <a:pt x="5967" y="5015"/>
                </a:lnTo>
                <a:lnTo>
                  <a:pt x="5955" y="5038"/>
                </a:lnTo>
                <a:lnTo>
                  <a:pt x="5943" y="5060"/>
                </a:lnTo>
                <a:lnTo>
                  <a:pt x="5930" y="5081"/>
                </a:lnTo>
                <a:lnTo>
                  <a:pt x="5915" y="5103"/>
                </a:lnTo>
                <a:lnTo>
                  <a:pt x="5901" y="5124"/>
                </a:lnTo>
                <a:lnTo>
                  <a:pt x="5886" y="5144"/>
                </a:lnTo>
                <a:lnTo>
                  <a:pt x="5870" y="5164"/>
                </a:lnTo>
                <a:lnTo>
                  <a:pt x="5854" y="5184"/>
                </a:lnTo>
                <a:lnTo>
                  <a:pt x="5836" y="5202"/>
                </a:lnTo>
                <a:lnTo>
                  <a:pt x="5819" y="5221"/>
                </a:lnTo>
                <a:lnTo>
                  <a:pt x="5800" y="5238"/>
                </a:lnTo>
                <a:lnTo>
                  <a:pt x="5781" y="5257"/>
                </a:lnTo>
                <a:lnTo>
                  <a:pt x="5760" y="5273"/>
                </a:lnTo>
                <a:lnTo>
                  <a:pt x="5739" y="5290"/>
                </a:lnTo>
                <a:lnTo>
                  <a:pt x="5718" y="5305"/>
                </a:lnTo>
                <a:lnTo>
                  <a:pt x="5696" y="5320"/>
                </a:lnTo>
                <a:lnTo>
                  <a:pt x="5674" y="5335"/>
                </a:lnTo>
                <a:lnTo>
                  <a:pt x="5650" y="5349"/>
                </a:lnTo>
                <a:lnTo>
                  <a:pt x="4535" y="5993"/>
                </a:lnTo>
                <a:lnTo>
                  <a:pt x="3420" y="6637"/>
                </a:lnTo>
                <a:lnTo>
                  <a:pt x="3396" y="6650"/>
                </a:lnTo>
                <a:lnTo>
                  <a:pt x="3371" y="6663"/>
                </a:lnTo>
                <a:lnTo>
                  <a:pt x="3347" y="6674"/>
                </a:lnTo>
                <a:lnTo>
                  <a:pt x="3323" y="6685"/>
                </a:lnTo>
                <a:lnTo>
                  <a:pt x="3299" y="6694"/>
                </a:lnTo>
                <a:lnTo>
                  <a:pt x="3274" y="6703"/>
                </a:lnTo>
                <a:lnTo>
                  <a:pt x="3250" y="6712"/>
                </a:lnTo>
                <a:lnTo>
                  <a:pt x="3224" y="6720"/>
                </a:lnTo>
                <a:lnTo>
                  <a:pt x="3199" y="6726"/>
                </a:lnTo>
                <a:lnTo>
                  <a:pt x="3175" y="6731"/>
                </a:lnTo>
                <a:lnTo>
                  <a:pt x="3150" y="6736"/>
                </a:lnTo>
                <a:lnTo>
                  <a:pt x="3125" y="6740"/>
                </a:lnTo>
                <a:lnTo>
                  <a:pt x="3099" y="6743"/>
                </a:lnTo>
                <a:lnTo>
                  <a:pt x="3073" y="6745"/>
                </a:lnTo>
                <a:lnTo>
                  <a:pt x="3048" y="6746"/>
                </a:lnTo>
                <a:lnTo>
                  <a:pt x="3023" y="6747"/>
                </a:lnTo>
                <a:lnTo>
                  <a:pt x="2998" y="6746"/>
                </a:lnTo>
                <a:lnTo>
                  <a:pt x="2973" y="6745"/>
                </a:lnTo>
                <a:lnTo>
                  <a:pt x="2947" y="6743"/>
                </a:lnTo>
                <a:lnTo>
                  <a:pt x="2921" y="6740"/>
                </a:lnTo>
                <a:lnTo>
                  <a:pt x="2896" y="6736"/>
                </a:lnTo>
                <a:lnTo>
                  <a:pt x="2871" y="6731"/>
                </a:lnTo>
                <a:lnTo>
                  <a:pt x="2847" y="6726"/>
                </a:lnTo>
                <a:lnTo>
                  <a:pt x="2822" y="6720"/>
                </a:lnTo>
                <a:lnTo>
                  <a:pt x="2796" y="6712"/>
                </a:lnTo>
                <a:lnTo>
                  <a:pt x="2772" y="6703"/>
                </a:lnTo>
                <a:lnTo>
                  <a:pt x="2747" y="6694"/>
                </a:lnTo>
                <a:lnTo>
                  <a:pt x="2723" y="6685"/>
                </a:lnTo>
                <a:lnTo>
                  <a:pt x="2699" y="6674"/>
                </a:lnTo>
                <a:lnTo>
                  <a:pt x="2675" y="6663"/>
                </a:lnTo>
                <a:lnTo>
                  <a:pt x="2650" y="6650"/>
                </a:lnTo>
                <a:lnTo>
                  <a:pt x="2626" y="6637"/>
                </a:lnTo>
                <a:lnTo>
                  <a:pt x="1511" y="5993"/>
                </a:lnTo>
                <a:lnTo>
                  <a:pt x="396" y="5349"/>
                </a:lnTo>
                <a:lnTo>
                  <a:pt x="372" y="5335"/>
                </a:lnTo>
                <a:lnTo>
                  <a:pt x="350" y="5320"/>
                </a:lnTo>
                <a:lnTo>
                  <a:pt x="328" y="5305"/>
                </a:lnTo>
                <a:lnTo>
                  <a:pt x="307" y="5290"/>
                </a:lnTo>
                <a:lnTo>
                  <a:pt x="286" y="5273"/>
                </a:lnTo>
                <a:lnTo>
                  <a:pt x="265" y="5257"/>
                </a:lnTo>
                <a:lnTo>
                  <a:pt x="246" y="5238"/>
                </a:lnTo>
                <a:lnTo>
                  <a:pt x="227" y="5221"/>
                </a:lnTo>
                <a:lnTo>
                  <a:pt x="210" y="5202"/>
                </a:lnTo>
                <a:lnTo>
                  <a:pt x="192" y="5184"/>
                </a:lnTo>
                <a:lnTo>
                  <a:pt x="176" y="5164"/>
                </a:lnTo>
                <a:lnTo>
                  <a:pt x="160" y="5144"/>
                </a:lnTo>
                <a:lnTo>
                  <a:pt x="145" y="5124"/>
                </a:lnTo>
                <a:lnTo>
                  <a:pt x="131" y="5103"/>
                </a:lnTo>
                <a:lnTo>
                  <a:pt x="116" y="5081"/>
                </a:lnTo>
                <a:lnTo>
                  <a:pt x="103" y="5060"/>
                </a:lnTo>
                <a:lnTo>
                  <a:pt x="91" y="5038"/>
                </a:lnTo>
                <a:lnTo>
                  <a:pt x="79" y="5015"/>
                </a:lnTo>
                <a:lnTo>
                  <a:pt x="68" y="4993"/>
                </a:lnTo>
                <a:lnTo>
                  <a:pt x="58" y="4968"/>
                </a:lnTo>
                <a:lnTo>
                  <a:pt x="49" y="4945"/>
                </a:lnTo>
                <a:lnTo>
                  <a:pt x="41" y="4921"/>
                </a:lnTo>
                <a:lnTo>
                  <a:pt x="33" y="4896"/>
                </a:lnTo>
                <a:lnTo>
                  <a:pt x="26" y="4872"/>
                </a:lnTo>
                <a:lnTo>
                  <a:pt x="20" y="4847"/>
                </a:lnTo>
                <a:lnTo>
                  <a:pt x="15" y="4821"/>
                </a:lnTo>
                <a:lnTo>
                  <a:pt x="10" y="4795"/>
                </a:lnTo>
                <a:lnTo>
                  <a:pt x="7" y="4769"/>
                </a:lnTo>
                <a:lnTo>
                  <a:pt x="4" y="4743"/>
                </a:lnTo>
                <a:lnTo>
                  <a:pt x="2" y="4716"/>
                </a:lnTo>
                <a:lnTo>
                  <a:pt x="0" y="4689"/>
                </a:lnTo>
                <a:lnTo>
                  <a:pt x="0" y="4662"/>
                </a:lnTo>
                <a:lnTo>
                  <a:pt x="0" y="3374"/>
                </a:lnTo>
                <a:lnTo>
                  <a:pt x="0" y="2085"/>
                </a:lnTo>
                <a:lnTo>
                  <a:pt x="0" y="2058"/>
                </a:lnTo>
                <a:lnTo>
                  <a:pt x="2" y="2031"/>
                </a:lnTo>
                <a:lnTo>
                  <a:pt x="4" y="2004"/>
                </a:lnTo>
                <a:lnTo>
                  <a:pt x="7" y="1978"/>
                </a:lnTo>
                <a:lnTo>
                  <a:pt x="10" y="1952"/>
                </a:lnTo>
                <a:lnTo>
                  <a:pt x="15" y="1926"/>
                </a:lnTo>
                <a:lnTo>
                  <a:pt x="20" y="1900"/>
                </a:lnTo>
                <a:lnTo>
                  <a:pt x="26" y="1875"/>
                </a:lnTo>
                <a:lnTo>
                  <a:pt x="33" y="1851"/>
                </a:lnTo>
                <a:lnTo>
                  <a:pt x="41" y="1826"/>
                </a:lnTo>
                <a:lnTo>
                  <a:pt x="49" y="1802"/>
                </a:lnTo>
                <a:lnTo>
                  <a:pt x="58" y="1779"/>
                </a:lnTo>
                <a:lnTo>
                  <a:pt x="68" y="1754"/>
                </a:lnTo>
                <a:lnTo>
                  <a:pt x="79" y="1732"/>
                </a:lnTo>
                <a:lnTo>
                  <a:pt x="91" y="1709"/>
                </a:lnTo>
                <a:lnTo>
                  <a:pt x="103" y="1687"/>
                </a:lnTo>
                <a:lnTo>
                  <a:pt x="116" y="1666"/>
                </a:lnTo>
                <a:lnTo>
                  <a:pt x="131" y="1644"/>
                </a:lnTo>
                <a:lnTo>
                  <a:pt x="145" y="1623"/>
                </a:lnTo>
                <a:lnTo>
                  <a:pt x="160" y="1603"/>
                </a:lnTo>
                <a:lnTo>
                  <a:pt x="176" y="1583"/>
                </a:lnTo>
                <a:lnTo>
                  <a:pt x="192" y="1563"/>
                </a:lnTo>
                <a:lnTo>
                  <a:pt x="210" y="1545"/>
                </a:lnTo>
                <a:lnTo>
                  <a:pt x="227" y="1526"/>
                </a:lnTo>
                <a:lnTo>
                  <a:pt x="246" y="1509"/>
                </a:lnTo>
                <a:lnTo>
                  <a:pt x="265" y="1490"/>
                </a:lnTo>
                <a:lnTo>
                  <a:pt x="286" y="1474"/>
                </a:lnTo>
                <a:lnTo>
                  <a:pt x="307" y="1457"/>
                </a:lnTo>
                <a:lnTo>
                  <a:pt x="328" y="1442"/>
                </a:lnTo>
                <a:lnTo>
                  <a:pt x="350" y="1427"/>
                </a:lnTo>
                <a:lnTo>
                  <a:pt x="372" y="1412"/>
                </a:lnTo>
                <a:lnTo>
                  <a:pt x="396" y="1398"/>
                </a:lnTo>
                <a:lnTo>
                  <a:pt x="1511" y="754"/>
                </a:lnTo>
                <a:lnTo>
                  <a:pt x="2626" y="110"/>
                </a:lnTo>
                <a:lnTo>
                  <a:pt x="2650" y="97"/>
                </a:lnTo>
                <a:lnTo>
                  <a:pt x="2675" y="84"/>
                </a:lnTo>
                <a:lnTo>
                  <a:pt x="2699" y="73"/>
                </a:lnTo>
                <a:lnTo>
                  <a:pt x="2723" y="62"/>
                </a:lnTo>
                <a:lnTo>
                  <a:pt x="2747" y="53"/>
                </a:lnTo>
                <a:lnTo>
                  <a:pt x="2772" y="44"/>
                </a:lnTo>
                <a:lnTo>
                  <a:pt x="2796" y="35"/>
                </a:lnTo>
                <a:lnTo>
                  <a:pt x="2822" y="27"/>
                </a:lnTo>
                <a:lnTo>
                  <a:pt x="2847" y="21"/>
                </a:lnTo>
                <a:lnTo>
                  <a:pt x="2871" y="16"/>
                </a:lnTo>
                <a:lnTo>
                  <a:pt x="2896" y="11"/>
                </a:lnTo>
                <a:lnTo>
                  <a:pt x="2921" y="7"/>
                </a:lnTo>
                <a:lnTo>
                  <a:pt x="2947" y="4"/>
                </a:lnTo>
                <a:lnTo>
                  <a:pt x="2973" y="2"/>
                </a:lnTo>
                <a:lnTo>
                  <a:pt x="2998" y="1"/>
                </a:lnTo>
                <a:lnTo>
                  <a:pt x="3023" y="0"/>
                </a:lnTo>
                <a:lnTo>
                  <a:pt x="3048" y="1"/>
                </a:lnTo>
                <a:lnTo>
                  <a:pt x="3073" y="2"/>
                </a:lnTo>
                <a:lnTo>
                  <a:pt x="3099" y="4"/>
                </a:lnTo>
                <a:lnTo>
                  <a:pt x="3125" y="7"/>
                </a:lnTo>
                <a:lnTo>
                  <a:pt x="3150" y="11"/>
                </a:lnTo>
                <a:lnTo>
                  <a:pt x="3175" y="16"/>
                </a:lnTo>
                <a:lnTo>
                  <a:pt x="3199" y="21"/>
                </a:lnTo>
                <a:lnTo>
                  <a:pt x="3224" y="27"/>
                </a:lnTo>
                <a:lnTo>
                  <a:pt x="3250" y="35"/>
                </a:lnTo>
                <a:lnTo>
                  <a:pt x="3274" y="44"/>
                </a:lnTo>
                <a:lnTo>
                  <a:pt x="3299" y="53"/>
                </a:lnTo>
                <a:lnTo>
                  <a:pt x="3323" y="62"/>
                </a:lnTo>
                <a:lnTo>
                  <a:pt x="3347" y="73"/>
                </a:lnTo>
                <a:lnTo>
                  <a:pt x="3371" y="84"/>
                </a:lnTo>
                <a:lnTo>
                  <a:pt x="3396" y="97"/>
                </a:lnTo>
                <a:lnTo>
                  <a:pt x="3420" y="11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effectLst>
                <a:outerShdw blurRad="38100" dist="38100" dir="2700000" algn="tl">
                  <a:srgbClr val="000000">
                    <a:alpha val="43137"/>
                  </a:srgbClr>
                </a:outerShdw>
              </a:effectLst>
              <a:cs typeface="+mn-ea"/>
              <a:sym typeface="+mn-lt"/>
            </a:endParaRPr>
          </a:p>
        </p:txBody>
      </p:sp>
      <p:sp>
        <p:nvSpPr>
          <p:cNvPr id="15" name="TextBox 26">
            <a:extLst>
              <a:ext uri="{FF2B5EF4-FFF2-40B4-BE49-F238E27FC236}">
                <a16:creationId xmlns:a16="http://schemas.microsoft.com/office/drawing/2014/main" id="{CDA6027F-BF02-CB9E-96D2-93FB4DF010C5}"/>
              </a:ext>
            </a:extLst>
          </p:cNvPr>
          <p:cNvSpPr txBox="1"/>
          <p:nvPr/>
        </p:nvSpPr>
        <p:spPr>
          <a:xfrm>
            <a:off x="2971352" y="2377181"/>
            <a:ext cx="606256" cy="400110"/>
          </a:xfrm>
          <a:prstGeom prst="rect">
            <a:avLst/>
          </a:prstGeom>
          <a:noFill/>
        </p:spPr>
        <p:txBody>
          <a:bodyPr wrap="none" rtlCol="0">
            <a:spAutoFit/>
          </a:bodyPr>
          <a:lstStyle/>
          <a:p>
            <a:r>
              <a:rPr lang="en-US" altLang="zh-CN" sz="2000" b="1" dirty="0">
                <a:solidFill>
                  <a:schemeClr val="bg1"/>
                </a:solidFill>
                <a:effectLst>
                  <a:outerShdw blurRad="38100" dist="38100" dir="2700000" algn="tl">
                    <a:srgbClr val="000000">
                      <a:alpha val="43137"/>
                    </a:srgbClr>
                  </a:outerShdw>
                </a:effectLst>
                <a:cs typeface="+mn-ea"/>
                <a:sym typeface="+mn-lt"/>
              </a:rPr>
              <a:t>PGR</a:t>
            </a:r>
          </a:p>
        </p:txBody>
      </p:sp>
      <p:sp>
        <p:nvSpPr>
          <p:cNvPr id="16" name="TextBox 27">
            <a:extLst>
              <a:ext uri="{FF2B5EF4-FFF2-40B4-BE49-F238E27FC236}">
                <a16:creationId xmlns:a16="http://schemas.microsoft.com/office/drawing/2014/main" id="{831B6E5F-1615-B311-EB84-AE1EB4451A0E}"/>
              </a:ext>
            </a:extLst>
          </p:cNvPr>
          <p:cNvSpPr txBox="1"/>
          <p:nvPr/>
        </p:nvSpPr>
        <p:spPr>
          <a:xfrm>
            <a:off x="903240" y="4378800"/>
            <a:ext cx="588623" cy="400110"/>
          </a:xfrm>
          <a:prstGeom prst="rect">
            <a:avLst/>
          </a:prstGeom>
          <a:noFill/>
        </p:spPr>
        <p:txBody>
          <a:bodyPr wrap="none" rtlCol="0">
            <a:spAutoFit/>
          </a:bodyPr>
          <a:lstStyle/>
          <a:p>
            <a:r>
              <a:rPr lang="en-US" altLang="zh-CN" sz="2000" b="1" dirty="0">
                <a:solidFill>
                  <a:schemeClr val="bg1"/>
                </a:solidFill>
                <a:effectLst>
                  <a:outerShdw blurRad="38100" dist="38100" dir="2700000" algn="tl">
                    <a:srgbClr val="000000">
                      <a:alpha val="43137"/>
                    </a:srgbClr>
                  </a:outerShdw>
                </a:effectLst>
                <a:cs typeface="+mn-ea"/>
                <a:sym typeface="+mn-lt"/>
              </a:rPr>
              <a:t>PCA</a:t>
            </a:r>
          </a:p>
        </p:txBody>
      </p:sp>
      <p:sp>
        <p:nvSpPr>
          <p:cNvPr id="17" name="TextBox 28">
            <a:extLst>
              <a:ext uri="{FF2B5EF4-FFF2-40B4-BE49-F238E27FC236}">
                <a16:creationId xmlns:a16="http://schemas.microsoft.com/office/drawing/2014/main" id="{4FACCBCE-C547-8AC2-7F15-EB41DE33FEEE}"/>
              </a:ext>
            </a:extLst>
          </p:cNvPr>
          <p:cNvSpPr txBox="1"/>
          <p:nvPr/>
        </p:nvSpPr>
        <p:spPr>
          <a:xfrm>
            <a:off x="2992726" y="4378800"/>
            <a:ext cx="557332" cy="400110"/>
          </a:xfrm>
          <a:prstGeom prst="rect">
            <a:avLst/>
          </a:prstGeom>
          <a:noFill/>
        </p:spPr>
        <p:txBody>
          <a:bodyPr wrap="none" rtlCol="0">
            <a:spAutoFit/>
          </a:bodyPr>
          <a:lstStyle/>
          <a:p>
            <a:r>
              <a:rPr lang="en-US" altLang="zh-CN" sz="2000" b="1" dirty="0">
                <a:solidFill>
                  <a:schemeClr val="bg1"/>
                </a:solidFill>
                <a:effectLst>
                  <a:outerShdw blurRad="38100" dist="38100" dir="2700000" algn="tl">
                    <a:srgbClr val="000000">
                      <a:alpha val="43137"/>
                    </a:srgbClr>
                  </a:outerShdw>
                </a:effectLst>
                <a:cs typeface="+mn-ea"/>
                <a:sym typeface="+mn-lt"/>
              </a:rPr>
              <a:t>PAE</a:t>
            </a:r>
          </a:p>
        </p:txBody>
      </p:sp>
      <p:sp>
        <p:nvSpPr>
          <p:cNvPr id="27" name="TextBox 61">
            <a:extLst>
              <a:ext uri="{FF2B5EF4-FFF2-40B4-BE49-F238E27FC236}">
                <a16:creationId xmlns:a16="http://schemas.microsoft.com/office/drawing/2014/main" id="{4985A9DA-11F3-678B-27E3-4A443B513FB4}"/>
              </a:ext>
            </a:extLst>
          </p:cNvPr>
          <p:cNvSpPr txBox="1"/>
          <p:nvPr/>
        </p:nvSpPr>
        <p:spPr>
          <a:xfrm>
            <a:off x="5283199" y="2470782"/>
            <a:ext cx="6705601" cy="3266728"/>
          </a:xfrm>
          <a:prstGeom prst="rect">
            <a:avLst/>
          </a:prstGeom>
          <a:solidFill>
            <a:srgbClr val="EEB500"/>
          </a:solidFill>
        </p:spPr>
        <p:txBody>
          <a:bodyPr wrap="square" lIns="0" tIns="0" rIns="0" bIns="0" rtlCol="0">
            <a:spAutoFit/>
          </a:bodyPr>
          <a:lstStyle/>
          <a:p>
            <a:pPr>
              <a:lnSpc>
                <a:spcPct val="150000"/>
              </a:lnSpc>
            </a:pPr>
            <a:r>
              <a:rPr lang="pt-BR" sz="2400" b="1" dirty="0">
                <a:solidFill>
                  <a:schemeClr val="tx1">
                    <a:lumMod val="75000"/>
                    <a:lumOff val="25000"/>
                  </a:schemeClr>
                </a:solidFill>
              </a:rPr>
              <a:t>Programa de Controle Ambiental (PCA): </a:t>
            </a:r>
          </a:p>
          <a:p>
            <a:pPr>
              <a:lnSpc>
                <a:spcPct val="150000"/>
              </a:lnSpc>
            </a:pPr>
            <a:r>
              <a:rPr lang="pt-BR" sz="2400" dirty="0">
                <a:solidFill>
                  <a:schemeClr val="tx1">
                    <a:lumMod val="75000"/>
                    <a:lumOff val="25000"/>
                  </a:schemeClr>
                </a:solidFill>
              </a:rPr>
              <a:t>Documento que define as ações para controle e monitoramento dos impactos ambientais decorrentes da atividade de mineração, abordando temas como gestão de resíduos, qualidade do ar e da água, recuperação de áreas degradadas, entre outros.</a:t>
            </a:r>
          </a:p>
        </p:txBody>
      </p:sp>
      <p:sp>
        <p:nvSpPr>
          <p:cNvPr id="28" name="矩形: 圆角 40">
            <a:extLst>
              <a:ext uri="{FF2B5EF4-FFF2-40B4-BE49-F238E27FC236}">
                <a16:creationId xmlns:a16="http://schemas.microsoft.com/office/drawing/2014/main" id="{808CF3A1-00A8-018B-C115-EF5517FF8447}"/>
              </a:ext>
            </a:extLst>
          </p:cNvPr>
          <p:cNvSpPr/>
          <p:nvPr/>
        </p:nvSpPr>
        <p:spPr>
          <a:xfrm>
            <a:off x="7436294" y="647922"/>
            <a:ext cx="1250506" cy="1250506"/>
          </a:xfrm>
          <a:prstGeom prst="roundRect">
            <a:avLst/>
          </a:prstGeom>
          <a:solidFill>
            <a:srgbClr val="FEB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29" name="椭圆 13">
            <a:extLst>
              <a:ext uri="{FF2B5EF4-FFF2-40B4-BE49-F238E27FC236}">
                <a16:creationId xmlns:a16="http://schemas.microsoft.com/office/drawing/2014/main" id="{40F3138E-6316-860E-176C-927F5F8817E8}"/>
              </a:ext>
            </a:extLst>
          </p:cNvPr>
          <p:cNvSpPr/>
          <p:nvPr/>
        </p:nvSpPr>
        <p:spPr>
          <a:xfrm>
            <a:off x="7584553" y="945619"/>
            <a:ext cx="877790" cy="709788"/>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4" name="Imagem 3">
            <a:extLst>
              <a:ext uri="{FF2B5EF4-FFF2-40B4-BE49-F238E27FC236}">
                <a16:creationId xmlns:a16="http://schemas.microsoft.com/office/drawing/2014/main" id="{3FF659F1-FCD3-6E75-DD1F-F47C9FC79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87224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2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45">
            <a:extLst>
              <a:ext uri="{FF2B5EF4-FFF2-40B4-BE49-F238E27FC236}">
                <a16:creationId xmlns:a16="http://schemas.microsoft.com/office/drawing/2014/main" id="{8E63E9E3-C050-4C1C-A716-428F2B9AEAAA}"/>
              </a:ext>
            </a:extLst>
          </p:cNvPr>
          <p:cNvSpPr>
            <a:spLocks noGrp="1"/>
          </p:cNvSpPr>
          <p:nvPr>
            <p:ph type="sldNum" sz="quarter" idx="12"/>
          </p:nvPr>
        </p:nvSpPr>
        <p:spPr>
          <a:xfrm>
            <a:off x="8924268" y="6448425"/>
            <a:ext cx="2743200" cy="365125"/>
          </a:xfrm>
        </p:spPr>
        <p:txBody>
          <a:bodyPr/>
          <a:lstStyle/>
          <a:p>
            <a:fld id="{54834EA4-EAB6-48DE-AF59-ED8862BEC808}" type="slidenum">
              <a:rPr lang="en-US" smtClean="0"/>
              <a:t>99</a:t>
            </a:fld>
            <a:endParaRPr lang="en-US"/>
          </a:p>
        </p:txBody>
      </p:sp>
      <p:pic>
        <p:nvPicPr>
          <p:cNvPr id="5" name="Imagem 4">
            <a:extLst>
              <a:ext uri="{FF2B5EF4-FFF2-40B4-BE49-F238E27FC236}">
                <a16:creationId xmlns:a16="http://schemas.microsoft.com/office/drawing/2014/main" id="{EBA4E465-E74B-E057-417D-ACCFBDEDFD53}"/>
              </a:ext>
            </a:extLst>
          </p:cNvPr>
          <p:cNvPicPr>
            <a:picLocks noChangeAspect="1"/>
          </p:cNvPicPr>
          <p:nvPr/>
        </p:nvPicPr>
        <p:blipFill>
          <a:blip r:embed="rId2"/>
          <a:stretch>
            <a:fillRect/>
          </a:stretch>
        </p:blipFill>
        <p:spPr>
          <a:xfrm>
            <a:off x="564695" y="2320484"/>
            <a:ext cx="5531305" cy="3570473"/>
          </a:xfrm>
          <a:prstGeom prst="rect">
            <a:avLst/>
          </a:prstGeom>
        </p:spPr>
      </p:pic>
      <p:sp>
        <p:nvSpPr>
          <p:cNvPr id="6" name="TextBox 61">
            <a:extLst>
              <a:ext uri="{FF2B5EF4-FFF2-40B4-BE49-F238E27FC236}">
                <a16:creationId xmlns:a16="http://schemas.microsoft.com/office/drawing/2014/main" id="{676A7358-7C2D-1BAE-F26D-2D37AAF3504C}"/>
              </a:ext>
            </a:extLst>
          </p:cNvPr>
          <p:cNvSpPr txBox="1"/>
          <p:nvPr/>
        </p:nvSpPr>
        <p:spPr>
          <a:xfrm>
            <a:off x="6794500" y="1119700"/>
            <a:ext cx="4635500" cy="4928722"/>
          </a:xfrm>
          <a:prstGeom prst="rect">
            <a:avLst/>
          </a:prstGeom>
          <a:solidFill>
            <a:srgbClr val="EEB500"/>
          </a:solidFill>
        </p:spPr>
        <p:txBody>
          <a:bodyPr wrap="square" lIns="0" tIns="0" rIns="0" bIns="0" rtlCol="0">
            <a:spAutoFit/>
          </a:bodyPr>
          <a:lstStyle/>
          <a:p>
            <a:pPr>
              <a:lnSpc>
                <a:spcPct val="150000"/>
              </a:lnSpc>
            </a:pPr>
            <a:r>
              <a:rPr lang="pt-BR" sz="2400" dirty="0"/>
              <a:t>É importante ressaltar que os requisitos documentais podem variar dependendo da natureza da atividade de mineração, do porte da empresa e da legislação vigente. </a:t>
            </a:r>
            <a:r>
              <a:rPr lang="pt-BR" sz="2400" b="1" dirty="0"/>
              <a:t>Portanto, é fundamental consultar a NR-22 e demais regulamentos aplicáveis para garantir a conformidade com as exigências específicas.</a:t>
            </a:r>
          </a:p>
        </p:txBody>
      </p:sp>
      <p:grpSp>
        <p:nvGrpSpPr>
          <p:cNvPr id="7" name="组合 42">
            <a:extLst>
              <a:ext uri="{FF2B5EF4-FFF2-40B4-BE49-F238E27FC236}">
                <a16:creationId xmlns:a16="http://schemas.microsoft.com/office/drawing/2014/main" id="{5B3392A3-7678-D8F3-04B7-57F41A94AD11}"/>
              </a:ext>
            </a:extLst>
          </p:cNvPr>
          <p:cNvGrpSpPr/>
          <p:nvPr/>
        </p:nvGrpSpPr>
        <p:grpSpPr>
          <a:xfrm>
            <a:off x="5029201" y="1182235"/>
            <a:ext cx="1143000" cy="1143000"/>
            <a:chOff x="1319052" y="1848757"/>
            <a:chExt cx="1143000" cy="1143000"/>
          </a:xfrm>
        </p:grpSpPr>
        <p:sp>
          <p:nvSpPr>
            <p:cNvPr id="8" name="矩形: 圆角 43">
              <a:extLst>
                <a:ext uri="{FF2B5EF4-FFF2-40B4-BE49-F238E27FC236}">
                  <a16:creationId xmlns:a16="http://schemas.microsoft.com/office/drawing/2014/main" id="{DCCFE0A9-19B7-BBBF-4022-E98E34673634}"/>
                </a:ext>
              </a:extLst>
            </p:cNvPr>
            <p:cNvSpPr/>
            <p:nvPr/>
          </p:nvSpPr>
          <p:spPr>
            <a:xfrm>
              <a:off x="1319052" y="1848757"/>
              <a:ext cx="1143000" cy="1143000"/>
            </a:xfrm>
            <a:prstGeom prst="round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n-ea"/>
                <a:sym typeface="+mn-lt"/>
              </a:endParaRPr>
            </a:p>
          </p:txBody>
        </p:sp>
        <p:sp>
          <p:nvSpPr>
            <p:cNvPr id="9" name="椭圆 24">
              <a:extLst>
                <a:ext uri="{FF2B5EF4-FFF2-40B4-BE49-F238E27FC236}">
                  <a16:creationId xmlns:a16="http://schemas.microsoft.com/office/drawing/2014/main" id="{047EDF87-EB4C-354F-16BA-FDF2FF672F1D}"/>
                </a:ext>
              </a:extLst>
            </p:cNvPr>
            <p:cNvSpPr/>
            <p:nvPr/>
          </p:nvSpPr>
          <p:spPr>
            <a:xfrm>
              <a:off x="1741015" y="2180774"/>
              <a:ext cx="299073" cy="478966"/>
            </a:xfrm>
            <a:custGeom>
              <a:avLst/>
              <a:gdLst>
                <a:gd name="connsiteX0" fmla="*/ 105569 w 211138"/>
                <a:gd name="connsiteY0" fmla="*/ 50801 h 338138"/>
                <a:gd name="connsiteX1" fmla="*/ 49212 w 211138"/>
                <a:gd name="connsiteY1" fmla="*/ 107158 h 338138"/>
                <a:gd name="connsiteX2" fmla="*/ 105569 w 211138"/>
                <a:gd name="connsiteY2" fmla="*/ 163515 h 338138"/>
                <a:gd name="connsiteX3" fmla="*/ 161926 w 211138"/>
                <a:gd name="connsiteY3" fmla="*/ 107158 h 338138"/>
                <a:gd name="connsiteX4" fmla="*/ 105569 w 211138"/>
                <a:gd name="connsiteY4" fmla="*/ 50801 h 338138"/>
                <a:gd name="connsiteX5" fmla="*/ 105569 w 211138"/>
                <a:gd name="connsiteY5" fmla="*/ 0 h 338138"/>
                <a:gd name="connsiteX6" fmla="*/ 211138 w 211138"/>
                <a:gd name="connsiteY6" fmla="*/ 105668 h 338138"/>
                <a:gd name="connsiteX7" fmla="*/ 105569 w 211138"/>
                <a:gd name="connsiteY7" fmla="*/ 338138 h 338138"/>
                <a:gd name="connsiteX8" fmla="*/ 0 w 211138"/>
                <a:gd name="connsiteY8" fmla="*/ 105668 h 338138"/>
                <a:gd name="connsiteX9" fmla="*/ 105569 w 211138"/>
                <a:gd name="connsiteY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38" h="338138">
                  <a:moveTo>
                    <a:pt x="105569" y="50801"/>
                  </a:moveTo>
                  <a:cubicBezTo>
                    <a:pt x="74444" y="50801"/>
                    <a:pt x="49212" y="76033"/>
                    <a:pt x="49212" y="107158"/>
                  </a:cubicBezTo>
                  <a:cubicBezTo>
                    <a:pt x="49212" y="138283"/>
                    <a:pt x="74444" y="163515"/>
                    <a:pt x="105569" y="163515"/>
                  </a:cubicBezTo>
                  <a:cubicBezTo>
                    <a:pt x="136694" y="163515"/>
                    <a:pt x="161926" y="138283"/>
                    <a:pt x="161926" y="107158"/>
                  </a:cubicBezTo>
                  <a:cubicBezTo>
                    <a:pt x="161926" y="76033"/>
                    <a:pt x="136694" y="50801"/>
                    <a:pt x="105569" y="50801"/>
                  </a:cubicBezTo>
                  <a:close/>
                  <a:moveTo>
                    <a:pt x="105569" y="0"/>
                  </a:moveTo>
                  <a:cubicBezTo>
                    <a:pt x="163632" y="0"/>
                    <a:pt x="211138" y="47551"/>
                    <a:pt x="211138" y="105668"/>
                  </a:cubicBezTo>
                  <a:cubicBezTo>
                    <a:pt x="211138" y="206053"/>
                    <a:pt x="105569" y="338138"/>
                    <a:pt x="105569" y="338138"/>
                  </a:cubicBezTo>
                  <a:cubicBezTo>
                    <a:pt x="105569" y="338138"/>
                    <a:pt x="0" y="206053"/>
                    <a:pt x="0" y="105668"/>
                  </a:cubicBezTo>
                  <a:cubicBezTo>
                    <a:pt x="0" y="47551"/>
                    <a:pt x="47506" y="0"/>
                    <a:pt x="1055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pic>
        <p:nvPicPr>
          <p:cNvPr id="4" name="Imagem 3">
            <a:extLst>
              <a:ext uri="{FF2B5EF4-FFF2-40B4-BE49-F238E27FC236}">
                <a16:creationId xmlns:a16="http://schemas.microsoft.com/office/drawing/2014/main" id="{DB0A2479-5114-0EB7-BC5D-F81998578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499" y="275451"/>
            <a:ext cx="2168801" cy="602120"/>
          </a:xfrm>
          <a:prstGeom prst="rect">
            <a:avLst/>
          </a:prstGeom>
        </p:spPr>
      </p:pic>
    </p:spTree>
    <p:extLst>
      <p:ext uri="{BB962C8B-B14F-4D97-AF65-F5344CB8AC3E}">
        <p14:creationId xmlns:p14="http://schemas.microsoft.com/office/powerpoint/2010/main" val="398495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1 ss">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xvfpaa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ss" id="{225F3562-8941-43EE-9D26-C9366A90290D}" vid="{0EFEEBC6-B108-4D6E-96EC-5F4336D3F9E3}"/>
    </a:ext>
  </a:extLst>
</a:theme>
</file>

<file path=ppt/theme/theme3.xml><?xml version="1.0" encoding="utf-8"?>
<a:theme xmlns:a="http://schemas.openxmlformats.org/drawingml/2006/main" name="1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hezr5l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xvfpaa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4276</TotalTime>
  <Words>6606</Words>
  <Application>Microsoft Office PowerPoint</Application>
  <PresentationFormat>Widescreen</PresentationFormat>
  <Paragraphs>738</Paragraphs>
  <Slides>137</Slides>
  <Notes>0</Notes>
  <HiddenSlides>0</HiddenSlides>
  <MMClips>0</MMClips>
  <ScaleCrop>false</ScaleCrop>
  <HeadingPairs>
    <vt:vector size="6" baseType="variant">
      <vt:variant>
        <vt:lpstr>Fontes usadas</vt:lpstr>
      </vt:variant>
      <vt:variant>
        <vt:i4>7</vt:i4>
      </vt:variant>
      <vt:variant>
        <vt:lpstr>Tema</vt:lpstr>
      </vt:variant>
      <vt:variant>
        <vt:i4>4</vt:i4>
      </vt:variant>
      <vt:variant>
        <vt:lpstr>Títulos de slides</vt:lpstr>
      </vt:variant>
      <vt:variant>
        <vt:i4>137</vt:i4>
      </vt:variant>
    </vt:vector>
  </HeadingPairs>
  <TitlesOfParts>
    <vt:vector size="148" baseType="lpstr">
      <vt:lpstr>微软雅黑</vt:lpstr>
      <vt:lpstr>Arial</vt:lpstr>
      <vt:lpstr>Calibri</vt:lpstr>
      <vt:lpstr>Gisha</vt:lpstr>
      <vt:lpstr>Poppins</vt:lpstr>
      <vt:lpstr>Wingdings</vt:lpstr>
      <vt:lpstr>字魂59号-创粗黑</vt:lpstr>
      <vt:lpstr>www.jpppt.com</vt:lpstr>
      <vt:lpstr>Tema1 ss</vt:lpstr>
      <vt:lpstr>1_www.jpppt.com</vt:lpstr>
      <vt:lpstr>1_自定义设计方案</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Herbert Bento - Escola da Prevenção</dc:creator>
  <cp:lastModifiedBy>SANDRA BARCELOS</cp:lastModifiedBy>
  <cp:revision>5</cp:revision>
  <dcterms:created xsi:type="dcterms:W3CDTF">2018-05-16T04:00:38Z</dcterms:created>
  <dcterms:modified xsi:type="dcterms:W3CDTF">2024-03-08T00:33:55Z</dcterms:modified>
</cp:coreProperties>
</file>