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8" r:id="rId2"/>
    <p:sldMasterId id="2147483721" r:id="rId3"/>
  </p:sldMasterIdLst>
  <p:sldIdLst>
    <p:sldId id="1183" r:id="rId4"/>
    <p:sldId id="459" r:id="rId5"/>
    <p:sldId id="914" r:id="rId6"/>
    <p:sldId id="916" r:id="rId7"/>
    <p:sldId id="917" r:id="rId8"/>
    <p:sldId id="918" r:id="rId9"/>
    <p:sldId id="919" r:id="rId10"/>
    <p:sldId id="920" r:id="rId11"/>
    <p:sldId id="921" r:id="rId12"/>
    <p:sldId id="922" r:id="rId13"/>
    <p:sldId id="923" r:id="rId14"/>
    <p:sldId id="924" r:id="rId15"/>
    <p:sldId id="925" r:id="rId16"/>
    <p:sldId id="661" r:id="rId17"/>
    <p:sldId id="926" r:id="rId18"/>
    <p:sldId id="927" r:id="rId19"/>
    <p:sldId id="928" r:id="rId20"/>
    <p:sldId id="929" r:id="rId21"/>
    <p:sldId id="930" r:id="rId22"/>
    <p:sldId id="931" r:id="rId23"/>
    <p:sldId id="932" r:id="rId24"/>
    <p:sldId id="933" r:id="rId25"/>
    <p:sldId id="934" r:id="rId26"/>
    <p:sldId id="935" r:id="rId27"/>
    <p:sldId id="936" r:id="rId28"/>
    <p:sldId id="937" r:id="rId29"/>
    <p:sldId id="938" r:id="rId30"/>
    <p:sldId id="660" r:id="rId31"/>
    <p:sldId id="939" r:id="rId32"/>
    <p:sldId id="940" r:id="rId33"/>
    <p:sldId id="941" r:id="rId34"/>
    <p:sldId id="942" r:id="rId35"/>
    <p:sldId id="943" r:id="rId36"/>
    <p:sldId id="944" r:id="rId37"/>
    <p:sldId id="945" r:id="rId38"/>
    <p:sldId id="946" r:id="rId39"/>
    <p:sldId id="947" r:id="rId40"/>
    <p:sldId id="948" r:id="rId41"/>
    <p:sldId id="949" r:id="rId42"/>
    <p:sldId id="950" r:id="rId43"/>
    <p:sldId id="951" r:id="rId44"/>
    <p:sldId id="952" r:id="rId45"/>
    <p:sldId id="955" r:id="rId46"/>
    <p:sldId id="953" r:id="rId47"/>
    <p:sldId id="954" r:id="rId48"/>
    <p:sldId id="957" r:id="rId49"/>
    <p:sldId id="958" r:id="rId50"/>
    <p:sldId id="959" r:id="rId51"/>
    <p:sldId id="960" r:id="rId52"/>
    <p:sldId id="961" r:id="rId53"/>
    <p:sldId id="962" r:id="rId54"/>
    <p:sldId id="963" r:id="rId55"/>
    <p:sldId id="964" r:id="rId56"/>
    <p:sldId id="965" r:id="rId57"/>
    <p:sldId id="966" r:id="rId58"/>
    <p:sldId id="967" r:id="rId59"/>
    <p:sldId id="968" r:id="rId60"/>
    <p:sldId id="969" r:id="rId61"/>
    <p:sldId id="970" r:id="rId62"/>
    <p:sldId id="971" r:id="rId63"/>
    <p:sldId id="976" r:id="rId64"/>
    <p:sldId id="972" r:id="rId65"/>
    <p:sldId id="973" r:id="rId66"/>
    <p:sldId id="974" r:id="rId67"/>
    <p:sldId id="975" r:id="rId68"/>
    <p:sldId id="977" r:id="rId69"/>
    <p:sldId id="978" r:id="rId70"/>
    <p:sldId id="979" r:id="rId71"/>
    <p:sldId id="980" r:id="rId72"/>
    <p:sldId id="981" r:id="rId73"/>
    <p:sldId id="982" r:id="rId74"/>
    <p:sldId id="987" r:id="rId75"/>
    <p:sldId id="983" r:id="rId76"/>
    <p:sldId id="984" r:id="rId77"/>
    <p:sldId id="985" r:id="rId78"/>
    <p:sldId id="986" r:id="rId79"/>
    <p:sldId id="988" r:id="rId80"/>
    <p:sldId id="989" r:id="rId81"/>
    <p:sldId id="990" r:id="rId82"/>
    <p:sldId id="991" r:id="rId83"/>
    <p:sldId id="992" r:id="rId84"/>
    <p:sldId id="993" r:id="rId85"/>
    <p:sldId id="994" r:id="rId86"/>
    <p:sldId id="995" r:id="rId87"/>
    <p:sldId id="996" r:id="rId88"/>
    <p:sldId id="997" r:id="rId89"/>
    <p:sldId id="998" r:id="rId90"/>
    <p:sldId id="999" r:id="rId91"/>
    <p:sldId id="1000" r:id="rId92"/>
    <p:sldId id="1001" r:id="rId93"/>
    <p:sldId id="1003" r:id="rId94"/>
    <p:sldId id="1002" r:id="rId95"/>
    <p:sldId id="1004" r:id="rId96"/>
    <p:sldId id="1005" r:id="rId97"/>
    <p:sldId id="1006" r:id="rId98"/>
    <p:sldId id="1007" r:id="rId99"/>
    <p:sldId id="1008" r:id="rId100"/>
    <p:sldId id="1010" r:id="rId101"/>
    <p:sldId id="1011" r:id="rId102"/>
    <p:sldId id="1012" r:id="rId103"/>
    <p:sldId id="1013" r:id="rId104"/>
    <p:sldId id="1014" r:id="rId105"/>
    <p:sldId id="1015" r:id="rId106"/>
    <p:sldId id="1018" r:id="rId107"/>
    <p:sldId id="1016" r:id="rId108"/>
    <p:sldId id="1017" r:id="rId109"/>
    <p:sldId id="1019" r:id="rId110"/>
    <p:sldId id="1020" r:id="rId111"/>
    <p:sldId id="1021" r:id="rId112"/>
    <p:sldId id="1022" r:id="rId113"/>
    <p:sldId id="1023" r:id="rId114"/>
    <p:sldId id="1024" r:id="rId115"/>
    <p:sldId id="1026" r:id="rId116"/>
    <p:sldId id="1027" r:id="rId117"/>
    <p:sldId id="1025" r:id="rId118"/>
    <p:sldId id="1028" r:id="rId119"/>
    <p:sldId id="1029" r:id="rId120"/>
    <p:sldId id="1030" r:id="rId121"/>
    <p:sldId id="1031" r:id="rId122"/>
    <p:sldId id="1034" r:id="rId123"/>
    <p:sldId id="1032" r:id="rId124"/>
    <p:sldId id="1033" r:id="rId125"/>
    <p:sldId id="1035" r:id="rId126"/>
    <p:sldId id="1036" r:id="rId127"/>
    <p:sldId id="1037" r:id="rId128"/>
    <p:sldId id="1038" r:id="rId129"/>
    <p:sldId id="1039" r:id="rId130"/>
    <p:sldId id="1040" r:id="rId131"/>
    <p:sldId id="1042" r:id="rId132"/>
    <p:sldId id="1041" r:id="rId133"/>
    <p:sldId id="1043" r:id="rId134"/>
    <p:sldId id="1044" r:id="rId135"/>
    <p:sldId id="1045" r:id="rId136"/>
    <p:sldId id="1046" r:id="rId137"/>
    <p:sldId id="1047" r:id="rId138"/>
    <p:sldId id="1048" r:id="rId139"/>
    <p:sldId id="1049" r:id="rId140"/>
    <p:sldId id="1050" r:id="rId141"/>
    <p:sldId id="1051" r:id="rId142"/>
    <p:sldId id="1052" r:id="rId143"/>
    <p:sldId id="1053" r:id="rId144"/>
    <p:sldId id="1054" r:id="rId145"/>
    <p:sldId id="1055" r:id="rId146"/>
    <p:sldId id="1056" r:id="rId147"/>
    <p:sldId id="1057" r:id="rId148"/>
    <p:sldId id="1058" r:id="rId149"/>
    <p:sldId id="1059" r:id="rId150"/>
    <p:sldId id="1060" r:id="rId151"/>
    <p:sldId id="1061" r:id="rId152"/>
    <p:sldId id="1062" r:id="rId153"/>
    <p:sldId id="1064" r:id="rId154"/>
    <p:sldId id="1063" r:id="rId155"/>
    <p:sldId id="1065" r:id="rId156"/>
    <p:sldId id="1066" r:id="rId157"/>
    <p:sldId id="1182" r:id="rId1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2F31"/>
    <a:srgbClr val="D91D3C"/>
    <a:srgbClr val="E60B2F"/>
    <a:srgbClr val="691D1F"/>
    <a:srgbClr val="FA9576"/>
    <a:srgbClr val="C8785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>
        <p:scale>
          <a:sx n="37" d="100"/>
          <a:sy n="37" d="100"/>
        </p:scale>
        <p:origin x="1974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presProps" Target="presProp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viewProps" Target="view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5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30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46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01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13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26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45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9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8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6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5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65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8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22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4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91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03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09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8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69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6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31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2DA7B-38E4-B49C-FA74-A0CF496B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20B9668-D2F8-14C1-6A81-3A41D972B414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D0DD002C-FF06-3C6D-2815-99EEE691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55" y="0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F0AC48C4-11CC-A773-8CEA-F012F2F3D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5312D8B-3206-C062-B427-07CFCC5A4EE8}"/>
              </a:ext>
            </a:extLst>
          </p:cNvPr>
          <p:cNvSpPr/>
          <p:nvPr/>
        </p:nvSpPr>
        <p:spPr>
          <a:xfrm>
            <a:off x="-186477" y="796979"/>
            <a:ext cx="12378478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AF34077E-83E3-C66D-BF4A-B15314997DEF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zh-CN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Proteção contra incêndios</a:t>
            </a:r>
            <a:endParaRPr lang="zh-CN" altLang="en-US" sz="3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40758D7C-B6DE-059D-155C-553332B2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69" y="1565073"/>
            <a:ext cx="6020475" cy="56354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C1DAC3-6219-4221-F66A-0D90F82DF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6" y="447645"/>
            <a:ext cx="2261621" cy="22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BCDEE77-B075-AD4B-75CC-ACAEBB43F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E355216D-92D6-4971-90E0-2CD370503B47}"/>
              </a:ext>
            </a:extLst>
          </p:cNvPr>
          <p:cNvSpPr>
            <a:spLocks/>
          </p:cNvSpPr>
          <p:nvPr/>
        </p:nvSpPr>
        <p:spPr bwMode="auto">
          <a:xfrm>
            <a:off x="5234276" y="2243044"/>
            <a:ext cx="711662" cy="983366"/>
          </a:xfrm>
          <a:custGeom>
            <a:avLst/>
            <a:gdLst>
              <a:gd name="T0" fmla="*/ 508 w 508"/>
              <a:gd name="T1" fmla="*/ 0 h 702"/>
              <a:gd name="T2" fmla="*/ 508 w 508"/>
              <a:gd name="T3" fmla="*/ 0 h 702"/>
              <a:gd name="T4" fmla="*/ 0 w 508"/>
              <a:gd name="T5" fmla="*/ 702 h 702"/>
              <a:gd name="T6" fmla="*/ 0 w 508"/>
              <a:gd name="T7" fmla="*/ 702 h 702"/>
              <a:gd name="T8" fmla="*/ 508 w 508"/>
              <a:gd name="T9" fmla="*/ 0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8" h="702">
                <a:moveTo>
                  <a:pt x="508" y="0"/>
                </a:moveTo>
                <a:cubicBezTo>
                  <a:pt x="508" y="0"/>
                  <a:pt x="508" y="0"/>
                  <a:pt x="508" y="0"/>
                </a:cubicBezTo>
                <a:cubicBezTo>
                  <a:pt x="312" y="89"/>
                  <a:pt x="112" y="372"/>
                  <a:pt x="0" y="702"/>
                </a:cubicBezTo>
                <a:cubicBezTo>
                  <a:pt x="0" y="702"/>
                  <a:pt x="0" y="702"/>
                  <a:pt x="0" y="702"/>
                </a:cubicBezTo>
                <a:cubicBezTo>
                  <a:pt x="112" y="371"/>
                  <a:pt x="312" y="88"/>
                  <a:pt x="508" y="0"/>
                </a:cubicBezTo>
              </a:path>
            </a:pathLst>
          </a:custGeom>
          <a:solidFill>
            <a:srgbClr val="9898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E1ADE13-69ED-4BB6-A211-D3B2EC8161D7}"/>
              </a:ext>
            </a:extLst>
          </p:cNvPr>
          <p:cNvSpPr>
            <a:spLocks noEditPoints="1"/>
          </p:cNvSpPr>
          <p:nvPr/>
        </p:nvSpPr>
        <p:spPr bwMode="auto">
          <a:xfrm>
            <a:off x="6407495" y="2287381"/>
            <a:ext cx="26148" cy="3410"/>
          </a:xfrm>
          <a:custGeom>
            <a:avLst/>
            <a:gdLst>
              <a:gd name="T0" fmla="*/ 0 w 19"/>
              <a:gd name="T1" fmla="*/ 2 h 2"/>
              <a:gd name="T2" fmla="*/ 1 w 19"/>
              <a:gd name="T3" fmla="*/ 2 h 2"/>
              <a:gd name="T4" fmla="*/ 2 w 19"/>
              <a:gd name="T5" fmla="*/ 2 h 2"/>
              <a:gd name="T6" fmla="*/ 2 w 19"/>
              <a:gd name="T7" fmla="*/ 2 h 2"/>
              <a:gd name="T8" fmla="*/ 3 w 19"/>
              <a:gd name="T9" fmla="*/ 2 h 2"/>
              <a:gd name="T10" fmla="*/ 3 w 19"/>
              <a:gd name="T11" fmla="*/ 2 h 2"/>
              <a:gd name="T12" fmla="*/ 4 w 19"/>
              <a:gd name="T13" fmla="*/ 2 h 2"/>
              <a:gd name="T14" fmla="*/ 4 w 19"/>
              <a:gd name="T15" fmla="*/ 2 h 2"/>
              <a:gd name="T16" fmla="*/ 4 w 19"/>
              <a:gd name="T17" fmla="*/ 2 h 2"/>
              <a:gd name="T18" fmla="*/ 5 w 19"/>
              <a:gd name="T19" fmla="*/ 2 h 2"/>
              <a:gd name="T20" fmla="*/ 5 w 19"/>
              <a:gd name="T21" fmla="*/ 2 h 2"/>
              <a:gd name="T22" fmla="*/ 6 w 19"/>
              <a:gd name="T23" fmla="*/ 2 h 2"/>
              <a:gd name="T24" fmla="*/ 6 w 19"/>
              <a:gd name="T25" fmla="*/ 2 h 2"/>
              <a:gd name="T26" fmla="*/ 6 w 19"/>
              <a:gd name="T27" fmla="*/ 2 h 2"/>
              <a:gd name="T28" fmla="*/ 7 w 19"/>
              <a:gd name="T29" fmla="*/ 1 h 2"/>
              <a:gd name="T30" fmla="*/ 7 w 19"/>
              <a:gd name="T31" fmla="*/ 1 h 2"/>
              <a:gd name="T32" fmla="*/ 7 w 19"/>
              <a:gd name="T33" fmla="*/ 1 h 2"/>
              <a:gd name="T34" fmla="*/ 8 w 19"/>
              <a:gd name="T35" fmla="*/ 1 h 2"/>
              <a:gd name="T36" fmla="*/ 8 w 19"/>
              <a:gd name="T37" fmla="*/ 1 h 2"/>
              <a:gd name="T38" fmla="*/ 9 w 19"/>
              <a:gd name="T39" fmla="*/ 1 h 2"/>
              <a:gd name="T40" fmla="*/ 9 w 19"/>
              <a:gd name="T41" fmla="*/ 1 h 2"/>
              <a:gd name="T42" fmla="*/ 9 w 19"/>
              <a:gd name="T43" fmla="*/ 1 h 2"/>
              <a:gd name="T44" fmla="*/ 10 w 19"/>
              <a:gd name="T45" fmla="*/ 1 h 2"/>
              <a:gd name="T46" fmla="*/ 10 w 19"/>
              <a:gd name="T47" fmla="*/ 1 h 2"/>
              <a:gd name="T48" fmla="*/ 10 w 19"/>
              <a:gd name="T49" fmla="*/ 1 h 2"/>
              <a:gd name="T50" fmla="*/ 11 w 19"/>
              <a:gd name="T51" fmla="*/ 1 h 2"/>
              <a:gd name="T52" fmla="*/ 11 w 19"/>
              <a:gd name="T53" fmla="*/ 1 h 2"/>
              <a:gd name="T54" fmla="*/ 12 w 19"/>
              <a:gd name="T55" fmla="*/ 1 h 2"/>
              <a:gd name="T56" fmla="*/ 12 w 19"/>
              <a:gd name="T57" fmla="*/ 1 h 2"/>
              <a:gd name="T58" fmla="*/ 12 w 19"/>
              <a:gd name="T59" fmla="*/ 1 h 2"/>
              <a:gd name="T60" fmla="*/ 13 w 19"/>
              <a:gd name="T61" fmla="*/ 1 h 2"/>
              <a:gd name="T62" fmla="*/ 13 w 19"/>
              <a:gd name="T63" fmla="*/ 1 h 2"/>
              <a:gd name="T64" fmla="*/ 14 w 19"/>
              <a:gd name="T65" fmla="*/ 1 h 2"/>
              <a:gd name="T66" fmla="*/ 14 w 19"/>
              <a:gd name="T67" fmla="*/ 1 h 2"/>
              <a:gd name="T68" fmla="*/ 14 w 19"/>
              <a:gd name="T69" fmla="*/ 1 h 2"/>
              <a:gd name="T70" fmla="*/ 15 w 19"/>
              <a:gd name="T71" fmla="*/ 0 h 2"/>
              <a:gd name="T72" fmla="*/ 16 w 19"/>
              <a:gd name="T73" fmla="*/ 0 h 2"/>
              <a:gd name="T74" fmla="*/ 16 w 19"/>
              <a:gd name="T75" fmla="*/ 0 h 2"/>
              <a:gd name="T76" fmla="*/ 16 w 19"/>
              <a:gd name="T77" fmla="*/ 0 h 2"/>
              <a:gd name="T78" fmla="*/ 17 w 19"/>
              <a:gd name="T79" fmla="*/ 0 h 2"/>
              <a:gd name="T80" fmla="*/ 17 w 19"/>
              <a:gd name="T81" fmla="*/ 0 h 2"/>
              <a:gd name="T82" fmla="*/ 17 w 19"/>
              <a:gd name="T83" fmla="*/ 0 h 2"/>
              <a:gd name="T84" fmla="*/ 18 w 19"/>
              <a:gd name="T85" fmla="*/ 0 h 2"/>
              <a:gd name="T86" fmla="*/ 18 w 19"/>
              <a:gd name="T87" fmla="*/ 0 h 2"/>
              <a:gd name="T88" fmla="*/ 19 w 19"/>
              <a:gd name="T89" fmla="*/ 0 h 2"/>
              <a:gd name="T90" fmla="*/ 19 w 19"/>
              <a:gd name="T9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4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6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7" y="1"/>
                </a:moveTo>
                <a:cubicBezTo>
                  <a:pt x="7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9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10" y="1"/>
                </a:moveTo>
                <a:cubicBezTo>
                  <a:pt x="10" y="1"/>
                  <a:pt x="9" y="1"/>
                  <a:pt x="9" y="1"/>
                </a:cubicBezTo>
                <a:cubicBezTo>
                  <a:pt x="9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1" y="1"/>
                </a:moveTo>
                <a:cubicBezTo>
                  <a:pt x="11" y="1"/>
                  <a:pt x="11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moveTo>
                  <a:pt x="11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moveTo>
                  <a:pt x="12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3" y="1"/>
                </a:moveTo>
                <a:cubicBezTo>
                  <a:pt x="13" y="1"/>
                  <a:pt x="12" y="1"/>
                  <a:pt x="12" y="1"/>
                </a:cubicBezTo>
                <a:cubicBezTo>
                  <a:pt x="12" y="1"/>
                  <a:pt x="13" y="1"/>
                  <a:pt x="13" y="1"/>
                </a:cubicBezTo>
                <a:moveTo>
                  <a:pt x="13" y="1"/>
                </a:move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3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5" y="0"/>
                </a:moveTo>
                <a:cubicBezTo>
                  <a:pt x="15" y="0"/>
                  <a:pt x="15" y="0"/>
                  <a:pt x="15" y="1"/>
                </a:cubicBezTo>
                <a:cubicBezTo>
                  <a:pt x="15" y="0"/>
                  <a:pt x="15" y="0"/>
                  <a:pt x="15" y="0"/>
                </a:cubicBezTo>
                <a:moveTo>
                  <a:pt x="16" y="0"/>
                </a:moveTo>
                <a:cubicBezTo>
                  <a:pt x="16" y="0"/>
                  <a:pt x="15" y="0"/>
                  <a:pt x="15" y="0"/>
                </a:cubicBezTo>
                <a:cubicBezTo>
                  <a:pt x="15" y="0"/>
                  <a:pt x="15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7" y="0"/>
                </a:moveTo>
                <a:cubicBezTo>
                  <a:pt x="17" y="0"/>
                  <a:pt x="17" y="0"/>
                  <a:pt x="16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8" y="0"/>
                </a:moveTo>
                <a:cubicBezTo>
                  <a:pt x="18" y="0"/>
                  <a:pt x="18" y="0"/>
                  <a:pt x="17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9BC98FE-941D-4901-8340-0EEDB710B60A}"/>
              </a:ext>
            </a:extLst>
          </p:cNvPr>
          <p:cNvGrpSpPr/>
          <p:nvPr/>
        </p:nvGrpSpPr>
        <p:grpSpPr>
          <a:xfrm>
            <a:off x="4568088" y="2190750"/>
            <a:ext cx="2015617" cy="1710943"/>
            <a:chOff x="4337562" y="1866900"/>
            <a:chExt cx="2015617" cy="1710943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F42994E-2D84-4F7A-A5BC-F0C307EC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562" y="1878268"/>
              <a:ext cx="1527913" cy="1699575"/>
            </a:xfrm>
            <a:custGeom>
              <a:avLst/>
              <a:gdLst>
                <a:gd name="T0" fmla="*/ 1064 w 1091"/>
                <a:gd name="T1" fmla="*/ 0 h 1213"/>
                <a:gd name="T2" fmla="*/ 6 w 1091"/>
                <a:gd name="T3" fmla="*/ 908 h 1213"/>
                <a:gd name="T4" fmla="*/ 6 w 1091"/>
                <a:gd name="T5" fmla="*/ 908 h 1213"/>
                <a:gd name="T6" fmla="*/ 386 w 1091"/>
                <a:gd name="T7" fmla="*/ 1213 h 1213"/>
                <a:gd name="T8" fmla="*/ 1091 w 1091"/>
                <a:gd name="T9" fmla="*/ 0 h 1213"/>
                <a:gd name="T10" fmla="*/ 1064 w 1091"/>
                <a:gd name="T11" fmla="*/ 0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1" h="1213">
                  <a:moveTo>
                    <a:pt x="1064" y="0"/>
                  </a:moveTo>
                  <a:cubicBezTo>
                    <a:pt x="528" y="0"/>
                    <a:pt x="84" y="394"/>
                    <a:pt x="6" y="908"/>
                  </a:cubicBezTo>
                  <a:cubicBezTo>
                    <a:pt x="6" y="908"/>
                    <a:pt x="6" y="908"/>
                    <a:pt x="6" y="908"/>
                  </a:cubicBezTo>
                  <a:cubicBezTo>
                    <a:pt x="0" y="1039"/>
                    <a:pt x="152" y="1145"/>
                    <a:pt x="386" y="1213"/>
                  </a:cubicBezTo>
                  <a:cubicBezTo>
                    <a:pt x="401" y="646"/>
                    <a:pt x="775" y="21"/>
                    <a:pt x="1091" y="0"/>
                  </a:cubicBezTo>
                  <a:cubicBezTo>
                    <a:pt x="1082" y="0"/>
                    <a:pt x="1073" y="0"/>
                    <a:pt x="1064" y="0"/>
                  </a:cubicBezTo>
                </a:path>
              </a:pathLst>
            </a:custGeom>
            <a:solidFill>
              <a:srgbClr val="B80006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275C862-9817-4987-9602-A1C1D2A2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561" y="1866900"/>
              <a:ext cx="1475618" cy="1710943"/>
            </a:xfrm>
            <a:custGeom>
              <a:avLst/>
              <a:gdLst>
                <a:gd name="T0" fmla="*/ 0 w 1053"/>
                <a:gd name="T1" fmla="*/ 1221 h 1221"/>
                <a:gd name="T2" fmla="*/ 1053 w 1053"/>
                <a:gd name="T3" fmla="*/ 590 h 1221"/>
                <a:gd name="T4" fmla="*/ 710 w 1053"/>
                <a:gd name="T5" fmla="*/ 8 h 1221"/>
                <a:gd name="T6" fmla="*/ 0 w 1053"/>
                <a:gd name="T7" fmla="*/ 1221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3" h="1221">
                  <a:moveTo>
                    <a:pt x="0" y="1221"/>
                  </a:moveTo>
                  <a:cubicBezTo>
                    <a:pt x="1053" y="590"/>
                    <a:pt x="1053" y="590"/>
                    <a:pt x="1053" y="590"/>
                  </a:cubicBezTo>
                  <a:cubicBezTo>
                    <a:pt x="1030" y="218"/>
                    <a:pt x="898" y="0"/>
                    <a:pt x="710" y="8"/>
                  </a:cubicBezTo>
                  <a:cubicBezTo>
                    <a:pt x="394" y="22"/>
                    <a:pt x="15" y="651"/>
                    <a:pt x="0" y="1221"/>
                  </a:cubicBezTo>
                </a:path>
              </a:pathLst>
            </a:custGeom>
            <a:solidFill>
              <a:srgbClr val="B80006">
                <a:lumMod val="75000"/>
              </a:srgbClr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0123784-6D3A-4E76-B3BB-79981121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4340" y="1919194"/>
              <a:ext cx="931072" cy="983366"/>
            </a:xfrm>
            <a:custGeom>
              <a:avLst/>
              <a:gdLst>
                <a:gd name="T0" fmla="*/ 224 w 665"/>
                <a:gd name="T1" fmla="*/ 453 h 702"/>
                <a:gd name="T2" fmla="*/ 165 w 665"/>
                <a:gd name="T3" fmla="*/ 423 h 702"/>
                <a:gd name="T4" fmla="*/ 217 w 665"/>
                <a:gd name="T5" fmla="*/ 342 h 702"/>
                <a:gd name="T6" fmla="*/ 275 w 665"/>
                <a:gd name="T7" fmla="*/ 356 h 702"/>
                <a:gd name="T8" fmla="*/ 224 w 665"/>
                <a:gd name="T9" fmla="*/ 453 h 702"/>
                <a:gd name="T10" fmla="*/ 143 w 665"/>
                <a:gd name="T11" fmla="*/ 415 h 702"/>
                <a:gd name="T12" fmla="*/ 98 w 665"/>
                <a:gd name="T13" fmla="*/ 405 h 702"/>
                <a:gd name="T14" fmla="*/ 135 w 665"/>
                <a:gd name="T15" fmla="*/ 334 h 702"/>
                <a:gd name="T16" fmla="*/ 191 w 665"/>
                <a:gd name="T17" fmla="*/ 338 h 702"/>
                <a:gd name="T18" fmla="*/ 143 w 665"/>
                <a:gd name="T19" fmla="*/ 415 h 702"/>
                <a:gd name="T20" fmla="*/ 273 w 665"/>
                <a:gd name="T21" fmla="*/ 226 h 702"/>
                <a:gd name="T22" fmla="*/ 273 w 665"/>
                <a:gd name="T23" fmla="*/ 226 h 702"/>
                <a:gd name="T24" fmla="*/ 273 w 665"/>
                <a:gd name="T25" fmla="*/ 226 h 702"/>
                <a:gd name="T26" fmla="*/ 206 w 665"/>
                <a:gd name="T27" fmla="*/ 316 h 702"/>
                <a:gd name="T28" fmla="*/ 152 w 665"/>
                <a:gd name="T29" fmla="*/ 311 h 702"/>
                <a:gd name="T30" fmla="*/ 218 w 665"/>
                <a:gd name="T31" fmla="*/ 246 h 702"/>
                <a:gd name="T32" fmla="*/ 273 w 665"/>
                <a:gd name="T33" fmla="*/ 226 h 702"/>
                <a:gd name="T34" fmla="*/ 288 w 665"/>
                <a:gd name="T35" fmla="*/ 335 h 702"/>
                <a:gd name="T36" fmla="*/ 232 w 665"/>
                <a:gd name="T37" fmla="*/ 321 h 702"/>
                <a:gd name="T38" fmla="*/ 310 w 665"/>
                <a:gd name="T39" fmla="*/ 219 h 702"/>
                <a:gd name="T40" fmla="*/ 331 w 665"/>
                <a:gd name="T41" fmla="*/ 218 h 702"/>
                <a:gd name="T42" fmla="*/ 372 w 665"/>
                <a:gd name="T43" fmla="*/ 222 h 702"/>
                <a:gd name="T44" fmla="*/ 288 w 665"/>
                <a:gd name="T45" fmla="*/ 335 h 702"/>
                <a:gd name="T46" fmla="*/ 665 w 665"/>
                <a:gd name="T47" fmla="*/ 0 h 702"/>
                <a:gd name="T48" fmla="*/ 0 w 665"/>
                <a:gd name="T49" fmla="*/ 432 h 702"/>
                <a:gd name="T50" fmla="*/ 157 w 665"/>
                <a:gd name="T51" fmla="*/ 702 h 702"/>
                <a:gd name="T52" fmla="*/ 665 w 665"/>
                <a:gd name="T53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5" h="702">
                  <a:moveTo>
                    <a:pt x="224" y="453"/>
                  </a:moveTo>
                  <a:cubicBezTo>
                    <a:pt x="224" y="453"/>
                    <a:pt x="197" y="437"/>
                    <a:pt x="165" y="423"/>
                  </a:cubicBezTo>
                  <a:cubicBezTo>
                    <a:pt x="179" y="400"/>
                    <a:pt x="198" y="371"/>
                    <a:pt x="217" y="342"/>
                  </a:cubicBezTo>
                  <a:cubicBezTo>
                    <a:pt x="240" y="346"/>
                    <a:pt x="259" y="351"/>
                    <a:pt x="275" y="356"/>
                  </a:cubicBezTo>
                  <a:cubicBezTo>
                    <a:pt x="253" y="394"/>
                    <a:pt x="235" y="429"/>
                    <a:pt x="224" y="453"/>
                  </a:cubicBezTo>
                  <a:moveTo>
                    <a:pt x="143" y="415"/>
                  </a:moveTo>
                  <a:cubicBezTo>
                    <a:pt x="126" y="409"/>
                    <a:pt x="110" y="405"/>
                    <a:pt x="98" y="405"/>
                  </a:cubicBezTo>
                  <a:cubicBezTo>
                    <a:pt x="98" y="393"/>
                    <a:pt x="114" y="364"/>
                    <a:pt x="135" y="334"/>
                  </a:cubicBezTo>
                  <a:cubicBezTo>
                    <a:pt x="156" y="335"/>
                    <a:pt x="174" y="336"/>
                    <a:pt x="191" y="338"/>
                  </a:cubicBezTo>
                  <a:cubicBezTo>
                    <a:pt x="172" y="366"/>
                    <a:pt x="156" y="393"/>
                    <a:pt x="143" y="415"/>
                  </a:cubicBezTo>
                  <a:moveTo>
                    <a:pt x="273" y="226"/>
                  </a:moveTo>
                  <a:cubicBezTo>
                    <a:pt x="273" y="226"/>
                    <a:pt x="273" y="226"/>
                    <a:pt x="273" y="226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51" y="253"/>
                    <a:pt x="228" y="285"/>
                    <a:pt x="206" y="316"/>
                  </a:cubicBezTo>
                  <a:cubicBezTo>
                    <a:pt x="190" y="314"/>
                    <a:pt x="172" y="312"/>
                    <a:pt x="152" y="311"/>
                  </a:cubicBezTo>
                  <a:cubicBezTo>
                    <a:pt x="176" y="280"/>
                    <a:pt x="201" y="253"/>
                    <a:pt x="218" y="246"/>
                  </a:cubicBezTo>
                  <a:cubicBezTo>
                    <a:pt x="229" y="242"/>
                    <a:pt x="248" y="233"/>
                    <a:pt x="273" y="226"/>
                  </a:cubicBezTo>
                  <a:moveTo>
                    <a:pt x="288" y="335"/>
                  </a:moveTo>
                  <a:cubicBezTo>
                    <a:pt x="272" y="330"/>
                    <a:pt x="254" y="325"/>
                    <a:pt x="232" y="321"/>
                  </a:cubicBezTo>
                  <a:cubicBezTo>
                    <a:pt x="258" y="283"/>
                    <a:pt x="286" y="247"/>
                    <a:pt x="310" y="219"/>
                  </a:cubicBezTo>
                  <a:cubicBezTo>
                    <a:pt x="317" y="218"/>
                    <a:pt x="324" y="218"/>
                    <a:pt x="331" y="218"/>
                  </a:cubicBezTo>
                  <a:cubicBezTo>
                    <a:pt x="344" y="218"/>
                    <a:pt x="358" y="219"/>
                    <a:pt x="372" y="222"/>
                  </a:cubicBezTo>
                  <a:cubicBezTo>
                    <a:pt x="344" y="251"/>
                    <a:pt x="314" y="293"/>
                    <a:pt x="288" y="335"/>
                  </a:cubicBezTo>
                  <a:moveTo>
                    <a:pt x="665" y="0"/>
                  </a:moveTo>
                  <a:cubicBezTo>
                    <a:pt x="351" y="28"/>
                    <a:pt x="0" y="227"/>
                    <a:pt x="0" y="432"/>
                  </a:cubicBezTo>
                  <a:cubicBezTo>
                    <a:pt x="0" y="534"/>
                    <a:pt x="59" y="628"/>
                    <a:pt x="157" y="702"/>
                  </a:cubicBezTo>
                  <a:cubicBezTo>
                    <a:pt x="269" y="372"/>
                    <a:pt x="469" y="89"/>
                    <a:pt x="665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067F2EA-9E8E-4D5F-8D72-A3523D5B2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0761" y="2223867"/>
              <a:ext cx="384252" cy="329683"/>
            </a:xfrm>
            <a:custGeom>
              <a:avLst/>
              <a:gdLst>
                <a:gd name="T0" fmla="*/ 119 w 274"/>
                <a:gd name="T1" fmla="*/ 124 h 235"/>
                <a:gd name="T2" fmla="*/ 67 w 274"/>
                <a:gd name="T3" fmla="*/ 205 h 235"/>
                <a:gd name="T4" fmla="*/ 126 w 274"/>
                <a:gd name="T5" fmla="*/ 235 h 235"/>
                <a:gd name="T6" fmla="*/ 177 w 274"/>
                <a:gd name="T7" fmla="*/ 138 h 235"/>
                <a:gd name="T8" fmla="*/ 119 w 274"/>
                <a:gd name="T9" fmla="*/ 124 h 235"/>
                <a:gd name="T10" fmla="*/ 37 w 274"/>
                <a:gd name="T11" fmla="*/ 116 h 235"/>
                <a:gd name="T12" fmla="*/ 0 w 274"/>
                <a:gd name="T13" fmla="*/ 187 h 235"/>
                <a:gd name="T14" fmla="*/ 45 w 274"/>
                <a:gd name="T15" fmla="*/ 197 h 235"/>
                <a:gd name="T16" fmla="*/ 93 w 274"/>
                <a:gd name="T17" fmla="*/ 120 h 235"/>
                <a:gd name="T18" fmla="*/ 37 w 274"/>
                <a:gd name="T19" fmla="*/ 116 h 235"/>
                <a:gd name="T20" fmla="*/ 175 w 274"/>
                <a:gd name="T21" fmla="*/ 8 h 235"/>
                <a:gd name="T22" fmla="*/ 120 w 274"/>
                <a:gd name="T23" fmla="*/ 28 h 235"/>
                <a:gd name="T24" fmla="*/ 54 w 274"/>
                <a:gd name="T25" fmla="*/ 93 h 235"/>
                <a:gd name="T26" fmla="*/ 108 w 274"/>
                <a:gd name="T27" fmla="*/ 98 h 235"/>
                <a:gd name="T28" fmla="*/ 175 w 274"/>
                <a:gd name="T29" fmla="*/ 8 h 235"/>
                <a:gd name="T30" fmla="*/ 233 w 274"/>
                <a:gd name="T31" fmla="*/ 0 h 235"/>
                <a:gd name="T32" fmla="*/ 212 w 274"/>
                <a:gd name="T33" fmla="*/ 1 h 235"/>
                <a:gd name="T34" fmla="*/ 134 w 274"/>
                <a:gd name="T35" fmla="*/ 103 h 235"/>
                <a:gd name="T36" fmla="*/ 190 w 274"/>
                <a:gd name="T37" fmla="*/ 117 h 235"/>
                <a:gd name="T38" fmla="*/ 274 w 274"/>
                <a:gd name="T39" fmla="*/ 4 h 235"/>
                <a:gd name="T40" fmla="*/ 233 w 274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4" h="235">
                  <a:moveTo>
                    <a:pt x="119" y="124"/>
                  </a:moveTo>
                  <a:cubicBezTo>
                    <a:pt x="100" y="153"/>
                    <a:pt x="81" y="182"/>
                    <a:pt x="67" y="205"/>
                  </a:cubicBezTo>
                  <a:cubicBezTo>
                    <a:pt x="99" y="219"/>
                    <a:pt x="126" y="235"/>
                    <a:pt x="126" y="235"/>
                  </a:cubicBezTo>
                  <a:cubicBezTo>
                    <a:pt x="137" y="211"/>
                    <a:pt x="155" y="176"/>
                    <a:pt x="177" y="138"/>
                  </a:cubicBezTo>
                  <a:cubicBezTo>
                    <a:pt x="161" y="133"/>
                    <a:pt x="142" y="128"/>
                    <a:pt x="119" y="124"/>
                  </a:cubicBezTo>
                  <a:moveTo>
                    <a:pt x="37" y="116"/>
                  </a:moveTo>
                  <a:cubicBezTo>
                    <a:pt x="16" y="146"/>
                    <a:pt x="0" y="175"/>
                    <a:pt x="0" y="187"/>
                  </a:cubicBezTo>
                  <a:cubicBezTo>
                    <a:pt x="12" y="187"/>
                    <a:pt x="28" y="191"/>
                    <a:pt x="45" y="197"/>
                  </a:cubicBezTo>
                  <a:cubicBezTo>
                    <a:pt x="58" y="175"/>
                    <a:pt x="74" y="148"/>
                    <a:pt x="93" y="120"/>
                  </a:cubicBezTo>
                  <a:cubicBezTo>
                    <a:pt x="76" y="118"/>
                    <a:pt x="58" y="117"/>
                    <a:pt x="37" y="116"/>
                  </a:cubicBezTo>
                  <a:moveTo>
                    <a:pt x="175" y="8"/>
                  </a:moveTo>
                  <a:cubicBezTo>
                    <a:pt x="150" y="15"/>
                    <a:pt x="131" y="24"/>
                    <a:pt x="120" y="28"/>
                  </a:cubicBezTo>
                  <a:cubicBezTo>
                    <a:pt x="103" y="35"/>
                    <a:pt x="78" y="62"/>
                    <a:pt x="54" y="93"/>
                  </a:cubicBezTo>
                  <a:cubicBezTo>
                    <a:pt x="74" y="94"/>
                    <a:pt x="92" y="96"/>
                    <a:pt x="108" y="98"/>
                  </a:cubicBezTo>
                  <a:cubicBezTo>
                    <a:pt x="130" y="67"/>
                    <a:pt x="153" y="35"/>
                    <a:pt x="175" y="8"/>
                  </a:cubicBezTo>
                  <a:moveTo>
                    <a:pt x="233" y="0"/>
                  </a:moveTo>
                  <a:cubicBezTo>
                    <a:pt x="226" y="0"/>
                    <a:pt x="219" y="0"/>
                    <a:pt x="212" y="1"/>
                  </a:cubicBezTo>
                  <a:cubicBezTo>
                    <a:pt x="188" y="29"/>
                    <a:pt x="160" y="65"/>
                    <a:pt x="134" y="103"/>
                  </a:cubicBezTo>
                  <a:cubicBezTo>
                    <a:pt x="156" y="107"/>
                    <a:pt x="174" y="112"/>
                    <a:pt x="190" y="117"/>
                  </a:cubicBezTo>
                  <a:cubicBezTo>
                    <a:pt x="216" y="75"/>
                    <a:pt x="246" y="33"/>
                    <a:pt x="274" y="4"/>
                  </a:cubicBezTo>
                  <a:cubicBezTo>
                    <a:pt x="260" y="1"/>
                    <a:pt x="246" y="0"/>
                    <a:pt x="233" y="0"/>
                  </a:cubicBezTo>
                </a:path>
              </a:pathLst>
            </a:custGeom>
            <a:gradFill>
              <a:gsLst>
                <a:gs pos="38000">
                  <a:srgbClr val="FFFFFF">
                    <a:alpha val="61000"/>
                  </a:srgbClr>
                </a:gs>
                <a:gs pos="7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9E025A3E-9205-4559-BAFB-C40F485B025A}"/>
              </a:ext>
            </a:extLst>
          </p:cNvPr>
          <p:cNvSpPr>
            <a:spLocks noEditPoints="1"/>
          </p:cNvSpPr>
          <p:nvPr/>
        </p:nvSpPr>
        <p:spPr bwMode="auto">
          <a:xfrm>
            <a:off x="5122866" y="4297314"/>
            <a:ext cx="0" cy="12505"/>
          </a:xfrm>
          <a:custGeom>
            <a:avLst/>
            <a:gdLst>
              <a:gd name="T0" fmla="*/ 9 h 9"/>
              <a:gd name="T1" fmla="*/ 9 h 9"/>
              <a:gd name="T2" fmla="*/ 9 h 9"/>
              <a:gd name="T3" fmla="*/ 5 h 9"/>
              <a:gd name="T4" fmla="*/ 5 h 9"/>
              <a:gd name="T5" fmla="*/ 5 h 9"/>
              <a:gd name="T6" fmla="*/ 4 h 9"/>
              <a:gd name="T7" fmla="*/ 4 h 9"/>
              <a:gd name="T8" fmla="*/ 4 h 9"/>
              <a:gd name="T9" fmla="*/ 3 h 9"/>
              <a:gd name="T10" fmla="*/ 4 h 9"/>
              <a:gd name="T11" fmla="*/ 3 h 9"/>
              <a:gd name="T12" fmla="*/ 3 h 9"/>
              <a:gd name="T13" fmla="*/ 3 h 9"/>
              <a:gd name="T14" fmla="*/ 3 h 9"/>
              <a:gd name="T15" fmla="*/ 2 h 9"/>
              <a:gd name="T16" fmla="*/ 3 h 9"/>
              <a:gd name="T17" fmla="*/ 2 h 9"/>
              <a:gd name="T18" fmla="*/ 2 h 9"/>
              <a:gd name="T19" fmla="*/ 2 h 9"/>
              <a:gd name="T20" fmla="*/ 2 h 9"/>
              <a:gd name="T21" fmla="*/ 1 h 9"/>
              <a:gd name="T22" fmla="*/ 1 h 9"/>
              <a:gd name="T23" fmla="*/ 1 h 9"/>
              <a:gd name="T24" fmla="*/ 1 h 9"/>
              <a:gd name="T25" fmla="*/ 1 h 9"/>
              <a:gd name="T26" fmla="*/ 1 h 9"/>
              <a:gd name="T27" fmla="*/ 0 h 9"/>
              <a:gd name="T28" fmla="*/ 0 h 9"/>
              <a:gd name="T29" fmla="*/ 0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</a:cxnLst>
            <a:rect l="0" t="0" r="r" b="b"/>
            <a:pathLst>
              <a:path h="9"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3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8FB9CC43-8B89-4DB2-9211-3AD26729FC28}"/>
              </a:ext>
            </a:extLst>
          </p:cNvPr>
          <p:cNvSpPr>
            <a:spLocks/>
          </p:cNvSpPr>
          <p:nvPr/>
        </p:nvSpPr>
        <p:spPr bwMode="auto">
          <a:xfrm>
            <a:off x="6360884" y="4085861"/>
            <a:ext cx="1090230" cy="326273"/>
          </a:xfrm>
          <a:custGeom>
            <a:avLst/>
            <a:gdLst>
              <a:gd name="T0" fmla="*/ 778 w 778"/>
              <a:gd name="T1" fmla="*/ 0 h 233"/>
              <a:gd name="T2" fmla="*/ 0 w 778"/>
              <a:gd name="T3" fmla="*/ 233 h 233"/>
              <a:gd name="T4" fmla="*/ 0 w 778"/>
              <a:gd name="T5" fmla="*/ 233 h 233"/>
              <a:gd name="T6" fmla="*/ 778 w 778"/>
              <a:gd name="T7" fmla="*/ 0 h 233"/>
              <a:gd name="T8" fmla="*/ 778 w 778"/>
              <a:gd name="T9" fmla="*/ 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8" h="233">
                <a:moveTo>
                  <a:pt x="778" y="0"/>
                </a:moveTo>
                <a:cubicBezTo>
                  <a:pt x="655" y="111"/>
                  <a:pt x="364" y="206"/>
                  <a:pt x="0" y="233"/>
                </a:cubicBezTo>
                <a:cubicBezTo>
                  <a:pt x="0" y="233"/>
                  <a:pt x="0" y="233"/>
                  <a:pt x="0" y="233"/>
                </a:cubicBezTo>
                <a:cubicBezTo>
                  <a:pt x="364" y="206"/>
                  <a:pt x="655" y="111"/>
                  <a:pt x="778" y="0"/>
                </a:cubicBezTo>
                <a:cubicBezTo>
                  <a:pt x="778" y="0"/>
                  <a:pt x="778" y="0"/>
                  <a:pt x="778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22" name="Group 36">
            <a:extLst>
              <a:ext uri="{FF2B5EF4-FFF2-40B4-BE49-F238E27FC236}">
                <a16:creationId xmlns:a16="http://schemas.microsoft.com/office/drawing/2014/main" id="{96F1CA9A-C194-4959-AE04-1FF057CAA888}"/>
              </a:ext>
            </a:extLst>
          </p:cNvPr>
          <p:cNvGrpSpPr/>
          <p:nvPr/>
        </p:nvGrpSpPr>
        <p:grpSpPr>
          <a:xfrm>
            <a:off x="5479833" y="2282834"/>
            <a:ext cx="2077007" cy="1739365"/>
            <a:chOff x="5249307" y="1958984"/>
            <a:chExt cx="2077007" cy="173936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CC312D4-B966-4DBD-8DC3-C2941822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307" y="1958984"/>
              <a:ext cx="2077007" cy="1739365"/>
            </a:xfrm>
            <a:custGeom>
              <a:avLst/>
              <a:gdLst>
                <a:gd name="T0" fmla="*/ 1473 w 1483"/>
                <a:gd name="T1" fmla="*/ 867 h 1241"/>
                <a:gd name="T2" fmla="*/ 788 w 1483"/>
                <a:gd name="T3" fmla="*/ 9 h 1241"/>
                <a:gd name="T4" fmla="*/ 788 w 1483"/>
                <a:gd name="T5" fmla="*/ 9 h 1241"/>
                <a:gd name="T6" fmla="*/ 681 w 1483"/>
                <a:gd name="T7" fmla="*/ 3 h 1241"/>
                <a:gd name="T8" fmla="*/ 0 w 1483"/>
                <a:gd name="T9" fmla="*/ 1212 h 1241"/>
                <a:gd name="T10" fmla="*/ 0 w 1483"/>
                <a:gd name="T11" fmla="*/ 1212 h 1241"/>
                <a:gd name="T12" fmla="*/ 0 w 1483"/>
                <a:gd name="T13" fmla="*/ 1212 h 1241"/>
                <a:gd name="T14" fmla="*/ 421 w 1483"/>
                <a:gd name="T15" fmla="*/ 1241 h 1241"/>
                <a:gd name="T16" fmla="*/ 1472 w 1483"/>
                <a:gd name="T17" fmla="*/ 866 h 1241"/>
                <a:gd name="T18" fmla="*/ 1473 w 1483"/>
                <a:gd name="T19" fmla="*/ 867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3" h="1241">
                  <a:moveTo>
                    <a:pt x="1473" y="867"/>
                  </a:moveTo>
                  <a:cubicBezTo>
                    <a:pt x="1420" y="472"/>
                    <a:pt x="1150" y="145"/>
                    <a:pt x="788" y="9"/>
                  </a:cubicBezTo>
                  <a:cubicBezTo>
                    <a:pt x="788" y="9"/>
                    <a:pt x="788" y="9"/>
                    <a:pt x="788" y="9"/>
                  </a:cubicBezTo>
                  <a:cubicBezTo>
                    <a:pt x="755" y="2"/>
                    <a:pt x="719" y="0"/>
                    <a:pt x="681" y="3"/>
                  </a:cubicBezTo>
                  <a:cubicBezTo>
                    <a:pt x="431" y="23"/>
                    <a:pt x="53" y="498"/>
                    <a:pt x="0" y="1212"/>
                  </a:cubicBezTo>
                  <a:cubicBezTo>
                    <a:pt x="0" y="1212"/>
                    <a:pt x="0" y="1212"/>
                    <a:pt x="0" y="1212"/>
                  </a:cubicBezTo>
                  <a:cubicBezTo>
                    <a:pt x="0" y="1212"/>
                    <a:pt x="0" y="1212"/>
                    <a:pt x="0" y="1212"/>
                  </a:cubicBezTo>
                  <a:cubicBezTo>
                    <a:pt x="131" y="1231"/>
                    <a:pt x="274" y="1241"/>
                    <a:pt x="421" y="1241"/>
                  </a:cubicBezTo>
                  <a:cubicBezTo>
                    <a:pt x="1003" y="1241"/>
                    <a:pt x="1483" y="1049"/>
                    <a:pt x="1472" y="866"/>
                  </a:cubicBezTo>
                  <a:cubicBezTo>
                    <a:pt x="1473" y="867"/>
                    <a:pt x="1473" y="867"/>
                    <a:pt x="1473" y="867"/>
                  </a:cubicBezTo>
                </a:path>
              </a:pathLst>
            </a:custGeom>
            <a:solidFill>
              <a:srgbClr val="F55050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E77CBAF-C31C-418C-B205-AB7FF145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623" y="1963531"/>
              <a:ext cx="1508587" cy="1174355"/>
            </a:xfrm>
            <a:custGeom>
              <a:avLst/>
              <a:gdLst>
                <a:gd name="T0" fmla="*/ 608 w 1077"/>
                <a:gd name="T1" fmla="*/ 0 h 838"/>
                <a:gd name="T2" fmla="*/ 608 w 1077"/>
                <a:gd name="T3" fmla="*/ 0 h 838"/>
                <a:gd name="T4" fmla="*/ 607 w 1077"/>
                <a:gd name="T5" fmla="*/ 0 h 838"/>
                <a:gd name="T6" fmla="*/ 607 w 1077"/>
                <a:gd name="T7" fmla="*/ 0 h 838"/>
                <a:gd name="T8" fmla="*/ 606 w 1077"/>
                <a:gd name="T9" fmla="*/ 0 h 838"/>
                <a:gd name="T10" fmla="*/ 606 w 1077"/>
                <a:gd name="T11" fmla="*/ 0 h 838"/>
                <a:gd name="T12" fmla="*/ 606 w 1077"/>
                <a:gd name="T13" fmla="*/ 0 h 838"/>
                <a:gd name="T14" fmla="*/ 605 w 1077"/>
                <a:gd name="T15" fmla="*/ 0 h 838"/>
                <a:gd name="T16" fmla="*/ 605 w 1077"/>
                <a:gd name="T17" fmla="*/ 0 h 838"/>
                <a:gd name="T18" fmla="*/ 605 w 1077"/>
                <a:gd name="T19" fmla="*/ 0 h 838"/>
                <a:gd name="T20" fmla="*/ 604 w 1077"/>
                <a:gd name="T21" fmla="*/ 0 h 838"/>
                <a:gd name="T22" fmla="*/ 604 w 1077"/>
                <a:gd name="T23" fmla="*/ 1 h 838"/>
                <a:gd name="T24" fmla="*/ 603 w 1077"/>
                <a:gd name="T25" fmla="*/ 1 h 838"/>
                <a:gd name="T26" fmla="*/ 603 w 1077"/>
                <a:gd name="T27" fmla="*/ 1 h 838"/>
                <a:gd name="T28" fmla="*/ 602 w 1077"/>
                <a:gd name="T29" fmla="*/ 1 h 838"/>
                <a:gd name="T30" fmla="*/ 602 w 1077"/>
                <a:gd name="T31" fmla="*/ 1 h 838"/>
                <a:gd name="T32" fmla="*/ 601 w 1077"/>
                <a:gd name="T33" fmla="*/ 1 h 838"/>
                <a:gd name="T34" fmla="*/ 601 w 1077"/>
                <a:gd name="T35" fmla="*/ 1 h 838"/>
                <a:gd name="T36" fmla="*/ 601 w 1077"/>
                <a:gd name="T37" fmla="*/ 1 h 838"/>
                <a:gd name="T38" fmla="*/ 600 w 1077"/>
                <a:gd name="T39" fmla="*/ 1 h 838"/>
                <a:gd name="T40" fmla="*/ 600 w 1077"/>
                <a:gd name="T41" fmla="*/ 1 h 838"/>
                <a:gd name="T42" fmla="*/ 599 w 1077"/>
                <a:gd name="T43" fmla="*/ 1 h 838"/>
                <a:gd name="T44" fmla="*/ 599 w 1077"/>
                <a:gd name="T45" fmla="*/ 1 h 838"/>
                <a:gd name="T46" fmla="*/ 599 w 1077"/>
                <a:gd name="T47" fmla="*/ 1 h 838"/>
                <a:gd name="T48" fmla="*/ 598 w 1077"/>
                <a:gd name="T49" fmla="*/ 1 h 838"/>
                <a:gd name="T50" fmla="*/ 598 w 1077"/>
                <a:gd name="T51" fmla="*/ 1 h 838"/>
                <a:gd name="T52" fmla="*/ 598 w 1077"/>
                <a:gd name="T53" fmla="*/ 1 h 838"/>
                <a:gd name="T54" fmla="*/ 597 w 1077"/>
                <a:gd name="T55" fmla="*/ 1 h 838"/>
                <a:gd name="T56" fmla="*/ 597 w 1077"/>
                <a:gd name="T57" fmla="*/ 1 h 838"/>
                <a:gd name="T58" fmla="*/ 597 w 1077"/>
                <a:gd name="T59" fmla="*/ 1 h 838"/>
                <a:gd name="T60" fmla="*/ 596 w 1077"/>
                <a:gd name="T61" fmla="*/ 1 h 838"/>
                <a:gd name="T62" fmla="*/ 596 w 1077"/>
                <a:gd name="T63" fmla="*/ 1 h 838"/>
                <a:gd name="T64" fmla="*/ 595 w 1077"/>
                <a:gd name="T65" fmla="*/ 1 h 838"/>
                <a:gd name="T66" fmla="*/ 595 w 1077"/>
                <a:gd name="T67" fmla="*/ 2 h 838"/>
                <a:gd name="T68" fmla="*/ 595 w 1077"/>
                <a:gd name="T69" fmla="*/ 2 h 838"/>
                <a:gd name="T70" fmla="*/ 594 w 1077"/>
                <a:gd name="T71" fmla="*/ 2 h 838"/>
                <a:gd name="T72" fmla="*/ 594 w 1077"/>
                <a:gd name="T73" fmla="*/ 2 h 838"/>
                <a:gd name="T74" fmla="*/ 594 w 1077"/>
                <a:gd name="T75" fmla="*/ 2 h 838"/>
                <a:gd name="T76" fmla="*/ 593 w 1077"/>
                <a:gd name="T77" fmla="*/ 2 h 838"/>
                <a:gd name="T78" fmla="*/ 593 w 1077"/>
                <a:gd name="T79" fmla="*/ 2 h 838"/>
                <a:gd name="T80" fmla="*/ 592 w 1077"/>
                <a:gd name="T81" fmla="*/ 2 h 838"/>
                <a:gd name="T82" fmla="*/ 592 w 1077"/>
                <a:gd name="T83" fmla="*/ 2 h 838"/>
                <a:gd name="T84" fmla="*/ 592 w 1077"/>
                <a:gd name="T85" fmla="*/ 2 h 838"/>
                <a:gd name="T86" fmla="*/ 591 w 1077"/>
                <a:gd name="T87" fmla="*/ 2 h 838"/>
                <a:gd name="T88" fmla="*/ 591 w 1077"/>
                <a:gd name="T89" fmla="*/ 2 h 838"/>
                <a:gd name="T90" fmla="*/ 590 w 1077"/>
                <a:gd name="T91" fmla="*/ 2 h 838"/>
                <a:gd name="T92" fmla="*/ 589 w 1077"/>
                <a:gd name="T93" fmla="*/ 2 h 838"/>
                <a:gd name="T94" fmla="*/ 336 w 1077"/>
                <a:gd name="T95" fmla="*/ 838 h 838"/>
                <a:gd name="T96" fmla="*/ 611 w 1077"/>
                <a:gd name="T97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7" h="838">
                  <a:moveTo>
                    <a:pt x="611" y="0"/>
                  </a:moveTo>
                  <a:cubicBezTo>
                    <a:pt x="610" y="0"/>
                    <a:pt x="609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04" y="0"/>
                    <a:pt x="604" y="0"/>
                    <a:pt x="604" y="1"/>
                  </a:cubicBezTo>
                  <a:cubicBezTo>
                    <a:pt x="604" y="1"/>
                    <a:pt x="604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5" y="1"/>
                    <a:pt x="595" y="1"/>
                  </a:cubicBezTo>
                  <a:cubicBezTo>
                    <a:pt x="595" y="1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0" y="2"/>
                    <a:pt x="590" y="2"/>
                  </a:cubicBezTo>
                  <a:cubicBezTo>
                    <a:pt x="590" y="2"/>
                    <a:pt x="590" y="2"/>
                    <a:pt x="590" y="2"/>
                  </a:cubicBezTo>
                  <a:cubicBezTo>
                    <a:pt x="590" y="2"/>
                    <a:pt x="590" y="2"/>
                    <a:pt x="589" y="2"/>
                  </a:cubicBezTo>
                  <a:cubicBezTo>
                    <a:pt x="589" y="2"/>
                    <a:pt x="589" y="2"/>
                    <a:pt x="589" y="2"/>
                  </a:cubicBezTo>
                  <a:cubicBezTo>
                    <a:pt x="393" y="35"/>
                    <a:pt x="130" y="330"/>
                    <a:pt x="0" y="790"/>
                  </a:cubicBezTo>
                  <a:cubicBezTo>
                    <a:pt x="101" y="821"/>
                    <a:pt x="215" y="838"/>
                    <a:pt x="336" y="838"/>
                  </a:cubicBezTo>
                  <a:cubicBezTo>
                    <a:pt x="745" y="838"/>
                    <a:pt x="1077" y="622"/>
                    <a:pt x="1077" y="400"/>
                  </a:cubicBezTo>
                  <a:cubicBezTo>
                    <a:pt x="1077" y="233"/>
                    <a:pt x="875" y="70"/>
                    <a:pt x="611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5" name="Oval 40">
            <a:extLst>
              <a:ext uri="{FF2B5EF4-FFF2-40B4-BE49-F238E27FC236}">
                <a16:creationId xmlns:a16="http://schemas.microsoft.com/office/drawing/2014/main" id="{B624A6A4-2E3A-47D4-8E00-6FF93E903C6C}"/>
              </a:ext>
            </a:extLst>
          </p:cNvPr>
          <p:cNvSpPr/>
          <p:nvPr/>
        </p:nvSpPr>
        <p:spPr>
          <a:xfrm>
            <a:off x="4150883" y="5410378"/>
            <a:ext cx="3890234" cy="806186"/>
          </a:xfrm>
          <a:prstGeom prst="ellipse">
            <a:avLst/>
          </a:prstGeom>
          <a:solidFill>
            <a:srgbClr val="000000">
              <a:alpha val="38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203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516042E0-8A78-428C-9A49-BE6EC9EA6F5A}"/>
              </a:ext>
            </a:extLst>
          </p:cNvPr>
          <p:cNvSpPr txBox="1"/>
          <p:nvPr/>
        </p:nvSpPr>
        <p:spPr>
          <a:xfrm>
            <a:off x="8085416" y="566234"/>
            <a:ext cx="337997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até as medidas específicas de prevenção,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C5A8DE66-A7CF-39A7-C2CB-888E54C8E66E}"/>
              </a:ext>
            </a:extLst>
          </p:cNvPr>
          <p:cNvSpPr txBox="1"/>
          <p:nvPr/>
        </p:nvSpPr>
        <p:spPr>
          <a:xfrm>
            <a:off x="315133" y="407804"/>
            <a:ext cx="3475688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Ao longo deste artigo, exploraremos os requisitos abrangentes da NR-23, desde a identificação dos tipos de empresas e estabelecimentos sujeitos à norma,</a:t>
            </a:r>
          </a:p>
        </p:txBody>
      </p:sp>
      <p:sp>
        <p:nvSpPr>
          <p:cNvPr id="5" name="矩形 50">
            <a:extLst>
              <a:ext uri="{FF2B5EF4-FFF2-40B4-BE49-F238E27FC236}">
                <a16:creationId xmlns:a16="http://schemas.microsoft.com/office/drawing/2014/main" id="{BF55384E-C394-1F37-2A3A-910181ACD02F}"/>
              </a:ext>
            </a:extLst>
          </p:cNvPr>
          <p:cNvSpPr/>
          <p:nvPr/>
        </p:nvSpPr>
        <p:spPr>
          <a:xfrm>
            <a:off x="8179320" y="376586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A575425-C87F-04EA-D032-2BB433698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3" y="29193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3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702460" y="1069280"/>
            <a:ext cx="5181280" cy="5116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Medidas Complementares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Além das medidas mencionadas acima, outras práticas de prevenção de incêndios podem ser implementadas, como: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Instalação e manutenção adequada de sistemas de detecção e alarme de incêndio.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814380" y="17797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2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7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558800" y="2082546"/>
            <a:ext cx="11315700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Manter saídas de emergência desobstruídas e em boas condições de funcionamento.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Realizar inspeções periódicas em equipamentos e instalações, como sistemas de sprinklers, hidrantes e extintores de incêndio.</a:t>
            </a:r>
          </a:p>
        </p:txBody>
      </p:sp>
    </p:spTree>
    <p:extLst>
      <p:ext uri="{BB962C8B-B14F-4D97-AF65-F5344CB8AC3E}">
        <p14:creationId xmlns:p14="http://schemas.microsoft.com/office/powerpoint/2010/main" val="2529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335670" y="239119"/>
            <a:ext cx="11564142" cy="63797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7035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6741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9385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555646" y="4676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825692" y="1341303"/>
            <a:ext cx="57362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Implementar planos de emergência e evacuação, incluindo a designação de responsáveis pela evacuação e o estabelecimento de pontos de encontro.</a:t>
            </a:r>
          </a:p>
          <a:p>
            <a:endParaRPr lang="pt-BR" altLang="zh-CN" sz="20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Realizar treinamentos periódicos de prevenção e combate a incêndios, abordando técnicas de uso de extintores, evacuação e primeiros socorros.</a:t>
            </a:r>
          </a:p>
          <a:p>
            <a:endParaRPr lang="pt-BR" altLang="zh-CN" sz="20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Promover uma cultura de segurança no local de trabalho, incentivando os trabalhadores a relatar condições de risco e tomar medidas preventivas.</a:t>
            </a: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8673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38035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0BF26D35-498F-FED5-DD00-F4ECFB8D6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4350" y="2613098"/>
            <a:ext cx="3456649" cy="4244902"/>
          </a:xfrm>
          <a:prstGeom prst="rect">
            <a:avLst/>
          </a:prstGeom>
        </p:spPr>
      </p:pic>
      <p:sp>
        <p:nvSpPr>
          <p:cNvPr id="4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046E0378-EAC2-348A-8DFD-75C3EEB3D745}"/>
              </a:ext>
            </a:extLst>
          </p:cNvPr>
          <p:cNvSpPr/>
          <p:nvPr/>
        </p:nvSpPr>
        <p:spPr>
          <a:xfrm>
            <a:off x="695987" y="99312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6D96D587-45A5-A39B-F6D7-15A5AEC3603B}"/>
              </a:ext>
            </a:extLst>
          </p:cNvPr>
          <p:cNvSpPr/>
          <p:nvPr/>
        </p:nvSpPr>
        <p:spPr>
          <a:xfrm>
            <a:off x="1150931" y="1394400"/>
            <a:ext cx="6354769" cy="3814219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C72E115-964A-667F-C09B-1F69BD2A60E7}"/>
              </a:ext>
            </a:extLst>
          </p:cNvPr>
          <p:cNvSpPr txBox="1"/>
          <p:nvPr/>
        </p:nvSpPr>
        <p:spPr>
          <a:xfrm>
            <a:off x="1918839" y="2033309"/>
            <a:ext cx="5435819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A prevenção de incêndios é uma responsabilidade compartilhada por todos, e a implementação de medidas adequadas é essencial para garantir um ambiente de trabalho seguro e proteger a vida e o patrimônio.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5B1DED5F-005E-2648-37EA-4F738D3E812C}"/>
              </a:ext>
            </a:extLst>
          </p:cNvPr>
          <p:cNvGrpSpPr/>
          <p:nvPr/>
        </p:nvGrpSpPr>
        <p:grpSpPr>
          <a:xfrm>
            <a:off x="1379220" y="3094109"/>
            <a:ext cx="309972" cy="246132"/>
            <a:chOff x="466725" y="2427118"/>
            <a:chExt cx="295275" cy="246132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8E2066F-D2F4-096A-CDA2-9234FC078F6A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C5460B76-C2F8-700D-B0AA-186E5BC0C40A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rgbClr val="D32F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3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C0A97F70-F903-B032-70BF-C625026948F5}"/>
              </a:ext>
            </a:extLst>
          </p:cNvPr>
          <p:cNvSpPr/>
          <p:nvPr/>
        </p:nvSpPr>
        <p:spPr>
          <a:xfrm>
            <a:off x="4236730" y="5561370"/>
            <a:ext cx="400019" cy="412982"/>
          </a:xfrm>
          <a:prstGeom prst="roundRect">
            <a:avLst>
              <a:gd name="adj" fmla="val 11631"/>
            </a:avLst>
          </a:prstGeom>
          <a:solidFill>
            <a:srgbClr val="D32F2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211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08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3950892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Plano de Emergência contra Incêndios: elaboração, implementação e testes periódicos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774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635187" y="2184945"/>
            <a:ext cx="8172513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bg1"/>
                </a:solidFill>
                <a:cs typeface="+mn-ea"/>
                <a:sym typeface="+mn-lt"/>
              </a:rPr>
              <a:t>A elaboração, implementação e testes periódicos de um plano de emergência contra incêndios são essenciais para que os trabalhadores estejam cientes das ações de combate e preparados para pôr em prática se necessário. 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6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92159" y="2063545"/>
            <a:ext cx="5632472" cy="2807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Dessa forma estarão prontos também para orientar clientes e pessoas presentes no momento do ocorrido.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Veja a seguir os passos para elaborar e implementar um plano de emergência: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25681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29411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31768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1" y="717536"/>
            <a:ext cx="3400815" cy="63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208400" y="355600"/>
            <a:ext cx="2047290" cy="2498746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376149" y="3374993"/>
            <a:ext cx="9702656" cy="3269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000" b="1" kern="0" dirty="0">
                <a:cs typeface="+mn-ea"/>
                <a:sym typeface="+mn-lt"/>
              </a:rPr>
              <a:t>Avaliação de Riscos</a:t>
            </a:r>
          </a:p>
          <a:p>
            <a:pPr lvl="0" algn="ctr">
              <a:lnSpc>
                <a:spcPct val="150000"/>
              </a:lnSpc>
              <a:defRPr/>
            </a:pPr>
            <a:endParaRPr lang="pt-BR" altLang="zh-CN" sz="2000" b="1" kern="0" dirty="0"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pt-BR" altLang="zh-CN" sz="2000" kern="0" dirty="0">
                <a:cs typeface="+mn-ea"/>
                <a:sym typeface="+mn-lt"/>
              </a:rPr>
              <a:t>Realize uma análise detalhada dos riscos de incêndio presentes no estabelecimento, levando em consideração aspectos como a natureza das atividades realizadas, a presença de substâncias inflamáveis, a estrutura do local, os equipamentos elétricos, entre outros fatores. Identifique as áreas de maior risco e os pontos críticos que requerem atenção especial.</a:t>
            </a:r>
            <a:endParaRPr lang="zh-CN" altLang="en-US" sz="2000" b="1" kern="0" dirty="0"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75205" y="870467"/>
            <a:ext cx="567648" cy="82541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3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486560" y="1094680"/>
            <a:ext cx="5575140" cy="5116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Elaboração do Plano de Emergência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Com base na avaliação de riscos, desenvolva um plano de emergência específico para o estabelecimento. O plano deve conter informações sobre as rotas de fuga, as saídas de emergência, os pontos de encontro designados, os procedimentos de evacuação, a utilização de equipamentos de combate a incêndio e as responsabilidades das equipes de resposta a emergências.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623880" y="17797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6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596900" y="2307475"/>
            <a:ext cx="11315700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O plano deve ser claro, de fácil compreensão e estar disponível para todos os trabalhadores. É importante que seja revisado e atualizado sempre que necessário, levando em consideração mudanças nas atividades do estabelecimento, na estrutura física ou nos riscos identificados.</a:t>
            </a:r>
          </a:p>
        </p:txBody>
      </p:sp>
    </p:spTree>
    <p:extLst>
      <p:ext uri="{BB962C8B-B14F-4D97-AF65-F5344CB8AC3E}">
        <p14:creationId xmlns:p14="http://schemas.microsoft.com/office/powerpoint/2010/main" val="34563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BCDEE77-B075-AD4B-75CC-ACAEBB43F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38">
            <a:extLst>
              <a:ext uri="{FF2B5EF4-FFF2-40B4-BE49-F238E27FC236}">
                <a16:creationId xmlns:a16="http://schemas.microsoft.com/office/drawing/2014/main" id="{E63BBE0E-D3FD-4CB5-9364-5826E5FD5615}"/>
              </a:ext>
            </a:extLst>
          </p:cNvPr>
          <p:cNvGrpSpPr/>
          <p:nvPr/>
        </p:nvGrpSpPr>
        <p:grpSpPr>
          <a:xfrm>
            <a:off x="4541940" y="3412852"/>
            <a:ext cx="2036081" cy="1785975"/>
            <a:chOff x="4311414" y="3089002"/>
            <a:chExt cx="2036081" cy="17859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4EC2402-59A6-4B43-8F8E-4D595BEAE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340" y="3117423"/>
              <a:ext cx="1455155" cy="1757554"/>
            </a:xfrm>
            <a:custGeom>
              <a:avLst/>
              <a:gdLst>
                <a:gd name="T0" fmla="*/ 1021 w 1039"/>
                <a:gd name="T1" fmla="*/ 165 h 1254"/>
                <a:gd name="T2" fmla="*/ 1039 w 1039"/>
                <a:gd name="T3" fmla="*/ 0 h 1254"/>
                <a:gd name="T4" fmla="*/ 0 w 1039"/>
                <a:gd name="T5" fmla="*/ 611 h 1254"/>
                <a:gd name="T6" fmla="*/ 302 w 1039"/>
                <a:gd name="T7" fmla="*/ 1192 h 1254"/>
                <a:gd name="T8" fmla="*/ 1021 w 1039"/>
                <a:gd name="T9" fmla="*/ 165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1254">
                  <a:moveTo>
                    <a:pt x="1021" y="165"/>
                  </a:moveTo>
                  <a:cubicBezTo>
                    <a:pt x="1029" y="108"/>
                    <a:pt x="1035" y="53"/>
                    <a:pt x="1039" y="0"/>
                  </a:cubicBezTo>
                  <a:cubicBezTo>
                    <a:pt x="0" y="611"/>
                    <a:pt x="0" y="611"/>
                    <a:pt x="0" y="611"/>
                  </a:cubicBezTo>
                  <a:cubicBezTo>
                    <a:pt x="33" y="1001"/>
                    <a:pt x="152" y="1144"/>
                    <a:pt x="302" y="1192"/>
                  </a:cubicBezTo>
                  <a:cubicBezTo>
                    <a:pt x="493" y="1254"/>
                    <a:pt x="937" y="790"/>
                    <a:pt x="1021" y="165"/>
                  </a:cubicBezTo>
                </a:path>
              </a:pathLst>
            </a:custGeom>
            <a:solidFill>
              <a:srgbClr val="FB7B7B">
                <a:lumMod val="50000"/>
              </a:srgbClr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234D40-5222-427D-8148-4427C1896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414" y="3089002"/>
              <a:ext cx="2036081" cy="884461"/>
            </a:xfrm>
            <a:custGeom>
              <a:avLst/>
              <a:gdLst>
                <a:gd name="T0" fmla="*/ 1453 w 1453"/>
                <a:gd name="T1" fmla="*/ 20 h 631"/>
                <a:gd name="T2" fmla="*/ 1090 w 1453"/>
                <a:gd name="T3" fmla="*/ 0 h 631"/>
                <a:gd name="T4" fmla="*/ 24 w 1453"/>
                <a:gd name="T5" fmla="*/ 370 h 631"/>
                <a:gd name="T6" fmla="*/ 414 w 1453"/>
                <a:gd name="T7" fmla="*/ 631 h 631"/>
                <a:gd name="T8" fmla="*/ 414 w 1453"/>
                <a:gd name="T9" fmla="*/ 631 h 631"/>
                <a:gd name="T10" fmla="*/ 1453 w 1453"/>
                <a:gd name="T11" fmla="*/ 20 h 631"/>
                <a:gd name="T12" fmla="*/ 1453 w 1453"/>
                <a:gd name="T13" fmla="*/ 2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3" h="631">
                  <a:moveTo>
                    <a:pt x="1453" y="20"/>
                  </a:moveTo>
                  <a:cubicBezTo>
                    <a:pt x="1344" y="7"/>
                    <a:pt x="1223" y="0"/>
                    <a:pt x="1090" y="0"/>
                  </a:cubicBezTo>
                  <a:cubicBezTo>
                    <a:pt x="417" y="0"/>
                    <a:pt x="0" y="201"/>
                    <a:pt x="24" y="370"/>
                  </a:cubicBezTo>
                  <a:cubicBezTo>
                    <a:pt x="38" y="466"/>
                    <a:pt x="185" y="563"/>
                    <a:pt x="414" y="631"/>
                  </a:cubicBezTo>
                  <a:cubicBezTo>
                    <a:pt x="414" y="631"/>
                    <a:pt x="414" y="631"/>
                    <a:pt x="414" y="631"/>
                  </a:cubicBezTo>
                  <a:cubicBezTo>
                    <a:pt x="1453" y="20"/>
                    <a:pt x="1453" y="20"/>
                    <a:pt x="1453" y="20"/>
                  </a:cubicBezTo>
                  <a:cubicBezTo>
                    <a:pt x="1453" y="20"/>
                    <a:pt x="1453" y="20"/>
                    <a:pt x="1453" y="20"/>
                  </a:cubicBezTo>
                </a:path>
              </a:pathLst>
            </a:custGeom>
            <a:gradFill flip="none" rotWithShape="1">
              <a:gsLst>
                <a:gs pos="61000">
                  <a:srgbClr val="FB7B7B">
                    <a:lumMod val="75000"/>
                  </a:srgbClr>
                </a:gs>
                <a:gs pos="100000">
                  <a:srgbClr val="FB7B7B">
                    <a:lumMod val="60000"/>
                    <a:lumOff val="40000"/>
                  </a:srgbClr>
                </a:gs>
              </a:gsLst>
              <a:lin ang="7200000" scaled="0"/>
              <a:tileRect/>
            </a:gra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02D4606-51C1-4DAF-A836-7ACCEEBB2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519" y="3608537"/>
              <a:ext cx="916293" cy="1159577"/>
            </a:xfrm>
            <a:custGeom>
              <a:avLst/>
              <a:gdLst>
                <a:gd name="T0" fmla="*/ 390 w 654"/>
                <a:gd name="T1" fmla="*/ 260 h 827"/>
                <a:gd name="T2" fmla="*/ 0 w 654"/>
                <a:gd name="T3" fmla="*/ 0 h 827"/>
                <a:gd name="T4" fmla="*/ 654 w 654"/>
                <a:gd name="T5" fmla="*/ 827 h 827"/>
                <a:gd name="T6" fmla="*/ 390 w 654"/>
                <a:gd name="T7" fmla="*/ 26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827">
                  <a:moveTo>
                    <a:pt x="390" y="260"/>
                  </a:moveTo>
                  <a:cubicBezTo>
                    <a:pt x="162" y="192"/>
                    <a:pt x="14" y="95"/>
                    <a:pt x="0" y="0"/>
                  </a:cubicBezTo>
                  <a:cubicBezTo>
                    <a:pt x="58" y="376"/>
                    <a:pt x="312" y="687"/>
                    <a:pt x="654" y="827"/>
                  </a:cubicBezTo>
                  <a:cubicBezTo>
                    <a:pt x="522" y="767"/>
                    <a:pt x="420" y="616"/>
                    <a:pt x="390" y="260"/>
                  </a:cubicBezTo>
                </a:path>
              </a:pathLst>
            </a:custGeom>
            <a:solidFill>
              <a:srgbClr val="FB7B7B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E355216D-92D6-4971-90E0-2CD370503B47}"/>
              </a:ext>
            </a:extLst>
          </p:cNvPr>
          <p:cNvSpPr>
            <a:spLocks/>
          </p:cNvSpPr>
          <p:nvPr/>
        </p:nvSpPr>
        <p:spPr bwMode="auto">
          <a:xfrm>
            <a:off x="5234276" y="2243044"/>
            <a:ext cx="711662" cy="983366"/>
          </a:xfrm>
          <a:custGeom>
            <a:avLst/>
            <a:gdLst>
              <a:gd name="T0" fmla="*/ 508 w 508"/>
              <a:gd name="T1" fmla="*/ 0 h 702"/>
              <a:gd name="T2" fmla="*/ 508 w 508"/>
              <a:gd name="T3" fmla="*/ 0 h 702"/>
              <a:gd name="T4" fmla="*/ 0 w 508"/>
              <a:gd name="T5" fmla="*/ 702 h 702"/>
              <a:gd name="T6" fmla="*/ 0 w 508"/>
              <a:gd name="T7" fmla="*/ 702 h 702"/>
              <a:gd name="T8" fmla="*/ 508 w 508"/>
              <a:gd name="T9" fmla="*/ 0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8" h="702">
                <a:moveTo>
                  <a:pt x="508" y="0"/>
                </a:moveTo>
                <a:cubicBezTo>
                  <a:pt x="508" y="0"/>
                  <a:pt x="508" y="0"/>
                  <a:pt x="508" y="0"/>
                </a:cubicBezTo>
                <a:cubicBezTo>
                  <a:pt x="312" y="89"/>
                  <a:pt x="112" y="372"/>
                  <a:pt x="0" y="702"/>
                </a:cubicBezTo>
                <a:cubicBezTo>
                  <a:pt x="0" y="702"/>
                  <a:pt x="0" y="702"/>
                  <a:pt x="0" y="702"/>
                </a:cubicBezTo>
                <a:cubicBezTo>
                  <a:pt x="112" y="371"/>
                  <a:pt x="312" y="88"/>
                  <a:pt x="508" y="0"/>
                </a:cubicBezTo>
              </a:path>
            </a:pathLst>
          </a:custGeom>
          <a:solidFill>
            <a:srgbClr val="9898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E1ADE13-69ED-4BB6-A211-D3B2EC8161D7}"/>
              </a:ext>
            </a:extLst>
          </p:cNvPr>
          <p:cNvSpPr>
            <a:spLocks noEditPoints="1"/>
          </p:cNvSpPr>
          <p:nvPr/>
        </p:nvSpPr>
        <p:spPr bwMode="auto">
          <a:xfrm>
            <a:off x="6407495" y="2287381"/>
            <a:ext cx="26148" cy="3410"/>
          </a:xfrm>
          <a:custGeom>
            <a:avLst/>
            <a:gdLst>
              <a:gd name="T0" fmla="*/ 0 w 19"/>
              <a:gd name="T1" fmla="*/ 2 h 2"/>
              <a:gd name="T2" fmla="*/ 1 w 19"/>
              <a:gd name="T3" fmla="*/ 2 h 2"/>
              <a:gd name="T4" fmla="*/ 2 w 19"/>
              <a:gd name="T5" fmla="*/ 2 h 2"/>
              <a:gd name="T6" fmla="*/ 2 w 19"/>
              <a:gd name="T7" fmla="*/ 2 h 2"/>
              <a:gd name="T8" fmla="*/ 3 w 19"/>
              <a:gd name="T9" fmla="*/ 2 h 2"/>
              <a:gd name="T10" fmla="*/ 3 w 19"/>
              <a:gd name="T11" fmla="*/ 2 h 2"/>
              <a:gd name="T12" fmla="*/ 4 w 19"/>
              <a:gd name="T13" fmla="*/ 2 h 2"/>
              <a:gd name="T14" fmla="*/ 4 w 19"/>
              <a:gd name="T15" fmla="*/ 2 h 2"/>
              <a:gd name="T16" fmla="*/ 4 w 19"/>
              <a:gd name="T17" fmla="*/ 2 h 2"/>
              <a:gd name="T18" fmla="*/ 5 w 19"/>
              <a:gd name="T19" fmla="*/ 2 h 2"/>
              <a:gd name="T20" fmla="*/ 5 w 19"/>
              <a:gd name="T21" fmla="*/ 2 h 2"/>
              <a:gd name="T22" fmla="*/ 6 w 19"/>
              <a:gd name="T23" fmla="*/ 2 h 2"/>
              <a:gd name="T24" fmla="*/ 6 w 19"/>
              <a:gd name="T25" fmla="*/ 2 h 2"/>
              <a:gd name="T26" fmla="*/ 6 w 19"/>
              <a:gd name="T27" fmla="*/ 2 h 2"/>
              <a:gd name="T28" fmla="*/ 7 w 19"/>
              <a:gd name="T29" fmla="*/ 1 h 2"/>
              <a:gd name="T30" fmla="*/ 7 w 19"/>
              <a:gd name="T31" fmla="*/ 1 h 2"/>
              <a:gd name="T32" fmla="*/ 7 w 19"/>
              <a:gd name="T33" fmla="*/ 1 h 2"/>
              <a:gd name="T34" fmla="*/ 8 w 19"/>
              <a:gd name="T35" fmla="*/ 1 h 2"/>
              <a:gd name="T36" fmla="*/ 8 w 19"/>
              <a:gd name="T37" fmla="*/ 1 h 2"/>
              <a:gd name="T38" fmla="*/ 9 w 19"/>
              <a:gd name="T39" fmla="*/ 1 h 2"/>
              <a:gd name="T40" fmla="*/ 9 w 19"/>
              <a:gd name="T41" fmla="*/ 1 h 2"/>
              <a:gd name="T42" fmla="*/ 9 w 19"/>
              <a:gd name="T43" fmla="*/ 1 h 2"/>
              <a:gd name="T44" fmla="*/ 10 w 19"/>
              <a:gd name="T45" fmla="*/ 1 h 2"/>
              <a:gd name="T46" fmla="*/ 10 w 19"/>
              <a:gd name="T47" fmla="*/ 1 h 2"/>
              <a:gd name="T48" fmla="*/ 10 w 19"/>
              <a:gd name="T49" fmla="*/ 1 h 2"/>
              <a:gd name="T50" fmla="*/ 11 w 19"/>
              <a:gd name="T51" fmla="*/ 1 h 2"/>
              <a:gd name="T52" fmla="*/ 11 w 19"/>
              <a:gd name="T53" fmla="*/ 1 h 2"/>
              <a:gd name="T54" fmla="*/ 12 w 19"/>
              <a:gd name="T55" fmla="*/ 1 h 2"/>
              <a:gd name="T56" fmla="*/ 12 w 19"/>
              <a:gd name="T57" fmla="*/ 1 h 2"/>
              <a:gd name="T58" fmla="*/ 12 w 19"/>
              <a:gd name="T59" fmla="*/ 1 h 2"/>
              <a:gd name="T60" fmla="*/ 13 w 19"/>
              <a:gd name="T61" fmla="*/ 1 h 2"/>
              <a:gd name="T62" fmla="*/ 13 w 19"/>
              <a:gd name="T63" fmla="*/ 1 h 2"/>
              <a:gd name="T64" fmla="*/ 14 w 19"/>
              <a:gd name="T65" fmla="*/ 1 h 2"/>
              <a:gd name="T66" fmla="*/ 14 w 19"/>
              <a:gd name="T67" fmla="*/ 1 h 2"/>
              <a:gd name="T68" fmla="*/ 14 w 19"/>
              <a:gd name="T69" fmla="*/ 1 h 2"/>
              <a:gd name="T70" fmla="*/ 15 w 19"/>
              <a:gd name="T71" fmla="*/ 0 h 2"/>
              <a:gd name="T72" fmla="*/ 16 w 19"/>
              <a:gd name="T73" fmla="*/ 0 h 2"/>
              <a:gd name="T74" fmla="*/ 16 w 19"/>
              <a:gd name="T75" fmla="*/ 0 h 2"/>
              <a:gd name="T76" fmla="*/ 16 w 19"/>
              <a:gd name="T77" fmla="*/ 0 h 2"/>
              <a:gd name="T78" fmla="*/ 17 w 19"/>
              <a:gd name="T79" fmla="*/ 0 h 2"/>
              <a:gd name="T80" fmla="*/ 17 w 19"/>
              <a:gd name="T81" fmla="*/ 0 h 2"/>
              <a:gd name="T82" fmla="*/ 17 w 19"/>
              <a:gd name="T83" fmla="*/ 0 h 2"/>
              <a:gd name="T84" fmla="*/ 18 w 19"/>
              <a:gd name="T85" fmla="*/ 0 h 2"/>
              <a:gd name="T86" fmla="*/ 18 w 19"/>
              <a:gd name="T87" fmla="*/ 0 h 2"/>
              <a:gd name="T88" fmla="*/ 19 w 19"/>
              <a:gd name="T89" fmla="*/ 0 h 2"/>
              <a:gd name="T90" fmla="*/ 19 w 19"/>
              <a:gd name="T9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4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6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7" y="1"/>
                </a:moveTo>
                <a:cubicBezTo>
                  <a:pt x="7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9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10" y="1"/>
                </a:moveTo>
                <a:cubicBezTo>
                  <a:pt x="10" y="1"/>
                  <a:pt x="9" y="1"/>
                  <a:pt x="9" y="1"/>
                </a:cubicBezTo>
                <a:cubicBezTo>
                  <a:pt x="9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1" y="1"/>
                </a:moveTo>
                <a:cubicBezTo>
                  <a:pt x="11" y="1"/>
                  <a:pt x="11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moveTo>
                  <a:pt x="11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moveTo>
                  <a:pt x="12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3" y="1"/>
                </a:moveTo>
                <a:cubicBezTo>
                  <a:pt x="13" y="1"/>
                  <a:pt x="12" y="1"/>
                  <a:pt x="12" y="1"/>
                </a:cubicBezTo>
                <a:cubicBezTo>
                  <a:pt x="12" y="1"/>
                  <a:pt x="13" y="1"/>
                  <a:pt x="13" y="1"/>
                </a:cubicBezTo>
                <a:moveTo>
                  <a:pt x="13" y="1"/>
                </a:move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3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5" y="0"/>
                </a:moveTo>
                <a:cubicBezTo>
                  <a:pt x="15" y="0"/>
                  <a:pt x="15" y="0"/>
                  <a:pt x="15" y="1"/>
                </a:cubicBezTo>
                <a:cubicBezTo>
                  <a:pt x="15" y="0"/>
                  <a:pt x="15" y="0"/>
                  <a:pt x="15" y="0"/>
                </a:cubicBezTo>
                <a:moveTo>
                  <a:pt x="16" y="0"/>
                </a:moveTo>
                <a:cubicBezTo>
                  <a:pt x="16" y="0"/>
                  <a:pt x="15" y="0"/>
                  <a:pt x="15" y="0"/>
                </a:cubicBezTo>
                <a:cubicBezTo>
                  <a:pt x="15" y="0"/>
                  <a:pt x="15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7" y="0"/>
                </a:moveTo>
                <a:cubicBezTo>
                  <a:pt x="17" y="0"/>
                  <a:pt x="17" y="0"/>
                  <a:pt x="16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8" y="0"/>
                </a:moveTo>
                <a:cubicBezTo>
                  <a:pt x="18" y="0"/>
                  <a:pt x="18" y="0"/>
                  <a:pt x="17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9BC98FE-941D-4901-8340-0EEDB710B60A}"/>
              </a:ext>
            </a:extLst>
          </p:cNvPr>
          <p:cNvGrpSpPr/>
          <p:nvPr/>
        </p:nvGrpSpPr>
        <p:grpSpPr>
          <a:xfrm>
            <a:off x="4568088" y="2190750"/>
            <a:ext cx="2015617" cy="1710943"/>
            <a:chOff x="4337562" y="1866900"/>
            <a:chExt cx="2015617" cy="1710943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F42994E-2D84-4F7A-A5BC-F0C307EC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562" y="1878268"/>
              <a:ext cx="1527913" cy="1699575"/>
            </a:xfrm>
            <a:custGeom>
              <a:avLst/>
              <a:gdLst>
                <a:gd name="T0" fmla="*/ 1064 w 1091"/>
                <a:gd name="T1" fmla="*/ 0 h 1213"/>
                <a:gd name="T2" fmla="*/ 6 w 1091"/>
                <a:gd name="T3" fmla="*/ 908 h 1213"/>
                <a:gd name="T4" fmla="*/ 6 w 1091"/>
                <a:gd name="T5" fmla="*/ 908 h 1213"/>
                <a:gd name="T6" fmla="*/ 386 w 1091"/>
                <a:gd name="T7" fmla="*/ 1213 h 1213"/>
                <a:gd name="T8" fmla="*/ 1091 w 1091"/>
                <a:gd name="T9" fmla="*/ 0 h 1213"/>
                <a:gd name="T10" fmla="*/ 1064 w 1091"/>
                <a:gd name="T11" fmla="*/ 0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1" h="1213">
                  <a:moveTo>
                    <a:pt x="1064" y="0"/>
                  </a:moveTo>
                  <a:cubicBezTo>
                    <a:pt x="528" y="0"/>
                    <a:pt x="84" y="394"/>
                    <a:pt x="6" y="908"/>
                  </a:cubicBezTo>
                  <a:cubicBezTo>
                    <a:pt x="6" y="908"/>
                    <a:pt x="6" y="908"/>
                    <a:pt x="6" y="908"/>
                  </a:cubicBezTo>
                  <a:cubicBezTo>
                    <a:pt x="0" y="1039"/>
                    <a:pt x="152" y="1145"/>
                    <a:pt x="386" y="1213"/>
                  </a:cubicBezTo>
                  <a:cubicBezTo>
                    <a:pt x="401" y="646"/>
                    <a:pt x="775" y="21"/>
                    <a:pt x="1091" y="0"/>
                  </a:cubicBezTo>
                  <a:cubicBezTo>
                    <a:pt x="1082" y="0"/>
                    <a:pt x="1073" y="0"/>
                    <a:pt x="1064" y="0"/>
                  </a:cubicBezTo>
                </a:path>
              </a:pathLst>
            </a:custGeom>
            <a:solidFill>
              <a:srgbClr val="B80006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275C862-9817-4987-9602-A1C1D2A2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561" y="1866900"/>
              <a:ext cx="1475618" cy="1710943"/>
            </a:xfrm>
            <a:custGeom>
              <a:avLst/>
              <a:gdLst>
                <a:gd name="T0" fmla="*/ 0 w 1053"/>
                <a:gd name="T1" fmla="*/ 1221 h 1221"/>
                <a:gd name="T2" fmla="*/ 1053 w 1053"/>
                <a:gd name="T3" fmla="*/ 590 h 1221"/>
                <a:gd name="T4" fmla="*/ 710 w 1053"/>
                <a:gd name="T5" fmla="*/ 8 h 1221"/>
                <a:gd name="T6" fmla="*/ 0 w 1053"/>
                <a:gd name="T7" fmla="*/ 1221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3" h="1221">
                  <a:moveTo>
                    <a:pt x="0" y="1221"/>
                  </a:moveTo>
                  <a:cubicBezTo>
                    <a:pt x="1053" y="590"/>
                    <a:pt x="1053" y="590"/>
                    <a:pt x="1053" y="590"/>
                  </a:cubicBezTo>
                  <a:cubicBezTo>
                    <a:pt x="1030" y="218"/>
                    <a:pt x="898" y="0"/>
                    <a:pt x="710" y="8"/>
                  </a:cubicBezTo>
                  <a:cubicBezTo>
                    <a:pt x="394" y="22"/>
                    <a:pt x="15" y="651"/>
                    <a:pt x="0" y="1221"/>
                  </a:cubicBezTo>
                </a:path>
              </a:pathLst>
            </a:custGeom>
            <a:solidFill>
              <a:srgbClr val="B80006">
                <a:lumMod val="75000"/>
              </a:srgbClr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0123784-6D3A-4E76-B3BB-79981121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4340" y="1919194"/>
              <a:ext cx="931072" cy="983366"/>
            </a:xfrm>
            <a:custGeom>
              <a:avLst/>
              <a:gdLst>
                <a:gd name="T0" fmla="*/ 224 w 665"/>
                <a:gd name="T1" fmla="*/ 453 h 702"/>
                <a:gd name="T2" fmla="*/ 165 w 665"/>
                <a:gd name="T3" fmla="*/ 423 h 702"/>
                <a:gd name="T4" fmla="*/ 217 w 665"/>
                <a:gd name="T5" fmla="*/ 342 h 702"/>
                <a:gd name="T6" fmla="*/ 275 w 665"/>
                <a:gd name="T7" fmla="*/ 356 h 702"/>
                <a:gd name="T8" fmla="*/ 224 w 665"/>
                <a:gd name="T9" fmla="*/ 453 h 702"/>
                <a:gd name="T10" fmla="*/ 143 w 665"/>
                <a:gd name="T11" fmla="*/ 415 h 702"/>
                <a:gd name="T12" fmla="*/ 98 w 665"/>
                <a:gd name="T13" fmla="*/ 405 h 702"/>
                <a:gd name="T14" fmla="*/ 135 w 665"/>
                <a:gd name="T15" fmla="*/ 334 h 702"/>
                <a:gd name="T16" fmla="*/ 191 w 665"/>
                <a:gd name="T17" fmla="*/ 338 h 702"/>
                <a:gd name="T18" fmla="*/ 143 w 665"/>
                <a:gd name="T19" fmla="*/ 415 h 702"/>
                <a:gd name="T20" fmla="*/ 273 w 665"/>
                <a:gd name="T21" fmla="*/ 226 h 702"/>
                <a:gd name="T22" fmla="*/ 273 w 665"/>
                <a:gd name="T23" fmla="*/ 226 h 702"/>
                <a:gd name="T24" fmla="*/ 273 w 665"/>
                <a:gd name="T25" fmla="*/ 226 h 702"/>
                <a:gd name="T26" fmla="*/ 206 w 665"/>
                <a:gd name="T27" fmla="*/ 316 h 702"/>
                <a:gd name="T28" fmla="*/ 152 w 665"/>
                <a:gd name="T29" fmla="*/ 311 h 702"/>
                <a:gd name="T30" fmla="*/ 218 w 665"/>
                <a:gd name="T31" fmla="*/ 246 h 702"/>
                <a:gd name="T32" fmla="*/ 273 w 665"/>
                <a:gd name="T33" fmla="*/ 226 h 702"/>
                <a:gd name="T34" fmla="*/ 288 w 665"/>
                <a:gd name="T35" fmla="*/ 335 h 702"/>
                <a:gd name="T36" fmla="*/ 232 w 665"/>
                <a:gd name="T37" fmla="*/ 321 h 702"/>
                <a:gd name="T38" fmla="*/ 310 w 665"/>
                <a:gd name="T39" fmla="*/ 219 h 702"/>
                <a:gd name="T40" fmla="*/ 331 w 665"/>
                <a:gd name="T41" fmla="*/ 218 h 702"/>
                <a:gd name="T42" fmla="*/ 372 w 665"/>
                <a:gd name="T43" fmla="*/ 222 h 702"/>
                <a:gd name="T44" fmla="*/ 288 w 665"/>
                <a:gd name="T45" fmla="*/ 335 h 702"/>
                <a:gd name="T46" fmla="*/ 665 w 665"/>
                <a:gd name="T47" fmla="*/ 0 h 702"/>
                <a:gd name="T48" fmla="*/ 0 w 665"/>
                <a:gd name="T49" fmla="*/ 432 h 702"/>
                <a:gd name="T50" fmla="*/ 157 w 665"/>
                <a:gd name="T51" fmla="*/ 702 h 702"/>
                <a:gd name="T52" fmla="*/ 665 w 665"/>
                <a:gd name="T53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5" h="702">
                  <a:moveTo>
                    <a:pt x="224" y="453"/>
                  </a:moveTo>
                  <a:cubicBezTo>
                    <a:pt x="224" y="453"/>
                    <a:pt x="197" y="437"/>
                    <a:pt x="165" y="423"/>
                  </a:cubicBezTo>
                  <a:cubicBezTo>
                    <a:pt x="179" y="400"/>
                    <a:pt x="198" y="371"/>
                    <a:pt x="217" y="342"/>
                  </a:cubicBezTo>
                  <a:cubicBezTo>
                    <a:pt x="240" y="346"/>
                    <a:pt x="259" y="351"/>
                    <a:pt x="275" y="356"/>
                  </a:cubicBezTo>
                  <a:cubicBezTo>
                    <a:pt x="253" y="394"/>
                    <a:pt x="235" y="429"/>
                    <a:pt x="224" y="453"/>
                  </a:cubicBezTo>
                  <a:moveTo>
                    <a:pt x="143" y="415"/>
                  </a:moveTo>
                  <a:cubicBezTo>
                    <a:pt x="126" y="409"/>
                    <a:pt x="110" y="405"/>
                    <a:pt x="98" y="405"/>
                  </a:cubicBezTo>
                  <a:cubicBezTo>
                    <a:pt x="98" y="393"/>
                    <a:pt x="114" y="364"/>
                    <a:pt x="135" y="334"/>
                  </a:cubicBezTo>
                  <a:cubicBezTo>
                    <a:pt x="156" y="335"/>
                    <a:pt x="174" y="336"/>
                    <a:pt x="191" y="338"/>
                  </a:cubicBezTo>
                  <a:cubicBezTo>
                    <a:pt x="172" y="366"/>
                    <a:pt x="156" y="393"/>
                    <a:pt x="143" y="415"/>
                  </a:cubicBezTo>
                  <a:moveTo>
                    <a:pt x="273" y="226"/>
                  </a:moveTo>
                  <a:cubicBezTo>
                    <a:pt x="273" y="226"/>
                    <a:pt x="273" y="226"/>
                    <a:pt x="273" y="226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51" y="253"/>
                    <a:pt x="228" y="285"/>
                    <a:pt x="206" y="316"/>
                  </a:cubicBezTo>
                  <a:cubicBezTo>
                    <a:pt x="190" y="314"/>
                    <a:pt x="172" y="312"/>
                    <a:pt x="152" y="311"/>
                  </a:cubicBezTo>
                  <a:cubicBezTo>
                    <a:pt x="176" y="280"/>
                    <a:pt x="201" y="253"/>
                    <a:pt x="218" y="246"/>
                  </a:cubicBezTo>
                  <a:cubicBezTo>
                    <a:pt x="229" y="242"/>
                    <a:pt x="248" y="233"/>
                    <a:pt x="273" y="226"/>
                  </a:cubicBezTo>
                  <a:moveTo>
                    <a:pt x="288" y="335"/>
                  </a:moveTo>
                  <a:cubicBezTo>
                    <a:pt x="272" y="330"/>
                    <a:pt x="254" y="325"/>
                    <a:pt x="232" y="321"/>
                  </a:cubicBezTo>
                  <a:cubicBezTo>
                    <a:pt x="258" y="283"/>
                    <a:pt x="286" y="247"/>
                    <a:pt x="310" y="219"/>
                  </a:cubicBezTo>
                  <a:cubicBezTo>
                    <a:pt x="317" y="218"/>
                    <a:pt x="324" y="218"/>
                    <a:pt x="331" y="218"/>
                  </a:cubicBezTo>
                  <a:cubicBezTo>
                    <a:pt x="344" y="218"/>
                    <a:pt x="358" y="219"/>
                    <a:pt x="372" y="222"/>
                  </a:cubicBezTo>
                  <a:cubicBezTo>
                    <a:pt x="344" y="251"/>
                    <a:pt x="314" y="293"/>
                    <a:pt x="288" y="335"/>
                  </a:cubicBezTo>
                  <a:moveTo>
                    <a:pt x="665" y="0"/>
                  </a:moveTo>
                  <a:cubicBezTo>
                    <a:pt x="351" y="28"/>
                    <a:pt x="0" y="227"/>
                    <a:pt x="0" y="432"/>
                  </a:cubicBezTo>
                  <a:cubicBezTo>
                    <a:pt x="0" y="534"/>
                    <a:pt x="59" y="628"/>
                    <a:pt x="157" y="702"/>
                  </a:cubicBezTo>
                  <a:cubicBezTo>
                    <a:pt x="269" y="372"/>
                    <a:pt x="469" y="89"/>
                    <a:pt x="665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067F2EA-9E8E-4D5F-8D72-A3523D5B2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0761" y="2223867"/>
              <a:ext cx="384252" cy="329683"/>
            </a:xfrm>
            <a:custGeom>
              <a:avLst/>
              <a:gdLst>
                <a:gd name="T0" fmla="*/ 119 w 274"/>
                <a:gd name="T1" fmla="*/ 124 h 235"/>
                <a:gd name="T2" fmla="*/ 67 w 274"/>
                <a:gd name="T3" fmla="*/ 205 h 235"/>
                <a:gd name="T4" fmla="*/ 126 w 274"/>
                <a:gd name="T5" fmla="*/ 235 h 235"/>
                <a:gd name="T6" fmla="*/ 177 w 274"/>
                <a:gd name="T7" fmla="*/ 138 h 235"/>
                <a:gd name="T8" fmla="*/ 119 w 274"/>
                <a:gd name="T9" fmla="*/ 124 h 235"/>
                <a:gd name="T10" fmla="*/ 37 w 274"/>
                <a:gd name="T11" fmla="*/ 116 h 235"/>
                <a:gd name="T12" fmla="*/ 0 w 274"/>
                <a:gd name="T13" fmla="*/ 187 h 235"/>
                <a:gd name="T14" fmla="*/ 45 w 274"/>
                <a:gd name="T15" fmla="*/ 197 h 235"/>
                <a:gd name="T16" fmla="*/ 93 w 274"/>
                <a:gd name="T17" fmla="*/ 120 h 235"/>
                <a:gd name="T18" fmla="*/ 37 w 274"/>
                <a:gd name="T19" fmla="*/ 116 h 235"/>
                <a:gd name="T20" fmla="*/ 175 w 274"/>
                <a:gd name="T21" fmla="*/ 8 h 235"/>
                <a:gd name="T22" fmla="*/ 120 w 274"/>
                <a:gd name="T23" fmla="*/ 28 h 235"/>
                <a:gd name="T24" fmla="*/ 54 w 274"/>
                <a:gd name="T25" fmla="*/ 93 h 235"/>
                <a:gd name="T26" fmla="*/ 108 w 274"/>
                <a:gd name="T27" fmla="*/ 98 h 235"/>
                <a:gd name="T28" fmla="*/ 175 w 274"/>
                <a:gd name="T29" fmla="*/ 8 h 235"/>
                <a:gd name="T30" fmla="*/ 233 w 274"/>
                <a:gd name="T31" fmla="*/ 0 h 235"/>
                <a:gd name="T32" fmla="*/ 212 w 274"/>
                <a:gd name="T33" fmla="*/ 1 h 235"/>
                <a:gd name="T34" fmla="*/ 134 w 274"/>
                <a:gd name="T35" fmla="*/ 103 h 235"/>
                <a:gd name="T36" fmla="*/ 190 w 274"/>
                <a:gd name="T37" fmla="*/ 117 h 235"/>
                <a:gd name="T38" fmla="*/ 274 w 274"/>
                <a:gd name="T39" fmla="*/ 4 h 235"/>
                <a:gd name="T40" fmla="*/ 233 w 274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4" h="235">
                  <a:moveTo>
                    <a:pt x="119" y="124"/>
                  </a:moveTo>
                  <a:cubicBezTo>
                    <a:pt x="100" y="153"/>
                    <a:pt x="81" y="182"/>
                    <a:pt x="67" y="205"/>
                  </a:cubicBezTo>
                  <a:cubicBezTo>
                    <a:pt x="99" y="219"/>
                    <a:pt x="126" y="235"/>
                    <a:pt x="126" y="235"/>
                  </a:cubicBezTo>
                  <a:cubicBezTo>
                    <a:pt x="137" y="211"/>
                    <a:pt x="155" y="176"/>
                    <a:pt x="177" y="138"/>
                  </a:cubicBezTo>
                  <a:cubicBezTo>
                    <a:pt x="161" y="133"/>
                    <a:pt x="142" y="128"/>
                    <a:pt x="119" y="124"/>
                  </a:cubicBezTo>
                  <a:moveTo>
                    <a:pt x="37" y="116"/>
                  </a:moveTo>
                  <a:cubicBezTo>
                    <a:pt x="16" y="146"/>
                    <a:pt x="0" y="175"/>
                    <a:pt x="0" y="187"/>
                  </a:cubicBezTo>
                  <a:cubicBezTo>
                    <a:pt x="12" y="187"/>
                    <a:pt x="28" y="191"/>
                    <a:pt x="45" y="197"/>
                  </a:cubicBezTo>
                  <a:cubicBezTo>
                    <a:pt x="58" y="175"/>
                    <a:pt x="74" y="148"/>
                    <a:pt x="93" y="120"/>
                  </a:cubicBezTo>
                  <a:cubicBezTo>
                    <a:pt x="76" y="118"/>
                    <a:pt x="58" y="117"/>
                    <a:pt x="37" y="116"/>
                  </a:cubicBezTo>
                  <a:moveTo>
                    <a:pt x="175" y="8"/>
                  </a:moveTo>
                  <a:cubicBezTo>
                    <a:pt x="150" y="15"/>
                    <a:pt x="131" y="24"/>
                    <a:pt x="120" y="28"/>
                  </a:cubicBezTo>
                  <a:cubicBezTo>
                    <a:pt x="103" y="35"/>
                    <a:pt x="78" y="62"/>
                    <a:pt x="54" y="93"/>
                  </a:cubicBezTo>
                  <a:cubicBezTo>
                    <a:pt x="74" y="94"/>
                    <a:pt x="92" y="96"/>
                    <a:pt x="108" y="98"/>
                  </a:cubicBezTo>
                  <a:cubicBezTo>
                    <a:pt x="130" y="67"/>
                    <a:pt x="153" y="35"/>
                    <a:pt x="175" y="8"/>
                  </a:cubicBezTo>
                  <a:moveTo>
                    <a:pt x="233" y="0"/>
                  </a:moveTo>
                  <a:cubicBezTo>
                    <a:pt x="226" y="0"/>
                    <a:pt x="219" y="0"/>
                    <a:pt x="212" y="1"/>
                  </a:cubicBezTo>
                  <a:cubicBezTo>
                    <a:pt x="188" y="29"/>
                    <a:pt x="160" y="65"/>
                    <a:pt x="134" y="103"/>
                  </a:cubicBezTo>
                  <a:cubicBezTo>
                    <a:pt x="156" y="107"/>
                    <a:pt x="174" y="112"/>
                    <a:pt x="190" y="117"/>
                  </a:cubicBezTo>
                  <a:cubicBezTo>
                    <a:pt x="216" y="75"/>
                    <a:pt x="246" y="33"/>
                    <a:pt x="274" y="4"/>
                  </a:cubicBezTo>
                  <a:cubicBezTo>
                    <a:pt x="260" y="1"/>
                    <a:pt x="246" y="0"/>
                    <a:pt x="233" y="0"/>
                  </a:cubicBezTo>
                </a:path>
              </a:pathLst>
            </a:custGeom>
            <a:gradFill>
              <a:gsLst>
                <a:gs pos="38000">
                  <a:srgbClr val="FFFFFF">
                    <a:alpha val="61000"/>
                  </a:srgbClr>
                </a:gs>
                <a:gs pos="7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9E025A3E-9205-4559-BAFB-C40F485B025A}"/>
              </a:ext>
            </a:extLst>
          </p:cNvPr>
          <p:cNvSpPr>
            <a:spLocks noEditPoints="1"/>
          </p:cNvSpPr>
          <p:nvPr/>
        </p:nvSpPr>
        <p:spPr bwMode="auto">
          <a:xfrm>
            <a:off x="5122866" y="4297314"/>
            <a:ext cx="0" cy="12505"/>
          </a:xfrm>
          <a:custGeom>
            <a:avLst/>
            <a:gdLst>
              <a:gd name="T0" fmla="*/ 9 h 9"/>
              <a:gd name="T1" fmla="*/ 9 h 9"/>
              <a:gd name="T2" fmla="*/ 9 h 9"/>
              <a:gd name="T3" fmla="*/ 5 h 9"/>
              <a:gd name="T4" fmla="*/ 5 h 9"/>
              <a:gd name="T5" fmla="*/ 5 h 9"/>
              <a:gd name="T6" fmla="*/ 4 h 9"/>
              <a:gd name="T7" fmla="*/ 4 h 9"/>
              <a:gd name="T8" fmla="*/ 4 h 9"/>
              <a:gd name="T9" fmla="*/ 3 h 9"/>
              <a:gd name="T10" fmla="*/ 4 h 9"/>
              <a:gd name="T11" fmla="*/ 3 h 9"/>
              <a:gd name="T12" fmla="*/ 3 h 9"/>
              <a:gd name="T13" fmla="*/ 3 h 9"/>
              <a:gd name="T14" fmla="*/ 3 h 9"/>
              <a:gd name="T15" fmla="*/ 2 h 9"/>
              <a:gd name="T16" fmla="*/ 3 h 9"/>
              <a:gd name="T17" fmla="*/ 2 h 9"/>
              <a:gd name="T18" fmla="*/ 2 h 9"/>
              <a:gd name="T19" fmla="*/ 2 h 9"/>
              <a:gd name="T20" fmla="*/ 2 h 9"/>
              <a:gd name="T21" fmla="*/ 1 h 9"/>
              <a:gd name="T22" fmla="*/ 1 h 9"/>
              <a:gd name="T23" fmla="*/ 1 h 9"/>
              <a:gd name="T24" fmla="*/ 1 h 9"/>
              <a:gd name="T25" fmla="*/ 1 h 9"/>
              <a:gd name="T26" fmla="*/ 1 h 9"/>
              <a:gd name="T27" fmla="*/ 0 h 9"/>
              <a:gd name="T28" fmla="*/ 0 h 9"/>
              <a:gd name="T29" fmla="*/ 0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</a:cxnLst>
            <a:rect l="0" t="0" r="r" b="b"/>
            <a:pathLst>
              <a:path h="9"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3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8FB9CC43-8B89-4DB2-9211-3AD26729FC28}"/>
              </a:ext>
            </a:extLst>
          </p:cNvPr>
          <p:cNvSpPr>
            <a:spLocks/>
          </p:cNvSpPr>
          <p:nvPr/>
        </p:nvSpPr>
        <p:spPr bwMode="auto">
          <a:xfrm>
            <a:off x="6360884" y="4085861"/>
            <a:ext cx="1090230" cy="326273"/>
          </a:xfrm>
          <a:custGeom>
            <a:avLst/>
            <a:gdLst>
              <a:gd name="T0" fmla="*/ 778 w 778"/>
              <a:gd name="T1" fmla="*/ 0 h 233"/>
              <a:gd name="T2" fmla="*/ 0 w 778"/>
              <a:gd name="T3" fmla="*/ 233 h 233"/>
              <a:gd name="T4" fmla="*/ 0 w 778"/>
              <a:gd name="T5" fmla="*/ 233 h 233"/>
              <a:gd name="T6" fmla="*/ 778 w 778"/>
              <a:gd name="T7" fmla="*/ 0 h 233"/>
              <a:gd name="T8" fmla="*/ 778 w 778"/>
              <a:gd name="T9" fmla="*/ 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8" h="233">
                <a:moveTo>
                  <a:pt x="778" y="0"/>
                </a:moveTo>
                <a:cubicBezTo>
                  <a:pt x="655" y="111"/>
                  <a:pt x="364" y="206"/>
                  <a:pt x="0" y="233"/>
                </a:cubicBezTo>
                <a:cubicBezTo>
                  <a:pt x="0" y="233"/>
                  <a:pt x="0" y="233"/>
                  <a:pt x="0" y="233"/>
                </a:cubicBezTo>
                <a:cubicBezTo>
                  <a:pt x="364" y="206"/>
                  <a:pt x="655" y="111"/>
                  <a:pt x="778" y="0"/>
                </a:cubicBezTo>
                <a:cubicBezTo>
                  <a:pt x="778" y="0"/>
                  <a:pt x="778" y="0"/>
                  <a:pt x="778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22" name="Group 36">
            <a:extLst>
              <a:ext uri="{FF2B5EF4-FFF2-40B4-BE49-F238E27FC236}">
                <a16:creationId xmlns:a16="http://schemas.microsoft.com/office/drawing/2014/main" id="{96F1CA9A-C194-4959-AE04-1FF057CAA888}"/>
              </a:ext>
            </a:extLst>
          </p:cNvPr>
          <p:cNvGrpSpPr/>
          <p:nvPr/>
        </p:nvGrpSpPr>
        <p:grpSpPr>
          <a:xfrm>
            <a:off x="5479833" y="2282834"/>
            <a:ext cx="2077007" cy="1739365"/>
            <a:chOff x="5249307" y="1958984"/>
            <a:chExt cx="2077007" cy="173936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CC312D4-B966-4DBD-8DC3-C2941822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307" y="1958984"/>
              <a:ext cx="2077007" cy="1739365"/>
            </a:xfrm>
            <a:custGeom>
              <a:avLst/>
              <a:gdLst>
                <a:gd name="T0" fmla="*/ 1473 w 1483"/>
                <a:gd name="T1" fmla="*/ 867 h 1241"/>
                <a:gd name="T2" fmla="*/ 788 w 1483"/>
                <a:gd name="T3" fmla="*/ 9 h 1241"/>
                <a:gd name="T4" fmla="*/ 788 w 1483"/>
                <a:gd name="T5" fmla="*/ 9 h 1241"/>
                <a:gd name="T6" fmla="*/ 681 w 1483"/>
                <a:gd name="T7" fmla="*/ 3 h 1241"/>
                <a:gd name="T8" fmla="*/ 0 w 1483"/>
                <a:gd name="T9" fmla="*/ 1212 h 1241"/>
                <a:gd name="T10" fmla="*/ 0 w 1483"/>
                <a:gd name="T11" fmla="*/ 1212 h 1241"/>
                <a:gd name="T12" fmla="*/ 0 w 1483"/>
                <a:gd name="T13" fmla="*/ 1212 h 1241"/>
                <a:gd name="T14" fmla="*/ 421 w 1483"/>
                <a:gd name="T15" fmla="*/ 1241 h 1241"/>
                <a:gd name="T16" fmla="*/ 1472 w 1483"/>
                <a:gd name="T17" fmla="*/ 866 h 1241"/>
                <a:gd name="T18" fmla="*/ 1473 w 1483"/>
                <a:gd name="T19" fmla="*/ 867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3" h="1241">
                  <a:moveTo>
                    <a:pt x="1473" y="867"/>
                  </a:moveTo>
                  <a:cubicBezTo>
                    <a:pt x="1420" y="472"/>
                    <a:pt x="1150" y="145"/>
                    <a:pt x="788" y="9"/>
                  </a:cubicBezTo>
                  <a:cubicBezTo>
                    <a:pt x="788" y="9"/>
                    <a:pt x="788" y="9"/>
                    <a:pt x="788" y="9"/>
                  </a:cubicBezTo>
                  <a:cubicBezTo>
                    <a:pt x="755" y="2"/>
                    <a:pt x="719" y="0"/>
                    <a:pt x="681" y="3"/>
                  </a:cubicBezTo>
                  <a:cubicBezTo>
                    <a:pt x="431" y="23"/>
                    <a:pt x="53" y="498"/>
                    <a:pt x="0" y="1212"/>
                  </a:cubicBezTo>
                  <a:cubicBezTo>
                    <a:pt x="0" y="1212"/>
                    <a:pt x="0" y="1212"/>
                    <a:pt x="0" y="1212"/>
                  </a:cubicBezTo>
                  <a:cubicBezTo>
                    <a:pt x="0" y="1212"/>
                    <a:pt x="0" y="1212"/>
                    <a:pt x="0" y="1212"/>
                  </a:cubicBezTo>
                  <a:cubicBezTo>
                    <a:pt x="131" y="1231"/>
                    <a:pt x="274" y="1241"/>
                    <a:pt x="421" y="1241"/>
                  </a:cubicBezTo>
                  <a:cubicBezTo>
                    <a:pt x="1003" y="1241"/>
                    <a:pt x="1483" y="1049"/>
                    <a:pt x="1472" y="866"/>
                  </a:cubicBezTo>
                  <a:cubicBezTo>
                    <a:pt x="1473" y="867"/>
                    <a:pt x="1473" y="867"/>
                    <a:pt x="1473" y="867"/>
                  </a:cubicBezTo>
                </a:path>
              </a:pathLst>
            </a:custGeom>
            <a:solidFill>
              <a:srgbClr val="F55050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E77CBAF-C31C-418C-B205-AB7FF145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623" y="1963531"/>
              <a:ext cx="1508587" cy="1174355"/>
            </a:xfrm>
            <a:custGeom>
              <a:avLst/>
              <a:gdLst>
                <a:gd name="T0" fmla="*/ 608 w 1077"/>
                <a:gd name="T1" fmla="*/ 0 h 838"/>
                <a:gd name="T2" fmla="*/ 608 w 1077"/>
                <a:gd name="T3" fmla="*/ 0 h 838"/>
                <a:gd name="T4" fmla="*/ 607 w 1077"/>
                <a:gd name="T5" fmla="*/ 0 h 838"/>
                <a:gd name="T6" fmla="*/ 607 w 1077"/>
                <a:gd name="T7" fmla="*/ 0 h 838"/>
                <a:gd name="T8" fmla="*/ 606 w 1077"/>
                <a:gd name="T9" fmla="*/ 0 h 838"/>
                <a:gd name="T10" fmla="*/ 606 w 1077"/>
                <a:gd name="T11" fmla="*/ 0 h 838"/>
                <a:gd name="T12" fmla="*/ 606 w 1077"/>
                <a:gd name="T13" fmla="*/ 0 h 838"/>
                <a:gd name="T14" fmla="*/ 605 w 1077"/>
                <a:gd name="T15" fmla="*/ 0 h 838"/>
                <a:gd name="T16" fmla="*/ 605 w 1077"/>
                <a:gd name="T17" fmla="*/ 0 h 838"/>
                <a:gd name="T18" fmla="*/ 605 w 1077"/>
                <a:gd name="T19" fmla="*/ 0 h 838"/>
                <a:gd name="T20" fmla="*/ 604 w 1077"/>
                <a:gd name="T21" fmla="*/ 0 h 838"/>
                <a:gd name="T22" fmla="*/ 604 w 1077"/>
                <a:gd name="T23" fmla="*/ 1 h 838"/>
                <a:gd name="T24" fmla="*/ 603 w 1077"/>
                <a:gd name="T25" fmla="*/ 1 h 838"/>
                <a:gd name="T26" fmla="*/ 603 w 1077"/>
                <a:gd name="T27" fmla="*/ 1 h 838"/>
                <a:gd name="T28" fmla="*/ 602 w 1077"/>
                <a:gd name="T29" fmla="*/ 1 h 838"/>
                <a:gd name="T30" fmla="*/ 602 w 1077"/>
                <a:gd name="T31" fmla="*/ 1 h 838"/>
                <a:gd name="T32" fmla="*/ 601 w 1077"/>
                <a:gd name="T33" fmla="*/ 1 h 838"/>
                <a:gd name="T34" fmla="*/ 601 w 1077"/>
                <a:gd name="T35" fmla="*/ 1 h 838"/>
                <a:gd name="T36" fmla="*/ 601 w 1077"/>
                <a:gd name="T37" fmla="*/ 1 h 838"/>
                <a:gd name="T38" fmla="*/ 600 w 1077"/>
                <a:gd name="T39" fmla="*/ 1 h 838"/>
                <a:gd name="T40" fmla="*/ 600 w 1077"/>
                <a:gd name="T41" fmla="*/ 1 h 838"/>
                <a:gd name="T42" fmla="*/ 599 w 1077"/>
                <a:gd name="T43" fmla="*/ 1 h 838"/>
                <a:gd name="T44" fmla="*/ 599 w 1077"/>
                <a:gd name="T45" fmla="*/ 1 h 838"/>
                <a:gd name="T46" fmla="*/ 599 w 1077"/>
                <a:gd name="T47" fmla="*/ 1 h 838"/>
                <a:gd name="T48" fmla="*/ 598 w 1077"/>
                <a:gd name="T49" fmla="*/ 1 h 838"/>
                <a:gd name="T50" fmla="*/ 598 w 1077"/>
                <a:gd name="T51" fmla="*/ 1 h 838"/>
                <a:gd name="T52" fmla="*/ 598 w 1077"/>
                <a:gd name="T53" fmla="*/ 1 h 838"/>
                <a:gd name="T54" fmla="*/ 597 w 1077"/>
                <a:gd name="T55" fmla="*/ 1 h 838"/>
                <a:gd name="T56" fmla="*/ 597 w 1077"/>
                <a:gd name="T57" fmla="*/ 1 h 838"/>
                <a:gd name="T58" fmla="*/ 597 w 1077"/>
                <a:gd name="T59" fmla="*/ 1 h 838"/>
                <a:gd name="T60" fmla="*/ 596 w 1077"/>
                <a:gd name="T61" fmla="*/ 1 h 838"/>
                <a:gd name="T62" fmla="*/ 596 w 1077"/>
                <a:gd name="T63" fmla="*/ 1 h 838"/>
                <a:gd name="T64" fmla="*/ 595 w 1077"/>
                <a:gd name="T65" fmla="*/ 1 h 838"/>
                <a:gd name="T66" fmla="*/ 595 w 1077"/>
                <a:gd name="T67" fmla="*/ 2 h 838"/>
                <a:gd name="T68" fmla="*/ 595 w 1077"/>
                <a:gd name="T69" fmla="*/ 2 h 838"/>
                <a:gd name="T70" fmla="*/ 594 w 1077"/>
                <a:gd name="T71" fmla="*/ 2 h 838"/>
                <a:gd name="T72" fmla="*/ 594 w 1077"/>
                <a:gd name="T73" fmla="*/ 2 h 838"/>
                <a:gd name="T74" fmla="*/ 594 w 1077"/>
                <a:gd name="T75" fmla="*/ 2 h 838"/>
                <a:gd name="T76" fmla="*/ 593 w 1077"/>
                <a:gd name="T77" fmla="*/ 2 h 838"/>
                <a:gd name="T78" fmla="*/ 593 w 1077"/>
                <a:gd name="T79" fmla="*/ 2 h 838"/>
                <a:gd name="T80" fmla="*/ 592 w 1077"/>
                <a:gd name="T81" fmla="*/ 2 h 838"/>
                <a:gd name="T82" fmla="*/ 592 w 1077"/>
                <a:gd name="T83" fmla="*/ 2 h 838"/>
                <a:gd name="T84" fmla="*/ 592 w 1077"/>
                <a:gd name="T85" fmla="*/ 2 h 838"/>
                <a:gd name="T86" fmla="*/ 591 w 1077"/>
                <a:gd name="T87" fmla="*/ 2 h 838"/>
                <a:gd name="T88" fmla="*/ 591 w 1077"/>
                <a:gd name="T89" fmla="*/ 2 h 838"/>
                <a:gd name="T90" fmla="*/ 590 w 1077"/>
                <a:gd name="T91" fmla="*/ 2 h 838"/>
                <a:gd name="T92" fmla="*/ 589 w 1077"/>
                <a:gd name="T93" fmla="*/ 2 h 838"/>
                <a:gd name="T94" fmla="*/ 336 w 1077"/>
                <a:gd name="T95" fmla="*/ 838 h 838"/>
                <a:gd name="T96" fmla="*/ 611 w 1077"/>
                <a:gd name="T97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7" h="838">
                  <a:moveTo>
                    <a:pt x="611" y="0"/>
                  </a:moveTo>
                  <a:cubicBezTo>
                    <a:pt x="610" y="0"/>
                    <a:pt x="609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04" y="0"/>
                    <a:pt x="604" y="0"/>
                    <a:pt x="604" y="1"/>
                  </a:cubicBezTo>
                  <a:cubicBezTo>
                    <a:pt x="604" y="1"/>
                    <a:pt x="604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5" y="1"/>
                    <a:pt x="595" y="1"/>
                  </a:cubicBezTo>
                  <a:cubicBezTo>
                    <a:pt x="595" y="1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0" y="2"/>
                    <a:pt x="590" y="2"/>
                  </a:cubicBezTo>
                  <a:cubicBezTo>
                    <a:pt x="590" y="2"/>
                    <a:pt x="590" y="2"/>
                    <a:pt x="590" y="2"/>
                  </a:cubicBezTo>
                  <a:cubicBezTo>
                    <a:pt x="590" y="2"/>
                    <a:pt x="590" y="2"/>
                    <a:pt x="589" y="2"/>
                  </a:cubicBezTo>
                  <a:cubicBezTo>
                    <a:pt x="589" y="2"/>
                    <a:pt x="589" y="2"/>
                    <a:pt x="589" y="2"/>
                  </a:cubicBezTo>
                  <a:cubicBezTo>
                    <a:pt x="393" y="35"/>
                    <a:pt x="130" y="330"/>
                    <a:pt x="0" y="790"/>
                  </a:cubicBezTo>
                  <a:cubicBezTo>
                    <a:pt x="101" y="821"/>
                    <a:pt x="215" y="838"/>
                    <a:pt x="336" y="838"/>
                  </a:cubicBezTo>
                  <a:cubicBezTo>
                    <a:pt x="745" y="838"/>
                    <a:pt x="1077" y="622"/>
                    <a:pt x="1077" y="400"/>
                  </a:cubicBezTo>
                  <a:cubicBezTo>
                    <a:pt x="1077" y="233"/>
                    <a:pt x="875" y="70"/>
                    <a:pt x="611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5" name="Oval 40">
            <a:extLst>
              <a:ext uri="{FF2B5EF4-FFF2-40B4-BE49-F238E27FC236}">
                <a16:creationId xmlns:a16="http://schemas.microsoft.com/office/drawing/2014/main" id="{B624A6A4-2E3A-47D4-8E00-6FF93E903C6C}"/>
              </a:ext>
            </a:extLst>
          </p:cNvPr>
          <p:cNvSpPr/>
          <p:nvPr/>
        </p:nvSpPr>
        <p:spPr>
          <a:xfrm>
            <a:off x="4150883" y="5410378"/>
            <a:ext cx="3890234" cy="806186"/>
          </a:xfrm>
          <a:prstGeom prst="ellipse">
            <a:avLst/>
          </a:prstGeom>
          <a:solidFill>
            <a:srgbClr val="000000">
              <a:alpha val="38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203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TextBox 44">
            <a:extLst>
              <a:ext uri="{FF2B5EF4-FFF2-40B4-BE49-F238E27FC236}">
                <a16:creationId xmlns:a16="http://schemas.microsoft.com/office/drawing/2014/main" id="{E20B4C50-AAD8-402A-836A-DA9C0F976361}"/>
              </a:ext>
            </a:extLst>
          </p:cNvPr>
          <p:cNvSpPr txBox="1"/>
          <p:nvPr/>
        </p:nvSpPr>
        <p:spPr>
          <a:xfrm>
            <a:off x="144301" y="4802646"/>
            <a:ext cx="413813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saídas de emergência adequadas, equipamentos de combate a incêndio, sistemas de detecção e alarme, treinamento e capacitação dos trabalhadores,</a:t>
            </a:r>
          </a:p>
        </p:txBody>
      </p:sp>
      <p:sp>
        <p:nvSpPr>
          <p:cNvPr id="10" name="矩形 50">
            <a:extLst>
              <a:ext uri="{FF2B5EF4-FFF2-40B4-BE49-F238E27FC236}">
                <a16:creationId xmlns:a16="http://schemas.microsoft.com/office/drawing/2014/main" id="{6E9EFCD4-44D6-5194-1F6C-891D6C098E8F}"/>
              </a:ext>
            </a:extLst>
          </p:cNvPr>
          <p:cNvSpPr/>
          <p:nvPr/>
        </p:nvSpPr>
        <p:spPr>
          <a:xfrm>
            <a:off x="259600" y="4673565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D8C59BD0-06C7-1A7F-EEAE-26FCD44F08B3}"/>
              </a:ext>
            </a:extLst>
          </p:cNvPr>
          <p:cNvSpPr txBox="1"/>
          <p:nvPr/>
        </p:nvSpPr>
        <p:spPr>
          <a:xfrm>
            <a:off x="315133" y="407804"/>
            <a:ext cx="3475688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Ao longo deste artigo, exploraremos os requisitos abrangentes da NR-23, desde a identificação dos tipos de empresas e estabelecimentos sujeitos à norma,</a:t>
            </a: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2394236A-A193-1E82-2746-96895186B9AA}"/>
              </a:ext>
            </a:extLst>
          </p:cNvPr>
          <p:cNvSpPr txBox="1"/>
          <p:nvPr/>
        </p:nvSpPr>
        <p:spPr>
          <a:xfrm>
            <a:off x="8100656" y="566234"/>
            <a:ext cx="337997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até as medidas específicas de prevenção,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5C472CB-19DE-7FDE-7D69-326FF063D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335670" y="738679"/>
            <a:ext cx="11564142" cy="53932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7035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6741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9385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555646" y="9883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825692" y="1341303"/>
            <a:ext cx="57362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Implementação do Plano de Emergência</a:t>
            </a:r>
          </a:p>
          <a:p>
            <a:endParaRPr lang="pt-BR" altLang="zh-CN" sz="20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Divulgue o plano de emergência para todos os trabalhadores, realizando treinamentos adequados para garantir que eles estejam familiarizados com os procedimentos a serem seguidos em caso de incêndio.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Durante os treinamentos, é importante abordar temas como a identificação de alarmes de incêndio, a utilização de extintores, o acionamento das saídas de emergência e a correta evacuação do local.</a:t>
            </a: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8673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38035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6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357983" y="1822442"/>
            <a:ext cx="3999535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Além disso, garanta que todos os equipamentos de combate a incêndio, como extintores, hidrantes e sistemas de sprinklers, estejam em boas condições de funcionamento e sejam submetidos a manutenções regulares conforme previsto na NR-23.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9394" name="Picture 2" descr="NR-23 Guia do Profissional SST">
            <a:extLst>
              <a:ext uri="{FF2B5EF4-FFF2-40B4-BE49-F238E27FC236}">
                <a16:creationId xmlns:a16="http://schemas.microsoft.com/office/drawing/2014/main" id="{C9AC2BA5-BE4D-0BD8-F265-8BFAA83F1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3"/>
          <a:stretch/>
        </p:blipFill>
        <p:spPr bwMode="auto">
          <a:xfrm>
            <a:off x="4830412" y="778706"/>
            <a:ext cx="7365389" cy="53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315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656838" y="1921605"/>
            <a:ext cx="5590778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Testes e Simulações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Realize testes e simulações periódicas para avaliar a eficácia do plano de emergência. Essas atividades podem incluir acionamento dos alarmes de incêndio, evacuações simuladas, testes dos equipamentos de combate a incêndio e verificação das rotas de fuga. </a:t>
            </a:r>
            <a:endParaRPr lang="pt-BR" altLang="zh-CN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(NR-23) Treinamento da equipe de combate a incêndio">
            <a:extLst>
              <a:ext uri="{FF2B5EF4-FFF2-40B4-BE49-F238E27FC236}">
                <a16:creationId xmlns:a16="http://schemas.microsoft.com/office/drawing/2014/main" id="{DD1102F6-4905-1B7B-C306-C96C2C1F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99" y="3797065"/>
            <a:ext cx="2621281" cy="2237975"/>
          </a:xfrm>
          <a:prstGeom prst="roundRect">
            <a:avLst>
              <a:gd name="adj" fmla="val 239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1080684"/>
            <a:ext cx="6296476" cy="5116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Os resultados desses testes devem ser registrados e analisados para identificar possíveis melhorias e ajustes necessários ao plano.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É importante também realizar inspeções periódicas para verificar se as medidas de prevenção e combate a incêndios estão sendo adequadamente implementadas e se as condições do estabelecimento estão em conformidade com as exigências da NR-23.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11584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5314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7671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145" y="2286000"/>
            <a:ext cx="2564301" cy="48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0">
            <a:extLst>
              <a:ext uri="{FF2B5EF4-FFF2-40B4-BE49-F238E27FC236}">
                <a16:creationId xmlns:a16="http://schemas.microsoft.com/office/drawing/2014/main" id="{F98747F0-3CF3-03F8-11CB-3D26243BEEB1}"/>
              </a:ext>
            </a:extLst>
          </p:cNvPr>
          <p:cNvSpPr/>
          <p:nvPr/>
        </p:nvSpPr>
        <p:spPr>
          <a:xfrm>
            <a:off x="-1216" y="3939464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Arrow: Pentagon 11">
            <a:extLst>
              <a:ext uri="{FF2B5EF4-FFF2-40B4-BE49-F238E27FC236}">
                <a16:creationId xmlns:a16="http://schemas.microsoft.com/office/drawing/2014/main" id="{36EC3E87-910A-FE6B-68BB-A45C52E59A92}"/>
              </a:ext>
            </a:extLst>
          </p:cNvPr>
          <p:cNvSpPr/>
          <p:nvPr/>
        </p:nvSpPr>
        <p:spPr>
          <a:xfrm>
            <a:off x="966396" y="4312527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0181D1F2-1CDB-6F1B-17F7-E956063C7109}"/>
              </a:ext>
            </a:extLst>
          </p:cNvPr>
          <p:cNvGrpSpPr/>
          <p:nvPr/>
        </p:nvGrpSpPr>
        <p:grpSpPr>
          <a:xfrm>
            <a:off x="1159622" y="4548171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FFF37E16-7E18-3D78-C229-B6D38057C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9384752F-0D6F-8AC8-AEBE-2BB3E3E7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6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09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3851514"/>
            <a:ext cx="10731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Responsabilidades dos Empregadores e Trabalhadores: papéis e deveres na segurança contra incêndios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16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432884" y="2290360"/>
            <a:ext cx="5563060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b="1" kern="0" dirty="0">
                <a:cs typeface="+mn-ea"/>
                <a:sym typeface="+mn-lt"/>
              </a:rPr>
              <a:t>Na segurança contra incêndios, </a:t>
            </a:r>
            <a:r>
              <a:rPr lang="pt-BR" altLang="zh-CN" kern="0" dirty="0">
                <a:cs typeface="+mn-ea"/>
                <a:sym typeface="+mn-lt"/>
              </a:rPr>
              <a:t>tanto os empregadores quanto os trabalhadores têm responsabilidades específicas a desempenhar para garantir a prevenção e o combate eficaz a incêndios. Vamos destacar os papéis e deveres de cada um deles, a começar pelas responsabilidades dos empregadores: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86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834639" y="1416499"/>
            <a:ext cx="8290562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cs typeface="+mn-ea"/>
                <a:sym typeface="+mn-lt"/>
              </a:rPr>
              <a:t>Cumprir a legislação: </a:t>
            </a:r>
            <a:r>
              <a:rPr lang="pt-BR" altLang="zh-CN" sz="2000" dirty="0">
                <a:cs typeface="+mn-ea"/>
                <a:sym typeface="+mn-lt"/>
              </a:rPr>
              <a:t>Os empregadores devem conhecer e cumprir todas as leis e regulamentos aplicáveis à prevenção e combate a incêndios, incluindo a NR-23 e outras normas pertinentes.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b="1" dirty="0">
                <a:cs typeface="+mn-ea"/>
                <a:sym typeface="+mn-lt"/>
              </a:rPr>
              <a:t>Avaliar e controlar riscos: </a:t>
            </a:r>
            <a:r>
              <a:rPr lang="pt-BR" altLang="zh-CN" sz="2000" dirty="0">
                <a:cs typeface="+mn-ea"/>
                <a:sym typeface="+mn-lt"/>
              </a:rPr>
              <a:t>É responsabilidade dos empregadores identificar os riscos de incêndio em suas instalações por meio de uma avaliação de riscos abrangente. Com base nessa avaliação, eles devem implementar medidas adequadas para controlar e minimizar esses riscos.</a:t>
            </a:r>
            <a:endParaRPr lang="pt-BR" altLang="zh-CN" sz="1600" dirty="0"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4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-19 Procedimentos de Segurança">
            <a:extLst>
              <a:ext uri="{FF2B5EF4-FFF2-40B4-BE49-F238E27FC236}">
                <a16:creationId xmlns:a16="http://schemas.microsoft.com/office/drawing/2014/main" id="{9D3C6010-175A-CF7F-47F6-418F154B4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1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391159" y="640031"/>
            <a:ext cx="5135880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Providenciar equipamentos e sistemas de segurança: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Os empregadores devem fornecer e manter equipamentos de combate a incêndios adequados, como extintores, hidrantes, sistemas de alarme e sprinklers. Esses equipamentos devem ser instalados corretamente, estar em boas condições de funcionamento e ser submetidos a manutenção regular.</a:t>
            </a:r>
            <a:endParaRPr kumimoji="0" lang="pt-BR" altLang="zh-CN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4EFE37-E979-FFD4-9AA3-49BE4E61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962" y="2640303"/>
            <a:ext cx="736075" cy="9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335670" y="239119"/>
            <a:ext cx="11564142" cy="63797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7035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6741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9385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555646" y="4676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648533" y="1188473"/>
            <a:ext cx="57362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Garantir a formação e treinamento: </a:t>
            </a:r>
            <a:r>
              <a:rPr lang="pt-BR" altLang="zh-CN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Os empregadores são responsáveis por fornecer treinamento adequado aos funcionários sobre prevenção de incêndios, procedimentos de evacuação, uso de equipamentos de combate a incêndios e medidas de segurança específicas relacionadas ao ambiente de trabalho.</a:t>
            </a:r>
          </a:p>
          <a:p>
            <a:endParaRPr lang="pt-BR" altLang="zh-CN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endParaRPr lang="pt-BR" altLang="zh-CN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r>
              <a:rPr lang="pt-BR" altLang="zh-CN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Estabelecer um plano de emergência: </a:t>
            </a:r>
            <a:r>
              <a:rPr lang="pt-BR" altLang="zh-CN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Os empregadores devem elaborar e implementar um plano de emergência contra incêndios, de acordo com a NR-23. Esse plano deve ser comunicado a todos os trabalhadores e incluir procedimentos claros para evacuação, comunicação de emergência, uso de equipamentos de combate a incêndios e acionamento de serviços de emergência.</a:t>
            </a: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8673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38035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212721" y="1752759"/>
            <a:ext cx="4290060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prstClr val="white"/>
                </a:solidFill>
                <a:cs typeface="+mn-ea"/>
                <a:sym typeface="+mn-lt"/>
              </a:rPr>
              <a:t>Realizar exercícios e simulações: </a:t>
            </a:r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É responsabilidade dos empregadores realizar exercícios periódicos de simulação de incêndio para testar a eficácia do plano de emergência, familiarizar os funcionários com os procedimentos e identificar áreas que requerem melhorias.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122" name="Picture 2" descr="NR 23 - Combate a Incêndio :: Matrículas Abertas ::">
            <a:extLst>
              <a:ext uri="{FF2B5EF4-FFF2-40B4-BE49-F238E27FC236}">
                <a16:creationId xmlns:a16="http://schemas.microsoft.com/office/drawing/2014/main" id="{9EFBC51A-D6CF-36DC-94FF-E146513A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60" y="778706"/>
            <a:ext cx="7373338" cy="53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BCDEE77-B075-AD4B-75CC-ACAEBB43F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38">
            <a:extLst>
              <a:ext uri="{FF2B5EF4-FFF2-40B4-BE49-F238E27FC236}">
                <a16:creationId xmlns:a16="http://schemas.microsoft.com/office/drawing/2014/main" id="{E63BBE0E-D3FD-4CB5-9364-5826E5FD5615}"/>
              </a:ext>
            </a:extLst>
          </p:cNvPr>
          <p:cNvGrpSpPr/>
          <p:nvPr/>
        </p:nvGrpSpPr>
        <p:grpSpPr>
          <a:xfrm>
            <a:off x="4541940" y="3412852"/>
            <a:ext cx="2036081" cy="1785975"/>
            <a:chOff x="4311414" y="3089002"/>
            <a:chExt cx="2036081" cy="17859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4EC2402-59A6-4B43-8F8E-4D595BEAE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340" y="3117423"/>
              <a:ext cx="1455155" cy="1757554"/>
            </a:xfrm>
            <a:custGeom>
              <a:avLst/>
              <a:gdLst>
                <a:gd name="T0" fmla="*/ 1021 w 1039"/>
                <a:gd name="T1" fmla="*/ 165 h 1254"/>
                <a:gd name="T2" fmla="*/ 1039 w 1039"/>
                <a:gd name="T3" fmla="*/ 0 h 1254"/>
                <a:gd name="T4" fmla="*/ 0 w 1039"/>
                <a:gd name="T5" fmla="*/ 611 h 1254"/>
                <a:gd name="T6" fmla="*/ 302 w 1039"/>
                <a:gd name="T7" fmla="*/ 1192 h 1254"/>
                <a:gd name="T8" fmla="*/ 1021 w 1039"/>
                <a:gd name="T9" fmla="*/ 165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1254">
                  <a:moveTo>
                    <a:pt x="1021" y="165"/>
                  </a:moveTo>
                  <a:cubicBezTo>
                    <a:pt x="1029" y="108"/>
                    <a:pt x="1035" y="53"/>
                    <a:pt x="1039" y="0"/>
                  </a:cubicBezTo>
                  <a:cubicBezTo>
                    <a:pt x="0" y="611"/>
                    <a:pt x="0" y="611"/>
                    <a:pt x="0" y="611"/>
                  </a:cubicBezTo>
                  <a:cubicBezTo>
                    <a:pt x="33" y="1001"/>
                    <a:pt x="152" y="1144"/>
                    <a:pt x="302" y="1192"/>
                  </a:cubicBezTo>
                  <a:cubicBezTo>
                    <a:pt x="493" y="1254"/>
                    <a:pt x="937" y="790"/>
                    <a:pt x="1021" y="165"/>
                  </a:cubicBezTo>
                </a:path>
              </a:pathLst>
            </a:custGeom>
            <a:solidFill>
              <a:srgbClr val="FB7B7B">
                <a:lumMod val="50000"/>
              </a:srgbClr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234D40-5222-427D-8148-4427C1896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414" y="3089002"/>
              <a:ext cx="2036081" cy="884461"/>
            </a:xfrm>
            <a:custGeom>
              <a:avLst/>
              <a:gdLst>
                <a:gd name="T0" fmla="*/ 1453 w 1453"/>
                <a:gd name="T1" fmla="*/ 20 h 631"/>
                <a:gd name="T2" fmla="*/ 1090 w 1453"/>
                <a:gd name="T3" fmla="*/ 0 h 631"/>
                <a:gd name="T4" fmla="*/ 24 w 1453"/>
                <a:gd name="T5" fmla="*/ 370 h 631"/>
                <a:gd name="T6" fmla="*/ 414 w 1453"/>
                <a:gd name="T7" fmla="*/ 631 h 631"/>
                <a:gd name="T8" fmla="*/ 414 w 1453"/>
                <a:gd name="T9" fmla="*/ 631 h 631"/>
                <a:gd name="T10" fmla="*/ 1453 w 1453"/>
                <a:gd name="T11" fmla="*/ 20 h 631"/>
                <a:gd name="T12" fmla="*/ 1453 w 1453"/>
                <a:gd name="T13" fmla="*/ 2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3" h="631">
                  <a:moveTo>
                    <a:pt x="1453" y="20"/>
                  </a:moveTo>
                  <a:cubicBezTo>
                    <a:pt x="1344" y="7"/>
                    <a:pt x="1223" y="0"/>
                    <a:pt x="1090" y="0"/>
                  </a:cubicBezTo>
                  <a:cubicBezTo>
                    <a:pt x="417" y="0"/>
                    <a:pt x="0" y="201"/>
                    <a:pt x="24" y="370"/>
                  </a:cubicBezTo>
                  <a:cubicBezTo>
                    <a:pt x="38" y="466"/>
                    <a:pt x="185" y="563"/>
                    <a:pt x="414" y="631"/>
                  </a:cubicBezTo>
                  <a:cubicBezTo>
                    <a:pt x="414" y="631"/>
                    <a:pt x="414" y="631"/>
                    <a:pt x="414" y="631"/>
                  </a:cubicBezTo>
                  <a:cubicBezTo>
                    <a:pt x="1453" y="20"/>
                    <a:pt x="1453" y="20"/>
                    <a:pt x="1453" y="20"/>
                  </a:cubicBezTo>
                  <a:cubicBezTo>
                    <a:pt x="1453" y="20"/>
                    <a:pt x="1453" y="20"/>
                    <a:pt x="1453" y="20"/>
                  </a:cubicBezTo>
                </a:path>
              </a:pathLst>
            </a:custGeom>
            <a:gradFill flip="none" rotWithShape="1">
              <a:gsLst>
                <a:gs pos="61000">
                  <a:srgbClr val="FB7B7B">
                    <a:lumMod val="75000"/>
                  </a:srgbClr>
                </a:gs>
                <a:gs pos="100000">
                  <a:srgbClr val="FB7B7B">
                    <a:lumMod val="60000"/>
                    <a:lumOff val="40000"/>
                  </a:srgbClr>
                </a:gs>
              </a:gsLst>
              <a:lin ang="7200000" scaled="0"/>
              <a:tileRect/>
            </a:gra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02D4606-51C1-4DAF-A836-7ACCEEBB2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519" y="3608537"/>
              <a:ext cx="916293" cy="1159577"/>
            </a:xfrm>
            <a:custGeom>
              <a:avLst/>
              <a:gdLst>
                <a:gd name="T0" fmla="*/ 390 w 654"/>
                <a:gd name="T1" fmla="*/ 260 h 827"/>
                <a:gd name="T2" fmla="*/ 0 w 654"/>
                <a:gd name="T3" fmla="*/ 0 h 827"/>
                <a:gd name="T4" fmla="*/ 654 w 654"/>
                <a:gd name="T5" fmla="*/ 827 h 827"/>
                <a:gd name="T6" fmla="*/ 390 w 654"/>
                <a:gd name="T7" fmla="*/ 26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827">
                  <a:moveTo>
                    <a:pt x="390" y="260"/>
                  </a:moveTo>
                  <a:cubicBezTo>
                    <a:pt x="162" y="192"/>
                    <a:pt x="14" y="95"/>
                    <a:pt x="0" y="0"/>
                  </a:cubicBezTo>
                  <a:cubicBezTo>
                    <a:pt x="58" y="376"/>
                    <a:pt x="312" y="687"/>
                    <a:pt x="654" y="827"/>
                  </a:cubicBezTo>
                  <a:cubicBezTo>
                    <a:pt x="522" y="767"/>
                    <a:pt x="420" y="616"/>
                    <a:pt x="390" y="260"/>
                  </a:cubicBezTo>
                </a:path>
              </a:pathLst>
            </a:custGeom>
            <a:solidFill>
              <a:srgbClr val="FB7B7B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" name="Group 39">
            <a:extLst>
              <a:ext uri="{FF2B5EF4-FFF2-40B4-BE49-F238E27FC236}">
                <a16:creationId xmlns:a16="http://schemas.microsoft.com/office/drawing/2014/main" id="{45A281B0-2E37-4BC4-89AB-40723A982FC2}"/>
              </a:ext>
            </a:extLst>
          </p:cNvPr>
          <p:cNvGrpSpPr/>
          <p:nvPr/>
        </p:nvGrpSpPr>
        <p:grpSpPr>
          <a:xfrm>
            <a:off x="5476422" y="3521989"/>
            <a:ext cx="2071322" cy="1680249"/>
            <a:chOff x="5245896" y="3198139"/>
            <a:chExt cx="2071322" cy="1680249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4848AEC-76DC-4CAB-9441-23B9D2986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991" y="3198139"/>
              <a:ext cx="2062227" cy="900377"/>
            </a:xfrm>
            <a:custGeom>
              <a:avLst/>
              <a:gdLst>
                <a:gd name="T0" fmla="*/ 1466 w 1472"/>
                <a:gd name="T1" fmla="*/ 292 h 642"/>
                <a:gd name="T2" fmla="*/ 1079 w 1472"/>
                <a:gd name="T3" fmla="*/ 0 h 642"/>
                <a:gd name="T4" fmla="*/ 0 w 1472"/>
                <a:gd name="T5" fmla="*/ 611 h 642"/>
                <a:gd name="T6" fmla="*/ 417 w 1472"/>
                <a:gd name="T7" fmla="*/ 642 h 642"/>
                <a:gd name="T8" fmla="*/ 1466 w 1472"/>
                <a:gd name="T9" fmla="*/ 29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2" h="642">
                  <a:moveTo>
                    <a:pt x="1466" y="292"/>
                  </a:moveTo>
                  <a:cubicBezTo>
                    <a:pt x="1472" y="188"/>
                    <a:pt x="1341" y="74"/>
                    <a:pt x="1079" y="0"/>
                  </a:cubicBezTo>
                  <a:cubicBezTo>
                    <a:pt x="0" y="611"/>
                    <a:pt x="0" y="611"/>
                    <a:pt x="0" y="611"/>
                  </a:cubicBezTo>
                  <a:cubicBezTo>
                    <a:pt x="127" y="631"/>
                    <a:pt x="268" y="642"/>
                    <a:pt x="417" y="642"/>
                  </a:cubicBezTo>
                  <a:cubicBezTo>
                    <a:pt x="999" y="642"/>
                    <a:pt x="1455" y="468"/>
                    <a:pt x="1466" y="292"/>
                  </a:cubicBezTo>
                </a:path>
              </a:pathLst>
            </a:custGeom>
            <a:gradFill>
              <a:gsLst>
                <a:gs pos="49000">
                  <a:srgbClr val="FD6666">
                    <a:lumMod val="75000"/>
                  </a:srgbClr>
                </a:gs>
                <a:gs pos="100000">
                  <a:srgbClr val="FD6666">
                    <a:lumMod val="60000"/>
                    <a:lumOff val="40000"/>
                  </a:srgbClr>
                </a:gs>
              </a:gsLst>
              <a:lin ang="4200000" scaled="0"/>
            </a:gra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A5F7356-A4EA-49AA-B9B2-6D8171BE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896" y="3625591"/>
              <a:ext cx="2061091" cy="1252797"/>
            </a:xfrm>
            <a:custGeom>
              <a:avLst/>
              <a:gdLst>
                <a:gd name="T0" fmla="*/ 423 w 1471"/>
                <a:gd name="T1" fmla="*/ 337 h 894"/>
                <a:gd name="T2" fmla="*/ 0 w 1471"/>
                <a:gd name="T3" fmla="*/ 305 h 894"/>
                <a:gd name="T4" fmla="*/ 0 w 1471"/>
                <a:gd name="T5" fmla="*/ 305 h 894"/>
                <a:gd name="T6" fmla="*/ 0 w 1471"/>
                <a:gd name="T7" fmla="*/ 305 h 894"/>
                <a:gd name="T8" fmla="*/ 415 w 1471"/>
                <a:gd name="T9" fmla="*/ 894 h 894"/>
                <a:gd name="T10" fmla="*/ 1471 w 1471"/>
                <a:gd name="T11" fmla="*/ 0 h 894"/>
                <a:gd name="T12" fmla="*/ 423 w 1471"/>
                <a:gd name="T13" fmla="*/ 337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1" h="894">
                  <a:moveTo>
                    <a:pt x="423" y="337"/>
                  </a:moveTo>
                  <a:cubicBezTo>
                    <a:pt x="272" y="337"/>
                    <a:pt x="129" y="325"/>
                    <a:pt x="0" y="305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33" y="755"/>
                    <a:pt x="252" y="894"/>
                    <a:pt x="415" y="894"/>
                  </a:cubicBezTo>
                  <a:cubicBezTo>
                    <a:pt x="946" y="894"/>
                    <a:pt x="1386" y="507"/>
                    <a:pt x="1471" y="0"/>
                  </a:cubicBezTo>
                  <a:cubicBezTo>
                    <a:pt x="1440" y="171"/>
                    <a:pt x="992" y="337"/>
                    <a:pt x="423" y="337"/>
                  </a:cubicBezTo>
                </a:path>
              </a:pathLst>
            </a:custGeom>
            <a:gradFill>
              <a:gsLst>
                <a:gs pos="65000">
                  <a:srgbClr val="970F1B"/>
                </a:gs>
                <a:gs pos="41000">
                  <a:srgbClr val="FD6666"/>
                </a:gs>
                <a:gs pos="100000">
                  <a:srgbClr val="FD6666">
                    <a:lumMod val="40000"/>
                    <a:lumOff val="60000"/>
                  </a:srgbClr>
                </a:gs>
              </a:gsLst>
              <a:lin ang="4200000" scaled="0"/>
            </a:gra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E355216D-92D6-4971-90E0-2CD370503B47}"/>
              </a:ext>
            </a:extLst>
          </p:cNvPr>
          <p:cNvSpPr>
            <a:spLocks/>
          </p:cNvSpPr>
          <p:nvPr/>
        </p:nvSpPr>
        <p:spPr bwMode="auto">
          <a:xfrm>
            <a:off x="5234276" y="2243044"/>
            <a:ext cx="711662" cy="983366"/>
          </a:xfrm>
          <a:custGeom>
            <a:avLst/>
            <a:gdLst>
              <a:gd name="T0" fmla="*/ 508 w 508"/>
              <a:gd name="T1" fmla="*/ 0 h 702"/>
              <a:gd name="T2" fmla="*/ 508 w 508"/>
              <a:gd name="T3" fmla="*/ 0 h 702"/>
              <a:gd name="T4" fmla="*/ 0 w 508"/>
              <a:gd name="T5" fmla="*/ 702 h 702"/>
              <a:gd name="T6" fmla="*/ 0 w 508"/>
              <a:gd name="T7" fmla="*/ 702 h 702"/>
              <a:gd name="T8" fmla="*/ 508 w 508"/>
              <a:gd name="T9" fmla="*/ 0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8" h="702">
                <a:moveTo>
                  <a:pt x="508" y="0"/>
                </a:moveTo>
                <a:cubicBezTo>
                  <a:pt x="508" y="0"/>
                  <a:pt x="508" y="0"/>
                  <a:pt x="508" y="0"/>
                </a:cubicBezTo>
                <a:cubicBezTo>
                  <a:pt x="312" y="89"/>
                  <a:pt x="112" y="372"/>
                  <a:pt x="0" y="702"/>
                </a:cubicBezTo>
                <a:cubicBezTo>
                  <a:pt x="0" y="702"/>
                  <a:pt x="0" y="702"/>
                  <a:pt x="0" y="702"/>
                </a:cubicBezTo>
                <a:cubicBezTo>
                  <a:pt x="112" y="371"/>
                  <a:pt x="312" y="88"/>
                  <a:pt x="508" y="0"/>
                </a:cubicBezTo>
              </a:path>
            </a:pathLst>
          </a:custGeom>
          <a:solidFill>
            <a:srgbClr val="9898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E1ADE13-69ED-4BB6-A211-D3B2EC8161D7}"/>
              </a:ext>
            </a:extLst>
          </p:cNvPr>
          <p:cNvSpPr>
            <a:spLocks noEditPoints="1"/>
          </p:cNvSpPr>
          <p:nvPr/>
        </p:nvSpPr>
        <p:spPr bwMode="auto">
          <a:xfrm>
            <a:off x="6407495" y="2287381"/>
            <a:ext cx="26148" cy="3410"/>
          </a:xfrm>
          <a:custGeom>
            <a:avLst/>
            <a:gdLst>
              <a:gd name="T0" fmla="*/ 0 w 19"/>
              <a:gd name="T1" fmla="*/ 2 h 2"/>
              <a:gd name="T2" fmla="*/ 1 w 19"/>
              <a:gd name="T3" fmla="*/ 2 h 2"/>
              <a:gd name="T4" fmla="*/ 2 w 19"/>
              <a:gd name="T5" fmla="*/ 2 h 2"/>
              <a:gd name="T6" fmla="*/ 2 w 19"/>
              <a:gd name="T7" fmla="*/ 2 h 2"/>
              <a:gd name="T8" fmla="*/ 3 w 19"/>
              <a:gd name="T9" fmla="*/ 2 h 2"/>
              <a:gd name="T10" fmla="*/ 3 w 19"/>
              <a:gd name="T11" fmla="*/ 2 h 2"/>
              <a:gd name="T12" fmla="*/ 4 w 19"/>
              <a:gd name="T13" fmla="*/ 2 h 2"/>
              <a:gd name="T14" fmla="*/ 4 w 19"/>
              <a:gd name="T15" fmla="*/ 2 h 2"/>
              <a:gd name="T16" fmla="*/ 4 w 19"/>
              <a:gd name="T17" fmla="*/ 2 h 2"/>
              <a:gd name="T18" fmla="*/ 5 w 19"/>
              <a:gd name="T19" fmla="*/ 2 h 2"/>
              <a:gd name="T20" fmla="*/ 5 w 19"/>
              <a:gd name="T21" fmla="*/ 2 h 2"/>
              <a:gd name="T22" fmla="*/ 6 w 19"/>
              <a:gd name="T23" fmla="*/ 2 h 2"/>
              <a:gd name="T24" fmla="*/ 6 w 19"/>
              <a:gd name="T25" fmla="*/ 2 h 2"/>
              <a:gd name="T26" fmla="*/ 6 w 19"/>
              <a:gd name="T27" fmla="*/ 2 h 2"/>
              <a:gd name="T28" fmla="*/ 7 w 19"/>
              <a:gd name="T29" fmla="*/ 1 h 2"/>
              <a:gd name="T30" fmla="*/ 7 w 19"/>
              <a:gd name="T31" fmla="*/ 1 h 2"/>
              <a:gd name="T32" fmla="*/ 7 w 19"/>
              <a:gd name="T33" fmla="*/ 1 h 2"/>
              <a:gd name="T34" fmla="*/ 8 w 19"/>
              <a:gd name="T35" fmla="*/ 1 h 2"/>
              <a:gd name="T36" fmla="*/ 8 w 19"/>
              <a:gd name="T37" fmla="*/ 1 h 2"/>
              <a:gd name="T38" fmla="*/ 9 w 19"/>
              <a:gd name="T39" fmla="*/ 1 h 2"/>
              <a:gd name="T40" fmla="*/ 9 w 19"/>
              <a:gd name="T41" fmla="*/ 1 h 2"/>
              <a:gd name="T42" fmla="*/ 9 w 19"/>
              <a:gd name="T43" fmla="*/ 1 h 2"/>
              <a:gd name="T44" fmla="*/ 10 w 19"/>
              <a:gd name="T45" fmla="*/ 1 h 2"/>
              <a:gd name="T46" fmla="*/ 10 w 19"/>
              <a:gd name="T47" fmla="*/ 1 h 2"/>
              <a:gd name="T48" fmla="*/ 10 w 19"/>
              <a:gd name="T49" fmla="*/ 1 h 2"/>
              <a:gd name="T50" fmla="*/ 11 w 19"/>
              <a:gd name="T51" fmla="*/ 1 h 2"/>
              <a:gd name="T52" fmla="*/ 11 w 19"/>
              <a:gd name="T53" fmla="*/ 1 h 2"/>
              <a:gd name="T54" fmla="*/ 12 w 19"/>
              <a:gd name="T55" fmla="*/ 1 h 2"/>
              <a:gd name="T56" fmla="*/ 12 w 19"/>
              <a:gd name="T57" fmla="*/ 1 h 2"/>
              <a:gd name="T58" fmla="*/ 12 w 19"/>
              <a:gd name="T59" fmla="*/ 1 h 2"/>
              <a:gd name="T60" fmla="*/ 13 w 19"/>
              <a:gd name="T61" fmla="*/ 1 h 2"/>
              <a:gd name="T62" fmla="*/ 13 w 19"/>
              <a:gd name="T63" fmla="*/ 1 h 2"/>
              <a:gd name="T64" fmla="*/ 14 w 19"/>
              <a:gd name="T65" fmla="*/ 1 h 2"/>
              <a:gd name="T66" fmla="*/ 14 w 19"/>
              <a:gd name="T67" fmla="*/ 1 h 2"/>
              <a:gd name="T68" fmla="*/ 14 w 19"/>
              <a:gd name="T69" fmla="*/ 1 h 2"/>
              <a:gd name="T70" fmla="*/ 15 w 19"/>
              <a:gd name="T71" fmla="*/ 0 h 2"/>
              <a:gd name="T72" fmla="*/ 16 w 19"/>
              <a:gd name="T73" fmla="*/ 0 h 2"/>
              <a:gd name="T74" fmla="*/ 16 w 19"/>
              <a:gd name="T75" fmla="*/ 0 h 2"/>
              <a:gd name="T76" fmla="*/ 16 w 19"/>
              <a:gd name="T77" fmla="*/ 0 h 2"/>
              <a:gd name="T78" fmla="*/ 17 w 19"/>
              <a:gd name="T79" fmla="*/ 0 h 2"/>
              <a:gd name="T80" fmla="*/ 17 w 19"/>
              <a:gd name="T81" fmla="*/ 0 h 2"/>
              <a:gd name="T82" fmla="*/ 17 w 19"/>
              <a:gd name="T83" fmla="*/ 0 h 2"/>
              <a:gd name="T84" fmla="*/ 18 w 19"/>
              <a:gd name="T85" fmla="*/ 0 h 2"/>
              <a:gd name="T86" fmla="*/ 18 w 19"/>
              <a:gd name="T87" fmla="*/ 0 h 2"/>
              <a:gd name="T88" fmla="*/ 19 w 19"/>
              <a:gd name="T89" fmla="*/ 0 h 2"/>
              <a:gd name="T90" fmla="*/ 19 w 19"/>
              <a:gd name="T9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4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6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7" y="1"/>
                </a:moveTo>
                <a:cubicBezTo>
                  <a:pt x="7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9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10" y="1"/>
                </a:moveTo>
                <a:cubicBezTo>
                  <a:pt x="10" y="1"/>
                  <a:pt x="9" y="1"/>
                  <a:pt x="9" y="1"/>
                </a:cubicBezTo>
                <a:cubicBezTo>
                  <a:pt x="9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1" y="1"/>
                </a:moveTo>
                <a:cubicBezTo>
                  <a:pt x="11" y="1"/>
                  <a:pt x="11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moveTo>
                  <a:pt x="11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moveTo>
                  <a:pt x="12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3" y="1"/>
                </a:moveTo>
                <a:cubicBezTo>
                  <a:pt x="13" y="1"/>
                  <a:pt x="12" y="1"/>
                  <a:pt x="12" y="1"/>
                </a:cubicBezTo>
                <a:cubicBezTo>
                  <a:pt x="12" y="1"/>
                  <a:pt x="13" y="1"/>
                  <a:pt x="13" y="1"/>
                </a:cubicBezTo>
                <a:moveTo>
                  <a:pt x="13" y="1"/>
                </a:move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3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5" y="0"/>
                </a:moveTo>
                <a:cubicBezTo>
                  <a:pt x="15" y="0"/>
                  <a:pt x="15" y="0"/>
                  <a:pt x="15" y="1"/>
                </a:cubicBezTo>
                <a:cubicBezTo>
                  <a:pt x="15" y="0"/>
                  <a:pt x="15" y="0"/>
                  <a:pt x="15" y="0"/>
                </a:cubicBezTo>
                <a:moveTo>
                  <a:pt x="16" y="0"/>
                </a:moveTo>
                <a:cubicBezTo>
                  <a:pt x="16" y="0"/>
                  <a:pt x="15" y="0"/>
                  <a:pt x="15" y="0"/>
                </a:cubicBezTo>
                <a:cubicBezTo>
                  <a:pt x="15" y="0"/>
                  <a:pt x="15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7" y="0"/>
                </a:moveTo>
                <a:cubicBezTo>
                  <a:pt x="17" y="0"/>
                  <a:pt x="17" y="0"/>
                  <a:pt x="16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8" y="0"/>
                </a:moveTo>
                <a:cubicBezTo>
                  <a:pt x="18" y="0"/>
                  <a:pt x="18" y="0"/>
                  <a:pt x="17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9BC98FE-941D-4901-8340-0EEDB710B60A}"/>
              </a:ext>
            </a:extLst>
          </p:cNvPr>
          <p:cNvGrpSpPr/>
          <p:nvPr/>
        </p:nvGrpSpPr>
        <p:grpSpPr>
          <a:xfrm>
            <a:off x="4568088" y="2190750"/>
            <a:ext cx="2015617" cy="1710943"/>
            <a:chOff x="4337562" y="1866900"/>
            <a:chExt cx="2015617" cy="1710943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F42994E-2D84-4F7A-A5BC-F0C307EC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562" y="1878268"/>
              <a:ext cx="1527913" cy="1699575"/>
            </a:xfrm>
            <a:custGeom>
              <a:avLst/>
              <a:gdLst>
                <a:gd name="T0" fmla="*/ 1064 w 1091"/>
                <a:gd name="T1" fmla="*/ 0 h 1213"/>
                <a:gd name="T2" fmla="*/ 6 w 1091"/>
                <a:gd name="T3" fmla="*/ 908 h 1213"/>
                <a:gd name="T4" fmla="*/ 6 w 1091"/>
                <a:gd name="T5" fmla="*/ 908 h 1213"/>
                <a:gd name="T6" fmla="*/ 386 w 1091"/>
                <a:gd name="T7" fmla="*/ 1213 h 1213"/>
                <a:gd name="T8" fmla="*/ 1091 w 1091"/>
                <a:gd name="T9" fmla="*/ 0 h 1213"/>
                <a:gd name="T10" fmla="*/ 1064 w 1091"/>
                <a:gd name="T11" fmla="*/ 0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1" h="1213">
                  <a:moveTo>
                    <a:pt x="1064" y="0"/>
                  </a:moveTo>
                  <a:cubicBezTo>
                    <a:pt x="528" y="0"/>
                    <a:pt x="84" y="394"/>
                    <a:pt x="6" y="908"/>
                  </a:cubicBezTo>
                  <a:cubicBezTo>
                    <a:pt x="6" y="908"/>
                    <a:pt x="6" y="908"/>
                    <a:pt x="6" y="908"/>
                  </a:cubicBezTo>
                  <a:cubicBezTo>
                    <a:pt x="0" y="1039"/>
                    <a:pt x="152" y="1145"/>
                    <a:pt x="386" y="1213"/>
                  </a:cubicBezTo>
                  <a:cubicBezTo>
                    <a:pt x="401" y="646"/>
                    <a:pt x="775" y="21"/>
                    <a:pt x="1091" y="0"/>
                  </a:cubicBezTo>
                  <a:cubicBezTo>
                    <a:pt x="1082" y="0"/>
                    <a:pt x="1073" y="0"/>
                    <a:pt x="1064" y="0"/>
                  </a:cubicBezTo>
                </a:path>
              </a:pathLst>
            </a:custGeom>
            <a:solidFill>
              <a:srgbClr val="B80006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275C862-9817-4987-9602-A1C1D2A2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561" y="1866900"/>
              <a:ext cx="1475618" cy="1710943"/>
            </a:xfrm>
            <a:custGeom>
              <a:avLst/>
              <a:gdLst>
                <a:gd name="T0" fmla="*/ 0 w 1053"/>
                <a:gd name="T1" fmla="*/ 1221 h 1221"/>
                <a:gd name="T2" fmla="*/ 1053 w 1053"/>
                <a:gd name="T3" fmla="*/ 590 h 1221"/>
                <a:gd name="T4" fmla="*/ 710 w 1053"/>
                <a:gd name="T5" fmla="*/ 8 h 1221"/>
                <a:gd name="T6" fmla="*/ 0 w 1053"/>
                <a:gd name="T7" fmla="*/ 1221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3" h="1221">
                  <a:moveTo>
                    <a:pt x="0" y="1221"/>
                  </a:moveTo>
                  <a:cubicBezTo>
                    <a:pt x="1053" y="590"/>
                    <a:pt x="1053" y="590"/>
                    <a:pt x="1053" y="590"/>
                  </a:cubicBezTo>
                  <a:cubicBezTo>
                    <a:pt x="1030" y="218"/>
                    <a:pt x="898" y="0"/>
                    <a:pt x="710" y="8"/>
                  </a:cubicBezTo>
                  <a:cubicBezTo>
                    <a:pt x="394" y="22"/>
                    <a:pt x="15" y="651"/>
                    <a:pt x="0" y="1221"/>
                  </a:cubicBezTo>
                </a:path>
              </a:pathLst>
            </a:custGeom>
            <a:solidFill>
              <a:srgbClr val="B80006">
                <a:lumMod val="75000"/>
              </a:srgbClr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0123784-6D3A-4E76-B3BB-79981121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4340" y="1919194"/>
              <a:ext cx="931072" cy="983366"/>
            </a:xfrm>
            <a:custGeom>
              <a:avLst/>
              <a:gdLst>
                <a:gd name="T0" fmla="*/ 224 w 665"/>
                <a:gd name="T1" fmla="*/ 453 h 702"/>
                <a:gd name="T2" fmla="*/ 165 w 665"/>
                <a:gd name="T3" fmla="*/ 423 h 702"/>
                <a:gd name="T4" fmla="*/ 217 w 665"/>
                <a:gd name="T5" fmla="*/ 342 h 702"/>
                <a:gd name="T6" fmla="*/ 275 w 665"/>
                <a:gd name="T7" fmla="*/ 356 h 702"/>
                <a:gd name="T8" fmla="*/ 224 w 665"/>
                <a:gd name="T9" fmla="*/ 453 h 702"/>
                <a:gd name="T10" fmla="*/ 143 w 665"/>
                <a:gd name="T11" fmla="*/ 415 h 702"/>
                <a:gd name="T12" fmla="*/ 98 w 665"/>
                <a:gd name="T13" fmla="*/ 405 h 702"/>
                <a:gd name="T14" fmla="*/ 135 w 665"/>
                <a:gd name="T15" fmla="*/ 334 h 702"/>
                <a:gd name="T16" fmla="*/ 191 w 665"/>
                <a:gd name="T17" fmla="*/ 338 h 702"/>
                <a:gd name="T18" fmla="*/ 143 w 665"/>
                <a:gd name="T19" fmla="*/ 415 h 702"/>
                <a:gd name="T20" fmla="*/ 273 w 665"/>
                <a:gd name="T21" fmla="*/ 226 h 702"/>
                <a:gd name="T22" fmla="*/ 273 w 665"/>
                <a:gd name="T23" fmla="*/ 226 h 702"/>
                <a:gd name="T24" fmla="*/ 273 w 665"/>
                <a:gd name="T25" fmla="*/ 226 h 702"/>
                <a:gd name="T26" fmla="*/ 206 w 665"/>
                <a:gd name="T27" fmla="*/ 316 h 702"/>
                <a:gd name="T28" fmla="*/ 152 w 665"/>
                <a:gd name="T29" fmla="*/ 311 h 702"/>
                <a:gd name="T30" fmla="*/ 218 w 665"/>
                <a:gd name="T31" fmla="*/ 246 h 702"/>
                <a:gd name="T32" fmla="*/ 273 w 665"/>
                <a:gd name="T33" fmla="*/ 226 h 702"/>
                <a:gd name="T34" fmla="*/ 288 w 665"/>
                <a:gd name="T35" fmla="*/ 335 h 702"/>
                <a:gd name="T36" fmla="*/ 232 w 665"/>
                <a:gd name="T37" fmla="*/ 321 h 702"/>
                <a:gd name="T38" fmla="*/ 310 w 665"/>
                <a:gd name="T39" fmla="*/ 219 h 702"/>
                <a:gd name="T40" fmla="*/ 331 w 665"/>
                <a:gd name="T41" fmla="*/ 218 h 702"/>
                <a:gd name="T42" fmla="*/ 372 w 665"/>
                <a:gd name="T43" fmla="*/ 222 h 702"/>
                <a:gd name="T44" fmla="*/ 288 w 665"/>
                <a:gd name="T45" fmla="*/ 335 h 702"/>
                <a:gd name="T46" fmla="*/ 665 w 665"/>
                <a:gd name="T47" fmla="*/ 0 h 702"/>
                <a:gd name="T48" fmla="*/ 0 w 665"/>
                <a:gd name="T49" fmla="*/ 432 h 702"/>
                <a:gd name="T50" fmla="*/ 157 w 665"/>
                <a:gd name="T51" fmla="*/ 702 h 702"/>
                <a:gd name="T52" fmla="*/ 665 w 665"/>
                <a:gd name="T53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5" h="702">
                  <a:moveTo>
                    <a:pt x="224" y="453"/>
                  </a:moveTo>
                  <a:cubicBezTo>
                    <a:pt x="224" y="453"/>
                    <a:pt x="197" y="437"/>
                    <a:pt x="165" y="423"/>
                  </a:cubicBezTo>
                  <a:cubicBezTo>
                    <a:pt x="179" y="400"/>
                    <a:pt x="198" y="371"/>
                    <a:pt x="217" y="342"/>
                  </a:cubicBezTo>
                  <a:cubicBezTo>
                    <a:pt x="240" y="346"/>
                    <a:pt x="259" y="351"/>
                    <a:pt x="275" y="356"/>
                  </a:cubicBezTo>
                  <a:cubicBezTo>
                    <a:pt x="253" y="394"/>
                    <a:pt x="235" y="429"/>
                    <a:pt x="224" y="453"/>
                  </a:cubicBezTo>
                  <a:moveTo>
                    <a:pt x="143" y="415"/>
                  </a:moveTo>
                  <a:cubicBezTo>
                    <a:pt x="126" y="409"/>
                    <a:pt x="110" y="405"/>
                    <a:pt x="98" y="405"/>
                  </a:cubicBezTo>
                  <a:cubicBezTo>
                    <a:pt x="98" y="393"/>
                    <a:pt x="114" y="364"/>
                    <a:pt x="135" y="334"/>
                  </a:cubicBezTo>
                  <a:cubicBezTo>
                    <a:pt x="156" y="335"/>
                    <a:pt x="174" y="336"/>
                    <a:pt x="191" y="338"/>
                  </a:cubicBezTo>
                  <a:cubicBezTo>
                    <a:pt x="172" y="366"/>
                    <a:pt x="156" y="393"/>
                    <a:pt x="143" y="415"/>
                  </a:cubicBezTo>
                  <a:moveTo>
                    <a:pt x="273" y="226"/>
                  </a:moveTo>
                  <a:cubicBezTo>
                    <a:pt x="273" y="226"/>
                    <a:pt x="273" y="226"/>
                    <a:pt x="273" y="226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51" y="253"/>
                    <a:pt x="228" y="285"/>
                    <a:pt x="206" y="316"/>
                  </a:cubicBezTo>
                  <a:cubicBezTo>
                    <a:pt x="190" y="314"/>
                    <a:pt x="172" y="312"/>
                    <a:pt x="152" y="311"/>
                  </a:cubicBezTo>
                  <a:cubicBezTo>
                    <a:pt x="176" y="280"/>
                    <a:pt x="201" y="253"/>
                    <a:pt x="218" y="246"/>
                  </a:cubicBezTo>
                  <a:cubicBezTo>
                    <a:pt x="229" y="242"/>
                    <a:pt x="248" y="233"/>
                    <a:pt x="273" y="226"/>
                  </a:cubicBezTo>
                  <a:moveTo>
                    <a:pt x="288" y="335"/>
                  </a:moveTo>
                  <a:cubicBezTo>
                    <a:pt x="272" y="330"/>
                    <a:pt x="254" y="325"/>
                    <a:pt x="232" y="321"/>
                  </a:cubicBezTo>
                  <a:cubicBezTo>
                    <a:pt x="258" y="283"/>
                    <a:pt x="286" y="247"/>
                    <a:pt x="310" y="219"/>
                  </a:cubicBezTo>
                  <a:cubicBezTo>
                    <a:pt x="317" y="218"/>
                    <a:pt x="324" y="218"/>
                    <a:pt x="331" y="218"/>
                  </a:cubicBezTo>
                  <a:cubicBezTo>
                    <a:pt x="344" y="218"/>
                    <a:pt x="358" y="219"/>
                    <a:pt x="372" y="222"/>
                  </a:cubicBezTo>
                  <a:cubicBezTo>
                    <a:pt x="344" y="251"/>
                    <a:pt x="314" y="293"/>
                    <a:pt x="288" y="335"/>
                  </a:cubicBezTo>
                  <a:moveTo>
                    <a:pt x="665" y="0"/>
                  </a:moveTo>
                  <a:cubicBezTo>
                    <a:pt x="351" y="28"/>
                    <a:pt x="0" y="227"/>
                    <a:pt x="0" y="432"/>
                  </a:cubicBezTo>
                  <a:cubicBezTo>
                    <a:pt x="0" y="534"/>
                    <a:pt x="59" y="628"/>
                    <a:pt x="157" y="702"/>
                  </a:cubicBezTo>
                  <a:cubicBezTo>
                    <a:pt x="269" y="372"/>
                    <a:pt x="469" y="89"/>
                    <a:pt x="665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067F2EA-9E8E-4D5F-8D72-A3523D5B2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0761" y="2223867"/>
              <a:ext cx="384252" cy="329683"/>
            </a:xfrm>
            <a:custGeom>
              <a:avLst/>
              <a:gdLst>
                <a:gd name="T0" fmla="*/ 119 w 274"/>
                <a:gd name="T1" fmla="*/ 124 h 235"/>
                <a:gd name="T2" fmla="*/ 67 w 274"/>
                <a:gd name="T3" fmla="*/ 205 h 235"/>
                <a:gd name="T4" fmla="*/ 126 w 274"/>
                <a:gd name="T5" fmla="*/ 235 h 235"/>
                <a:gd name="T6" fmla="*/ 177 w 274"/>
                <a:gd name="T7" fmla="*/ 138 h 235"/>
                <a:gd name="T8" fmla="*/ 119 w 274"/>
                <a:gd name="T9" fmla="*/ 124 h 235"/>
                <a:gd name="T10" fmla="*/ 37 w 274"/>
                <a:gd name="T11" fmla="*/ 116 h 235"/>
                <a:gd name="T12" fmla="*/ 0 w 274"/>
                <a:gd name="T13" fmla="*/ 187 h 235"/>
                <a:gd name="T14" fmla="*/ 45 w 274"/>
                <a:gd name="T15" fmla="*/ 197 h 235"/>
                <a:gd name="T16" fmla="*/ 93 w 274"/>
                <a:gd name="T17" fmla="*/ 120 h 235"/>
                <a:gd name="T18" fmla="*/ 37 w 274"/>
                <a:gd name="T19" fmla="*/ 116 h 235"/>
                <a:gd name="T20" fmla="*/ 175 w 274"/>
                <a:gd name="T21" fmla="*/ 8 h 235"/>
                <a:gd name="T22" fmla="*/ 120 w 274"/>
                <a:gd name="T23" fmla="*/ 28 h 235"/>
                <a:gd name="T24" fmla="*/ 54 w 274"/>
                <a:gd name="T25" fmla="*/ 93 h 235"/>
                <a:gd name="T26" fmla="*/ 108 w 274"/>
                <a:gd name="T27" fmla="*/ 98 h 235"/>
                <a:gd name="T28" fmla="*/ 175 w 274"/>
                <a:gd name="T29" fmla="*/ 8 h 235"/>
                <a:gd name="T30" fmla="*/ 233 w 274"/>
                <a:gd name="T31" fmla="*/ 0 h 235"/>
                <a:gd name="T32" fmla="*/ 212 w 274"/>
                <a:gd name="T33" fmla="*/ 1 h 235"/>
                <a:gd name="T34" fmla="*/ 134 w 274"/>
                <a:gd name="T35" fmla="*/ 103 h 235"/>
                <a:gd name="T36" fmla="*/ 190 w 274"/>
                <a:gd name="T37" fmla="*/ 117 h 235"/>
                <a:gd name="T38" fmla="*/ 274 w 274"/>
                <a:gd name="T39" fmla="*/ 4 h 235"/>
                <a:gd name="T40" fmla="*/ 233 w 274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4" h="235">
                  <a:moveTo>
                    <a:pt x="119" y="124"/>
                  </a:moveTo>
                  <a:cubicBezTo>
                    <a:pt x="100" y="153"/>
                    <a:pt x="81" y="182"/>
                    <a:pt x="67" y="205"/>
                  </a:cubicBezTo>
                  <a:cubicBezTo>
                    <a:pt x="99" y="219"/>
                    <a:pt x="126" y="235"/>
                    <a:pt x="126" y="235"/>
                  </a:cubicBezTo>
                  <a:cubicBezTo>
                    <a:pt x="137" y="211"/>
                    <a:pt x="155" y="176"/>
                    <a:pt x="177" y="138"/>
                  </a:cubicBezTo>
                  <a:cubicBezTo>
                    <a:pt x="161" y="133"/>
                    <a:pt x="142" y="128"/>
                    <a:pt x="119" y="124"/>
                  </a:cubicBezTo>
                  <a:moveTo>
                    <a:pt x="37" y="116"/>
                  </a:moveTo>
                  <a:cubicBezTo>
                    <a:pt x="16" y="146"/>
                    <a:pt x="0" y="175"/>
                    <a:pt x="0" y="187"/>
                  </a:cubicBezTo>
                  <a:cubicBezTo>
                    <a:pt x="12" y="187"/>
                    <a:pt x="28" y="191"/>
                    <a:pt x="45" y="197"/>
                  </a:cubicBezTo>
                  <a:cubicBezTo>
                    <a:pt x="58" y="175"/>
                    <a:pt x="74" y="148"/>
                    <a:pt x="93" y="120"/>
                  </a:cubicBezTo>
                  <a:cubicBezTo>
                    <a:pt x="76" y="118"/>
                    <a:pt x="58" y="117"/>
                    <a:pt x="37" y="116"/>
                  </a:cubicBezTo>
                  <a:moveTo>
                    <a:pt x="175" y="8"/>
                  </a:moveTo>
                  <a:cubicBezTo>
                    <a:pt x="150" y="15"/>
                    <a:pt x="131" y="24"/>
                    <a:pt x="120" y="28"/>
                  </a:cubicBezTo>
                  <a:cubicBezTo>
                    <a:pt x="103" y="35"/>
                    <a:pt x="78" y="62"/>
                    <a:pt x="54" y="93"/>
                  </a:cubicBezTo>
                  <a:cubicBezTo>
                    <a:pt x="74" y="94"/>
                    <a:pt x="92" y="96"/>
                    <a:pt x="108" y="98"/>
                  </a:cubicBezTo>
                  <a:cubicBezTo>
                    <a:pt x="130" y="67"/>
                    <a:pt x="153" y="35"/>
                    <a:pt x="175" y="8"/>
                  </a:cubicBezTo>
                  <a:moveTo>
                    <a:pt x="233" y="0"/>
                  </a:moveTo>
                  <a:cubicBezTo>
                    <a:pt x="226" y="0"/>
                    <a:pt x="219" y="0"/>
                    <a:pt x="212" y="1"/>
                  </a:cubicBezTo>
                  <a:cubicBezTo>
                    <a:pt x="188" y="29"/>
                    <a:pt x="160" y="65"/>
                    <a:pt x="134" y="103"/>
                  </a:cubicBezTo>
                  <a:cubicBezTo>
                    <a:pt x="156" y="107"/>
                    <a:pt x="174" y="112"/>
                    <a:pt x="190" y="117"/>
                  </a:cubicBezTo>
                  <a:cubicBezTo>
                    <a:pt x="216" y="75"/>
                    <a:pt x="246" y="33"/>
                    <a:pt x="274" y="4"/>
                  </a:cubicBezTo>
                  <a:cubicBezTo>
                    <a:pt x="260" y="1"/>
                    <a:pt x="246" y="0"/>
                    <a:pt x="233" y="0"/>
                  </a:cubicBezTo>
                </a:path>
              </a:pathLst>
            </a:custGeom>
            <a:gradFill>
              <a:gsLst>
                <a:gs pos="38000">
                  <a:srgbClr val="FFFFFF">
                    <a:alpha val="61000"/>
                  </a:srgbClr>
                </a:gs>
                <a:gs pos="7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9E025A3E-9205-4559-BAFB-C40F485B025A}"/>
              </a:ext>
            </a:extLst>
          </p:cNvPr>
          <p:cNvSpPr>
            <a:spLocks noEditPoints="1"/>
          </p:cNvSpPr>
          <p:nvPr/>
        </p:nvSpPr>
        <p:spPr bwMode="auto">
          <a:xfrm>
            <a:off x="5122866" y="4297314"/>
            <a:ext cx="0" cy="12505"/>
          </a:xfrm>
          <a:custGeom>
            <a:avLst/>
            <a:gdLst>
              <a:gd name="T0" fmla="*/ 9 h 9"/>
              <a:gd name="T1" fmla="*/ 9 h 9"/>
              <a:gd name="T2" fmla="*/ 9 h 9"/>
              <a:gd name="T3" fmla="*/ 5 h 9"/>
              <a:gd name="T4" fmla="*/ 5 h 9"/>
              <a:gd name="T5" fmla="*/ 5 h 9"/>
              <a:gd name="T6" fmla="*/ 4 h 9"/>
              <a:gd name="T7" fmla="*/ 4 h 9"/>
              <a:gd name="T8" fmla="*/ 4 h 9"/>
              <a:gd name="T9" fmla="*/ 3 h 9"/>
              <a:gd name="T10" fmla="*/ 4 h 9"/>
              <a:gd name="T11" fmla="*/ 3 h 9"/>
              <a:gd name="T12" fmla="*/ 3 h 9"/>
              <a:gd name="T13" fmla="*/ 3 h 9"/>
              <a:gd name="T14" fmla="*/ 3 h 9"/>
              <a:gd name="T15" fmla="*/ 2 h 9"/>
              <a:gd name="T16" fmla="*/ 3 h 9"/>
              <a:gd name="T17" fmla="*/ 2 h 9"/>
              <a:gd name="T18" fmla="*/ 2 h 9"/>
              <a:gd name="T19" fmla="*/ 2 h 9"/>
              <a:gd name="T20" fmla="*/ 2 h 9"/>
              <a:gd name="T21" fmla="*/ 1 h 9"/>
              <a:gd name="T22" fmla="*/ 1 h 9"/>
              <a:gd name="T23" fmla="*/ 1 h 9"/>
              <a:gd name="T24" fmla="*/ 1 h 9"/>
              <a:gd name="T25" fmla="*/ 1 h 9"/>
              <a:gd name="T26" fmla="*/ 1 h 9"/>
              <a:gd name="T27" fmla="*/ 0 h 9"/>
              <a:gd name="T28" fmla="*/ 0 h 9"/>
              <a:gd name="T29" fmla="*/ 0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</a:cxnLst>
            <a:rect l="0" t="0" r="r" b="b"/>
            <a:pathLst>
              <a:path h="9"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3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8FB9CC43-8B89-4DB2-9211-3AD26729FC28}"/>
              </a:ext>
            </a:extLst>
          </p:cNvPr>
          <p:cNvSpPr>
            <a:spLocks/>
          </p:cNvSpPr>
          <p:nvPr/>
        </p:nvSpPr>
        <p:spPr bwMode="auto">
          <a:xfrm>
            <a:off x="6360884" y="4085861"/>
            <a:ext cx="1090230" cy="326273"/>
          </a:xfrm>
          <a:custGeom>
            <a:avLst/>
            <a:gdLst>
              <a:gd name="T0" fmla="*/ 778 w 778"/>
              <a:gd name="T1" fmla="*/ 0 h 233"/>
              <a:gd name="T2" fmla="*/ 0 w 778"/>
              <a:gd name="T3" fmla="*/ 233 h 233"/>
              <a:gd name="T4" fmla="*/ 0 w 778"/>
              <a:gd name="T5" fmla="*/ 233 h 233"/>
              <a:gd name="T6" fmla="*/ 778 w 778"/>
              <a:gd name="T7" fmla="*/ 0 h 233"/>
              <a:gd name="T8" fmla="*/ 778 w 778"/>
              <a:gd name="T9" fmla="*/ 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8" h="233">
                <a:moveTo>
                  <a:pt x="778" y="0"/>
                </a:moveTo>
                <a:cubicBezTo>
                  <a:pt x="655" y="111"/>
                  <a:pt x="364" y="206"/>
                  <a:pt x="0" y="233"/>
                </a:cubicBezTo>
                <a:cubicBezTo>
                  <a:pt x="0" y="233"/>
                  <a:pt x="0" y="233"/>
                  <a:pt x="0" y="233"/>
                </a:cubicBezTo>
                <a:cubicBezTo>
                  <a:pt x="364" y="206"/>
                  <a:pt x="655" y="111"/>
                  <a:pt x="778" y="0"/>
                </a:cubicBezTo>
                <a:cubicBezTo>
                  <a:pt x="778" y="0"/>
                  <a:pt x="778" y="0"/>
                  <a:pt x="778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22" name="Group 36">
            <a:extLst>
              <a:ext uri="{FF2B5EF4-FFF2-40B4-BE49-F238E27FC236}">
                <a16:creationId xmlns:a16="http://schemas.microsoft.com/office/drawing/2014/main" id="{96F1CA9A-C194-4959-AE04-1FF057CAA888}"/>
              </a:ext>
            </a:extLst>
          </p:cNvPr>
          <p:cNvGrpSpPr/>
          <p:nvPr/>
        </p:nvGrpSpPr>
        <p:grpSpPr>
          <a:xfrm>
            <a:off x="5479833" y="2282834"/>
            <a:ext cx="2077007" cy="1739365"/>
            <a:chOff x="5249307" y="1958984"/>
            <a:chExt cx="2077007" cy="173936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CC312D4-B966-4DBD-8DC3-C2941822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307" y="1958984"/>
              <a:ext cx="2077007" cy="1739365"/>
            </a:xfrm>
            <a:custGeom>
              <a:avLst/>
              <a:gdLst>
                <a:gd name="T0" fmla="*/ 1473 w 1483"/>
                <a:gd name="T1" fmla="*/ 867 h 1241"/>
                <a:gd name="T2" fmla="*/ 788 w 1483"/>
                <a:gd name="T3" fmla="*/ 9 h 1241"/>
                <a:gd name="T4" fmla="*/ 788 w 1483"/>
                <a:gd name="T5" fmla="*/ 9 h 1241"/>
                <a:gd name="T6" fmla="*/ 681 w 1483"/>
                <a:gd name="T7" fmla="*/ 3 h 1241"/>
                <a:gd name="T8" fmla="*/ 0 w 1483"/>
                <a:gd name="T9" fmla="*/ 1212 h 1241"/>
                <a:gd name="T10" fmla="*/ 0 w 1483"/>
                <a:gd name="T11" fmla="*/ 1212 h 1241"/>
                <a:gd name="T12" fmla="*/ 0 w 1483"/>
                <a:gd name="T13" fmla="*/ 1212 h 1241"/>
                <a:gd name="T14" fmla="*/ 421 w 1483"/>
                <a:gd name="T15" fmla="*/ 1241 h 1241"/>
                <a:gd name="T16" fmla="*/ 1472 w 1483"/>
                <a:gd name="T17" fmla="*/ 866 h 1241"/>
                <a:gd name="T18" fmla="*/ 1473 w 1483"/>
                <a:gd name="T19" fmla="*/ 867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3" h="1241">
                  <a:moveTo>
                    <a:pt x="1473" y="867"/>
                  </a:moveTo>
                  <a:cubicBezTo>
                    <a:pt x="1420" y="472"/>
                    <a:pt x="1150" y="145"/>
                    <a:pt x="788" y="9"/>
                  </a:cubicBezTo>
                  <a:cubicBezTo>
                    <a:pt x="788" y="9"/>
                    <a:pt x="788" y="9"/>
                    <a:pt x="788" y="9"/>
                  </a:cubicBezTo>
                  <a:cubicBezTo>
                    <a:pt x="755" y="2"/>
                    <a:pt x="719" y="0"/>
                    <a:pt x="681" y="3"/>
                  </a:cubicBezTo>
                  <a:cubicBezTo>
                    <a:pt x="431" y="23"/>
                    <a:pt x="53" y="498"/>
                    <a:pt x="0" y="1212"/>
                  </a:cubicBezTo>
                  <a:cubicBezTo>
                    <a:pt x="0" y="1212"/>
                    <a:pt x="0" y="1212"/>
                    <a:pt x="0" y="1212"/>
                  </a:cubicBezTo>
                  <a:cubicBezTo>
                    <a:pt x="0" y="1212"/>
                    <a:pt x="0" y="1212"/>
                    <a:pt x="0" y="1212"/>
                  </a:cubicBezTo>
                  <a:cubicBezTo>
                    <a:pt x="131" y="1231"/>
                    <a:pt x="274" y="1241"/>
                    <a:pt x="421" y="1241"/>
                  </a:cubicBezTo>
                  <a:cubicBezTo>
                    <a:pt x="1003" y="1241"/>
                    <a:pt x="1483" y="1049"/>
                    <a:pt x="1472" y="866"/>
                  </a:cubicBezTo>
                  <a:cubicBezTo>
                    <a:pt x="1473" y="867"/>
                    <a:pt x="1473" y="867"/>
                    <a:pt x="1473" y="867"/>
                  </a:cubicBezTo>
                </a:path>
              </a:pathLst>
            </a:custGeom>
            <a:solidFill>
              <a:srgbClr val="F55050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E77CBAF-C31C-418C-B205-AB7FF145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623" y="1963531"/>
              <a:ext cx="1508587" cy="1174355"/>
            </a:xfrm>
            <a:custGeom>
              <a:avLst/>
              <a:gdLst>
                <a:gd name="T0" fmla="*/ 608 w 1077"/>
                <a:gd name="T1" fmla="*/ 0 h 838"/>
                <a:gd name="T2" fmla="*/ 608 w 1077"/>
                <a:gd name="T3" fmla="*/ 0 h 838"/>
                <a:gd name="T4" fmla="*/ 607 w 1077"/>
                <a:gd name="T5" fmla="*/ 0 h 838"/>
                <a:gd name="T6" fmla="*/ 607 w 1077"/>
                <a:gd name="T7" fmla="*/ 0 h 838"/>
                <a:gd name="T8" fmla="*/ 606 w 1077"/>
                <a:gd name="T9" fmla="*/ 0 h 838"/>
                <a:gd name="T10" fmla="*/ 606 w 1077"/>
                <a:gd name="T11" fmla="*/ 0 h 838"/>
                <a:gd name="T12" fmla="*/ 606 w 1077"/>
                <a:gd name="T13" fmla="*/ 0 h 838"/>
                <a:gd name="T14" fmla="*/ 605 w 1077"/>
                <a:gd name="T15" fmla="*/ 0 h 838"/>
                <a:gd name="T16" fmla="*/ 605 w 1077"/>
                <a:gd name="T17" fmla="*/ 0 h 838"/>
                <a:gd name="T18" fmla="*/ 605 w 1077"/>
                <a:gd name="T19" fmla="*/ 0 h 838"/>
                <a:gd name="T20" fmla="*/ 604 w 1077"/>
                <a:gd name="T21" fmla="*/ 0 h 838"/>
                <a:gd name="T22" fmla="*/ 604 w 1077"/>
                <a:gd name="T23" fmla="*/ 1 h 838"/>
                <a:gd name="T24" fmla="*/ 603 w 1077"/>
                <a:gd name="T25" fmla="*/ 1 h 838"/>
                <a:gd name="T26" fmla="*/ 603 w 1077"/>
                <a:gd name="T27" fmla="*/ 1 h 838"/>
                <a:gd name="T28" fmla="*/ 602 w 1077"/>
                <a:gd name="T29" fmla="*/ 1 h 838"/>
                <a:gd name="T30" fmla="*/ 602 w 1077"/>
                <a:gd name="T31" fmla="*/ 1 h 838"/>
                <a:gd name="T32" fmla="*/ 601 w 1077"/>
                <a:gd name="T33" fmla="*/ 1 h 838"/>
                <a:gd name="T34" fmla="*/ 601 w 1077"/>
                <a:gd name="T35" fmla="*/ 1 h 838"/>
                <a:gd name="T36" fmla="*/ 601 w 1077"/>
                <a:gd name="T37" fmla="*/ 1 h 838"/>
                <a:gd name="T38" fmla="*/ 600 w 1077"/>
                <a:gd name="T39" fmla="*/ 1 h 838"/>
                <a:gd name="T40" fmla="*/ 600 w 1077"/>
                <a:gd name="T41" fmla="*/ 1 h 838"/>
                <a:gd name="T42" fmla="*/ 599 w 1077"/>
                <a:gd name="T43" fmla="*/ 1 h 838"/>
                <a:gd name="T44" fmla="*/ 599 w 1077"/>
                <a:gd name="T45" fmla="*/ 1 h 838"/>
                <a:gd name="T46" fmla="*/ 599 w 1077"/>
                <a:gd name="T47" fmla="*/ 1 h 838"/>
                <a:gd name="T48" fmla="*/ 598 w 1077"/>
                <a:gd name="T49" fmla="*/ 1 h 838"/>
                <a:gd name="T50" fmla="*/ 598 w 1077"/>
                <a:gd name="T51" fmla="*/ 1 h 838"/>
                <a:gd name="T52" fmla="*/ 598 w 1077"/>
                <a:gd name="T53" fmla="*/ 1 h 838"/>
                <a:gd name="T54" fmla="*/ 597 w 1077"/>
                <a:gd name="T55" fmla="*/ 1 h 838"/>
                <a:gd name="T56" fmla="*/ 597 w 1077"/>
                <a:gd name="T57" fmla="*/ 1 h 838"/>
                <a:gd name="T58" fmla="*/ 597 w 1077"/>
                <a:gd name="T59" fmla="*/ 1 h 838"/>
                <a:gd name="T60" fmla="*/ 596 w 1077"/>
                <a:gd name="T61" fmla="*/ 1 h 838"/>
                <a:gd name="T62" fmla="*/ 596 w 1077"/>
                <a:gd name="T63" fmla="*/ 1 h 838"/>
                <a:gd name="T64" fmla="*/ 595 w 1077"/>
                <a:gd name="T65" fmla="*/ 1 h 838"/>
                <a:gd name="T66" fmla="*/ 595 w 1077"/>
                <a:gd name="T67" fmla="*/ 2 h 838"/>
                <a:gd name="T68" fmla="*/ 595 w 1077"/>
                <a:gd name="T69" fmla="*/ 2 h 838"/>
                <a:gd name="T70" fmla="*/ 594 w 1077"/>
                <a:gd name="T71" fmla="*/ 2 h 838"/>
                <a:gd name="T72" fmla="*/ 594 w 1077"/>
                <a:gd name="T73" fmla="*/ 2 h 838"/>
                <a:gd name="T74" fmla="*/ 594 w 1077"/>
                <a:gd name="T75" fmla="*/ 2 h 838"/>
                <a:gd name="T76" fmla="*/ 593 w 1077"/>
                <a:gd name="T77" fmla="*/ 2 h 838"/>
                <a:gd name="T78" fmla="*/ 593 w 1077"/>
                <a:gd name="T79" fmla="*/ 2 h 838"/>
                <a:gd name="T80" fmla="*/ 592 w 1077"/>
                <a:gd name="T81" fmla="*/ 2 h 838"/>
                <a:gd name="T82" fmla="*/ 592 w 1077"/>
                <a:gd name="T83" fmla="*/ 2 h 838"/>
                <a:gd name="T84" fmla="*/ 592 w 1077"/>
                <a:gd name="T85" fmla="*/ 2 h 838"/>
                <a:gd name="T86" fmla="*/ 591 w 1077"/>
                <a:gd name="T87" fmla="*/ 2 h 838"/>
                <a:gd name="T88" fmla="*/ 591 w 1077"/>
                <a:gd name="T89" fmla="*/ 2 h 838"/>
                <a:gd name="T90" fmla="*/ 590 w 1077"/>
                <a:gd name="T91" fmla="*/ 2 h 838"/>
                <a:gd name="T92" fmla="*/ 589 w 1077"/>
                <a:gd name="T93" fmla="*/ 2 h 838"/>
                <a:gd name="T94" fmla="*/ 336 w 1077"/>
                <a:gd name="T95" fmla="*/ 838 h 838"/>
                <a:gd name="T96" fmla="*/ 611 w 1077"/>
                <a:gd name="T97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7" h="838">
                  <a:moveTo>
                    <a:pt x="611" y="0"/>
                  </a:moveTo>
                  <a:cubicBezTo>
                    <a:pt x="610" y="0"/>
                    <a:pt x="609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606" y="0"/>
                    <a:pt x="606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04" y="0"/>
                    <a:pt x="604" y="0"/>
                    <a:pt x="604" y="1"/>
                  </a:cubicBezTo>
                  <a:cubicBezTo>
                    <a:pt x="604" y="1"/>
                    <a:pt x="604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3" y="1"/>
                    <a:pt x="603" y="1"/>
                  </a:cubicBezTo>
                  <a:cubicBezTo>
                    <a:pt x="603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2" y="1"/>
                    <a:pt x="602" y="1"/>
                  </a:cubicBezTo>
                  <a:cubicBezTo>
                    <a:pt x="602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1" y="1"/>
                    <a:pt x="601" y="1"/>
                    <a:pt x="601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600" y="1"/>
                    <a:pt x="600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9" y="1"/>
                    <a:pt x="599" y="1"/>
                  </a:cubicBezTo>
                  <a:cubicBezTo>
                    <a:pt x="599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8" y="1"/>
                    <a:pt x="598" y="1"/>
                    <a:pt x="598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6" y="1"/>
                    <a:pt x="596" y="1"/>
                  </a:cubicBezTo>
                  <a:cubicBezTo>
                    <a:pt x="596" y="1"/>
                    <a:pt x="595" y="1"/>
                    <a:pt x="595" y="1"/>
                  </a:cubicBezTo>
                  <a:cubicBezTo>
                    <a:pt x="595" y="1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5" y="2"/>
                    <a:pt x="595" y="2"/>
                    <a:pt x="595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4" y="2"/>
                    <a:pt x="594" y="2"/>
                  </a:cubicBezTo>
                  <a:cubicBezTo>
                    <a:pt x="594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3" y="2"/>
                    <a:pt x="593" y="2"/>
                    <a:pt x="593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1" y="2"/>
                    <a:pt x="590" y="2"/>
                    <a:pt x="590" y="2"/>
                  </a:cubicBezTo>
                  <a:cubicBezTo>
                    <a:pt x="590" y="2"/>
                    <a:pt x="590" y="2"/>
                    <a:pt x="590" y="2"/>
                  </a:cubicBezTo>
                  <a:cubicBezTo>
                    <a:pt x="590" y="2"/>
                    <a:pt x="590" y="2"/>
                    <a:pt x="589" y="2"/>
                  </a:cubicBezTo>
                  <a:cubicBezTo>
                    <a:pt x="589" y="2"/>
                    <a:pt x="589" y="2"/>
                    <a:pt x="589" y="2"/>
                  </a:cubicBezTo>
                  <a:cubicBezTo>
                    <a:pt x="393" y="35"/>
                    <a:pt x="130" y="330"/>
                    <a:pt x="0" y="790"/>
                  </a:cubicBezTo>
                  <a:cubicBezTo>
                    <a:pt x="101" y="821"/>
                    <a:pt x="215" y="838"/>
                    <a:pt x="336" y="838"/>
                  </a:cubicBezTo>
                  <a:cubicBezTo>
                    <a:pt x="745" y="838"/>
                    <a:pt x="1077" y="622"/>
                    <a:pt x="1077" y="400"/>
                  </a:cubicBezTo>
                  <a:cubicBezTo>
                    <a:pt x="1077" y="233"/>
                    <a:pt x="875" y="70"/>
                    <a:pt x="611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5" name="Oval 40">
            <a:extLst>
              <a:ext uri="{FF2B5EF4-FFF2-40B4-BE49-F238E27FC236}">
                <a16:creationId xmlns:a16="http://schemas.microsoft.com/office/drawing/2014/main" id="{B624A6A4-2E3A-47D4-8E00-6FF93E903C6C}"/>
              </a:ext>
            </a:extLst>
          </p:cNvPr>
          <p:cNvSpPr/>
          <p:nvPr/>
        </p:nvSpPr>
        <p:spPr>
          <a:xfrm>
            <a:off x="4150883" y="5410378"/>
            <a:ext cx="3890234" cy="806186"/>
          </a:xfrm>
          <a:prstGeom prst="ellipse">
            <a:avLst/>
          </a:prstGeom>
          <a:solidFill>
            <a:srgbClr val="000000">
              <a:alpha val="38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203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TextBox 44">
            <a:extLst>
              <a:ext uri="{FF2B5EF4-FFF2-40B4-BE49-F238E27FC236}">
                <a16:creationId xmlns:a16="http://schemas.microsoft.com/office/drawing/2014/main" id="{F6A2FC14-E16B-48FB-8B3B-429182D8F393}"/>
              </a:ext>
            </a:extLst>
          </p:cNvPr>
          <p:cNvSpPr txBox="1"/>
          <p:nvPr/>
        </p:nvSpPr>
        <p:spPr>
          <a:xfrm>
            <a:off x="8179886" y="2727593"/>
            <a:ext cx="369698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outros pontos relevantes.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E7FFD854-2136-34D9-3FEB-037316E7E97E}"/>
              </a:ext>
            </a:extLst>
          </p:cNvPr>
          <p:cNvSpPr txBox="1"/>
          <p:nvPr/>
        </p:nvSpPr>
        <p:spPr>
          <a:xfrm>
            <a:off x="8100656" y="566234"/>
            <a:ext cx="337997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até as medidas específicas de prevenção,</a:t>
            </a:r>
          </a:p>
        </p:txBody>
      </p:sp>
      <p:sp>
        <p:nvSpPr>
          <p:cNvPr id="27" name="TextBox 44">
            <a:extLst>
              <a:ext uri="{FF2B5EF4-FFF2-40B4-BE49-F238E27FC236}">
                <a16:creationId xmlns:a16="http://schemas.microsoft.com/office/drawing/2014/main" id="{6701F133-DA4A-6E38-5E16-B5F70A61C033}"/>
              </a:ext>
            </a:extLst>
          </p:cNvPr>
          <p:cNvSpPr txBox="1"/>
          <p:nvPr/>
        </p:nvSpPr>
        <p:spPr>
          <a:xfrm>
            <a:off x="144301" y="4802646"/>
            <a:ext cx="416099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Como saídas de emergência adequadas, equipamentos de combate a incêndio, sistemas de detecção e alarme, treinamento e capacitação dos trabalhadores,</a:t>
            </a:r>
          </a:p>
        </p:txBody>
      </p:sp>
      <p:sp>
        <p:nvSpPr>
          <p:cNvPr id="28" name="矩形 50">
            <a:extLst>
              <a:ext uri="{FF2B5EF4-FFF2-40B4-BE49-F238E27FC236}">
                <a16:creationId xmlns:a16="http://schemas.microsoft.com/office/drawing/2014/main" id="{83012E54-1CF2-8525-F877-B16E97637202}"/>
              </a:ext>
            </a:extLst>
          </p:cNvPr>
          <p:cNvSpPr/>
          <p:nvPr/>
        </p:nvSpPr>
        <p:spPr>
          <a:xfrm>
            <a:off x="8241081" y="2616842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50EBD707-3383-EE80-47C2-89DFF16C5587}"/>
              </a:ext>
            </a:extLst>
          </p:cNvPr>
          <p:cNvSpPr txBox="1"/>
          <p:nvPr/>
        </p:nvSpPr>
        <p:spPr>
          <a:xfrm>
            <a:off x="315133" y="407804"/>
            <a:ext cx="3475688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Ao longo deste artigo, exploraremos os requisitos abrangentes da NR-23, desde a identificação dos tipos de empresas e estabelecimentos sujeitos à norma,</a:t>
            </a:r>
          </a:p>
        </p:txBody>
      </p:sp>
      <p:pic>
        <p:nvPicPr>
          <p:cNvPr id="8" name="Picture 2" descr="NR 23 – PROTEÇÃO CONTRA INCÊNDIOS – Ctp">
            <a:extLst>
              <a:ext uri="{FF2B5EF4-FFF2-40B4-BE49-F238E27FC236}">
                <a16:creationId xmlns:a16="http://schemas.microsoft.com/office/drawing/2014/main" id="{5399C000-25DE-689F-6003-63B94CBE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82" y="4105083"/>
            <a:ext cx="3040945" cy="23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D07E393-BCC9-3E34-4EC1-6378D3D5C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596900" y="2584474"/>
            <a:ext cx="11315700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Assim como os empregadores, os profissionais atuantes nas atividades da empresa devem cumprir sua parte na prevenção e combate de incêndios. Tais aspectos são de sua responsabilidade:</a:t>
            </a:r>
          </a:p>
        </p:txBody>
      </p:sp>
    </p:spTree>
    <p:extLst>
      <p:ext uri="{BB962C8B-B14F-4D97-AF65-F5344CB8AC3E}">
        <p14:creationId xmlns:p14="http://schemas.microsoft.com/office/powerpoint/2010/main" val="29215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561450" y="1759454"/>
            <a:ext cx="8172513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bg1"/>
                </a:solidFill>
                <a:cs typeface="+mn-ea"/>
                <a:sym typeface="+mn-lt"/>
              </a:rPr>
              <a:t>Conhecer e seguir os procedimentos: </a:t>
            </a: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Os trabalhadores devem se familiarizar com os procedimentos de segurança contra incêndios estabelecidos pelo empregador, incluindo o plano de emergência, as rotas de fuga, a localização dos equipamentos de combate a incêndios e as medidas específicas de segurança relacionadas ao seu local de trabalho.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3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486560" y="1094680"/>
            <a:ext cx="5575140" cy="465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Participar de treinamentos: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Os trabalhadores devem participar de treinamentos e sessões de conscientização fornecidos pelo empregador, adquirindo conhecimentos sobre prevenção de incêndios, uso de equipamentos de combate a incêndios e procedimentos de evacuação.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623880" y="17797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53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67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357983" y="2194718"/>
            <a:ext cx="39995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000" b="1" dirty="0">
                <a:solidFill>
                  <a:prstClr val="white"/>
                </a:solidFill>
                <a:cs typeface="+mn-ea"/>
                <a:sym typeface="+mn-lt"/>
              </a:rPr>
              <a:t>Relatar riscos e problemas: </a:t>
            </a:r>
          </a:p>
          <a:p>
            <a:endParaRPr lang="pt-BR" altLang="zh-CN" sz="2000" b="1" dirty="0">
              <a:solidFill>
                <a:prstClr val="white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É responsabilidade dos trabalhadores relatar quaisquer riscos de incêndio identificados, bem como problemas relacionados a equipamentos de combate a incêndios ou outras medidas de segurança, para que ações corretivas possam ser tomadas.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9394" name="Picture 2" descr="NR-23 Guia do Profissional SST">
            <a:extLst>
              <a:ext uri="{FF2B5EF4-FFF2-40B4-BE49-F238E27FC236}">
                <a16:creationId xmlns:a16="http://schemas.microsoft.com/office/drawing/2014/main" id="{C9AC2BA5-BE4D-0BD8-F265-8BFAA83F1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3"/>
          <a:stretch/>
        </p:blipFill>
        <p:spPr bwMode="auto">
          <a:xfrm>
            <a:off x="4830412" y="778706"/>
            <a:ext cx="7365389" cy="53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0138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716055" y="5107396"/>
            <a:ext cx="1569123" cy="122263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4" y="891480"/>
            <a:ext cx="5725822" cy="511562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491064" y="963161"/>
            <a:ext cx="5303935" cy="4192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rgbClr val="D91D3C"/>
                </a:solidFill>
                <a:cs typeface="+mn-ea"/>
                <a:sym typeface="+mn-lt"/>
              </a:rPr>
              <a:t>Manter as saídas de emergência desobstruídas: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rgbClr val="D91D3C"/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cs typeface="+mn-ea"/>
                <a:sym typeface="+mn-lt"/>
              </a:rPr>
              <a:t>Os trabalhadores devem garantir que as saídas de emergência, rotas de fuga e corredores estejam sempre desobstruídos. Objetos ou materiais não devem ser armazenados de forma a bloquear o acesso a essas áreas.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611180" y="208963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95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62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4245489" y="-2157610"/>
            <a:ext cx="3002284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050538" y="2177100"/>
            <a:ext cx="7769862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cs typeface="+mn-ea"/>
                <a:sym typeface="+mn-lt"/>
              </a:rPr>
              <a:t>Utilizar corretamente os equipamentos de combate a incêndios:</a:t>
            </a:r>
          </a:p>
          <a:p>
            <a:pPr>
              <a:lnSpc>
                <a:spcPct val="150000"/>
              </a:lnSpc>
            </a:pPr>
            <a:endParaRPr lang="pt-BR" altLang="zh-CN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cs typeface="+mn-ea"/>
                <a:sym typeface="+mn-lt"/>
              </a:rPr>
              <a:t>Os trabalhadores devem estar cientes da localização dos equipamentos de combate a incêndios, como extintores, e saber como utilizá-los corretamente em caso de necessidade. Eles devem seguir as instruções de uso e evitar o uso inadequado que possa agravar a situação.</a:t>
            </a:r>
            <a:endParaRPr lang="pt-BR" altLang="zh-CN" b="1" dirty="0">
              <a:cs typeface="+mn-ea"/>
              <a:sym typeface="+mn-lt"/>
            </a:endParaRPr>
          </a:p>
        </p:txBody>
      </p:sp>
      <p:pic>
        <p:nvPicPr>
          <p:cNvPr id="6" name="Picture 2" descr="NR 23 – PROTEÇÃO CONTRA INCÊNDIOS – Ctp">
            <a:extLst>
              <a:ext uri="{FF2B5EF4-FFF2-40B4-BE49-F238E27FC236}">
                <a16:creationId xmlns:a16="http://schemas.microsoft.com/office/drawing/2014/main" id="{C2D89AD2-7FE0-2E0C-7C03-73780B71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454" y="1513050"/>
            <a:ext cx="2373788" cy="18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E3C3C019-BA61-AE4E-E655-351F64F53017}"/>
              </a:ext>
            </a:extLst>
          </p:cNvPr>
          <p:cNvSpPr/>
          <p:nvPr/>
        </p:nvSpPr>
        <p:spPr>
          <a:xfrm>
            <a:off x="3172780" y="2749316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266" name="Picture 2" descr="Curso de Bombeiro Civil - Academia de Bombeiro Civil Lukas">
            <a:extLst>
              <a:ext uri="{FF2B5EF4-FFF2-40B4-BE49-F238E27FC236}">
                <a16:creationId xmlns:a16="http://schemas.microsoft.com/office/drawing/2014/main" id="{27E4689D-2DC3-4634-E8F5-DB215B4E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513050"/>
            <a:ext cx="3001395" cy="52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4" descr="Entenda A Norma 23 Sobre Proteção Contra Incêndios">
            <a:extLst>
              <a:ext uri="{FF2B5EF4-FFF2-40B4-BE49-F238E27FC236}">
                <a16:creationId xmlns:a16="http://schemas.microsoft.com/office/drawing/2014/main" id="{2DD35E29-7A45-9740-403C-516D2ECCC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0"/>
          <a:stretch/>
        </p:blipFill>
        <p:spPr bwMode="auto">
          <a:xfrm>
            <a:off x="0" y="0"/>
            <a:ext cx="4861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798714BE-9E49-EB13-295A-8F5F96A4D770}"/>
              </a:ext>
            </a:extLst>
          </p:cNvPr>
          <p:cNvSpPr/>
          <p:nvPr/>
        </p:nvSpPr>
        <p:spPr>
          <a:xfrm>
            <a:off x="2984500" y="0"/>
            <a:ext cx="6223000" cy="6858000"/>
          </a:xfrm>
          <a:prstGeom prst="triangle">
            <a:avLst>
              <a:gd name="adj" fmla="val 296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文本框 48">
            <a:extLst>
              <a:ext uri="{FF2B5EF4-FFF2-40B4-BE49-F238E27FC236}">
                <a16:creationId xmlns:a16="http://schemas.microsoft.com/office/drawing/2014/main" id="{82C87EFA-5507-B99D-10E8-866641D9603B}"/>
              </a:ext>
            </a:extLst>
          </p:cNvPr>
          <p:cNvSpPr txBox="1"/>
          <p:nvPr/>
        </p:nvSpPr>
        <p:spPr>
          <a:xfrm>
            <a:off x="5207526" y="2838494"/>
            <a:ext cx="6223000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Colaborar durante as evacuações: 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Em caso de evacuação, os trabalhadores devem seguir as orientações do plano de emergência e dos responsáveis pela segurança. Eles devem sair do local de forma organizada, sem correrias, e se dirigir aos pontos de encontro designados para facilitar a contagem e o controle dos ocupantes.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50">
            <a:extLst>
              <a:ext uri="{FF2B5EF4-FFF2-40B4-BE49-F238E27FC236}">
                <a16:creationId xmlns:a16="http://schemas.microsoft.com/office/drawing/2014/main" id="{D06869C0-F83E-4C94-626E-38137186A4F5}"/>
              </a:ext>
            </a:extLst>
          </p:cNvPr>
          <p:cNvSpPr/>
          <p:nvPr/>
        </p:nvSpPr>
        <p:spPr>
          <a:xfrm>
            <a:off x="5293270" y="2612038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A045C3-139F-BF27-4366-0EF34EAE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525" y="1446503"/>
            <a:ext cx="736075" cy="93344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BC15C7-2708-0422-150E-3D0085E34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480059" y="1246444"/>
            <a:ext cx="5135880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Zelar pela segurança coletiva: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Os trabalhadores devem estar atentos a práticas inseguras que possam causar incêndios, como o uso inadequado de equipamentos elétricos, fumar em áreas não permitidas ou negligenciar fontes de calor. Eles devem reportar essas situações aos responsáveis para que medidas corretivas sejam tomadas.</a:t>
            </a:r>
            <a:endParaRPr kumimoji="0" lang="pt-BR" altLang="zh-CN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4EFE37-E979-FFD4-9AA3-49BE4E61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62" y="2640303"/>
            <a:ext cx="736075" cy="9334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EC658B2-7710-1422-50DF-7C0FBD9C8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  <p:pic>
        <p:nvPicPr>
          <p:cNvPr id="10242" name="Picture 2" descr="Home - Bombeiro Civil">
            <a:extLst>
              <a:ext uri="{FF2B5EF4-FFF2-40B4-BE49-F238E27FC236}">
                <a16:creationId xmlns:a16="http://schemas.microsoft.com/office/drawing/2014/main" id="{9EE53137-67A5-277F-545F-93539C08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9" y="2203392"/>
            <a:ext cx="6388371" cy="46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4" name="Picture 2" descr="CBMES - Corpo de Bombeiros Militar finaliza Estágio de Nivelamento do CERD  2022">
            <a:extLst>
              <a:ext uri="{FF2B5EF4-FFF2-40B4-BE49-F238E27FC236}">
                <a16:creationId xmlns:a16="http://schemas.microsoft.com/office/drawing/2014/main" id="{D55C4398-0428-E80A-97D2-8F1919E8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18" y="401808"/>
            <a:ext cx="6127664" cy="61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-85468" y="0"/>
            <a:ext cx="7532215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649631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11159082" y="544112"/>
            <a:ext cx="966267" cy="921483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62721" y="1966804"/>
            <a:ext cx="5563060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É importante que ambas as partes cumpram suas responsabilidades, trabalhem em conjunto e estejam comprometidas com a prevenção de incêndios, a preparação adequada e a resposta eficaz em situações de emergência. Somente dessa forma é possível criar um ambiente de trabalho seguro e proteger a vida e o patrimônio de todos os envolvidos.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38227A5-DABE-21E0-0B28-DB9A8DF4C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1" y="300631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6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10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3851514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Inspeções e Fiscalização: como garantir a conformidade com a NR-23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D3B3A3-ABEA-766B-AD0E-F96AA9C60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40" y="281922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3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825449" y="1677919"/>
            <a:ext cx="7537277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bg1"/>
                </a:solidFill>
                <a:cs typeface="+mn-ea"/>
                <a:sym typeface="+mn-lt"/>
              </a:rPr>
              <a:t>Ao final deste artigo, você estará mais capacitado a implementar as medidas necessárias para garantir a segurança e a conformidade com a norma regulamentadora. </a:t>
            </a:r>
            <a:r>
              <a:rPr lang="pt-BR" altLang="zh-CN" sz="2400" b="1" dirty="0">
                <a:solidFill>
                  <a:schemeClr val="bg1"/>
                </a:solidFill>
                <a:cs typeface="+mn-ea"/>
                <a:sym typeface="+mn-lt"/>
              </a:rPr>
              <a:t>Vamos iniciar essa jornada rumo à segurança e proteção contra incêndios!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267741D-22AA-FDD4-3F4F-3E33D60BF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2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830530"/>
            <a:ext cx="6906076" cy="465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Para garantir a conformidade com a NR-23 e assegurar a implementação adequada das medidas de prevenção e combate a incêndios, é necessário realizar inspeções e fiscalizações regulares.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Essas atividades visam verificar se as empresas estão cumprindo as exigências da norma e adotando as medidas necessárias para garantir a segurança contra incêndios. Aqui estão algumas diretrizes para estar devidamente de acordo a NR-23: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9679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3409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5766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2474D08-4C62-290E-CFFC-AD558C69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40" y="281922"/>
            <a:ext cx="1976056" cy="548608"/>
          </a:xfrm>
          <a:prstGeom prst="rect">
            <a:avLst/>
          </a:prstGeom>
        </p:spPr>
      </p:pic>
      <p:pic>
        <p:nvPicPr>
          <p:cNvPr id="5124" name="Picture 4" descr="Sanrô Uniformes">
            <a:extLst>
              <a:ext uri="{FF2B5EF4-FFF2-40B4-BE49-F238E27FC236}">
                <a16:creationId xmlns:a16="http://schemas.microsoft.com/office/drawing/2014/main" id="{F44B73CC-ADA3-A65A-7463-39872F31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58" y="892979"/>
            <a:ext cx="3485942" cy="61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1101696"/>
            <a:ext cx="6156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Conhecimento da legislação</a:t>
            </a:r>
          </a:p>
          <a:p>
            <a:r>
              <a:rPr lang="pt-BR" dirty="0"/>
              <a:t>É essencial que os órgãos responsáveis pela fiscalização tenham um profundo conhecimento da NR-23 e das demais normas e regulamentos relacionados à segurança contra incêndios. Isso inclui entender os requisitos, as diretrizes e as melhores práticas para a prevenção e o combate a incêndios.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Planejamento das inspeções</a:t>
            </a:r>
          </a:p>
          <a:p>
            <a:r>
              <a:rPr lang="pt-BR" dirty="0"/>
              <a:t>Os órgãos responsáveis devem desenvolver um plano de inspeção abrangente, considerando fatores como o tamanho e a complexidade da empresa, o histórico de conformidade, os riscos identificados e as prioridades estabelecidas. Um planejamento adequado garante que as inspeções sejam conduzidas de forma eficiente e com base em critérios bem definidos.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11203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4933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7290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Arrow: Pentagon 10">
            <a:extLst>
              <a:ext uri="{FF2B5EF4-FFF2-40B4-BE49-F238E27FC236}">
                <a16:creationId xmlns:a16="http://schemas.microsoft.com/office/drawing/2014/main" id="{57DCD768-FCBF-335F-5D3F-F964D004B484}"/>
              </a:ext>
            </a:extLst>
          </p:cNvPr>
          <p:cNvSpPr/>
          <p:nvPr/>
        </p:nvSpPr>
        <p:spPr>
          <a:xfrm>
            <a:off x="-10294" y="3748727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Arrow: Pentagon 11">
            <a:extLst>
              <a:ext uri="{FF2B5EF4-FFF2-40B4-BE49-F238E27FC236}">
                <a16:creationId xmlns:a16="http://schemas.microsoft.com/office/drawing/2014/main" id="{3E42B2C4-0918-3955-D597-8E1BACC2EA46}"/>
              </a:ext>
            </a:extLst>
          </p:cNvPr>
          <p:cNvSpPr/>
          <p:nvPr/>
        </p:nvSpPr>
        <p:spPr>
          <a:xfrm>
            <a:off x="957318" y="4121790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A3243FA3-F060-F8D5-38E7-F9B0CCEB6E12}"/>
              </a:ext>
            </a:extLst>
          </p:cNvPr>
          <p:cNvGrpSpPr/>
          <p:nvPr/>
        </p:nvGrpSpPr>
        <p:grpSpPr>
          <a:xfrm>
            <a:off x="1150544" y="4357434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21D52728-FF1A-FB9A-1E17-7B2DBB541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A77D5D2C-8591-DF64-35C6-623233FE6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772" y="2628426"/>
            <a:ext cx="2381674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4A1A757-A82F-7771-7301-B7620E1F8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390" y="12766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9745DB4-DFBD-2BD5-530D-1B6CB8AD5914}"/>
              </a:ext>
            </a:extLst>
          </p:cNvPr>
          <p:cNvGrpSpPr/>
          <p:nvPr/>
        </p:nvGrpSpPr>
        <p:grpSpPr>
          <a:xfrm>
            <a:off x="293564" y="323458"/>
            <a:ext cx="7174036" cy="6488822"/>
            <a:chOff x="1155403" y="1549400"/>
            <a:chExt cx="2436904" cy="4029071"/>
          </a:xfrm>
        </p:grpSpPr>
        <p:sp>
          <p:nvSpPr>
            <p:cNvPr id="6" name="Google Shape;547;p23">
              <a:extLst>
                <a:ext uri="{FF2B5EF4-FFF2-40B4-BE49-F238E27FC236}">
                  <a16:creationId xmlns:a16="http://schemas.microsoft.com/office/drawing/2014/main" id="{01C7A9E6-5051-A6B8-285A-DBB90A587A7F}"/>
                </a:ext>
              </a:extLst>
            </p:cNvPr>
            <p:cNvSpPr/>
            <p:nvPr/>
          </p:nvSpPr>
          <p:spPr>
            <a:xfrm>
              <a:off x="1155403" y="2195662"/>
              <a:ext cx="500016" cy="458184"/>
            </a:xfrm>
            <a:custGeom>
              <a:avLst/>
              <a:gdLst/>
              <a:ahLst/>
              <a:cxnLst/>
              <a:rect l="l" t="t" r="r" b="b"/>
              <a:pathLst>
                <a:path w="19739" h="23677" extrusionOk="0">
                  <a:moveTo>
                    <a:pt x="0" y="0"/>
                  </a:moveTo>
                  <a:lnTo>
                    <a:pt x="19739" y="23677"/>
                  </a:lnTo>
                  <a:lnTo>
                    <a:pt x="19739" y="0"/>
                  </a:lnTo>
                  <a:close/>
                </a:path>
              </a:pathLst>
            </a:custGeom>
            <a:solidFill>
              <a:srgbClr val="AC2F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b="1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7" name="Google Shape;544;p23">
              <a:extLst>
                <a:ext uri="{FF2B5EF4-FFF2-40B4-BE49-F238E27FC236}">
                  <a16:creationId xmlns:a16="http://schemas.microsoft.com/office/drawing/2014/main" id="{85F70CA3-81D9-900C-0044-89926591D060}"/>
                </a:ext>
              </a:extLst>
            </p:cNvPr>
            <p:cNvSpPr/>
            <p:nvPr/>
          </p:nvSpPr>
          <p:spPr>
            <a:xfrm>
              <a:off x="1426344" y="4157609"/>
              <a:ext cx="2165962" cy="1420862"/>
            </a:xfrm>
            <a:custGeom>
              <a:avLst/>
              <a:gdLst/>
              <a:ahLst/>
              <a:cxnLst/>
              <a:rect l="l" t="t" r="r" b="b"/>
              <a:pathLst>
                <a:path w="76463" h="73424" extrusionOk="0">
                  <a:moveTo>
                    <a:pt x="1" y="1"/>
                  </a:moveTo>
                  <a:lnTo>
                    <a:pt x="76463" y="1"/>
                  </a:lnTo>
                  <a:lnTo>
                    <a:pt x="76463" y="39927"/>
                  </a:lnTo>
                  <a:cubicBezTo>
                    <a:pt x="76463" y="58420"/>
                    <a:pt x="61460" y="73423"/>
                    <a:pt x="42967" y="73423"/>
                  </a:cubicBezTo>
                  <a:lnTo>
                    <a:pt x="33497" y="73423"/>
                  </a:lnTo>
                  <a:cubicBezTo>
                    <a:pt x="15004" y="73423"/>
                    <a:pt x="1" y="58420"/>
                    <a:pt x="1" y="39927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8" name="Google Shape;545;p23">
              <a:extLst>
                <a:ext uri="{FF2B5EF4-FFF2-40B4-BE49-F238E27FC236}">
                  <a16:creationId xmlns:a16="http://schemas.microsoft.com/office/drawing/2014/main" id="{DB1C0F90-A5A9-A3EC-08FD-D0F9EB056BB8}"/>
                </a:ext>
              </a:extLst>
            </p:cNvPr>
            <p:cNvSpPr/>
            <p:nvPr/>
          </p:nvSpPr>
          <p:spPr>
            <a:xfrm>
              <a:off x="1424928" y="1610163"/>
              <a:ext cx="2167379" cy="3482160"/>
            </a:xfrm>
            <a:custGeom>
              <a:avLst/>
              <a:gdLst/>
              <a:ahLst/>
              <a:cxnLst/>
              <a:rect l="l" t="t" r="r" b="b"/>
              <a:pathLst>
                <a:path w="76513" h="179943" extrusionOk="0">
                  <a:moveTo>
                    <a:pt x="51" y="0"/>
                  </a:moveTo>
                  <a:lnTo>
                    <a:pt x="76513" y="0"/>
                  </a:lnTo>
                  <a:lnTo>
                    <a:pt x="76513" y="141711"/>
                  </a:lnTo>
                  <a:cubicBezTo>
                    <a:pt x="76513" y="162795"/>
                    <a:pt x="59366" y="179942"/>
                    <a:pt x="38282" y="179942"/>
                  </a:cubicBezTo>
                  <a:lnTo>
                    <a:pt x="38282" y="179942"/>
                  </a:lnTo>
                  <a:cubicBezTo>
                    <a:pt x="17147" y="179942"/>
                    <a:pt x="1" y="162795"/>
                    <a:pt x="1" y="141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9" name="Google Shape;546;p23">
              <a:extLst>
                <a:ext uri="{FF2B5EF4-FFF2-40B4-BE49-F238E27FC236}">
                  <a16:creationId xmlns:a16="http://schemas.microsoft.com/office/drawing/2014/main" id="{0E168B1F-06CF-5CE7-469C-E139DCD9653B}"/>
                </a:ext>
              </a:extLst>
            </p:cNvPr>
            <p:cNvSpPr/>
            <p:nvPr/>
          </p:nvSpPr>
          <p:spPr>
            <a:xfrm>
              <a:off x="1155403" y="1549400"/>
              <a:ext cx="2436904" cy="646281"/>
            </a:xfrm>
            <a:custGeom>
              <a:avLst/>
              <a:gdLst/>
              <a:ahLst/>
              <a:cxnLst/>
              <a:rect l="l" t="t" r="r" b="b"/>
              <a:pathLst>
                <a:path w="96201" h="33397" extrusionOk="0">
                  <a:moveTo>
                    <a:pt x="26966" y="0"/>
                  </a:moveTo>
                  <a:lnTo>
                    <a:pt x="96201" y="0"/>
                  </a:lnTo>
                  <a:lnTo>
                    <a:pt x="96201" y="7228"/>
                  </a:lnTo>
                  <a:cubicBezTo>
                    <a:pt x="96201" y="21683"/>
                    <a:pt x="84487" y="33396"/>
                    <a:pt x="70032" y="33396"/>
                  </a:cubicBezTo>
                  <a:lnTo>
                    <a:pt x="0" y="33396"/>
                  </a:lnTo>
                  <a:lnTo>
                    <a:pt x="0" y="26966"/>
                  </a:lnTo>
                  <a:cubicBezTo>
                    <a:pt x="0" y="12063"/>
                    <a:pt x="12063" y="0"/>
                    <a:pt x="26966" y="0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665" kern="0" dirty="0">
                <a:solidFill>
                  <a:srgbClr val="FFFFFF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0" name="Google Shape;548;p23">
              <a:extLst>
                <a:ext uri="{FF2B5EF4-FFF2-40B4-BE49-F238E27FC236}">
                  <a16:creationId xmlns:a16="http://schemas.microsoft.com/office/drawing/2014/main" id="{40334EEC-6B61-3B13-D1EB-684DC9281CEA}"/>
                </a:ext>
              </a:extLst>
            </p:cNvPr>
            <p:cNvSpPr/>
            <p:nvPr/>
          </p:nvSpPr>
          <p:spPr>
            <a:xfrm>
              <a:off x="2356005" y="1680892"/>
              <a:ext cx="200078" cy="369622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2" name="文本框 62">
              <a:extLst>
                <a:ext uri="{FF2B5EF4-FFF2-40B4-BE49-F238E27FC236}">
                  <a16:creationId xmlns:a16="http://schemas.microsoft.com/office/drawing/2014/main" id="{3AA0B4B4-26C4-0E92-0F60-F092889315BB}"/>
                </a:ext>
              </a:extLst>
            </p:cNvPr>
            <p:cNvSpPr txBox="1"/>
            <p:nvPr/>
          </p:nvSpPr>
          <p:spPr>
            <a:xfrm>
              <a:off x="1551709" y="2288355"/>
              <a:ext cx="2019028" cy="2316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Seleção aleatória e criteriosa</a:t>
              </a:r>
            </a:p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As empresas devem ser selecionadas para inspeção de forma aleatória e criteriosa, levando em conta a representatividade da amostra e a diversidade de setores e atividades econômicas. Isso evita que apenas as empresas de maior visibilidade ou com histórico de não conformidade sejam alvo de fiscalização.</a:t>
              </a:r>
            </a:p>
          </p:txBody>
        </p:sp>
      </p:grpSp>
      <p:pic>
        <p:nvPicPr>
          <p:cNvPr id="4" name="Picture 2" descr="NR 23 – PROTEÇÃO CONTRA INCÊNDIOS – Ctp">
            <a:extLst>
              <a:ext uri="{FF2B5EF4-FFF2-40B4-BE49-F238E27FC236}">
                <a16:creationId xmlns:a16="http://schemas.microsoft.com/office/drawing/2014/main" id="{9038A988-3725-64B7-E5B9-1B2D4A87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35" y="1792622"/>
            <a:ext cx="3894212" cy="29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705D021-5F48-7165-D363-0A62A0811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97" y="5765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066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6036131" y="23122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869032" y="1582191"/>
            <a:ext cx="4290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i="0" dirty="0">
                <a:solidFill>
                  <a:srgbClr val="AC2F31"/>
                </a:solidFill>
                <a:effectLst/>
                <a:latin typeface="Poppins" panose="00000500000000000000" pitchFamily="2" charset="0"/>
              </a:rPr>
              <a:t>Inspeções periódicas</a:t>
            </a:r>
          </a:p>
          <a:p>
            <a:pPr algn="l"/>
            <a:endParaRPr lang="pt-BR" b="1" dirty="0">
              <a:solidFill>
                <a:srgbClr val="AC2F31"/>
              </a:solidFill>
              <a:latin typeface="Poppins" panose="00000500000000000000" pitchFamily="2" charset="0"/>
            </a:endParaRPr>
          </a:p>
          <a:p>
            <a:pPr algn="l"/>
            <a:endParaRPr lang="pt-BR" b="1" i="0" dirty="0">
              <a:solidFill>
                <a:srgbClr val="AC2F31"/>
              </a:solidFill>
              <a:effectLst/>
              <a:latin typeface="Poppins" panose="00000500000000000000" pitchFamily="2" charset="0"/>
            </a:endParaRPr>
          </a:p>
          <a:p>
            <a:pPr algn="l"/>
            <a:endParaRPr lang="pt-BR" b="1" i="0" dirty="0">
              <a:solidFill>
                <a:srgbClr val="AC2F31"/>
              </a:solidFill>
              <a:effectLst/>
              <a:latin typeface="Poppins" panose="00000500000000000000" pitchFamily="2" charset="0"/>
            </a:endParaRPr>
          </a:p>
          <a:p>
            <a:pPr algn="l"/>
            <a:r>
              <a:rPr lang="pt-BR" b="0" i="0" dirty="0">
                <a:solidFill>
                  <a:srgbClr val="AC2F31"/>
                </a:solidFill>
                <a:effectLst/>
                <a:latin typeface="Poppins" panose="00000500000000000000" pitchFamily="2" charset="0"/>
              </a:rPr>
              <a:t>As inspeções devem ser realizadas de forma periódica, conforme um cronograma estabelecido. Isso garante que as empresas sejam submetidas a avaliações regulares e incentiva a manutenção contínua das medidas de segurança contra incêndios.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0DC3E5-B740-0576-99A5-4D63F4CB6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97" y="576580"/>
            <a:ext cx="1976056" cy="548608"/>
          </a:xfrm>
          <a:prstGeom prst="rect">
            <a:avLst/>
          </a:prstGeom>
        </p:spPr>
      </p:pic>
      <p:pic>
        <p:nvPicPr>
          <p:cNvPr id="3074" name="Picture 2" descr="Fire Rescue FIRE RESCUE BOMBEIRO CÍVIL - Fire Rescue">
            <a:extLst>
              <a:ext uri="{FF2B5EF4-FFF2-40B4-BE49-F238E27FC236}">
                <a16:creationId xmlns:a16="http://schemas.microsoft.com/office/drawing/2014/main" id="{50E09025-897E-3784-8B4C-79402DBF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039" y="1243429"/>
            <a:ext cx="6902544" cy="56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6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713578" y="951663"/>
            <a:ext cx="9969500" cy="5295953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338624" y="1353048"/>
            <a:ext cx="8129113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bg1"/>
                </a:solidFill>
                <a:cs typeface="+mn-ea"/>
                <a:sym typeface="+mn-lt"/>
              </a:rPr>
              <a:t>Avaliação técnica</a:t>
            </a: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Durante as inspeções, os fiscais devem realizar uma avaliação técnica das instalações, equipamentos, procedimentos e documentos relacionados à segurança contra incêndios. Isso envolve verificar a existência e a adequação das saídas de emergência, a presença e a manutenção dos equipamentos de combate a incêndios, a implementação do plano de emergência, entre outros aspectos relevantes.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294C9F2-A9A3-4A01-19F4-FD5102D57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48" y="361276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0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588285" y="1473366"/>
            <a:ext cx="8765515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D91D3C"/>
                </a:solidFill>
                <a:cs typeface="+mn-ea"/>
                <a:sym typeface="+mn-lt"/>
              </a:rPr>
              <a:t>Registro de não conformidades</a:t>
            </a: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Caso sejam identificadas não conformidades durante a inspeção, é importante que os fiscais registrem detalhadamente essas irregularidades, indicando as medidas corretivas necessárias e estabelecendo prazos para sua adequação. Esses registros servirão como base para o acompanhamento e a verificação posterior da conformidade.</a:t>
            </a: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534BA22-C8D1-9258-8BD4-0623DF1B9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62" y="154373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80540" y="2338713"/>
            <a:ext cx="52582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Orientação e capacitação</a:t>
            </a:r>
          </a:p>
          <a:p>
            <a:endParaRPr lang="pt-BR" b="1" dirty="0"/>
          </a:p>
          <a:p>
            <a:r>
              <a:rPr lang="pt-BR" dirty="0"/>
              <a:t>Além da fiscalização propriamente dita, os fiscais têm um papel importante na orientação e na capacitação das empresas. Eles devem fornecer informações sobre as exigências da NR-23, esclarecer dúvidas e oferecer diretrizes para que as empresas possam implementar as medidas de segurança de forma adequada.</a:t>
            </a: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262D550-3658-69F2-84F9-F719C2BBF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97" y="576580"/>
            <a:ext cx="1976056" cy="548608"/>
          </a:xfrm>
          <a:prstGeom prst="rect">
            <a:avLst/>
          </a:prstGeom>
        </p:spPr>
      </p:pic>
      <p:pic>
        <p:nvPicPr>
          <p:cNvPr id="1026" name="Picture 2" descr="Bombeiro civil – Opusseg">
            <a:extLst>
              <a:ext uri="{FF2B5EF4-FFF2-40B4-BE49-F238E27FC236}">
                <a16:creationId xmlns:a16="http://schemas.microsoft.com/office/drawing/2014/main" id="{C0017D3E-615F-9B3C-3702-CF04F8A0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74" y="1973016"/>
            <a:ext cx="7327188" cy="49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5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128">
            <a:extLst>
              <a:ext uri="{FF2B5EF4-FFF2-40B4-BE49-F238E27FC236}">
                <a16:creationId xmlns:a16="http://schemas.microsoft.com/office/drawing/2014/main" id="{379FD2BE-3211-0196-912B-8A18B05C398A}"/>
              </a:ext>
            </a:extLst>
          </p:cNvPr>
          <p:cNvGrpSpPr/>
          <p:nvPr/>
        </p:nvGrpSpPr>
        <p:grpSpPr>
          <a:xfrm rot="18900000" flipV="1">
            <a:off x="537498" y="1910880"/>
            <a:ext cx="2937232" cy="2937232"/>
            <a:chOff x="8381400" y="7194550"/>
            <a:chExt cx="1327750" cy="1327748"/>
          </a:xfrm>
        </p:grpSpPr>
        <p:sp>
          <p:nvSpPr>
            <p:cNvPr id="10" name="Oval 134">
              <a:extLst>
                <a:ext uri="{FF2B5EF4-FFF2-40B4-BE49-F238E27FC236}">
                  <a16:creationId xmlns:a16="http://schemas.microsoft.com/office/drawing/2014/main" id="{9A40CDDC-24E4-BB20-6FB7-964CFF7E56BB}"/>
                </a:ext>
              </a:extLst>
            </p:cNvPr>
            <p:cNvSpPr/>
            <p:nvPr/>
          </p:nvSpPr>
          <p:spPr>
            <a:xfrm>
              <a:off x="8381400" y="7194550"/>
              <a:ext cx="1327750" cy="13277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635000" dir="2700000" sx="80000" sy="8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Oval 135">
              <a:extLst>
                <a:ext uri="{FF2B5EF4-FFF2-40B4-BE49-F238E27FC236}">
                  <a16:creationId xmlns:a16="http://schemas.microsoft.com/office/drawing/2014/main" id="{CAEC76BE-24AD-7E16-0381-8F727ECE994A}"/>
                </a:ext>
              </a:extLst>
            </p:cNvPr>
            <p:cNvSpPr/>
            <p:nvPr/>
          </p:nvSpPr>
          <p:spPr>
            <a:xfrm>
              <a:off x="8534163" y="7347314"/>
              <a:ext cx="1022226" cy="10222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798274" y="1355490"/>
            <a:ext cx="7753957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rgbClr val="AC2F31"/>
                </a:solidFill>
                <a:cs typeface="+mn-ea"/>
                <a:sym typeface="+mn-lt"/>
              </a:rPr>
              <a:t>Acompanhamento pós-inspeção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rgbClr val="AC2F3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rgbClr val="AC2F31"/>
                </a:solidFill>
                <a:cs typeface="+mn-ea"/>
                <a:sym typeface="+mn-lt"/>
              </a:rPr>
              <a:t>Após a realização das inspeções, é fundamental acompanhar a implementação das medidas corretivas exigidas. Isso pode ser feito por meio de visitas de retorno ou acompanhamento à distância. Esse acompanhamento ajuda a garantir que as empresas estejam tomando as medidas necessárias para corrigir as não conformidades identificadas durante a inspeção</a:t>
            </a: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14474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直角三角形 44">
            <a:extLst>
              <a:ext uri="{FF2B5EF4-FFF2-40B4-BE49-F238E27FC236}">
                <a16:creationId xmlns:a16="http://schemas.microsoft.com/office/drawing/2014/main" id="{81B4E2BF-DA20-4993-AA8C-4FCE54AFBD51}"/>
              </a:ext>
            </a:extLst>
          </p:cNvPr>
          <p:cNvSpPr/>
          <p:nvPr/>
        </p:nvSpPr>
        <p:spPr>
          <a:xfrm>
            <a:off x="0" y="5702610"/>
            <a:ext cx="12192000" cy="11553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38A7EB-B0A7-A82C-E782-FAEC6BF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7" y="2418785"/>
            <a:ext cx="1424564" cy="18065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AECC1A9-2A85-C144-1E52-296B84560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676657" y="3695665"/>
            <a:ext cx="9190143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b="1" kern="0" dirty="0">
                <a:solidFill>
                  <a:srgbClr val="D91D3C"/>
                </a:solidFill>
                <a:cs typeface="+mn-ea"/>
                <a:sym typeface="+mn-lt"/>
              </a:rPr>
              <a:t>Fiscalização de denúncias</a:t>
            </a:r>
          </a:p>
          <a:p>
            <a:pPr lvl="0" algn="ctr">
              <a:lnSpc>
                <a:spcPct val="150000"/>
              </a:lnSpc>
              <a:defRPr/>
            </a:pPr>
            <a:endParaRPr lang="pt-BR" altLang="zh-CN" b="1" kern="0" dirty="0">
              <a:solidFill>
                <a:srgbClr val="D91D3C"/>
              </a:solidFill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pt-BR" altLang="zh-CN" kern="0" dirty="0">
                <a:solidFill>
                  <a:srgbClr val="D91D3C"/>
                </a:solidFill>
                <a:cs typeface="+mn-ea"/>
                <a:sym typeface="+mn-lt"/>
              </a:rPr>
              <a:t>Além das inspeções programadas, é importante que os órgãos responsáveis também investiguem denúncias recebidas de forma apropriada. Caso recebam informações sobre possíveis violações da NR-23, eles devem realizar uma investigação completa e tomar as medidas adequadas para garantir a conformidade.</a:t>
            </a:r>
            <a:endParaRPr lang="zh-CN" altLang="en-US" kern="0" dirty="0">
              <a:solidFill>
                <a:srgbClr val="D91D3C"/>
              </a:solidFill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40B474-5296-2EBA-5420-11D1EEAE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3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677060" y="1069501"/>
            <a:ext cx="5181280" cy="5116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Cooperação e compartilhamento de informações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Os órgãos responsáveis pela fiscalização devem promover a cooperação e o compartilhamento de informações entre si. Isso permite uma troca de experiências e melhores práticas, além de possibilitar uma fiscalização mais abrangente e eficiente.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788980" y="22750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1356763-92A6-E090-6C75-ADE50E039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2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 01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547792"/>
            <a:ext cx="1073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O que é a NR-23?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FC264D-6EEF-6277-FE23-E8A9BA5B1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203200" y="2002675"/>
            <a:ext cx="1178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Penalidades e incentivos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Quando são identificadas violações graves ou recorrentes da NR-23, é importante que sejam aplicadas as penalidades previstas na legislação. Isso serve como uma medida dissuasiva e incentiva as empresas a se adequarem às normas de segurança contra incêndios. Da mesma forma, é importante reconhecer e incentivar as empresas que demonstram boas práticas e alto nível de conformidade.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2261B6-BB53-4002-E808-D84B30C33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834638" y="1416499"/>
            <a:ext cx="8176261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D91D3C"/>
                </a:solidFill>
                <a:cs typeface="+mn-ea"/>
                <a:sym typeface="+mn-lt"/>
              </a:rPr>
              <a:t>Atualização constante</a:t>
            </a: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Os órgãos responsáveis pela fiscalização devem estar atentos às mudanças e atualizações na legislação de segurança contra incêndios. É importante que eles se mantenham atualizados e revisem periodicamente os procedimentos de inspeção e fiscalização para garantir que estejam alinhados com as normas mais recentes.</a:t>
            </a:r>
            <a:endParaRPr lang="pt-BR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E00665-826E-D599-FC86-8F8F8A5CE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866280" y="979847"/>
            <a:ext cx="10459440" cy="4898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9194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8900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4813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1139846" y="12677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1177945" y="1953700"/>
            <a:ext cx="6006405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rgbClr val="AC2F31"/>
                </a:solidFill>
                <a:cs typeface="+mn-ea"/>
                <a:sym typeface="+mn-lt"/>
              </a:rPr>
              <a:t>Garantir a conformidade com a NR-23 requer um esforço contínuo por parte dos órgãos responsáveis pela fiscalização. Através de inspeções bem planejadas, avaliações técnicas rigorosas, orientação e acompanhamento pós-inspeção, é possível identificar não conformidades e tomar as medidas necessárias para garantir a segurança contra incêndios nas empresas. </a:t>
            </a:r>
            <a:endParaRPr lang="zh-CN" altLang="en-US" dirty="0">
              <a:solidFill>
                <a:srgbClr val="AC2F31"/>
              </a:solidFill>
              <a:cs typeface="+mn-ea"/>
              <a:sym typeface="+mn-lt"/>
            </a:endParaRP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10832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40194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64235A-EB0A-3ADC-0EED-509F6A87D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" y="148486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11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3851514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Penalidades e Consequências pelo Descumprimento: sanções e medidas corretivas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CEDEFE-4210-EDFC-1566-8EDA97954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6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6036131" y="23122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929683" y="2572791"/>
            <a:ext cx="4682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b="1" dirty="0">
                <a:solidFill>
                  <a:srgbClr val="FF0000"/>
                </a:solidFill>
                <a:cs typeface="+mn-ea"/>
                <a:sym typeface="+mn-lt"/>
              </a:rPr>
              <a:t>O descumprimento das disposições da NR-23 pode acarretar em penalidades e consequências para as empresas. As sanções e medidas corretivas variam de acordo com a gravidade das não conformidades e a legislação aplicável em cada jurisdição. A seguir, estão algumas das possíveis penalidades e consequências pelo descumprimento da NR-23: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48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E89B20-7572-B58F-86A9-C047C540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764749" y="1235079"/>
            <a:ext cx="75372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Multas:</a:t>
            </a:r>
            <a:r>
              <a:rPr lang="pt-BR" dirty="0">
                <a:solidFill>
                  <a:schemeClr val="bg1"/>
                </a:solidFill>
              </a:rPr>
              <a:t> A aplicação de multas é uma das formas mais comuns de penalidade para as empresas que descumprem as normas de segurança contra incêndios. O valor da multa pode variar de acordo com a gravidade da infração, o porte da empresa e a legislação local.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Interdição: </a:t>
            </a:r>
            <a:r>
              <a:rPr lang="pt-BR" dirty="0">
                <a:solidFill>
                  <a:schemeClr val="bg1"/>
                </a:solidFill>
              </a:rPr>
              <a:t>Em casos de risco iminente à vida e à integridade física dos trabalhadores, as autoridades competentes podem determinar a interdição total ou parcial das instalações da empresa até que as não conformidades sejam corrigidas. Durante o período de interdição, a empresa não poderá operar.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8885FE1-9462-0146-2515-11DA90BA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-7302740" y="157243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616635" y="2373706"/>
            <a:ext cx="4793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Embargo: </a:t>
            </a:r>
          </a:p>
          <a:p>
            <a:endParaRPr lang="pt-BR" b="1" dirty="0"/>
          </a:p>
          <a:p>
            <a:r>
              <a:rPr lang="pt-BR" dirty="0"/>
              <a:t>O embargo é uma medida administrativa em que as atividades da empresa são suspensas temporariamente até que as não conformidades sejam sanadas. </a:t>
            </a:r>
          </a:p>
          <a:p>
            <a:endParaRPr lang="pt-BR" dirty="0"/>
          </a:p>
          <a:p>
            <a:r>
              <a:rPr lang="pt-BR" dirty="0"/>
              <a:t>É uma medida mais branda do que a interdição, mas ainda assim impede a continuidade das operações.</a:t>
            </a: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3D72ACB-FB55-476B-A4A0-5034CDC59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4" y="272056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520844" y="4510872"/>
            <a:ext cx="91901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Medidas corretivas:</a:t>
            </a:r>
            <a:r>
              <a:rPr lang="pt-BR" dirty="0"/>
              <a:t> Além das penalidades monetárias, as empresas podem ser obrigadas a adotar medidas corretivas para solucionar as não conformidades identificadas. Isso pode incluir a realização de obras e adequações nas instalações, a atualização de equipamentos de combate a incêndios, a revisão de procedimentos de segurança, entre outras ações.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CBD618C-A6BA-B702-95C1-F1017F82E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40657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chemeClr val="tx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669601" y="1854043"/>
            <a:ext cx="48586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Responsabilização legal: </a:t>
            </a:r>
          </a:p>
          <a:p>
            <a:endParaRPr lang="pt-BR" sz="2000" b="1" dirty="0"/>
          </a:p>
          <a:p>
            <a:r>
              <a:rPr lang="pt-BR" sz="2000" dirty="0"/>
              <a:t>Em casos de descumprimento grave e recorrente da NR-23, as empresas e seus responsáveis podem ser sujeitos a processos legais, podendo resultar em ações criminais e responsabilização civil. Isso pode envolver o pagamento de indenizações por danos causados, além de sanções penais para os responsáveis.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827080" y="16146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F8834B-857E-1D6D-2732-383C43539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42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128">
            <a:extLst>
              <a:ext uri="{FF2B5EF4-FFF2-40B4-BE49-F238E27FC236}">
                <a16:creationId xmlns:a16="http://schemas.microsoft.com/office/drawing/2014/main" id="{379FD2BE-3211-0196-912B-8A18B05C398A}"/>
              </a:ext>
            </a:extLst>
          </p:cNvPr>
          <p:cNvGrpSpPr/>
          <p:nvPr/>
        </p:nvGrpSpPr>
        <p:grpSpPr>
          <a:xfrm rot="18900000" flipV="1">
            <a:off x="537498" y="1910880"/>
            <a:ext cx="2937232" cy="2937232"/>
            <a:chOff x="8381400" y="7194550"/>
            <a:chExt cx="1327750" cy="1327748"/>
          </a:xfrm>
        </p:grpSpPr>
        <p:sp>
          <p:nvSpPr>
            <p:cNvPr id="10" name="Oval 134">
              <a:extLst>
                <a:ext uri="{FF2B5EF4-FFF2-40B4-BE49-F238E27FC236}">
                  <a16:creationId xmlns:a16="http://schemas.microsoft.com/office/drawing/2014/main" id="{9A40CDDC-24E4-BB20-6FB7-964CFF7E56BB}"/>
                </a:ext>
              </a:extLst>
            </p:cNvPr>
            <p:cNvSpPr/>
            <p:nvPr/>
          </p:nvSpPr>
          <p:spPr>
            <a:xfrm>
              <a:off x="8381400" y="7194550"/>
              <a:ext cx="1327750" cy="13277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635000" dir="2700000" sx="80000" sy="8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Oval 135">
              <a:extLst>
                <a:ext uri="{FF2B5EF4-FFF2-40B4-BE49-F238E27FC236}">
                  <a16:creationId xmlns:a16="http://schemas.microsoft.com/office/drawing/2014/main" id="{CAEC76BE-24AD-7E16-0381-8F727ECE994A}"/>
                </a:ext>
              </a:extLst>
            </p:cNvPr>
            <p:cNvSpPr/>
            <p:nvPr/>
          </p:nvSpPr>
          <p:spPr>
            <a:xfrm>
              <a:off x="8534163" y="7347314"/>
              <a:ext cx="1022226" cy="10222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4268175" y="1975520"/>
            <a:ext cx="6984026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rgbClr val="FF0000"/>
                </a:solidFill>
                <a:cs typeface="+mn-ea"/>
                <a:sym typeface="+mn-lt"/>
              </a:rPr>
              <a:t>As penalidades e consequências pelo descumprimento da NR-23 podem variar de acordo com a legislação de cada país ou região. Portanto, é fundamental consultar a legislação local para obter informações precisas sobre as sanções e medidas corretivas aplicáveis em cada caso.</a:t>
            </a:r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14474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直角三角形 44">
            <a:extLst>
              <a:ext uri="{FF2B5EF4-FFF2-40B4-BE49-F238E27FC236}">
                <a16:creationId xmlns:a16="http://schemas.microsoft.com/office/drawing/2014/main" id="{81B4E2BF-DA20-4993-AA8C-4FCE54AFBD51}"/>
              </a:ext>
            </a:extLst>
          </p:cNvPr>
          <p:cNvSpPr/>
          <p:nvPr/>
        </p:nvSpPr>
        <p:spPr>
          <a:xfrm>
            <a:off x="0" y="5702610"/>
            <a:ext cx="12192000" cy="11553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38A7EB-B0A7-A82C-E782-FAEC6BF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7" y="2418785"/>
            <a:ext cx="1424564" cy="18065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0C8D48-AD25-DEF3-4096-8C90E802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80540" y="2097413"/>
            <a:ext cx="5563060" cy="33673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A NR-23, ou Norma Regulamentadora 23, é uma norma de segurança do trabalho que estabelece os requisitos mínimos para a proteção contra incêndios nas empresas e estabelecimentos comerciais.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kern="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Foi criada pelo Ministério do Trabalho e Emprego do Brasil.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081D304-1409-D294-6D97-E0BF0C617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1" y="488906"/>
            <a:ext cx="1976056" cy="548608"/>
          </a:xfrm>
          <a:prstGeom prst="rect">
            <a:avLst/>
          </a:prstGeom>
        </p:spPr>
      </p:pic>
      <p:pic>
        <p:nvPicPr>
          <p:cNvPr id="13314" name="Picture 2" descr="Terceirização de Bombeiro Civil - Grupo HDL - Assessoria e Soluções">
            <a:extLst>
              <a:ext uri="{FF2B5EF4-FFF2-40B4-BE49-F238E27FC236}">
                <a16:creationId xmlns:a16="http://schemas.microsoft.com/office/drawing/2014/main" id="{CF1A942F-29ED-A21B-0C1B-674A0C18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25" y="1192329"/>
            <a:ext cx="6090002" cy="455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625224" y="4893119"/>
            <a:ext cx="1569123" cy="122263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4" y="891480"/>
            <a:ext cx="5725822" cy="506482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529165" y="1508744"/>
            <a:ext cx="5477070" cy="346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Além das penalidades, é importante considerar os riscos associados ao descumprimento da NR-23. O não cumprimento das medidas de prevenção e combate a incêndios pode resultar em acidentes graves, perda de vidas, danos ao patrimônio e impactos negativos na imagem e reputação da empresa. </a:t>
            </a:r>
            <a:endParaRPr lang="pt-BR" altLang="zh-CN" sz="20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611180" y="208963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D34DFA5-9922-1DC1-B8B8-F9003B3B0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7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12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247439"/>
            <a:ext cx="1073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Top 5 NBR segundo a ABNT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18719A-6C45-4120-A4C1-0AFE4EEF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536054" y="-1487240"/>
            <a:ext cx="5908052" cy="10514867"/>
          </a:xfrm>
          <a:prstGeom prst="round2SameRect">
            <a:avLst>
              <a:gd name="adj1" fmla="val 12484"/>
              <a:gd name="adj2" fmla="val 14362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41300" y="1405908"/>
            <a:ext cx="11018520" cy="37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cs typeface="+mn-ea"/>
                <a:sym typeface="+mn-lt"/>
              </a:rPr>
              <a:t>Top 5 </a:t>
            </a:r>
            <a:r>
              <a:rPr lang="pt-BR" altLang="zh-CN" b="1" dirty="0" err="1">
                <a:cs typeface="+mn-ea"/>
                <a:sym typeface="+mn-lt"/>
              </a:rPr>
              <a:t>NBRs</a:t>
            </a:r>
            <a:r>
              <a:rPr lang="pt-BR" altLang="zh-CN" b="1" dirty="0">
                <a:cs typeface="+mn-ea"/>
                <a:sym typeface="+mn-lt"/>
              </a:rPr>
              <a:t> relevantes sobre segurança contra incêndio segundo a ABNT.</a:t>
            </a:r>
          </a:p>
          <a:p>
            <a:pPr>
              <a:lnSpc>
                <a:spcPct val="150000"/>
              </a:lnSpc>
            </a:pPr>
            <a:endParaRPr lang="pt-BR" altLang="zh-CN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dirty="0"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dirty="0">
                <a:cs typeface="+mn-ea"/>
                <a:sym typeface="+mn-lt"/>
              </a:rPr>
              <a:t>NBR 14277 – Instalações e equipamentos para treinamentos de combate a incêndio e resgate técnico – Requisitos e procedimentos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dirty="0">
                <a:cs typeface="+mn-ea"/>
                <a:sym typeface="+mn-lt"/>
              </a:rPr>
              <a:t>NBR 14608 – Bombeiro profissional civil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dirty="0">
                <a:cs typeface="+mn-ea"/>
                <a:sym typeface="+mn-lt"/>
              </a:rPr>
              <a:t>NBR 14276 – Brigada de incêndio e emergência – Requisitos e procedimentos;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dirty="0">
                <a:cs typeface="+mn-ea"/>
                <a:sym typeface="+mn-lt"/>
              </a:rPr>
              <a:t>NBR 15219 – Plano de emergência — Requisitos e procedimentos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dirty="0">
                <a:cs typeface="+mn-ea"/>
                <a:sym typeface="+mn-lt"/>
              </a:rPr>
              <a:t>NBR 16820 – Sistemas de sinalização de emergência — Projeto, requisitos e métodos de ensaio</a:t>
            </a:r>
            <a:endParaRPr lang="pt-BR" altLang="zh-CN" b="1" dirty="0">
              <a:cs typeface="+mn-ea"/>
              <a:sym typeface="+mn-lt"/>
            </a:endParaRPr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E3C3C019-BA61-AE4E-E655-351F64F53017}"/>
              </a:ext>
            </a:extLst>
          </p:cNvPr>
          <p:cNvSpPr/>
          <p:nvPr/>
        </p:nvSpPr>
        <p:spPr>
          <a:xfrm>
            <a:off x="391480" y="1987316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949C31-71C3-1A16-A9D9-C9C1B0E38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13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482457"/>
            <a:ext cx="1073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Conclusão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BE242C-B041-EA4E-2175-2AA3E8485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9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5972631" y="20709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869032" y="2248348"/>
            <a:ext cx="468267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rgbClr val="FF0000"/>
                </a:solidFill>
                <a:cs typeface="+mn-ea"/>
                <a:sym typeface="+mn-lt"/>
              </a:rPr>
              <a:t>Neste guia, abordamos de maneira abrangente a importância da NR-23 para garantir a proteção contra incêndios e a segurança no local de trabalho. Discutimos os requisitos essenciais e os aspectos fundamentais para a conformidade com a norma regulamentadora.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36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63F17A-C34A-4CE8-1415-F17112B7D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08" y="13378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5869978" y="3449735"/>
            <a:ext cx="5579899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400" b="1" kern="0" dirty="0">
                <a:solidFill>
                  <a:srgbClr val="D91D3C"/>
                </a:solidFill>
                <a:cs typeface="+mn-ea"/>
                <a:sym typeface="+mn-lt"/>
              </a:rPr>
              <a:t>A principal finalidade da NR-23 é garantir a segurança dos trabalhadores, prevenindo e minimizando os riscos de incêndio nas instalações onde eles atuam. </a:t>
            </a:r>
            <a:endParaRPr lang="zh-CN" altLang="en-US" sz="2400" b="1" kern="0" dirty="0">
              <a:solidFill>
                <a:srgbClr val="D91D3C"/>
              </a:solidFill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8674" name="Picture 2" descr="Tercerização de bombeiro civil | Safety e Work | Hortolândia SP">
            <a:extLst>
              <a:ext uri="{FF2B5EF4-FFF2-40B4-BE49-F238E27FC236}">
                <a16:creationId xmlns:a16="http://schemas.microsoft.com/office/drawing/2014/main" id="{E6600589-8B20-79D9-1BD4-5232FAA4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232" y="1034940"/>
            <a:ext cx="5334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9C8D316-391B-F996-9392-3D1886FF7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3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rgbClr val="AC2F31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669601" y="1854043"/>
            <a:ext cx="5181280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4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Ela define uma série de medidas de prevenção, proteção e combate a incêndios que devem ser adotadas pelas empresas, a fim de preservar a vida, a integridade física e o patrimônio dos trabalhadores.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827080" y="16146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DA3B35B-5687-AA54-3F3F-D06130CA4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02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166792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Abrangência da NR-23: Quais empresas e estabelecimentos estão sujeitos à norma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57CE35-6A79-296B-0EA8-F0ED9A37A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0BF26D35-498F-FED5-DD00-F4ECFB8D6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4350" y="2613098"/>
            <a:ext cx="3456649" cy="4244902"/>
          </a:xfrm>
          <a:prstGeom prst="rect">
            <a:avLst/>
          </a:prstGeom>
        </p:spPr>
      </p:pic>
      <p:sp>
        <p:nvSpPr>
          <p:cNvPr id="4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046E0378-EAC2-348A-8DFD-75C3EEB3D745}"/>
              </a:ext>
            </a:extLst>
          </p:cNvPr>
          <p:cNvSpPr/>
          <p:nvPr/>
        </p:nvSpPr>
        <p:spPr>
          <a:xfrm>
            <a:off x="695987" y="99312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6D96D587-45A5-A39B-F6D7-15A5AEC3603B}"/>
              </a:ext>
            </a:extLst>
          </p:cNvPr>
          <p:cNvSpPr/>
          <p:nvPr/>
        </p:nvSpPr>
        <p:spPr>
          <a:xfrm>
            <a:off x="1150931" y="1394400"/>
            <a:ext cx="6354769" cy="3814219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C72E115-964A-667F-C09B-1F69BD2A60E7}"/>
              </a:ext>
            </a:extLst>
          </p:cNvPr>
          <p:cNvSpPr txBox="1"/>
          <p:nvPr/>
        </p:nvSpPr>
        <p:spPr>
          <a:xfrm>
            <a:off x="2315910" y="1632438"/>
            <a:ext cx="5037390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A </a:t>
            </a:r>
            <a:r>
              <a:rPr kumimoji="0" lang="pt-BR" altLang="zh-CN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NR-23 possui uma abrangência ampla, sendo aplicável a diversos tipos de empresas e estabelecimentos.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zh-CN" kern="0" dirty="0">
              <a:solidFill>
                <a:srgbClr val="FF0000"/>
              </a:solidFill>
              <a:cs typeface="+mn-ea"/>
              <a:sym typeface="+mn-lt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Engloba desde pequenas empresas até grandes indústrias, estabelecimentos comerciais, hospitais, escolas, hotéis, entre outros.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5B1DED5F-005E-2648-37EA-4F738D3E812C}"/>
              </a:ext>
            </a:extLst>
          </p:cNvPr>
          <p:cNvGrpSpPr/>
          <p:nvPr/>
        </p:nvGrpSpPr>
        <p:grpSpPr>
          <a:xfrm>
            <a:off x="1823720" y="3094109"/>
            <a:ext cx="309972" cy="246132"/>
            <a:chOff x="466725" y="2427118"/>
            <a:chExt cx="295275" cy="246132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8E2066F-D2F4-096A-CDA2-9234FC078F6A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C5460B76-C2F8-700D-B0AA-186E5BC0C40A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rgbClr val="D32F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3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C0A97F70-F903-B032-70BF-C625026948F5}"/>
              </a:ext>
            </a:extLst>
          </p:cNvPr>
          <p:cNvSpPr/>
          <p:nvPr/>
        </p:nvSpPr>
        <p:spPr>
          <a:xfrm>
            <a:off x="4236730" y="5561370"/>
            <a:ext cx="400019" cy="412982"/>
          </a:xfrm>
          <a:prstGeom prst="roundRect">
            <a:avLst>
              <a:gd name="adj" fmla="val 11631"/>
            </a:avLst>
          </a:prstGeom>
          <a:solidFill>
            <a:srgbClr val="D32F2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050AE0-CD7C-ACF6-361F-CCE3457AB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plicação da NR23 na construção civil - Movix">
            <a:extLst>
              <a:ext uri="{FF2B5EF4-FFF2-40B4-BE49-F238E27FC236}">
                <a16:creationId xmlns:a16="http://schemas.microsoft.com/office/drawing/2014/main" id="{DBF52FB7-E2B3-9C4C-0CDD-27D0C7F5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628685" y="1268078"/>
            <a:ext cx="8616916" cy="4573922"/>
          </a:xfrm>
          <a:prstGeom prst="rect">
            <a:avLst/>
          </a:prstGeom>
          <a:solidFill>
            <a:srgbClr val="E60B2F">
              <a:alpha val="76000"/>
            </a:srgbClr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8539189" y="1390948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等腰三角形 1">
            <a:extLst>
              <a:ext uri="{FF2B5EF4-FFF2-40B4-BE49-F238E27FC236}">
                <a16:creationId xmlns:a16="http://schemas.microsoft.com/office/drawing/2014/main" id="{75B46FA5-3C4A-3CDA-A0B2-3967C95F40A7}"/>
              </a:ext>
            </a:extLst>
          </p:cNvPr>
          <p:cNvSpPr/>
          <p:nvPr/>
        </p:nvSpPr>
        <p:spPr>
          <a:xfrm rot="5400000">
            <a:off x="842741" y="1560797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1124129" y="1483364"/>
            <a:ext cx="70038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1 O que é a NR-23?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2 Abrangência da NR-23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3 Requisitos de saídas de emergência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4 Equipamentos de Combate a Incêndio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5 Sistemas de Detecção e Alarme de Incêndio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6 Treinamento e Capacitação dos Trabalhadores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7 Medidas de Prevenção de Incêndios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E4F98DC4-D299-DC7F-F0A2-F95124773A7C}"/>
              </a:ext>
            </a:extLst>
          </p:cNvPr>
          <p:cNvSpPr txBox="1"/>
          <p:nvPr/>
        </p:nvSpPr>
        <p:spPr>
          <a:xfrm>
            <a:off x="628684" y="403206"/>
            <a:ext cx="232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gradFill flip="none" rotWithShape="1">
                  <a:gsLst>
                    <a:gs pos="100000">
                      <a:srgbClr val="1D50F4"/>
                    </a:gs>
                    <a:gs pos="0">
                      <a:srgbClr val="28E5FD"/>
                    </a:gs>
                  </a:gsLst>
                  <a:lin ang="0" scaled="1"/>
                  <a:tileRect/>
                </a:gradFill>
                <a:latin typeface="Century Gothic" panose="020B0502020202020204" pitchFamily="34" charset="0"/>
              </a:defRPr>
            </a:lvl1pPr>
          </a:lstStyle>
          <a:p>
            <a:pPr lvl="0" algn="l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Conteúdo</a:t>
            </a:r>
            <a:endParaRPr lang="zh-CN" altLang="en-US" sz="2400" b="1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8" name="等腰三角形 1">
            <a:extLst>
              <a:ext uri="{FF2B5EF4-FFF2-40B4-BE49-F238E27FC236}">
                <a16:creationId xmlns:a16="http://schemas.microsoft.com/office/drawing/2014/main" id="{AEBC3782-F7A1-5C3A-1B3E-87B4C86193BA}"/>
              </a:ext>
            </a:extLst>
          </p:cNvPr>
          <p:cNvSpPr/>
          <p:nvPr/>
        </p:nvSpPr>
        <p:spPr>
          <a:xfrm rot="5400000">
            <a:off x="842741" y="2211763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等腰三角形 1">
            <a:extLst>
              <a:ext uri="{FF2B5EF4-FFF2-40B4-BE49-F238E27FC236}">
                <a16:creationId xmlns:a16="http://schemas.microsoft.com/office/drawing/2014/main" id="{4FB2C170-5146-C73C-A935-E8D9324F666B}"/>
              </a:ext>
            </a:extLst>
          </p:cNvPr>
          <p:cNvSpPr/>
          <p:nvPr/>
        </p:nvSpPr>
        <p:spPr>
          <a:xfrm rot="5400000">
            <a:off x="842741" y="2756049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等腰三角形 1">
            <a:extLst>
              <a:ext uri="{FF2B5EF4-FFF2-40B4-BE49-F238E27FC236}">
                <a16:creationId xmlns:a16="http://schemas.microsoft.com/office/drawing/2014/main" id="{B8E44F14-DECC-4A5D-B73D-D4B70682069C}"/>
              </a:ext>
            </a:extLst>
          </p:cNvPr>
          <p:cNvSpPr/>
          <p:nvPr/>
        </p:nvSpPr>
        <p:spPr>
          <a:xfrm rot="5400000">
            <a:off x="842741" y="3391775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等腰三角形 1">
            <a:extLst>
              <a:ext uri="{FF2B5EF4-FFF2-40B4-BE49-F238E27FC236}">
                <a16:creationId xmlns:a16="http://schemas.microsoft.com/office/drawing/2014/main" id="{DBCEFE15-7710-E21E-2714-B5BD1AFD6439}"/>
              </a:ext>
            </a:extLst>
          </p:cNvPr>
          <p:cNvSpPr/>
          <p:nvPr/>
        </p:nvSpPr>
        <p:spPr>
          <a:xfrm rot="5400000">
            <a:off x="842741" y="3981781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等腰三角形 1">
            <a:extLst>
              <a:ext uri="{FF2B5EF4-FFF2-40B4-BE49-F238E27FC236}">
                <a16:creationId xmlns:a16="http://schemas.microsoft.com/office/drawing/2014/main" id="{D9850416-B727-C7F6-306E-090A39482CE0}"/>
              </a:ext>
            </a:extLst>
          </p:cNvPr>
          <p:cNvSpPr/>
          <p:nvPr/>
        </p:nvSpPr>
        <p:spPr>
          <a:xfrm rot="5400000">
            <a:off x="827501" y="4615329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等腰三角形 1">
            <a:extLst>
              <a:ext uri="{FF2B5EF4-FFF2-40B4-BE49-F238E27FC236}">
                <a16:creationId xmlns:a16="http://schemas.microsoft.com/office/drawing/2014/main" id="{0A7FA57E-9A37-A1BC-7648-D979C93A7D75}"/>
              </a:ext>
            </a:extLst>
          </p:cNvPr>
          <p:cNvSpPr/>
          <p:nvPr/>
        </p:nvSpPr>
        <p:spPr>
          <a:xfrm rot="5400000">
            <a:off x="827501" y="5251055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26" name="Picture 2" descr="NR 23 – PROTEÇÃO CONTRA INCÊNDIOS – Ctp">
            <a:extLst>
              <a:ext uri="{FF2B5EF4-FFF2-40B4-BE49-F238E27FC236}">
                <a16:creationId xmlns:a16="http://schemas.microsoft.com/office/drawing/2014/main" id="{EA15BCC9-429E-F116-71AA-2D2649A9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213" y="2934520"/>
            <a:ext cx="1612900" cy="12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6F67D91-9A2B-5E6F-DC40-445D686B2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1" y="18032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8" grpId="0"/>
      <p:bldP spid="7" grpId="0"/>
      <p:bldP spid="28" grpId="0" animBg="1"/>
      <p:bldP spid="29" grpId="0" animBg="1"/>
      <p:bldP spid="30" grpId="0" animBg="1"/>
      <p:bldP spid="31" grpId="0" animBg="1"/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393700" y="1824319"/>
            <a:ext cx="11582400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 aplicação da NR-23 é baseada no princípio de que todas as empresas, independentemente de seu porte, devem adotar medidas adequadas para prevenir incêndios e garantir a segurança de seus colaboradores. 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Portanto, a norma se aplica a praticamente todas as empresas e estabelecimentos no Brasil.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99FA665-030C-129A-163D-1F92E62EA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588285" y="1473366"/>
            <a:ext cx="8765515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D91D3C"/>
                </a:solidFill>
                <a:cs typeface="+mn-ea"/>
                <a:sym typeface="+mn-lt"/>
              </a:rPr>
              <a:t>Área Industrial</a:t>
            </a: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Na área industrial, a NR-23 abrange fábricas, indústrias de todos os segmentos, armazéns, depósitos e demais instalações relacionadas à produção de bens. Ela estabelece requisitos específicos para esses ambientes, considerando os riscos de incêndio associados a processos industriais, materiais inflamáveis e a presença de maquinário.</a:t>
            </a: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91FA78-72BD-B3DC-0B51-F4C0A570C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5" y="5932407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4" descr="Entenda A Norma 23 Sobre Proteção Contra Incêndios">
            <a:extLst>
              <a:ext uri="{FF2B5EF4-FFF2-40B4-BE49-F238E27FC236}">
                <a16:creationId xmlns:a16="http://schemas.microsoft.com/office/drawing/2014/main" id="{2DD35E29-7A45-9740-403C-516D2ECCC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0"/>
          <a:stretch/>
        </p:blipFill>
        <p:spPr bwMode="auto">
          <a:xfrm>
            <a:off x="0" y="0"/>
            <a:ext cx="4861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798714BE-9E49-EB13-295A-8F5F96A4D770}"/>
              </a:ext>
            </a:extLst>
          </p:cNvPr>
          <p:cNvSpPr/>
          <p:nvPr/>
        </p:nvSpPr>
        <p:spPr>
          <a:xfrm>
            <a:off x="2984500" y="0"/>
            <a:ext cx="6223000" cy="6858000"/>
          </a:xfrm>
          <a:prstGeom prst="triangle">
            <a:avLst>
              <a:gd name="adj" fmla="val 296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文本框 48">
            <a:extLst>
              <a:ext uri="{FF2B5EF4-FFF2-40B4-BE49-F238E27FC236}">
                <a16:creationId xmlns:a16="http://schemas.microsoft.com/office/drawing/2014/main" id="{82C87EFA-5507-B99D-10E8-866641D9603B}"/>
              </a:ext>
            </a:extLst>
          </p:cNvPr>
          <p:cNvSpPr txBox="1"/>
          <p:nvPr/>
        </p:nvSpPr>
        <p:spPr>
          <a:xfrm>
            <a:off x="4813825" y="2127294"/>
            <a:ext cx="6971775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rgbClr val="D91D3C"/>
                </a:solidFill>
                <a:cs typeface="+mn-ea"/>
                <a:sym typeface="+mn-lt"/>
              </a:rPr>
              <a:t>Comércios</a:t>
            </a: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No setor de serviços, a NR-23 abrange estabelecimentos comerciais, tais como lojas, supermercados, shoppings, restaurantes e escritórios. Esses locais devem cumprir as exigências da norma, que incluem a disponibilidade de equipamentos de combate a incêndio, sinalização de segurança, saídas de emergência adequadas e treinamento dos funcionários.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50">
            <a:extLst>
              <a:ext uri="{FF2B5EF4-FFF2-40B4-BE49-F238E27FC236}">
                <a16:creationId xmlns:a16="http://schemas.microsoft.com/office/drawing/2014/main" id="{D06869C0-F83E-4C94-626E-38137186A4F5}"/>
              </a:ext>
            </a:extLst>
          </p:cNvPr>
          <p:cNvSpPr/>
          <p:nvPr/>
        </p:nvSpPr>
        <p:spPr>
          <a:xfrm>
            <a:off x="4899570" y="1900838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A045C3-139F-BF27-4366-0EF34EAE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825" y="735303"/>
            <a:ext cx="736075" cy="93344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3793B57-13AB-E4B7-9583-6E296B93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1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6842760" y="481158"/>
            <a:ext cx="5135880" cy="6039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Saúde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Setores específicos, como hospitais, clínicas médicas e odontológicas, também estão sujeitos à NR-23, considerando a importância da segurança contra incêndios nesses ambientes de saúde. A norma estabelece requisitos adicionais, como a existência de sistemas de detecção de fumaça, rotas de fuga adequadas para pacientes em leitos e a formação de brigadas de incêndio especializadas.</a:t>
            </a:r>
            <a:endParaRPr kumimoji="0" lang="pt-BR" altLang="zh-CN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4EFE37-E979-FFD4-9AA3-49BE4E61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62" y="278103"/>
            <a:ext cx="736075" cy="933445"/>
          </a:xfrm>
          <a:prstGeom prst="rect">
            <a:avLst/>
          </a:prstGeom>
        </p:spPr>
      </p:pic>
      <p:pic>
        <p:nvPicPr>
          <p:cNvPr id="29698" name="Picture 2" descr="Bombeiro Socorrista | Brigada Betim">
            <a:extLst>
              <a:ext uri="{FF2B5EF4-FFF2-40B4-BE49-F238E27FC236}">
                <a16:creationId xmlns:a16="http://schemas.microsoft.com/office/drawing/2014/main" id="{18C52616-0C71-E4E9-69E8-10D8BD33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902" y="-285439"/>
            <a:ext cx="10701979" cy="714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EFC87E-917B-38E9-E547-CCFA1FE56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128">
            <a:extLst>
              <a:ext uri="{FF2B5EF4-FFF2-40B4-BE49-F238E27FC236}">
                <a16:creationId xmlns:a16="http://schemas.microsoft.com/office/drawing/2014/main" id="{379FD2BE-3211-0196-912B-8A18B05C398A}"/>
              </a:ext>
            </a:extLst>
          </p:cNvPr>
          <p:cNvGrpSpPr/>
          <p:nvPr/>
        </p:nvGrpSpPr>
        <p:grpSpPr>
          <a:xfrm rot="18900000" flipV="1">
            <a:off x="537498" y="1910880"/>
            <a:ext cx="2937232" cy="2937232"/>
            <a:chOff x="8381400" y="7194550"/>
            <a:chExt cx="1327750" cy="1327748"/>
          </a:xfrm>
        </p:grpSpPr>
        <p:sp>
          <p:nvSpPr>
            <p:cNvPr id="10" name="Oval 134">
              <a:extLst>
                <a:ext uri="{FF2B5EF4-FFF2-40B4-BE49-F238E27FC236}">
                  <a16:creationId xmlns:a16="http://schemas.microsoft.com/office/drawing/2014/main" id="{9A40CDDC-24E4-BB20-6FB7-964CFF7E56BB}"/>
                </a:ext>
              </a:extLst>
            </p:cNvPr>
            <p:cNvSpPr/>
            <p:nvPr/>
          </p:nvSpPr>
          <p:spPr>
            <a:xfrm>
              <a:off x="8381400" y="7194550"/>
              <a:ext cx="1327750" cy="13277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635000" dir="2700000" sx="80000" sy="8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Oval 135">
              <a:extLst>
                <a:ext uri="{FF2B5EF4-FFF2-40B4-BE49-F238E27FC236}">
                  <a16:creationId xmlns:a16="http://schemas.microsoft.com/office/drawing/2014/main" id="{CAEC76BE-24AD-7E16-0381-8F727ECE994A}"/>
                </a:ext>
              </a:extLst>
            </p:cNvPr>
            <p:cNvSpPr/>
            <p:nvPr/>
          </p:nvSpPr>
          <p:spPr>
            <a:xfrm>
              <a:off x="8534163" y="7347314"/>
              <a:ext cx="1022226" cy="10222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4153874" y="1563361"/>
            <a:ext cx="7753957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Instituições de ensino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Escolas, universidades e instituições de ensino também devem cumprir as diretrizes da NR-23. Nesses locais, é essencial garantir a segurança dos alunos, professores e demais funcionários, incluindo a implementação de medidas como a realização de simulados de evacuação e a manutenção de rotas de fuga desobstruídas.</a:t>
            </a:r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14474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直角三角形 44">
            <a:extLst>
              <a:ext uri="{FF2B5EF4-FFF2-40B4-BE49-F238E27FC236}">
                <a16:creationId xmlns:a16="http://schemas.microsoft.com/office/drawing/2014/main" id="{81B4E2BF-DA20-4993-AA8C-4FCE54AFBD51}"/>
              </a:ext>
            </a:extLst>
          </p:cNvPr>
          <p:cNvSpPr/>
          <p:nvPr/>
        </p:nvSpPr>
        <p:spPr>
          <a:xfrm>
            <a:off x="0" y="5702610"/>
            <a:ext cx="12192000" cy="11553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38A7EB-B0A7-A82C-E782-FAEC6BF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7" y="2418785"/>
            <a:ext cx="1424564" cy="18065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64CA6C-811C-3EEA-E5C9-FD05F52A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7" y="434797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0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625224" y="4893119"/>
            <a:ext cx="1569123" cy="122263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4913769" y="284436"/>
            <a:ext cx="5725822" cy="5064820"/>
          </a:xfrm>
          <a:prstGeom prst="roundRect">
            <a:avLst>
              <a:gd name="adj" fmla="val 2232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439899" y="828515"/>
            <a:ext cx="5477070" cy="4192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rgbClr val="D91D3C"/>
                </a:solidFill>
                <a:cs typeface="+mn-ea"/>
                <a:sym typeface="+mn-lt"/>
              </a:rPr>
              <a:t>Serviços de hospedagem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Além disso, estabelecimentos hoteleiros, como hotéis, pousadas e resorts, também estão sujeitos à NR-23. Esses locais devem dispor de sistemas de alarme de incêndio, planos de evacuação e equipamentos de combate a incêndio para garantir a segurança dos hóspedes e funcionários.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611180" y="208963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46640AB-247B-F1B4-EBD3-D9954AF0C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4245489" y="-2157610"/>
            <a:ext cx="3002284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075938" y="2662951"/>
            <a:ext cx="8183882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cs typeface="+mn-ea"/>
                <a:sym typeface="+mn-lt"/>
              </a:rPr>
              <a:t>Cada tipo de estabelecimento possui características específicas que devem ser consideradas na implementação das medidas de segurança contra incêndios, e a NR-23 oferece uma base de diretrizes a serem seguidas. </a:t>
            </a:r>
            <a:r>
              <a:rPr lang="pt-BR" altLang="zh-CN" b="1" dirty="0">
                <a:cs typeface="+mn-ea"/>
                <a:sym typeface="+mn-lt"/>
              </a:rPr>
              <a:t>No entanto, em alguns casos, podem existir normas adicionais ou regulamentos específicos para determinados setores.</a:t>
            </a:r>
          </a:p>
        </p:txBody>
      </p:sp>
      <p:pic>
        <p:nvPicPr>
          <p:cNvPr id="6" name="Picture 2" descr="NR 23 – PROTEÇÃO CONTRA INCÊNDIOS – Ctp">
            <a:extLst>
              <a:ext uri="{FF2B5EF4-FFF2-40B4-BE49-F238E27FC236}">
                <a16:creationId xmlns:a16="http://schemas.microsoft.com/office/drawing/2014/main" id="{C2D89AD2-7FE0-2E0C-7C03-73780B71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7" y="2669302"/>
            <a:ext cx="2373788" cy="18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E3C3C019-BA61-AE4E-E655-351F64F53017}"/>
              </a:ext>
            </a:extLst>
          </p:cNvPr>
          <p:cNvSpPr/>
          <p:nvPr/>
        </p:nvSpPr>
        <p:spPr>
          <a:xfrm>
            <a:off x="3172780" y="2457216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5E7508-FD39-1E3D-6FAA-AE0B5C770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03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166792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Requisitos de saídas de emergência: localização, dimensionamento e sinalização adequados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82C380-D904-5EE9-CC01-DF4F7F015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5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9652000" y="1"/>
            <a:ext cx="254000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700001" y="745124"/>
            <a:ext cx="6786899" cy="373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Os requisitos de saídas de emergência são fundamentais para garantir a evacuação segura dos trabalhadores em caso de incêndio ou outras situações de emergência.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b="1" dirty="0">
                <a:cs typeface="+mn-ea"/>
                <a:sym typeface="+mn-lt"/>
              </a:rPr>
              <a:t>A NR-23 declara diretrizes específicas para a localização, dimensionamento e sinalização adequada das saídas de emergência nas empresas. 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9679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3409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5766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Picture 2" descr="Cursos de NR 23 - WORK FIRE - Solucões Industriais">
            <a:extLst>
              <a:ext uri="{FF2B5EF4-FFF2-40B4-BE49-F238E27FC236}">
                <a16:creationId xmlns:a16="http://schemas.microsoft.com/office/drawing/2014/main" id="{E61F6B4B-C19E-6B4F-C77C-B740A934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 flipH="1">
            <a:off x="-1" y="3340100"/>
            <a:ext cx="18288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1C26A81-C957-407D-5932-480E0083C0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64237" y="4717485"/>
            <a:ext cx="1424564" cy="18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80540" y="2097413"/>
            <a:ext cx="5563060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Estes requisitos visam proporcionar rotas de fuga claras e acessíveis, permitindo que as pessoas saiam rapidamente e sem obstáculos em situações de risco.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kern="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b="1" kern="0" dirty="0">
                <a:cs typeface="+mn-ea"/>
                <a:sym typeface="+mn-lt"/>
              </a:rPr>
              <a:t>Dessa forma, ficam estabelecidos: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DE15897-71DB-FAA3-096C-8C63A2469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4" y="232217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plicação da NR23 na construção civil - Movix">
            <a:extLst>
              <a:ext uri="{FF2B5EF4-FFF2-40B4-BE49-F238E27FC236}">
                <a16:creationId xmlns:a16="http://schemas.microsoft.com/office/drawing/2014/main" id="{DBF52FB7-E2B3-9C4C-0CDD-27D0C7F5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628685" y="1268078"/>
            <a:ext cx="8616916" cy="4573922"/>
          </a:xfrm>
          <a:prstGeom prst="rect">
            <a:avLst/>
          </a:prstGeom>
          <a:solidFill>
            <a:srgbClr val="E60B2F">
              <a:alpha val="76000"/>
            </a:srgbClr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8539189" y="1390948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等腰三角形 1">
            <a:extLst>
              <a:ext uri="{FF2B5EF4-FFF2-40B4-BE49-F238E27FC236}">
                <a16:creationId xmlns:a16="http://schemas.microsoft.com/office/drawing/2014/main" id="{75B46FA5-3C4A-3CDA-A0B2-3967C95F40A7}"/>
              </a:ext>
            </a:extLst>
          </p:cNvPr>
          <p:cNvSpPr/>
          <p:nvPr/>
        </p:nvSpPr>
        <p:spPr>
          <a:xfrm rot="5400000">
            <a:off x="842741" y="1560797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1124129" y="1457964"/>
            <a:ext cx="70038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8 Plano de Emergência contra Incêndios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9 Responsabilidades dos Empregadores e Trabalhadores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10 Inspeções e Fiscalização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11 Penalidades e Consequências pelo Descumprimento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12 Top 5 NBR segundo a ABNT</a:t>
            </a:r>
          </a:p>
          <a:p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13 Conclusão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E4F98DC4-D299-DC7F-F0A2-F95124773A7C}"/>
              </a:ext>
            </a:extLst>
          </p:cNvPr>
          <p:cNvSpPr txBox="1"/>
          <p:nvPr/>
        </p:nvSpPr>
        <p:spPr>
          <a:xfrm>
            <a:off x="628684" y="403206"/>
            <a:ext cx="232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gradFill flip="none" rotWithShape="1">
                  <a:gsLst>
                    <a:gs pos="100000">
                      <a:srgbClr val="1D50F4"/>
                    </a:gs>
                    <a:gs pos="0">
                      <a:srgbClr val="28E5FD"/>
                    </a:gs>
                  </a:gsLst>
                  <a:lin ang="0" scaled="1"/>
                  <a:tileRect/>
                </a:gradFill>
                <a:latin typeface="Century Gothic" panose="020B0502020202020204" pitchFamily="34" charset="0"/>
              </a:defRPr>
            </a:lvl1pPr>
          </a:lstStyle>
          <a:p>
            <a:pPr lvl="0" algn="l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Conteúdo</a:t>
            </a:r>
            <a:endParaRPr lang="zh-CN" altLang="en-US" sz="2400" b="1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8" name="等腰三角形 1">
            <a:extLst>
              <a:ext uri="{FF2B5EF4-FFF2-40B4-BE49-F238E27FC236}">
                <a16:creationId xmlns:a16="http://schemas.microsoft.com/office/drawing/2014/main" id="{AEBC3782-F7A1-5C3A-1B3E-87B4C86193BA}"/>
              </a:ext>
            </a:extLst>
          </p:cNvPr>
          <p:cNvSpPr/>
          <p:nvPr/>
        </p:nvSpPr>
        <p:spPr>
          <a:xfrm rot="5400000">
            <a:off x="842741" y="2211763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等腰三角形 1">
            <a:extLst>
              <a:ext uri="{FF2B5EF4-FFF2-40B4-BE49-F238E27FC236}">
                <a16:creationId xmlns:a16="http://schemas.microsoft.com/office/drawing/2014/main" id="{4FB2C170-5146-C73C-A935-E8D9324F666B}"/>
              </a:ext>
            </a:extLst>
          </p:cNvPr>
          <p:cNvSpPr/>
          <p:nvPr/>
        </p:nvSpPr>
        <p:spPr>
          <a:xfrm rot="5400000">
            <a:off x="842741" y="2756049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等腰三角形 1">
            <a:extLst>
              <a:ext uri="{FF2B5EF4-FFF2-40B4-BE49-F238E27FC236}">
                <a16:creationId xmlns:a16="http://schemas.microsoft.com/office/drawing/2014/main" id="{B8E44F14-DECC-4A5D-B73D-D4B70682069C}"/>
              </a:ext>
            </a:extLst>
          </p:cNvPr>
          <p:cNvSpPr/>
          <p:nvPr/>
        </p:nvSpPr>
        <p:spPr>
          <a:xfrm rot="5400000">
            <a:off x="842741" y="3391775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等腰三角形 1">
            <a:extLst>
              <a:ext uri="{FF2B5EF4-FFF2-40B4-BE49-F238E27FC236}">
                <a16:creationId xmlns:a16="http://schemas.microsoft.com/office/drawing/2014/main" id="{DBCEFE15-7710-E21E-2714-B5BD1AFD6439}"/>
              </a:ext>
            </a:extLst>
          </p:cNvPr>
          <p:cNvSpPr/>
          <p:nvPr/>
        </p:nvSpPr>
        <p:spPr>
          <a:xfrm rot="5400000">
            <a:off x="842741" y="3981781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等腰三角形 1">
            <a:extLst>
              <a:ext uri="{FF2B5EF4-FFF2-40B4-BE49-F238E27FC236}">
                <a16:creationId xmlns:a16="http://schemas.microsoft.com/office/drawing/2014/main" id="{D9850416-B727-C7F6-306E-090A39482CE0}"/>
              </a:ext>
            </a:extLst>
          </p:cNvPr>
          <p:cNvSpPr/>
          <p:nvPr/>
        </p:nvSpPr>
        <p:spPr>
          <a:xfrm rot="5400000">
            <a:off x="827501" y="4615329"/>
            <a:ext cx="145252" cy="1219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26" name="Picture 2" descr="NR 23 – PROTEÇÃO CONTRA INCÊNDIOS – Ctp">
            <a:extLst>
              <a:ext uri="{FF2B5EF4-FFF2-40B4-BE49-F238E27FC236}">
                <a16:creationId xmlns:a16="http://schemas.microsoft.com/office/drawing/2014/main" id="{EA15BCC9-429E-F116-71AA-2D2649A9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213" y="2934520"/>
            <a:ext cx="1612900" cy="12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AD5BB84-5F53-ED68-DC80-71AD7702D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3" y="19993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8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8" grpId="0"/>
      <p:bldP spid="7" grpId="0"/>
      <p:bldP spid="28" grpId="0" animBg="1"/>
      <p:bldP spid="29" grpId="0" animBg="1"/>
      <p:bldP spid="30" grpId="0" animBg="1"/>
      <p:bldP spid="31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0BF26D35-498F-FED5-DD00-F4ECFB8D6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4350" y="2613098"/>
            <a:ext cx="3456649" cy="4244902"/>
          </a:xfrm>
          <a:prstGeom prst="rect">
            <a:avLst/>
          </a:prstGeom>
        </p:spPr>
      </p:pic>
      <p:sp>
        <p:nvSpPr>
          <p:cNvPr id="4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046E0378-EAC2-348A-8DFD-75C3EEB3D745}"/>
              </a:ext>
            </a:extLst>
          </p:cNvPr>
          <p:cNvSpPr/>
          <p:nvPr/>
        </p:nvSpPr>
        <p:spPr>
          <a:xfrm>
            <a:off x="695987" y="99312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6D96D587-45A5-A39B-F6D7-15A5AEC3603B}"/>
              </a:ext>
            </a:extLst>
          </p:cNvPr>
          <p:cNvSpPr/>
          <p:nvPr/>
        </p:nvSpPr>
        <p:spPr>
          <a:xfrm>
            <a:off x="1150931" y="1394400"/>
            <a:ext cx="6354769" cy="3814219"/>
          </a:xfrm>
          <a:prstGeom prst="roundRect">
            <a:avLst>
              <a:gd name="adj" fmla="val 2232"/>
            </a:avLst>
          </a:prstGeom>
          <a:solidFill>
            <a:schemeClr val="tx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C72E115-964A-667F-C09B-1F69BD2A60E7}"/>
              </a:ext>
            </a:extLst>
          </p:cNvPr>
          <p:cNvSpPr txBox="1"/>
          <p:nvPr/>
        </p:nvSpPr>
        <p:spPr>
          <a:xfrm>
            <a:off x="1917481" y="1855193"/>
            <a:ext cx="5435819" cy="300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Localização das Saídas de Emergência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As saídas de emergência devem ser estrategicamente posicionadas nas edificações, de forma a permitir o acesso rápido e seguro a partir de qualquer área interna. Elas devem estar localizadas em pontos distintos, afastadas entre si, para evitar que uma única saída seja obstruída em caso de emergência. 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5B1DED5F-005E-2648-37EA-4F738D3E812C}"/>
              </a:ext>
            </a:extLst>
          </p:cNvPr>
          <p:cNvGrpSpPr/>
          <p:nvPr/>
        </p:nvGrpSpPr>
        <p:grpSpPr>
          <a:xfrm>
            <a:off x="1379220" y="3094109"/>
            <a:ext cx="309972" cy="246132"/>
            <a:chOff x="466725" y="2427118"/>
            <a:chExt cx="295275" cy="246132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8E2066F-D2F4-096A-CDA2-9234FC078F6A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C5460B76-C2F8-700D-B0AA-186E5BC0C40A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rgbClr val="D32F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3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C0A97F70-F903-B032-70BF-C625026948F5}"/>
              </a:ext>
            </a:extLst>
          </p:cNvPr>
          <p:cNvSpPr/>
          <p:nvPr/>
        </p:nvSpPr>
        <p:spPr>
          <a:xfrm>
            <a:off x="4236730" y="5561370"/>
            <a:ext cx="400019" cy="412982"/>
          </a:xfrm>
          <a:prstGeom prst="roundRect">
            <a:avLst>
              <a:gd name="adj" fmla="val 11631"/>
            </a:avLst>
          </a:prstGeom>
          <a:solidFill>
            <a:srgbClr val="D32F2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E183C6-FC31-FDF0-A26F-3BFC260BE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74841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7647940" y="1787583"/>
            <a:ext cx="4290060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Além disso, as saídas devem ser facilmente identificáveis pelas pessoas que frequentam o ambiente, mesmo que leigas, e não podem exigir o uso de chaves ou dispositivos especiais para serem abertas.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96202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338" name="Picture 2" descr="(NR-23) Saída de emergência">
            <a:extLst>
              <a:ext uri="{FF2B5EF4-FFF2-40B4-BE49-F238E27FC236}">
                <a16:creationId xmlns:a16="http://schemas.microsoft.com/office/drawing/2014/main" id="{4B47CE85-1AE4-06DC-6499-EC94485C0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/>
          <a:stretch/>
        </p:blipFill>
        <p:spPr bwMode="auto">
          <a:xfrm>
            <a:off x="0" y="778706"/>
            <a:ext cx="7357102" cy="53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3790C9-C91A-5074-C857-08E0BB1C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77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545871" y="958755"/>
            <a:ext cx="8172513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“As saídas devem ser dispostas de tal forma que, entre elas e qualquer local de trabalho, não se tenha de percorrer distância maior que 15m (quinze metros) nos de risco grande e 30m (trinta metros) de risco médio ou pequeno.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Estas distâncias poderão ser modificadas, para mais ou menos, a critério da autoridade competente em segurança do trabalho, se houver instalações de chuveiros sprinklers, automáticos, e segundo a natureza do risco.”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53D7789-F145-A9EE-1783-4ABE6D33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0BF26D35-498F-FED5-DD00-F4ECFB8D6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4350" y="2613098"/>
            <a:ext cx="3456649" cy="4244902"/>
          </a:xfrm>
          <a:prstGeom prst="rect">
            <a:avLst/>
          </a:prstGeom>
        </p:spPr>
      </p:pic>
      <p:sp>
        <p:nvSpPr>
          <p:cNvPr id="4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046E0378-EAC2-348A-8DFD-75C3EEB3D745}"/>
              </a:ext>
            </a:extLst>
          </p:cNvPr>
          <p:cNvSpPr/>
          <p:nvPr/>
        </p:nvSpPr>
        <p:spPr>
          <a:xfrm>
            <a:off x="695987" y="99312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6D96D587-45A5-A39B-F6D7-15A5AEC3603B}"/>
              </a:ext>
            </a:extLst>
          </p:cNvPr>
          <p:cNvSpPr/>
          <p:nvPr/>
        </p:nvSpPr>
        <p:spPr>
          <a:xfrm>
            <a:off x="1150931" y="1394400"/>
            <a:ext cx="6354769" cy="3814219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C72E115-964A-667F-C09B-1F69BD2A60E7}"/>
              </a:ext>
            </a:extLst>
          </p:cNvPr>
          <p:cNvSpPr txBox="1"/>
          <p:nvPr/>
        </p:nvSpPr>
        <p:spPr>
          <a:xfrm>
            <a:off x="1917481" y="1855193"/>
            <a:ext cx="5435819" cy="226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Dimensionamento das Saídas de Emergência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zh-CN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O dimensionamento das saídas de emergência deve levar em consideração o número de pessoas que ocupam o ambiente e a distância que precisam percorrer até alcançar uma rota de fuga segura. 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5B1DED5F-005E-2648-37EA-4F738D3E812C}"/>
              </a:ext>
            </a:extLst>
          </p:cNvPr>
          <p:cNvGrpSpPr/>
          <p:nvPr/>
        </p:nvGrpSpPr>
        <p:grpSpPr>
          <a:xfrm>
            <a:off x="1379220" y="3094109"/>
            <a:ext cx="309972" cy="246132"/>
            <a:chOff x="466725" y="2427118"/>
            <a:chExt cx="295275" cy="246132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8E2066F-D2F4-096A-CDA2-9234FC078F6A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C5460B76-C2F8-700D-B0AA-186E5BC0C40A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rgbClr val="D32F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3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C0A97F70-F903-B032-70BF-C625026948F5}"/>
              </a:ext>
            </a:extLst>
          </p:cNvPr>
          <p:cNvSpPr/>
          <p:nvPr/>
        </p:nvSpPr>
        <p:spPr>
          <a:xfrm>
            <a:off x="4236730" y="5561370"/>
            <a:ext cx="400019" cy="412982"/>
          </a:xfrm>
          <a:prstGeom prst="roundRect">
            <a:avLst>
              <a:gd name="adj" fmla="val 11631"/>
            </a:avLst>
          </a:prstGeom>
          <a:solidFill>
            <a:srgbClr val="D32F2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00A7233-406E-380E-4C29-826CACA2F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5972631" y="20709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869032" y="2248348"/>
            <a:ext cx="468267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rgbClr val="FF0000"/>
                </a:solidFill>
                <a:cs typeface="+mn-ea"/>
                <a:sym typeface="+mn-lt"/>
              </a:rPr>
              <a:t>Estabelece critérios específicos para calcular a quantidade mínima de saídas de emergência necessárias, considerando fatores como a capacidade de lotação dos espaços, a largura das portas e corredores, e a distância máxima a ser percorrida para alcançar uma saída.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36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E034F73-38F9-AE1D-98D5-33A302551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4" descr="Entenda A Norma 23 Sobre Proteção Contra Incêndios">
            <a:extLst>
              <a:ext uri="{FF2B5EF4-FFF2-40B4-BE49-F238E27FC236}">
                <a16:creationId xmlns:a16="http://schemas.microsoft.com/office/drawing/2014/main" id="{2DD35E29-7A45-9740-403C-516D2ECCC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0"/>
          <a:stretch/>
        </p:blipFill>
        <p:spPr bwMode="auto">
          <a:xfrm>
            <a:off x="0" y="0"/>
            <a:ext cx="4861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798714BE-9E49-EB13-295A-8F5F96A4D770}"/>
              </a:ext>
            </a:extLst>
          </p:cNvPr>
          <p:cNvSpPr/>
          <p:nvPr/>
        </p:nvSpPr>
        <p:spPr>
          <a:xfrm>
            <a:off x="2984500" y="0"/>
            <a:ext cx="6223000" cy="6858000"/>
          </a:xfrm>
          <a:prstGeom prst="triangle">
            <a:avLst>
              <a:gd name="adj" fmla="val 296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文本框 48">
            <a:extLst>
              <a:ext uri="{FF2B5EF4-FFF2-40B4-BE49-F238E27FC236}">
                <a16:creationId xmlns:a16="http://schemas.microsoft.com/office/drawing/2014/main" id="{82C87EFA-5507-B99D-10E8-866641D9603B}"/>
              </a:ext>
            </a:extLst>
          </p:cNvPr>
          <p:cNvSpPr txBox="1"/>
          <p:nvPr/>
        </p:nvSpPr>
        <p:spPr>
          <a:xfrm>
            <a:off x="4813825" y="2127294"/>
            <a:ext cx="6971775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“A largura mínima das aberturas de saída deverá ser de 1,20m (um metro e vinte centímetros).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 sentido de abertura da porta não poderá ser para o interior do local de trabalho.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50">
            <a:extLst>
              <a:ext uri="{FF2B5EF4-FFF2-40B4-BE49-F238E27FC236}">
                <a16:creationId xmlns:a16="http://schemas.microsoft.com/office/drawing/2014/main" id="{D06869C0-F83E-4C94-626E-38137186A4F5}"/>
              </a:ext>
            </a:extLst>
          </p:cNvPr>
          <p:cNvSpPr/>
          <p:nvPr/>
        </p:nvSpPr>
        <p:spPr>
          <a:xfrm>
            <a:off x="4899570" y="1900838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A045C3-139F-BF27-4366-0EF34EAE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825" y="735303"/>
            <a:ext cx="736075" cy="93344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17025EE-8314-54D5-7034-BF736861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128">
            <a:extLst>
              <a:ext uri="{FF2B5EF4-FFF2-40B4-BE49-F238E27FC236}">
                <a16:creationId xmlns:a16="http://schemas.microsoft.com/office/drawing/2014/main" id="{379FD2BE-3211-0196-912B-8A18B05C398A}"/>
              </a:ext>
            </a:extLst>
          </p:cNvPr>
          <p:cNvGrpSpPr/>
          <p:nvPr/>
        </p:nvGrpSpPr>
        <p:grpSpPr>
          <a:xfrm rot="18900000" flipV="1">
            <a:off x="537498" y="1910880"/>
            <a:ext cx="2937232" cy="2937232"/>
            <a:chOff x="8381400" y="7194550"/>
            <a:chExt cx="1327750" cy="1327748"/>
          </a:xfrm>
        </p:grpSpPr>
        <p:sp>
          <p:nvSpPr>
            <p:cNvPr id="10" name="Oval 134">
              <a:extLst>
                <a:ext uri="{FF2B5EF4-FFF2-40B4-BE49-F238E27FC236}">
                  <a16:creationId xmlns:a16="http://schemas.microsoft.com/office/drawing/2014/main" id="{9A40CDDC-24E4-BB20-6FB7-964CFF7E56BB}"/>
                </a:ext>
              </a:extLst>
            </p:cNvPr>
            <p:cNvSpPr/>
            <p:nvPr/>
          </p:nvSpPr>
          <p:spPr>
            <a:xfrm>
              <a:off x="8381400" y="7194550"/>
              <a:ext cx="1327750" cy="13277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635000" dir="2700000" sx="80000" sy="8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Oval 135">
              <a:extLst>
                <a:ext uri="{FF2B5EF4-FFF2-40B4-BE49-F238E27FC236}">
                  <a16:creationId xmlns:a16="http://schemas.microsoft.com/office/drawing/2014/main" id="{CAEC76BE-24AD-7E16-0381-8F727ECE994A}"/>
                </a:ext>
              </a:extLst>
            </p:cNvPr>
            <p:cNvSpPr/>
            <p:nvPr/>
          </p:nvSpPr>
          <p:spPr>
            <a:xfrm>
              <a:off x="8534163" y="7347314"/>
              <a:ext cx="1022226" cy="10222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836374" y="2206352"/>
            <a:ext cx="7753957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</a:schemeClr>
                </a:solidFill>
                <a:cs typeface="+mn-ea"/>
                <a:sym typeface="+mn-lt"/>
              </a:rPr>
              <a:t>Onde não for possível o acesso imediato às saídas, deverão existir, em caráter permanente e completamente desobstruídos, circulações internas ou corredores de acesso contínuos e seguros, com largura mínima de 1,20m (um metro e vinte centímetros).</a:t>
            </a:r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14474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直角三角形 44">
            <a:extLst>
              <a:ext uri="{FF2B5EF4-FFF2-40B4-BE49-F238E27FC236}">
                <a16:creationId xmlns:a16="http://schemas.microsoft.com/office/drawing/2014/main" id="{81B4E2BF-DA20-4993-AA8C-4FCE54AFBD51}"/>
              </a:ext>
            </a:extLst>
          </p:cNvPr>
          <p:cNvSpPr/>
          <p:nvPr/>
        </p:nvSpPr>
        <p:spPr>
          <a:xfrm>
            <a:off x="0" y="5702610"/>
            <a:ext cx="12192000" cy="11553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38A7EB-B0A7-A82C-E782-FAEC6BF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7" y="2418785"/>
            <a:ext cx="1424564" cy="18065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BA3956-07A4-D443-9974-4D768B4EB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4245489" y="-2157610"/>
            <a:ext cx="3002284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075938" y="2871237"/>
            <a:ext cx="818388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cs typeface="+mn-ea"/>
                <a:sym typeface="+mn-lt"/>
              </a:rPr>
              <a:t>Quando não for possível atingir, diretamente, as portas de saída, deverão existir, em caráter permanente, vias de passagem ou corredores, com largura mínima de 1,20m (um metro e vinte centímetros) sempre rigorosamente desobstruídos.”</a:t>
            </a:r>
            <a:endParaRPr lang="pt-BR" altLang="zh-CN" b="1" dirty="0">
              <a:cs typeface="+mn-ea"/>
              <a:sym typeface="+mn-lt"/>
            </a:endParaRPr>
          </a:p>
        </p:txBody>
      </p:sp>
      <p:pic>
        <p:nvPicPr>
          <p:cNvPr id="6" name="Picture 2" descr="NR 23 – PROTEÇÃO CONTRA INCÊNDIOS – Ctp">
            <a:extLst>
              <a:ext uri="{FF2B5EF4-FFF2-40B4-BE49-F238E27FC236}">
                <a16:creationId xmlns:a16="http://schemas.microsoft.com/office/drawing/2014/main" id="{C2D89AD2-7FE0-2E0C-7C03-73780B71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7" y="2669302"/>
            <a:ext cx="2373788" cy="18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E3C3C019-BA61-AE4E-E655-351F64F53017}"/>
              </a:ext>
            </a:extLst>
          </p:cNvPr>
          <p:cNvSpPr/>
          <p:nvPr/>
        </p:nvSpPr>
        <p:spPr>
          <a:xfrm>
            <a:off x="3172780" y="2457216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81047C-ED4C-79E9-07B3-4E1F426A3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0BF26D35-498F-FED5-DD00-F4ECFB8D6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4350" y="2613098"/>
            <a:ext cx="3456649" cy="4244902"/>
          </a:xfrm>
          <a:prstGeom prst="rect">
            <a:avLst/>
          </a:prstGeom>
        </p:spPr>
      </p:pic>
      <p:sp>
        <p:nvSpPr>
          <p:cNvPr id="4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046E0378-EAC2-348A-8DFD-75C3EEB3D745}"/>
              </a:ext>
            </a:extLst>
          </p:cNvPr>
          <p:cNvSpPr/>
          <p:nvPr/>
        </p:nvSpPr>
        <p:spPr>
          <a:xfrm>
            <a:off x="695987" y="99312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6D96D587-45A5-A39B-F6D7-15A5AEC3603B}"/>
              </a:ext>
            </a:extLst>
          </p:cNvPr>
          <p:cNvSpPr/>
          <p:nvPr/>
        </p:nvSpPr>
        <p:spPr>
          <a:xfrm>
            <a:off x="1150931" y="1394400"/>
            <a:ext cx="6354769" cy="3814219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C72E115-964A-667F-C09B-1F69BD2A60E7}"/>
              </a:ext>
            </a:extLst>
          </p:cNvPr>
          <p:cNvSpPr txBox="1"/>
          <p:nvPr/>
        </p:nvSpPr>
        <p:spPr>
          <a:xfrm>
            <a:off x="1917481" y="1855193"/>
            <a:ext cx="5435819" cy="263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Sinalização das Saídas de Emergência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zh-CN" sz="16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 sinalização adequada das saídas de emergência é essencial para orientar os trabalhadores durante uma evacuação. A NR-23 estabelece que as saídas devem ser sinalizadas de forma clara, visível e em conformidade com as normas técnicas pertinentes.</a:t>
            </a:r>
            <a:r>
              <a:rPr kumimoji="0" lang="pt-BR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pt-BR" altLang="zh-CN" sz="16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5B1DED5F-005E-2648-37EA-4F738D3E812C}"/>
              </a:ext>
            </a:extLst>
          </p:cNvPr>
          <p:cNvGrpSpPr/>
          <p:nvPr/>
        </p:nvGrpSpPr>
        <p:grpSpPr>
          <a:xfrm>
            <a:off x="1379220" y="3094109"/>
            <a:ext cx="309972" cy="246132"/>
            <a:chOff x="466725" y="2427118"/>
            <a:chExt cx="295275" cy="246132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8E2066F-D2F4-096A-CDA2-9234FC078F6A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C5460B76-C2F8-700D-B0AA-186E5BC0C40A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rgbClr val="D32F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3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C0A97F70-F903-B032-70BF-C625026948F5}"/>
              </a:ext>
            </a:extLst>
          </p:cNvPr>
          <p:cNvSpPr/>
          <p:nvPr/>
        </p:nvSpPr>
        <p:spPr>
          <a:xfrm>
            <a:off x="4236730" y="5561370"/>
            <a:ext cx="400019" cy="412982"/>
          </a:xfrm>
          <a:prstGeom prst="roundRect">
            <a:avLst>
              <a:gd name="adj" fmla="val 11631"/>
            </a:avLst>
          </a:prstGeom>
          <a:solidFill>
            <a:srgbClr val="D32F2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4B82670-1571-9EC3-815A-46195075E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1101696"/>
            <a:ext cx="5697016" cy="4192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Isso inclui a utilização de placas indicativas com símbolos universais, iluminação de emergência e setas direcionais para indicar o caminho a ser seguido até a saída.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As placas e sinalizações devem estar sempre em boas condições de visibilidade e legibilidade.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11203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4933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7290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Arrow: Pentagon 10">
            <a:extLst>
              <a:ext uri="{FF2B5EF4-FFF2-40B4-BE49-F238E27FC236}">
                <a16:creationId xmlns:a16="http://schemas.microsoft.com/office/drawing/2014/main" id="{57DCD768-FCBF-335F-5D3F-F964D004B484}"/>
              </a:ext>
            </a:extLst>
          </p:cNvPr>
          <p:cNvSpPr/>
          <p:nvPr/>
        </p:nvSpPr>
        <p:spPr>
          <a:xfrm>
            <a:off x="-10294" y="3748727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Arrow: Pentagon 11">
            <a:extLst>
              <a:ext uri="{FF2B5EF4-FFF2-40B4-BE49-F238E27FC236}">
                <a16:creationId xmlns:a16="http://schemas.microsoft.com/office/drawing/2014/main" id="{3E42B2C4-0918-3955-D597-8E1BACC2EA46}"/>
              </a:ext>
            </a:extLst>
          </p:cNvPr>
          <p:cNvSpPr/>
          <p:nvPr/>
        </p:nvSpPr>
        <p:spPr>
          <a:xfrm>
            <a:off x="957318" y="4121790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A3243FA3-F060-F8D5-38E7-F9B0CCEB6E12}"/>
              </a:ext>
            </a:extLst>
          </p:cNvPr>
          <p:cNvGrpSpPr/>
          <p:nvPr/>
        </p:nvGrpSpPr>
        <p:grpSpPr>
          <a:xfrm>
            <a:off x="1150544" y="4357434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21D52728-FF1A-FB9A-1E17-7B2DBB541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A77D5D2C-8591-DF64-35C6-623233FE6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1" y="717536"/>
            <a:ext cx="3400815" cy="63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DFBB002-D7BC-F838-DB29-29D96B7FA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1101696"/>
            <a:ext cx="5364410" cy="465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A segurança no local de trabalho é uma prioridade essencial em qualquer setor ou atividade.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Dentre os diversos riscos ocupacionais que podem afetar a saúde e o bem-estar dos trabalhadores, os incêndios representam uma das ameaças mais significativas. 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11203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4933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7290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Arrow: Pentagon 10">
            <a:extLst>
              <a:ext uri="{FF2B5EF4-FFF2-40B4-BE49-F238E27FC236}">
                <a16:creationId xmlns:a16="http://schemas.microsoft.com/office/drawing/2014/main" id="{57DCD768-FCBF-335F-5D3F-F964D004B484}"/>
              </a:ext>
            </a:extLst>
          </p:cNvPr>
          <p:cNvSpPr/>
          <p:nvPr/>
        </p:nvSpPr>
        <p:spPr>
          <a:xfrm>
            <a:off x="-10294" y="3748727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Arrow: Pentagon 11">
            <a:extLst>
              <a:ext uri="{FF2B5EF4-FFF2-40B4-BE49-F238E27FC236}">
                <a16:creationId xmlns:a16="http://schemas.microsoft.com/office/drawing/2014/main" id="{3E42B2C4-0918-3955-D597-8E1BACC2EA46}"/>
              </a:ext>
            </a:extLst>
          </p:cNvPr>
          <p:cNvSpPr/>
          <p:nvPr/>
        </p:nvSpPr>
        <p:spPr>
          <a:xfrm>
            <a:off x="957318" y="4121790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A3243FA3-F060-F8D5-38E7-F9B0CCEB6E12}"/>
              </a:ext>
            </a:extLst>
          </p:cNvPr>
          <p:cNvGrpSpPr/>
          <p:nvPr/>
        </p:nvGrpSpPr>
        <p:grpSpPr>
          <a:xfrm>
            <a:off x="1150544" y="4357434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21D52728-FF1A-FB9A-1E17-7B2DBB541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A77D5D2C-8591-DF64-35C6-623233FE6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1" y="717536"/>
            <a:ext cx="3400815" cy="63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B18A74E-D0F8-0FFD-58D9-ECD0EFAE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84" y="168928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866280" y="979847"/>
            <a:ext cx="10459440" cy="4898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9194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8900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4813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1139846" y="12677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1298490" y="2158456"/>
            <a:ext cx="542522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cs typeface="+mn-ea"/>
                <a:sym typeface="+mn-lt"/>
              </a:rPr>
              <a:t>“As aberturas, saídas e vias de passagem devem ser claramente assinaladas por meio de placas ou sinais luminosos, indicando a direção da saída.”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23064" y="1077523"/>
            <a:ext cx="3369824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40194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8237711-41A9-051E-D4CA-860115CC5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8" y="34027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9745DB4-DFBD-2BD5-530D-1B6CB8AD5914}"/>
              </a:ext>
            </a:extLst>
          </p:cNvPr>
          <p:cNvGrpSpPr/>
          <p:nvPr/>
        </p:nvGrpSpPr>
        <p:grpSpPr>
          <a:xfrm>
            <a:off x="293564" y="323458"/>
            <a:ext cx="7174036" cy="6488822"/>
            <a:chOff x="1155403" y="1549400"/>
            <a:chExt cx="2436904" cy="4029071"/>
          </a:xfrm>
        </p:grpSpPr>
        <p:sp>
          <p:nvSpPr>
            <p:cNvPr id="6" name="Google Shape;547;p23">
              <a:extLst>
                <a:ext uri="{FF2B5EF4-FFF2-40B4-BE49-F238E27FC236}">
                  <a16:creationId xmlns:a16="http://schemas.microsoft.com/office/drawing/2014/main" id="{01C7A9E6-5051-A6B8-285A-DBB90A587A7F}"/>
                </a:ext>
              </a:extLst>
            </p:cNvPr>
            <p:cNvSpPr/>
            <p:nvPr/>
          </p:nvSpPr>
          <p:spPr>
            <a:xfrm>
              <a:off x="1155403" y="2195662"/>
              <a:ext cx="500016" cy="458184"/>
            </a:xfrm>
            <a:custGeom>
              <a:avLst/>
              <a:gdLst/>
              <a:ahLst/>
              <a:cxnLst/>
              <a:rect l="l" t="t" r="r" b="b"/>
              <a:pathLst>
                <a:path w="19739" h="23677" extrusionOk="0">
                  <a:moveTo>
                    <a:pt x="0" y="0"/>
                  </a:moveTo>
                  <a:lnTo>
                    <a:pt x="19739" y="23677"/>
                  </a:lnTo>
                  <a:lnTo>
                    <a:pt x="19739" y="0"/>
                  </a:lnTo>
                  <a:close/>
                </a:path>
              </a:pathLst>
            </a:custGeom>
            <a:solidFill>
              <a:srgbClr val="AC2F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b="1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7" name="Google Shape;544;p23">
              <a:extLst>
                <a:ext uri="{FF2B5EF4-FFF2-40B4-BE49-F238E27FC236}">
                  <a16:creationId xmlns:a16="http://schemas.microsoft.com/office/drawing/2014/main" id="{85F70CA3-81D9-900C-0044-89926591D060}"/>
                </a:ext>
              </a:extLst>
            </p:cNvPr>
            <p:cNvSpPr/>
            <p:nvPr/>
          </p:nvSpPr>
          <p:spPr>
            <a:xfrm>
              <a:off x="1426344" y="4157609"/>
              <a:ext cx="2165962" cy="1420862"/>
            </a:xfrm>
            <a:custGeom>
              <a:avLst/>
              <a:gdLst/>
              <a:ahLst/>
              <a:cxnLst/>
              <a:rect l="l" t="t" r="r" b="b"/>
              <a:pathLst>
                <a:path w="76463" h="73424" extrusionOk="0">
                  <a:moveTo>
                    <a:pt x="1" y="1"/>
                  </a:moveTo>
                  <a:lnTo>
                    <a:pt x="76463" y="1"/>
                  </a:lnTo>
                  <a:lnTo>
                    <a:pt x="76463" y="39927"/>
                  </a:lnTo>
                  <a:cubicBezTo>
                    <a:pt x="76463" y="58420"/>
                    <a:pt x="61460" y="73423"/>
                    <a:pt x="42967" y="73423"/>
                  </a:cubicBezTo>
                  <a:lnTo>
                    <a:pt x="33497" y="73423"/>
                  </a:lnTo>
                  <a:cubicBezTo>
                    <a:pt x="15004" y="73423"/>
                    <a:pt x="1" y="58420"/>
                    <a:pt x="1" y="39927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8" name="Google Shape;545;p23">
              <a:extLst>
                <a:ext uri="{FF2B5EF4-FFF2-40B4-BE49-F238E27FC236}">
                  <a16:creationId xmlns:a16="http://schemas.microsoft.com/office/drawing/2014/main" id="{DB1C0F90-A5A9-A3EC-08FD-D0F9EB056BB8}"/>
                </a:ext>
              </a:extLst>
            </p:cNvPr>
            <p:cNvSpPr/>
            <p:nvPr/>
          </p:nvSpPr>
          <p:spPr>
            <a:xfrm>
              <a:off x="1424928" y="1610163"/>
              <a:ext cx="2167379" cy="3482160"/>
            </a:xfrm>
            <a:custGeom>
              <a:avLst/>
              <a:gdLst/>
              <a:ahLst/>
              <a:cxnLst/>
              <a:rect l="l" t="t" r="r" b="b"/>
              <a:pathLst>
                <a:path w="76513" h="179943" extrusionOk="0">
                  <a:moveTo>
                    <a:pt x="51" y="0"/>
                  </a:moveTo>
                  <a:lnTo>
                    <a:pt x="76513" y="0"/>
                  </a:lnTo>
                  <a:lnTo>
                    <a:pt x="76513" y="141711"/>
                  </a:lnTo>
                  <a:cubicBezTo>
                    <a:pt x="76513" y="162795"/>
                    <a:pt x="59366" y="179942"/>
                    <a:pt x="38282" y="179942"/>
                  </a:cubicBezTo>
                  <a:lnTo>
                    <a:pt x="38282" y="179942"/>
                  </a:lnTo>
                  <a:cubicBezTo>
                    <a:pt x="17147" y="179942"/>
                    <a:pt x="1" y="162795"/>
                    <a:pt x="1" y="141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9" name="Google Shape;546;p23">
              <a:extLst>
                <a:ext uri="{FF2B5EF4-FFF2-40B4-BE49-F238E27FC236}">
                  <a16:creationId xmlns:a16="http://schemas.microsoft.com/office/drawing/2014/main" id="{0E168B1F-06CF-5CE7-469C-E139DCD9653B}"/>
                </a:ext>
              </a:extLst>
            </p:cNvPr>
            <p:cNvSpPr/>
            <p:nvPr/>
          </p:nvSpPr>
          <p:spPr>
            <a:xfrm>
              <a:off x="1155403" y="1549400"/>
              <a:ext cx="2436904" cy="646281"/>
            </a:xfrm>
            <a:custGeom>
              <a:avLst/>
              <a:gdLst/>
              <a:ahLst/>
              <a:cxnLst/>
              <a:rect l="l" t="t" r="r" b="b"/>
              <a:pathLst>
                <a:path w="96201" h="33397" extrusionOk="0">
                  <a:moveTo>
                    <a:pt x="26966" y="0"/>
                  </a:moveTo>
                  <a:lnTo>
                    <a:pt x="96201" y="0"/>
                  </a:lnTo>
                  <a:lnTo>
                    <a:pt x="96201" y="7228"/>
                  </a:lnTo>
                  <a:cubicBezTo>
                    <a:pt x="96201" y="21683"/>
                    <a:pt x="84487" y="33396"/>
                    <a:pt x="70032" y="33396"/>
                  </a:cubicBezTo>
                  <a:lnTo>
                    <a:pt x="0" y="33396"/>
                  </a:lnTo>
                  <a:lnTo>
                    <a:pt x="0" y="26966"/>
                  </a:lnTo>
                  <a:cubicBezTo>
                    <a:pt x="0" y="12063"/>
                    <a:pt x="12063" y="0"/>
                    <a:pt x="26966" y="0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665" kern="0" dirty="0">
                <a:solidFill>
                  <a:srgbClr val="FFFFFF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0" name="Google Shape;548;p23">
              <a:extLst>
                <a:ext uri="{FF2B5EF4-FFF2-40B4-BE49-F238E27FC236}">
                  <a16:creationId xmlns:a16="http://schemas.microsoft.com/office/drawing/2014/main" id="{40334EEC-6B61-3B13-D1EB-684DC9281CEA}"/>
                </a:ext>
              </a:extLst>
            </p:cNvPr>
            <p:cNvSpPr/>
            <p:nvPr/>
          </p:nvSpPr>
          <p:spPr>
            <a:xfrm>
              <a:off x="2356005" y="1680892"/>
              <a:ext cx="200078" cy="369622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2" name="文本框 62">
              <a:extLst>
                <a:ext uri="{FF2B5EF4-FFF2-40B4-BE49-F238E27FC236}">
                  <a16:creationId xmlns:a16="http://schemas.microsoft.com/office/drawing/2014/main" id="{3AA0B4B4-26C4-0E92-0F60-F092889315BB}"/>
                </a:ext>
              </a:extLst>
            </p:cNvPr>
            <p:cNvSpPr txBox="1"/>
            <p:nvPr/>
          </p:nvSpPr>
          <p:spPr>
            <a:xfrm>
              <a:off x="1589507" y="2376812"/>
              <a:ext cx="1860438" cy="203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As medidas de saídas de emergência podem variar de acordo com o tipo de edificação e a sua ocupação, sendo necessário seguir as instruções específicas dos órgãos competentes, como o Corpo de Bombeiros, para garantir a conformidade com as normas locais. </a:t>
              </a:r>
            </a:p>
          </p:txBody>
        </p:sp>
      </p:grpSp>
      <p:pic>
        <p:nvPicPr>
          <p:cNvPr id="4" name="Picture 2" descr="NR 23 – PROTEÇÃO CONTRA INCÊNDIOS – Ctp">
            <a:extLst>
              <a:ext uri="{FF2B5EF4-FFF2-40B4-BE49-F238E27FC236}">
                <a16:creationId xmlns:a16="http://schemas.microsoft.com/office/drawing/2014/main" id="{9038A988-3725-64B7-E5B9-1B2D4A87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35" y="1792622"/>
            <a:ext cx="3894212" cy="29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0DE111C-AA5C-9097-DFB4-8A9539F3F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32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212721" y="2208915"/>
            <a:ext cx="4290060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Além disso, as empresas devem realizar inspeções regulares para verificar a adequação das saídas de emergência, realizar manutenções preventivas e corrigir quaisquer irregularidades identificadas.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122" name="Picture 2" descr="NR 23 - Combate a Incêndio :: Matrículas Abertas ::">
            <a:extLst>
              <a:ext uri="{FF2B5EF4-FFF2-40B4-BE49-F238E27FC236}">
                <a16:creationId xmlns:a16="http://schemas.microsoft.com/office/drawing/2014/main" id="{9EFBC51A-D6CF-36DC-94FF-E146513A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60" y="1106176"/>
            <a:ext cx="7373338" cy="53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310333-6142-2D08-D897-E44F9FED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28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04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166792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Equipamentos de Combate a Incêndio: Tipos, manutenção e inspeção regular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30A617-AFE6-F966-FC7C-AC50FD34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825449" y="1677919"/>
            <a:ext cx="7537277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bg1"/>
                </a:solidFill>
                <a:cs typeface="+mn-ea"/>
                <a:sym typeface="+mn-lt"/>
              </a:rPr>
              <a:t>Os equipamentos de combate a incêndio são essenciais para prevenir e controlar incêndios nas empresas. A NR-23 estabelece requisitos específicos para a presença, manutenção e inspeção regular desses equipamentos. 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E7B9D0C-B371-D156-C36D-03001709A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46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7344733" y="173753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4691270" y="4539326"/>
            <a:ext cx="7147543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Compreender os diferentes tipos de equipamentos, as diretrizes de manutenção e a importância das inspeções é fundamental para garantir a efetividade na prevenção de acidentes e agilidade nas operações de combate.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24B677F-5124-26B0-4E5B-41BC26ACF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  <p:pic>
        <p:nvPicPr>
          <p:cNvPr id="37890" name="Picture 2" descr="Curso de Brigada de Incêndio nas Empresas - Escola de Heróis">
            <a:extLst>
              <a:ext uri="{FF2B5EF4-FFF2-40B4-BE49-F238E27FC236}">
                <a16:creationId xmlns:a16="http://schemas.microsoft.com/office/drawing/2014/main" id="{B5840255-DF2C-2408-E355-EDCB7FDC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7" y="90404"/>
            <a:ext cx="496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6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409285" y="3721674"/>
            <a:ext cx="9190143" cy="27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400" b="1" kern="0" dirty="0">
                <a:solidFill>
                  <a:srgbClr val="D91D3C"/>
                </a:solidFill>
                <a:cs typeface="+mn-ea"/>
                <a:sym typeface="+mn-lt"/>
              </a:rPr>
              <a:t>Tipos de Equipamentos de Combate a Incêndio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pt-BR" altLang="zh-CN" sz="2400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 NR-23 prevê a presença de uma variedade de equipamentos de combate a incêndio nas empresas, incluindo extintores de incêndio, sistemas de detecção e alarme de incêndio. </a:t>
            </a:r>
            <a:r>
              <a:rPr lang="pt-BR" altLang="zh-CN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Segundo a norma: </a:t>
            </a:r>
            <a:endParaRPr lang="zh-CN" altLang="en-US" sz="2400" b="1" kern="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90F896-1484-8C65-BBD4-9FB455152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6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7747000" y="1"/>
            <a:ext cx="444500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661901" y="1383328"/>
            <a:ext cx="5161299" cy="4192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cs typeface="+mn-ea"/>
                <a:sym typeface="+mn-lt"/>
              </a:rPr>
              <a:t>Extintores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Os extintores de incêndio devem ser estrategicamente colocados nos locais de fácil visualização e acesso, onde a probabilidade de o fogo bloquear seu acesso seja mínima. Esses locais devem ser identificados por círculos vermelhos ou setas largas, com bordas amarelas. </a:t>
            </a:r>
            <a:endParaRPr lang="pt-BR" altLang="zh-CN" sz="2000" b="1" dirty="0">
              <a:cs typeface="+mn-ea"/>
              <a:sym typeface="+mn-lt"/>
            </a:endParaRP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9679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3409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5766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Picture 2" descr="Cursos de NR 23 - WORK FIRE - Solucões Industriais">
            <a:extLst>
              <a:ext uri="{FF2B5EF4-FFF2-40B4-BE49-F238E27FC236}">
                <a16:creationId xmlns:a16="http://schemas.microsoft.com/office/drawing/2014/main" id="{E61F6B4B-C19E-6B4F-C77C-B740A934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 flipH="1">
            <a:off x="-1" y="3340100"/>
            <a:ext cx="18288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NR-23 Extintor">
            <a:extLst>
              <a:ext uri="{FF2B5EF4-FFF2-40B4-BE49-F238E27FC236}">
                <a16:creationId xmlns:a16="http://schemas.microsoft.com/office/drawing/2014/main" id="{A2A922E2-8A6B-B550-1E3E-E63A19D2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210" y="2654300"/>
            <a:ext cx="3178579" cy="20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405FE0C-06DB-5831-3F32-6A0A66AFF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186103" y="-243481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988000"/>
            <a:ext cx="6096001" cy="5196900"/>
          </a:xfrm>
          <a:prstGeom prst="roundRect">
            <a:avLst>
              <a:gd name="adj" fmla="val 2232"/>
            </a:avLst>
          </a:prstGeom>
          <a:solidFill>
            <a:srgbClr val="AC2F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293424" y="2117550"/>
            <a:ext cx="5563060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Uma área de pelo menos 1,00m x 1,00m deve ser pintada de vermelho no piso abaixo do extintor, garantindo que não seja obstruída de forma alguma. A altura máxima para a parte superior dos extintores é de 1,60m, enquanto os baldes não devem estar a menos de 0,60m nem a mais de 1,50m do piso.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139173" y="11458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A591F89-D06E-A0B7-5FD2-ED2B6D29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5972631" y="20709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878765" y="2724822"/>
            <a:ext cx="4682672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cs typeface="+mn-ea"/>
                <a:sym typeface="+mn-lt"/>
              </a:rPr>
              <a:t>Não devem ser localizados nas paredes das escadas e devem garantir o livre acesso em toda a área da fábrica, sem serem encobertos por pilhas de materiais.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36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F8427F4-013C-AF63-A0C9-3A1758B77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866280" y="979847"/>
            <a:ext cx="10459440" cy="4898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9194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8900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4813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1139846" y="12677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1038245" y="1806678"/>
            <a:ext cx="542522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rgbClr val="FF0000"/>
                </a:solidFill>
                <a:cs typeface="+mn-ea"/>
                <a:sym typeface="+mn-lt"/>
              </a:rPr>
              <a:t>Para lidar com esse perigo iminente, a Norma Regulamentadora 23 (NR-23) foi estabelecida com o objetivo de proporcionar medidas de prevenção e combate a incêndios nas empresas</a:t>
            </a:r>
            <a:r>
              <a:rPr lang="pt-BR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.</a:t>
            </a:r>
            <a:endParaRPr lang="zh-CN" altLang="en-US" sz="24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10832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40194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B328E93-D9D8-D40B-0D9B-DCCAC748C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2" y="5805419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128">
            <a:extLst>
              <a:ext uri="{FF2B5EF4-FFF2-40B4-BE49-F238E27FC236}">
                <a16:creationId xmlns:a16="http://schemas.microsoft.com/office/drawing/2014/main" id="{379FD2BE-3211-0196-912B-8A18B05C398A}"/>
              </a:ext>
            </a:extLst>
          </p:cNvPr>
          <p:cNvGrpSpPr/>
          <p:nvPr/>
        </p:nvGrpSpPr>
        <p:grpSpPr>
          <a:xfrm rot="18900000" flipV="1">
            <a:off x="537498" y="1910880"/>
            <a:ext cx="2937232" cy="2937232"/>
            <a:chOff x="8381400" y="7194550"/>
            <a:chExt cx="1327750" cy="1327748"/>
          </a:xfrm>
        </p:grpSpPr>
        <p:sp>
          <p:nvSpPr>
            <p:cNvPr id="10" name="Oval 134">
              <a:extLst>
                <a:ext uri="{FF2B5EF4-FFF2-40B4-BE49-F238E27FC236}">
                  <a16:creationId xmlns:a16="http://schemas.microsoft.com/office/drawing/2014/main" id="{9A40CDDC-24E4-BB20-6FB7-964CFF7E56BB}"/>
                </a:ext>
              </a:extLst>
            </p:cNvPr>
            <p:cNvSpPr/>
            <p:nvPr/>
          </p:nvSpPr>
          <p:spPr>
            <a:xfrm>
              <a:off x="8381400" y="7194550"/>
              <a:ext cx="1327750" cy="13277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635000" dir="2700000" sx="80000" sy="8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Oval 135">
              <a:extLst>
                <a:ext uri="{FF2B5EF4-FFF2-40B4-BE49-F238E27FC236}">
                  <a16:creationId xmlns:a16="http://schemas.microsoft.com/office/drawing/2014/main" id="{CAEC76BE-24AD-7E16-0381-8F727ECE994A}"/>
                </a:ext>
              </a:extLst>
            </p:cNvPr>
            <p:cNvSpPr/>
            <p:nvPr/>
          </p:nvSpPr>
          <p:spPr>
            <a:xfrm>
              <a:off x="8534163" y="7347314"/>
              <a:ext cx="1022226" cy="10222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810974" y="1687250"/>
            <a:ext cx="7753957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Sistema de alarme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Em estabelecimentos de riscos elevados ou médios, é necessário possuir um sistema de alarme que seja perceptível em todos os locais da construção. Cada pavimento deve ter um número adequado de pontos de acionamento para ativar o sistema de alarme.</a:t>
            </a:r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14474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直角三角形 44">
            <a:extLst>
              <a:ext uri="{FF2B5EF4-FFF2-40B4-BE49-F238E27FC236}">
                <a16:creationId xmlns:a16="http://schemas.microsoft.com/office/drawing/2014/main" id="{81B4E2BF-DA20-4993-AA8C-4FCE54AFBD51}"/>
              </a:ext>
            </a:extLst>
          </p:cNvPr>
          <p:cNvSpPr/>
          <p:nvPr/>
        </p:nvSpPr>
        <p:spPr>
          <a:xfrm>
            <a:off x="0" y="5702610"/>
            <a:ext cx="12192000" cy="11553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38A7EB-B0A7-A82C-E782-FAEC6BF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7" y="2418785"/>
            <a:ext cx="1424564" cy="18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520844" y="4510872"/>
            <a:ext cx="9190143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400" b="1" kern="0" dirty="0">
                <a:solidFill>
                  <a:srgbClr val="D91D3C"/>
                </a:solidFill>
                <a:cs typeface="+mn-ea"/>
                <a:sym typeface="+mn-lt"/>
              </a:rPr>
              <a:t>As campainhas ou sirenes devem emitir um som distinto, com tonalidade e altura diferentes dos outros dispositivos acústicos do local. </a:t>
            </a:r>
            <a:endParaRPr lang="zh-CN" altLang="en-US" sz="2400" b="1" kern="0" dirty="0">
              <a:solidFill>
                <a:srgbClr val="D91D3C"/>
              </a:solidFill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669601" y="1854043"/>
            <a:ext cx="5181280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cs typeface="+mn-ea"/>
                <a:sym typeface="+mn-lt"/>
              </a:rPr>
              <a:t>Os botões de acionamento do alarme devem ser colocados em áreas comuns de acesso aos pavimentos, em locais visíveis e dentro de caixas lacradas com tampa de vidro ou plástico de fácil quebra.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cs typeface="+mn-ea"/>
                <a:sym typeface="+mn-lt"/>
              </a:rPr>
              <a:t>Essas caixas devem conter a inscrição “Quebrar em caso de emergência”.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827080" y="16146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C1A6A4-1A9E-BE5A-34B4-33C088A9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8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1" grpId="0"/>
      <p:bldP spid="111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1066800" y="2409075"/>
            <a:ext cx="10680700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Cada tipo de equipamento desempenha uma função específica e é projetado para combater diferentes tipos de incêndio. É importante identificar quais equipamentos são necessários para a empresa, considerando suas características e riscos específicos.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97E0A0-3087-CEEF-3223-234DE608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489985" y="1416499"/>
            <a:ext cx="6695415" cy="4377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D91D3C"/>
                </a:solidFill>
                <a:cs typeface="+mn-ea"/>
                <a:sym typeface="+mn-lt"/>
              </a:rPr>
              <a:t>Manutenção dos Equipamentos de Combate a Incêndio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 manutenção adequada dos equipamentos de combate a incêndio é essencial para garantir que eles estejam em pleno funcionamento quando necessário. A NR-23 estabelece que os equipamentos devem ser submetidos a manutenção preventiva regular, realizada por profissionais capacitados.</a:t>
            </a: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B0A809D-7AB2-1493-5E09-F7F7592A7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866280" y="979847"/>
            <a:ext cx="10459440" cy="4898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9194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8900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4813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1139846" y="12677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1038244" y="1933678"/>
            <a:ext cx="6006405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Isso inclui a verificação periódica das condições físicas, como integridade, funcionamento adequado das válvulas, pressão, carga dos extintores, entre outros aspectos. Os registros de manutenção devem ser mantidos para comprovar a regularidade e qualidade das atividades realizadas.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10832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40194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9E8981E-ECEC-273E-9377-313742FC3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8" y="179983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0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85720" y="1717416"/>
            <a:ext cx="4598337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prstClr val="white"/>
                </a:solidFill>
                <a:cs typeface="+mn-ea"/>
                <a:sym typeface="+mn-lt"/>
              </a:rPr>
              <a:t>Inspeção Regular dos Equipamentos de Combate a Incêndio</a:t>
            </a: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prstClr val="white"/>
                </a:solidFill>
                <a:cs typeface="+mn-ea"/>
                <a:sym typeface="+mn-lt"/>
              </a:rPr>
              <a:t>Além da manutenção, a NR-23 determina que os equipamentos de combate a incêndio sejam inspecionados regularmente. Essas inspeções devem ser realizadas por pessoas capacitadas, a fim de identificar quaisquer irregularidades, danos ou desgastes nos equipamentos. 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122" name="Picture 2" descr="NR 23 - Combate a Incêndio :: Matrículas Abertas ::">
            <a:extLst>
              <a:ext uri="{FF2B5EF4-FFF2-40B4-BE49-F238E27FC236}">
                <a16:creationId xmlns:a16="http://schemas.microsoft.com/office/drawing/2014/main" id="{9EFBC51A-D6CF-36DC-94FF-E146513A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12" y="1229011"/>
            <a:ext cx="7373338" cy="53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1B6C1B-D167-329E-437D-B51C3165F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91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-19 Procedimentos de Segurança">
            <a:extLst>
              <a:ext uri="{FF2B5EF4-FFF2-40B4-BE49-F238E27FC236}">
                <a16:creationId xmlns:a16="http://schemas.microsoft.com/office/drawing/2014/main" id="{9D3C6010-175A-CF7F-47F6-418F154B4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1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645159" y="2025026"/>
            <a:ext cx="5135880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frequência das inspeções varia de acordo com o tipo de equipamento e as normas locais, mas é comum que sejam realizadas de forma periódica, podendo ser mensais, trimestrais ou anuais.</a:t>
            </a:r>
            <a:endParaRPr kumimoji="0" lang="pt-BR" altLang="zh-CN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4EFE37-E979-FFD4-9AA3-49BE4E61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962" y="2640303"/>
            <a:ext cx="736075" cy="9334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EDB5C61-6B4D-40A9-9177-4AE8537F8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81" y="738209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293424" y="2117550"/>
            <a:ext cx="5563060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b="1" kern="0" dirty="0">
                <a:cs typeface="+mn-ea"/>
                <a:sym typeface="+mn-lt"/>
              </a:rPr>
              <a:t>Treinamento para Utilização dos Equipamentos</a:t>
            </a:r>
          </a:p>
          <a:p>
            <a:pPr lvl="0">
              <a:lnSpc>
                <a:spcPct val="150000"/>
              </a:lnSpc>
              <a:defRPr/>
            </a:pPr>
            <a:endParaRPr lang="pt-BR" altLang="zh-CN" b="1" kern="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Além de garantir a presença e a manutenção adequada dos equipamentos de combate a incêndio, é essencial fornecer treinamento adequado aos trabalhadores sobre a utilização correta desses equipamentos.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139173" y="11458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905AE2D-0907-2B06-FE3B-867F13B66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19" y="272056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656838" y="1177292"/>
            <a:ext cx="4141889" cy="50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Os colaboradores devem estar cientes de como operar os extintores, acionar os alarmes de incêndio e utilizar outros dispositivos disponíveis. 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 treinamento deve incluir práticas de simulação de situações reais de incêndio, a fim de familiarizar os trabalhadores com os procedimentos de emergência.</a:t>
            </a:r>
            <a:endParaRPr lang="pt-BR" altLang="zh-CN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(NR-23) Treinamento da equipe de combate a incêndio">
            <a:extLst>
              <a:ext uri="{FF2B5EF4-FFF2-40B4-BE49-F238E27FC236}">
                <a16:creationId xmlns:a16="http://schemas.microsoft.com/office/drawing/2014/main" id="{DD1102F6-4905-1B7B-C306-C96C2C1F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727" y="1642978"/>
            <a:ext cx="4522054" cy="3860800"/>
          </a:xfrm>
          <a:prstGeom prst="roundRect">
            <a:avLst>
              <a:gd name="adj" fmla="val 745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9745DB4-DFBD-2BD5-530D-1B6CB8AD5914}"/>
              </a:ext>
            </a:extLst>
          </p:cNvPr>
          <p:cNvGrpSpPr/>
          <p:nvPr/>
        </p:nvGrpSpPr>
        <p:grpSpPr>
          <a:xfrm>
            <a:off x="293564" y="323458"/>
            <a:ext cx="7174036" cy="6488822"/>
            <a:chOff x="1155403" y="1549400"/>
            <a:chExt cx="2436904" cy="4029071"/>
          </a:xfrm>
        </p:grpSpPr>
        <p:sp>
          <p:nvSpPr>
            <p:cNvPr id="6" name="Google Shape;547;p23">
              <a:extLst>
                <a:ext uri="{FF2B5EF4-FFF2-40B4-BE49-F238E27FC236}">
                  <a16:creationId xmlns:a16="http://schemas.microsoft.com/office/drawing/2014/main" id="{01C7A9E6-5051-A6B8-285A-DBB90A587A7F}"/>
                </a:ext>
              </a:extLst>
            </p:cNvPr>
            <p:cNvSpPr/>
            <p:nvPr/>
          </p:nvSpPr>
          <p:spPr>
            <a:xfrm>
              <a:off x="1155403" y="2195662"/>
              <a:ext cx="500016" cy="458184"/>
            </a:xfrm>
            <a:custGeom>
              <a:avLst/>
              <a:gdLst/>
              <a:ahLst/>
              <a:cxnLst/>
              <a:rect l="l" t="t" r="r" b="b"/>
              <a:pathLst>
                <a:path w="19739" h="23677" extrusionOk="0">
                  <a:moveTo>
                    <a:pt x="0" y="0"/>
                  </a:moveTo>
                  <a:lnTo>
                    <a:pt x="19739" y="23677"/>
                  </a:lnTo>
                  <a:lnTo>
                    <a:pt x="19739" y="0"/>
                  </a:lnTo>
                  <a:close/>
                </a:path>
              </a:pathLst>
            </a:custGeom>
            <a:solidFill>
              <a:srgbClr val="AC2F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b="1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7" name="Google Shape;544;p23">
              <a:extLst>
                <a:ext uri="{FF2B5EF4-FFF2-40B4-BE49-F238E27FC236}">
                  <a16:creationId xmlns:a16="http://schemas.microsoft.com/office/drawing/2014/main" id="{85F70CA3-81D9-900C-0044-89926591D060}"/>
                </a:ext>
              </a:extLst>
            </p:cNvPr>
            <p:cNvSpPr/>
            <p:nvPr/>
          </p:nvSpPr>
          <p:spPr>
            <a:xfrm>
              <a:off x="1426344" y="4157609"/>
              <a:ext cx="2165962" cy="1420862"/>
            </a:xfrm>
            <a:custGeom>
              <a:avLst/>
              <a:gdLst/>
              <a:ahLst/>
              <a:cxnLst/>
              <a:rect l="l" t="t" r="r" b="b"/>
              <a:pathLst>
                <a:path w="76463" h="73424" extrusionOk="0">
                  <a:moveTo>
                    <a:pt x="1" y="1"/>
                  </a:moveTo>
                  <a:lnTo>
                    <a:pt x="76463" y="1"/>
                  </a:lnTo>
                  <a:lnTo>
                    <a:pt x="76463" y="39927"/>
                  </a:lnTo>
                  <a:cubicBezTo>
                    <a:pt x="76463" y="58420"/>
                    <a:pt x="61460" y="73423"/>
                    <a:pt x="42967" y="73423"/>
                  </a:cubicBezTo>
                  <a:lnTo>
                    <a:pt x="33497" y="73423"/>
                  </a:lnTo>
                  <a:cubicBezTo>
                    <a:pt x="15004" y="73423"/>
                    <a:pt x="1" y="58420"/>
                    <a:pt x="1" y="39927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8" name="Google Shape;545;p23">
              <a:extLst>
                <a:ext uri="{FF2B5EF4-FFF2-40B4-BE49-F238E27FC236}">
                  <a16:creationId xmlns:a16="http://schemas.microsoft.com/office/drawing/2014/main" id="{DB1C0F90-A5A9-A3EC-08FD-D0F9EB056BB8}"/>
                </a:ext>
              </a:extLst>
            </p:cNvPr>
            <p:cNvSpPr/>
            <p:nvPr/>
          </p:nvSpPr>
          <p:spPr>
            <a:xfrm>
              <a:off x="1424928" y="1610163"/>
              <a:ext cx="2167379" cy="3482160"/>
            </a:xfrm>
            <a:custGeom>
              <a:avLst/>
              <a:gdLst/>
              <a:ahLst/>
              <a:cxnLst/>
              <a:rect l="l" t="t" r="r" b="b"/>
              <a:pathLst>
                <a:path w="76513" h="179943" extrusionOk="0">
                  <a:moveTo>
                    <a:pt x="51" y="0"/>
                  </a:moveTo>
                  <a:lnTo>
                    <a:pt x="76513" y="0"/>
                  </a:lnTo>
                  <a:lnTo>
                    <a:pt x="76513" y="141711"/>
                  </a:lnTo>
                  <a:cubicBezTo>
                    <a:pt x="76513" y="162795"/>
                    <a:pt x="59366" y="179942"/>
                    <a:pt x="38282" y="179942"/>
                  </a:cubicBezTo>
                  <a:lnTo>
                    <a:pt x="38282" y="179942"/>
                  </a:lnTo>
                  <a:cubicBezTo>
                    <a:pt x="17147" y="179942"/>
                    <a:pt x="1" y="162795"/>
                    <a:pt x="1" y="141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9" name="Google Shape;546;p23">
              <a:extLst>
                <a:ext uri="{FF2B5EF4-FFF2-40B4-BE49-F238E27FC236}">
                  <a16:creationId xmlns:a16="http://schemas.microsoft.com/office/drawing/2014/main" id="{0E168B1F-06CF-5CE7-469C-E139DCD9653B}"/>
                </a:ext>
              </a:extLst>
            </p:cNvPr>
            <p:cNvSpPr/>
            <p:nvPr/>
          </p:nvSpPr>
          <p:spPr>
            <a:xfrm>
              <a:off x="1155403" y="1549400"/>
              <a:ext cx="2436904" cy="646281"/>
            </a:xfrm>
            <a:custGeom>
              <a:avLst/>
              <a:gdLst/>
              <a:ahLst/>
              <a:cxnLst/>
              <a:rect l="l" t="t" r="r" b="b"/>
              <a:pathLst>
                <a:path w="96201" h="33397" extrusionOk="0">
                  <a:moveTo>
                    <a:pt x="26966" y="0"/>
                  </a:moveTo>
                  <a:lnTo>
                    <a:pt x="96201" y="0"/>
                  </a:lnTo>
                  <a:lnTo>
                    <a:pt x="96201" y="7228"/>
                  </a:lnTo>
                  <a:cubicBezTo>
                    <a:pt x="96201" y="21683"/>
                    <a:pt x="84487" y="33396"/>
                    <a:pt x="70032" y="33396"/>
                  </a:cubicBezTo>
                  <a:lnTo>
                    <a:pt x="0" y="33396"/>
                  </a:lnTo>
                  <a:lnTo>
                    <a:pt x="0" y="26966"/>
                  </a:lnTo>
                  <a:cubicBezTo>
                    <a:pt x="0" y="12063"/>
                    <a:pt x="12063" y="0"/>
                    <a:pt x="26966" y="0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665" kern="0" dirty="0">
                <a:solidFill>
                  <a:srgbClr val="FFFFFF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0" name="Google Shape;548;p23">
              <a:extLst>
                <a:ext uri="{FF2B5EF4-FFF2-40B4-BE49-F238E27FC236}">
                  <a16:creationId xmlns:a16="http://schemas.microsoft.com/office/drawing/2014/main" id="{40334EEC-6B61-3B13-D1EB-684DC9281CEA}"/>
                </a:ext>
              </a:extLst>
            </p:cNvPr>
            <p:cNvSpPr/>
            <p:nvPr/>
          </p:nvSpPr>
          <p:spPr>
            <a:xfrm>
              <a:off x="2356005" y="1680892"/>
              <a:ext cx="200078" cy="369622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2" name="文本框 62">
              <a:extLst>
                <a:ext uri="{FF2B5EF4-FFF2-40B4-BE49-F238E27FC236}">
                  <a16:creationId xmlns:a16="http://schemas.microsoft.com/office/drawing/2014/main" id="{3AA0B4B4-26C4-0E92-0F60-F092889315BB}"/>
                </a:ext>
              </a:extLst>
            </p:cNvPr>
            <p:cNvSpPr txBox="1"/>
            <p:nvPr/>
          </p:nvSpPr>
          <p:spPr>
            <a:xfrm>
              <a:off x="1589507" y="2376812"/>
              <a:ext cx="1860438" cy="2316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Um dos pontos característicos da NR-23 e que iremos abordar logo de início: </a:t>
              </a:r>
            </a:p>
            <a:p>
              <a:pPr>
                <a:lnSpc>
                  <a:spcPct val="150000"/>
                </a:lnSpc>
              </a:pPr>
              <a:endParaRPr lang="pt-BR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/>
                <a:sym typeface="Arial"/>
              </a:endParaRPr>
            </a:p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a NR-23 possui apenas uma página, porque ela basicamente manda a empresa adotar medidas de prevenção contra incêndios de acordo com as legislações estaduais e normas técnicas aplicáveis.</a:t>
              </a:r>
              <a:endParaRPr lang="pt-BR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/>
                <a:sym typeface="Arial"/>
              </a:endParaRPr>
            </a:p>
          </p:txBody>
        </p:sp>
      </p:grpSp>
      <p:pic>
        <p:nvPicPr>
          <p:cNvPr id="4" name="Picture 2" descr="NR 23 – PROTEÇÃO CONTRA INCÊNDIOS – Ctp">
            <a:extLst>
              <a:ext uri="{FF2B5EF4-FFF2-40B4-BE49-F238E27FC236}">
                <a16:creationId xmlns:a16="http://schemas.microsoft.com/office/drawing/2014/main" id="{9038A988-3725-64B7-E5B9-1B2D4A87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35" y="1792622"/>
            <a:ext cx="3894212" cy="29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40AC7F1-D3E8-FBB4-E219-6765A592C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99" y="284256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55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276391" y="1791723"/>
            <a:ext cx="4079709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prstClr val="white"/>
                </a:solidFill>
                <a:cs typeface="+mn-ea"/>
                <a:sym typeface="+mn-lt"/>
              </a:rPr>
              <a:t>É importante destacar que a escolha, instalação, manutenção e inspeção dos equipamentos de combate a incêndio devem ser realizadas por profissionais qualificados, em conformidade com as normas técnicas aplicáveis e as orientações dos órgãos competentes, como o Corpo de Bombeiros. 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DEAA990-2E34-FE4B-D854-A6D0FEBCE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  <p:pic>
        <p:nvPicPr>
          <p:cNvPr id="58370" name="Picture 2" descr="Preven Life Centro de Treinamentos – Preven Life Centro de Treinamentos">
            <a:extLst>
              <a:ext uri="{FF2B5EF4-FFF2-40B4-BE49-F238E27FC236}">
                <a16:creationId xmlns:a16="http://schemas.microsoft.com/office/drawing/2014/main" id="{435C1771-1E62-9799-26F3-6DC24961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33" y="278784"/>
            <a:ext cx="350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691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05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166792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Sistemas de Detecção e Alarme de Incêndio: Funcionamento e manutenção preventiva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481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6036131" y="23122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878765" y="2997713"/>
            <a:ext cx="468267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cs typeface="+mn-ea"/>
                <a:sym typeface="+mn-lt"/>
              </a:rPr>
              <a:t>Os sistemas de detecção e alarme de incêndio desempenham um papel crucial na prevenção e no combate a incêndios, permitindo uma resposta rápida e eficaz em caso de emergência.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48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E0C9A3-A000-B70E-F51C-A7C1FD500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1609440" y="1196033"/>
            <a:ext cx="9013019" cy="486278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825449" y="1677919"/>
            <a:ext cx="7537277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bg1"/>
                </a:solidFill>
                <a:cs typeface="+mn-ea"/>
                <a:sym typeface="+mn-lt"/>
              </a:rPr>
              <a:t>A NR-23 estabelece requisitos específicos para o funcionamento e a manutenção preventiva desses sistemas, garantindo sua operacionalidade e confiabilidade.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1746E73-B03C-7F3A-A3BE-8C4C91DFD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9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939035" y="509170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4ED9F36B-2BB7-CA32-67C7-C2C819966FC9}"/>
              </a:ext>
            </a:extLst>
          </p:cNvPr>
          <p:cNvSpPr/>
          <p:nvPr/>
        </p:nvSpPr>
        <p:spPr>
          <a:xfrm>
            <a:off x="5280413" y="891480"/>
            <a:ext cx="5905747" cy="56160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677060" y="1332528"/>
            <a:ext cx="5181280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rgbClr val="FF0000"/>
                </a:solidFill>
                <a:cs typeface="+mn-ea"/>
                <a:sym typeface="+mn-lt"/>
              </a:rPr>
              <a:t>Funcionamento dos Sistemas de Detecção e Alarme de Incêndio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rgbClr val="FF0000"/>
                </a:solidFill>
                <a:cs typeface="+mn-ea"/>
                <a:sym typeface="+mn-lt"/>
              </a:rPr>
              <a:t>Os sistemas de detecção e alarme de incêndio são projetados para identificar a presença de fumaça, calor ou chamas e emitir um alerta sonoro e visual para alertar os ocupantes do local sobre a ocorrência de um </a:t>
            </a:r>
            <a:r>
              <a:rPr lang="pt-BR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incêndio. 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814380" y="249095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A74D50D-5FC6-A290-708B-2C2508117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9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1" grpId="0"/>
      <p:bldP spid="111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(NR-23) incêndio em instalação industrial">
            <a:extLst>
              <a:ext uri="{FF2B5EF4-FFF2-40B4-BE49-F238E27FC236}">
                <a16:creationId xmlns:a16="http://schemas.microsoft.com/office/drawing/2014/main" id="{2024B66B-C114-7591-73A0-83B6603B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2700" y="1691640"/>
            <a:ext cx="12192000" cy="360426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1066800" y="2649244"/>
            <a:ext cx="10134600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Esses sistemas podem ser compostos por detectores de fumaça, detectores de calor, acionadores manuais, sirenes, painéis de controle e outros dispositivos.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2A4DF85-07DD-6916-828F-9AD3788DC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825449" y="1677919"/>
            <a:ext cx="7537277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É fundamental que estejam corretamente instalados, em conformidade com as normas técnicas pertinentes, e sejam periodicamente testados para garantir seu funcionamento adequado. Além disso, é necessário que os trabalhadores sejam devidamente treinados para reconhecer e responder aos sinais de alarme, sabendo como agir em caso de incêndio.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E65E065-AE1E-B691-5D28-04D71E10D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80540" y="2097413"/>
            <a:ext cx="5563060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b="1" kern="0" dirty="0">
                <a:cs typeface="+mn-ea"/>
                <a:sym typeface="+mn-lt"/>
              </a:rPr>
              <a:t>Manutenção Preventiva dos Sistemas de Detecção e Alarme de Incêndio</a:t>
            </a:r>
          </a:p>
          <a:p>
            <a:pPr lvl="0">
              <a:lnSpc>
                <a:spcPct val="150000"/>
              </a:lnSpc>
              <a:defRPr/>
            </a:pPr>
            <a:endParaRPr lang="pt-BR" altLang="zh-CN" kern="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A manutenção preventiva é essencial para garantir que os sistemas de detecção e alarme de incêndio estejam em pleno funcionamento quando necessário.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BC0F3EE-CB04-A5AA-4746-6FE86DA1D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15" y="210788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409285" y="3721674"/>
            <a:ext cx="9190143" cy="335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400" kern="0" dirty="0">
                <a:solidFill>
                  <a:srgbClr val="D91D3C"/>
                </a:solidFill>
                <a:cs typeface="+mn-ea"/>
                <a:sym typeface="+mn-lt"/>
              </a:rPr>
              <a:t>A NR-23 estabelece a obrigatoriedade da manutenção regular desses sistemas, a ser realizada por profissionais capacitados e em conformidade com as recomendações dos fabricantes e normas técnicas aplicáveis. </a:t>
            </a:r>
            <a:r>
              <a:rPr lang="pt-BR" altLang="zh-CN" sz="2400" b="1" kern="0" dirty="0">
                <a:cs typeface="+mn-ea"/>
                <a:sym typeface="+mn-lt"/>
              </a:rPr>
              <a:t>As atividades de manutenção preventiva podem incluir:</a:t>
            </a:r>
          </a:p>
          <a:p>
            <a:pPr lvl="0" algn="ctr">
              <a:lnSpc>
                <a:spcPct val="150000"/>
              </a:lnSpc>
              <a:defRPr/>
            </a:pPr>
            <a:endParaRPr lang="pt-BR" altLang="zh-CN" sz="2400" kern="0" dirty="0">
              <a:solidFill>
                <a:srgbClr val="D91D3C"/>
              </a:solidFill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4AE1268-0C2C-0007-2D07-818FC20AA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7747000" y="1"/>
            <a:ext cx="444500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322530"/>
            <a:ext cx="5656599" cy="650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Inspeção visual dos componentes do sistema para identificar danos, desgastes ou obstruções.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Limpeza e remoção de sujeira ou detritos que possam afetar o funcionamento dos dispositivos.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Verificação da alimentação elétrica e do funcionamento das baterias de backup.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Testes de funcionamento dos detectores, acionadores manuais, sirenes e outros dispositivos.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9679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3409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5766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Picture 2" descr="Cursos de NR 23 - WORK FIRE - Solucões Industriais">
            <a:extLst>
              <a:ext uri="{FF2B5EF4-FFF2-40B4-BE49-F238E27FC236}">
                <a16:creationId xmlns:a16="http://schemas.microsoft.com/office/drawing/2014/main" id="{E61F6B4B-C19E-6B4F-C77C-B740A934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 flipH="1">
            <a:off x="-1" y="3340100"/>
            <a:ext cx="18288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NR-23 Extintor">
            <a:extLst>
              <a:ext uri="{FF2B5EF4-FFF2-40B4-BE49-F238E27FC236}">
                <a16:creationId xmlns:a16="http://schemas.microsoft.com/office/drawing/2014/main" id="{A2A922E2-8A6B-B550-1E3E-E63A19D2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210" y="2654300"/>
            <a:ext cx="3178579" cy="20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5F50B7-B9C9-6AE2-0EBA-477902AB3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60" y="322530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6036131" y="23122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929683" y="2572791"/>
            <a:ext cx="468267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rgbClr val="FF0000"/>
                </a:solidFill>
                <a:cs typeface="+mn-ea"/>
                <a:sym typeface="+mn-lt"/>
              </a:rPr>
              <a:t>Portanto, para os profissionais de Segurança e Saúde no Trabalho (SST), compreenderem e aplicarem adequadamente as diretrizes da NR-23, nós vamos nos basear em boas práticas que são comuns na maior parte das legislações e normas técnicas.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48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3463C2A-738A-7B6C-A3C0-FCB0307FA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17324" y="830530"/>
            <a:ext cx="6906076" cy="5577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Verificação da integridade e eficácia dos cabos e conexões do sistema.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Atualização de software e firmware, quando aplicável.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cs typeface="+mn-ea"/>
                <a:sym typeface="+mn-lt"/>
              </a:rPr>
              <a:t>Essas atividades devem ser registradas e documentadas, com a descrição dos serviços realizados, datas e assinaturas dos responsáveis. É importante manter esses registros atualizados e disponíveis para consulta em caso de fiscalizações ou auditorias.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9679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3409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5766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Picture 2" descr="Cursos de NR 23 - WORK FIRE - Solucões Industriais">
            <a:extLst>
              <a:ext uri="{FF2B5EF4-FFF2-40B4-BE49-F238E27FC236}">
                <a16:creationId xmlns:a16="http://schemas.microsoft.com/office/drawing/2014/main" id="{E61F6B4B-C19E-6B4F-C77C-B740A934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9674676" y="2311400"/>
            <a:ext cx="2514601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694C3C-4260-22B4-3362-E924CD63A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2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588285" y="1473366"/>
            <a:ext cx="8079715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Além da manutenção preventiva regular, é essencial realizar testes periódicos dos sistemas de detecção e alarme de incêndio para verificar sua operacionalidade. Esses testes podem incluir simulações de incêndio, acionamento dos dispositivos de alarme e verificação da comunicação com os órgãos de segurança, como o Corpo de Bombeiros.</a:t>
            </a: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306B47F-F599-AAA6-686D-903E9DB74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06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4166792"/>
            <a:ext cx="1073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Treinamento e Capacitação dos Trabalhadores: Preparação para a prevenção e combate a incêndios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BD156C-3959-6CE9-A295-8A273042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3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(NR-23) É importante treinar os colaboradores para lidar com situações de emergência">
            <a:extLst>
              <a:ext uri="{FF2B5EF4-FFF2-40B4-BE49-F238E27FC236}">
                <a16:creationId xmlns:a16="http://schemas.microsoft.com/office/drawing/2014/main" id="{967BE411-888C-5527-7D9D-2EE76292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0" y="0"/>
            <a:ext cx="6096000" cy="283210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4EFE37-E979-FFD4-9AA3-49BE4E61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06" y="1669260"/>
            <a:ext cx="736075" cy="933445"/>
          </a:xfrm>
          <a:prstGeom prst="rect">
            <a:avLst/>
          </a:prstGeom>
        </p:spPr>
      </p:pic>
      <p:sp>
        <p:nvSpPr>
          <p:cNvPr id="3" name="矩形 50">
            <a:extLst>
              <a:ext uri="{FF2B5EF4-FFF2-40B4-BE49-F238E27FC236}">
                <a16:creationId xmlns:a16="http://schemas.microsoft.com/office/drawing/2014/main" id="{72DBD0F5-969D-4569-E606-B295FC7B40FA}"/>
              </a:ext>
            </a:extLst>
          </p:cNvPr>
          <p:cNvSpPr/>
          <p:nvPr/>
        </p:nvSpPr>
        <p:spPr>
          <a:xfrm>
            <a:off x="0" y="3196884"/>
            <a:ext cx="6096000" cy="3661115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213360" y="254914"/>
            <a:ext cx="5514602" cy="650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 treinamento e a capacitação dos trabalhadores desempenham um papel crítico na criação de um ambiente de trabalho seguro e na prevenção de incêndios.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endParaRPr lang="pt-BR" altLang="zh-CN"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Ao fornecer treinamento adequado, os trabalhadores estarão preparados para reconhecer os riscos, adotar medidas preventivas, responder rapidamente em situações de emergência e cooperar com outras pessoas envolvidas no combate a incêndios. </a:t>
            </a:r>
            <a:endParaRPr kumimoji="0" lang="pt-BR" altLang="zh-CN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885CC7-461C-2742-5071-65E1448D3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128">
            <a:extLst>
              <a:ext uri="{FF2B5EF4-FFF2-40B4-BE49-F238E27FC236}">
                <a16:creationId xmlns:a16="http://schemas.microsoft.com/office/drawing/2014/main" id="{379FD2BE-3211-0196-912B-8A18B05C398A}"/>
              </a:ext>
            </a:extLst>
          </p:cNvPr>
          <p:cNvGrpSpPr/>
          <p:nvPr/>
        </p:nvGrpSpPr>
        <p:grpSpPr>
          <a:xfrm rot="18900000" flipV="1">
            <a:off x="537498" y="1910880"/>
            <a:ext cx="2937232" cy="2937232"/>
            <a:chOff x="8381400" y="7194550"/>
            <a:chExt cx="1327750" cy="1327748"/>
          </a:xfrm>
        </p:grpSpPr>
        <p:sp>
          <p:nvSpPr>
            <p:cNvPr id="10" name="Oval 134">
              <a:extLst>
                <a:ext uri="{FF2B5EF4-FFF2-40B4-BE49-F238E27FC236}">
                  <a16:creationId xmlns:a16="http://schemas.microsoft.com/office/drawing/2014/main" id="{9A40CDDC-24E4-BB20-6FB7-964CFF7E56BB}"/>
                </a:ext>
              </a:extLst>
            </p:cNvPr>
            <p:cNvSpPr/>
            <p:nvPr/>
          </p:nvSpPr>
          <p:spPr>
            <a:xfrm>
              <a:off x="8381400" y="7194550"/>
              <a:ext cx="1327750" cy="13277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635000" dir="2700000" sx="80000" sy="8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Oval 135">
              <a:extLst>
                <a:ext uri="{FF2B5EF4-FFF2-40B4-BE49-F238E27FC236}">
                  <a16:creationId xmlns:a16="http://schemas.microsoft.com/office/drawing/2014/main" id="{CAEC76BE-24AD-7E16-0381-8F727ECE994A}"/>
                </a:ext>
              </a:extLst>
            </p:cNvPr>
            <p:cNvSpPr/>
            <p:nvPr/>
          </p:nvSpPr>
          <p:spPr>
            <a:xfrm>
              <a:off x="8534163" y="7347314"/>
              <a:ext cx="1022226" cy="10222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4625937" y="1708899"/>
            <a:ext cx="632362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rgbClr val="FF0000"/>
                </a:solidFill>
                <a:cs typeface="+mn-ea"/>
                <a:sym typeface="+mn-lt"/>
              </a:rPr>
              <a:t>É importante dedicar tempo e recursos para garantir que todos os trabalhadores recebam treinamento apropriado e atualizado, pois isso contribuirá para a segurança geral do local de trabalho e protegerá a vida e o patrimônio. 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rgbClr val="FF0000"/>
                </a:solidFill>
                <a:cs typeface="+mn-ea"/>
                <a:sym typeface="+mn-lt"/>
              </a:rPr>
              <a:t>Aqui estão algumas diretrizes importantes</a:t>
            </a:r>
            <a:r>
              <a:rPr lang="pt-BR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:</a:t>
            </a:r>
            <a:endParaRPr lang="pt-BR" altLang="zh-CN" sz="20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14474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直角三角形 44">
            <a:extLst>
              <a:ext uri="{FF2B5EF4-FFF2-40B4-BE49-F238E27FC236}">
                <a16:creationId xmlns:a16="http://schemas.microsoft.com/office/drawing/2014/main" id="{81B4E2BF-DA20-4993-AA8C-4FCE54AFBD51}"/>
              </a:ext>
            </a:extLst>
          </p:cNvPr>
          <p:cNvSpPr/>
          <p:nvPr/>
        </p:nvSpPr>
        <p:spPr>
          <a:xfrm>
            <a:off x="0" y="5702610"/>
            <a:ext cx="12192000" cy="115539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38A7EB-B0A7-A82C-E782-FAEC6BF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7" y="2418785"/>
            <a:ext cx="1424564" cy="18065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DD355D-7D3D-436C-A5ED-636B9BFFD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8B6272EB-B192-9F7F-CE29-617BD3A4EB40}"/>
              </a:ext>
            </a:extLst>
          </p:cNvPr>
          <p:cNvSpPr/>
          <p:nvPr/>
        </p:nvSpPr>
        <p:spPr>
          <a:xfrm>
            <a:off x="9752224" y="3953319"/>
            <a:ext cx="1569123" cy="122263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Arrow: Pentagon 10">
            <a:extLst>
              <a:ext uri="{FF2B5EF4-FFF2-40B4-BE49-F238E27FC236}">
                <a16:creationId xmlns:a16="http://schemas.microsoft.com/office/drawing/2014/main" id="{8D632C37-4AA2-89D7-AA5F-57FEAAA86BB4}"/>
              </a:ext>
            </a:extLst>
          </p:cNvPr>
          <p:cNvSpPr/>
          <p:nvPr/>
        </p:nvSpPr>
        <p:spPr>
          <a:xfrm>
            <a:off x="0" y="1069501"/>
            <a:ext cx="5032519" cy="1508125"/>
          </a:xfrm>
          <a:prstGeom prst="homePlate">
            <a:avLst>
              <a:gd name="adj" fmla="val 41472"/>
            </a:avLst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1" name="矩形 51">
            <a:extLst>
              <a:ext uri="{FF2B5EF4-FFF2-40B4-BE49-F238E27FC236}">
                <a16:creationId xmlns:a16="http://schemas.microsoft.com/office/drawing/2014/main" id="{218A1723-10B4-F126-65BB-B50D5528CBA6}"/>
              </a:ext>
            </a:extLst>
          </p:cNvPr>
          <p:cNvSpPr/>
          <p:nvPr/>
        </p:nvSpPr>
        <p:spPr>
          <a:xfrm>
            <a:off x="5529165" y="1026661"/>
            <a:ext cx="4783768" cy="3269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rgbClr val="D91D3C"/>
                </a:solidFill>
                <a:cs typeface="+mn-ea"/>
                <a:sym typeface="+mn-lt"/>
              </a:rPr>
              <a:t>Conscientização sobre Riscos e Medidas Preventivas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rgbClr val="D91D3C"/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cs typeface="+mn-ea"/>
                <a:sym typeface="+mn-lt"/>
              </a:rPr>
              <a:t>O treinamento deve começar com a conscientização sobre os riscos de incêndio no local de trabalho e as medidas preventivas necessárias. </a:t>
            </a:r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74A0F956-C756-E2B6-CEBC-32B2193D0F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0734" y="1442564"/>
            <a:ext cx="4232666" cy="543317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6E96BF95-34D8-AB63-8475-0CCCB7EACC21}"/>
              </a:ext>
            </a:extLst>
          </p:cNvPr>
          <p:cNvSpPr/>
          <p:nvPr/>
        </p:nvSpPr>
        <p:spPr>
          <a:xfrm>
            <a:off x="5611180" y="2089638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6DD013-DDE3-7499-1CA5-78E3702DF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42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1" grpId="0"/>
      <p:bldP spid="111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4245489" y="-2157610"/>
            <a:ext cx="3002284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075938" y="2904251"/>
            <a:ext cx="776986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cs typeface="+mn-ea"/>
                <a:sym typeface="+mn-lt"/>
              </a:rPr>
              <a:t>Os trabalhadores devem ser informados sobre os principais riscos, como o armazenamento inadequado de materiais inflamáveis, a má conservação de equipamentos elétricos, a falta de saídas de emergência adequadas, entre outros. </a:t>
            </a:r>
            <a:endParaRPr lang="pt-BR" altLang="zh-CN" b="1" dirty="0">
              <a:cs typeface="+mn-ea"/>
              <a:sym typeface="+mn-lt"/>
            </a:endParaRPr>
          </a:p>
        </p:txBody>
      </p:sp>
      <p:pic>
        <p:nvPicPr>
          <p:cNvPr id="6" name="Picture 2" descr="NR 23 – PROTEÇÃO CONTRA INCÊNDIOS – Ctp">
            <a:extLst>
              <a:ext uri="{FF2B5EF4-FFF2-40B4-BE49-F238E27FC236}">
                <a16:creationId xmlns:a16="http://schemas.microsoft.com/office/drawing/2014/main" id="{C2D89AD2-7FE0-2E0C-7C03-73780B71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7" y="2669302"/>
            <a:ext cx="2373788" cy="18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E3C3C019-BA61-AE4E-E655-351F64F53017}"/>
              </a:ext>
            </a:extLst>
          </p:cNvPr>
          <p:cNvSpPr/>
          <p:nvPr/>
        </p:nvSpPr>
        <p:spPr>
          <a:xfrm>
            <a:off x="3172780" y="2457216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CA8BAC-5662-2623-D713-4734B48DA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4" descr="Entenda A Norma 23 Sobre Proteção Contra Incêndios">
            <a:extLst>
              <a:ext uri="{FF2B5EF4-FFF2-40B4-BE49-F238E27FC236}">
                <a16:creationId xmlns:a16="http://schemas.microsoft.com/office/drawing/2014/main" id="{2DD35E29-7A45-9740-403C-516D2ECCC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0"/>
          <a:stretch/>
        </p:blipFill>
        <p:spPr bwMode="auto">
          <a:xfrm>
            <a:off x="0" y="0"/>
            <a:ext cx="4861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798714BE-9E49-EB13-295A-8F5F96A4D770}"/>
              </a:ext>
            </a:extLst>
          </p:cNvPr>
          <p:cNvSpPr/>
          <p:nvPr/>
        </p:nvSpPr>
        <p:spPr>
          <a:xfrm>
            <a:off x="2984500" y="0"/>
            <a:ext cx="6223000" cy="6858000"/>
          </a:xfrm>
          <a:prstGeom prst="triangle">
            <a:avLst>
              <a:gd name="adj" fmla="val 296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文本框 48">
            <a:extLst>
              <a:ext uri="{FF2B5EF4-FFF2-40B4-BE49-F238E27FC236}">
                <a16:creationId xmlns:a16="http://schemas.microsoft.com/office/drawing/2014/main" id="{82C87EFA-5507-B99D-10E8-866641D9603B}"/>
              </a:ext>
            </a:extLst>
          </p:cNvPr>
          <p:cNvSpPr txBox="1"/>
          <p:nvPr/>
        </p:nvSpPr>
        <p:spPr>
          <a:xfrm>
            <a:off x="5207526" y="2838494"/>
            <a:ext cx="6223000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Eles também devem ser instruídos sobre as medidas de prevenção, como o uso adequado de extintores, a importância de manter os caminhos de fuga desobstruídos e o conhecimento das rotas de evacuação.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50">
            <a:extLst>
              <a:ext uri="{FF2B5EF4-FFF2-40B4-BE49-F238E27FC236}">
                <a16:creationId xmlns:a16="http://schemas.microsoft.com/office/drawing/2014/main" id="{D06869C0-F83E-4C94-626E-38137186A4F5}"/>
              </a:ext>
            </a:extLst>
          </p:cNvPr>
          <p:cNvSpPr/>
          <p:nvPr/>
        </p:nvSpPr>
        <p:spPr>
          <a:xfrm>
            <a:off x="5293270" y="2612038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A045C3-139F-BF27-4366-0EF34EAE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525" y="1446503"/>
            <a:ext cx="736075" cy="93344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57DB738-E702-F2E1-76ED-E80F63701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682649" y="1279496"/>
            <a:ext cx="4950276" cy="465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cs typeface="+mn-ea"/>
                <a:sym typeface="+mn-lt"/>
              </a:rPr>
              <a:t>Procedimentos de Emergência e Evacuação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Os trabalhadores devem ser treinados nos procedimentos de emergência e evacuação em caso de incêndio. Isso inclui a identificação das saídas de emergência, o conhecimento das rotas de evacuação e a compreensão dos sinais de alarme. 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11203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4933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7290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1" y="717536"/>
            <a:ext cx="3400815" cy="63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1B0F11A-F2F3-ED2E-E6EB-DE30B633C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866280" y="979847"/>
            <a:ext cx="10459440" cy="4898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9194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8900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4813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1139846" y="12677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1139845" y="1756720"/>
            <a:ext cx="5813027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rgbClr val="FF0000"/>
                </a:solidFill>
                <a:cs typeface="+mn-ea"/>
                <a:sym typeface="+mn-lt"/>
              </a:rPr>
              <a:t>Os trabalhadores devem ser informados sobre como acionar os alarmes, como alertar outras pessoas sobre a emergência e como se reunir em pontos de encontro designados fora do edifício.</a:t>
            </a:r>
            <a:endParaRPr lang="zh-CN" altLang="en-US" sz="24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23064" y="1077523"/>
            <a:ext cx="3369824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40194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762BE2-7920-84FF-9E30-81700F3DC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2" y="14071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167640" y="1787583"/>
            <a:ext cx="4290060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Neste guia completo, abordaremos em detalhes os principais aspectos relacionados à NR-23 e suas implicações para os profissionais de SST. Mas, como disse, é necessário consultar a legislação estadual para atender adequadamente o que manda a lei.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122" name="Picture 2" descr="NR 23 - Combate a Incêndio :: Matrículas Abertas ::">
            <a:extLst>
              <a:ext uri="{FF2B5EF4-FFF2-40B4-BE49-F238E27FC236}">
                <a16:creationId xmlns:a16="http://schemas.microsoft.com/office/drawing/2014/main" id="{9EFBC51A-D6CF-36DC-94FF-E146513A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60" y="1216202"/>
            <a:ext cx="7373338" cy="53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822554-CC47-9E04-ED2D-533EF493C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971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9745DB4-DFBD-2BD5-530D-1B6CB8AD5914}"/>
              </a:ext>
            </a:extLst>
          </p:cNvPr>
          <p:cNvGrpSpPr/>
          <p:nvPr/>
        </p:nvGrpSpPr>
        <p:grpSpPr>
          <a:xfrm>
            <a:off x="293564" y="323458"/>
            <a:ext cx="7174036" cy="6488822"/>
            <a:chOff x="1155403" y="1549400"/>
            <a:chExt cx="2436904" cy="4029071"/>
          </a:xfrm>
        </p:grpSpPr>
        <p:sp>
          <p:nvSpPr>
            <p:cNvPr id="6" name="Google Shape;547;p23">
              <a:extLst>
                <a:ext uri="{FF2B5EF4-FFF2-40B4-BE49-F238E27FC236}">
                  <a16:creationId xmlns:a16="http://schemas.microsoft.com/office/drawing/2014/main" id="{01C7A9E6-5051-A6B8-285A-DBB90A587A7F}"/>
                </a:ext>
              </a:extLst>
            </p:cNvPr>
            <p:cNvSpPr/>
            <p:nvPr/>
          </p:nvSpPr>
          <p:spPr>
            <a:xfrm>
              <a:off x="1155403" y="2195662"/>
              <a:ext cx="500016" cy="458184"/>
            </a:xfrm>
            <a:custGeom>
              <a:avLst/>
              <a:gdLst/>
              <a:ahLst/>
              <a:cxnLst/>
              <a:rect l="l" t="t" r="r" b="b"/>
              <a:pathLst>
                <a:path w="19739" h="23677" extrusionOk="0">
                  <a:moveTo>
                    <a:pt x="0" y="0"/>
                  </a:moveTo>
                  <a:lnTo>
                    <a:pt x="19739" y="23677"/>
                  </a:lnTo>
                  <a:lnTo>
                    <a:pt x="19739" y="0"/>
                  </a:lnTo>
                  <a:close/>
                </a:path>
              </a:pathLst>
            </a:custGeom>
            <a:solidFill>
              <a:srgbClr val="AC2F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b="1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7" name="Google Shape;544;p23">
              <a:extLst>
                <a:ext uri="{FF2B5EF4-FFF2-40B4-BE49-F238E27FC236}">
                  <a16:creationId xmlns:a16="http://schemas.microsoft.com/office/drawing/2014/main" id="{85F70CA3-81D9-900C-0044-89926591D060}"/>
                </a:ext>
              </a:extLst>
            </p:cNvPr>
            <p:cNvSpPr/>
            <p:nvPr/>
          </p:nvSpPr>
          <p:spPr>
            <a:xfrm>
              <a:off x="1426344" y="4157609"/>
              <a:ext cx="2165962" cy="1420862"/>
            </a:xfrm>
            <a:custGeom>
              <a:avLst/>
              <a:gdLst/>
              <a:ahLst/>
              <a:cxnLst/>
              <a:rect l="l" t="t" r="r" b="b"/>
              <a:pathLst>
                <a:path w="76463" h="73424" extrusionOk="0">
                  <a:moveTo>
                    <a:pt x="1" y="1"/>
                  </a:moveTo>
                  <a:lnTo>
                    <a:pt x="76463" y="1"/>
                  </a:lnTo>
                  <a:lnTo>
                    <a:pt x="76463" y="39927"/>
                  </a:lnTo>
                  <a:cubicBezTo>
                    <a:pt x="76463" y="58420"/>
                    <a:pt x="61460" y="73423"/>
                    <a:pt x="42967" y="73423"/>
                  </a:cubicBezTo>
                  <a:lnTo>
                    <a:pt x="33497" y="73423"/>
                  </a:lnTo>
                  <a:cubicBezTo>
                    <a:pt x="15004" y="73423"/>
                    <a:pt x="1" y="58420"/>
                    <a:pt x="1" y="39927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8" name="Google Shape;545;p23">
              <a:extLst>
                <a:ext uri="{FF2B5EF4-FFF2-40B4-BE49-F238E27FC236}">
                  <a16:creationId xmlns:a16="http://schemas.microsoft.com/office/drawing/2014/main" id="{DB1C0F90-A5A9-A3EC-08FD-D0F9EB056BB8}"/>
                </a:ext>
              </a:extLst>
            </p:cNvPr>
            <p:cNvSpPr/>
            <p:nvPr/>
          </p:nvSpPr>
          <p:spPr>
            <a:xfrm>
              <a:off x="1424928" y="1610163"/>
              <a:ext cx="2167379" cy="3482160"/>
            </a:xfrm>
            <a:custGeom>
              <a:avLst/>
              <a:gdLst/>
              <a:ahLst/>
              <a:cxnLst/>
              <a:rect l="l" t="t" r="r" b="b"/>
              <a:pathLst>
                <a:path w="76513" h="179943" extrusionOk="0">
                  <a:moveTo>
                    <a:pt x="51" y="0"/>
                  </a:moveTo>
                  <a:lnTo>
                    <a:pt x="76513" y="0"/>
                  </a:lnTo>
                  <a:lnTo>
                    <a:pt x="76513" y="141711"/>
                  </a:lnTo>
                  <a:cubicBezTo>
                    <a:pt x="76513" y="162795"/>
                    <a:pt x="59366" y="179942"/>
                    <a:pt x="38282" y="179942"/>
                  </a:cubicBezTo>
                  <a:lnTo>
                    <a:pt x="38282" y="179942"/>
                  </a:lnTo>
                  <a:cubicBezTo>
                    <a:pt x="17147" y="179942"/>
                    <a:pt x="1" y="162795"/>
                    <a:pt x="1" y="141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9" name="Google Shape;546;p23">
              <a:extLst>
                <a:ext uri="{FF2B5EF4-FFF2-40B4-BE49-F238E27FC236}">
                  <a16:creationId xmlns:a16="http://schemas.microsoft.com/office/drawing/2014/main" id="{0E168B1F-06CF-5CE7-469C-E139DCD9653B}"/>
                </a:ext>
              </a:extLst>
            </p:cNvPr>
            <p:cNvSpPr/>
            <p:nvPr/>
          </p:nvSpPr>
          <p:spPr>
            <a:xfrm>
              <a:off x="1155403" y="1549400"/>
              <a:ext cx="2436904" cy="646281"/>
            </a:xfrm>
            <a:custGeom>
              <a:avLst/>
              <a:gdLst/>
              <a:ahLst/>
              <a:cxnLst/>
              <a:rect l="l" t="t" r="r" b="b"/>
              <a:pathLst>
                <a:path w="96201" h="33397" extrusionOk="0">
                  <a:moveTo>
                    <a:pt x="26966" y="0"/>
                  </a:moveTo>
                  <a:lnTo>
                    <a:pt x="96201" y="0"/>
                  </a:lnTo>
                  <a:lnTo>
                    <a:pt x="96201" y="7228"/>
                  </a:lnTo>
                  <a:cubicBezTo>
                    <a:pt x="96201" y="21683"/>
                    <a:pt x="84487" y="33396"/>
                    <a:pt x="70032" y="33396"/>
                  </a:cubicBezTo>
                  <a:lnTo>
                    <a:pt x="0" y="33396"/>
                  </a:lnTo>
                  <a:lnTo>
                    <a:pt x="0" y="26966"/>
                  </a:lnTo>
                  <a:cubicBezTo>
                    <a:pt x="0" y="12063"/>
                    <a:pt x="12063" y="0"/>
                    <a:pt x="26966" y="0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665" kern="0" dirty="0">
                <a:solidFill>
                  <a:srgbClr val="FFFFFF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0" name="Google Shape;548;p23">
              <a:extLst>
                <a:ext uri="{FF2B5EF4-FFF2-40B4-BE49-F238E27FC236}">
                  <a16:creationId xmlns:a16="http://schemas.microsoft.com/office/drawing/2014/main" id="{40334EEC-6B61-3B13-D1EB-684DC9281CEA}"/>
                </a:ext>
              </a:extLst>
            </p:cNvPr>
            <p:cNvSpPr/>
            <p:nvPr/>
          </p:nvSpPr>
          <p:spPr>
            <a:xfrm>
              <a:off x="2356005" y="1680892"/>
              <a:ext cx="200078" cy="369622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2" name="文本框 62">
              <a:extLst>
                <a:ext uri="{FF2B5EF4-FFF2-40B4-BE49-F238E27FC236}">
                  <a16:creationId xmlns:a16="http://schemas.microsoft.com/office/drawing/2014/main" id="{3AA0B4B4-26C4-0E92-0F60-F092889315BB}"/>
                </a:ext>
              </a:extLst>
            </p:cNvPr>
            <p:cNvSpPr txBox="1"/>
            <p:nvPr/>
          </p:nvSpPr>
          <p:spPr>
            <a:xfrm>
              <a:off x="1589507" y="2700129"/>
              <a:ext cx="1860438" cy="1743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O treinamento prático por meio de simulações de evacuação é altamente recomendado para familiarizar os trabalhadores com os procedimentos e garantir uma resposta adequada em situações reais.</a:t>
              </a:r>
            </a:p>
          </p:txBody>
        </p:sp>
      </p:grpSp>
      <p:pic>
        <p:nvPicPr>
          <p:cNvPr id="4" name="Picture 2" descr="NR 23 – PROTEÇÃO CONTRA INCÊNDIOS – Ctp">
            <a:extLst>
              <a:ext uri="{FF2B5EF4-FFF2-40B4-BE49-F238E27FC236}">
                <a16:creationId xmlns:a16="http://schemas.microsoft.com/office/drawing/2014/main" id="{9038A988-3725-64B7-E5B9-1B2D4A87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35" y="1792622"/>
            <a:ext cx="3894212" cy="29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0EADC8E-2AB8-F18D-66A0-145066B0D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696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矩形 50">
            <a:extLst>
              <a:ext uri="{FF2B5EF4-FFF2-40B4-BE49-F238E27FC236}">
                <a16:creationId xmlns:a16="http://schemas.microsoft.com/office/drawing/2014/main" id="{6C73FE1F-0CA1-9D9D-9A43-05ABB034F622}"/>
              </a:ext>
            </a:extLst>
          </p:cNvPr>
          <p:cNvSpPr/>
          <p:nvPr/>
        </p:nvSpPr>
        <p:spPr>
          <a:xfrm>
            <a:off x="3802" y="778706"/>
            <a:ext cx="4707898" cy="5363014"/>
          </a:xfrm>
          <a:prstGeom prst="rect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51">
            <a:extLst>
              <a:ext uri="{FF2B5EF4-FFF2-40B4-BE49-F238E27FC236}">
                <a16:creationId xmlns:a16="http://schemas.microsoft.com/office/drawing/2014/main" id="{6533E042-88D0-B269-7784-35D9269FDC64}"/>
              </a:ext>
            </a:extLst>
          </p:cNvPr>
          <p:cNvSpPr txBox="1"/>
          <p:nvPr/>
        </p:nvSpPr>
        <p:spPr>
          <a:xfrm>
            <a:off x="115265" y="1720808"/>
            <a:ext cx="4469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000" b="1" dirty="0">
                <a:solidFill>
                  <a:prstClr val="white"/>
                </a:solidFill>
                <a:cs typeface="+mn-ea"/>
                <a:sym typeface="+mn-lt"/>
              </a:rPr>
              <a:t>Uso de Equipamentos de Combate a Incêndio</a:t>
            </a:r>
          </a:p>
          <a:p>
            <a:endParaRPr lang="pt-BR" altLang="zh-CN" sz="2000" b="1" dirty="0">
              <a:solidFill>
                <a:prstClr val="white"/>
              </a:solidFill>
              <a:cs typeface="+mn-ea"/>
              <a:sym typeface="+mn-lt"/>
            </a:endParaRPr>
          </a:p>
          <a:p>
            <a:r>
              <a:rPr lang="pt-BR" altLang="zh-CN" sz="2000" dirty="0">
                <a:solidFill>
                  <a:prstClr val="white"/>
                </a:solidFill>
                <a:cs typeface="+mn-ea"/>
                <a:sym typeface="+mn-lt"/>
              </a:rPr>
              <a:t>Os trabalhadores devem receber treinamento sobre o uso adequado dos equipamentos de combate a incêndio disponíveis no local de trabalho, como extintores de incêndio, mangueiras e hidrantes. Isso inclui a compreensão dos diferentes tipos de extintores e sua aplicação correta em diferentes classes de incêndio. </a:t>
            </a:r>
            <a:endParaRPr lang="zh-CN" altLang="en-US" sz="2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3053E2F0-3A3B-709C-8ED2-FACDFA67976B}"/>
              </a:ext>
            </a:extLst>
          </p:cNvPr>
          <p:cNvGrpSpPr/>
          <p:nvPr/>
        </p:nvGrpSpPr>
        <p:grpSpPr>
          <a:xfrm>
            <a:off x="2139942" y="912298"/>
            <a:ext cx="435618" cy="633426"/>
            <a:chOff x="10146507" y="3505994"/>
            <a:chExt cx="319881" cy="465138"/>
          </a:xfrm>
          <a:solidFill>
            <a:schemeClr val="bg1"/>
          </a:solidFill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1B42FAAF-1307-32A1-5269-5D48D307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AutoShape 31">
              <a:extLst>
                <a:ext uri="{FF2B5EF4-FFF2-40B4-BE49-F238E27FC236}">
                  <a16:creationId xmlns:a16="http://schemas.microsoft.com/office/drawing/2014/main" id="{CBC9D98E-476A-02CD-119B-00408378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122" name="Picture 2" descr="NR 23 - Combate a Incêndio :: Matrículas Abertas ::">
            <a:extLst>
              <a:ext uri="{FF2B5EF4-FFF2-40B4-BE49-F238E27FC236}">
                <a16:creationId xmlns:a16="http://schemas.microsoft.com/office/drawing/2014/main" id="{9EFBC51A-D6CF-36DC-94FF-E146513A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60" y="778706"/>
            <a:ext cx="7373338" cy="53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EE2CD4-BCC8-FA2A-1B82-33E3F81B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877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2656838" y="1921605"/>
            <a:ext cx="5590778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Os trabalhadores devem ser treinados nas técnicas de uso dos extintores, incluindo a posição correta, o direcionamento do jato e a avaliação da efetividade da extinção.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É importante que eles também saibam quando é seguro usar um extintor e quando é necessário acionar o Corpo de Bombeiros.</a:t>
            </a:r>
            <a:endParaRPr lang="pt-BR" altLang="zh-CN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(NR-23) Treinamento da equipe de combate a incêndio">
            <a:extLst>
              <a:ext uri="{FF2B5EF4-FFF2-40B4-BE49-F238E27FC236}">
                <a16:creationId xmlns:a16="http://schemas.microsoft.com/office/drawing/2014/main" id="{DD1102F6-4905-1B7B-C306-C96C2C1F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99" y="3797065"/>
            <a:ext cx="2621281" cy="2237975"/>
          </a:xfrm>
          <a:prstGeom prst="roundRect">
            <a:avLst>
              <a:gd name="adj" fmla="val 239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D86D14-EF70-EDFC-C9D2-8981E7547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1242000"/>
            <a:ext cx="6096001" cy="47016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80540" y="1830713"/>
            <a:ext cx="556306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b="1" kern="0" dirty="0">
                <a:solidFill>
                  <a:srgbClr val="FF0000"/>
                </a:solidFill>
                <a:cs typeface="+mn-ea"/>
                <a:sym typeface="+mn-lt"/>
              </a:rPr>
              <a:t>Comunicação e Ação Coletiva</a:t>
            </a:r>
          </a:p>
          <a:p>
            <a:pPr lvl="0">
              <a:lnSpc>
                <a:spcPct val="150000"/>
              </a:lnSpc>
              <a:defRPr/>
            </a:pPr>
            <a:endParaRPr lang="pt-BR" altLang="zh-CN" b="1" kern="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solidFill>
                  <a:srgbClr val="FF0000"/>
                </a:solidFill>
                <a:cs typeface="+mn-ea"/>
                <a:sym typeface="+mn-lt"/>
              </a:rPr>
              <a:t>O treinamento também deve enfatizar a importância da comunicação e da ação coletiva em caso de incêndio. Os trabalhadores devem ser instruídos sobre como relatar a ocorrência de um incêndio, como acionar o sistema de alarme e como cooperar com outros colegas e equipes de resposta a emergências. 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240773" y="16157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ACF1DA0-4861-352A-2A82-A84E269CA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42" y="405886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92159" y="2145946"/>
            <a:ext cx="5632472" cy="2346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A comunicação clara e eficiente precisa ser implementada para coordenar as ações de evacuação, a utilização dos equipamentos de combate a incêndio e a solicitação de ajuda externa rápida.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25681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29411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31768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1" y="717536"/>
            <a:ext cx="3400815" cy="63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72297DF-C54C-5597-FB8A-716BDE05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9745DB4-DFBD-2BD5-530D-1B6CB8AD5914}"/>
              </a:ext>
            </a:extLst>
          </p:cNvPr>
          <p:cNvGrpSpPr/>
          <p:nvPr/>
        </p:nvGrpSpPr>
        <p:grpSpPr>
          <a:xfrm>
            <a:off x="293564" y="323458"/>
            <a:ext cx="7174036" cy="6488822"/>
            <a:chOff x="1155403" y="1549400"/>
            <a:chExt cx="2436904" cy="4029071"/>
          </a:xfrm>
        </p:grpSpPr>
        <p:sp>
          <p:nvSpPr>
            <p:cNvPr id="6" name="Google Shape;547;p23">
              <a:extLst>
                <a:ext uri="{FF2B5EF4-FFF2-40B4-BE49-F238E27FC236}">
                  <a16:creationId xmlns:a16="http://schemas.microsoft.com/office/drawing/2014/main" id="{01C7A9E6-5051-A6B8-285A-DBB90A587A7F}"/>
                </a:ext>
              </a:extLst>
            </p:cNvPr>
            <p:cNvSpPr/>
            <p:nvPr/>
          </p:nvSpPr>
          <p:spPr>
            <a:xfrm>
              <a:off x="1155403" y="2195662"/>
              <a:ext cx="500016" cy="458184"/>
            </a:xfrm>
            <a:custGeom>
              <a:avLst/>
              <a:gdLst/>
              <a:ahLst/>
              <a:cxnLst/>
              <a:rect l="l" t="t" r="r" b="b"/>
              <a:pathLst>
                <a:path w="19739" h="23677" extrusionOk="0">
                  <a:moveTo>
                    <a:pt x="0" y="0"/>
                  </a:moveTo>
                  <a:lnTo>
                    <a:pt x="19739" y="23677"/>
                  </a:lnTo>
                  <a:lnTo>
                    <a:pt x="19739" y="0"/>
                  </a:lnTo>
                  <a:close/>
                </a:path>
              </a:pathLst>
            </a:custGeom>
            <a:solidFill>
              <a:srgbClr val="AC2F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b="1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7" name="Google Shape;544;p23">
              <a:extLst>
                <a:ext uri="{FF2B5EF4-FFF2-40B4-BE49-F238E27FC236}">
                  <a16:creationId xmlns:a16="http://schemas.microsoft.com/office/drawing/2014/main" id="{85F70CA3-81D9-900C-0044-89926591D060}"/>
                </a:ext>
              </a:extLst>
            </p:cNvPr>
            <p:cNvSpPr/>
            <p:nvPr/>
          </p:nvSpPr>
          <p:spPr>
            <a:xfrm>
              <a:off x="1426344" y="4157609"/>
              <a:ext cx="2165962" cy="1420862"/>
            </a:xfrm>
            <a:custGeom>
              <a:avLst/>
              <a:gdLst/>
              <a:ahLst/>
              <a:cxnLst/>
              <a:rect l="l" t="t" r="r" b="b"/>
              <a:pathLst>
                <a:path w="76463" h="73424" extrusionOk="0">
                  <a:moveTo>
                    <a:pt x="1" y="1"/>
                  </a:moveTo>
                  <a:lnTo>
                    <a:pt x="76463" y="1"/>
                  </a:lnTo>
                  <a:lnTo>
                    <a:pt x="76463" y="39927"/>
                  </a:lnTo>
                  <a:cubicBezTo>
                    <a:pt x="76463" y="58420"/>
                    <a:pt x="61460" y="73423"/>
                    <a:pt x="42967" y="73423"/>
                  </a:cubicBezTo>
                  <a:lnTo>
                    <a:pt x="33497" y="73423"/>
                  </a:lnTo>
                  <a:cubicBezTo>
                    <a:pt x="15004" y="73423"/>
                    <a:pt x="1" y="58420"/>
                    <a:pt x="1" y="39927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8" name="Google Shape;545;p23">
              <a:extLst>
                <a:ext uri="{FF2B5EF4-FFF2-40B4-BE49-F238E27FC236}">
                  <a16:creationId xmlns:a16="http://schemas.microsoft.com/office/drawing/2014/main" id="{DB1C0F90-A5A9-A3EC-08FD-D0F9EB056BB8}"/>
                </a:ext>
              </a:extLst>
            </p:cNvPr>
            <p:cNvSpPr/>
            <p:nvPr/>
          </p:nvSpPr>
          <p:spPr>
            <a:xfrm>
              <a:off x="1424928" y="1610163"/>
              <a:ext cx="2167379" cy="3482160"/>
            </a:xfrm>
            <a:custGeom>
              <a:avLst/>
              <a:gdLst/>
              <a:ahLst/>
              <a:cxnLst/>
              <a:rect l="l" t="t" r="r" b="b"/>
              <a:pathLst>
                <a:path w="76513" h="179943" extrusionOk="0">
                  <a:moveTo>
                    <a:pt x="51" y="0"/>
                  </a:moveTo>
                  <a:lnTo>
                    <a:pt x="76513" y="0"/>
                  </a:lnTo>
                  <a:lnTo>
                    <a:pt x="76513" y="141711"/>
                  </a:lnTo>
                  <a:cubicBezTo>
                    <a:pt x="76513" y="162795"/>
                    <a:pt x="59366" y="179942"/>
                    <a:pt x="38282" y="179942"/>
                  </a:cubicBezTo>
                  <a:lnTo>
                    <a:pt x="38282" y="179942"/>
                  </a:lnTo>
                  <a:cubicBezTo>
                    <a:pt x="17147" y="179942"/>
                    <a:pt x="1" y="162795"/>
                    <a:pt x="1" y="141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9" name="Google Shape;546;p23">
              <a:extLst>
                <a:ext uri="{FF2B5EF4-FFF2-40B4-BE49-F238E27FC236}">
                  <a16:creationId xmlns:a16="http://schemas.microsoft.com/office/drawing/2014/main" id="{0E168B1F-06CF-5CE7-469C-E139DCD9653B}"/>
                </a:ext>
              </a:extLst>
            </p:cNvPr>
            <p:cNvSpPr/>
            <p:nvPr/>
          </p:nvSpPr>
          <p:spPr>
            <a:xfrm>
              <a:off x="1155403" y="1549400"/>
              <a:ext cx="2436904" cy="646281"/>
            </a:xfrm>
            <a:custGeom>
              <a:avLst/>
              <a:gdLst/>
              <a:ahLst/>
              <a:cxnLst/>
              <a:rect l="l" t="t" r="r" b="b"/>
              <a:pathLst>
                <a:path w="96201" h="33397" extrusionOk="0">
                  <a:moveTo>
                    <a:pt x="26966" y="0"/>
                  </a:moveTo>
                  <a:lnTo>
                    <a:pt x="96201" y="0"/>
                  </a:lnTo>
                  <a:lnTo>
                    <a:pt x="96201" y="7228"/>
                  </a:lnTo>
                  <a:cubicBezTo>
                    <a:pt x="96201" y="21683"/>
                    <a:pt x="84487" y="33396"/>
                    <a:pt x="70032" y="33396"/>
                  </a:cubicBezTo>
                  <a:lnTo>
                    <a:pt x="0" y="33396"/>
                  </a:lnTo>
                  <a:lnTo>
                    <a:pt x="0" y="26966"/>
                  </a:lnTo>
                  <a:cubicBezTo>
                    <a:pt x="0" y="12063"/>
                    <a:pt x="12063" y="0"/>
                    <a:pt x="26966" y="0"/>
                  </a:cubicBezTo>
                  <a:close/>
                </a:path>
              </a:pathLst>
            </a:custGeom>
            <a:solidFill>
              <a:srgbClr val="D91D3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665" kern="0" dirty="0">
                <a:solidFill>
                  <a:srgbClr val="FFFFFF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0" name="Google Shape;548;p23">
              <a:extLst>
                <a:ext uri="{FF2B5EF4-FFF2-40B4-BE49-F238E27FC236}">
                  <a16:creationId xmlns:a16="http://schemas.microsoft.com/office/drawing/2014/main" id="{40334EEC-6B61-3B13-D1EB-684DC9281CEA}"/>
                </a:ext>
              </a:extLst>
            </p:cNvPr>
            <p:cNvSpPr/>
            <p:nvPr/>
          </p:nvSpPr>
          <p:spPr>
            <a:xfrm>
              <a:off x="2356005" y="1680892"/>
              <a:ext cx="200078" cy="369622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/>
                <a:ea typeface="微软雅黑"/>
                <a:cs typeface="字魂105号-简雅黑" panose="00000500000000000000" pitchFamily="2" charset="-122"/>
                <a:sym typeface="Arial"/>
              </a:endParaRPr>
            </a:p>
          </p:txBody>
        </p:sp>
        <p:sp>
          <p:nvSpPr>
            <p:cNvPr id="12" name="文本框 62">
              <a:extLst>
                <a:ext uri="{FF2B5EF4-FFF2-40B4-BE49-F238E27FC236}">
                  <a16:creationId xmlns:a16="http://schemas.microsoft.com/office/drawing/2014/main" id="{3AA0B4B4-26C4-0E92-0F60-F092889315BB}"/>
                </a:ext>
              </a:extLst>
            </p:cNvPr>
            <p:cNvSpPr txBox="1"/>
            <p:nvPr/>
          </p:nvSpPr>
          <p:spPr>
            <a:xfrm>
              <a:off x="1578398" y="2682515"/>
              <a:ext cx="1860438" cy="1743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Treinamento em Primeiros Socorros</a:t>
              </a:r>
            </a:p>
            <a:p>
              <a:pPr>
                <a:lnSpc>
                  <a:spcPct val="150000"/>
                </a:lnSpc>
              </a:pPr>
              <a:endParaRPr lang="pt-BR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/>
                <a:sym typeface="Arial"/>
              </a:endParaRPr>
            </a:p>
            <a:p>
              <a:pPr>
                <a:lnSpc>
                  <a:spcPct val="150000"/>
                </a:lnSpc>
              </a:pPr>
              <a:r>
                <a:rPr lang="pt-BR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/>
                  <a:sym typeface="Arial"/>
                </a:rPr>
                <a:t>Além do treinamento específico em prevenção e combate a incêndios, os trabalhadores devem receber instruções básicas em primeiros socorros.</a:t>
              </a:r>
            </a:p>
          </p:txBody>
        </p:sp>
      </p:grpSp>
      <p:pic>
        <p:nvPicPr>
          <p:cNvPr id="4" name="Picture 2" descr="NR 23 – PROTEÇÃO CONTRA INCÊNDIOS – Ctp">
            <a:extLst>
              <a:ext uri="{FF2B5EF4-FFF2-40B4-BE49-F238E27FC236}">
                <a16:creationId xmlns:a16="http://schemas.microsoft.com/office/drawing/2014/main" id="{9038A988-3725-64B7-E5B9-1B2D4A87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35" y="1792622"/>
            <a:ext cx="3894212" cy="29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923B7BA-C7AF-2009-A4DA-A6EDD1AE1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  <p:pic>
        <p:nvPicPr>
          <p:cNvPr id="73730" name="Picture 2" descr="Preven Life Centro de Treinamentos – Preven Life Centro de Treinamentos">
            <a:extLst>
              <a:ext uri="{FF2B5EF4-FFF2-40B4-BE49-F238E27FC236}">
                <a16:creationId xmlns:a16="http://schemas.microsoft.com/office/drawing/2014/main" id="{E212902B-8885-8BEB-3E82-4D3D7545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33575"/>
            <a:ext cx="1524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821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644281" y="4357687"/>
            <a:ext cx="9190143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400" b="1" kern="0" dirty="0">
                <a:solidFill>
                  <a:srgbClr val="D91D3C"/>
                </a:solidFill>
                <a:cs typeface="+mn-ea"/>
                <a:sym typeface="+mn-lt"/>
              </a:rPr>
              <a:t>Isso inclui conhecimentos sobre como lidar com queimaduras, ferimentos, intoxicações e outros problemas de saúde que possam surgir durante ou após um incêndio. </a:t>
            </a:r>
            <a:endParaRPr lang="zh-CN" altLang="en-US" sz="2400" b="1" kern="0" dirty="0">
              <a:solidFill>
                <a:srgbClr val="D91D3C"/>
              </a:solidFill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314" name="Picture 2" descr="Cursos de NR 23 - WORK FIRE - Solucões Industriais">
            <a:extLst>
              <a:ext uri="{FF2B5EF4-FFF2-40B4-BE49-F238E27FC236}">
                <a16:creationId xmlns:a16="http://schemas.microsoft.com/office/drawing/2014/main" id="{8B7D95A3-9D5A-1F9B-5F91-F633350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>
            <a:off x="10109200" y="1857375"/>
            <a:ext cx="20828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11C4E5-B510-6766-54D7-C277D466A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0D0929-546A-47B4-88F8-6620691204E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17A75B7B-1E62-4579-BAEA-5AA38A8B2EC1}"/>
              </a:ext>
            </a:extLst>
          </p:cNvPr>
          <p:cNvSpPr/>
          <p:nvPr/>
        </p:nvSpPr>
        <p:spPr>
          <a:xfrm rot="5400000">
            <a:off x="5532057" y="437167"/>
            <a:ext cx="4371142" cy="614458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7DB8D8-DE11-4B1D-86EE-528F07A064E9}"/>
              </a:ext>
            </a:extLst>
          </p:cNvPr>
          <p:cNvSpPr/>
          <p:nvPr/>
        </p:nvSpPr>
        <p:spPr>
          <a:xfrm>
            <a:off x="5972631" y="2070980"/>
            <a:ext cx="690748" cy="45814"/>
          </a:xfrm>
          <a:prstGeom prst="rec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EFECB2-FF0E-472D-ABFD-544AACDF2DCD}"/>
              </a:ext>
            </a:extLst>
          </p:cNvPr>
          <p:cNvSpPr txBox="1"/>
          <p:nvPr/>
        </p:nvSpPr>
        <p:spPr>
          <a:xfrm>
            <a:off x="5878765" y="2607100"/>
            <a:ext cx="468267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rgbClr val="FF0000"/>
                </a:solidFill>
                <a:cs typeface="+mn-ea"/>
                <a:sym typeface="+mn-lt"/>
              </a:rPr>
              <a:t>O treinamento em primeiros socorros capacita os trabalhadores a agirem rapidamente e de forma adequada, proporcionando os cuidados iniciais necessários até a chegada de profissionais especializados.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A3B89-8AAC-4040-81BD-6390CC89AF7C}"/>
              </a:ext>
            </a:extLst>
          </p:cNvPr>
          <p:cNvSpPr txBox="1"/>
          <p:nvPr/>
        </p:nvSpPr>
        <p:spPr>
          <a:xfrm>
            <a:off x="5878765" y="1462952"/>
            <a:ext cx="46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E60B2F"/>
                </a:solidFill>
                <a:cs typeface="+mn-ea"/>
                <a:sym typeface="+mn-lt"/>
              </a:rPr>
              <a:t>NR 23</a:t>
            </a:r>
            <a:endParaRPr lang="zh-CN" altLang="en-US" sz="3600" dirty="0">
              <a:solidFill>
                <a:srgbClr val="E60B2F"/>
              </a:solidFill>
              <a:cs typeface="+mn-ea"/>
              <a:sym typeface="+mn-lt"/>
            </a:endParaRPr>
          </a:p>
        </p:txBody>
      </p:sp>
      <p:pic>
        <p:nvPicPr>
          <p:cNvPr id="6" name="Imagem 5" descr="Homem de moto&#10;&#10;Descrição gerada automaticamente">
            <a:extLst>
              <a:ext uri="{FF2B5EF4-FFF2-40B4-BE49-F238E27FC236}">
                <a16:creationId xmlns:a16="http://schemas.microsoft.com/office/drawing/2014/main" id="{853DA964-3DB6-893B-B001-C9BF386D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700" y="1285786"/>
            <a:ext cx="4415628" cy="4409244"/>
          </a:xfrm>
          <a:prstGeom prst="flowChartDelay">
            <a:avLst/>
          </a:prstGeom>
          <a:blipFill>
            <a:blip r:embed="rId2"/>
            <a:stretch>
              <a:fillRect t="5886" b="5886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811EE1-7705-EDBF-7542-3FF448334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  <p:sp>
        <p:nvSpPr>
          <p:cNvPr id="4" name="AutoShape 2" descr="Preven Life Centro de Treinamentos – Preven Life Centro de Treinamentos">
            <a:extLst>
              <a:ext uri="{FF2B5EF4-FFF2-40B4-BE49-F238E27FC236}">
                <a16:creationId xmlns:a16="http://schemas.microsoft.com/office/drawing/2014/main" id="{3123E6A8-091B-C271-6892-29CFA50EE4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6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00">
        <p:random/>
      </p:transition>
    </mc:Choice>
    <mc:Fallback xmlns="">
      <p:transition spd="slow" advTm="54000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2994766" y="-2141327"/>
            <a:ext cx="5503729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489985" y="1416499"/>
            <a:ext cx="6695415" cy="3823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D91D3C"/>
                </a:solidFill>
                <a:cs typeface="+mn-ea"/>
                <a:sym typeface="+mn-lt"/>
              </a:rPr>
              <a:t>Atualização Periódica do Treinamento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O treinamento em prevenção e combate a incêndios deve ser periódico e atualizado conforme necessário. À medida que novas técnicas, equipamentos ou regulamentações são introduzidos, é importante fornecer atualizações e reciclagens aos trabalhadores. </a:t>
            </a:r>
            <a:endParaRPr lang="pt-BR" altLang="zh-CN" dirty="0"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112955B-3BE4-C4A6-5B2B-A45D35DD3179}"/>
              </a:ext>
            </a:extLst>
          </p:cNvPr>
          <p:cNvGrpSpPr/>
          <p:nvPr/>
        </p:nvGrpSpPr>
        <p:grpSpPr>
          <a:xfrm>
            <a:off x="238958" y="239119"/>
            <a:ext cx="2693483" cy="954107"/>
            <a:chOff x="6449258" y="924919"/>
            <a:chExt cx="2693483" cy="954107"/>
          </a:xfrm>
        </p:grpSpPr>
        <p:sp>
          <p:nvSpPr>
            <p:cNvPr id="3" name="圆角矩形 3">
              <a:extLst>
                <a:ext uri="{FF2B5EF4-FFF2-40B4-BE49-F238E27FC236}">
                  <a16:creationId xmlns:a16="http://schemas.microsoft.com/office/drawing/2014/main" id="{A68E8207-FFEB-DC21-4559-92627C1B8D66}"/>
                </a:ext>
              </a:extLst>
            </p:cNvPr>
            <p:cNvSpPr/>
            <p:nvPr/>
          </p:nvSpPr>
          <p:spPr>
            <a:xfrm>
              <a:off x="6449258" y="1005379"/>
              <a:ext cx="819151" cy="3623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33BB4AC2-E213-8EB8-5B05-B3F4F214F424}"/>
                </a:ext>
              </a:extLst>
            </p:cNvPr>
            <p:cNvSpPr/>
            <p:nvPr/>
          </p:nvSpPr>
          <p:spPr>
            <a:xfrm>
              <a:off x="6819197" y="948579"/>
              <a:ext cx="475900" cy="475900"/>
            </a:xfrm>
            <a:prstGeom prst="ellipse">
              <a:avLst/>
            </a:prstGeom>
            <a:solidFill>
              <a:srgbClr val="E60B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16C70807-D1E0-DF3C-F881-793B379A625E}"/>
                </a:ext>
              </a:extLst>
            </p:cNvPr>
            <p:cNvSpPr txBox="1"/>
            <p:nvPr/>
          </p:nvSpPr>
          <p:spPr>
            <a:xfrm>
              <a:off x="7371298" y="924919"/>
              <a:ext cx="177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流程图: 手动输入 7">
            <a:extLst>
              <a:ext uri="{FF2B5EF4-FFF2-40B4-BE49-F238E27FC236}">
                <a16:creationId xmlns:a16="http://schemas.microsoft.com/office/drawing/2014/main" id="{6D307DA3-41C5-6EBC-16E7-5BFE2B3E2D45}"/>
              </a:ext>
            </a:extLst>
          </p:cNvPr>
          <p:cNvSpPr/>
          <p:nvPr/>
        </p:nvSpPr>
        <p:spPr>
          <a:xfrm flipV="1">
            <a:off x="0" y="0"/>
            <a:ext cx="12192000" cy="3929974"/>
          </a:xfrm>
          <a:prstGeom prst="flowChartManualInput">
            <a:avLst/>
          </a:prstGeom>
          <a:solidFill>
            <a:srgbClr val="E60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00A6320-9B4D-9117-86BA-9795A816BF3D}"/>
              </a:ext>
            </a:extLst>
          </p:cNvPr>
          <p:cNvSpPr/>
          <p:nvPr/>
        </p:nvSpPr>
        <p:spPr>
          <a:xfrm>
            <a:off x="866280" y="979847"/>
            <a:ext cx="10459440" cy="4898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FD0DDA-84C1-0B12-1B91-140EC408C363}"/>
              </a:ext>
            </a:extLst>
          </p:cNvPr>
          <p:cNvSpPr/>
          <p:nvPr/>
        </p:nvSpPr>
        <p:spPr>
          <a:xfrm rot="20700000">
            <a:off x="7647628" y="919440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1065F0CE-E72C-7014-701F-5673DC0DEA4A}"/>
              </a:ext>
            </a:extLst>
          </p:cNvPr>
          <p:cNvSpPr/>
          <p:nvPr/>
        </p:nvSpPr>
        <p:spPr>
          <a:xfrm rot="19800000">
            <a:off x="7913236" y="3890003"/>
            <a:ext cx="3725406" cy="2347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left-quote_56937">
            <a:extLst>
              <a:ext uri="{FF2B5EF4-FFF2-40B4-BE49-F238E27FC236}">
                <a16:creationId xmlns:a16="http://schemas.microsoft.com/office/drawing/2014/main" id="{3DEC0513-4DED-5347-5B49-D5A5ACDEF7D1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6481334" y="5023723"/>
            <a:ext cx="577252" cy="50831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EA597B27-1E18-AF84-E486-0AFC5468FEB1}"/>
              </a:ext>
            </a:extLst>
          </p:cNvPr>
          <p:cNvSpPr/>
          <p:nvPr/>
        </p:nvSpPr>
        <p:spPr>
          <a:xfrm>
            <a:off x="1139846" y="1267756"/>
            <a:ext cx="317288" cy="319314"/>
          </a:xfrm>
          <a:prstGeom prst="rect">
            <a:avLst/>
          </a:prstGeom>
          <a:solidFill>
            <a:srgbClr val="E60B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6C9F1BC3-DE31-4190-8395-24AF21AB5E8C}"/>
              </a:ext>
            </a:extLst>
          </p:cNvPr>
          <p:cNvSpPr txBox="1"/>
          <p:nvPr/>
        </p:nvSpPr>
        <p:spPr>
          <a:xfrm>
            <a:off x="1385573" y="2173073"/>
            <a:ext cx="5443089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Isso garante que eles estejam atualizados com as melhores práticas de segurança e estejam preparados para enfrentar quaisquer mudanças que possam ocorrer em relação à prevenção e combate a incêndios.</a:t>
            </a:r>
            <a:endParaRPr lang="zh-CN" altLang="en-US" sz="20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11" name="Picture 2" descr="NR-23 equipe de combate">
            <a:extLst>
              <a:ext uri="{FF2B5EF4-FFF2-40B4-BE49-F238E27FC236}">
                <a16:creationId xmlns:a16="http://schemas.microsoft.com/office/drawing/2014/main" id="{2BA5449F-9D19-E857-86D4-0B1AAB8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53">
            <a:off x="7861925" y="1083215"/>
            <a:ext cx="3326489" cy="20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nheça a NR 23 - PROTEÇÃO CONTRA INCÊNDIOS - Assemet">
            <a:extLst>
              <a:ext uri="{FF2B5EF4-FFF2-40B4-BE49-F238E27FC236}">
                <a16:creationId xmlns:a16="http://schemas.microsoft.com/office/drawing/2014/main" id="{8973CE94-3406-4664-EE7C-A4BC7799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/>
          <a:stretch/>
        </p:blipFill>
        <p:spPr bwMode="auto">
          <a:xfrm rot="19780509">
            <a:off x="8042497" y="4019468"/>
            <a:ext cx="3447769" cy="20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BCDEE77-B075-AD4B-75CC-ACAEBB43F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E355216D-92D6-4971-90E0-2CD370503B47}"/>
              </a:ext>
            </a:extLst>
          </p:cNvPr>
          <p:cNvSpPr>
            <a:spLocks/>
          </p:cNvSpPr>
          <p:nvPr/>
        </p:nvSpPr>
        <p:spPr bwMode="auto">
          <a:xfrm>
            <a:off x="5234276" y="2243044"/>
            <a:ext cx="711662" cy="983366"/>
          </a:xfrm>
          <a:custGeom>
            <a:avLst/>
            <a:gdLst>
              <a:gd name="T0" fmla="*/ 508 w 508"/>
              <a:gd name="T1" fmla="*/ 0 h 702"/>
              <a:gd name="T2" fmla="*/ 508 w 508"/>
              <a:gd name="T3" fmla="*/ 0 h 702"/>
              <a:gd name="T4" fmla="*/ 0 w 508"/>
              <a:gd name="T5" fmla="*/ 702 h 702"/>
              <a:gd name="T6" fmla="*/ 0 w 508"/>
              <a:gd name="T7" fmla="*/ 702 h 702"/>
              <a:gd name="T8" fmla="*/ 508 w 508"/>
              <a:gd name="T9" fmla="*/ 0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8" h="702">
                <a:moveTo>
                  <a:pt x="508" y="0"/>
                </a:moveTo>
                <a:cubicBezTo>
                  <a:pt x="508" y="0"/>
                  <a:pt x="508" y="0"/>
                  <a:pt x="508" y="0"/>
                </a:cubicBezTo>
                <a:cubicBezTo>
                  <a:pt x="312" y="89"/>
                  <a:pt x="112" y="372"/>
                  <a:pt x="0" y="702"/>
                </a:cubicBezTo>
                <a:cubicBezTo>
                  <a:pt x="0" y="702"/>
                  <a:pt x="0" y="702"/>
                  <a:pt x="0" y="702"/>
                </a:cubicBezTo>
                <a:cubicBezTo>
                  <a:pt x="112" y="371"/>
                  <a:pt x="312" y="88"/>
                  <a:pt x="508" y="0"/>
                </a:cubicBezTo>
              </a:path>
            </a:pathLst>
          </a:custGeom>
          <a:solidFill>
            <a:srgbClr val="9898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E1ADE13-69ED-4BB6-A211-D3B2EC8161D7}"/>
              </a:ext>
            </a:extLst>
          </p:cNvPr>
          <p:cNvSpPr>
            <a:spLocks noEditPoints="1"/>
          </p:cNvSpPr>
          <p:nvPr/>
        </p:nvSpPr>
        <p:spPr bwMode="auto">
          <a:xfrm>
            <a:off x="6407495" y="2287381"/>
            <a:ext cx="26148" cy="3410"/>
          </a:xfrm>
          <a:custGeom>
            <a:avLst/>
            <a:gdLst>
              <a:gd name="T0" fmla="*/ 0 w 19"/>
              <a:gd name="T1" fmla="*/ 2 h 2"/>
              <a:gd name="T2" fmla="*/ 1 w 19"/>
              <a:gd name="T3" fmla="*/ 2 h 2"/>
              <a:gd name="T4" fmla="*/ 2 w 19"/>
              <a:gd name="T5" fmla="*/ 2 h 2"/>
              <a:gd name="T6" fmla="*/ 2 w 19"/>
              <a:gd name="T7" fmla="*/ 2 h 2"/>
              <a:gd name="T8" fmla="*/ 3 w 19"/>
              <a:gd name="T9" fmla="*/ 2 h 2"/>
              <a:gd name="T10" fmla="*/ 3 w 19"/>
              <a:gd name="T11" fmla="*/ 2 h 2"/>
              <a:gd name="T12" fmla="*/ 4 w 19"/>
              <a:gd name="T13" fmla="*/ 2 h 2"/>
              <a:gd name="T14" fmla="*/ 4 w 19"/>
              <a:gd name="T15" fmla="*/ 2 h 2"/>
              <a:gd name="T16" fmla="*/ 4 w 19"/>
              <a:gd name="T17" fmla="*/ 2 h 2"/>
              <a:gd name="T18" fmla="*/ 5 w 19"/>
              <a:gd name="T19" fmla="*/ 2 h 2"/>
              <a:gd name="T20" fmla="*/ 5 w 19"/>
              <a:gd name="T21" fmla="*/ 2 h 2"/>
              <a:gd name="T22" fmla="*/ 6 w 19"/>
              <a:gd name="T23" fmla="*/ 2 h 2"/>
              <a:gd name="T24" fmla="*/ 6 w 19"/>
              <a:gd name="T25" fmla="*/ 2 h 2"/>
              <a:gd name="T26" fmla="*/ 6 w 19"/>
              <a:gd name="T27" fmla="*/ 2 h 2"/>
              <a:gd name="T28" fmla="*/ 7 w 19"/>
              <a:gd name="T29" fmla="*/ 1 h 2"/>
              <a:gd name="T30" fmla="*/ 7 w 19"/>
              <a:gd name="T31" fmla="*/ 1 h 2"/>
              <a:gd name="T32" fmla="*/ 7 w 19"/>
              <a:gd name="T33" fmla="*/ 1 h 2"/>
              <a:gd name="T34" fmla="*/ 8 w 19"/>
              <a:gd name="T35" fmla="*/ 1 h 2"/>
              <a:gd name="T36" fmla="*/ 8 w 19"/>
              <a:gd name="T37" fmla="*/ 1 h 2"/>
              <a:gd name="T38" fmla="*/ 9 w 19"/>
              <a:gd name="T39" fmla="*/ 1 h 2"/>
              <a:gd name="T40" fmla="*/ 9 w 19"/>
              <a:gd name="T41" fmla="*/ 1 h 2"/>
              <a:gd name="T42" fmla="*/ 9 w 19"/>
              <a:gd name="T43" fmla="*/ 1 h 2"/>
              <a:gd name="T44" fmla="*/ 10 w 19"/>
              <a:gd name="T45" fmla="*/ 1 h 2"/>
              <a:gd name="T46" fmla="*/ 10 w 19"/>
              <a:gd name="T47" fmla="*/ 1 h 2"/>
              <a:gd name="T48" fmla="*/ 10 w 19"/>
              <a:gd name="T49" fmla="*/ 1 h 2"/>
              <a:gd name="T50" fmla="*/ 11 w 19"/>
              <a:gd name="T51" fmla="*/ 1 h 2"/>
              <a:gd name="T52" fmla="*/ 11 w 19"/>
              <a:gd name="T53" fmla="*/ 1 h 2"/>
              <a:gd name="T54" fmla="*/ 12 w 19"/>
              <a:gd name="T55" fmla="*/ 1 h 2"/>
              <a:gd name="T56" fmla="*/ 12 w 19"/>
              <a:gd name="T57" fmla="*/ 1 h 2"/>
              <a:gd name="T58" fmla="*/ 12 w 19"/>
              <a:gd name="T59" fmla="*/ 1 h 2"/>
              <a:gd name="T60" fmla="*/ 13 w 19"/>
              <a:gd name="T61" fmla="*/ 1 h 2"/>
              <a:gd name="T62" fmla="*/ 13 w 19"/>
              <a:gd name="T63" fmla="*/ 1 h 2"/>
              <a:gd name="T64" fmla="*/ 14 w 19"/>
              <a:gd name="T65" fmla="*/ 1 h 2"/>
              <a:gd name="T66" fmla="*/ 14 w 19"/>
              <a:gd name="T67" fmla="*/ 1 h 2"/>
              <a:gd name="T68" fmla="*/ 14 w 19"/>
              <a:gd name="T69" fmla="*/ 1 h 2"/>
              <a:gd name="T70" fmla="*/ 15 w 19"/>
              <a:gd name="T71" fmla="*/ 0 h 2"/>
              <a:gd name="T72" fmla="*/ 16 w 19"/>
              <a:gd name="T73" fmla="*/ 0 h 2"/>
              <a:gd name="T74" fmla="*/ 16 w 19"/>
              <a:gd name="T75" fmla="*/ 0 h 2"/>
              <a:gd name="T76" fmla="*/ 16 w 19"/>
              <a:gd name="T77" fmla="*/ 0 h 2"/>
              <a:gd name="T78" fmla="*/ 17 w 19"/>
              <a:gd name="T79" fmla="*/ 0 h 2"/>
              <a:gd name="T80" fmla="*/ 17 w 19"/>
              <a:gd name="T81" fmla="*/ 0 h 2"/>
              <a:gd name="T82" fmla="*/ 17 w 19"/>
              <a:gd name="T83" fmla="*/ 0 h 2"/>
              <a:gd name="T84" fmla="*/ 18 w 19"/>
              <a:gd name="T85" fmla="*/ 0 h 2"/>
              <a:gd name="T86" fmla="*/ 18 w 19"/>
              <a:gd name="T87" fmla="*/ 0 h 2"/>
              <a:gd name="T88" fmla="*/ 19 w 19"/>
              <a:gd name="T89" fmla="*/ 0 h 2"/>
              <a:gd name="T90" fmla="*/ 19 w 19"/>
              <a:gd name="T9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4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moveTo>
                  <a:pt x="6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6" y="2"/>
                </a:move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moveTo>
                  <a:pt x="7" y="1"/>
                </a:moveTo>
                <a:cubicBezTo>
                  <a:pt x="7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8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moveTo>
                  <a:pt x="9" y="1"/>
                </a:move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moveTo>
                  <a:pt x="10" y="1"/>
                </a:moveTo>
                <a:cubicBezTo>
                  <a:pt x="10" y="1"/>
                  <a:pt x="9" y="1"/>
                  <a:pt x="9" y="1"/>
                </a:cubicBezTo>
                <a:cubicBezTo>
                  <a:pt x="9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moveTo>
                  <a:pt x="11" y="1"/>
                </a:moveTo>
                <a:cubicBezTo>
                  <a:pt x="11" y="1"/>
                  <a:pt x="11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moveTo>
                  <a:pt x="11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moveTo>
                  <a:pt x="12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2" y="1"/>
                </a:move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moveTo>
                  <a:pt x="13" y="1"/>
                </a:moveTo>
                <a:cubicBezTo>
                  <a:pt x="13" y="1"/>
                  <a:pt x="12" y="1"/>
                  <a:pt x="12" y="1"/>
                </a:cubicBezTo>
                <a:cubicBezTo>
                  <a:pt x="12" y="1"/>
                  <a:pt x="13" y="1"/>
                  <a:pt x="13" y="1"/>
                </a:cubicBezTo>
                <a:moveTo>
                  <a:pt x="13" y="1"/>
                </a:move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3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4" y="1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moveTo>
                  <a:pt x="15" y="0"/>
                </a:moveTo>
                <a:cubicBezTo>
                  <a:pt x="15" y="0"/>
                  <a:pt x="15" y="0"/>
                  <a:pt x="15" y="1"/>
                </a:cubicBezTo>
                <a:cubicBezTo>
                  <a:pt x="15" y="0"/>
                  <a:pt x="15" y="0"/>
                  <a:pt x="15" y="0"/>
                </a:cubicBezTo>
                <a:moveTo>
                  <a:pt x="16" y="0"/>
                </a:moveTo>
                <a:cubicBezTo>
                  <a:pt x="16" y="0"/>
                  <a:pt x="15" y="0"/>
                  <a:pt x="15" y="0"/>
                </a:cubicBezTo>
                <a:cubicBezTo>
                  <a:pt x="15" y="0"/>
                  <a:pt x="15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6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moveTo>
                  <a:pt x="17" y="0"/>
                </a:moveTo>
                <a:cubicBezTo>
                  <a:pt x="17" y="0"/>
                  <a:pt x="17" y="0"/>
                  <a:pt x="16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moveTo>
                  <a:pt x="18" y="0"/>
                </a:moveTo>
                <a:cubicBezTo>
                  <a:pt x="18" y="0"/>
                  <a:pt x="18" y="0"/>
                  <a:pt x="17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15" name="Group 37">
            <a:extLst>
              <a:ext uri="{FF2B5EF4-FFF2-40B4-BE49-F238E27FC236}">
                <a16:creationId xmlns:a16="http://schemas.microsoft.com/office/drawing/2014/main" id="{F9BC98FE-941D-4901-8340-0EEDB710B60A}"/>
              </a:ext>
            </a:extLst>
          </p:cNvPr>
          <p:cNvGrpSpPr/>
          <p:nvPr/>
        </p:nvGrpSpPr>
        <p:grpSpPr>
          <a:xfrm>
            <a:off x="4568088" y="2190750"/>
            <a:ext cx="2015617" cy="1710943"/>
            <a:chOff x="4337562" y="1866900"/>
            <a:chExt cx="2015617" cy="1710943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F42994E-2D84-4F7A-A5BC-F0C307EC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562" y="1878268"/>
              <a:ext cx="1527913" cy="1699575"/>
            </a:xfrm>
            <a:custGeom>
              <a:avLst/>
              <a:gdLst>
                <a:gd name="T0" fmla="*/ 1064 w 1091"/>
                <a:gd name="T1" fmla="*/ 0 h 1213"/>
                <a:gd name="T2" fmla="*/ 6 w 1091"/>
                <a:gd name="T3" fmla="*/ 908 h 1213"/>
                <a:gd name="T4" fmla="*/ 6 w 1091"/>
                <a:gd name="T5" fmla="*/ 908 h 1213"/>
                <a:gd name="T6" fmla="*/ 386 w 1091"/>
                <a:gd name="T7" fmla="*/ 1213 h 1213"/>
                <a:gd name="T8" fmla="*/ 1091 w 1091"/>
                <a:gd name="T9" fmla="*/ 0 h 1213"/>
                <a:gd name="T10" fmla="*/ 1064 w 1091"/>
                <a:gd name="T11" fmla="*/ 0 h 1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1" h="1213">
                  <a:moveTo>
                    <a:pt x="1064" y="0"/>
                  </a:moveTo>
                  <a:cubicBezTo>
                    <a:pt x="528" y="0"/>
                    <a:pt x="84" y="394"/>
                    <a:pt x="6" y="908"/>
                  </a:cubicBezTo>
                  <a:cubicBezTo>
                    <a:pt x="6" y="908"/>
                    <a:pt x="6" y="908"/>
                    <a:pt x="6" y="908"/>
                  </a:cubicBezTo>
                  <a:cubicBezTo>
                    <a:pt x="0" y="1039"/>
                    <a:pt x="152" y="1145"/>
                    <a:pt x="386" y="1213"/>
                  </a:cubicBezTo>
                  <a:cubicBezTo>
                    <a:pt x="401" y="646"/>
                    <a:pt x="775" y="21"/>
                    <a:pt x="1091" y="0"/>
                  </a:cubicBezTo>
                  <a:cubicBezTo>
                    <a:pt x="1082" y="0"/>
                    <a:pt x="1073" y="0"/>
                    <a:pt x="1064" y="0"/>
                  </a:cubicBezTo>
                </a:path>
              </a:pathLst>
            </a:custGeom>
            <a:solidFill>
              <a:srgbClr val="B80006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275C862-9817-4987-9602-A1C1D2A2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561" y="1866900"/>
              <a:ext cx="1475618" cy="1710943"/>
            </a:xfrm>
            <a:custGeom>
              <a:avLst/>
              <a:gdLst>
                <a:gd name="T0" fmla="*/ 0 w 1053"/>
                <a:gd name="T1" fmla="*/ 1221 h 1221"/>
                <a:gd name="T2" fmla="*/ 1053 w 1053"/>
                <a:gd name="T3" fmla="*/ 590 h 1221"/>
                <a:gd name="T4" fmla="*/ 710 w 1053"/>
                <a:gd name="T5" fmla="*/ 8 h 1221"/>
                <a:gd name="T6" fmla="*/ 0 w 1053"/>
                <a:gd name="T7" fmla="*/ 1221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3" h="1221">
                  <a:moveTo>
                    <a:pt x="0" y="1221"/>
                  </a:moveTo>
                  <a:cubicBezTo>
                    <a:pt x="1053" y="590"/>
                    <a:pt x="1053" y="590"/>
                    <a:pt x="1053" y="590"/>
                  </a:cubicBezTo>
                  <a:cubicBezTo>
                    <a:pt x="1030" y="218"/>
                    <a:pt x="898" y="0"/>
                    <a:pt x="710" y="8"/>
                  </a:cubicBezTo>
                  <a:cubicBezTo>
                    <a:pt x="394" y="22"/>
                    <a:pt x="15" y="651"/>
                    <a:pt x="0" y="1221"/>
                  </a:cubicBezTo>
                </a:path>
              </a:pathLst>
            </a:custGeom>
            <a:solidFill>
              <a:srgbClr val="B80006">
                <a:lumMod val="75000"/>
              </a:srgbClr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0123784-6D3A-4E76-B3BB-79981121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4340" y="1919194"/>
              <a:ext cx="931072" cy="983366"/>
            </a:xfrm>
            <a:custGeom>
              <a:avLst/>
              <a:gdLst>
                <a:gd name="T0" fmla="*/ 224 w 665"/>
                <a:gd name="T1" fmla="*/ 453 h 702"/>
                <a:gd name="T2" fmla="*/ 165 w 665"/>
                <a:gd name="T3" fmla="*/ 423 h 702"/>
                <a:gd name="T4" fmla="*/ 217 w 665"/>
                <a:gd name="T5" fmla="*/ 342 h 702"/>
                <a:gd name="T6" fmla="*/ 275 w 665"/>
                <a:gd name="T7" fmla="*/ 356 h 702"/>
                <a:gd name="T8" fmla="*/ 224 w 665"/>
                <a:gd name="T9" fmla="*/ 453 h 702"/>
                <a:gd name="T10" fmla="*/ 143 w 665"/>
                <a:gd name="T11" fmla="*/ 415 h 702"/>
                <a:gd name="T12" fmla="*/ 98 w 665"/>
                <a:gd name="T13" fmla="*/ 405 h 702"/>
                <a:gd name="T14" fmla="*/ 135 w 665"/>
                <a:gd name="T15" fmla="*/ 334 h 702"/>
                <a:gd name="T16" fmla="*/ 191 w 665"/>
                <a:gd name="T17" fmla="*/ 338 h 702"/>
                <a:gd name="T18" fmla="*/ 143 w 665"/>
                <a:gd name="T19" fmla="*/ 415 h 702"/>
                <a:gd name="T20" fmla="*/ 273 w 665"/>
                <a:gd name="T21" fmla="*/ 226 h 702"/>
                <a:gd name="T22" fmla="*/ 273 w 665"/>
                <a:gd name="T23" fmla="*/ 226 h 702"/>
                <a:gd name="T24" fmla="*/ 273 w 665"/>
                <a:gd name="T25" fmla="*/ 226 h 702"/>
                <a:gd name="T26" fmla="*/ 206 w 665"/>
                <a:gd name="T27" fmla="*/ 316 h 702"/>
                <a:gd name="T28" fmla="*/ 152 w 665"/>
                <a:gd name="T29" fmla="*/ 311 h 702"/>
                <a:gd name="T30" fmla="*/ 218 w 665"/>
                <a:gd name="T31" fmla="*/ 246 h 702"/>
                <a:gd name="T32" fmla="*/ 273 w 665"/>
                <a:gd name="T33" fmla="*/ 226 h 702"/>
                <a:gd name="T34" fmla="*/ 288 w 665"/>
                <a:gd name="T35" fmla="*/ 335 h 702"/>
                <a:gd name="T36" fmla="*/ 232 w 665"/>
                <a:gd name="T37" fmla="*/ 321 h 702"/>
                <a:gd name="T38" fmla="*/ 310 w 665"/>
                <a:gd name="T39" fmla="*/ 219 h 702"/>
                <a:gd name="T40" fmla="*/ 331 w 665"/>
                <a:gd name="T41" fmla="*/ 218 h 702"/>
                <a:gd name="T42" fmla="*/ 372 w 665"/>
                <a:gd name="T43" fmla="*/ 222 h 702"/>
                <a:gd name="T44" fmla="*/ 288 w 665"/>
                <a:gd name="T45" fmla="*/ 335 h 702"/>
                <a:gd name="T46" fmla="*/ 665 w 665"/>
                <a:gd name="T47" fmla="*/ 0 h 702"/>
                <a:gd name="T48" fmla="*/ 0 w 665"/>
                <a:gd name="T49" fmla="*/ 432 h 702"/>
                <a:gd name="T50" fmla="*/ 157 w 665"/>
                <a:gd name="T51" fmla="*/ 702 h 702"/>
                <a:gd name="T52" fmla="*/ 665 w 665"/>
                <a:gd name="T53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5" h="702">
                  <a:moveTo>
                    <a:pt x="224" y="453"/>
                  </a:moveTo>
                  <a:cubicBezTo>
                    <a:pt x="224" y="453"/>
                    <a:pt x="197" y="437"/>
                    <a:pt x="165" y="423"/>
                  </a:cubicBezTo>
                  <a:cubicBezTo>
                    <a:pt x="179" y="400"/>
                    <a:pt x="198" y="371"/>
                    <a:pt x="217" y="342"/>
                  </a:cubicBezTo>
                  <a:cubicBezTo>
                    <a:pt x="240" y="346"/>
                    <a:pt x="259" y="351"/>
                    <a:pt x="275" y="356"/>
                  </a:cubicBezTo>
                  <a:cubicBezTo>
                    <a:pt x="253" y="394"/>
                    <a:pt x="235" y="429"/>
                    <a:pt x="224" y="453"/>
                  </a:cubicBezTo>
                  <a:moveTo>
                    <a:pt x="143" y="415"/>
                  </a:moveTo>
                  <a:cubicBezTo>
                    <a:pt x="126" y="409"/>
                    <a:pt x="110" y="405"/>
                    <a:pt x="98" y="405"/>
                  </a:cubicBezTo>
                  <a:cubicBezTo>
                    <a:pt x="98" y="393"/>
                    <a:pt x="114" y="364"/>
                    <a:pt x="135" y="334"/>
                  </a:cubicBezTo>
                  <a:cubicBezTo>
                    <a:pt x="156" y="335"/>
                    <a:pt x="174" y="336"/>
                    <a:pt x="191" y="338"/>
                  </a:cubicBezTo>
                  <a:cubicBezTo>
                    <a:pt x="172" y="366"/>
                    <a:pt x="156" y="393"/>
                    <a:pt x="143" y="415"/>
                  </a:cubicBezTo>
                  <a:moveTo>
                    <a:pt x="273" y="226"/>
                  </a:moveTo>
                  <a:cubicBezTo>
                    <a:pt x="273" y="226"/>
                    <a:pt x="273" y="226"/>
                    <a:pt x="273" y="226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51" y="253"/>
                    <a:pt x="228" y="285"/>
                    <a:pt x="206" y="316"/>
                  </a:cubicBezTo>
                  <a:cubicBezTo>
                    <a:pt x="190" y="314"/>
                    <a:pt x="172" y="312"/>
                    <a:pt x="152" y="311"/>
                  </a:cubicBezTo>
                  <a:cubicBezTo>
                    <a:pt x="176" y="280"/>
                    <a:pt x="201" y="253"/>
                    <a:pt x="218" y="246"/>
                  </a:cubicBezTo>
                  <a:cubicBezTo>
                    <a:pt x="229" y="242"/>
                    <a:pt x="248" y="233"/>
                    <a:pt x="273" y="226"/>
                  </a:cubicBezTo>
                  <a:moveTo>
                    <a:pt x="288" y="335"/>
                  </a:moveTo>
                  <a:cubicBezTo>
                    <a:pt x="272" y="330"/>
                    <a:pt x="254" y="325"/>
                    <a:pt x="232" y="321"/>
                  </a:cubicBezTo>
                  <a:cubicBezTo>
                    <a:pt x="258" y="283"/>
                    <a:pt x="286" y="247"/>
                    <a:pt x="310" y="219"/>
                  </a:cubicBezTo>
                  <a:cubicBezTo>
                    <a:pt x="317" y="218"/>
                    <a:pt x="324" y="218"/>
                    <a:pt x="331" y="218"/>
                  </a:cubicBezTo>
                  <a:cubicBezTo>
                    <a:pt x="344" y="218"/>
                    <a:pt x="358" y="219"/>
                    <a:pt x="372" y="222"/>
                  </a:cubicBezTo>
                  <a:cubicBezTo>
                    <a:pt x="344" y="251"/>
                    <a:pt x="314" y="293"/>
                    <a:pt x="288" y="335"/>
                  </a:cubicBezTo>
                  <a:moveTo>
                    <a:pt x="665" y="0"/>
                  </a:moveTo>
                  <a:cubicBezTo>
                    <a:pt x="351" y="28"/>
                    <a:pt x="0" y="227"/>
                    <a:pt x="0" y="432"/>
                  </a:cubicBezTo>
                  <a:cubicBezTo>
                    <a:pt x="0" y="534"/>
                    <a:pt x="59" y="628"/>
                    <a:pt x="157" y="702"/>
                  </a:cubicBezTo>
                  <a:cubicBezTo>
                    <a:pt x="269" y="372"/>
                    <a:pt x="469" y="89"/>
                    <a:pt x="665" y="0"/>
                  </a:cubicBezTo>
                </a:path>
              </a:pathLst>
            </a:custGeom>
            <a:gradFill>
              <a:gsLst>
                <a:gs pos="0">
                  <a:srgbClr val="FFFFFF">
                    <a:alpha val="61000"/>
                  </a:srgbClr>
                </a:gs>
                <a:gs pos="6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067F2EA-9E8E-4D5F-8D72-A3523D5B2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0761" y="2223867"/>
              <a:ext cx="384252" cy="329683"/>
            </a:xfrm>
            <a:custGeom>
              <a:avLst/>
              <a:gdLst>
                <a:gd name="T0" fmla="*/ 119 w 274"/>
                <a:gd name="T1" fmla="*/ 124 h 235"/>
                <a:gd name="T2" fmla="*/ 67 w 274"/>
                <a:gd name="T3" fmla="*/ 205 h 235"/>
                <a:gd name="T4" fmla="*/ 126 w 274"/>
                <a:gd name="T5" fmla="*/ 235 h 235"/>
                <a:gd name="T6" fmla="*/ 177 w 274"/>
                <a:gd name="T7" fmla="*/ 138 h 235"/>
                <a:gd name="T8" fmla="*/ 119 w 274"/>
                <a:gd name="T9" fmla="*/ 124 h 235"/>
                <a:gd name="T10" fmla="*/ 37 w 274"/>
                <a:gd name="T11" fmla="*/ 116 h 235"/>
                <a:gd name="T12" fmla="*/ 0 w 274"/>
                <a:gd name="T13" fmla="*/ 187 h 235"/>
                <a:gd name="T14" fmla="*/ 45 w 274"/>
                <a:gd name="T15" fmla="*/ 197 h 235"/>
                <a:gd name="T16" fmla="*/ 93 w 274"/>
                <a:gd name="T17" fmla="*/ 120 h 235"/>
                <a:gd name="T18" fmla="*/ 37 w 274"/>
                <a:gd name="T19" fmla="*/ 116 h 235"/>
                <a:gd name="T20" fmla="*/ 175 w 274"/>
                <a:gd name="T21" fmla="*/ 8 h 235"/>
                <a:gd name="T22" fmla="*/ 120 w 274"/>
                <a:gd name="T23" fmla="*/ 28 h 235"/>
                <a:gd name="T24" fmla="*/ 54 w 274"/>
                <a:gd name="T25" fmla="*/ 93 h 235"/>
                <a:gd name="T26" fmla="*/ 108 w 274"/>
                <a:gd name="T27" fmla="*/ 98 h 235"/>
                <a:gd name="T28" fmla="*/ 175 w 274"/>
                <a:gd name="T29" fmla="*/ 8 h 235"/>
                <a:gd name="T30" fmla="*/ 233 w 274"/>
                <a:gd name="T31" fmla="*/ 0 h 235"/>
                <a:gd name="T32" fmla="*/ 212 w 274"/>
                <a:gd name="T33" fmla="*/ 1 h 235"/>
                <a:gd name="T34" fmla="*/ 134 w 274"/>
                <a:gd name="T35" fmla="*/ 103 h 235"/>
                <a:gd name="T36" fmla="*/ 190 w 274"/>
                <a:gd name="T37" fmla="*/ 117 h 235"/>
                <a:gd name="T38" fmla="*/ 274 w 274"/>
                <a:gd name="T39" fmla="*/ 4 h 235"/>
                <a:gd name="T40" fmla="*/ 233 w 274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4" h="235">
                  <a:moveTo>
                    <a:pt x="119" y="124"/>
                  </a:moveTo>
                  <a:cubicBezTo>
                    <a:pt x="100" y="153"/>
                    <a:pt x="81" y="182"/>
                    <a:pt x="67" y="205"/>
                  </a:cubicBezTo>
                  <a:cubicBezTo>
                    <a:pt x="99" y="219"/>
                    <a:pt x="126" y="235"/>
                    <a:pt x="126" y="235"/>
                  </a:cubicBezTo>
                  <a:cubicBezTo>
                    <a:pt x="137" y="211"/>
                    <a:pt x="155" y="176"/>
                    <a:pt x="177" y="138"/>
                  </a:cubicBezTo>
                  <a:cubicBezTo>
                    <a:pt x="161" y="133"/>
                    <a:pt x="142" y="128"/>
                    <a:pt x="119" y="124"/>
                  </a:cubicBezTo>
                  <a:moveTo>
                    <a:pt x="37" y="116"/>
                  </a:moveTo>
                  <a:cubicBezTo>
                    <a:pt x="16" y="146"/>
                    <a:pt x="0" y="175"/>
                    <a:pt x="0" y="187"/>
                  </a:cubicBezTo>
                  <a:cubicBezTo>
                    <a:pt x="12" y="187"/>
                    <a:pt x="28" y="191"/>
                    <a:pt x="45" y="197"/>
                  </a:cubicBezTo>
                  <a:cubicBezTo>
                    <a:pt x="58" y="175"/>
                    <a:pt x="74" y="148"/>
                    <a:pt x="93" y="120"/>
                  </a:cubicBezTo>
                  <a:cubicBezTo>
                    <a:pt x="76" y="118"/>
                    <a:pt x="58" y="117"/>
                    <a:pt x="37" y="116"/>
                  </a:cubicBezTo>
                  <a:moveTo>
                    <a:pt x="175" y="8"/>
                  </a:moveTo>
                  <a:cubicBezTo>
                    <a:pt x="150" y="15"/>
                    <a:pt x="131" y="24"/>
                    <a:pt x="120" y="28"/>
                  </a:cubicBezTo>
                  <a:cubicBezTo>
                    <a:pt x="103" y="35"/>
                    <a:pt x="78" y="62"/>
                    <a:pt x="54" y="93"/>
                  </a:cubicBezTo>
                  <a:cubicBezTo>
                    <a:pt x="74" y="94"/>
                    <a:pt x="92" y="96"/>
                    <a:pt x="108" y="98"/>
                  </a:cubicBezTo>
                  <a:cubicBezTo>
                    <a:pt x="130" y="67"/>
                    <a:pt x="153" y="35"/>
                    <a:pt x="175" y="8"/>
                  </a:cubicBezTo>
                  <a:moveTo>
                    <a:pt x="233" y="0"/>
                  </a:moveTo>
                  <a:cubicBezTo>
                    <a:pt x="226" y="0"/>
                    <a:pt x="219" y="0"/>
                    <a:pt x="212" y="1"/>
                  </a:cubicBezTo>
                  <a:cubicBezTo>
                    <a:pt x="188" y="29"/>
                    <a:pt x="160" y="65"/>
                    <a:pt x="134" y="103"/>
                  </a:cubicBezTo>
                  <a:cubicBezTo>
                    <a:pt x="156" y="107"/>
                    <a:pt x="174" y="112"/>
                    <a:pt x="190" y="117"/>
                  </a:cubicBezTo>
                  <a:cubicBezTo>
                    <a:pt x="216" y="75"/>
                    <a:pt x="246" y="33"/>
                    <a:pt x="274" y="4"/>
                  </a:cubicBezTo>
                  <a:cubicBezTo>
                    <a:pt x="260" y="1"/>
                    <a:pt x="246" y="0"/>
                    <a:pt x="233" y="0"/>
                  </a:cubicBezTo>
                </a:path>
              </a:pathLst>
            </a:custGeom>
            <a:gradFill>
              <a:gsLst>
                <a:gs pos="38000">
                  <a:srgbClr val="FFFFFF">
                    <a:alpha val="61000"/>
                  </a:srgbClr>
                </a:gs>
                <a:gs pos="79000">
                  <a:srgbClr val="FFFFFF">
                    <a:alpha val="0"/>
                  </a:srgbClr>
                </a:gs>
              </a:gsLst>
              <a:lin ang="6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9E025A3E-9205-4559-BAFB-C40F485B025A}"/>
              </a:ext>
            </a:extLst>
          </p:cNvPr>
          <p:cNvSpPr>
            <a:spLocks noEditPoints="1"/>
          </p:cNvSpPr>
          <p:nvPr/>
        </p:nvSpPr>
        <p:spPr bwMode="auto">
          <a:xfrm>
            <a:off x="5122866" y="4297314"/>
            <a:ext cx="0" cy="12505"/>
          </a:xfrm>
          <a:custGeom>
            <a:avLst/>
            <a:gdLst>
              <a:gd name="T0" fmla="*/ 9 h 9"/>
              <a:gd name="T1" fmla="*/ 9 h 9"/>
              <a:gd name="T2" fmla="*/ 9 h 9"/>
              <a:gd name="T3" fmla="*/ 5 h 9"/>
              <a:gd name="T4" fmla="*/ 5 h 9"/>
              <a:gd name="T5" fmla="*/ 5 h 9"/>
              <a:gd name="T6" fmla="*/ 4 h 9"/>
              <a:gd name="T7" fmla="*/ 4 h 9"/>
              <a:gd name="T8" fmla="*/ 4 h 9"/>
              <a:gd name="T9" fmla="*/ 3 h 9"/>
              <a:gd name="T10" fmla="*/ 4 h 9"/>
              <a:gd name="T11" fmla="*/ 3 h 9"/>
              <a:gd name="T12" fmla="*/ 3 h 9"/>
              <a:gd name="T13" fmla="*/ 3 h 9"/>
              <a:gd name="T14" fmla="*/ 3 h 9"/>
              <a:gd name="T15" fmla="*/ 2 h 9"/>
              <a:gd name="T16" fmla="*/ 3 h 9"/>
              <a:gd name="T17" fmla="*/ 2 h 9"/>
              <a:gd name="T18" fmla="*/ 2 h 9"/>
              <a:gd name="T19" fmla="*/ 2 h 9"/>
              <a:gd name="T20" fmla="*/ 2 h 9"/>
              <a:gd name="T21" fmla="*/ 1 h 9"/>
              <a:gd name="T22" fmla="*/ 1 h 9"/>
              <a:gd name="T23" fmla="*/ 1 h 9"/>
              <a:gd name="T24" fmla="*/ 1 h 9"/>
              <a:gd name="T25" fmla="*/ 1 h 9"/>
              <a:gd name="T26" fmla="*/ 1 h 9"/>
              <a:gd name="T27" fmla="*/ 0 h 9"/>
              <a:gd name="T28" fmla="*/ 0 h 9"/>
              <a:gd name="T29" fmla="*/ 0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</a:cxnLst>
            <a:rect l="0" t="0" r="r" b="b"/>
            <a:pathLst>
              <a:path h="9"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3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8FB9CC43-8B89-4DB2-9211-3AD26729FC28}"/>
              </a:ext>
            </a:extLst>
          </p:cNvPr>
          <p:cNvSpPr>
            <a:spLocks/>
          </p:cNvSpPr>
          <p:nvPr/>
        </p:nvSpPr>
        <p:spPr bwMode="auto">
          <a:xfrm>
            <a:off x="6360884" y="4085861"/>
            <a:ext cx="1090230" cy="326273"/>
          </a:xfrm>
          <a:custGeom>
            <a:avLst/>
            <a:gdLst>
              <a:gd name="T0" fmla="*/ 778 w 778"/>
              <a:gd name="T1" fmla="*/ 0 h 233"/>
              <a:gd name="T2" fmla="*/ 0 w 778"/>
              <a:gd name="T3" fmla="*/ 233 h 233"/>
              <a:gd name="T4" fmla="*/ 0 w 778"/>
              <a:gd name="T5" fmla="*/ 233 h 233"/>
              <a:gd name="T6" fmla="*/ 778 w 778"/>
              <a:gd name="T7" fmla="*/ 0 h 233"/>
              <a:gd name="T8" fmla="*/ 778 w 778"/>
              <a:gd name="T9" fmla="*/ 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8" h="233">
                <a:moveTo>
                  <a:pt x="778" y="0"/>
                </a:moveTo>
                <a:cubicBezTo>
                  <a:pt x="655" y="111"/>
                  <a:pt x="364" y="206"/>
                  <a:pt x="0" y="233"/>
                </a:cubicBezTo>
                <a:cubicBezTo>
                  <a:pt x="0" y="233"/>
                  <a:pt x="0" y="233"/>
                  <a:pt x="0" y="233"/>
                </a:cubicBezTo>
                <a:cubicBezTo>
                  <a:pt x="364" y="206"/>
                  <a:pt x="655" y="111"/>
                  <a:pt x="778" y="0"/>
                </a:cubicBezTo>
                <a:cubicBezTo>
                  <a:pt x="778" y="0"/>
                  <a:pt x="778" y="0"/>
                  <a:pt x="778" y="0"/>
                </a:cubicBezTo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5" name="Oval 40">
            <a:extLst>
              <a:ext uri="{FF2B5EF4-FFF2-40B4-BE49-F238E27FC236}">
                <a16:creationId xmlns:a16="http://schemas.microsoft.com/office/drawing/2014/main" id="{B624A6A4-2E3A-47D4-8E00-6FF93E903C6C}"/>
              </a:ext>
            </a:extLst>
          </p:cNvPr>
          <p:cNvSpPr/>
          <p:nvPr/>
        </p:nvSpPr>
        <p:spPr>
          <a:xfrm>
            <a:off x="4150883" y="5410378"/>
            <a:ext cx="3890234" cy="806186"/>
          </a:xfrm>
          <a:prstGeom prst="ellipse">
            <a:avLst/>
          </a:prstGeom>
          <a:solidFill>
            <a:srgbClr val="000000">
              <a:alpha val="38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203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3E59E256-9579-4491-AA24-720407368C72}"/>
              </a:ext>
            </a:extLst>
          </p:cNvPr>
          <p:cNvSpPr txBox="1"/>
          <p:nvPr/>
        </p:nvSpPr>
        <p:spPr>
          <a:xfrm>
            <a:off x="315133" y="407804"/>
            <a:ext cx="3475688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Ao longo deste artigo, exploraremos os requisitos abrangentes da NR-23, desde a identificação dos tipos de empresas e estabelecimentos sujeitos à norma,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矩形 50">
            <a:extLst>
              <a:ext uri="{FF2B5EF4-FFF2-40B4-BE49-F238E27FC236}">
                <a16:creationId xmlns:a16="http://schemas.microsoft.com/office/drawing/2014/main" id="{ACA9B5AD-647C-739D-6D2E-21C8E6C5ED31}"/>
              </a:ext>
            </a:extLst>
          </p:cNvPr>
          <p:cNvSpPr/>
          <p:nvPr/>
        </p:nvSpPr>
        <p:spPr>
          <a:xfrm>
            <a:off x="412000" y="274285"/>
            <a:ext cx="511629" cy="6243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E7740B-69AE-A4BB-B658-4064980DC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-19 Procedimentos de Segurança">
            <a:extLst>
              <a:ext uri="{FF2B5EF4-FFF2-40B4-BE49-F238E27FC236}">
                <a16:creationId xmlns:a16="http://schemas.microsoft.com/office/drawing/2014/main" id="{9D3C6010-175A-CF7F-47F6-418F154B4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1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50">
            <a:extLst>
              <a:ext uri="{FF2B5EF4-FFF2-40B4-BE49-F238E27FC236}">
                <a16:creationId xmlns:a16="http://schemas.microsoft.com/office/drawing/2014/main" id="{D7526ABE-87CC-ACC5-7E54-2A6DC392A831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D91D3C">
              <a:alpha val="8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6219430-046E-31BB-9E28-341627C8DC30}"/>
              </a:ext>
            </a:extLst>
          </p:cNvPr>
          <p:cNvSpPr txBox="1"/>
          <p:nvPr/>
        </p:nvSpPr>
        <p:spPr>
          <a:xfrm>
            <a:off x="391159" y="640031"/>
            <a:ext cx="5135880" cy="5577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Registro e Documentação</a:t>
            </a:r>
          </a:p>
          <a:p>
            <a:pPr lvl="0">
              <a:lnSpc>
                <a:spcPct val="150000"/>
              </a:lnSpc>
              <a:defRPr/>
            </a:pPr>
            <a:endParaRPr lang="pt-BR" altLang="zh-CN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É essencial manter registros e documentação de todos os treinamentos realizados. Isso inclui o registro dos participantes, as datas e a descrição dos tópicos abordados. Esses registros servem como comprovantes de que o treinamento foi realizado e são importantes para fins de conformidade com as regulamentações e para fins de auditoria.</a:t>
            </a:r>
            <a:endParaRPr kumimoji="0" lang="pt-BR" altLang="zh-CN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4EFE37-E979-FFD4-9AA3-49BE4E61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962" y="2640303"/>
            <a:ext cx="736075" cy="9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C5C448-0D13-6185-47F8-EEA654120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0B2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3B7D5B-A0C3-4F28-BB88-2DBEACB7A6AF}"/>
              </a:ext>
            </a:extLst>
          </p:cNvPr>
          <p:cNvSpPr/>
          <p:nvPr/>
        </p:nvSpPr>
        <p:spPr>
          <a:xfrm>
            <a:off x="0" y="1606102"/>
            <a:ext cx="12115800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-300" dirty="0" err="1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Parte</a:t>
            </a:r>
            <a:r>
              <a:rPr lang="en-US" altLang="zh-CN" sz="9600" b="1" spc="-300" dirty="0">
                <a:gradFill flip="none" rotWithShape="1">
                  <a:gsLst>
                    <a:gs pos="35000">
                      <a:schemeClr val="bg1"/>
                    </a:gs>
                    <a:gs pos="30000">
                      <a:schemeClr val="bg1"/>
                    </a:gs>
                    <a:gs pos="30000">
                      <a:srgbClr val="C8785C"/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41300" dist="203200" dir="16200000" sx="102000" sy="102000" rotWithShape="0">
                    <a:schemeClr val="bg1">
                      <a:alpha val="57000"/>
                    </a:schemeClr>
                  </a:outerShdw>
                </a:effectLst>
                <a:cs typeface="+mn-ea"/>
                <a:sym typeface="+mn-lt"/>
              </a:rPr>
              <a:t> 07</a:t>
            </a:r>
            <a:endParaRPr lang="zh-CN" altLang="en-US" sz="9600" b="1" spc="-300" dirty="0">
              <a:gradFill flip="none" rotWithShape="1">
                <a:gsLst>
                  <a:gs pos="35000">
                    <a:schemeClr val="bg1"/>
                  </a:gs>
                  <a:gs pos="30000">
                    <a:schemeClr val="bg1"/>
                  </a:gs>
                  <a:gs pos="30000">
                    <a:srgbClr val="C8785C"/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241300" dist="203200" dir="16200000" sx="102000" sy="102000" rotWithShape="0">
                  <a:schemeClr val="bg1">
                    <a:alpha val="57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0E40353-443C-F642-4A50-2562C58152E5}"/>
              </a:ext>
            </a:extLst>
          </p:cNvPr>
          <p:cNvSpPr txBox="1"/>
          <p:nvPr/>
        </p:nvSpPr>
        <p:spPr>
          <a:xfrm>
            <a:off x="730250" y="3684192"/>
            <a:ext cx="10731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pt-BR" altLang="zh-CN" sz="4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Medidas de Prevenção de Incêndios: Controle de fontes de calor, armazenamento de substâncias inflamáveis e proibição de fumar</a:t>
            </a:r>
            <a:endParaRPr lang="zh-CN" altLang="en-US" sz="4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779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3" grpId="1"/>
        </p:bldLst>
      </p:timing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NR 23 - Combate a Incêndio :: Matrículas Abertas ::">
            <a:extLst>
              <a:ext uri="{FF2B5EF4-FFF2-40B4-BE49-F238E27FC236}">
                <a16:creationId xmlns:a16="http://schemas.microsoft.com/office/drawing/2014/main" id="{A01611E6-3022-1032-D350-937D1884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0"/>
            <a:ext cx="750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D6254F-E6F3-06E9-3306-C9281D4A93F3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691D1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Entrada Manual 2">
            <a:extLst>
              <a:ext uri="{FF2B5EF4-FFF2-40B4-BE49-F238E27FC236}">
                <a16:creationId xmlns:a16="http://schemas.microsoft.com/office/drawing/2014/main" id="{AF2EC38C-0C95-CC30-4629-5AD55A940983}"/>
              </a:ext>
            </a:extLst>
          </p:cNvPr>
          <p:cNvSpPr/>
          <p:nvPr/>
        </p:nvSpPr>
        <p:spPr>
          <a:xfrm rot="5400000">
            <a:off x="716280" y="-716280"/>
            <a:ext cx="6858000" cy="829056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1" descr="e7d195523061f1c029d8a470330beef7eecbf578a74c67be34E755975358C32C42B60046E65E5AB2B817CFACDA70963A03272FA99D31C85E250EFEC4061BFB07F05F931B289192FCB8E0285A555C1F230D307BE5C25C0A02A148102A1BAEDB15DE6D17ED4C2D37AAA815CC83B2760056FB7B5D8A8CA70F565F2C860F89DCA49999B2685C267E514B43EFE53A5B803607">
            <a:extLst>
              <a:ext uri="{FF2B5EF4-FFF2-40B4-BE49-F238E27FC236}">
                <a16:creationId xmlns:a16="http://schemas.microsoft.com/office/drawing/2014/main" id="{D34661B9-5410-9291-36CD-05628588F989}"/>
              </a:ext>
            </a:extLst>
          </p:cNvPr>
          <p:cNvGrpSpPr/>
          <p:nvPr/>
        </p:nvGrpSpPr>
        <p:grpSpPr>
          <a:xfrm>
            <a:off x="6468203" y="2647672"/>
            <a:ext cx="1891654" cy="1891654"/>
            <a:chOff x="13040668" y="3768916"/>
            <a:chExt cx="3026646" cy="3026646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7B52ACA0-2DD9-920B-5EB6-442911826332}"/>
                </a:ext>
              </a:extLst>
            </p:cNvPr>
            <p:cNvSpPr/>
            <p:nvPr/>
          </p:nvSpPr>
          <p:spPr>
            <a:xfrm>
              <a:off x="13040668" y="3768916"/>
              <a:ext cx="3026646" cy="3026646"/>
            </a:xfrm>
            <a:prstGeom prst="ellipse">
              <a:avLst/>
            </a:prstGeom>
            <a:solidFill>
              <a:srgbClr val="D91D3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85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12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B920F01-DF81-500A-CC0D-8783CD20C799}"/>
                </a:ext>
              </a:extLst>
            </p:cNvPr>
            <p:cNvGrpSpPr/>
            <p:nvPr/>
          </p:nvGrpSpPr>
          <p:grpSpPr>
            <a:xfrm>
              <a:off x="14263395" y="4858634"/>
              <a:ext cx="581192" cy="847210"/>
              <a:chOff x="3582988" y="3510757"/>
              <a:chExt cx="319088" cy="465138"/>
            </a:xfrm>
            <a:solidFill>
              <a:sysClr val="window" lastClr="FFFFFF"/>
            </a:solidFill>
          </p:grpSpPr>
          <p:sp>
            <p:nvSpPr>
              <p:cNvPr id="8" name="AutoShape 113">
                <a:extLst>
                  <a:ext uri="{FF2B5EF4-FFF2-40B4-BE49-F238E27FC236}">
                    <a16:creationId xmlns:a16="http://schemas.microsoft.com/office/drawing/2014/main" id="{B935B5CA-FEAF-3AB8-B7A9-260AF6C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114">
                <a:extLst>
                  <a:ext uri="{FF2B5EF4-FFF2-40B4-BE49-F238E27FC236}">
                    <a16:creationId xmlns:a16="http://schemas.microsoft.com/office/drawing/2014/main" id="{4C2D448A-FB4D-B681-342F-6AB370576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marL="0" marR="0" lvl="0" indent="0" algn="ctr" defTabSz="14287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8" b="0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Rectangle 21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BB01964-7136-6D90-3390-7410CDF94891}"/>
              </a:ext>
            </a:extLst>
          </p:cNvPr>
          <p:cNvSpPr/>
          <p:nvPr/>
        </p:nvSpPr>
        <p:spPr>
          <a:xfrm>
            <a:off x="11385503" y="243481"/>
            <a:ext cx="514350" cy="571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BFFEF8CD-2CF7-283A-0660-2568BFCC4C1C}"/>
              </a:ext>
            </a:extLst>
          </p:cNvPr>
          <p:cNvSpPr/>
          <p:nvPr/>
        </p:nvSpPr>
        <p:spPr>
          <a:xfrm>
            <a:off x="-1" y="988000"/>
            <a:ext cx="6096001" cy="5196900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67CECA1-11BB-D32B-B10E-ED7A63C001B2}"/>
              </a:ext>
            </a:extLst>
          </p:cNvPr>
          <p:cNvSpPr txBox="1"/>
          <p:nvPr/>
        </p:nvSpPr>
        <p:spPr>
          <a:xfrm>
            <a:off x="331284" y="1687906"/>
            <a:ext cx="5563060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kern="0" dirty="0">
                <a:cs typeface="+mn-ea"/>
                <a:sym typeface="+mn-lt"/>
              </a:rPr>
              <a:t>As medidas de prevenção são ações cruciais na redução dos riscos de ocorrência e propagação de incêndios. A NR-23 estabelece diretrizes específicas para controlar fontes de calor, armazenar substâncias inflamáveis e proibir o ato de fumar em locais onde há potencial para combustão. </a:t>
            </a:r>
          </a:p>
          <a:p>
            <a:pPr lvl="0">
              <a:lnSpc>
                <a:spcPct val="150000"/>
              </a:lnSpc>
              <a:defRPr/>
            </a:pPr>
            <a:endParaRPr lang="pt-BR" altLang="zh-CN" kern="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altLang="zh-CN" b="1" kern="0" dirty="0">
                <a:cs typeface="+mn-ea"/>
                <a:sym typeface="+mn-lt"/>
              </a:rPr>
              <a:t>Aqui estão algumas informações relevantes sobre essas medidas: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ight Triangle 22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1AE7A01F-0332-0B93-34AC-FC3502DAFBF0}"/>
              </a:ext>
            </a:extLst>
          </p:cNvPr>
          <p:cNvSpPr/>
          <p:nvPr/>
        </p:nvSpPr>
        <p:spPr>
          <a:xfrm rot="5400000">
            <a:off x="139173" y="1145842"/>
            <a:ext cx="384222" cy="384222"/>
          </a:xfrm>
          <a:prstGeom prst="rtTriangle">
            <a:avLst/>
          </a:prstGeom>
          <a:solidFill>
            <a:srgbClr val="DB1D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86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9652000" y="1"/>
            <a:ext cx="254000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768694" y="1340964"/>
            <a:ext cx="6786899" cy="3269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cs typeface="+mn-ea"/>
                <a:sym typeface="+mn-lt"/>
              </a:rPr>
              <a:t>Controle de Fontes de Calor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O controle adequado das fontes de calor é essencial para minimizar o risco de incêndio. Isso inclui garantir a correta instalação e manutenção de equipamentos elétricos, como fiação, tomadas, disjuntores e painéis elétricos. </a:t>
            </a:r>
            <a:r>
              <a:rPr lang="pt-BR" altLang="zh-CN" sz="2000" b="1" dirty="0">
                <a:cs typeface="+mn-ea"/>
                <a:sym typeface="+mn-lt"/>
              </a:rPr>
              <a:t> 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9679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13409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15766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Picture 2" descr="Cursos de NR 23 - WORK FIRE - Solucões Industriais">
            <a:extLst>
              <a:ext uri="{FF2B5EF4-FFF2-40B4-BE49-F238E27FC236}">
                <a16:creationId xmlns:a16="http://schemas.microsoft.com/office/drawing/2014/main" id="{E61F6B4B-C19E-6B4F-C77C-B740A934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r="22790"/>
          <a:stretch/>
        </p:blipFill>
        <p:spPr bwMode="auto">
          <a:xfrm flipH="1">
            <a:off x="-1" y="3340100"/>
            <a:ext cx="18288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1C26A81-C957-407D-5932-480E0083C0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64237" y="4717485"/>
            <a:ext cx="1424564" cy="18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图片 7" descr="未标题-2.png">
            <a:extLst>
              <a:ext uri="{FF2B5EF4-FFF2-40B4-BE49-F238E27FC236}">
                <a16:creationId xmlns:a16="http://schemas.microsoft.com/office/drawing/2014/main" id="{0BF26D35-498F-FED5-DD00-F4ECFB8D6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4350" y="2613098"/>
            <a:ext cx="3456649" cy="4244902"/>
          </a:xfrm>
          <a:prstGeom prst="rect">
            <a:avLst/>
          </a:prstGeom>
        </p:spPr>
      </p:pic>
      <p:sp>
        <p:nvSpPr>
          <p:cNvPr id="4" name="Rectangle: Rounded Corners 17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046E0378-EAC2-348A-8DFD-75C3EEB3D745}"/>
              </a:ext>
            </a:extLst>
          </p:cNvPr>
          <p:cNvSpPr/>
          <p:nvPr/>
        </p:nvSpPr>
        <p:spPr>
          <a:xfrm>
            <a:off x="695987" y="993126"/>
            <a:ext cx="1569123" cy="1619972"/>
          </a:xfrm>
          <a:prstGeom prst="roundRect">
            <a:avLst>
              <a:gd name="adj" fmla="val 11631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: Rounded Corners 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6D96D587-45A5-A39B-F6D7-15A5AEC3603B}"/>
              </a:ext>
            </a:extLst>
          </p:cNvPr>
          <p:cNvSpPr/>
          <p:nvPr/>
        </p:nvSpPr>
        <p:spPr>
          <a:xfrm>
            <a:off x="1150931" y="1394400"/>
            <a:ext cx="6354769" cy="3814219"/>
          </a:xfrm>
          <a:prstGeom prst="roundRect">
            <a:avLst>
              <a:gd name="adj" fmla="val 223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15900" dist="38100" dir="2700000" algn="tl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C72E115-964A-667F-C09B-1F69BD2A60E7}"/>
              </a:ext>
            </a:extLst>
          </p:cNvPr>
          <p:cNvSpPr txBox="1"/>
          <p:nvPr/>
        </p:nvSpPr>
        <p:spPr>
          <a:xfrm>
            <a:off x="1917481" y="1855193"/>
            <a:ext cx="5435819" cy="300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Os sistemas elétricos devem ser projetados para evitar sobrecargas, </a:t>
            </a:r>
            <a:r>
              <a:rPr kumimoji="0" lang="pt-BR" altLang="zh-CN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curto-circuitos</a:t>
            </a:r>
            <a:r>
              <a:rPr kumimoji="0" lang="pt-BR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e superaquecimento.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zh-CN" sz="1600" b="1" kern="0" dirty="0">
              <a:cs typeface="+mn-ea"/>
              <a:sym typeface="+mn-lt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Além disso, é importante manter áreas de trabalho limpas e organizadas, removendo resíduos e materiais inflamáveis que possam entrar em contato com fontes de calor.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5B1DED5F-005E-2648-37EA-4F738D3E812C}"/>
              </a:ext>
            </a:extLst>
          </p:cNvPr>
          <p:cNvGrpSpPr/>
          <p:nvPr/>
        </p:nvGrpSpPr>
        <p:grpSpPr>
          <a:xfrm>
            <a:off x="1379220" y="3094109"/>
            <a:ext cx="309972" cy="246132"/>
            <a:chOff x="466725" y="2427118"/>
            <a:chExt cx="295275" cy="246132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8E2066F-D2F4-096A-CDA2-9234FC078F6A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C5460B76-C2F8-700D-B0AA-186E5BC0C40A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rgbClr val="D32F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1" name="Rectangle: Rounded Corners 39" descr="e7d195523061f1c029d8a470330beef7eecbf578a74c67be34E755975358C32C42B60046E65E5AB2B817CFACDA70963A03272FA99D31C85E250EFEC4061BFB07F05F931B289192FCB8E0285A555C1F230D307BE5C25C0A02238686AB80A7D36FC441EFCFF4E418F3738AA9D732C430A95D5E3A0F98804956F161894B8F84F9B847AA475A6FF14F5EEFC3E97126A5E7A8">
            <a:extLst>
              <a:ext uri="{FF2B5EF4-FFF2-40B4-BE49-F238E27FC236}">
                <a16:creationId xmlns:a16="http://schemas.microsoft.com/office/drawing/2014/main" id="{C0A97F70-F903-B032-70BF-C625026948F5}"/>
              </a:ext>
            </a:extLst>
          </p:cNvPr>
          <p:cNvSpPr/>
          <p:nvPr/>
        </p:nvSpPr>
        <p:spPr>
          <a:xfrm>
            <a:off x="4236730" y="5561370"/>
            <a:ext cx="400019" cy="412982"/>
          </a:xfrm>
          <a:prstGeom prst="roundRect">
            <a:avLst>
              <a:gd name="adj" fmla="val 11631"/>
            </a:avLst>
          </a:prstGeom>
          <a:solidFill>
            <a:srgbClr val="D32F2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72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545871" y="958755"/>
            <a:ext cx="8172513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bg1"/>
                </a:solidFill>
                <a:cs typeface="+mn-ea"/>
                <a:sym typeface="+mn-lt"/>
              </a:rPr>
              <a:t>Armazenamento de Substâncias Inflamáveis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O armazenamento seguro de substâncias inflamáveis é essencial para evitar incêndios e explosões. As substâncias inflamáveis devem ser armazenadas em locais apropriados, de acordo com as normas e regulamentações específicas para cada tipo de substância. 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0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直角三角形 44">
            <a:extLst>
              <a:ext uri="{FF2B5EF4-FFF2-40B4-BE49-F238E27FC236}">
                <a16:creationId xmlns:a16="http://schemas.microsoft.com/office/drawing/2014/main" id="{78B24780-1A13-325D-67FE-33A6FCAAF4A3}"/>
              </a:ext>
            </a:extLst>
          </p:cNvPr>
          <p:cNvSpPr/>
          <p:nvPr/>
        </p:nvSpPr>
        <p:spPr>
          <a:xfrm flipH="1" flipV="1">
            <a:off x="0" y="0"/>
            <a:ext cx="12192000" cy="51816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: 圆顶角 7">
            <a:extLst>
              <a:ext uri="{FF2B5EF4-FFF2-40B4-BE49-F238E27FC236}">
                <a16:creationId xmlns:a16="http://schemas.microsoft.com/office/drawing/2014/main" id="{9809F49D-5224-AC14-4C42-5E91A4541ADB}"/>
              </a:ext>
            </a:extLst>
          </p:cNvPr>
          <p:cNvSpPr/>
          <p:nvPr/>
        </p:nvSpPr>
        <p:spPr>
          <a:xfrm rot="5400000">
            <a:off x="4228981" y="-2082679"/>
            <a:ext cx="3035300" cy="11493264"/>
          </a:xfrm>
          <a:prstGeom prst="round2SameRect">
            <a:avLst>
              <a:gd name="adj1" fmla="val 124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文本框 48">
            <a:extLst>
              <a:ext uri="{FF2B5EF4-FFF2-40B4-BE49-F238E27FC236}">
                <a16:creationId xmlns:a16="http://schemas.microsoft.com/office/drawing/2014/main" id="{07CDED3C-D3CB-8698-904F-97DB2376014E}"/>
              </a:ext>
            </a:extLst>
          </p:cNvPr>
          <p:cNvSpPr txBox="1"/>
          <p:nvPr/>
        </p:nvSpPr>
        <p:spPr>
          <a:xfrm>
            <a:off x="3144282" y="2371453"/>
            <a:ext cx="7638018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Esses locais devem ser projetados para resistir ao fogo e possuir sistemas de ventilação adequados. 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Também é importante garantir o uso de recipientes adequados, como tambores ou contentores à prova de fogo, para o armazenamento dessas substâncias.</a:t>
            </a:r>
            <a:endParaRPr lang="pt-BR" altLang="zh-CN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椭圆 8">
            <a:extLst>
              <a:ext uri="{FF2B5EF4-FFF2-40B4-BE49-F238E27FC236}">
                <a16:creationId xmlns:a16="http://schemas.microsoft.com/office/drawing/2014/main" id="{06FCAD49-7711-D0EC-D3C2-3F064BE02D56}"/>
              </a:ext>
            </a:extLst>
          </p:cNvPr>
          <p:cNvSpPr/>
          <p:nvPr/>
        </p:nvSpPr>
        <p:spPr>
          <a:xfrm>
            <a:off x="380037" y="2536096"/>
            <a:ext cx="2074564" cy="2074564"/>
          </a:xfrm>
          <a:prstGeom prst="ellipse">
            <a:avLst/>
          </a:prstGeom>
          <a:solidFill>
            <a:srgbClr val="E60B2F"/>
          </a:solidFill>
          <a:ln>
            <a:solidFill>
              <a:srgbClr val="D91D3C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266" name="Picture 2" descr="NR 23 Brigada de Incêndio - PMS">
            <a:extLst>
              <a:ext uri="{FF2B5EF4-FFF2-40B4-BE49-F238E27FC236}">
                <a16:creationId xmlns:a16="http://schemas.microsoft.com/office/drawing/2014/main" id="{F7DBA71F-1760-3DF9-6F33-3ED73E81D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3354" r="13542" b="13963"/>
          <a:stretch/>
        </p:blipFill>
        <p:spPr bwMode="auto">
          <a:xfrm>
            <a:off x="871219" y="3027454"/>
            <a:ext cx="1092200" cy="1155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6855F4C-B508-4F5F-0B8D-9D3B45C0A3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直角三角形 44">
            <a:extLst>
              <a:ext uri="{FF2B5EF4-FFF2-40B4-BE49-F238E27FC236}">
                <a16:creationId xmlns:a16="http://schemas.microsoft.com/office/drawing/2014/main" id="{765DFF01-36FA-4815-E8A2-9F82FA2A310F}"/>
              </a:ext>
            </a:extLst>
          </p:cNvPr>
          <p:cNvSpPr/>
          <p:nvPr/>
        </p:nvSpPr>
        <p:spPr>
          <a:xfrm flipH="1">
            <a:off x="8473440" y="1"/>
            <a:ext cx="3718560" cy="6858000"/>
          </a:xfrm>
          <a:prstGeom prst="rtTriangle">
            <a:avLst/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Rectangle 23" descr="e7d195523061f1c08d347f6bf0421bdacd46f3c1815d51b81E1CE79090F8942429A56C6AE2B3163BABA1A3FCE285BEC4FF43A5085572A94AD2C0A17AE448F24FA68DD62479D8C0666FEB6710638384D2367A4F9968D4F34B8021511817528C6E372515B5BB6EB0932657E93CD06C2DBC5B306DB98ACE35153B0C5FBB022424B4A7D0D190575670860332FD8A055F15EB">
            <a:extLst>
              <a:ext uri="{FF2B5EF4-FFF2-40B4-BE49-F238E27FC236}">
                <a16:creationId xmlns:a16="http://schemas.microsoft.com/office/drawing/2014/main" id="{34B9F0AC-8715-1918-A215-C647A36C8B8C}"/>
              </a:ext>
            </a:extLst>
          </p:cNvPr>
          <p:cNvSpPr/>
          <p:nvPr/>
        </p:nvSpPr>
        <p:spPr>
          <a:xfrm>
            <a:off x="2592159" y="1485546"/>
            <a:ext cx="5632472" cy="4192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Além disso, o armazenamento de substâncias inflamáveis deve ser feito longe de fontes de calor, chamas abertas ou outras substâncias incompatíveis.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cs typeface="+mn-ea"/>
                <a:sym typeface="+mn-lt"/>
              </a:rPr>
              <a:t>É necessário proibir o armazenamento excessivo de substâncias inflamáveis e garantir que os recipientes estejam corretamente rotulados e identificados.</a:t>
            </a:r>
          </a:p>
        </p:txBody>
      </p:sp>
      <p:sp>
        <p:nvSpPr>
          <p:cNvPr id="10" name="Arrow: Pentagon 10">
            <a:extLst>
              <a:ext uri="{FF2B5EF4-FFF2-40B4-BE49-F238E27FC236}">
                <a16:creationId xmlns:a16="http://schemas.microsoft.com/office/drawing/2014/main" id="{1B119348-F171-8F67-4578-136C0950EB9C}"/>
              </a:ext>
            </a:extLst>
          </p:cNvPr>
          <p:cNvSpPr/>
          <p:nvPr/>
        </p:nvSpPr>
        <p:spPr>
          <a:xfrm>
            <a:off x="-3" y="2568101"/>
            <a:ext cx="2324101" cy="1508125"/>
          </a:xfrm>
          <a:prstGeom prst="homePlate">
            <a:avLst>
              <a:gd name="adj" fmla="val 41472"/>
            </a:avLst>
          </a:prstGeom>
          <a:solidFill>
            <a:srgbClr val="D91D3C"/>
          </a:solidFill>
          <a:ln w="12700" cap="flat" cmpd="sng" algn="ctr">
            <a:noFill/>
            <a:prstDash val="solid"/>
            <a:miter lim="800000"/>
          </a:ln>
          <a:effectLst>
            <a:outerShdw blurRad="635000" dist="673100" sx="90000" sy="90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Arrow: Pentagon 11">
            <a:extLst>
              <a:ext uri="{FF2B5EF4-FFF2-40B4-BE49-F238E27FC236}">
                <a16:creationId xmlns:a16="http://schemas.microsoft.com/office/drawing/2014/main" id="{1FFA8EA8-2D46-064C-E69B-525D6A215C6A}"/>
              </a:ext>
            </a:extLst>
          </p:cNvPr>
          <p:cNvSpPr/>
          <p:nvPr/>
        </p:nvSpPr>
        <p:spPr>
          <a:xfrm>
            <a:off x="967609" y="2941164"/>
            <a:ext cx="764783" cy="762000"/>
          </a:xfrm>
          <a:prstGeom prst="homePlate">
            <a:avLst>
              <a:gd name="adj" fmla="val 414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651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2609E80-D67F-5B4B-0FA7-B58A4B229EC5}"/>
              </a:ext>
            </a:extLst>
          </p:cNvPr>
          <p:cNvGrpSpPr/>
          <p:nvPr/>
        </p:nvGrpSpPr>
        <p:grpSpPr>
          <a:xfrm>
            <a:off x="1160835" y="3176808"/>
            <a:ext cx="199926" cy="290711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16" name="AutoShape 30">
              <a:extLst>
                <a:ext uri="{FF2B5EF4-FFF2-40B4-BE49-F238E27FC236}">
                  <a16:creationId xmlns:a16="http://schemas.microsoft.com/office/drawing/2014/main" id="{5E2CDDB0-FC6E-3206-90AE-22F591FDB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AutoShape 31">
              <a:extLst>
                <a:ext uri="{FF2B5EF4-FFF2-40B4-BE49-F238E27FC236}">
                  <a16:creationId xmlns:a16="http://schemas.microsoft.com/office/drawing/2014/main" id="{CFB852F8-FFE6-B215-C99A-63DFF334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3B5552AD-DFD0-3FB8-C64B-453E74C1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31" y="717536"/>
            <a:ext cx="3400815" cy="63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91BF70-484C-CC7A-3700-E44D62C3B5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25C6BCA-489F-4BC1-7AE0-EC4479922B83}"/>
              </a:ext>
            </a:extLst>
          </p:cNvPr>
          <p:cNvSpPr/>
          <p:nvPr/>
        </p:nvSpPr>
        <p:spPr>
          <a:xfrm>
            <a:off x="939800" y="827953"/>
            <a:ext cx="10210662" cy="5230866"/>
          </a:xfrm>
          <a:prstGeom prst="rect">
            <a:avLst/>
          </a:prstGeom>
          <a:solidFill>
            <a:srgbClr val="E60B2F"/>
          </a:solidFill>
          <a:ln>
            <a:noFill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2FF1D9CF-9F7F-8F33-B035-DB2CE15AA0DA}"/>
              </a:ext>
            </a:extLst>
          </p:cNvPr>
          <p:cNvGrpSpPr/>
          <p:nvPr/>
        </p:nvGrpSpPr>
        <p:grpSpPr>
          <a:xfrm>
            <a:off x="10228289" y="5681009"/>
            <a:ext cx="579411" cy="148292"/>
            <a:chOff x="11047684" y="6523945"/>
            <a:chExt cx="726541" cy="184922"/>
          </a:xfrm>
        </p:grpSpPr>
        <p:sp>
          <p:nvSpPr>
            <p:cNvPr id="25" name="椭圆 14">
              <a:extLst>
                <a:ext uri="{FF2B5EF4-FFF2-40B4-BE49-F238E27FC236}">
                  <a16:creationId xmlns:a16="http://schemas.microsoft.com/office/drawing/2014/main" id="{CADA8B23-3684-E2D6-510B-3D2EF06C8E08}"/>
                </a:ext>
              </a:extLst>
            </p:cNvPr>
            <p:cNvSpPr/>
            <p:nvPr/>
          </p:nvSpPr>
          <p:spPr>
            <a:xfrm>
              <a:off x="11589303" y="6523945"/>
              <a:ext cx="184922" cy="1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5">
              <a:extLst>
                <a:ext uri="{FF2B5EF4-FFF2-40B4-BE49-F238E27FC236}">
                  <a16:creationId xmlns:a16="http://schemas.microsoft.com/office/drawing/2014/main" id="{4D12E78D-0387-9080-1025-5712A4B37214}"/>
                </a:ext>
              </a:extLst>
            </p:cNvPr>
            <p:cNvSpPr/>
            <p:nvPr/>
          </p:nvSpPr>
          <p:spPr>
            <a:xfrm>
              <a:off x="11047684" y="6523945"/>
              <a:ext cx="184922" cy="184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6">
              <a:extLst>
                <a:ext uri="{FF2B5EF4-FFF2-40B4-BE49-F238E27FC236}">
                  <a16:creationId xmlns:a16="http://schemas.microsoft.com/office/drawing/2014/main" id="{92E3A25C-0C0B-57C7-7515-67683933440B}"/>
                </a:ext>
              </a:extLst>
            </p:cNvPr>
            <p:cNvSpPr/>
            <p:nvPr/>
          </p:nvSpPr>
          <p:spPr>
            <a:xfrm>
              <a:off x="11318493" y="6523945"/>
              <a:ext cx="184922" cy="18492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2">
            <a:extLst>
              <a:ext uri="{FF2B5EF4-FFF2-40B4-BE49-F238E27FC236}">
                <a16:creationId xmlns:a16="http://schemas.microsoft.com/office/drawing/2014/main" id="{4B70532D-7373-F7D6-9C8D-7F4428A347BE}"/>
              </a:ext>
            </a:extLst>
          </p:cNvPr>
          <p:cNvSpPr txBox="1"/>
          <p:nvPr/>
        </p:nvSpPr>
        <p:spPr>
          <a:xfrm>
            <a:off x="2635187" y="925024"/>
            <a:ext cx="8172513" cy="3915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800" b="1" dirty="0">
                <a:solidFill>
                  <a:schemeClr val="bg1"/>
                </a:solidFill>
                <a:cs typeface="+mn-ea"/>
                <a:sym typeface="+mn-lt"/>
              </a:rPr>
              <a:t>Proibição de Fumar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A proibição de fumar é uma medida fundamental para prevenir incêndios, especialmente em locais onde há presença de substâncias inflamáveis. É necessário estabelecer áreas designadas para fumantes, devidamente sinalizadas e afastadas de áreas com risco de incêndio. Em locais onde o risco é elevado, é recomendável proibir o ato de fumar completamente.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1D62A4C-6670-3F38-52ED-DE8F55C6092A}"/>
              </a:ext>
            </a:extLst>
          </p:cNvPr>
          <p:cNvGrpSpPr/>
          <p:nvPr/>
        </p:nvGrpSpPr>
        <p:grpSpPr>
          <a:xfrm>
            <a:off x="1187332" y="1473200"/>
            <a:ext cx="1008380" cy="546241"/>
            <a:chOff x="466725" y="2427118"/>
            <a:chExt cx="295275" cy="246132"/>
          </a:xfrm>
        </p:grpSpPr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0303A787-A000-96BE-71AE-B401C7E9FA78}"/>
                </a:ext>
              </a:extLst>
            </p:cNvPr>
            <p:cNvSpPr/>
            <p:nvPr/>
          </p:nvSpPr>
          <p:spPr>
            <a:xfrm>
              <a:off x="466725" y="2427118"/>
              <a:ext cx="295275" cy="92245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A33913C-F40B-B9B9-49A4-7E8FE3E7D4E7}"/>
                </a:ext>
              </a:extLst>
            </p:cNvPr>
            <p:cNvSpPr/>
            <p:nvPr/>
          </p:nvSpPr>
          <p:spPr>
            <a:xfrm>
              <a:off x="578644" y="2581005"/>
              <a:ext cx="183355" cy="922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:a16="http://schemas.microsoft.com/office/drawing/2014/main" id="{9E6B70D9-9A75-0A06-4BB0-4239EA741821}"/>
              </a:ext>
            </a:extLst>
          </p:cNvPr>
          <p:cNvGrpSpPr/>
          <p:nvPr/>
        </p:nvGrpSpPr>
        <p:grpSpPr>
          <a:xfrm flipH="1">
            <a:off x="453203" y="4782680"/>
            <a:ext cx="1714500" cy="1729961"/>
            <a:chOff x="1869240" y="1695207"/>
            <a:chExt cx="4053990" cy="4056338"/>
          </a:xfrm>
          <a:effectLst>
            <a:outerShdw blurRad="152400" dist="165100" dir="2700000" algn="tl" rotWithShape="0">
              <a:prstClr val="black">
                <a:alpha val="20000"/>
              </a:prstClr>
            </a:outerShdw>
          </a:effectLst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FEDE977-47AF-2266-556C-212285D6DB6E}"/>
                </a:ext>
              </a:extLst>
            </p:cNvPr>
            <p:cNvGrpSpPr/>
            <p:nvPr/>
          </p:nvGrpSpPr>
          <p:grpSpPr>
            <a:xfrm rot="20767753">
              <a:off x="1869240" y="1695207"/>
              <a:ext cx="4053990" cy="4056338"/>
              <a:chOff x="3429000" y="1858963"/>
              <a:chExt cx="2739233" cy="274081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9E0CB33-F72F-259B-B468-09D6696E4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370" y="3794920"/>
                <a:ext cx="804863" cy="804862"/>
              </a:xfrm>
              <a:custGeom>
                <a:avLst/>
                <a:gdLst/>
                <a:ahLst/>
                <a:cxnLst>
                  <a:cxn ang="0">
                    <a:pos x="1046" y="168"/>
                  </a:cxn>
                  <a:cxn ang="0">
                    <a:pos x="1122" y="107"/>
                  </a:cxn>
                  <a:cxn ang="0">
                    <a:pos x="1207" y="61"/>
                  </a:cxn>
                  <a:cxn ang="0">
                    <a:pos x="1295" y="27"/>
                  </a:cxn>
                  <a:cxn ang="0">
                    <a:pos x="1388" y="7"/>
                  </a:cxn>
                  <a:cxn ang="0">
                    <a:pos x="1481" y="0"/>
                  </a:cxn>
                  <a:cxn ang="0">
                    <a:pos x="1575" y="7"/>
                  </a:cxn>
                  <a:cxn ang="0">
                    <a:pos x="1667" y="27"/>
                  </a:cxn>
                  <a:cxn ang="0">
                    <a:pos x="1756" y="61"/>
                  </a:cxn>
                  <a:cxn ang="0">
                    <a:pos x="1840" y="107"/>
                  </a:cxn>
                  <a:cxn ang="0">
                    <a:pos x="1918" y="168"/>
                  </a:cxn>
                  <a:cxn ang="0">
                    <a:pos x="4899" y="3149"/>
                  </a:cxn>
                  <a:cxn ang="0">
                    <a:pos x="4960" y="3227"/>
                  </a:cxn>
                  <a:cxn ang="0">
                    <a:pos x="5006" y="3312"/>
                  </a:cxn>
                  <a:cxn ang="0">
                    <a:pos x="5040" y="3400"/>
                  </a:cxn>
                  <a:cxn ang="0">
                    <a:pos x="5059" y="3493"/>
                  </a:cxn>
                  <a:cxn ang="0">
                    <a:pos x="5066" y="3587"/>
                  </a:cxn>
                  <a:cxn ang="0">
                    <a:pos x="5059" y="3681"/>
                  </a:cxn>
                  <a:cxn ang="0">
                    <a:pos x="5040" y="3773"/>
                  </a:cxn>
                  <a:cxn ang="0">
                    <a:pos x="5006" y="3861"/>
                  </a:cxn>
                  <a:cxn ang="0">
                    <a:pos x="4960" y="3946"/>
                  </a:cxn>
                  <a:cxn ang="0">
                    <a:pos x="4899" y="4024"/>
                  </a:cxn>
                  <a:cxn ang="0">
                    <a:pos x="4021" y="4902"/>
                  </a:cxn>
                  <a:cxn ang="0">
                    <a:pos x="3943" y="4963"/>
                  </a:cxn>
                  <a:cxn ang="0">
                    <a:pos x="3859" y="5009"/>
                  </a:cxn>
                  <a:cxn ang="0">
                    <a:pos x="3770" y="5043"/>
                  </a:cxn>
                  <a:cxn ang="0">
                    <a:pos x="3678" y="5062"/>
                  </a:cxn>
                  <a:cxn ang="0">
                    <a:pos x="3584" y="5070"/>
                  </a:cxn>
                  <a:cxn ang="0">
                    <a:pos x="3490" y="5062"/>
                  </a:cxn>
                  <a:cxn ang="0">
                    <a:pos x="3398" y="5043"/>
                  </a:cxn>
                  <a:cxn ang="0">
                    <a:pos x="3310" y="5009"/>
                  </a:cxn>
                  <a:cxn ang="0">
                    <a:pos x="3225" y="4963"/>
                  </a:cxn>
                  <a:cxn ang="0">
                    <a:pos x="3148" y="4902"/>
                  </a:cxn>
                  <a:cxn ang="0">
                    <a:pos x="168" y="1919"/>
                  </a:cxn>
                  <a:cxn ang="0">
                    <a:pos x="107" y="1841"/>
                  </a:cxn>
                  <a:cxn ang="0">
                    <a:pos x="61" y="1757"/>
                  </a:cxn>
                  <a:cxn ang="0">
                    <a:pos x="27" y="1668"/>
                  </a:cxn>
                  <a:cxn ang="0">
                    <a:pos x="7" y="1576"/>
                  </a:cxn>
                  <a:cxn ang="0">
                    <a:pos x="0" y="1482"/>
                  </a:cxn>
                  <a:cxn ang="0">
                    <a:pos x="7" y="1389"/>
                  </a:cxn>
                  <a:cxn ang="0">
                    <a:pos x="27" y="1297"/>
                  </a:cxn>
                  <a:cxn ang="0">
                    <a:pos x="61" y="1207"/>
                  </a:cxn>
                  <a:cxn ang="0">
                    <a:pos x="107" y="1123"/>
                  </a:cxn>
                  <a:cxn ang="0">
                    <a:pos x="168" y="1046"/>
                  </a:cxn>
                </a:cxnLst>
                <a:rect l="0" t="0" r="r" b="b"/>
                <a:pathLst>
                  <a:path w="5066" h="5070">
                    <a:moveTo>
                      <a:pt x="190" y="1021"/>
                    </a:moveTo>
                    <a:lnTo>
                      <a:pt x="1021" y="190"/>
                    </a:lnTo>
                    <a:lnTo>
                      <a:pt x="1046" y="168"/>
                    </a:lnTo>
                    <a:lnTo>
                      <a:pt x="1070" y="146"/>
                    </a:lnTo>
                    <a:lnTo>
                      <a:pt x="1096" y="126"/>
                    </a:lnTo>
                    <a:lnTo>
                      <a:pt x="1122" y="107"/>
                    </a:lnTo>
                    <a:lnTo>
                      <a:pt x="1150" y="90"/>
                    </a:lnTo>
                    <a:lnTo>
                      <a:pt x="1179" y="75"/>
                    </a:lnTo>
                    <a:lnTo>
                      <a:pt x="1207" y="61"/>
                    </a:lnTo>
                    <a:lnTo>
                      <a:pt x="1236" y="48"/>
                    </a:lnTo>
                    <a:lnTo>
                      <a:pt x="1266" y="37"/>
                    </a:lnTo>
                    <a:lnTo>
                      <a:pt x="1295" y="27"/>
                    </a:lnTo>
                    <a:lnTo>
                      <a:pt x="1327" y="18"/>
                    </a:lnTo>
                    <a:lnTo>
                      <a:pt x="1357" y="12"/>
                    </a:lnTo>
                    <a:lnTo>
                      <a:pt x="1388" y="7"/>
                    </a:lnTo>
                    <a:lnTo>
                      <a:pt x="1419" y="3"/>
                    </a:lnTo>
                    <a:lnTo>
                      <a:pt x="1450" y="1"/>
                    </a:lnTo>
                    <a:lnTo>
                      <a:pt x="1481" y="0"/>
                    </a:lnTo>
                    <a:lnTo>
                      <a:pt x="1513" y="1"/>
                    </a:lnTo>
                    <a:lnTo>
                      <a:pt x="1544" y="3"/>
                    </a:lnTo>
                    <a:lnTo>
                      <a:pt x="1575" y="7"/>
                    </a:lnTo>
                    <a:lnTo>
                      <a:pt x="1607" y="12"/>
                    </a:lnTo>
                    <a:lnTo>
                      <a:pt x="1637" y="18"/>
                    </a:lnTo>
                    <a:lnTo>
                      <a:pt x="1667" y="27"/>
                    </a:lnTo>
                    <a:lnTo>
                      <a:pt x="1698" y="37"/>
                    </a:lnTo>
                    <a:lnTo>
                      <a:pt x="1727" y="48"/>
                    </a:lnTo>
                    <a:lnTo>
                      <a:pt x="1756" y="61"/>
                    </a:lnTo>
                    <a:lnTo>
                      <a:pt x="1785" y="75"/>
                    </a:lnTo>
                    <a:lnTo>
                      <a:pt x="1813" y="90"/>
                    </a:lnTo>
                    <a:lnTo>
                      <a:pt x="1840" y="107"/>
                    </a:lnTo>
                    <a:lnTo>
                      <a:pt x="1867" y="126"/>
                    </a:lnTo>
                    <a:lnTo>
                      <a:pt x="1893" y="146"/>
                    </a:lnTo>
                    <a:lnTo>
                      <a:pt x="1918" y="168"/>
                    </a:lnTo>
                    <a:lnTo>
                      <a:pt x="1943" y="190"/>
                    </a:lnTo>
                    <a:lnTo>
                      <a:pt x="4876" y="3126"/>
                    </a:lnTo>
                    <a:lnTo>
                      <a:pt x="4899" y="3149"/>
                    </a:lnTo>
                    <a:lnTo>
                      <a:pt x="4921" y="3175"/>
                    </a:lnTo>
                    <a:lnTo>
                      <a:pt x="4940" y="3201"/>
                    </a:lnTo>
                    <a:lnTo>
                      <a:pt x="4960" y="3227"/>
                    </a:lnTo>
                    <a:lnTo>
                      <a:pt x="4976" y="3255"/>
                    </a:lnTo>
                    <a:lnTo>
                      <a:pt x="4992" y="3284"/>
                    </a:lnTo>
                    <a:lnTo>
                      <a:pt x="5006" y="3312"/>
                    </a:lnTo>
                    <a:lnTo>
                      <a:pt x="5019" y="3341"/>
                    </a:lnTo>
                    <a:lnTo>
                      <a:pt x="5030" y="3371"/>
                    </a:lnTo>
                    <a:lnTo>
                      <a:pt x="5040" y="3400"/>
                    </a:lnTo>
                    <a:lnTo>
                      <a:pt x="5047" y="3431"/>
                    </a:lnTo>
                    <a:lnTo>
                      <a:pt x="5054" y="3462"/>
                    </a:lnTo>
                    <a:lnTo>
                      <a:pt x="5059" y="3493"/>
                    </a:lnTo>
                    <a:lnTo>
                      <a:pt x="5064" y="3524"/>
                    </a:lnTo>
                    <a:lnTo>
                      <a:pt x="5066" y="3555"/>
                    </a:lnTo>
                    <a:lnTo>
                      <a:pt x="5066" y="3587"/>
                    </a:lnTo>
                    <a:lnTo>
                      <a:pt x="5066" y="3618"/>
                    </a:lnTo>
                    <a:lnTo>
                      <a:pt x="5064" y="3649"/>
                    </a:lnTo>
                    <a:lnTo>
                      <a:pt x="5059" y="3681"/>
                    </a:lnTo>
                    <a:lnTo>
                      <a:pt x="5054" y="3711"/>
                    </a:lnTo>
                    <a:lnTo>
                      <a:pt x="5047" y="3742"/>
                    </a:lnTo>
                    <a:lnTo>
                      <a:pt x="5040" y="3773"/>
                    </a:lnTo>
                    <a:lnTo>
                      <a:pt x="5030" y="3803"/>
                    </a:lnTo>
                    <a:lnTo>
                      <a:pt x="5019" y="3832"/>
                    </a:lnTo>
                    <a:lnTo>
                      <a:pt x="5006" y="3861"/>
                    </a:lnTo>
                    <a:lnTo>
                      <a:pt x="4992" y="3891"/>
                    </a:lnTo>
                    <a:lnTo>
                      <a:pt x="4976" y="3919"/>
                    </a:lnTo>
                    <a:lnTo>
                      <a:pt x="4960" y="3946"/>
                    </a:lnTo>
                    <a:lnTo>
                      <a:pt x="4940" y="3973"/>
                    </a:lnTo>
                    <a:lnTo>
                      <a:pt x="4921" y="3999"/>
                    </a:lnTo>
                    <a:lnTo>
                      <a:pt x="4899" y="4024"/>
                    </a:lnTo>
                    <a:lnTo>
                      <a:pt x="4876" y="4047"/>
                    </a:lnTo>
                    <a:lnTo>
                      <a:pt x="4045" y="4879"/>
                    </a:lnTo>
                    <a:lnTo>
                      <a:pt x="4021" y="4902"/>
                    </a:lnTo>
                    <a:lnTo>
                      <a:pt x="3996" y="4924"/>
                    </a:lnTo>
                    <a:lnTo>
                      <a:pt x="3970" y="4943"/>
                    </a:lnTo>
                    <a:lnTo>
                      <a:pt x="3943" y="4963"/>
                    </a:lnTo>
                    <a:lnTo>
                      <a:pt x="3916" y="4979"/>
                    </a:lnTo>
                    <a:lnTo>
                      <a:pt x="3888" y="4995"/>
                    </a:lnTo>
                    <a:lnTo>
                      <a:pt x="3859" y="5009"/>
                    </a:lnTo>
                    <a:lnTo>
                      <a:pt x="3830" y="5022"/>
                    </a:lnTo>
                    <a:lnTo>
                      <a:pt x="3801" y="5033"/>
                    </a:lnTo>
                    <a:lnTo>
                      <a:pt x="3770" y="5043"/>
                    </a:lnTo>
                    <a:lnTo>
                      <a:pt x="3740" y="5050"/>
                    </a:lnTo>
                    <a:lnTo>
                      <a:pt x="3709" y="5058"/>
                    </a:lnTo>
                    <a:lnTo>
                      <a:pt x="3678" y="5062"/>
                    </a:lnTo>
                    <a:lnTo>
                      <a:pt x="3647" y="5067"/>
                    </a:lnTo>
                    <a:lnTo>
                      <a:pt x="3616" y="5069"/>
                    </a:lnTo>
                    <a:lnTo>
                      <a:pt x="3584" y="5070"/>
                    </a:lnTo>
                    <a:lnTo>
                      <a:pt x="3553" y="5069"/>
                    </a:lnTo>
                    <a:lnTo>
                      <a:pt x="3522" y="5067"/>
                    </a:lnTo>
                    <a:lnTo>
                      <a:pt x="3490" y="5062"/>
                    </a:lnTo>
                    <a:lnTo>
                      <a:pt x="3460" y="5058"/>
                    </a:lnTo>
                    <a:lnTo>
                      <a:pt x="3429" y="5050"/>
                    </a:lnTo>
                    <a:lnTo>
                      <a:pt x="3398" y="5043"/>
                    </a:lnTo>
                    <a:lnTo>
                      <a:pt x="3369" y="5033"/>
                    </a:lnTo>
                    <a:lnTo>
                      <a:pt x="3339" y="5022"/>
                    </a:lnTo>
                    <a:lnTo>
                      <a:pt x="3310" y="5009"/>
                    </a:lnTo>
                    <a:lnTo>
                      <a:pt x="3282" y="4995"/>
                    </a:lnTo>
                    <a:lnTo>
                      <a:pt x="3254" y="4979"/>
                    </a:lnTo>
                    <a:lnTo>
                      <a:pt x="3225" y="4963"/>
                    </a:lnTo>
                    <a:lnTo>
                      <a:pt x="3199" y="4943"/>
                    </a:lnTo>
                    <a:lnTo>
                      <a:pt x="3173" y="4924"/>
                    </a:lnTo>
                    <a:lnTo>
                      <a:pt x="3148" y="4902"/>
                    </a:lnTo>
                    <a:lnTo>
                      <a:pt x="3124" y="4879"/>
                    </a:lnTo>
                    <a:lnTo>
                      <a:pt x="190" y="1944"/>
                    </a:lnTo>
                    <a:lnTo>
                      <a:pt x="168" y="1919"/>
                    </a:lnTo>
                    <a:lnTo>
                      <a:pt x="146" y="1894"/>
                    </a:lnTo>
                    <a:lnTo>
                      <a:pt x="125" y="1868"/>
                    </a:lnTo>
                    <a:lnTo>
                      <a:pt x="107" y="1841"/>
                    </a:lnTo>
                    <a:lnTo>
                      <a:pt x="90" y="1814"/>
                    </a:lnTo>
                    <a:lnTo>
                      <a:pt x="75" y="1786"/>
                    </a:lnTo>
                    <a:lnTo>
                      <a:pt x="61" y="1757"/>
                    </a:lnTo>
                    <a:lnTo>
                      <a:pt x="48" y="1728"/>
                    </a:lnTo>
                    <a:lnTo>
                      <a:pt x="37" y="1699"/>
                    </a:lnTo>
                    <a:lnTo>
                      <a:pt x="27" y="1668"/>
                    </a:lnTo>
                    <a:lnTo>
                      <a:pt x="18" y="1638"/>
                    </a:lnTo>
                    <a:lnTo>
                      <a:pt x="12" y="1608"/>
                    </a:lnTo>
                    <a:lnTo>
                      <a:pt x="7" y="1576"/>
                    </a:lnTo>
                    <a:lnTo>
                      <a:pt x="3" y="1545"/>
                    </a:lnTo>
                    <a:lnTo>
                      <a:pt x="1" y="1514"/>
                    </a:lnTo>
                    <a:lnTo>
                      <a:pt x="0" y="1482"/>
                    </a:lnTo>
                    <a:lnTo>
                      <a:pt x="1" y="1451"/>
                    </a:lnTo>
                    <a:lnTo>
                      <a:pt x="3" y="1421"/>
                    </a:lnTo>
                    <a:lnTo>
                      <a:pt x="7" y="1389"/>
                    </a:lnTo>
                    <a:lnTo>
                      <a:pt x="12" y="1358"/>
                    </a:lnTo>
                    <a:lnTo>
                      <a:pt x="18" y="1328"/>
                    </a:lnTo>
                    <a:lnTo>
                      <a:pt x="27" y="1297"/>
                    </a:lnTo>
                    <a:lnTo>
                      <a:pt x="37" y="1267"/>
                    </a:lnTo>
                    <a:lnTo>
                      <a:pt x="48" y="1237"/>
                    </a:lnTo>
                    <a:lnTo>
                      <a:pt x="61" y="1207"/>
                    </a:lnTo>
                    <a:lnTo>
                      <a:pt x="75" y="1179"/>
                    </a:lnTo>
                    <a:lnTo>
                      <a:pt x="90" y="1151"/>
                    </a:lnTo>
                    <a:lnTo>
                      <a:pt x="107" y="1123"/>
                    </a:lnTo>
                    <a:lnTo>
                      <a:pt x="125" y="1097"/>
                    </a:lnTo>
                    <a:lnTo>
                      <a:pt x="146" y="1071"/>
                    </a:lnTo>
                    <a:lnTo>
                      <a:pt x="168" y="1046"/>
                    </a:lnTo>
                    <a:lnTo>
                      <a:pt x="190" y="1021"/>
                    </a:lnTo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A7D1A2C-9E7E-BBE8-7D00-A1A9C9B7F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945" y="3823495"/>
                <a:ext cx="300038" cy="300037"/>
              </a:xfrm>
              <a:custGeom>
                <a:avLst/>
                <a:gdLst/>
                <a:ahLst/>
                <a:cxnLst>
                  <a:cxn ang="0">
                    <a:pos x="0" y="1753"/>
                  </a:cxn>
                  <a:cxn ang="0">
                    <a:pos x="1751" y="0"/>
                  </a:cxn>
                  <a:cxn ang="0">
                    <a:pos x="1888" y="136"/>
                  </a:cxn>
                  <a:cxn ang="0">
                    <a:pos x="136" y="1889"/>
                  </a:cxn>
                  <a:cxn ang="0">
                    <a:pos x="0" y="1753"/>
                  </a:cxn>
                </a:cxnLst>
                <a:rect l="0" t="0" r="r" b="b"/>
                <a:pathLst>
                  <a:path w="1888" h="1889">
                    <a:moveTo>
                      <a:pt x="0" y="1753"/>
                    </a:moveTo>
                    <a:lnTo>
                      <a:pt x="1751" y="0"/>
                    </a:lnTo>
                    <a:lnTo>
                      <a:pt x="1888" y="136"/>
                    </a:lnTo>
                    <a:lnTo>
                      <a:pt x="136" y="1889"/>
                    </a:lnTo>
                    <a:lnTo>
                      <a:pt x="0" y="1753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D78A9D6-DDA3-658D-1657-0ADF77B0D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207" y="4271170"/>
                <a:ext cx="298450" cy="300037"/>
              </a:xfrm>
              <a:custGeom>
                <a:avLst/>
                <a:gdLst/>
                <a:ahLst/>
                <a:cxnLst>
                  <a:cxn ang="0">
                    <a:pos x="0" y="1752"/>
                  </a:cxn>
                  <a:cxn ang="0">
                    <a:pos x="1752" y="0"/>
                  </a:cxn>
                  <a:cxn ang="0">
                    <a:pos x="1889" y="136"/>
                  </a:cxn>
                  <a:cxn ang="0">
                    <a:pos x="136" y="1890"/>
                  </a:cxn>
                  <a:cxn ang="0">
                    <a:pos x="0" y="1752"/>
                  </a:cxn>
                </a:cxnLst>
                <a:rect l="0" t="0" r="r" b="b"/>
                <a:pathLst>
                  <a:path w="1889" h="1890">
                    <a:moveTo>
                      <a:pt x="0" y="1752"/>
                    </a:moveTo>
                    <a:lnTo>
                      <a:pt x="1752" y="0"/>
                    </a:lnTo>
                    <a:lnTo>
                      <a:pt x="1889" y="136"/>
                    </a:lnTo>
                    <a:lnTo>
                      <a:pt x="136" y="1890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chemeClr val="bg1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64EFD7A-FA4B-F355-1998-FEB5EEBF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870" y="3477420"/>
                <a:ext cx="481013" cy="481012"/>
              </a:xfrm>
              <a:custGeom>
                <a:avLst/>
                <a:gdLst/>
                <a:ahLst/>
                <a:cxnLst>
                  <a:cxn ang="0">
                    <a:pos x="2174" y="3030"/>
                  </a:cxn>
                  <a:cxn ang="0">
                    <a:pos x="3029" y="2176"/>
                  </a:cxn>
                  <a:cxn ang="0">
                    <a:pos x="854" y="0"/>
                  </a:cxn>
                  <a:cxn ang="0">
                    <a:pos x="0" y="855"/>
                  </a:cxn>
                  <a:cxn ang="0">
                    <a:pos x="2174" y="3030"/>
                  </a:cxn>
                </a:cxnLst>
                <a:rect l="0" t="0" r="r" b="b"/>
                <a:pathLst>
                  <a:path w="3029" h="3030">
                    <a:moveTo>
                      <a:pt x="2174" y="3030"/>
                    </a:moveTo>
                    <a:lnTo>
                      <a:pt x="3029" y="2176"/>
                    </a:lnTo>
                    <a:lnTo>
                      <a:pt x="854" y="0"/>
                    </a:lnTo>
                    <a:lnTo>
                      <a:pt x="0" y="855"/>
                    </a:lnTo>
                    <a:lnTo>
                      <a:pt x="2174" y="303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6CDF466-C608-A86C-8031-5CC1653BB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3451226"/>
                <a:ext cx="163513" cy="163512"/>
              </a:xfrm>
              <a:custGeom>
                <a:avLst/>
                <a:gdLst/>
                <a:ahLst/>
                <a:cxnLst>
                  <a:cxn ang="0">
                    <a:pos x="0" y="855"/>
                  </a:cxn>
                  <a:cxn ang="0">
                    <a:pos x="854" y="0"/>
                  </a:cxn>
                  <a:cxn ang="0">
                    <a:pos x="1032" y="179"/>
                  </a:cxn>
                  <a:cxn ang="0">
                    <a:pos x="178" y="1034"/>
                  </a:cxn>
                  <a:cxn ang="0">
                    <a:pos x="0" y="855"/>
                  </a:cxn>
                </a:cxnLst>
                <a:rect l="0" t="0" r="r" b="b"/>
                <a:pathLst>
                  <a:path w="1032" h="1034">
                    <a:moveTo>
                      <a:pt x="0" y="855"/>
                    </a:moveTo>
                    <a:lnTo>
                      <a:pt x="854" y="0"/>
                    </a:lnTo>
                    <a:lnTo>
                      <a:pt x="1032" y="179"/>
                    </a:lnTo>
                    <a:lnTo>
                      <a:pt x="178" y="1034"/>
                    </a:lnTo>
                    <a:lnTo>
                      <a:pt x="0" y="855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FA974FA-5AE5-C004-77FA-6E9DA1D9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0" y="1858963"/>
                <a:ext cx="1949450" cy="1949450"/>
              </a:xfrm>
              <a:custGeom>
                <a:avLst/>
                <a:gdLst/>
                <a:ahLst/>
                <a:cxnLst>
                  <a:cxn ang="0">
                    <a:pos x="10899" y="10020"/>
                  </a:cxn>
                  <a:cxn ang="0">
                    <a:pos x="11425" y="9264"/>
                  </a:cxn>
                  <a:cxn ang="0">
                    <a:pos x="11824" y="8454"/>
                  </a:cxn>
                  <a:cxn ang="0">
                    <a:pos x="12097" y="7604"/>
                  </a:cxn>
                  <a:cxn ang="0">
                    <a:pos x="12244" y="6730"/>
                  </a:cxn>
                  <a:cxn ang="0">
                    <a:pos x="12266" y="5845"/>
                  </a:cxn>
                  <a:cxn ang="0">
                    <a:pos x="12160" y="4965"/>
                  </a:cxn>
                  <a:cxn ang="0">
                    <a:pos x="11930" y="4105"/>
                  </a:cxn>
                  <a:cxn ang="0">
                    <a:pos x="11572" y="3281"/>
                  </a:cxn>
                  <a:cxn ang="0">
                    <a:pos x="11089" y="2505"/>
                  </a:cxn>
                  <a:cxn ang="0">
                    <a:pos x="10479" y="1795"/>
                  </a:cxn>
                  <a:cxn ang="0">
                    <a:pos x="9768" y="1185"/>
                  </a:cxn>
                  <a:cxn ang="0">
                    <a:pos x="8994" y="701"/>
                  </a:cxn>
                  <a:cxn ang="0">
                    <a:pos x="8169" y="343"/>
                  </a:cxn>
                  <a:cxn ang="0">
                    <a:pos x="7311" y="112"/>
                  </a:cxn>
                  <a:cxn ang="0">
                    <a:pos x="6432" y="7"/>
                  </a:cxn>
                  <a:cxn ang="0">
                    <a:pos x="5547" y="27"/>
                  </a:cxn>
                  <a:cxn ang="0">
                    <a:pos x="4672" y="176"/>
                  </a:cxn>
                  <a:cxn ang="0">
                    <a:pos x="3824" y="448"/>
                  </a:cxn>
                  <a:cxn ang="0">
                    <a:pos x="3014" y="849"/>
                  </a:cxn>
                  <a:cxn ang="0">
                    <a:pos x="2259" y="1374"/>
                  </a:cxn>
                  <a:cxn ang="0">
                    <a:pos x="1577" y="2023"/>
                  </a:cxn>
                  <a:cxn ang="0">
                    <a:pos x="1009" y="2757"/>
                  </a:cxn>
                  <a:cxn ang="0">
                    <a:pos x="567" y="3550"/>
                  </a:cxn>
                  <a:cxn ang="0">
                    <a:pos x="252" y="4388"/>
                  </a:cxn>
                  <a:cxn ang="0">
                    <a:pos x="63" y="5257"/>
                  </a:cxn>
                  <a:cxn ang="0">
                    <a:pos x="0" y="6140"/>
                  </a:cxn>
                  <a:cxn ang="0">
                    <a:pos x="63" y="7023"/>
                  </a:cxn>
                  <a:cxn ang="0">
                    <a:pos x="252" y="7890"/>
                  </a:cxn>
                  <a:cxn ang="0">
                    <a:pos x="567" y="8729"/>
                  </a:cxn>
                  <a:cxn ang="0">
                    <a:pos x="1009" y="9523"/>
                  </a:cxn>
                  <a:cxn ang="0">
                    <a:pos x="1577" y="10257"/>
                  </a:cxn>
                  <a:cxn ang="0">
                    <a:pos x="2259" y="10906"/>
                  </a:cxn>
                  <a:cxn ang="0">
                    <a:pos x="3014" y="11431"/>
                  </a:cxn>
                  <a:cxn ang="0">
                    <a:pos x="3824" y="11831"/>
                  </a:cxn>
                  <a:cxn ang="0">
                    <a:pos x="4672" y="12104"/>
                  </a:cxn>
                  <a:cxn ang="0">
                    <a:pos x="5547" y="12251"/>
                  </a:cxn>
                  <a:cxn ang="0">
                    <a:pos x="6432" y="12273"/>
                  </a:cxn>
                  <a:cxn ang="0">
                    <a:pos x="7311" y="12167"/>
                  </a:cxn>
                  <a:cxn ang="0">
                    <a:pos x="8169" y="11937"/>
                  </a:cxn>
                  <a:cxn ang="0">
                    <a:pos x="8994" y="11579"/>
                  </a:cxn>
                  <a:cxn ang="0">
                    <a:pos x="9768" y="11095"/>
                  </a:cxn>
                  <a:cxn ang="0">
                    <a:pos x="10479" y="10485"/>
                  </a:cxn>
                </a:cxnLst>
                <a:rect l="0" t="0" r="r" b="b"/>
                <a:pathLst>
                  <a:path w="12273" h="12280">
                    <a:moveTo>
                      <a:pt x="10479" y="10485"/>
                    </a:moveTo>
                    <a:lnTo>
                      <a:pt x="10696" y="10257"/>
                    </a:lnTo>
                    <a:lnTo>
                      <a:pt x="10899" y="10020"/>
                    </a:lnTo>
                    <a:lnTo>
                      <a:pt x="11089" y="9774"/>
                    </a:lnTo>
                    <a:lnTo>
                      <a:pt x="11264" y="9523"/>
                    </a:lnTo>
                    <a:lnTo>
                      <a:pt x="11425" y="9264"/>
                    </a:lnTo>
                    <a:lnTo>
                      <a:pt x="11572" y="8999"/>
                    </a:lnTo>
                    <a:lnTo>
                      <a:pt x="11705" y="8729"/>
                    </a:lnTo>
                    <a:lnTo>
                      <a:pt x="11824" y="8454"/>
                    </a:lnTo>
                    <a:lnTo>
                      <a:pt x="11930" y="8174"/>
                    </a:lnTo>
                    <a:lnTo>
                      <a:pt x="12021" y="7890"/>
                    </a:lnTo>
                    <a:lnTo>
                      <a:pt x="12097" y="7604"/>
                    </a:lnTo>
                    <a:lnTo>
                      <a:pt x="12160" y="7315"/>
                    </a:lnTo>
                    <a:lnTo>
                      <a:pt x="12210" y="7023"/>
                    </a:lnTo>
                    <a:lnTo>
                      <a:pt x="12244" y="6730"/>
                    </a:lnTo>
                    <a:lnTo>
                      <a:pt x="12266" y="6435"/>
                    </a:lnTo>
                    <a:lnTo>
                      <a:pt x="12273" y="6140"/>
                    </a:lnTo>
                    <a:lnTo>
                      <a:pt x="12266" y="5845"/>
                    </a:lnTo>
                    <a:lnTo>
                      <a:pt x="12244" y="5550"/>
                    </a:lnTo>
                    <a:lnTo>
                      <a:pt x="12210" y="5257"/>
                    </a:lnTo>
                    <a:lnTo>
                      <a:pt x="12160" y="4965"/>
                    </a:lnTo>
                    <a:lnTo>
                      <a:pt x="12097" y="4675"/>
                    </a:lnTo>
                    <a:lnTo>
                      <a:pt x="12021" y="4388"/>
                    </a:lnTo>
                    <a:lnTo>
                      <a:pt x="11930" y="4105"/>
                    </a:lnTo>
                    <a:lnTo>
                      <a:pt x="11824" y="3826"/>
                    </a:lnTo>
                    <a:lnTo>
                      <a:pt x="11705" y="3550"/>
                    </a:lnTo>
                    <a:lnTo>
                      <a:pt x="11572" y="3281"/>
                    </a:lnTo>
                    <a:lnTo>
                      <a:pt x="11425" y="3016"/>
                    </a:lnTo>
                    <a:lnTo>
                      <a:pt x="11264" y="2757"/>
                    </a:lnTo>
                    <a:lnTo>
                      <a:pt x="11089" y="2505"/>
                    </a:lnTo>
                    <a:lnTo>
                      <a:pt x="10899" y="2260"/>
                    </a:lnTo>
                    <a:lnTo>
                      <a:pt x="10696" y="2023"/>
                    </a:lnTo>
                    <a:lnTo>
                      <a:pt x="10479" y="1795"/>
                    </a:lnTo>
                    <a:lnTo>
                      <a:pt x="10251" y="1578"/>
                    </a:lnTo>
                    <a:lnTo>
                      <a:pt x="10014" y="1374"/>
                    </a:lnTo>
                    <a:lnTo>
                      <a:pt x="9768" y="1185"/>
                    </a:lnTo>
                    <a:lnTo>
                      <a:pt x="9517" y="1010"/>
                    </a:lnTo>
                    <a:lnTo>
                      <a:pt x="9259" y="849"/>
                    </a:lnTo>
                    <a:lnTo>
                      <a:pt x="8994" y="701"/>
                    </a:lnTo>
                    <a:lnTo>
                      <a:pt x="8724" y="567"/>
                    </a:lnTo>
                    <a:lnTo>
                      <a:pt x="8449" y="448"/>
                    </a:lnTo>
                    <a:lnTo>
                      <a:pt x="8169" y="343"/>
                    </a:lnTo>
                    <a:lnTo>
                      <a:pt x="7886" y="252"/>
                    </a:lnTo>
                    <a:lnTo>
                      <a:pt x="7599" y="176"/>
                    </a:lnTo>
                    <a:lnTo>
                      <a:pt x="7311" y="112"/>
                    </a:lnTo>
                    <a:lnTo>
                      <a:pt x="7019" y="63"/>
                    </a:lnTo>
                    <a:lnTo>
                      <a:pt x="6726" y="27"/>
                    </a:lnTo>
                    <a:lnTo>
                      <a:pt x="6432" y="7"/>
                    </a:lnTo>
                    <a:lnTo>
                      <a:pt x="6136" y="0"/>
                    </a:lnTo>
                    <a:lnTo>
                      <a:pt x="5841" y="7"/>
                    </a:lnTo>
                    <a:lnTo>
                      <a:pt x="5547" y="27"/>
                    </a:lnTo>
                    <a:lnTo>
                      <a:pt x="5254" y="63"/>
                    </a:lnTo>
                    <a:lnTo>
                      <a:pt x="4962" y="112"/>
                    </a:lnTo>
                    <a:lnTo>
                      <a:pt x="4672" y="176"/>
                    </a:lnTo>
                    <a:lnTo>
                      <a:pt x="4386" y="252"/>
                    </a:lnTo>
                    <a:lnTo>
                      <a:pt x="4103" y="343"/>
                    </a:lnTo>
                    <a:lnTo>
                      <a:pt x="3824" y="448"/>
                    </a:lnTo>
                    <a:lnTo>
                      <a:pt x="3548" y="567"/>
                    </a:lnTo>
                    <a:lnTo>
                      <a:pt x="3279" y="701"/>
                    </a:lnTo>
                    <a:lnTo>
                      <a:pt x="3014" y="849"/>
                    </a:lnTo>
                    <a:lnTo>
                      <a:pt x="2755" y="1010"/>
                    </a:lnTo>
                    <a:lnTo>
                      <a:pt x="2503" y="1185"/>
                    </a:lnTo>
                    <a:lnTo>
                      <a:pt x="2259" y="1374"/>
                    </a:lnTo>
                    <a:lnTo>
                      <a:pt x="2022" y="1578"/>
                    </a:lnTo>
                    <a:lnTo>
                      <a:pt x="1794" y="1795"/>
                    </a:lnTo>
                    <a:lnTo>
                      <a:pt x="1577" y="2023"/>
                    </a:lnTo>
                    <a:lnTo>
                      <a:pt x="1374" y="2260"/>
                    </a:lnTo>
                    <a:lnTo>
                      <a:pt x="1184" y="2505"/>
                    </a:lnTo>
                    <a:lnTo>
                      <a:pt x="1009" y="2757"/>
                    </a:lnTo>
                    <a:lnTo>
                      <a:pt x="848" y="3016"/>
                    </a:lnTo>
                    <a:lnTo>
                      <a:pt x="701" y="3281"/>
                    </a:lnTo>
                    <a:lnTo>
                      <a:pt x="567" y="3550"/>
                    </a:lnTo>
                    <a:lnTo>
                      <a:pt x="448" y="3826"/>
                    </a:lnTo>
                    <a:lnTo>
                      <a:pt x="343" y="4105"/>
                    </a:lnTo>
                    <a:lnTo>
                      <a:pt x="252" y="4388"/>
                    </a:lnTo>
                    <a:lnTo>
                      <a:pt x="175" y="4675"/>
                    </a:lnTo>
                    <a:lnTo>
                      <a:pt x="112" y="4965"/>
                    </a:lnTo>
                    <a:lnTo>
                      <a:pt x="63" y="5257"/>
                    </a:lnTo>
                    <a:lnTo>
                      <a:pt x="27" y="5550"/>
                    </a:lnTo>
                    <a:lnTo>
                      <a:pt x="7" y="5845"/>
                    </a:lnTo>
                    <a:lnTo>
                      <a:pt x="0" y="6140"/>
                    </a:lnTo>
                    <a:lnTo>
                      <a:pt x="7" y="6435"/>
                    </a:lnTo>
                    <a:lnTo>
                      <a:pt x="27" y="6730"/>
                    </a:lnTo>
                    <a:lnTo>
                      <a:pt x="63" y="7023"/>
                    </a:lnTo>
                    <a:lnTo>
                      <a:pt x="112" y="7315"/>
                    </a:lnTo>
                    <a:lnTo>
                      <a:pt x="175" y="7604"/>
                    </a:lnTo>
                    <a:lnTo>
                      <a:pt x="252" y="7890"/>
                    </a:lnTo>
                    <a:lnTo>
                      <a:pt x="343" y="8174"/>
                    </a:lnTo>
                    <a:lnTo>
                      <a:pt x="448" y="8454"/>
                    </a:lnTo>
                    <a:lnTo>
                      <a:pt x="567" y="8729"/>
                    </a:lnTo>
                    <a:lnTo>
                      <a:pt x="701" y="8999"/>
                    </a:lnTo>
                    <a:lnTo>
                      <a:pt x="848" y="9264"/>
                    </a:lnTo>
                    <a:lnTo>
                      <a:pt x="1009" y="9523"/>
                    </a:lnTo>
                    <a:lnTo>
                      <a:pt x="1184" y="9774"/>
                    </a:lnTo>
                    <a:lnTo>
                      <a:pt x="1374" y="10020"/>
                    </a:lnTo>
                    <a:lnTo>
                      <a:pt x="1577" y="10257"/>
                    </a:lnTo>
                    <a:lnTo>
                      <a:pt x="1794" y="10485"/>
                    </a:lnTo>
                    <a:lnTo>
                      <a:pt x="2022" y="10702"/>
                    </a:lnTo>
                    <a:lnTo>
                      <a:pt x="2259" y="10906"/>
                    </a:lnTo>
                    <a:lnTo>
                      <a:pt x="2503" y="11095"/>
                    </a:lnTo>
                    <a:lnTo>
                      <a:pt x="2755" y="11270"/>
                    </a:lnTo>
                    <a:lnTo>
                      <a:pt x="3014" y="11431"/>
                    </a:lnTo>
                    <a:lnTo>
                      <a:pt x="3279" y="11579"/>
                    </a:lnTo>
                    <a:lnTo>
                      <a:pt x="3548" y="11712"/>
                    </a:lnTo>
                    <a:lnTo>
                      <a:pt x="3824" y="11831"/>
                    </a:lnTo>
                    <a:lnTo>
                      <a:pt x="4103" y="11937"/>
                    </a:lnTo>
                    <a:lnTo>
                      <a:pt x="4386" y="12028"/>
                    </a:lnTo>
                    <a:lnTo>
                      <a:pt x="4672" y="12104"/>
                    </a:lnTo>
                    <a:lnTo>
                      <a:pt x="4962" y="12167"/>
                    </a:lnTo>
                    <a:lnTo>
                      <a:pt x="5254" y="12217"/>
                    </a:lnTo>
                    <a:lnTo>
                      <a:pt x="5547" y="12251"/>
                    </a:lnTo>
                    <a:lnTo>
                      <a:pt x="5841" y="12273"/>
                    </a:lnTo>
                    <a:lnTo>
                      <a:pt x="6136" y="12280"/>
                    </a:lnTo>
                    <a:lnTo>
                      <a:pt x="6432" y="12273"/>
                    </a:lnTo>
                    <a:lnTo>
                      <a:pt x="6726" y="12251"/>
                    </a:lnTo>
                    <a:lnTo>
                      <a:pt x="7019" y="12217"/>
                    </a:lnTo>
                    <a:lnTo>
                      <a:pt x="7311" y="12167"/>
                    </a:lnTo>
                    <a:lnTo>
                      <a:pt x="7599" y="12104"/>
                    </a:lnTo>
                    <a:lnTo>
                      <a:pt x="7886" y="12028"/>
                    </a:lnTo>
                    <a:lnTo>
                      <a:pt x="8169" y="11937"/>
                    </a:lnTo>
                    <a:lnTo>
                      <a:pt x="8449" y="11831"/>
                    </a:lnTo>
                    <a:lnTo>
                      <a:pt x="8724" y="11712"/>
                    </a:lnTo>
                    <a:lnTo>
                      <a:pt x="8994" y="11579"/>
                    </a:lnTo>
                    <a:lnTo>
                      <a:pt x="9259" y="11431"/>
                    </a:lnTo>
                    <a:lnTo>
                      <a:pt x="9517" y="11270"/>
                    </a:lnTo>
                    <a:lnTo>
                      <a:pt x="9768" y="11095"/>
                    </a:lnTo>
                    <a:lnTo>
                      <a:pt x="10014" y="10906"/>
                    </a:lnTo>
                    <a:lnTo>
                      <a:pt x="10251" y="10702"/>
                    </a:lnTo>
                    <a:lnTo>
                      <a:pt x="10479" y="1048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F1F0FEF-0DAF-B671-E362-24584A6C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2008188"/>
                <a:ext cx="1651000" cy="1652587"/>
              </a:xfrm>
              <a:custGeom>
                <a:avLst/>
                <a:gdLst/>
                <a:ahLst/>
                <a:cxnLst>
                  <a:cxn ang="0">
                    <a:pos x="9237" y="8491"/>
                  </a:cxn>
                  <a:cxn ang="0">
                    <a:pos x="9682" y="7851"/>
                  </a:cxn>
                  <a:cxn ang="0">
                    <a:pos x="10021" y="7164"/>
                  </a:cxn>
                  <a:cxn ang="0">
                    <a:pos x="10252" y="6445"/>
                  </a:cxn>
                  <a:cxn ang="0">
                    <a:pos x="10376" y="5704"/>
                  </a:cxn>
                  <a:cxn ang="0">
                    <a:pos x="10395" y="4954"/>
                  </a:cxn>
                  <a:cxn ang="0">
                    <a:pos x="10305" y="4209"/>
                  </a:cxn>
                  <a:cxn ang="0">
                    <a:pos x="10109" y="3479"/>
                  </a:cxn>
                  <a:cxn ang="0">
                    <a:pos x="9807" y="2781"/>
                  </a:cxn>
                  <a:cxn ang="0">
                    <a:pos x="9397" y="2124"/>
                  </a:cxn>
                  <a:cxn ang="0">
                    <a:pos x="8880" y="1521"/>
                  </a:cxn>
                  <a:cxn ang="0">
                    <a:pos x="8279" y="1005"/>
                  </a:cxn>
                  <a:cxn ang="0">
                    <a:pos x="7622" y="595"/>
                  </a:cxn>
                  <a:cxn ang="0">
                    <a:pos x="6923" y="292"/>
                  </a:cxn>
                  <a:cxn ang="0">
                    <a:pos x="6195" y="95"/>
                  </a:cxn>
                  <a:cxn ang="0">
                    <a:pos x="5450" y="7"/>
                  </a:cxn>
                  <a:cxn ang="0">
                    <a:pos x="4701" y="24"/>
                  </a:cxn>
                  <a:cxn ang="0">
                    <a:pos x="3960" y="149"/>
                  </a:cxn>
                  <a:cxn ang="0">
                    <a:pos x="3240" y="381"/>
                  </a:cxn>
                  <a:cxn ang="0">
                    <a:pos x="2555" y="720"/>
                  </a:cxn>
                  <a:cxn ang="0">
                    <a:pos x="1915" y="1165"/>
                  </a:cxn>
                  <a:cxn ang="0">
                    <a:pos x="1336" y="1716"/>
                  </a:cxn>
                  <a:cxn ang="0">
                    <a:pos x="855" y="2337"/>
                  </a:cxn>
                  <a:cxn ang="0">
                    <a:pos x="481" y="3010"/>
                  </a:cxn>
                  <a:cxn ang="0">
                    <a:pos x="214" y="3720"/>
                  </a:cxn>
                  <a:cxn ang="0">
                    <a:pos x="54" y="4455"/>
                  </a:cxn>
                  <a:cxn ang="0">
                    <a:pos x="0" y="5204"/>
                  </a:cxn>
                  <a:cxn ang="0">
                    <a:pos x="54" y="5952"/>
                  </a:cxn>
                  <a:cxn ang="0">
                    <a:pos x="214" y="6687"/>
                  </a:cxn>
                  <a:cxn ang="0">
                    <a:pos x="481" y="7398"/>
                  </a:cxn>
                  <a:cxn ang="0">
                    <a:pos x="855" y="8070"/>
                  </a:cxn>
                  <a:cxn ang="0">
                    <a:pos x="1336" y="8692"/>
                  </a:cxn>
                  <a:cxn ang="0">
                    <a:pos x="1915" y="9243"/>
                  </a:cxn>
                  <a:cxn ang="0">
                    <a:pos x="2555" y="9688"/>
                  </a:cxn>
                  <a:cxn ang="0">
                    <a:pos x="3240" y="10027"/>
                  </a:cxn>
                  <a:cxn ang="0">
                    <a:pos x="3960" y="10258"/>
                  </a:cxn>
                  <a:cxn ang="0">
                    <a:pos x="4701" y="10383"/>
                  </a:cxn>
                  <a:cxn ang="0">
                    <a:pos x="5450" y="10401"/>
                  </a:cxn>
                  <a:cxn ang="0">
                    <a:pos x="6195" y="10312"/>
                  </a:cxn>
                  <a:cxn ang="0">
                    <a:pos x="6923" y="10116"/>
                  </a:cxn>
                  <a:cxn ang="0">
                    <a:pos x="7622" y="9813"/>
                  </a:cxn>
                  <a:cxn ang="0">
                    <a:pos x="8279" y="9403"/>
                  </a:cxn>
                  <a:cxn ang="0">
                    <a:pos x="8880" y="8886"/>
                  </a:cxn>
                </a:cxnLst>
                <a:rect l="0" t="0" r="r" b="b"/>
                <a:pathLst>
                  <a:path w="10400" h="10407">
                    <a:moveTo>
                      <a:pt x="8880" y="8886"/>
                    </a:moveTo>
                    <a:lnTo>
                      <a:pt x="9064" y="8692"/>
                    </a:lnTo>
                    <a:lnTo>
                      <a:pt x="9237" y="8491"/>
                    </a:lnTo>
                    <a:lnTo>
                      <a:pt x="9397" y="8284"/>
                    </a:lnTo>
                    <a:lnTo>
                      <a:pt x="9545" y="8070"/>
                    </a:lnTo>
                    <a:lnTo>
                      <a:pt x="9682" y="7851"/>
                    </a:lnTo>
                    <a:lnTo>
                      <a:pt x="9807" y="7627"/>
                    </a:lnTo>
                    <a:lnTo>
                      <a:pt x="9919" y="7398"/>
                    </a:lnTo>
                    <a:lnTo>
                      <a:pt x="10021" y="7164"/>
                    </a:lnTo>
                    <a:lnTo>
                      <a:pt x="10109" y="6927"/>
                    </a:lnTo>
                    <a:lnTo>
                      <a:pt x="10186" y="6687"/>
                    </a:lnTo>
                    <a:lnTo>
                      <a:pt x="10252" y="6445"/>
                    </a:lnTo>
                    <a:lnTo>
                      <a:pt x="10305" y="6199"/>
                    </a:lnTo>
                    <a:lnTo>
                      <a:pt x="10347" y="5952"/>
                    </a:lnTo>
                    <a:lnTo>
                      <a:pt x="10376" y="5704"/>
                    </a:lnTo>
                    <a:lnTo>
                      <a:pt x="10395" y="5454"/>
                    </a:lnTo>
                    <a:lnTo>
                      <a:pt x="10400" y="5204"/>
                    </a:lnTo>
                    <a:lnTo>
                      <a:pt x="10395" y="4954"/>
                    </a:lnTo>
                    <a:lnTo>
                      <a:pt x="10376" y="4704"/>
                    </a:lnTo>
                    <a:lnTo>
                      <a:pt x="10347" y="4455"/>
                    </a:lnTo>
                    <a:lnTo>
                      <a:pt x="10305" y="4209"/>
                    </a:lnTo>
                    <a:lnTo>
                      <a:pt x="10252" y="3963"/>
                    </a:lnTo>
                    <a:lnTo>
                      <a:pt x="10186" y="3720"/>
                    </a:lnTo>
                    <a:lnTo>
                      <a:pt x="10109" y="3479"/>
                    </a:lnTo>
                    <a:lnTo>
                      <a:pt x="10021" y="3243"/>
                    </a:lnTo>
                    <a:lnTo>
                      <a:pt x="9919" y="3010"/>
                    </a:lnTo>
                    <a:lnTo>
                      <a:pt x="9807" y="2781"/>
                    </a:lnTo>
                    <a:lnTo>
                      <a:pt x="9682" y="2557"/>
                    </a:lnTo>
                    <a:lnTo>
                      <a:pt x="9545" y="2337"/>
                    </a:lnTo>
                    <a:lnTo>
                      <a:pt x="9397" y="2124"/>
                    </a:lnTo>
                    <a:lnTo>
                      <a:pt x="9237" y="1916"/>
                    </a:lnTo>
                    <a:lnTo>
                      <a:pt x="9064" y="1716"/>
                    </a:lnTo>
                    <a:lnTo>
                      <a:pt x="8880" y="1521"/>
                    </a:lnTo>
                    <a:lnTo>
                      <a:pt x="8686" y="1337"/>
                    </a:lnTo>
                    <a:lnTo>
                      <a:pt x="8485" y="1165"/>
                    </a:lnTo>
                    <a:lnTo>
                      <a:pt x="8279" y="1005"/>
                    </a:lnTo>
                    <a:lnTo>
                      <a:pt x="8065" y="856"/>
                    </a:lnTo>
                    <a:lnTo>
                      <a:pt x="7846" y="720"/>
                    </a:lnTo>
                    <a:lnTo>
                      <a:pt x="7622" y="595"/>
                    </a:lnTo>
                    <a:lnTo>
                      <a:pt x="7393" y="482"/>
                    </a:lnTo>
                    <a:lnTo>
                      <a:pt x="7160" y="381"/>
                    </a:lnTo>
                    <a:lnTo>
                      <a:pt x="6923" y="292"/>
                    </a:lnTo>
                    <a:lnTo>
                      <a:pt x="6683" y="214"/>
                    </a:lnTo>
                    <a:lnTo>
                      <a:pt x="6441" y="149"/>
                    </a:lnTo>
                    <a:lnTo>
                      <a:pt x="6195" y="95"/>
                    </a:lnTo>
                    <a:lnTo>
                      <a:pt x="5948" y="54"/>
                    </a:lnTo>
                    <a:lnTo>
                      <a:pt x="5700" y="24"/>
                    </a:lnTo>
                    <a:lnTo>
                      <a:pt x="5450" y="7"/>
                    </a:lnTo>
                    <a:lnTo>
                      <a:pt x="5200" y="0"/>
                    </a:lnTo>
                    <a:lnTo>
                      <a:pt x="4951" y="7"/>
                    </a:lnTo>
                    <a:lnTo>
                      <a:pt x="4701" y="24"/>
                    </a:lnTo>
                    <a:lnTo>
                      <a:pt x="4452" y="54"/>
                    </a:lnTo>
                    <a:lnTo>
                      <a:pt x="4206" y="95"/>
                    </a:lnTo>
                    <a:lnTo>
                      <a:pt x="3960" y="149"/>
                    </a:lnTo>
                    <a:lnTo>
                      <a:pt x="3717" y="214"/>
                    </a:lnTo>
                    <a:lnTo>
                      <a:pt x="3477" y="292"/>
                    </a:lnTo>
                    <a:lnTo>
                      <a:pt x="3240" y="381"/>
                    </a:lnTo>
                    <a:lnTo>
                      <a:pt x="3008" y="482"/>
                    </a:lnTo>
                    <a:lnTo>
                      <a:pt x="2778" y="595"/>
                    </a:lnTo>
                    <a:lnTo>
                      <a:pt x="2555" y="720"/>
                    </a:lnTo>
                    <a:lnTo>
                      <a:pt x="2335" y="856"/>
                    </a:lnTo>
                    <a:lnTo>
                      <a:pt x="2122" y="1005"/>
                    </a:lnTo>
                    <a:lnTo>
                      <a:pt x="1915" y="1165"/>
                    </a:lnTo>
                    <a:lnTo>
                      <a:pt x="1714" y="1337"/>
                    </a:lnTo>
                    <a:lnTo>
                      <a:pt x="1520" y="1521"/>
                    </a:lnTo>
                    <a:lnTo>
                      <a:pt x="1336" y="1716"/>
                    </a:lnTo>
                    <a:lnTo>
                      <a:pt x="1164" y="1916"/>
                    </a:lnTo>
                    <a:lnTo>
                      <a:pt x="1004" y="2124"/>
                    </a:lnTo>
                    <a:lnTo>
                      <a:pt x="855" y="2337"/>
                    </a:lnTo>
                    <a:lnTo>
                      <a:pt x="719" y="2557"/>
                    </a:lnTo>
                    <a:lnTo>
                      <a:pt x="594" y="2781"/>
                    </a:lnTo>
                    <a:lnTo>
                      <a:pt x="481" y="3010"/>
                    </a:lnTo>
                    <a:lnTo>
                      <a:pt x="380" y="3243"/>
                    </a:lnTo>
                    <a:lnTo>
                      <a:pt x="292" y="3479"/>
                    </a:lnTo>
                    <a:lnTo>
                      <a:pt x="214" y="3720"/>
                    </a:lnTo>
                    <a:lnTo>
                      <a:pt x="149" y="3963"/>
                    </a:lnTo>
                    <a:lnTo>
                      <a:pt x="95" y="4209"/>
                    </a:lnTo>
                    <a:lnTo>
                      <a:pt x="54" y="4455"/>
                    </a:lnTo>
                    <a:lnTo>
                      <a:pt x="23" y="4704"/>
                    </a:lnTo>
                    <a:lnTo>
                      <a:pt x="6" y="4954"/>
                    </a:lnTo>
                    <a:lnTo>
                      <a:pt x="0" y="5204"/>
                    </a:lnTo>
                    <a:lnTo>
                      <a:pt x="6" y="5454"/>
                    </a:lnTo>
                    <a:lnTo>
                      <a:pt x="23" y="5704"/>
                    </a:lnTo>
                    <a:lnTo>
                      <a:pt x="54" y="5952"/>
                    </a:lnTo>
                    <a:lnTo>
                      <a:pt x="95" y="6199"/>
                    </a:lnTo>
                    <a:lnTo>
                      <a:pt x="149" y="6445"/>
                    </a:lnTo>
                    <a:lnTo>
                      <a:pt x="214" y="6687"/>
                    </a:lnTo>
                    <a:lnTo>
                      <a:pt x="292" y="6927"/>
                    </a:lnTo>
                    <a:lnTo>
                      <a:pt x="380" y="7164"/>
                    </a:lnTo>
                    <a:lnTo>
                      <a:pt x="481" y="7398"/>
                    </a:lnTo>
                    <a:lnTo>
                      <a:pt x="594" y="7627"/>
                    </a:lnTo>
                    <a:lnTo>
                      <a:pt x="719" y="7851"/>
                    </a:lnTo>
                    <a:lnTo>
                      <a:pt x="855" y="8070"/>
                    </a:lnTo>
                    <a:lnTo>
                      <a:pt x="1004" y="8284"/>
                    </a:lnTo>
                    <a:lnTo>
                      <a:pt x="1164" y="8491"/>
                    </a:lnTo>
                    <a:lnTo>
                      <a:pt x="1336" y="8692"/>
                    </a:lnTo>
                    <a:lnTo>
                      <a:pt x="1520" y="8886"/>
                    </a:lnTo>
                    <a:lnTo>
                      <a:pt x="1714" y="9070"/>
                    </a:lnTo>
                    <a:lnTo>
                      <a:pt x="1915" y="9243"/>
                    </a:lnTo>
                    <a:lnTo>
                      <a:pt x="2122" y="9403"/>
                    </a:lnTo>
                    <a:lnTo>
                      <a:pt x="2335" y="9551"/>
                    </a:lnTo>
                    <a:lnTo>
                      <a:pt x="2555" y="9688"/>
                    </a:lnTo>
                    <a:lnTo>
                      <a:pt x="2778" y="9813"/>
                    </a:lnTo>
                    <a:lnTo>
                      <a:pt x="3008" y="9925"/>
                    </a:lnTo>
                    <a:lnTo>
                      <a:pt x="3240" y="10027"/>
                    </a:lnTo>
                    <a:lnTo>
                      <a:pt x="3477" y="10116"/>
                    </a:lnTo>
                    <a:lnTo>
                      <a:pt x="3717" y="10192"/>
                    </a:lnTo>
                    <a:lnTo>
                      <a:pt x="3960" y="10258"/>
                    </a:lnTo>
                    <a:lnTo>
                      <a:pt x="4206" y="10312"/>
                    </a:lnTo>
                    <a:lnTo>
                      <a:pt x="4452" y="10354"/>
                    </a:lnTo>
                    <a:lnTo>
                      <a:pt x="4701" y="10383"/>
                    </a:lnTo>
                    <a:lnTo>
                      <a:pt x="4951" y="10401"/>
                    </a:lnTo>
                    <a:lnTo>
                      <a:pt x="5200" y="10407"/>
                    </a:lnTo>
                    <a:lnTo>
                      <a:pt x="5450" y="10401"/>
                    </a:lnTo>
                    <a:lnTo>
                      <a:pt x="5700" y="10383"/>
                    </a:lnTo>
                    <a:lnTo>
                      <a:pt x="5948" y="10354"/>
                    </a:lnTo>
                    <a:lnTo>
                      <a:pt x="6195" y="10312"/>
                    </a:lnTo>
                    <a:lnTo>
                      <a:pt x="6441" y="10258"/>
                    </a:lnTo>
                    <a:lnTo>
                      <a:pt x="6683" y="10192"/>
                    </a:lnTo>
                    <a:lnTo>
                      <a:pt x="6923" y="10116"/>
                    </a:lnTo>
                    <a:lnTo>
                      <a:pt x="7160" y="10027"/>
                    </a:lnTo>
                    <a:lnTo>
                      <a:pt x="7393" y="9925"/>
                    </a:lnTo>
                    <a:lnTo>
                      <a:pt x="7622" y="9813"/>
                    </a:lnTo>
                    <a:lnTo>
                      <a:pt x="7846" y="9688"/>
                    </a:lnTo>
                    <a:lnTo>
                      <a:pt x="8065" y="9551"/>
                    </a:lnTo>
                    <a:lnTo>
                      <a:pt x="8279" y="9403"/>
                    </a:lnTo>
                    <a:lnTo>
                      <a:pt x="8485" y="9243"/>
                    </a:lnTo>
                    <a:lnTo>
                      <a:pt x="8686" y="9070"/>
                    </a:lnTo>
                    <a:lnTo>
                      <a:pt x="8880" y="8886"/>
                    </a:lnTo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50000">
                    <a:srgbClr val="FFFFFF"/>
                  </a:gs>
                  <a:gs pos="100000">
                    <a:srgbClr val="FFFFFF">
                      <a:lumMod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56638869-BCC1-6751-4E7B-72698F399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06" y="2830864"/>
              <a:ext cx="1424708" cy="926056"/>
            </a:xfrm>
            <a:custGeom>
              <a:avLst/>
              <a:gdLst>
                <a:gd name="T0" fmla="*/ 242 w 319"/>
                <a:gd name="T1" fmla="*/ 58 h 207"/>
                <a:gd name="T2" fmla="*/ 229 w 319"/>
                <a:gd name="T3" fmla="*/ 59 h 207"/>
                <a:gd name="T4" fmla="*/ 218 w 319"/>
                <a:gd name="T5" fmla="*/ 35 h 207"/>
                <a:gd name="T6" fmla="*/ 199 w 319"/>
                <a:gd name="T7" fmla="*/ 16 h 207"/>
                <a:gd name="T8" fmla="*/ 175 w 319"/>
                <a:gd name="T9" fmla="*/ 4 h 207"/>
                <a:gd name="T10" fmla="*/ 148 w 319"/>
                <a:gd name="T11" fmla="*/ 0 h 207"/>
                <a:gd name="T12" fmla="*/ 140 w 319"/>
                <a:gd name="T13" fmla="*/ 0 h 207"/>
                <a:gd name="T14" fmla="*/ 124 w 319"/>
                <a:gd name="T15" fmla="*/ 4 h 207"/>
                <a:gd name="T16" fmla="*/ 108 w 319"/>
                <a:gd name="T17" fmla="*/ 10 h 207"/>
                <a:gd name="T18" fmla="*/ 95 w 319"/>
                <a:gd name="T19" fmla="*/ 18 h 207"/>
                <a:gd name="T20" fmla="*/ 83 w 319"/>
                <a:gd name="T21" fmla="*/ 30 h 207"/>
                <a:gd name="T22" fmla="*/ 74 w 319"/>
                <a:gd name="T23" fmla="*/ 43 h 207"/>
                <a:gd name="T24" fmla="*/ 68 w 319"/>
                <a:gd name="T25" fmla="*/ 58 h 207"/>
                <a:gd name="T26" fmla="*/ 64 w 319"/>
                <a:gd name="T27" fmla="*/ 74 h 207"/>
                <a:gd name="T28" fmla="*/ 64 w 319"/>
                <a:gd name="T29" fmla="*/ 83 h 207"/>
                <a:gd name="T30" fmla="*/ 65 w 319"/>
                <a:gd name="T31" fmla="*/ 95 h 207"/>
                <a:gd name="T32" fmla="*/ 57 w 319"/>
                <a:gd name="T33" fmla="*/ 94 h 207"/>
                <a:gd name="T34" fmla="*/ 36 w 319"/>
                <a:gd name="T35" fmla="*/ 99 h 207"/>
                <a:gd name="T36" fmla="*/ 17 w 319"/>
                <a:gd name="T37" fmla="*/ 111 h 207"/>
                <a:gd name="T38" fmla="*/ 5 w 319"/>
                <a:gd name="T39" fmla="*/ 128 h 207"/>
                <a:gd name="T40" fmla="*/ 0 w 319"/>
                <a:gd name="T41" fmla="*/ 151 h 207"/>
                <a:gd name="T42" fmla="*/ 1 w 319"/>
                <a:gd name="T43" fmla="*/ 162 h 207"/>
                <a:gd name="T44" fmla="*/ 10 w 319"/>
                <a:gd name="T45" fmla="*/ 182 h 207"/>
                <a:gd name="T46" fmla="*/ 25 w 319"/>
                <a:gd name="T47" fmla="*/ 197 h 207"/>
                <a:gd name="T48" fmla="*/ 46 w 319"/>
                <a:gd name="T49" fmla="*/ 206 h 207"/>
                <a:gd name="T50" fmla="*/ 137 w 319"/>
                <a:gd name="T51" fmla="*/ 207 h 207"/>
                <a:gd name="T52" fmla="*/ 104 w 319"/>
                <a:gd name="T53" fmla="*/ 147 h 207"/>
                <a:gd name="T54" fmla="*/ 216 w 319"/>
                <a:gd name="T55" fmla="*/ 147 h 207"/>
                <a:gd name="T56" fmla="*/ 181 w 319"/>
                <a:gd name="T57" fmla="*/ 207 h 207"/>
                <a:gd name="T58" fmla="*/ 242 w 319"/>
                <a:gd name="T59" fmla="*/ 207 h 207"/>
                <a:gd name="T60" fmla="*/ 258 w 319"/>
                <a:gd name="T61" fmla="*/ 206 h 207"/>
                <a:gd name="T62" fmla="*/ 272 w 319"/>
                <a:gd name="T63" fmla="*/ 201 h 207"/>
                <a:gd name="T64" fmla="*/ 285 w 319"/>
                <a:gd name="T65" fmla="*/ 194 h 207"/>
                <a:gd name="T66" fmla="*/ 296 w 319"/>
                <a:gd name="T67" fmla="*/ 185 h 207"/>
                <a:gd name="T68" fmla="*/ 306 w 319"/>
                <a:gd name="T69" fmla="*/ 174 h 207"/>
                <a:gd name="T70" fmla="*/ 313 w 319"/>
                <a:gd name="T71" fmla="*/ 161 h 207"/>
                <a:gd name="T72" fmla="*/ 317 w 319"/>
                <a:gd name="T73" fmla="*/ 148 h 207"/>
                <a:gd name="T74" fmla="*/ 319 w 319"/>
                <a:gd name="T75" fmla="*/ 132 h 207"/>
                <a:gd name="T76" fmla="*/ 318 w 319"/>
                <a:gd name="T77" fmla="*/ 125 h 207"/>
                <a:gd name="T78" fmla="*/ 315 w 319"/>
                <a:gd name="T79" fmla="*/ 111 h 207"/>
                <a:gd name="T80" fmla="*/ 310 w 319"/>
                <a:gd name="T81" fmla="*/ 97 h 207"/>
                <a:gd name="T82" fmla="*/ 301 w 319"/>
                <a:gd name="T83" fmla="*/ 85 h 207"/>
                <a:gd name="T84" fmla="*/ 291 w 319"/>
                <a:gd name="T85" fmla="*/ 74 h 207"/>
                <a:gd name="T86" fmla="*/ 279 w 319"/>
                <a:gd name="T87" fmla="*/ 67 h 207"/>
                <a:gd name="T88" fmla="*/ 265 w 319"/>
                <a:gd name="T89" fmla="*/ 61 h 207"/>
                <a:gd name="T90" fmla="*/ 250 w 319"/>
                <a:gd name="T91" fmla="*/ 58 h 207"/>
                <a:gd name="T92" fmla="*/ 242 w 319"/>
                <a:gd name="T93" fmla="*/ 5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9" h="207">
                  <a:moveTo>
                    <a:pt x="242" y="58"/>
                  </a:moveTo>
                  <a:lnTo>
                    <a:pt x="242" y="58"/>
                  </a:lnTo>
                  <a:lnTo>
                    <a:pt x="229" y="59"/>
                  </a:lnTo>
                  <a:lnTo>
                    <a:pt x="229" y="59"/>
                  </a:lnTo>
                  <a:lnTo>
                    <a:pt x="225" y="46"/>
                  </a:lnTo>
                  <a:lnTo>
                    <a:pt x="218" y="35"/>
                  </a:lnTo>
                  <a:lnTo>
                    <a:pt x="209" y="25"/>
                  </a:lnTo>
                  <a:lnTo>
                    <a:pt x="199" y="16"/>
                  </a:lnTo>
                  <a:lnTo>
                    <a:pt x="188" y="9"/>
                  </a:lnTo>
                  <a:lnTo>
                    <a:pt x="175" y="4"/>
                  </a:lnTo>
                  <a:lnTo>
                    <a:pt x="16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1" y="2"/>
                  </a:lnTo>
                  <a:lnTo>
                    <a:pt x="124" y="4"/>
                  </a:lnTo>
                  <a:lnTo>
                    <a:pt x="115" y="6"/>
                  </a:lnTo>
                  <a:lnTo>
                    <a:pt x="108" y="10"/>
                  </a:lnTo>
                  <a:lnTo>
                    <a:pt x="101" y="14"/>
                  </a:lnTo>
                  <a:lnTo>
                    <a:pt x="95" y="18"/>
                  </a:lnTo>
                  <a:lnTo>
                    <a:pt x="88" y="24"/>
                  </a:lnTo>
                  <a:lnTo>
                    <a:pt x="83" y="30"/>
                  </a:lnTo>
                  <a:lnTo>
                    <a:pt x="78" y="36"/>
                  </a:lnTo>
                  <a:lnTo>
                    <a:pt x="74" y="43"/>
                  </a:lnTo>
                  <a:lnTo>
                    <a:pt x="70" y="51"/>
                  </a:lnTo>
                  <a:lnTo>
                    <a:pt x="68" y="58"/>
                  </a:lnTo>
                  <a:lnTo>
                    <a:pt x="66" y="66"/>
                  </a:lnTo>
                  <a:lnTo>
                    <a:pt x="64" y="7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46" y="95"/>
                  </a:lnTo>
                  <a:lnTo>
                    <a:pt x="36" y="99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0" y="119"/>
                  </a:lnTo>
                  <a:lnTo>
                    <a:pt x="5" y="128"/>
                  </a:lnTo>
                  <a:lnTo>
                    <a:pt x="1" y="139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162"/>
                  </a:lnTo>
                  <a:lnTo>
                    <a:pt x="5" y="173"/>
                  </a:lnTo>
                  <a:lnTo>
                    <a:pt x="10" y="182"/>
                  </a:lnTo>
                  <a:lnTo>
                    <a:pt x="17" y="190"/>
                  </a:lnTo>
                  <a:lnTo>
                    <a:pt x="25" y="197"/>
                  </a:lnTo>
                  <a:lnTo>
                    <a:pt x="36" y="203"/>
                  </a:lnTo>
                  <a:lnTo>
                    <a:pt x="46" y="206"/>
                  </a:lnTo>
                  <a:lnTo>
                    <a:pt x="57" y="207"/>
                  </a:lnTo>
                  <a:lnTo>
                    <a:pt x="137" y="207"/>
                  </a:lnTo>
                  <a:lnTo>
                    <a:pt x="137" y="147"/>
                  </a:lnTo>
                  <a:lnTo>
                    <a:pt x="104" y="147"/>
                  </a:lnTo>
                  <a:lnTo>
                    <a:pt x="160" y="73"/>
                  </a:lnTo>
                  <a:lnTo>
                    <a:pt x="216" y="147"/>
                  </a:lnTo>
                  <a:lnTo>
                    <a:pt x="181" y="147"/>
                  </a:lnTo>
                  <a:lnTo>
                    <a:pt x="181" y="207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50" y="207"/>
                  </a:lnTo>
                  <a:lnTo>
                    <a:pt x="258" y="206"/>
                  </a:lnTo>
                  <a:lnTo>
                    <a:pt x="265" y="204"/>
                  </a:lnTo>
                  <a:lnTo>
                    <a:pt x="272" y="201"/>
                  </a:lnTo>
                  <a:lnTo>
                    <a:pt x="279" y="197"/>
                  </a:lnTo>
                  <a:lnTo>
                    <a:pt x="285" y="194"/>
                  </a:lnTo>
                  <a:lnTo>
                    <a:pt x="291" y="190"/>
                  </a:lnTo>
                  <a:lnTo>
                    <a:pt x="296" y="185"/>
                  </a:lnTo>
                  <a:lnTo>
                    <a:pt x="301" y="180"/>
                  </a:lnTo>
                  <a:lnTo>
                    <a:pt x="306" y="174"/>
                  </a:lnTo>
                  <a:lnTo>
                    <a:pt x="310" y="167"/>
                  </a:lnTo>
                  <a:lnTo>
                    <a:pt x="313" y="161"/>
                  </a:lnTo>
                  <a:lnTo>
                    <a:pt x="315" y="154"/>
                  </a:lnTo>
                  <a:lnTo>
                    <a:pt x="317" y="148"/>
                  </a:lnTo>
                  <a:lnTo>
                    <a:pt x="318" y="139"/>
                  </a:lnTo>
                  <a:lnTo>
                    <a:pt x="319" y="132"/>
                  </a:lnTo>
                  <a:lnTo>
                    <a:pt x="319" y="132"/>
                  </a:lnTo>
                  <a:lnTo>
                    <a:pt x="318" y="125"/>
                  </a:lnTo>
                  <a:lnTo>
                    <a:pt x="317" y="118"/>
                  </a:lnTo>
                  <a:lnTo>
                    <a:pt x="315" y="111"/>
                  </a:lnTo>
                  <a:lnTo>
                    <a:pt x="313" y="103"/>
                  </a:lnTo>
                  <a:lnTo>
                    <a:pt x="310" y="97"/>
                  </a:lnTo>
                  <a:lnTo>
                    <a:pt x="306" y="91"/>
                  </a:lnTo>
                  <a:lnTo>
                    <a:pt x="301" y="85"/>
                  </a:lnTo>
                  <a:lnTo>
                    <a:pt x="296" y="79"/>
                  </a:lnTo>
                  <a:lnTo>
                    <a:pt x="291" y="74"/>
                  </a:lnTo>
                  <a:lnTo>
                    <a:pt x="285" y="70"/>
                  </a:lnTo>
                  <a:lnTo>
                    <a:pt x="279" y="67"/>
                  </a:lnTo>
                  <a:lnTo>
                    <a:pt x="272" y="64"/>
                  </a:lnTo>
                  <a:lnTo>
                    <a:pt x="265" y="61"/>
                  </a:lnTo>
                  <a:lnTo>
                    <a:pt x="258" y="59"/>
                  </a:lnTo>
                  <a:lnTo>
                    <a:pt x="250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1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072B8FA-495F-43D0-389F-FC6838F4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/>
        </p:blipFill>
        <p:spPr bwMode="auto">
          <a:xfrm>
            <a:off x="6918632" y="4732502"/>
            <a:ext cx="1453474" cy="21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0C9A430C-1581-B4B8-146E-B4D11D676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 flipH="1">
            <a:off x="7772089" y="5621442"/>
            <a:ext cx="1229817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xtintor pó ABC - 4 kg - R916 – Prevsystem Instalações">
            <a:extLst>
              <a:ext uri="{FF2B5EF4-FFF2-40B4-BE49-F238E27FC236}">
                <a16:creationId xmlns:a16="http://schemas.microsoft.com/office/drawing/2014/main" id="{D1088EAF-DBE6-36B1-1551-0F1ABFF7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8"/>
          <a:stretch/>
        </p:blipFill>
        <p:spPr bwMode="auto">
          <a:xfrm>
            <a:off x="5752873" y="5456342"/>
            <a:ext cx="1453475" cy="14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3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CFEB9-518D-99FB-899D-7C82B3A35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793">
            <a:extLst>
              <a:ext uri="{FF2B5EF4-FFF2-40B4-BE49-F238E27FC236}">
                <a16:creationId xmlns:a16="http://schemas.microsoft.com/office/drawing/2014/main" id="{D6E5D62F-9BC6-563B-2B70-4BCD43682167}"/>
              </a:ext>
            </a:extLst>
          </p:cNvPr>
          <p:cNvGrpSpPr/>
          <p:nvPr/>
        </p:nvGrpSpPr>
        <p:grpSpPr>
          <a:xfrm>
            <a:off x="4036416" y="561991"/>
            <a:ext cx="2416658" cy="2949564"/>
            <a:chOff x="1294228" y="2741399"/>
            <a:chExt cx="1092830" cy="1333815"/>
          </a:xfrm>
        </p:grpSpPr>
        <p:sp>
          <p:nvSpPr>
            <p:cNvPr id="21" name="Isosceles Triangle 794">
              <a:extLst>
                <a:ext uri="{FF2B5EF4-FFF2-40B4-BE49-F238E27FC236}">
                  <a16:creationId xmlns:a16="http://schemas.microsoft.com/office/drawing/2014/main" id="{8AACEDD3-BAF8-D580-9BE6-A8CD790C791A}"/>
                </a:ext>
              </a:extLst>
            </p:cNvPr>
            <p:cNvSpPr/>
            <p:nvPr/>
          </p:nvSpPr>
          <p:spPr>
            <a:xfrm rot="10800000">
              <a:off x="1731938" y="3924530"/>
              <a:ext cx="229394" cy="150684"/>
            </a:xfrm>
            <a:prstGeom prst="triangle">
              <a:avLst/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cs typeface="+mn-ea"/>
                <a:sym typeface="+mn-lt"/>
              </a:endParaRPr>
            </a:p>
          </p:txBody>
        </p:sp>
        <p:sp>
          <p:nvSpPr>
            <p:cNvPr id="22" name="Oval 795">
              <a:extLst>
                <a:ext uri="{FF2B5EF4-FFF2-40B4-BE49-F238E27FC236}">
                  <a16:creationId xmlns:a16="http://schemas.microsoft.com/office/drawing/2014/main" id="{5DF34345-3907-C296-359D-DE46FEE24A7A}"/>
                </a:ext>
              </a:extLst>
            </p:cNvPr>
            <p:cNvSpPr/>
            <p:nvPr/>
          </p:nvSpPr>
          <p:spPr>
            <a:xfrm>
              <a:off x="1306214" y="2741399"/>
              <a:ext cx="1080844" cy="10808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3" name="Pie 796">
              <a:extLst>
                <a:ext uri="{FF2B5EF4-FFF2-40B4-BE49-F238E27FC236}">
                  <a16:creationId xmlns:a16="http://schemas.microsoft.com/office/drawing/2014/main" id="{4E869180-8174-2695-DEB4-C988429AA0CF}"/>
                </a:ext>
              </a:extLst>
            </p:cNvPr>
            <p:cNvSpPr/>
            <p:nvPr/>
          </p:nvSpPr>
          <p:spPr>
            <a:xfrm>
              <a:off x="1294228" y="2741560"/>
              <a:ext cx="1087954" cy="1087953"/>
            </a:xfrm>
            <a:prstGeom prst="pie">
              <a:avLst>
                <a:gd name="adj1" fmla="val 13371241"/>
                <a:gd name="adj2" fmla="val 3026023"/>
              </a:avLst>
            </a:prstGeom>
            <a:solidFill>
              <a:srgbClr val="D91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  <p:sp>
          <p:nvSpPr>
            <p:cNvPr id="24" name="Oval 797">
              <a:extLst>
                <a:ext uri="{FF2B5EF4-FFF2-40B4-BE49-F238E27FC236}">
                  <a16:creationId xmlns:a16="http://schemas.microsoft.com/office/drawing/2014/main" id="{8C9FE00F-EBF9-1B26-6952-CE4CD63B9A90}"/>
                </a:ext>
              </a:extLst>
            </p:cNvPr>
            <p:cNvSpPr/>
            <p:nvPr/>
          </p:nvSpPr>
          <p:spPr>
            <a:xfrm>
              <a:off x="1476741" y="2911924"/>
              <a:ext cx="739790" cy="7397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cs typeface="+mn-ea"/>
                <a:sym typeface="+mn-lt"/>
              </a:endParaRPr>
            </a:p>
          </p:txBody>
        </p:sp>
      </p:grpSp>
      <p:sp>
        <p:nvSpPr>
          <p:cNvPr id="25" name="矩形 51">
            <a:extLst>
              <a:ext uri="{FF2B5EF4-FFF2-40B4-BE49-F238E27FC236}">
                <a16:creationId xmlns:a16="http://schemas.microsoft.com/office/drawing/2014/main" id="{A25F20EB-4B87-BDBF-9621-F77892F08A16}"/>
              </a:ext>
            </a:extLst>
          </p:cNvPr>
          <p:cNvSpPr/>
          <p:nvPr/>
        </p:nvSpPr>
        <p:spPr>
          <a:xfrm>
            <a:off x="279544" y="4109471"/>
            <a:ext cx="9702656" cy="2346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000" kern="0" dirty="0">
                <a:cs typeface="+mn-ea"/>
                <a:sym typeface="+mn-lt"/>
              </a:rPr>
              <a:t>É importante conscientizar os trabalhadores sobre a proibição de fumar e garantir que as áreas designadas para fumantes estejam equipadas com recipientes apropriados para descarte seguro de cigarros, como cinzeiros à prova de fogo. </a:t>
            </a:r>
            <a:r>
              <a:rPr lang="pt-BR" altLang="zh-CN" sz="2000" b="1" kern="0" dirty="0">
                <a:cs typeface="+mn-ea"/>
                <a:sym typeface="+mn-lt"/>
              </a:rPr>
              <a:t>Os trabalhadores devem ser orientados sobre a importância de seguir rigorosamente essa proibição, evitando riscos desnecessários.</a:t>
            </a:r>
            <a:endParaRPr lang="zh-CN" altLang="en-US" sz="2000" b="1" kern="0" dirty="0"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750D5D-C926-561D-D3D4-8B3C66407E8F}"/>
              </a:ext>
            </a:extLst>
          </p:cNvPr>
          <p:cNvGrpSpPr/>
          <p:nvPr/>
        </p:nvGrpSpPr>
        <p:grpSpPr>
          <a:xfrm>
            <a:off x="4936698" y="1227807"/>
            <a:ext cx="670062" cy="974330"/>
            <a:chOff x="10146507" y="3505994"/>
            <a:chExt cx="319881" cy="46513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14267AD0-F6EE-3929-7AA1-E90C0A75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F76E77B-D9B7-B670-C1FD-1BCBC7A9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0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1906" tIns="11906" rIns="11906" bIns="11906" anchor="ctr"/>
            <a:lstStyle/>
            <a:p>
              <a:pPr marL="0" marR="0" lvl="0" indent="0" algn="ctr" defTabSz="14287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E78E467-B9FF-89EA-DB17-179ADCCC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94" y="278784"/>
            <a:ext cx="1976056" cy="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6693</Words>
  <Application>Microsoft Office PowerPoint</Application>
  <PresentationFormat>Widescreen</PresentationFormat>
  <Paragraphs>418</Paragraphs>
  <Slides>155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155</vt:i4>
      </vt:variant>
    </vt:vector>
  </HeadingPairs>
  <TitlesOfParts>
    <vt:vector size="164" baseType="lpstr">
      <vt:lpstr>微软雅黑</vt:lpstr>
      <vt:lpstr>Arial</vt:lpstr>
      <vt:lpstr>Calibri</vt:lpstr>
      <vt:lpstr>Calibri Light</vt:lpstr>
      <vt:lpstr>Poppins</vt:lpstr>
      <vt:lpstr>字魂59号-创粗黑</vt:lpstr>
      <vt:lpstr>www.freeppt7.com</vt:lpstr>
      <vt:lpstr>Tema do Office</vt:lpstr>
      <vt:lpstr>1_自定义设计方案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SANDRA BARCELOS</cp:lastModifiedBy>
  <cp:revision>46</cp:revision>
  <dcterms:created xsi:type="dcterms:W3CDTF">2021-12-22T11:24:29Z</dcterms:created>
  <dcterms:modified xsi:type="dcterms:W3CDTF">2024-03-08T00:32:48Z</dcterms:modified>
</cp:coreProperties>
</file>